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sigs" ContentType="application/vnd.openxmlformats-package.digital-signature-origin"/>
  <Default Extension="jpg" ContentType="image/jpeg"/>
  <Override PartName="/ppt/slides/slide30.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presentation.xml" ContentType="application/vnd.openxmlformats-officedocument.presentationml.presentation.main+xml"/>
  <Override PartName="/ppt/slides/slide29.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6.xml" ContentType="application/vnd.openxmlformats-officedocument.presentationml.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Masters/slideMaster4.xml" ContentType="application/vnd.openxmlformats-officedocument.presentationml.slideMaster+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8.xml" ContentType="application/vnd.openxmlformats-officedocument.presentationml.notesSl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notesSlides/notesSlide2.xml" ContentType="application/vnd.openxmlformats-officedocument.presentationml.notesSl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23.xml" ContentType="application/vnd.openxmlformats-officedocument.presentationml.slideLayout+xml"/>
  <Override PartName="/ppt/slideLayouts/slideLayout28.xml" ContentType="application/vnd.openxmlformats-officedocument.presentationml.slideLayout+xml"/>
  <Override PartName="/ppt/notesSlides/notesSlide9.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1.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20.xml" ContentType="application/vnd.openxmlformats-officedocument.presentationml.slideLayout+xml"/>
  <Override PartName="/ppt/slideLayouts/slideLayout15.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54.xml" ContentType="application/vnd.openxmlformats-officedocument.presentationml.tags+xml"/>
  <Override PartName="/ppt/tags/tag132.xml" ContentType="application/vnd.openxmlformats-officedocument.presentationml.tags+xml"/>
  <Override PartName="/ppt/tags/tag55.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56.xml" ContentType="application/vnd.openxmlformats-officedocument.presentationml.tags+xml"/>
  <Override PartName="/ppt/tags/tag52.xml" ContentType="application/vnd.openxmlformats-officedocument.presentationml.tags+xml"/>
  <Override PartName="/ppt/tags/tag61.xml" ContentType="application/vnd.openxmlformats-officedocument.presentationml.tags+xml"/>
  <Override PartName="/ppt/tags/tag46.xml" ContentType="application/vnd.openxmlformats-officedocument.presentationml.tags+xml"/>
  <Override PartName="/ppt/tags/tag13.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3.xml" ContentType="application/vnd.openxmlformats-officedocument.presentationml.tags+xml"/>
  <Override PartName="/ppt/tags/tag65.xml" ContentType="application/vnd.openxmlformats-officedocument.presentationml.tags+xml"/>
  <Override PartName="/ppt/tags/tag63.xml" ContentType="application/vnd.openxmlformats-officedocument.presentationml.tags+xml"/>
  <Override PartName="/ppt/tags/tag115.xml" ContentType="application/vnd.openxmlformats-officedocument.presentationml.tags+xml"/>
  <Override PartName="/ppt/tags/tag70.xml" ContentType="application/vnd.openxmlformats-officedocument.presentationml.tags+xml"/>
  <Override PartName="/ppt/tags/tag2.xml" ContentType="application/vnd.openxmlformats-officedocument.presentationml.tags+xml"/>
  <Override PartName="/ppt/tags/tag71.xml" ContentType="application/vnd.openxmlformats-officedocument.presentationml.tags+xml"/>
  <Override PartName="/customXml/itemProps1.xml" ContentType="application/vnd.openxmlformats-officedocument.customXmlProperties+xml"/>
  <Override PartName="/ppt/tags/tag69.xml" ContentType="application/vnd.openxmlformats-officedocument.presentationml.tags+xml"/>
  <Override PartName="/ppt/tags/tag114.xml" ContentType="application/vnd.openxmlformats-officedocument.presentationml.tags+xml"/>
  <Override PartName="/ppt/tags/tag1.xml" ContentType="application/vnd.openxmlformats-officedocument.presentationml.tags+xml"/>
  <Override PartName="/ppt/tags/tag64.xml" ContentType="application/vnd.openxmlformats-officedocument.presentationml.tags+xml"/>
  <Override PartName="/ppt/tags/tag4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113.xml" ContentType="application/vnd.openxmlformats-officedocument.presentationml.tags+xml"/>
  <Override PartName="/ppt/tags/tag62.xml" ContentType="application/vnd.openxmlformats-officedocument.presentationml.tags+xml"/>
  <Override PartName="/ppt/tags/tag43.xml" ContentType="application/vnd.openxmlformats-officedocument.presentationml.tags+xml"/>
  <Override PartName="/customXml/itemProps2.xml" ContentType="application/vnd.openxmlformats-officedocument.customXmlPropertie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12.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35.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44.xml" ContentType="application/vnd.openxmlformats-officedocument.presentationml.tags+xml"/>
  <Override PartName="/customXml/itemProps3.xml" ContentType="application/vnd.openxmlformats-officedocument.customXmlProperties+xml"/>
  <Override PartName="/ppt/tags/tag142.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141.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143.xml" ContentType="application/vnd.openxmlformats-officedocument.presentationml.tags+xml"/>
  <Override PartName="/ppt/tags/tag7.xml" ContentType="application/vnd.openxmlformats-officedocument.presentationml.tags+xml"/>
  <Override PartName="/ppt/tags/tag86.xml" ContentType="application/vnd.openxmlformats-officedocument.presentationml.tags+xml"/>
  <Override PartName="/docProps/core.xml" ContentType="application/vnd.openxmlformats-package.core-properties+xml"/>
  <Override PartName="/ppt/tags/tag129.xml" ContentType="application/vnd.openxmlformats-officedocument.presentationml.tags+xml"/>
  <Override PartName="/ppt/tags/tag82.xml" ContentType="application/vnd.openxmlformats-officedocument.presentationml.tags+xml"/>
  <Override PartName="/ppt/tags/tag130.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93.xml" ContentType="application/vnd.openxmlformats-officedocument.presentationml.tags+xml"/>
  <Override PartName="/ppt/tags/tag140.xml" ContentType="application/vnd.openxmlformats-officedocument.presentationml.tags+xml"/>
  <Override PartName="/ppt/tags/tag94.xml" ContentType="application/vnd.openxmlformats-officedocument.presentationml.tags+xml"/>
  <Override PartName="/ppt/tags/tag103.xml" ContentType="application/vnd.openxmlformats-officedocument.presentationml.tags+xml"/>
  <Override PartName="/ppt/tags/tag8.xml" ContentType="application/vnd.openxmlformats-officedocument.presentationml.tags+xml"/>
  <Override PartName="/ppt/tags/tag137.xml" ContentType="application/vnd.openxmlformats-officedocument.presentationml.tags+xml"/>
  <Override PartName="/ppt/tags/tag136.xml" ContentType="application/vnd.openxmlformats-officedocument.presentationml.tags+xml"/>
  <Override PartName="/ppt/tags/tag135.xml" ContentType="application/vnd.openxmlformats-officedocument.presentationml.tags+xml"/>
  <Override PartName="/ppt/tags/tag134.xml" ContentType="application/vnd.openxmlformats-officedocument.presentationml.tags+xml"/>
  <Override PartName="/ppt/tags/tag133.xml" ContentType="application/vnd.openxmlformats-officedocument.presentationml.tags+xml"/>
  <Override PartName="/ppt/tags/tag102.xml" ContentType="application/vnd.openxmlformats-officedocument.presentationml.tags+xml"/>
  <Override PartName="/ppt/tags/tag101.xml" ContentType="application/vnd.openxmlformats-officedocument.presentationml.tags+xml"/>
  <Override PartName="/ppt/tags/tag100.xml" ContentType="application/vnd.openxmlformats-officedocument.presentationml.tags+xml"/>
  <Override PartName="/ppt/tags/tag95.xml" ContentType="application/vnd.openxmlformats-officedocument.presentationml.tags+xml"/>
  <Override PartName="/ppt/tags/tag139.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38.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ppt/tags/tag72.xml" ContentType="application/vnd.openxmlformats-officedocument.presentationml.tags+xml"/>
  <Override PartName="/ppt/tags/tag76.xml" ContentType="application/vnd.openxmlformats-officedocument.presentationml.tags+xml"/>
  <Override PartName="/ppt/tags/tag11.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5.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18.xml" ContentType="application/vnd.openxmlformats-officedocument.presentationml.tags+xml"/>
  <Override PartName="/ppt/tags/tag117.xml" ContentType="application/vnd.openxmlformats-officedocument.presentationml.tags+xml"/>
  <Override PartName="/ppt/tags/tag116.xml" ContentType="application/vnd.openxmlformats-officedocument.presentationml.tags+xml"/>
  <Override PartName="/ppt/tags/tag3.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104.xml" ContentType="application/vnd.openxmlformats-officedocument.presentationml.tags+xml"/>
  <Override PartName="/ppt/tags/tag75.xml" ContentType="application/vnd.openxmlformats-officedocument.presentationml.tags+xml"/>
  <Override PartName="/ppt/tags/tag4.xml" ContentType="application/vnd.openxmlformats-officedocument.presentationml.tags+xml"/>
  <Override PartName="/ppt/tags/tag12.xml" ContentType="application/vnd.openxmlformats-officedocument.presentationml.tags+xml"/>
  <Override PartName="/ppt/tags/tag77.xml" ContentType="application/vnd.openxmlformats-officedocument.presentationml.tags+xml"/>
  <Override PartName="/ppt/tags/tag10.xml" ContentType="application/vnd.openxmlformats-officedocument.presentationml.tags+xml"/>
  <Override PartName="/ppt/tags/tag123.xml" ContentType="application/vnd.openxmlformats-officedocument.presentationml.tags+xml"/>
  <Override PartName="/ppt/tags/tag127.xml" ContentType="application/vnd.openxmlformats-officedocument.presentationml.tags+xml"/>
  <Override PartName="/ppt/tags/tag81.xml" ContentType="application/vnd.openxmlformats-officedocument.presentationml.tags+xml"/>
  <Override PartName="/ppt/tags/tag128.xml" ContentType="application/vnd.openxmlformats-officedocument.presentationml.tags+xml"/>
  <Override PartName="/ppt/tags/tag131.xml" ContentType="application/vnd.openxmlformats-officedocument.presentationml.tags+xml"/>
  <Override PartName="/ppt/tags/tag80.xml" ContentType="application/vnd.openxmlformats-officedocument.presentationml.tags+xml"/>
  <Override PartName="/ppt/tags/tag126.xml" ContentType="application/vnd.openxmlformats-officedocument.presentationml.tags+xml"/>
  <Override PartName="/ppt/tags/tag124.xml" ContentType="application/vnd.openxmlformats-officedocument.presentationml.tags+xml"/>
  <Override PartName="/ppt/tags/tag6.xml" ContentType="application/vnd.openxmlformats-officedocument.presentationml.tags+xml"/>
  <Override PartName="/ppt/tags/tag9.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125.xml" ContentType="application/vnd.openxmlformats-officedocument.presentationml.tags+xml"/>
  <Override PartName="/_xmlsignatures/sig1.xml" ContentType="application/vnd.openxmlformats-package.digital-signature-xmlsignatur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digital-signature/origin" Target="_xmlsignatures/origin.sigs"/><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4" r:id="rId7"/>
  </p:sldMasterIdLst>
  <p:notesMasterIdLst>
    <p:notesMasterId r:id="rId41"/>
  </p:notesMasterIdLst>
  <p:sldIdLst>
    <p:sldId id="256" r:id="rId8"/>
    <p:sldId id="303" r:id="rId9"/>
    <p:sldId id="292" r:id="rId10"/>
    <p:sldId id="264" r:id="rId11"/>
    <p:sldId id="266" r:id="rId12"/>
    <p:sldId id="299" r:id="rId13"/>
    <p:sldId id="268" r:id="rId14"/>
    <p:sldId id="300" r:id="rId15"/>
    <p:sldId id="267" r:id="rId16"/>
    <p:sldId id="282" r:id="rId17"/>
    <p:sldId id="297" r:id="rId18"/>
    <p:sldId id="298" r:id="rId19"/>
    <p:sldId id="293" r:id="rId20"/>
    <p:sldId id="271" r:id="rId21"/>
    <p:sldId id="272" r:id="rId22"/>
    <p:sldId id="270" r:id="rId23"/>
    <p:sldId id="301" r:id="rId24"/>
    <p:sldId id="274" r:id="rId25"/>
    <p:sldId id="275" r:id="rId26"/>
    <p:sldId id="277" r:id="rId27"/>
    <p:sldId id="278" r:id="rId28"/>
    <p:sldId id="276" r:id="rId29"/>
    <p:sldId id="279" r:id="rId30"/>
    <p:sldId id="280" r:id="rId31"/>
    <p:sldId id="302" r:id="rId32"/>
    <p:sldId id="284" r:id="rId33"/>
    <p:sldId id="285" r:id="rId34"/>
    <p:sldId id="286" r:id="rId35"/>
    <p:sldId id="287" r:id="rId36"/>
    <p:sldId id="294" r:id="rId37"/>
    <p:sldId id="295" r:id="rId38"/>
    <p:sldId id="288" r:id="rId39"/>
    <p:sldId id="296"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CC"/>
    <a:srgbClr val="FFFF99"/>
    <a:srgbClr val="336600"/>
    <a:srgbClr val="008000"/>
    <a:srgbClr val="FF7C80"/>
    <a:srgbClr val="FFFFFF"/>
    <a:srgbClr val="25FB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7" autoAdjust="0"/>
    <p:restoredTop sz="93979" autoAdjust="0"/>
  </p:normalViewPr>
  <p:slideViewPr>
    <p:cSldViewPr>
      <p:cViewPr varScale="1">
        <p:scale>
          <a:sx n="128" d="100"/>
          <a:sy n="128" d="100"/>
        </p:scale>
        <p:origin x="36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36E7A66-42A5-48B7-9AB8-E152F6D7C3B9}" type="datetimeFigureOut">
              <a:rPr lang="en-US" smtClean="0"/>
              <a:t>9/19/2019</a:t>
            </a:fld>
            <a:endParaRPr lang="en-US"/>
          </a:p>
        </p:txBody>
      </p:sp>
      <p:sp>
        <p:nvSpPr>
          <p:cNvPr id="4" name="Espace réservé de l'image des diapositives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Espace réservé des not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E9A71F0-1232-46EC-A031-BFA37285F9A8}" type="slidenum">
              <a:rPr lang="en-US" smtClean="0"/>
              <a:t>‹N°›</a:t>
            </a:fld>
            <a:endParaRPr lang="en-US"/>
          </a:p>
        </p:txBody>
      </p:sp>
    </p:spTree>
    <p:extLst>
      <p:ext uri="{BB962C8B-B14F-4D97-AF65-F5344CB8AC3E}">
        <p14:creationId xmlns:p14="http://schemas.microsoft.com/office/powerpoint/2010/main" val="419798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32943" indent="-232943">
              <a:buFont typeface="+mj-lt"/>
              <a:buAutoNum type="arabicPeriod"/>
            </a:pPr>
            <a:r>
              <a:rPr lang="en-CA" sz="1200" noProof="0" dirty="0" smtClean="0"/>
              <a:t>MSC, ADS Employee</a:t>
            </a:r>
          </a:p>
          <a:p>
            <a:pPr marL="232943" indent="-232943">
              <a:buFont typeface="+mj-lt"/>
              <a:buAutoNum type="arabicPeriod"/>
            </a:pPr>
            <a:r>
              <a:rPr lang="en-CA" sz="1200" noProof="0" dirty="0" smtClean="0"/>
              <a:t>Belong</a:t>
            </a:r>
            <a:r>
              <a:rPr lang="en-CA" sz="1200" baseline="0" noProof="0" dirty="0" smtClean="0"/>
              <a:t> to the Applied Development Cell. An entity of the Aviation and defence Services.</a:t>
            </a:r>
          </a:p>
          <a:p>
            <a:pPr marL="232943" indent="-232943">
              <a:buFont typeface="+mj-lt"/>
              <a:buAutoNum type="arabicPeriod"/>
            </a:pPr>
            <a:r>
              <a:rPr lang="en-CA" sz="1200" baseline="0" noProof="0" dirty="0" smtClean="0"/>
              <a:t>Working for a very specific client : The Department of National Defence.</a:t>
            </a:r>
          </a:p>
          <a:p>
            <a:pPr marL="232943" indent="-232943">
              <a:buFont typeface="+mj-lt"/>
              <a:buAutoNum type="arabicPeriod"/>
            </a:pPr>
            <a:r>
              <a:rPr lang="en-CA" sz="1200" baseline="0" noProof="0" dirty="0" smtClean="0"/>
              <a:t>ADC’s mandate : </a:t>
            </a:r>
            <a:r>
              <a:rPr lang="en-CA" sz="1200" dirty="0" smtClean="0"/>
              <a:t>By understanding </a:t>
            </a:r>
            <a:r>
              <a:rPr lang="en-CA" sz="1200" b="1" dirty="0"/>
              <a:t>Existing and new military requirements</a:t>
            </a:r>
            <a:r>
              <a:rPr lang="en-CA" sz="1200" dirty="0"/>
              <a:t> and </a:t>
            </a:r>
            <a:r>
              <a:rPr lang="en-CA" sz="1200" b="1" dirty="0"/>
              <a:t>MSC emerging capabilities</a:t>
            </a:r>
            <a:r>
              <a:rPr lang="en-CA" sz="1200" dirty="0"/>
              <a:t>. </a:t>
            </a:r>
            <a:r>
              <a:rPr lang="en-CA" sz="1200" dirty="0" smtClean="0"/>
              <a:t>The Applied Development Cell (ADC) undertakes projects to move Canadian Forces (CF) weather support forward technically and scientifically.</a:t>
            </a:r>
          </a:p>
          <a:p>
            <a:pPr marL="232943" indent="-232943">
              <a:buFont typeface="+mj-lt"/>
              <a:buAutoNum type="arabicPeriod"/>
            </a:pPr>
            <a:r>
              <a:rPr lang="en-CA" sz="1200" dirty="0" smtClean="0"/>
              <a:t>Located on the 5</a:t>
            </a:r>
            <a:r>
              <a:rPr lang="en-CA" sz="1200" baseline="30000" dirty="0" smtClean="0"/>
              <a:t>th</a:t>
            </a:r>
            <a:r>
              <a:rPr lang="en-CA" sz="1200" dirty="0" smtClean="0"/>
              <a:t> Canadian Division Support</a:t>
            </a:r>
            <a:r>
              <a:rPr lang="en-CA" sz="1200" baseline="0" dirty="0" smtClean="0"/>
              <a:t> Base, Gagetown, NB (green cross close to the Fundy bay).</a:t>
            </a:r>
          </a:p>
          <a:p>
            <a:pPr marL="232943" indent="-232943">
              <a:buFont typeface="+mj-lt"/>
              <a:buAutoNum type="arabicPeriod"/>
            </a:pPr>
            <a:r>
              <a:rPr lang="en-CA" sz="1200" baseline="0" dirty="0" smtClean="0"/>
              <a:t>The map shows the evolution from day 10 to day 2 of the forecasted sustained  (Yellow: 50 </a:t>
            </a:r>
            <a:r>
              <a:rPr lang="en-CA" sz="1200" baseline="0" dirty="0" err="1" smtClean="0"/>
              <a:t>kmh</a:t>
            </a:r>
            <a:r>
              <a:rPr lang="en-CA" sz="1200" baseline="0" dirty="0" smtClean="0"/>
              <a:t>, red: 70 </a:t>
            </a:r>
            <a:r>
              <a:rPr lang="en-CA" sz="1200" baseline="0" dirty="0" err="1" smtClean="0"/>
              <a:t>kmh</a:t>
            </a:r>
            <a:r>
              <a:rPr lang="en-CA" sz="1200" baseline="0" dirty="0" smtClean="0"/>
              <a:t>) wind impacts, by the Canadian GEPS, due to Dorian on the Maritimes provinces. Dorian hit Nova scotia close to </a:t>
            </a:r>
            <a:r>
              <a:rPr lang="en-CA" sz="1200" baseline="0" smtClean="0"/>
              <a:t>Halifax around 7pm.</a:t>
            </a:r>
            <a:endParaRPr lang="en-CA" sz="1200" dirty="0" smtClean="0"/>
          </a:p>
          <a:p>
            <a:endParaRPr lang="en-CA" noProof="0"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1</a:t>
            </a:fld>
            <a:endParaRPr lang="en-US"/>
          </a:p>
        </p:txBody>
      </p:sp>
    </p:spTree>
    <p:extLst>
      <p:ext uri="{BB962C8B-B14F-4D97-AF65-F5344CB8AC3E}">
        <p14:creationId xmlns:p14="http://schemas.microsoft.com/office/powerpoint/2010/main" val="782317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10</a:t>
            </a:fld>
            <a:endParaRPr lang="en-US"/>
          </a:p>
        </p:txBody>
      </p:sp>
    </p:spTree>
    <p:extLst>
      <p:ext uri="{BB962C8B-B14F-4D97-AF65-F5344CB8AC3E}">
        <p14:creationId xmlns:p14="http://schemas.microsoft.com/office/powerpoint/2010/main" val="1031029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11</a:t>
            </a:fld>
            <a:endParaRPr lang="en-US"/>
          </a:p>
        </p:txBody>
      </p:sp>
    </p:spTree>
    <p:extLst>
      <p:ext uri="{BB962C8B-B14F-4D97-AF65-F5344CB8AC3E}">
        <p14:creationId xmlns:p14="http://schemas.microsoft.com/office/powerpoint/2010/main" val="181931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12</a:t>
            </a:fld>
            <a:endParaRPr lang="en-US"/>
          </a:p>
        </p:txBody>
      </p:sp>
    </p:spTree>
    <p:extLst>
      <p:ext uri="{BB962C8B-B14F-4D97-AF65-F5344CB8AC3E}">
        <p14:creationId xmlns:p14="http://schemas.microsoft.com/office/powerpoint/2010/main" val="1190408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13</a:t>
            </a:fld>
            <a:endParaRPr lang="en-US"/>
          </a:p>
        </p:txBody>
      </p:sp>
    </p:spTree>
    <p:extLst>
      <p:ext uri="{BB962C8B-B14F-4D97-AF65-F5344CB8AC3E}">
        <p14:creationId xmlns:p14="http://schemas.microsoft.com/office/powerpoint/2010/main" val="1241828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14</a:t>
            </a:fld>
            <a:endParaRPr lang="en-US"/>
          </a:p>
        </p:txBody>
      </p:sp>
    </p:spTree>
    <p:extLst>
      <p:ext uri="{BB962C8B-B14F-4D97-AF65-F5344CB8AC3E}">
        <p14:creationId xmlns:p14="http://schemas.microsoft.com/office/powerpoint/2010/main" val="724147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15</a:t>
            </a:fld>
            <a:endParaRPr lang="en-US"/>
          </a:p>
        </p:txBody>
      </p:sp>
    </p:spTree>
    <p:extLst>
      <p:ext uri="{BB962C8B-B14F-4D97-AF65-F5344CB8AC3E}">
        <p14:creationId xmlns:p14="http://schemas.microsoft.com/office/powerpoint/2010/main" val="4128585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16</a:t>
            </a:fld>
            <a:endParaRPr lang="en-US"/>
          </a:p>
        </p:txBody>
      </p:sp>
    </p:spTree>
    <p:extLst>
      <p:ext uri="{BB962C8B-B14F-4D97-AF65-F5344CB8AC3E}">
        <p14:creationId xmlns:p14="http://schemas.microsoft.com/office/powerpoint/2010/main" val="4247730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17</a:t>
            </a:fld>
            <a:endParaRPr lang="en-US"/>
          </a:p>
        </p:txBody>
      </p:sp>
    </p:spTree>
    <p:extLst>
      <p:ext uri="{BB962C8B-B14F-4D97-AF65-F5344CB8AC3E}">
        <p14:creationId xmlns:p14="http://schemas.microsoft.com/office/powerpoint/2010/main" val="473872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18</a:t>
            </a:fld>
            <a:endParaRPr lang="en-US"/>
          </a:p>
        </p:txBody>
      </p:sp>
    </p:spTree>
    <p:extLst>
      <p:ext uri="{BB962C8B-B14F-4D97-AF65-F5344CB8AC3E}">
        <p14:creationId xmlns:p14="http://schemas.microsoft.com/office/powerpoint/2010/main" val="3739099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19</a:t>
            </a:fld>
            <a:endParaRPr lang="en-US"/>
          </a:p>
        </p:txBody>
      </p:sp>
    </p:spTree>
    <p:extLst>
      <p:ext uri="{BB962C8B-B14F-4D97-AF65-F5344CB8AC3E}">
        <p14:creationId xmlns:p14="http://schemas.microsoft.com/office/powerpoint/2010/main" val="329517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err="1" smtClean="0"/>
              <a:t>After</a:t>
            </a:r>
            <a:r>
              <a:rPr lang="fr-CA" dirty="0" smtClean="0"/>
              <a:t> </a:t>
            </a:r>
            <a:r>
              <a:rPr lang="fr-CA" dirty="0" err="1" smtClean="0"/>
              <a:t>presenting</a:t>
            </a:r>
            <a:r>
              <a:rPr lang="fr-CA" baseline="0" dirty="0" smtClean="0"/>
              <a:t> the </a:t>
            </a:r>
            <a:r>
              <a:rPr lang="fr-CA" baseline="0" dirty="0" err="1" smtClean="0"/>
              <a:t>framework</a:t>
            </a:r>
            <a:r>
              <a:rPr lang="fr-CA" baseline="0" dirty="0" smtClean="0"/>
              <a:t> of the </a:t>
            </a:r>
            <a:r>
              <a:rPr lang="fr-CA" baseline="0" dirty="0" err="1" smtClean="0"/>
              <a:t>project</a:t>
            </a:r>
            <a:r>
              <a:rPr lang="fr-CA" baseline="0" dirty="0" smtClean="0"/>
              <a:t> and </a:t>
            </a:r>
            <a:r>
              <a:rPr lang="fr-CA" baseline="0" dirty="0" err="1" smtClean="0"/>
              <a:t>its</a:t>
            </a:r>
            <a:r>
              <a:rPr lang="fr-CA" baseline="0" dirty="0" smtClean="0"/>
              <a:t> rational.</a:t>
            </a:r>
          </a:p>
          <a:p>
            <a:r>
              <a:rPr lang="fr-CA" baseline="0" dirty="0" err="1" smtClean="0"/>
              <a:t>Performing</a:t>
            </a:r>
            <a:r>
              <a:rPr lang="fr-CA" baseline="0" dirty="0" smtClean="0"/>
              <a:t> a quick </a:t>
            </a:r>
            <a:r>
              <a:rPr lang="fr-CA" baseline="0" dirty="0" err="1" smtClean="0"/>
              <a:t>overview</a:t>
            </a:r>
            <a:r>
              <a:rPr lang="fr-CA" baseline="0" dirty="0" smtClean="0"/>
              <a:t> on the CWIC and the </a:t>
            </a:r>
            <a:r>
              <a:rPr lang="fr-CA" baseline="0" dirty="0" err="1" smtClean="0"/>
              <a:t>current</a:t>
            </a:r>
            <a:r>
              <a:rPr lang="fr-CA" baseline="0" dirty="0" smtClean="0"/>
              <a:t> state in </a:t>
            </a:r>
            <a:r>
              <a:rPr lang="fr-CA" baseline="0" dirty="0" err="1" smtClean="0"/>
              <a:t>order</a:t>
            </a:r>
            <a:r>
              <a:rPr lang="fr-CA" baseline="0" dirty="0" smtClean="0"/>
              <a:t> to dive </a:t>
            </a:r>
            <a:r>
              <a:rPr lang="fr-CA" baseline="0" dirty="0" err="1" smtClean="0"/>
              <a:t>into</a:t>
            </a:r>
            <a:r>
              <a:rPr lang="fr-CA" baseline="0" dirty="0" smtClean="0"/>
              <a:t> the </a:t>
            </a:r>
            <a:r>
              <a:rPr lang="fr-CA" baseline="0" dirty="0" err="1" smtClean="0"/>
              <a:t>probabilistic</a:t>
            </a:r>
            <a:r>
              <a:rPr lang="fr-CA" baseline="0" dirty="0" smtClean="0"/>
              <a:t> aspect of the </a:t>
            </a:r>
            <a:r>
              <a:rPr lang="fr-CA" baseline="0" dirty="0" err="1" smtClean="0"/>
              <a:t>project</a:t>
            </a:r>
            <a:r>
              <a:rPr lang="fr-CA" baseline="0" dirty="0" smtClean="0"/>
              <a:t>.</a:t>
            </a:r>
          </a:p>
          <a:p>
            <a:endParaRPr lang="fr-CA" baseline="0" dirty="0" smtClean="0"/>
          </a:p>
          <a:p>
            <a:r>
              <a:rPr lang="fr-CA" baseline="0" dirty="0" err="1" smtClean="0"/>
              <a:t>Feel</a:t>
            </a:r>
            <a:r>
              <a:rPr lang="fr-CA" baseline="0" dirty="0" smtClean="0"/>
              <a:t> free to </a:t>
            </a:r>
            <a:r>
              <a:rPr lang="fr-CA" baseline="0" dirty="0" err="1" smtClean="0"/>
              <a:t>take</a:t>
            </a:r>
            <a:r>
              <a:rPr lang="fr-CA" baseline="0" dirty="0" smtClean="0"/>
              <a:t> </a:t>
            </a:r>
            <a:r>
              <a:rPr lang="fr-CA" baseline="0" dirty="0" err="1" smtClean="0"/>
              <a:t>pictures</a:t>
            </a:r>
            <a:r>
              <a:rPr lang="fr-CA" baseline="0" dirty="0" smtClean="0"/>
              <a:t>.</a:t>
            </a:r>
            <a:endParaRPr lang="en-US"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2</a:t>
            </a:fld>
            <a:endParaRPr lang="en-US"/>
          </a:p>
        </p:txBody>
      </p:sp>
    </p:spTree>
    <p:extLst>
      <p:ext uri="{BB962C8B-B14F-4D97-AF65-F5344CB8AC3E}">
        <p14:creationId xmlns:p14="http://schemas.microsoft.com/office/powerpoint/2010/main" val="984322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20</a:t>
            </a:fld>
            <a:endParaRPr lang="en-US"/>
          </a:p>
        </p:txBody>
      </p:sp>
    </p:spTree>
    <p:extLst>
      <p:ext uri="{BB962C8B-B14F-4D97-AF65-F5344CB8AC3E}">
        <p14:creationId xmlns:p14="http://schemas.microsoft.com/office/powerpoint/2010/main" val="564381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21</a:t>
            </a:fld>
            <a:endParaRPr lang="en-US"/>
          </a:p>
        </p:txBody>
      </p:sp>
    </p:spTree>
    <p:extLst>
      <p:ext uri="{BB962C8B-B14F-4D97-AF65-F5344CB8AC3E}">
        <p14:creationId xmlns:p14="http://schemas.microsoft.com/office/powerpoint/2010/main" val="3647609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22</a:t>
            </a:fld>
            <a:endParaRPr lang="en-US"/>
          </a:p>
        </p:txBody>
      </p:sp>
    </p:spTree>
    <p:extLst>
      <p:ext uri="{BB962C8B-B14F-4D97-AF65-F5344CB8AC3E}">
        <p14:creationId xmlns:p14="http://schemas.microsoft.com/office/powerpoint/2010/main" val="154699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23</a:t>
            </a:fld>
            <a:endParaRPr lang="en-US"/>
          </a:p>
        </p:txBody>
      </p:sp>
    </p:spTree>
    <p:extLst>
      <p:ext uri="{BB962C8B-B14F-4D97-AF65-F5344CB8AC3E}">
        <p14:creationId xmlns:p14="http://schemas.microsoft.com/office/powerpoint/2010/main" val="92094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24</a:t>
            </a:fld>
            <a:endParaRPr lang="en-US"/>
          </a:p>
        </p:txBody>
      </p:sp>
    </p:spTree>
    <p:extLst>
      <p:ext uri="{BB962C8B-B14F-4D97-AF65-F5344CB8AC3E}">
        <p14:creationId xmlns:p14="http://schemas.microsoft.com/office/powerpoint/2010/main" val="437003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ltLang="en-US" dirty="0" smtClean="0"/>
              <a:t>How </a:t>
            </a:r>
            <a:r>
              <a:rPr lang="fr-CA" altLang="en-US" dirty="0" err="1" smtClean="0"/>
              <a:t>does</a:t>
            </a:r>
            <a:r>
              <a:rPr lang="fr-CA" altLang="en-US" dirty="0" smtClean="0"/>
              <a:t> </a:t>
            </a:r>
            <a:r>
              <a:rPr lang="fr-CA" altLang="en-US" dirty="0" err="1" smtClean="0"/>
              <a:t>it</a:t>
            </a:r>
            <a:r>
              <a:rPr lang="fr-CA" altLang="en-US" dirty="0" smtClean="0"/>
              <a:t> </a:t>
            </a:r>
            <a:r>
              <a:rPr lang="fr-CA" altLang="en-US" dirty="0" err="1" smtClean="0"/>
              <a:t>work</a:t>
            </a:r>
            <a:r>
              <a:rPr lang="fr-CA" altLang="en-US" dirty="0" smtClean="0"/>
              <a:t> ?</a:t>
            </a:r>
          </a:p>
          <a:p>
            <a:endParaRPr lang="fr-CA" altLang="en-US" dirty="0" smtClean="0"/>
          </a:p>
          <a:p>
            <a:r>
              <a:rPr lang="en-US" altLang="en-US" dirty="0" smtClean="0"/>
              <a:t>Each meteorological element, having a repercussion potential on a mission type, is transcribed in the impact field, thanks to the impact matrix, according to its intensity and probability of occurrence. When all fields have been transcribed into impact fields, a generic impact field is generated. In this phase the method "the worst index makes the index". This first method does not take into account potential interactions between weather elements (blowing snow, flash freeze, etc.)</a:t>
            </a:r>
            <a:endParaRPr lang="fr-CA" altLang="en-US" dirty="0" smtClean="0"/>
          </a:p>
          <a:p>
            <a:endParaRPr lang="fr-CA" altLang="en-US" dirty="0" smtClean="0"/>
          </a:p>
          <a:p>
            <a:r>
              <a:rPr lang="fr-CA" altLang="en-US" i="1" dirty="0" smtClean="0"/>
              <a:t>Comment cela fonctionne t’il ?</a:t>
            </a:r>
          </a:p>
          <a:p>
            <a:endParaRPr lang="fr-CA" altLang="en-US" i="1" dirty="0" smtClean="0"/>
          </a:p>
          <a:p>
            <a:r>
              <a:rPr lang="fr-CA" altLang="en-US" i="1" dirty="0" smtClean="0"/>
              <a:t>Chaque élément météorologique, ayant un potentiel de répercussion sur un type de mission, est retranscrit en champ d’impact, grâce à la matrice, selon son intensité et sa probabilité d’occurrence. Quand tous les champs ont été retranscrit en champs d’impact, un champ d’impact générique est produit. Dans cette phase la méthode « l’indice le plus mauvais fait l’indice ». Cette première méthode ne tient pas compte d’interactions potentielles entre les éléments météorologiques (poudrerie, gel soudain, …)</a:t>
            </a:r>
          </a:p>
          <a:p>
            <a:endParaRPr lang="en-US"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25</a:t>
            </a:fld>
            <a:endParaRPr lang="en-US"/>
          </a:p>
        </p:txBody>
      </p:sp>
    </p:spTree>
    <p:extLst>
      <p:ext uri="{BB962C8B-B14F-4D97-AF65-F5344CB8AC3E}">
        <p14:creationId xmlns:p14="http://schemas.microsoft.com/office/powerpoint/2010/main" val="201624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26</a:t>
            </a:fld>
            <a:endParaRPr lang="en-US"/>
          </a:p>
        </p:txBody>
      </p:sp>
    </p:spTree>
    <p:extLst>
      <p:ext uri="{BB962C8B-B14F-4D97-AF65-F5344CB8AC3E}">
        <p14:creationId xmlns:p14="http://schemas.microsoft.com/office/powerpoint/2010/main" val="1580372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ltLang="en-US" dirty="0" smtClean="0"/>
              <a:t>This </a:t>
            </a:r>
            <a:r>
              <a:rPr lang="fr-CA" altLang="en-US" dirty="0" err="1" smtClean="0"/>
              <a:t>map</a:t>
            </a:r>
            <a:r>
              <a:rPr lang="fr-CA" altLang="en-US" dirty="0" smtClean="0"/>
              <a:t> shows how the </a:t>
            </a:r>
            <a:r>
              <a:rPr lang="fr-CA" altLang="en-US" dirty="0" err="1" smtClean="0"/>
              <a:t>weather</a:t>
            </a:r>
            <a:r>
              <a:rPr lang="fr-CA" altLang="en-US" dirty="0" smtClean="0"/>
              <a:t> component </a:t>
            </a:r>
            <a:r>
              <a:rPr lang="fr-CA" altLang="en-US" dirty="0" err="1" smtClean="0"/>
              <a:t>can</a:t>
            </a:r>
            <a:r>
              <a:rPr lang="fr-CA" altLang="en-US" dirty="0" smtClean="0"/>
              <a:t> </a:t>
            </a:r>
            <a:r>
              <a:rPr lang="fr-CA" altLang="en-US" dirty="0" err="1" smtClean="0"/>
              <a:t>be</a:t>
            </a:r>
            <a:r>
              <a:rPr lang="fr-CA" altLang="en-US" dirty="0" smtClean="0"/>
              <a:t> crucial in </a:t>
            </a:r>
            <a:r>
              <a:rPr lang="fr-CA" altLang="en-US" dirty="0" err="1" smtClean="0"/>
              <a:t>their</a:t>
            </a:r>
            <a:r>
              <a:rPr lang="fr-CA" altLang="en-US" dirty="0" smtClean="0"/>
              <a:t> </a:t>
            </a:r>
            <a:r>
              <a:rPr lang="fr-CA" altLang="en-US" dirty="0" err="1" smtClean="0"/>
              <a:t>decision</a:t>
            </a:r>
            <a:r>
              <a:rPr lang="fr-CA" altLang="en-US" dirty="0" smtClean="0"/>
              <a:t> </a:t>
            </a:r>
            <a:r>
              <a:rPr lang="fr-CA" altLang="en-US" dirty="0" err="1" smtClean="0"/>
              <a:t>making</a:t>
            </a:r>
            <a:r>
              <a:rPr lang="fr-CA" altLang="en-US" dirty="0" smtClean="0"/>
              <a:t> </a:t>
            </a:r>
            <a:r>
              <a:rPr lang="fr-CA" altLang="en-US" dirty="0" err="1" smtClean="0"/>
              <a:t>process</a:t>
            </a:r>
            <a:r>
              <a:rPr lang="fr-CA" altLang="en-US" dirty="0" smtClean="0"/>
              <a:t>. </a:t>
            </a:r>
          </a:p>
          <a:p>
            <a:endParaRPr lang="fr-CA" altLang="en-US" dirty="0" smtClean="0"/>
          </a:p>
          <a:p>
            <a:r>
              <a:rPr lang="fr-CA" altLang="en-US" dirty="0" smtClean="0"/>
              <a:t>The </a:t>
            </a:r>
            <a:r>
              <a:rPr lang="fr-CA" altLang="en-US" dirty="0" err="1" smtClean="0"/>
              <a:t>very</a:t>
            </a:r>
            <a:r>
              <a:rPr lang="fr-CA" altLang="en-US" dirty="0" smtClean="0"/>
              <a:t> </a:t>
            </a:r>
            <a:r>
              <a:rPr lang="fr-CA" altLang="en-US" dirty="0" err="1" smtClean="0"/>
              <a:t>pessimistic</a:t>
            </a:r>
            <a:r>
              <a:rPr lang="fr-CA" altLang="en-US" dirty="0" smtClean="0"/>
              <a:t> aspect of </a:t>
            </a:r>
            <a:r>
              <a:rPr lang="fr-CA" altLang="en-US" dirty="0" err="1" smtClean="0"/>
              <a:t>this</a:t>
            </a:r>
            <a:r>
              <a:rPr lang="fr-CA" altLang="en-US" dirty="0" smtClean="0"/>
              <a:t> </a:t>
            </a:r>
            <a:r>
              <a:rPr lang="fr-CA" altLang="en-US" dirty="0" err="1" smtClean="0"/>
              <a:t>map</a:t>
            </a:r>
            <a:r>
              <a:rPr lang="fr-CA" altLang="en-US" dirty="0" smtClean="0"/>
              <a:t> </a:t>
            </a:r>
            <a:r>
              <a:rPr lang="fr-CA" altLang="en-US" dirty="0" err="1" smtClean="0"/>
              <a:t>highlights</a:t>
            </a:r>
            <a:r>
              <a:rPr lang="fr-CA" altLang="en-US" dirty="0" smtClean="0"/>
              <a:t> the </a:t>
            </a:r>
            <a:r>
              <a:rPr lang="fr-CA" altLang="en-US" dirty="0" err="1" smtClean="0"/>
              <a:t>fact</a:t>
            </a:r>
            <a:r>
              <a:rPr lang="fr-CA" altLang="en-US" dirty="0" smtClean="0"/>
              <a:t> </a:t>
            </a:r>
            <a:r>
              <a:rPr lang="fr-CA" altLang="en-US" dirty="0" err="1" smtClean="0"/>
              <a:t>that</a:t>
            </a:r>
            <a:r>
              <a:rPr lang="fr-CA" altLang="en-US" dirty="0" smtClean="0"/>
              <a:t> </a:t>
            </a:r>
            <a:r>
              <a:rPr lang="fr-CA" altLang="en-US" dirty="0" err="1" smtClean="0"/>
              <a:t>weather</a:t>
            </a:r>
            <a:r>
              <a:rPr lang="fr-CA" altLang="en-US" dirty="0" smtClean="0"/>
              <a:t> </a:t>
            </a:r>
            <a:r>
              <a:rPr lang="fr-CA" altLang="en-US" dirty="0" err="1" smtClean="0"/>
              <a:t>fields</a:t>
            </a:r>
            <a:r>
              <a:rPr lang="fr-CA" altLang="en-US" dirty="0" smtClean="0"/>
              <a:t> have to </a:t>
            </a:r>
            <a:r>
              <a:rPr lang="fr-CA" altLang="en-US" dirty="0" err="1" smtClean="0"/>
              <a:t>be</a:t>
            </a:r>
            <a:r>
              <a:rPr lang="fr-CA" altLang="en-US" dirty="0" smtClean="0"/>
              <a:t> </a:t>
            </a:r>
            <a:r>
              <a:rPr lang="fr-CA" altLang="en-US" dirty="0" err="1" smtClean="0"/>
              <a:t>well</a:t>
            </a:r>
            <a:r>
              <a:rPr lang="fr-CA" altLang="en-US" dirty="0" smtClean="0"/>
              <a:t> </a:t>
            </a:r>
            <a:r>
              <a:rPr lang="fr-CA" altLang="en-US" dirty="0" err="1" smtClean="0"/>
              <a:t>defined</a:t>
            </a:r>
            <a:r>
              <a:rPr lang="fr-CA" altLang="en-US" dirty="0" smtClean="0"/>
              <a:t> in </a:t>
            </a:r>
            <a:r>
              <a:rPr lang="fr-CA" altLang="en-US" dirty="0" err="1" smtClean="0"/>
              <a:t>order</a:t>
            </a:r>
            <a:r>
              <a:rPr lang="fr-CA" altLang="en-US" dirty="0" smtClean="0"/>
              <a:t> to </a:t>
            </a:r>
            <a:r>
              <a:rPr lang="fr-CA" altLang="en-US" dirty="0" err="1" smtClean="0"/>
              <a:t>deliver</a:t>
            </a:r>
            <a:r>
              <a:rPr lang="fr-CA" altLang="en-US" dirty="0" smtClean="0"/>
              <a:t> a relevant information.</a:t>
            </a:r>
          </a:p>
          <a:p>
            <a:endParaRPr lang="fr-CA" altLang="en-US" dirty="0" smtClean="0"/>
          </a:p>
          <a:p>
            <a:r>
              <a:rPr lang="fr-CA" altLang="en-US" dirty="0" err="1" smtClean="0"/>
              <a:t>Here</a:t>
            </a:r>
            <a:r>
              <a:rPr lang="fr-CA" altLang="en-US" dirty="0" smtClean="0"/>
              <a:t>, </a:t>
            </a:r>
            <a:r>
              <a:rPr lang="fr-CA" altLang="en-US" dirty="0" err="1" smtClean="0"/>
              <a:t>because</a:t>
            </a:r>
            <a:r>
              <a:rPr lang="fr-CA" altLang="en-US" dirty="0" smtClean="0"/>
              <a:t> the </a:t>
            </a:r>
            <a:r>
              <a:rPr lang="fr-CA" altLang="en-US" dirty="0" err="1" smtClean="0"/>
              <a:t>current</a:t>
            </a:r>
            <a:r>
              <a:rPr lang="fr-CA" altLang="en-US" dirty="0" smtClean="0"/>
              <a:t> set of data </a:t>
            </a:r>
            <a:r>
              <a:rPr lang="fr-CA" altLang="en-US" dirty="0" err="1" smtClean="0"/>
              <a:t>offers</a:t>
            </a:r>
            <a:r>
              <a:rPr lang="fr-CA" altLang="en-US" dirty="0" smtClean="0"/>
              <a:t> </a:t>
            </a:r>
            <a:r>
              <a:rPr lang="fr-CA" altLang="en-US" dirty="0" err="1" smtClean="0"/>
              <a:t>only</a:t>
            </a:r>
            <a:r>
              <a:rPr lang="fr-CA" altLang="en-US" dirty="0" smtClean="0"/>
              <a:t> extremums over a 24 </a:t>
            </a:r>
            <a:r>
              <a:rPr lang="fr-CA" altLang="en-US" dirty="0" err="1" smtClean="0"/>
              <a:t>hour</a:t>
            </a:r>
            <a:r>
              <a:rPr lang="fr-CA" altLang="en-US" dirty="0" smtClean="0"/>
              <a:t> </a:t>
            </a:r>
            <a:r>
              <a:rPr lang="fr-CA" altLang="en-US" dirty="0" err="1" smtClean="0"/>
              <a:t>period</a:t>
            </a:r>
            <a:r>
              <a:rPr lang="fr-CA" altLang="en-US" dirty="0" smtClean="0"/>
              <a:t> for </a:t>
            </a:r>
            <a:r>
              <a:rPr lang="fr-CA" altLang="en-US" dirty="0" err="1" smtClean="0"/>
              <a:t>temperature</a:t>
            </a:r>
            <a:r>
              <a:rPr lang="fr-CA" altLang="en-US" dirty="0" smtClean="0"/>
              <a:t>, </a:t>
            </a:r>
            <a:r>
              <a:rPr lang="fr-CA" altLang="en-US" dirty="0" err="1" smtClean="0"/>
              <a:t>humidex</a:t>
            </a:r>
            <a:r>
              <a:rPr lang="fr-CA" altLang="en-US" dirty="0" smtClean="0"/>
              <a:t>, </a:t>
            </a:r>
            <a:r>
              <a:rPr lang="fr-CA" altLang="en-US" dirty="0" err="1" smtClean="0"/>
              <a:t>windchill</a:t>
            </a:r>
            <a:r>
              <a:rPr lang="fr-CA" altLang="en-US" dirty="0" smtClean="0"/>
              <a:t> or over 12 </a:t>
            </a:r>
            <a:r>
              <a:rPr lang="fr-CA" altLang="en-US" dirty="0" err="1" smtClean="0"/>
              <a:t>hour</a:t>
            </a:r>
            <a:r>
              <a:rPr lang="fr-CA" altLang="en-US" dirty="0" smtClean="0"/>
              <a:t> </a:t>
            </a:r>
            <a:r>
              <a:rPr lang="fr-CA" altLang="en-US" dirty="0" err="1" smtClean="0"/>
              <a:t>period</a:t>
            </a:r>
            <a:r>
              <a:rPr lang="fr-CA" altLang="en-US" dirty="0" smtClean="0"/>
              <a:t> for the maximum </a:t>
            </a:r>
            <a:r>
              <a:rPr lang="fr-CA" altLang="en-US" dirty="0" err="1" smtClean="0"/>
              <a:t>windspeed</a:t>
            </a:r>
            <a:r>
              <a:rPr lang="fr-CA" altLang="en-US" dirty="0" smtClean="0"/>
              <a:t>. Wide bands of marginal/</a:t>
            </a:r>
            <a:r>
              <a:rPr lang="fr-CA" altLang="en-US" dirty="0" err="1" smtClean="0"/>
              <a:t>severe</a:t>
            </a:r>
            <a:r>
              <a:rPr lang="fr-CA" altLang="en-US" dirty="0" smtClean="0"/>
              <a:t> </a:t>
            </a:r>
            <a:r>
              <a:rPr lang="fr-CA" altLang="en-US" dirty="0" err="1" smtClean="0"/>
              <a:t>imact</a:t>
            </a:r>
            <a:r>
              <a:rPr lang="fr-CA" altLang="en-US" dirty="0" smtClean="0"/>
              <a:t> </a:t>
            </a:r>
            <a:r>
              <a:rPr lang="fr-CA" altLang="en-US" dirty="0" err="1" smtClean="0"/>
              <a:t>above</a:t>
            </a:r>
            <a:r>
              <a:rPr lang="fr-CA" altLang="en-US" dirty="0" smtClean="0"/>
              <a:t> the </a:t>
            </a:r>
            <a:r>
              <a:rPr lang="fr-CA" altLang="en-US" dirty="0" err="1" smtClean="0"/>
              <a:t>poles</a:t>
            </a:r>
            <a:r>
              <a:rPr lang="fr-CA" altLang="en-US" dirty="0" smtClean="0"/>
              <a:t> and the </a:t>
            </a:r>
            <a:r>
              <a:rPr lang="fr-CA" altLang="en-US" dirty="0" err="1" smtClean="0"/>
              <a:t>equator</a:t>
            </a:r>
            <a:r>
              <a:rPr lang="fr-CA" altLang="en-US" dirty="0" smtClean="0"/>
              <a:t> are due do the </a:t>
            </a:r>
            <a:r>
              <a:rPr lang="fr-CA" altLang="en-US" dirty="0" err="1" smtClean="0"/>
              <a:t>selected</a:t>
            </a:r>
            <a:r>
              <a:rPr lang="fr-CA" altLang="en-US" dirty="0" smtClean="0"/>
              <a:t> </a:t>
            </a:r>
            <a:r>
              <a:rPr lang="fr-CA" altLang="en-US" dirty="0" err="1" smtClean="0"/>
              <a:t>fields</a:t>
            </a:r>
            <a:r>
              <a:rPr lang="fr-CA" altLang="en-US" dirty="0" smtClean="0"/>
              <a:t> </a:t>
            </a:r>
            <a:r>
              <a:rPr lang="fr-CA" altLang="en-US" dirty="0" err="1" smtClean="0"/>
              <a:t>respectively</a:t>
            </a:r>
            <a:r>
              <a:rPr lang="fr-CA" altLang="en-US" dirty="0" smtClean="0"/>
              <a:t> maximum and minimum over a 24 </a:t>
            </a:r>
            <a:r>
              <a:rPr lang="fr-CA" altLang="en-US" dirty="0" err="1" smtClean="0"/>
              <a:t>hour</a:t>
            </a:r>
            <a:r>
              <a:rPr lang="fr-CA" altLang="en-US" dirty="0" smtClean="0"/>
              <a:t> </a:t>
            </a:r>
            <a:r>
              <a:rPr lang="fr-CA" altLang="en-US" dirty="0" err="1" smtClean="0"/>
              <a:t>period</a:t>
            </a:r>
            <a:r>
              <a:rPr lang="fr-CA" altLang="en-US" dirty="0" smtClean="0"/>
              <a:t> for </a:t>
            </a:r>
            <a:r>
              <a:rPr lang="fr-CA" altLang="en-US" dirty="0" err="1" smtClean="0"/>
              <a:t>humidex</a:t>
            </a:r>
            <a:r>
              <a:rPr lang="fr-CA" altLang="en-US" dirty="0" smtClean="0"/>
              <a:t> and </a:t>
            </a:r>
            <a:r>
              <a:rPr lang="fr-CA" altLang="en-US" dirty="0" err="1" smtClean="0"/>
              <a:t>windchill</a:t>
            </a:r>
            <a:r>
              <a:rPr lang="fr-CA" altLang="en-US" dirty="0" smtClean="0"/>
              <a:t>. </a:t>
            </a:r>
            <a:r>
              <a:rPr lang="fr-CA" altLang="en-US" dirty="0" err="1" smtClean="0"/>
              <a:t>Using</a:t>
            </a:r>
            <a:r>
              <a:rPr lang="fr-CA" altLang="en-US" dirty="0" smtClean="0"/>
              <a:t> </a:t>
            </a:r>
            <a:r>
              <a:rPr lang="fr-CA" altLang="en-US" dirty="0" err="1" smtClean="0"/>
              <a:t>fileds</a:t>
            </a:r>
            <a:r>
              <a:rPr lang="fr-CA" altLang="en-US" dirty="0" smtClean="0"/>
              <a:t> </a:t>
            </a:r>
            <a:r>
              <a:rPr lang="fr-CA" altLang="en-US" dirty="0" err="1" smtClean="0"/>
              <a:t>such</a:t>
            </a:r>
            <a:r>
              <a:rPr lang="fr-CA" altLang="en-US" dirty="0" smtClean="0"/>
              <a:t> as maximum/minimum over a 12 </a:t>
            </a:r>
            <a:r>
              <a:rPr lang="fr-CA" altLang="en-US" dirty="0" err="1" smtClean="0"/>
              <a:t>hour</a:t>
            </a:r>
            <a:r>
              <a:rPr lang="fr-CA" altLang="en-US" dirty="0" smtClean="0"/>
              <a:t> </a:t>
            </a:r>
            <a:r>
              <a:rPr lang="fr-CA" altLang="en-US" dirty="0" err="1" smtClean="0"/>
              <a:t>period</a:t>
            </a:r>
            <a:r>
              <a:rPr lang="fr-CA" altLang="en-US" dirty="0" smtClean="0"/>
              <a:t> for </a:t>
            </a:r>
            <a:r>
              <a:rPr lang="fr-CA" altLang="en-US" dirty="0" err="1" smtClean="0"/>
              <a:t>humidex</a:t>
            </a:r>
            <a:r>
              <a:rPr lang="fr-CA" altLang="en-US" dirty="0" smtClean="0"/>
              <a:t>/</a:t>
            </a:r>
            <a:r>
              <a:rPr lang="fr-CA" altLang="en-US" dirty="0" err="1" smtClean="0"/>
              <a:t>windchill</a:t>
            </a:r>
            <a:r>
              <a:rPr lang="fr-CA" altLang="en-US" dirty="0" smtClean="0"/>
              <a:t> </a:t>
            </a:r>
            <a:r>
              <a:rPr lang="fr-CA" altLang="en-US" dirty="0" err="1" smtClean="0"/>
              <a:t>would</a:t>
            </a:r>
            <a:r>
              <a:rPr lang="fr-CA" altLang="en-US" dirty="0" smtClean="0"/>
              <a:t> show a swing of </a:t>
            </a:r>
            <a:r>
              <a:rPr lang="fr-CA" altLang="en-US" dirty="0" err="1" smtClean="0"/>
              <a:t>them</a:t>
            </a:r>
            <a:r>
              <a:rPr lang="fr-CA" altLang="en-US" dirty="0" smtClean="0"/>
              <a:t> </a:t>
            </a:r>
            <a:r>
              <a:rPr lang="fr-CA" altLang="en-US" dirty="0" err="1" smtClean="0"/>
              <a:t>between</a:t>
            </a:r>
            <a:r>
              <a:rPr lang="fr-CA" altLang="en-US" dirty="0" smtClean="0"/>
              <a:t> </a:t>
            </a:r>
            <a:r>
              <a:rPr lang="fr-CA" altLang="en-US" dirty="0" err="1" smtClean="0"/>
              <a:t>nights</a:t>
            </a:r>
            <a:r>
              <a:rPr lang="fr-CA" altLang="en-US" dirty="0" smtClean="0"/>
              <a:t> and </a:t>
            </a:r>
            <a:r>
              <a:rPr lang="fr-CA" altLang="en-US" dirty="0" err="1" smtClean="0"/>
              <a:t>days</a:t>
            </a:r>
            <a:r>
              <a:rPr lang="fr-CA" altLang="en-US" dirty="0" smtClean="0"/>
              <a:t>.</a:t>
            </a:r>
          </a:p>
          <a:p>
            <a:endParaRPr lang="fr-CA" altLang="en-US" dirty="0" smtClean="0"/>
          </a:p>
          <a:p>
            <a:r>
              <a:rPr lang="en-US" altLang="en-US" dirty="0" smtClean="0"/>
              <a:t>An enrichment of the current data set </a:t>
            </a:r>
            <a:r>
              <a:rPr lang="fr-CA" altLang="en-US" dirty="0" smtClean="0"/>
              <a:t>by </a:t>
            </a:r>
            <a:r>
              <a:rPr lang="fr-CA" altLang="en-US" dirty="0" err="1" smtClean="0"/>
              <a:t>complementary</a:t>
            </a:r>
            <a:r>
              <a:rPr lang="fr-CA" altLang="en-US" dirty="0" smtClean="0"/>
              <a:t> </a:t>
            </a:r>
            <a:r>
              <a:rPr lang="fr-CA" altLang="en-US" dirty="0" err="1" smtClean="0"/>
              <a:t>fields</a:t>
            </a:r>
            <a:r>
              <a:rPr lang="fr-CA" altLang="en-US" dirty="0" smtClean="0"/>
              <a:t> </a:t>
            </a:r>
            <a:r>
              <a:rPr lang="fr-CA" altLang="en-US" dirty="0" err="1" smtClean="0"/>
              <a:t>such</a:t>
            </a:r>
            <a:r>
              <a:rPr lang="fr-CA" altLang="en-US" dirty="0" smtClean="0"/>
              <a:t> as extremums over 6/12 </a:t>
            </a:r>
            <a:r>
              <a:rPr lang="fr-CA" altLang="en-US" dirty="0" err="1" smtClean="0"/>
              <a:t>hours</a:t>
            </a:r>
            <a:r>
              <a:rPr lang="fr-CA" altLang="en-US" dirty="0" smtClean="0"/>
              <a:t> for the first 72 </a:t>
            </a:r>
            <a:r>
              <a:rPr lang="fr-CA" altLang="en-US" dirty="0" err="1" smtClean="0"/>
              <a:t>hours</a:t>
            </a:r>
            <a:r>
              <a:rPr lang="fr-CA" altLang="en-US" dirty="0" smtClean="0"/>
              <a:t> and over 12 </a:t>
            </a:r>
            <a:r>
              <a:rPr lang="fr-CA" altLang="en-US" dirty="0" err="1" smtClean="0"/>
              <a:t>hours</a:t>
            </a:r>
            <a:r>
              <a:rPr lang="fr-CA" altLang="en-US" dirty="0" smtClean="0"/>
              <a:t> </a:t>
            </a:r>
            <a:r>
              <a:rPr lang="fr-CA" altLang="en-US" dirty="0" err="1" smtClean="0"/>
              <a:t>beyond</a:t>
            </a:r>
            <a:r>
              <a:rPr lang="fr-CA" altLang="en-US" dirty="0" smtClean="0"/>
              <a:t> 72 </a:t>
            </a:r>
            <a:r>
              <a:rPr lang="fr-CA" altLang="en-US" dirty="0" err="1" smtClean="0"/>
              <a:t>hours</a:t>
            </a:r>
            <a:r>
              <a:rPr lang="fr-CA" altLang="en-US" dirty="0" smtClean="0"/>
              <a:t> or </a:t>
            </a:r>
            <a:r>
              <a:rPr lang="fr-CA" altLang="en-US" dirty="0" err="1" smtClean="0"/>
              <a:t>such</a:t>
            </a:r>
            <a:r>
              <a:rPr lang="fr-CA" altLang="en-US" dirty="0" smtClean="0"/>
              <a:t> as running </a:t>
            </a:r>
            <a:r>
              <a:rPr lang="fr-CA" altLang="en-US" dirty="0" err="1" smtClean="0"/>
              <a:t>means</a:t>
            </a:r>
            <a:r>
              <a:rPr lang="fr-CA" altLang="en-US" dirty="0" smtClean="0"/>
              <a:t> over 6/8 </a:t>
            </a:r>
            <a:r>
              <a:rPr lang="fr-CA" altLang="en-US" dirty="0" err="1" smtClean="0"/>
              <a:t>hours</a:t>
            </a:r>
            <a:r>
              <a:rPr lang="fr-CA" altLang="en-US" dirty="0" smtClean="0"/>
              <a:t> </a:t>
            </a:r>
            <a:r>
              <a:rPr lang="fr-CA" altLang="en-US" dirty="0" err="1" smtClean="0"/>
              <a:t>period</a:t>
            </a:r>
            <a:r>
              <a:rPr lang="fr-CA" altLang="en-US" dirty="0" smtClean="0"/>
              <a:t> in </a:t>
            </a:r>
            <a:r>
              <a:rPr lang="fr-CA" altLang="en-US" dirty="0" err="1" smtClean="0"/>
              <a:t>order</a:t>
            </a:r>
            <a:r>
              <a:rPr lang="fr-CA" altLang="en-US" dirty="0" smtClean="0"/>
              <a:t> to express the exposition to the </a:t>
            </a:r>
            <a:r>
              <a:rPr lang="fr-CA" altLang="en-US" dirty="0" err="1" smtClean="0"/>
              <a:t>weather</a:t>
            </a:r>
            <a:r>
              <a:rPr lang="fr-CA" altLang="en-US" dirty="0" smtClean="0"/>
              <a:t> </a:t>
            </a:r>
            <a:r>
              <a:rPr lang="fr-CA" altLang="en-US" dirty="0" err="1" smtClean="0"/>
              <a:t>would</a:t>
            </a:r>
            <a:r>
              <a:rPr lang="fr-CA" altLang="en-US" dirty="0" smtClean="0"/>
              <a:t> </a:t>
            </a:r>
            <a:r>
              <a:rPr lang="fr-CA" altLang="en-US" dirty="0" err="1" smtClean="0"/>
              <a:t>make</a:t>
            </a:r>
            <a:r>
              <a:rPr lang="fr-CA" altLang="en-US" dirty="0" smtClean="0"/>
              <a:t> the </a:t>
            </a:r>
            <a:r>
              <a:rPr lang="fr-CA" altLang="en-US" dirty="0" err="1" smtClean="0"/>
              <a:t>product</a:t>
            </a:r>
            <a:r>
              <a:rPr lang="fr-CA" altLang="en-US" dirty="0" smtClean="0"/>
              <a:t> more relevant.</a:t>
            </a:r>
            <a:endParaRPr lang="en-US" altLang="en-US" dirty="0" smtClean="0"/>
          </a:p>
          <a:p>
            <a:endParaRPr lang="en-US"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27</a:t>
            </a:fld>
            <a:endParaRPr lang="en-US"/>
          </a:p>
        </p:txBody>
      </p:sp>
    </p:spTree>
    <p:extLst>
      <p:ext uri="{BB962C8B-B14F-4D97-AF65-F5344CB8AC3E}">
        <p14:creationId xmlns:p14="http://schemas.microsoft.com/office/powerpoint/2010/main" val="4248416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28</a:t>
            </a:fld>
            <a:endParaRPr lang="en-US"/>
          </a:p>
        </p:txBody>
      </p:sp>
    </p:spTree>
    <p:extLst>
      <p:ext uri="{BB962C8B-B14F-4D97-AF65-F5344CB8AC3E}">
        <p14:creationId xmlns:p14="http://schemas.microsoft.com/office/powerpoint/2010/main" val="253073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29</a:t>
            </a:fld>
            <a:endParaRPr lang="en-US"/>
          </a:p>
        </p:txBody>
      </p:sp>
    </p:spTree>
    <p:extLst>
      <p:ext uri="{BB962C8B-B14F-4D97-AF65-F5344CB8AC3E}">
        <p14:creationId xmlns:p14="http://schemas.microsoft.com/office/powerpoint/2010/main" val="3725574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The framework of our situational awareness project is driven by both mother organization's visions (SMC and DND), which state: </a:t>
            </a:r>
          </a:p>
          <a:p>
            <a:pPr marL="174708" indent="-174708">
              <a:buFont typeface="Arial" panose="020B0604020202020204" pitchFamily="34" charset="0"/>
              <a:buChar char="•"/>
            </a:pPr>
            <a:r>
              <a:rPr lang="en-US" dirty="0" smtClean="0"/>
              <a:t>Data centric approach</a:t>
            </a:r>
          </a:p>
          <a:p>
            <a:r>
              <a:rPr lang="en-US" dirty="0" smtClean="0"/>
              <a:t>The « Modernization of </a:t>
            </a:r>
            <a:r>
              <a:rPr lang="en-US" dirty="0" err="1" smtClean="0"/>
              <a:t>MetOc</a:t>
            </a:r>
            <a:r>
              <a:rPr lang="en-US" dirty="0" smtClean="0"/>
              <a:t> data Services » Document (SOCD, sept 2015) suggests a significant update of CFWOS website to incorporate OGC-compliant web services to allow for interoperability with other applications and services, and to provide timely and cost efficient transmission of data to deployed assets.</a:t>
            </a:r>
          </a:p>
          <a:p>
            <a:pPr marL="174708" indent="-174708">
              <a:buFont typeface="Arial" panose="020B0604020202020204" pitchFamily="34" charset="0"/>
              <a:buChar char="•"/>
            </a:pPr>
            <a:r>
              <a:rPr lang="en-US" dirty="0" smtClean="0"/>
              <a:t>MSC Vision</a:t>
            </a:r>
          </a:p>
          <a:p>
            <a:r>
              <a:rPr lang="en-US" dirty="0" smtClean="0"/>
              <a:t>“Prediction system will evolve towards a greater automation of forecast production while allowing the expertise of the operational meteorologist to be focused where the risk of </a:t>
            </a:r>
            <a:r>
              <a:rPr lang="en-US" dirty="0" err="1" smtClean="0"/>
              <a:t>hydrometeorological</a:t>
            </a:r>
            <a:r>
              <a:rPr lang="en-US" dirty="0" smtClean="0"/>
              <a:t> impacts is highest”. The evolution will take into account where meteorologist value is added to validate automation of data streams</a:t>
            </a:r>
          </a:p>
          <a:p>
            <a:endParaRPr lang="en-US"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3</a:t>
            </a:fld>
            <a:endParaRPr lang="en-US"/>
          </a:p>
        </p:txBody>
      </p:sp>
    </p:spTree>
    <p:extLst>
      <p:ext uri="{BB962C8B-B14F-4D97-AF65-F5344CB8AC3E}">
        <p14:creationId xmlns:p14="http://schemas.microsoft.com/office/powerpoint/2010/main" val="3202461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noProof="0" dirty="0" smtClean="0"/>
              <a:t>The EFI fields highlight</a:t>
            </a:r>
            <a:r>
              <a:rPr lang="en-CA" baseline="0" noProof="0" dirty="0" smtClean="0"/>
              <a:t> areas where forecasted weather events are </a:t>
            </a:r>
            <a:endParaRPr lang="en-CA" noProof="0"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30</a:t>
            </a:fld>
            <a:endParaRPr lang="en-US"/>
          </a:p>
        </p:txBody>
      </p:sp>
    </p:spTree>
    <p:extLst>
      <p:ext uri="{BB962C8B-B14F-4D97-AF65-F5344CB8AC3E}">
        <p14:creationId xmlns:p14="http://schemas.microsoft.com/office/powerpoint/2010/main" val="936589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774">
              <a:defRPr/>
            </a:pPr>
            <a:r>
              <a:rPr lang="en-CA" noProof="0" dirty="0" smtClean="0">
                <a:solidFill>
                  <a:schemeClr val="accent6">
                    <a:lumMod val="50000"/>
                  </a:schemeClr>
                </a:solidFill>
                <a:latin typeface="Arial" panose="020B0604020202020204" pitchFamily="34" charset="0"/>
                <a:cs typeface="Arial" panose="020B0604020202020204" pitchFamily="34" charset="0"/>
              </a:rPr>
              <a:t>Why did we develop this product?</a:t>
            </a:r>
          </a:p>
          <a:p>
            <a:pPr marL="174708" indent="-174708" defTabSz="931774">
              <a:buFont typeface="Arial" panose="020B0604020202020204" pitchFamily="34" charset="0"/>
              <a:buChar char="•"/>
              <a:defRPr/>
            </a:pPr>
            <a:r>
              <a:rPr lang="en-CA" noProof="0" dirty="0" smtClean="0">
                <a:solidFill>
                  <a:schemeClr val="accent6">
                    <a:lumMod val="50000"/>
                  </a:schemeClr>
                </a:solidFill>
                <a:latin typeface="Arial" panose="020B0604020202020204" pitchFamily="34" charset="0"/>
                <a:cs typeface="Arial" panose="020B0604020202020204" pitchFamily="34" charset="0"/>
              </a:rPr>
              <a:t>CJOC works on a global scale and use all available information source.</a:t>
            </a:r>
          </a:p>
          <a:p>
            <a:pPr marL="174708" indent="-174708" defTabSz="931774">
              <a:buFont typeface="Arial" panose="020B0604020202020204" pitchFamily="34" charset="0"/>
              <a:buChar char="•"/>
              <a:defRPr/>
            </a:pPr>
            <a:r>
              <a:rPr lang="en-CA" noProof="0" dirty="0" err="1" smtClean="0">
                <a:solidFill>
                  <a:schemeClr val="accent6">
                    <a:lumMod val="50000"/>
                  </a:schemeClr>
                </a:solidFill>
                <a:latin typeface="Arial" panose="020B0604020202020204" pitchFamily="34" charset="0"/>
                <a:cs typeface="Arial" panose="020B0604020202020204" pitchFamily="34" charset="0"/>
              </a:rPr>
              <a:t>Meteoalarm</a:t>
            </a:r>
            <a:r>
              <a:rPr lang="en-CA" noProof="0" dirty="0" smtClean="0">
                <a:solidFill>
                  <a:schemeClr val="accent6">
                    <a:lumMod val="50000"/>
                  </a:schemeClr>
                </a:solidFill>
                <a:latin typeface="Arial" panose="020B0604020202020204" pitchFamily="34" charset="0"/>
                <a:cs typeface="Arial" panose="020B0604020202020204" pitchFamily="34" charset="0"/>
              </a:rPr>
              <a:t> and SWIC 2.0</a:t>
            </a:r>
            <a:r>
              <a:rPr lang="en-CA" baseline="0" noProof="0" dirty="0" smtClean="0">
                <a:solidFill>
                  <a:schemeClr val="accent6">
                    <a:lumMod val="50000"/>
                  </a:schemeClr>
                </a:solidFill>
                <a:latin typeface="Arial" panose="020B0604020202020204" pitchFamily="34" charset="0"/>
                <a:cs typeface="Arial" panose="020B0604020202020204" pitchFamily="34" charset="0"/>
              </a:rPr>
              <a:t> is frequently used to globally identify potential weather impact for the next 48 hours. </a:t>
            </a:r>
          </a:p>
          <a:p>
            <a:pPr marL="174708" indent="-174708" defTabSz="931774">
              <a:buFont typeface="Arial" panose="020B0604020202020204" pitchFamily="34" charset="0"/>
              <a:buChar char="•"/>
              <a:defRPr/>
            </a:pPr>
            <a:r>
              <a:rPr lang="en-CA" baseline="0" noProof="0" dirty="0" smtClean="0">
                <a:solidFill>
                  <a:schemeClr val="accent6">
                    <a:lumMod val="50000"/>
                  </a:schemeClr>
                </a:solidFill>
                <a:latin typeface="Arial" panose="020B0604020202020204" pitchFamily="34" charset="0"/>
                <a:cs typeface="Arial" panose="020B0604020202020204" pitchFamily="34" charset="0"/>
              </a:rPr>
              <a:t>We wanted to offer them a similar product extending beyond 48 hours and based on the most appropriate prediction system (GEPS).</a:t>
            </a:r>
            <a:endParaRPr lang="en-CA" noProof="0" dirty="0" smtClean="0">
              <a:solidFill>
                <a:schemeClr val="accent6">
                  <a:lumMod val="50000"/>
                </a:schemeClr>
              </a:solidFill>
              <a:latin typeface="Arial" panose="020B0604020202020204" pitchFamily="34" charset="0"/>
              <a:cs typeface="Arial" panose="020B0604020202020204" pitchFamily="34" charset="0"/>
            </a:endParaRPr>
          </a:p>
          <a:p>
            <a:endParaRPr lang="en-CA" noProof="0"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31</a:t>
            </a:fld>
            <a:endParaRPr lang="en-US"/>
          </a:p>
        </p:txBody>
      </p:sp>
    </p:spTree>
    <p:extLst>
      <p:ext uri="{BB962C8B-B14F-4D97-AF65-F5344CB8AC3E}">
        <p14:creationId xmlns:p14="http://schemas.microsoft.com/office/powerpoint/2010/main" val="1003409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32</a:t>
            </a:fld>
            <a:endParaRPr lang="en-US"/>
          </a:p>
        </p:txBody>
      </p:sp>
    </p:spTree>
    <p:extLst>
      <p:ext uri="{BB962C8B-B14F-4D97-AF65-F5344CB8AC3E}">
        <p14:creationId xmlns:p14="http://schemas.microsoft.com/office/powerpoint/2010/main" val="3768081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33</a:t>
            </a:fld>
            <a:endParaRPr lang="en-US"/>
          </a:p>
        </p:txBody>
      </p:sp>
    </p:spTree>
    <p:extLst>
      <p:ext uri="{BB962C8B-B14F-4D97-AF65-F5344CB8AC3E}">
        <p14:creationId xmlns:p14="http://schemas.microsoft.com/office/powerpoint/2010/main" val="228698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32943" indent="-232943" defTabSz="931774">
              <a:buFont typeface="+mj-lt"/>
              <a:buAutoNum type="arabicPeriod"/>
              <a:defRPr/>
            </a:pPr>
            <a:r>
              <a:rPr lang="en-US" dirty="0">
                <a:solidFill>
                  <a:schemeClr val="accent6">
                    <a:lumMod val="50000"/>
                  </a:schemeClr>
                </a:solidFill>
              </a:rPr>
              <a:t>To complement significant weather information, decision </a:t>
            </a:r>
            <a:r>
              <a:rPr lang="en-US" dirty="0" smtClean="0">
                <a:solidFill>
                  <a:schemeClr val="accent6">
                    <a:lumMod val="50000"/>
                  </a:schemeClr>
                </a:solidFill>
              </a:rPr>
              <a:t>makers systematically </a:t>
            </a:r>
            <a:r>
              <a:rPr lang="en-US" dirty="0">
                <a:solidFill>
                  <a:schemeClr val="accent6">
                    <a:lumMod val="50000"/>
                  </a:schemeClr>
                </a:solidFill>
              </a:rPr>
              <a:t>request key information of weather impacts on their operations.</a:t>
            </a:r>
          </a:p>
          <a:p>
            <a:pPr marL="232943" indent="-232943" defTabSz="931774">
              <a:buFont typeface="+mj-lt"/>
              <a:buAutoNum type="arabicPeriod"/>
              <a:defRPr/>
            </a:pPr>
            <a:r>
              <a:rPr lang="en-US" dirty="0">
                <a:solidFill>
                  <a:schemeClr val="accent6">
                    <a:lumMod val="50000"/>
                  </a:schemeClr>
                </a:solidFill>
              </a:rPr>
              <a:t>Operations, which can either be at tactical, operational or strategic levels, may involve potential participation of either RCAF, RCN, CAF corps.</a:t>
            </a:r>
          </a:p>
          <a:p>
            <a:pPr marL="232943" indent="-232943" defTabSz="931774">
              <a:buFont typeface="+mj-lt"/>
              <a:buAutoNum type="arabicPeriod"/>
              <a:defRPr/>
            </a:pPr>
            <a:r>
              <a:rPr lang="en-US" dirty="0" smtClean="0">
                <a:solidFill>
                  <a:schemeClr val="accent6">
                    <a:lumMod val="50000"/>
                  </a:schemeClr>
                </a:solidFill>
                <a:latin typeface="Arial" panose="020B0604020202020204" pitchFamily="34" charset="0"/>
                <a:cs typeface="Arial" panose="020B0604020202020204" pitchFamily="34" charset="0"/>
              </a:rPr>
              <a:t>Impact Matrices (using traffic lights code) are manually built from weather forecasts (expertized and automated) in order to support decision making processes.</a:t>
            </a:r>
          </a:p>
          <a:p>
            <a:pPr marL="232943" indent="-232943" defTabSz="931774">
              <a:buFont typeface="+mj-lt"/>
              <a:buAutoNum type="arabicPeriod"/>
              <a:defRPr/>
            </a:pPr>
            <a:r>
              <a:rPr lang="fr-CA" dirty="0" smtClean="0">
                <a:solidFill>
                  <a:schemeClr val="accent6">
                    <a:lumMod val="50000"/>
                  </a:schemeClr>
                </a:solidFill>
                <a:latin typeface="Arial" panose="020B0604020202020204" pitchFamily="34" charset="0"/>
                <a:cs typeface="Arial" panose="020B0604020202020204" pitchFamily="34" charset="0"/>
              </a:rPr>
              <a:t>On the </a:t>
            </a:r>
            <a:r>
              <a:rPr lang="fr-CA" dirty="0" err="1" smtClean="0">
                <a:solidFill>
                  <a:schemeClr val="accent6">
                    <a:lumMod val="50000"/>
                  </a:schemeClr>
                </a:solidFill>
                <a:latin typeface="Arial" panose="020B0604020202020204" pitchFamily="34" charset="0"/>
                <a:cs typeface="Arial" panose="020B0604020202020204" pitchFamily="34" charset="0"/>
              </a:rPr>
              <a:t>other</a:t>
            </a:r>
            <a:r>
              <a:rPr lang="fr-CA" dirty="0" smtClean="0">
                <a:solidFill>
                  <a:schemeClr val="accent6">
                    <a:lumMod val="50000"/>
                  </a:schemeClr>
                </a:solidFill>
                <a:latin typeface="Arial" panose="020B0604020202020204" pitchFamily="34" charset="0"/>
                <a:cs typeface="Arial" panose="020B0604020202020204" pitchFamily="34" charset="0"/>
              </a:rPr>
              <a:t> hand,</a:t>
            </a:r>
            <a:r>
              <a:rPr lang="fr-CA" baseline="0" dirty="0" smtClean="0">
                <a:solidFill>
                  <a:schemeClr val="accent6">
                    <a:lumMod val="50000"/>
                  </a:schemeClr>
                </a:solidFill>
                <a:latin typeface="Arial" panose="020B0604020202020204" pitchFamily="34" charset="0"/>
                <a:cs typeface="Arial" panose="020B0604020202020204" pitchFamily="34" charset="0"/>
              </a:rPr>
              <a:t> </a:t>
            </a:r>
            <a:r>
              <a:rPr lang="fr-CA" baseline="0" dirty="0" err="1" smtClean="0">
                <a:solidFill>
                  <a:schemeClr val="accent6">
                    <a:lumMod val="50000"/>
                  </a:schemeClr>
                </a:solidFill>
                <a:latin typeface="Arial" panose="020B0604020202020204" pitchFamily="34" charset="0"/>
                <a:cs typeface="Arial" panose="020B0604020202020204" pitchFamily="34" charset="0"/>
              </a:rPr>
              <a:t>these</a:t>
            </a:r>
            <a:r>
              <a:rPr lang="fr-CA" baseline="0" dirty="0" smtClean="0">
                <a:solidFill>
                  <a:schemeClr val="accent6">
                    <a:lumMod val="50000"/>
                  </a:schemeClr>
                </a:solidFill>
                <a:latin typeface="Arial" panose="020B0604020202020204" pitchFamily="34" charset="0"/>
                <a:cs typeface="Arial" panose="020B0604020202020204" pitchFamily="34" charset="0"/>
              </a:rPr>
              <a:t> </a:t>
            </a:r>
            <a:r>
              <a:rPr lang="fr-CA" baseline="0" dirty="0" err="1" smtClean="0">
                <a:solidFill>
                  <a:schemeClr val="accent6">
                    <a:lumMod val="50000"/>
                  </a:schemeClr>
                </a:solidFill>
                <a:latin typeface="Arial" panose="020B0604020202020204" pitchFamily="34" charset="0"/>
                <a:cs typeface="Arial" panose="020B0604020202020204" pitchFamily="34" charset="0"/>
              </a:rPr>
              <a:t>products</a:t>
            </a:r>
            <a:r>
              <a:rPr lang="fr-CA" baseline="0" dirty="0" smtClean="0">
                <a:solidFill>
                  <a:schemeClr val="accent6">
                    <a:lumMod val="50000"/>
                  </a:schemeClr>
                </a:solidFill>
                <a:latin typeface="Arial" panose="020B0604020202020204" pitchFamily="34" charset="0"/>
                <a:cs typeface="Arial" panose="020B0604020202020204" pitchFamily="34" charset="0"/>
              </a:rPr>
              <a:t> do not </a:t>
            </a:r>
            <a:r>
              <a:rPr lang="fr-CA" baseline="0" dirty="0" err="1" smtClean="0">
                <a:solidFill>
                  <a:schemeClr val="accent6">
                    <a:lumMod val="50000"/>
                  </a:schemeClr>
                </a:solidFill>
                <a:latin typeface="Arial" panose="020B0604020202020204" pitchFamily="34" charset="0"/>
                <a:cs typeface="Arial" panose="020B0604020202020204" pitchFamily="34" charset="0"/>
              </a:rPr>
              <a:t>benefit</a:t>
            </a:r>
            <a:r>
              <a:rPr lang="fr-CA" baseline="0" dirty="0" smtClean="0">
                <a:solidFill>
                  <a:schemeClr val="accent6">
                    <a:lumMod val="50000"/>
                  </a:schemeClr>
                </a:solidFill>
                <a:latin typeface="Arial" panose="020B0604020202020204" pitchFamily="34" charset="0"/>
                <a:cs typeface="Arial" panose="020B0604020202020204" pitchFamily="34" charset="0"/>
              </a:rPr>
              <a:t> </a:t>
            </a:r>
            <a:r>
              <a:rPr lang="fr-CA" baseline="0" dirty="0" err="1" smtClean="0">
                <a:solidFill>
                  <a:schemeClr val="accent6">
                    <a:lumMod val="50000"/>
                  </a:schemeClr>
                </a:solidFill>
                <a:latin typeface="Arial" panose="020B0604020202020204" pitchFamily="34" charset="0"/>
                <a:cs typeface="Arial" panose="020B0604020202020204" pitchFamily="34" charset="0"/>
              </a:rPr>
              <a:t>from</a:t>
            </a:r>
            <a:r>
              <a:rPr lang="fr-CA" baseline="0" dirty="0" smtClean="0">
                <a:solidFill>
                  <a:schemeClr val="accent6">
                    <a:lumMod val="50000"/>
                  </a:schemeClr>
                </a:solidFill>
                <a:latin typeface="Arial" panose="020B0604020202020204" pitchFamily="34" charset="0"/>
                <a:cs typeface="Arial" panose="020B0604020202020204" pitchFamily="34" charset="0"/>
              </a:rPr>
              <a:t> </a:t>
            </a:r>
            <a:r>
              <a:rPr lang="fr-CA" baseline="0" dirty="0" err="1" smtClean="0">
                <a:solidFill>
                  <a:schemeClr val="accent6">
                    <a:lumMod val="50000"/>
                  </a:schemeClr>
                </a:solidFill>
                <a:latin typeface="Arial" panose="020B0604020202020204" pitchFamily="34" charset="0"/>
                <a:cs typeface="Arial" panose="020B0604020202020204" pitchFamily="34" charset="0"/>
              </a:rPr>
              <a:t>NWP’s</a:t>
            </a:r>
            <a:r>
              <a:rPr lang="fr-CA" baseline="0" dirty="0" smtClean="0">
                <a:solidFill>
                  <a:schemeClr val="accent6">
                    <a:lumMod val="50000"/>
                  </a:schemeClr>
                </a:solidFill>
                <a:latin typeface="Arial" panose="020B0604020202020204" pitchFamily="34" charset="0"/>
                <a:cs typeface="Arial" panose="020B0604020202020204" pitchFamily="34" charset="0"/>
              </a:rPr>
              <a:t> </a:t>
            </a:r>
            <a:r>
              <a:rPr lang="fr-CA" baseline="0" dirty="0" err="1" smtClean="0">
                <a:solidFill>
                  <a:schemeClr val="accent6">
                    <a:lumMod val="50000"/>
                  </a:schemeClr>
                </a:solidFill>
                <a:latin typeface="Arial" panose="020B0604020202020204" pitchFamily="34" charset="0"/>
                <a:cs typeface="Arial" panose="020B0604020202020204" pitchFamily="34" charset="0"/>
              </a:rPr>
              <a:t>capabilities</a:t>
            </a:r>
            <a:r>
              <a:rPr lang="fr-CA" baseline="0" dirty="0" smtClean="0">
                <a:solidFill>
                  <a:schemeClr val="accent6">
                    <a:lumMod val="50000"/>
                  </a:schemeClr>
                </a:solidFill>
                <a:latin typeface="Arial" panose="020B0604020202020204" pitchFamily="34" charset="0"/>
                <a:cs typeface="Arial" panose="020B0604020202020204" pitchFamily="34" charset="0"/>
              </a:rPr>
              <a:t>.</a:t>
            </a:r>
          </a:p>
          <a:p>
            <a:pPr marL="232943" indent="-232943" defTabSz="931774">
              <a:buFont typeface="+mj-lt"/>
              <a:buAutoNum type="arabicPeriod"/>
              <a:defRPr/>
            </a:pPr>
            <a:r>
              <a:rPr lang="fr-CA" baseline="0" dirty="0" err="1" smtClean="0">
                <a:solidFill>
                  <a:schemeClr val="accent6">
                    <a:lumMod val="50000"/>
                  </a:schemeClr>
                </a:solidFill>
                <a:latin typeface="Arial" panose="020B0604020202020204" pitchFamily="34" charset="0"/>
                <a:cs typeface="Arial" panose="020B0604020202020204" pitchFamily="34" charset="0"/>
              </a:rPr>
              <a:t>From</a:t>
            </a:r>
            <a:r>
              <a:rPr lang="fr-CA" baseline="0" dirty="0" smtClean="0">
                <a:solidFill>
                  <a:schemeClr val="accent6">
                    <a:lumMod val="50000"/>
                  </a:schemeClr>
                </a:solidFill>
                <a:latin typeface="Arial" panose="020B0604020202020204" pitchFamily="34" charset="0"/>
                <a:cs typeface="Arial" panose="020B0604020202020204" pitchFamily="34" charset="0"/>
              </a:rPr>
              <a:t> the </a:t>
            </a:r>
            <a:r>
              <a:rPr lang="fr-CA" baseline="0" dirty="0" err="1" smtClean="0">
                <a:solidFill>
                  <a:schemeClr val="accent6">
                    <a:lumMod val="50000"/>
                  </a:schemeClr>
                </a:solidFill>
                <a:latin typeface="Arial" panose="020B0604020202020204" pitchFamily="34" charset="0"/>
                <a:cs typeface="Arial" panose="020B0604020202020204" pitchFamily="34" charset="0"/>
              </a:rPr>
              <a:t>morther</a:t>
            </a:r>
            <a:r>
              <a:rPr lang="fr-CA" baseline="0" dirty="0" smtClean="0">
                <a:solidFill>
                  <a:schemeClr val="accent6">
                    <a:lumMod val="50000"/>
                  </a:schemeClr>
                </a:solidFill>
                <a:latin typeface="Arial" panose="020B0604020202020204" pitchFamily="34" charset="0"/>
                <a:cs typeface="Arial" panose="020B0604020202020204" pitchFamily="34" charset="0"/>
              </a:rPr>
              <a:t> </a:t>
            </a:r>
            <a:r>
              <a:rPr lang="fr-CA" baseline="0" dirty="0" err="1" smtClean="0">
                <a:solidFill>
                  <a:schemeClr val="accent6">
                    <a:lumMod val="50000"/>
                  </a:schemeClr>
                </a:solidFill>
                <a:latin typeface="Arial" panose="020B0604020202020204" pitchFamily="34" charset="0"/>
                <a:cs typeface="Arial" panose="020B0604020202020204" pitchFamily="34" charset="0"/>
              </a:rPr>
              <a:t>organizations</a:t>
            </a:r>
            <a:r>
              <a:rPr lang="fr-CA" baseline="0" dirty="0" smtClean="0">
                <a:solidFill>
                  <a:schemeClr val="accent6">
                    <a:lumMod val="50000"/>
                  </a:schemeClr>
                </a:solidFill>
                <a:latin typeface="Arial" panose="020B0604020202020204" pitchFamily="34" charset="0"/>
                <a:cs typeface="Arial" panose="020B0604020202020204" pitchFamily="34" charset="0"/>
              </a:rPr>
              <a:t> visions, ADC </a:t>
            </a:r>
            <a:r>
              <a:rPr lang="fr-CA" baseline="0" dirty="0" err="1" smtClean="0">
                <a:solidFill>
                  <a:schemeClr val="accent6">
                    <a:lumMod val="50000"/>
                  </a:schemeClr>
                </a:solidFill>
                <a:latin typeface="Arial" panose="020B0604020202020204" pitchFamily="34" charset="0"/>
                <a:cs typeface="Arial" panose="020B0604020202020204" pitchFamily="34" charset="0"/>
              </a:rPr>
              <a:t>undertook</a:t>
            </a:r>
            <a:r>
              <a:rPr lang="fr-CA" baseline="0" dirty="0" smtClean="0">
                <a:solidFill>
                  <a:schemeClr val="accent6">
                    <a:lumMod val="50000"/>
                  </a:schemeClr>
                </a:solidFill>
                <a:latin typeface="Arial" panose="020B0604020202020204" pitchFamily="34" charset="0"/>
                <a:cs typeface="Arial" panose="020B0604020202020204" pitchFamily="34" charset="0"/>
              </a:rPr>
              <a:t> the </a:t>
            </a:r>
            <a:r>
              <a:rPr lang="fr-CA" baseline="0" dirty="0" err="1" smtClean="0">
                <a:solidFill>
                  <a:schemeClr val="accent6">
                    <a:lumMod val="50000"/>
                  </a:schemeClr>
                </a:solidFill>
                <a:latin typeface="Arial" panose="020B0604020202020204" pitchFamily="34" charset="0"/>
                <a:cs typeface="Arial" panose="020B0604020202020204" pitchFamily="34" charset="0"/>
              </a:rPr>
              <a:t>situational</a:t>
            </a:r>
            <a:r>
              <a:rPr lang="fr-CA" baseline="0" dirty="0" smtClean="0">
                <a:solidFill>
                  <a:schemeClr val="accent6">
                    <a:lumMod val="50000"/>
                  </a:schemeClr>
                </a:solidFill>
                <a:latin typeface="Arial" panose="020B0604020202020204" pitchFamily="34" charset="0"/>
                <a:cs typeface="Arial" panose="020B0604020202020204" pitchFamily="34" charset="0"/>
              </a:rPr>
              <a:t> </a:t>
            </a:r>
            <a:r>
              <a:rPr lang="fr-CA" baseline="0" dirty="0" err="1" smtClean="0">
                <a:solidFill>
                  <a:schemeClr val="accent6">
                    <a:lumMod val="50000"/>
                  </a:schemeClr>
                </a:solidFill>
                <a:latin typeface="Arial" panose="020B0604020202020204" pitchFamily="34" charset="0"/>
                <a:cs typeface="Arial" panose="020B0604020202020204" pitchFamily="34" charset="0"/>
              </a:rPr>
              <a:t>awareness</a:t>
            </a:r>
            <a:r>
              <a:rPr lang="fr-CA" baseline="0" dirty="0" smtClean="0">
                <a:solidFill>
                  <a:schemeClr val="accent6">
                    <a:lumMod val="50000"/>
                  </a:schemeClr>
                </a:solidFill>
                <a:latin typeface="Arial" panose="020B0604020202020204" pitchFamily="34" charset="0"/>
                <a:cs typeface="Arial" panose="020B0604020202020204" pitchFamily="34" charset="0"/>
              </a:rPr>
              <a:t> </a:t>
            </a:r>
            <a:r>
              <a:rPr lang="fr-CA" baseline="0" dirty="0" err="1" smtClean="0">
                <a:solidFill>
                  <a:schemeClr val="accent6">
                    <a:lumMod val="50000"/>
                  </a:schemeClr>
                </a:solidFill>
                <a:latin typeface="Arial" panose="020B0604020202020204" pitchFamily="34" charset="0"/>
                <a:cs typeface="Arial" panose="020B0604020202020204" pitchFamily="34" charset="0"/>
              </a:rPr>
              <a:t>project</a:t>
            </a:r>
            <a:r>
              <a:rPr lang="fr-CA" baseline="0" dirty="0" smtClean="0">
                <a:solidFill>
                  <a:schemeClr val="accent6">
                    <a:lumMod val="50000"/>
                  </a:schemeClr>
                </a:solidFill>
                <a:latin typeface="Arial" panose="020B0604020202020204" pitchFamily="34" charset="0"/>
                <a:cs typeface="Arial" panose="020B0604020202020204" pitchFamily="34" charset="0"/>
              </a:rPr>
              <a:t> in </a:t>
            </a:r>
            <a:r>
              <a:rPr lang="fr-CA" baseline="0" dirty="0" err="1" smtClean="0">
                <a:solidFill>
                  <a:schemeClr val="accent6">
                    <a:lumMod val="50000"/>
                  </a:schemeClr>
                </a:solidFill>
                <a:latin typeface="Arial" panose="020B0604020202020204" pitchFamily="34" charset="0"/>
                <a:cs typeface="Arial" panose="020B0604020202020204" pitchFamily="34" charset="0"/>
              </a:rPr>
              <a:t>order</a:t>
            </a:r>
            <a:r>
              <a:rPr lang="fr-CA" baseline="0" dirty="0" smtClean="0">
                <a:solidFill>
                  <a:schemeClr val="accent6">
                    <a:lumMod val="50000"/>
                  </a:schemeClr>
                </a:solidFill>
                <a:latin typeface="Arial" panose="020B0604020202020204" pitchFamily="34" charset="0"/>
                <a:cs typeface="Arial" panose="020B0604020202020204" pitchFamily="34" charset="0"/>
              </a:rPr>
              <a:t> to :</a:t>
            </a:r>
          </a:p>
          <a:p>
            <a:pPr marL="742950" lvl="1" indent="-285750">
              <a:buFont typeface="Arial" panose="020B0604020202020204" pitchFamily="34" charset="0"/>
              <a:buChar char="•"/>
            </a:pPr>
            <a:r>
              <a:rPr lang="en-US" dirty="0" smtClean="0">
                <a:solidFill>
                  <a:srgbClr val="FF0000"/>
                </a:solidFill>
              </a:rPr>
              <a:t>Go away from manual production of weather impact matrix (time consuming), </a:t>
            </a:r>
          </a:p>
          <a:p>
            <a:pPr marL="742950" lvl="1" indent="-285750">
              <a:buFont typeface="Arial" panose="020B0604020202020204" pitchFamily="34" charset="0"/>
              <a:buChar char="•"/>
            </a:pPr>
            <a:r>
              <a:rPr lang="en-US" dirty="0" smtClean="0">
                <a:solidFill>
                  <a:srgbClr val="FF0000"/>
                </a:solidFill>
              </a:rPr>
              <a:t>Allow flexibility in delivery information (data, product, GIS, Web Service </a:t>
            </a:r>
            <a:r>
              <a:rPr lang="en-US" dirty="0" err="1" smtClean="0">
                <a:solidFill>
                  <a:srgbClr val="FF0000"/>
                </a:solidFill>
              </a:rPr>
              <a:t>etc</a:t>
            </a:r>
            <a:r>
              <a:rPr lang="en-US" dirty="0" smtClean="0">
                <a:solidFill>
                  <a:srgbClr val="FF0000"/>
                </a:solidFill>
              </a:rPr>
              <a:t>)</a:t>
            </a:r>
          </a:p>
          <a:p>
            <a:pPr marL="742950" lvl="1" indent="-285750">
              <a:buFont typeface="Arial" panose="020B0604020202020204" pitchFamily="34" charset="0"/>
              <a:buChar char="•"/>
            </a:pPr>
            <a:r>
              <a:rPr lang="fr-CA" dirty="0" smtClean="0">
                <a:solidFill>
                  <a:srgbClr val="FF0000"/>
                </a:solidFill>
              </a:rPr>
              <a:t>Focus « met » expertise </a:t>
            </a:r>
            <a:r>
              <a:rPr lang="fr-CA" dirty="0" err="1" smtClean="0">
                <a:solidFill>
                  <a:srgbClr val="FF0000"/>
                </a:solidFill>
              </a:rPr>
              <a:t>where</a:t>
            </a:r>
            <a:r>
              <a:rPr lang="fr-CA" dirty="0" smtClean="0">
                <a:solidFill>
                  <a:srgbClr val="FF0000"/>
                </a:solidFill>
              </a:rPr>
              <a:t> impacts are </a:t>
            </a:r>
            <a:r>
              <a:rPr lang="fr-CA" dirty="0" err="1" smtClean="0">
                <a:solidFill>
                  <a:srgbClr val="FF0000"/>
                </a:solidFill>
              </a:rPr>
              <a:t>highest</a:t>
            </a:r>
            <a:endParaRPr lang="en-US" dirty="0" smtClean="0">
              <a:solidFill>
                <a:schemeClr val="accent6">
                  <a:lumMod val="50000"/>
                </a:schemeClr>
              </a:solidFill>
              <a:latin typeface="Arial" panose="020B0604020202020204" pitchFamily="34" charset="0"/>
              <a:cs typeface="Arial" panose="020B0604020202020204" pitchFamily="34" charset="0"/>
            </a:endParaRPr>
          </a:p>
          <a:p>
            <a:pPr marL="232943" indent="-232943">
              <a:buFont typeface="+mj-lt"/>
              <a:buAutoNum type="arabicPeriod"/>
            </a:pPr>
            <a:endParaRPr lang="en-US"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4</a:t>
            </a:fld>
            <a:endParaRPr lang="en-US"/>
          </a:p>
        </p:txBody>
      </p:sp>
    </p:spTree>
    <p:extLst>
      <p:ext uri="{BB962C8B-B14F-4D97-AF65-F5344CB8AC3E}">
        <p14:creationId xmlns:p14="http://schemas.microsoft.com/office/powerpoint/2010/main" val="262014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noProof="0" dirty="0" smtClean="0"/>
          </a:p>
          <a:p>
            <a:pPr defTabSz="931774" eaLnBrk="0" fontAlgn="base" hangingPunct="0">
              <a:spcBef>
                <a:spcPct val="30000"/>
              </a:spcBef>
              <a:spcAft>
                <a:spcPct val="0"/>
              </a:spcAft>
              <a:defRPr/>
            </a:pPr>
            <a:r>
              <a:rPr lang="en-US" dirty="0"/>
              <a:t>From a relevant </a:t>
            </a:r>
            <a:r>
              <a:rPr lang="en-US" dirty="0" smtClean="0"/>
              <a:t>Environmental </a:t>
            </a:r>
            <a:r>
              <a:rPr lang="en-US" dirty="0"/>
              <a:t>database, user selects appropriate meteorological fields, defines and applies his </a:t>
            </a:r>
            <a:r>
              <a:rPr lang="en-US" dirty="0" smtClean="0"/>
              <a:t>own operational </a:t>
            </a:r>
            <a:r>
              <a:rPr lang="en-US" dirty="0"/>
              <a:t>limits on the selected fields in order to produce a consolidated field representing an operational impact forecast based on forecasted weather conditions</a:t>
            </a:r>
          </a:p>
          <a:p>
            <a:endParaRPr lang="en-US" altLang="en-US" dirty="0" smtClean="0"/>
          </a:p>
          <a:p>
            <a:endParaRPr lang="en-US"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5</a:t>
            </a:fld>
            <a:endParaRPr lang="en-US"/>
          </a:p>
        </p:txBody>
      </p:sp>
    </p:spTree>
    <p:extLst>
      <p:ext uri="{BB962C8B-B14F-4D97-AF65-F5344CB8AC3E}">
        <p14:creationId xmlns:p14="http://schemas.microsoft.com/office/powerpoint/2010/main" val="3845783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6</a:t>
            </a:fld>
            <a:endParaRPr lang="en-US"/>
          </a:p>
        </p:txBody>
      </p:sp>
    </p:spTree>
    <p:extLst>
      <p:ext uri="{BB962C8B-B14F-4D97-AF65-F5344CB8AC3E}">
        <p14:creationId xmlns:p14="http://schemas.microsoft.com/office/powerpoint/2010/main" val="2008075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7</a:t>
            </a:fld>
            <a:endParaRPr lang="en-US"/>
          </a:p>
        </p:txBody>
      </p:sp>
    </p:spTree>
    <p:extLst>
      <p:ext uri="{BB962C8B-B14F-4D97-AF65-F5344CB8AC3E}">
        <p14:creationId xmlns:p14="http://schemas.microsoft.com/office/powerpoint/2010/main" val="1544267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8</a:t>
            </a:fld>
            <a:endParaRPr lang="en-US"/>
          </a:p>
        </p:txBody>
      </p:sp>
    </p:spTree>
    <p:extLst>
      <p:ext uri="{BB962C8B-B14F-4D97-AF65-F5344CB8AC3E}">
        <p14:creationId xmlns:p14="http://schemas.microsoft.com/office/powerpoint/2010/main" val="3282767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ltLang="en-US" dirty="0" smtClean="0"/>
              <a:t>In </a:t>
            </a:r>
            <a:r>
              <a:rPr lang="fr-CA" altLang="en-US" dirty="0" err="1" smtClean="0"/>
              <a:t>our</a:t>
            </a:r>
            <a:r>
              <a:rPr lang="fr-CA" altLang="en-US" dirty="0" smtClean="0"/>
              <a:t> </a:t>
            </a:r>
            <a:r>
              <a:rPr lang="fr-CA" altLang="en-US" dirty="0" err="1" smtClean="0"/>
              <a:t>review</a:t>
            </a:r>
            <a:r>
              <a:rPr lang="fr-CA" altLang="en-US" dirty="0" smtClean="0"/>
              <a:t> on </a:t>
            </a:r>
            <a:r>
              <a:rPr lang="fr-CA" altLang="en-US" dirty="0" err="1" smtClean="0"/>
              <a:t>weather</a:t>
            </a:r>
            <a:r>
              <a:rPr lang="fr-CA" altLang="en-US" dirty="0" smtClean="0"/>
              <a:t> impact </a:t>
            </a:r>
            <a:r>
              <a:rPr lang="fr-CA" altLang="en-US" dirty="0" err="1" smtClean="0"/>
              <a:t>based</a:t>
            </a:r>
            <a:r>
              <a:rPr lang="fr-CA" altLang="en-US" dirty="0" smtClean="0"/>
              <a:t> </a:t>
            </a:r>
            <a:r>
              <a:rPr lang="fr-CA" altLang="en-US" dirty="0" err="1" smtClean="0"/>
              <a:t>forecast</a:t>
            </a:r>
            <a:r>
              <a:rPr lang="fr-CA" altLang="en-US" dirty="0" smtClean="0"/>
              <a:t>, the UK </a:t>
            </a:r>
            <a:r>
              <a:rPr lang="fr-CA" altLang="en-US" dirty="0" err="1" smtClean="0"/>
              <a:t>MetOffice</a:t>
            </a:r>
            <a:r>
              <a:rPr lang="fr-CA" altLang="en-US" dirty="0" smtClean="0"/>
              <a:t> </a:t>
            </a:r>
            <a:r>
              <a:rPr lang="fr-CA" altLang="en-US" dirty="0" err="1" smtClean="0"/>
              <a:t>caught</a:t>
            </a:r>
            <a:r>
              <a:rPr lang="fr-CA" altLang="en-US" dirty="0" smtClean="0"/>
              <a:t> </a:t>
            </a:r>
            <a:r>
              <a:rPr lang="fr-CA" altLang="en-US" dirty="0" err="1" smtClean="0"/>
              <a:t>our</a:t>
            </a:r>
            <a:r>
              <a:rPr lang="fr-CA" altLang="en-US" dirty="0" smtClean="0"/>
              <a:t> attention for the </a:t>
            </a:r>
            <a:r>
              <a:rPr lang="fr-CA" altLang="en-US" dirty="0" err="1" smtClean="0"/>
              <a:t>following</a:t>
            </a:r>
            <a:r>
              <a:rPr lang="fr-CA" altLang="en-US" dirty="0" smtClean="0"/>
              <a:t> </a:t>
            </a:r>
            <a:r>
              <a:rPr lang="fr-CA" altLang="en-US" dirty="0" err="1" smtClean="0"/>
              <a:t>reasons</a:t>
            </a:r>
            <a:r>
              <a:rPr lang="fr-CA" altLang="en-US" dirty="0" smtClean="0"/>
              <a:t>:</a:t>
            </a:r>
          </a:p>
          <a:p>
            <a:pPr marL="645790" lvl="1" indent="-176271">
              <a:buFontTx/>
              <a:buChar char="•"/>
            </a:pPr>
            <a:r>
              <a:rPr lang="en-US" altLang="en-US" dirty="0" smtClean="0"/>
              <a:t>The association of a category that identifies the intensity of the impact regardless of the nature of the weather hazard and its probability of occurrence.</a:t>
            </a:r>
          </a:p>
          <a:p>
            <a:pPr marL="645790" lvl="1" indent="-176271">
              <a:buFontTx/>
              <a:buChar char="•"/>
            </a:pPr>
            <a:r>
              <a:rPr lang="en-US" altLang="en-US" dirty="0" smtClean="0"/>
              <a:t>The standardization of the message that affects the population and the public authorities.</a:t>
            </a:r>
          </a:p>
          <a:p>
            <a:pPr marL="645790" lvl="1" indent="-176271">
              <a:buFontTx/>
              <a:buChar char="•"/>
            </a:pPr>
            <a:r>
              <a:rPr lang="en-US" altLang="en-US" dirty="0" smtClean="0"/>
              <a:t>The preservation of a homogeneous and consistent message that allows, on one hand, the forecaster to select the impact category that best matches the forecast of the day and, on the other hand, to integrate the ensemble forecasts to characterize the risk of impact of meteorological hazards (experience meteocentre.com) for longer deadlines.</a:t>
            </a:r>
            <a:br>
              <a:rPr lang="en-US" altLang="en-US" dirty="0" smtClean="0"/>
            </a:br>
            <a:endParaRPr lang="en-US" altLang="en-US" dirty="0" smtClean="0"/>
          </a:p>
          <a:p>
            <a:r>
              <a:rPr lang="en-US" altLang="en-US" dirty="0" smtClean="0"/>
              <a:t>The objective of the last months was to adapt this solution to the specificities of the Canadian Armed Forces.</a:t>
            </a:r>
            <a:endParaRPr lang="fr-CA" altLang="en-US" dirty="0" smtClean="0"/>
          </a:p>
          <a:p>
            <a:endParaRPr lang="fr-CA" altLang="en-US" dirty="0" smtClean="0"/>
          </a:p>
          <a:p>
            <a:r>
              <a:rPr lang="en-US" altLang="en-US" dirty="0" smtClean="0"/>
              <a:t>The collaboration between the applied development cell and the ST&amp;L team allowed to define this matrix which allows to associate the impacts of the meteorological hazards on the operations to their probabilities to happen.</a:t>
            </a:r>
          </a:p>
          <a:p>
            <a:endParaRPr lang="en-US" dirty="0"/>
          </a:p>
        </p:txBody>
      </p:sp>
      <p:sp>
        <p:nvSpPr>
          <p:cNvPr id="4" name="Espace réservé du numéro de diapositive 3"/>
          <p:cNvSpPr>
            <a:spLocks noGrp="1"/>
          </p:cNvSpPr>
          <p:nvPr>
            <p:ph type="sldNum" sz="quarter" idx="10"/>
          </p:nvPr>
        </p:nvSpPr>
        <p:spPr/>
        <p:txBody>
          <a:bodyPr/>
          <a:lstStyle/>
          <a:p>
            <a:fld id="{5E9A71F0-1232-46EC-A031-BFA37285F9A8}" type="slidenum">
              <a:rPr lang="en-US" smtClean="0"/>
              <a:t>9</a:t>
            </a:fld>
            <a:endParaRPr lang="en-US"/>
          </a:p>
        </p:txBody>
      </p:sp>
    </p:spTree>
    <p:extLst>
      <p:ext uri="{BB962C8B-B14F-4D97-AF65-F5344CB8AC3E}">
        <p14:creationId xmlns:p14="http://schemas.microsoft.com/office/powerpoint/2010/main" val="1157625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5586" y="1412777"/>
            <a:ext cx="7992888" cy="1470025"/>
          </a:xfrm>
        </p:spPr>
        <p:txBody>
          <a:bodyPr/>
          <a:lstStyle>
            <a:lvl1pPr algn="l">
              <a:defRPr b="1" baseline="0">
                <a:solidFill>
                  <a:schemeClr val="bg1"/>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50666" y="2883051"/>
            <a:ext cx="4945470" cy="1914102"/>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037ADB-4FB9-482D-A1A4-E1F489B212F5}" type="datetimeFigureOut">
              <a:rPr lang="en-US" smtClean="0"/>
              <a:t>9/19/2019</a:t>
            </a:fld>
            <a:endParaRPr lang="en-US"/>
          </a:p>
        </p:txBody>
      </p:sp>
      <p:sp>
        <p:nvSpPr>
          <p:cNvPr id="6" name="Slide Number Placeholder 5"/>
          <p:cNvSpPr>
            <a:spLocks noGrp="1"/>
          </p:cNvSpPr>
          <p:nvPr>
            <p:ph type="sldNum" sz="quarter" idx="12"/>
          </p:nvPr>
        </p:nvSpPr>
        <p:spPr/>
        <p:txBody>
          <a:bodyPr/>
          <a:lstStyle/>
          <a:p>
            <a:fld id="{5CE84AB2-A68C-446D-B258-F807154688F9}"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40"/>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F037ADB-4FB9-482D-A1A4-E1F489B212F5}" type="datetimeFigureOut">
              <a:rPr lang="en-US" smtClean="0"/>
              <a:t>9/19/2019</a:t>
            </a:fld>
            <a:endParaRPr lang="en-US"/>
          </a:p>
        </p:txBody>
      </p:sp>
      <p:sp>
        <p:nvSpPr>
          <p:cNvPr id="6" name="Slide Number Placeholder 5"/>
          <p:cNvSpPr>
            <a:spLocks noGrp="1"/>
          </p:cNvSpPr>
          <p:nvPr>
            <p:ph type="sldNum" sz="quarter" idx="12"/>
          </p:nvPr>
        </p:nvSpPr>
        <p:spPr/>
        <p:txBody>
          <a:bodyPr/>
          <a:lstStyle/>
          <a:p>
            <a:fld id="{5CE84AB2-A68C-446D-B258-F807154688F9}"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9552" y="188640"/>
            <a:ext cx="8064896" cy="980728"/>
          </a:xfrm>
        </p:spPr>
        <p:txBody>
          <a:bodyPr anchor="b">
            <a:noAutofit/>
          </a:bodyPr>
          <a:lstStyle>
            <a:lvl1pPr algn="l">
              <a:defRPr sz="32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CA" dirty="0"/>
          </a:p>
        </p:txBody>
      </p:sp>
      <p:sp>
        <p:nvSpPr>
          <p:cNvPr id="3" name="Subtitle 2"/>
          <p:cNvSpPr>
            <a:spLocks noGrp="1"/>
          </p:cNvSpPr>
          <p:nvPr>
            <p:ph type="subTitle" idx="1" hasCustomPrompt="1"/>
          </p:nvPr>
        </p:nvSpPr>
        <p:spPr>
          <a:xfrm>
            <a:off x="539552" y="1916832"/>
            <a:ext cx="8136904" cy="432048"/>
          </a:xfrm>
        </p:spPr>
        <p:txBody>
          <a:bodyPr>
            <a:noAutofit/>
          </a:bodyPr>
          <a:lstStyle>
            <a:lvl1pPr marL="0" indent="0" algn="l">
              <a:buNone/>
              <a:defRPr sz="2800" b="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
        <p:nvSpPr>
          <p:cNvPr id="8" name="Text Placeholder 2"/>
          <p:cNvSpPr>
            <a:spLocks noGrp="1"/>
          </p:cNvSpPr>
          <p:nvPr>
            <p:ph idx="10"/>
          </p:nvPr>
        </p:nvSpPr>
        <p:spPr>
          <a:xfrm>
            <a:off x="539552" y="2636912"/>
            <a:ext cx="8136904" cy="3240360"/>
          </a:xfrm>
          <a:prstGeom prst="rect">
            <a:avLst/>
          </a:prstGeom>
        </p:spPr>
        <p:txBody>
          <a:bodyPr vert="horz" lIns="91440" tIns="45720" rIns="91440" bIns="45720" rtlCol="0">
            <a:normAutofit/>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6004494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CA"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763624D-2D64-4326-B42C-B6C857663422}" type="datetimeFigureOut">
              <a:rPr lang="en-CA" smtClean="0"/>
              <a:t>2019-09-19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5161A0-0E6A-4BED-9027-1915FC7FE8F8}" type="slidenum">
              <a:rPr lang="en-CA" smtClean="0"/>
              <a:t>‹N°›</a:t>
            </a:fld>
            <a:endParaRPr lang="en-CA"/>
          </a:p>
        </p:txBody>
      </p:sp>
    </p:spTree>
    <p:extLst>
      <p:ext uri="{BB962C8B-B14F-4D97-AF65-F5344CB8AC3E}">
        <p14:creationId xmlns:p14="http://schemas.microsoft.com/office/powerpoint/2010/main" val="40516451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8"/>
            <a:ext cx="7886700" cy="2852737"/>
          </a:xfrm>
        </p:spPr>
        <p:txBody>
          <a:bodyPr anchor="b"/>
          <a:lstStyle>
            <a:lvl1pPr>
              <a:defRPr sz="6000"/>
            </a:lvl1pPr>
          </a:lstStyle>
          <a:p>
            <a:r>
              <a:rPr lang="en-US" dirty="0" smtClean="0"/>
              <a:t>CLICK TO EDIT MASTER TITLE STYLE</a:t>
            </a:r>
            <a:endParaRPr lang="en-CA" dirty="0"/>
          </a:p>
        </p:txBody>
      </p:sp>
      <p:sp>
        <p:nvSpPr>
          <p:cNvPr id="3" name="Text Placeholder 2"/>
          <p:cNvSpPr>
            <a:spLocks noGrp="1"/>
          </p:cNvSpPr>
          <p:nvPr>
            <p:ph type="body" idx="1" hasCustomPrompt="1"/>
          </p:nvPr>
        </p:nvSpPr>
        <p:spPr>
          <a:xfrm>
            <a:off x="623888" y="4589463"/>
            <a:ext cx="7886700" cy="783753"/>
          </a:xfrm>
        </p:spPr>
        <p:txBody>
          <a:bodyPr/>
          <a:lstStyle>
            <a:lvl1pPr marL="0" indent="0">
              <a:buNone/>
              <a:defRPr sz="2400" b="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p>
            <a:fld id="{8763624D-2D64-4326-B42C-B6C857663422}" type="datetimeFigureOut">
              <a:rPr lang="en-CA" smtClean="0"/>
              <a:t>2019-09-19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5161A0-0E6A-4BED-9027-1915FC7FE8F8}" type="slidenum">
              <a:rPr lang="en-CA" smtClean="0"/>
              <a:t>‹N°›</a:t>
            </a:fld>
            <a:endParaRPr lang="en-CA"/>
          </a:p>
        </p:txBody>
      </p:sp>
    </p:spTree>
    <p:extLst>
      <p:ext uri="{BB962C8B-B14F-4D97-AF65-F5344CB8AC3E}">
        <p14:creationId xmlns:p14="http://schemas.microsoft.com/office/powerpoint/2010/main" val="129416914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CA" dirty="0"/>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8763624D-2D64-4326-B42C-B6C857663422}" type="datetimeFigureOut">
              <a:rPr lang="en-CA" smtClean="0"/>
              <a:t>2019-09-19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5161A0-0E6A-4BED-9027-1915FC7FE8F8}" type="slidenum">
              <a:rPr lang="en-CA" smtClean="0"/>
              <a:t>‹N°›</a:t>
            </a:fld>
            <a:endParaRPr lang="en-CA"/>
          </a:p>
        </p:txBody>
      </p:sp>
    </p:spTree>
    <p:extLst>
      <p:ext uri="{BB962C8B-B14F-4D97-AF65-F5344CB8AC3E}">
        <p14:creationId xmlns:p14="http://schemas.microsoft.com/office/powerpoint/2010/main" val="276745677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365125"/>
            <a:ext cx="7886700" cy="1325563"/>
          </a:xfrm>
        </p:spPr>
        <p:txBody>
          <a:bodyPr/>
          <a:lstStyle/>
          <a:p>
            <a:r>
              <a:rPr lang="en-US" dirty="0" smtClean="0"/>
              <a:t>CLICK TO EDIT MASTER TITLE STYLE</a:t>
            </a:r>
            <a:endParaRPr lang="en-CA" dirty="0"/>
          </a:p>
        </p:txBody>
      </p:sp>
      <p:sp>
        <p:nvSpPr>
          <p:cNvPr id="3" name="Text Placeholder 2"/>
          <p:cNvSpPr>
            <a:spLocks noGrp="1"/>
          </p:cNvSpPr>
          <p:nvPr>
            <p:ph type="body" idx="1" hasCustomPrompt="1"/>
          </p:nvPr>
        </p:nvSpPr>
        <p:spPr>
          <a:xfrm>
            <a:off x="630238" y="1681163"/>
            <a:ext cx="386873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hasCustomPrompt="1"/>
          </p:nvPr>
        </p:nvSpPr>
        <p:spPr>
          <a:xfrm>
            <a:off x="4629150" y="1681163"/>
            <a:ext cx="38877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8763624D-2D64-4326-B42C-B6C857663422}" type="datetimeFigureOut">
              <a:rPr lang="en-CA" smtClean="0"/>
              <a:t>2019-09-19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05161A0-0E6A-4BED-9027-1915FC7FE8F8}" type="slidenum">
              <a:rPr lang="en-CA" smtClean="0"/>
              <a:t>‹N°›</a:t>
            </a:fld>
            <a:endParaRPr lang="en-CA"/>
          </a:p>
        </p:txBody>
      </p:sp>
    </p:spTree>
    <p:extLst>
      <p:ext uri="{BB962C8B-B14F-4D97-AF65-F5344CB8AC3E}">
        <p14:creationId xmlns:p14="http://schemas.microsoft.com/office/powerpoint/2010/main" val="3636263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CA" dirty="0"/>
          </a:p>
        </p:txBody>
      </p:sp>
      <p:sp>
        <p:nvSpPr>
          <p:cNvPr id="3" name="Date Placeholder 2"/>
          <p:cNvSpPr>
            <a:spLocks noGrp="1"/>
          </p:cNvSpPr>
          <p:nvPr>
            <p:ph type="dt" sz="half" idx="10"/>
          </p:nvPr>
        </p:nvSpPr>
        <p:spPr/>
        <p:txBody>
          <a:bodyPr/>
          <a:lstStyle/>
          <a:p>
            <a:fld id="{8763624D-2D64-4326-B42C-B6C857663422}" type="datetimeFigureOut">
              <a:rPr lang="en-CA" smtClean="0"/>
              <a:t>2019-09-19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05161A0-0E6A-4BED-9027-1915FC7FE8F8}" type="slidenum">
              <a:rPr lang="en-CA" smtClean="0"/>
              <a:t>‹N°›</a:t>
            </a:fld>
            <a:endParaRPr lang="en-CA"/>
          </a:p>
        </p:txBody>
      </p:sp>
    </p:spTree>
    <p:extLst>
      <p:ext uri="{BB962C8B-B14F-4D97-AF65-F5344CB8AC3E}">
        <p14:creationId xmlns:p14="http://schemas.microsoft.com/office/powerpoint/2010/main" val="168801489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3624D-2D64-4326-B42C-B6C857663422}" type="datetimeFigureOut">
              <a:rPr lang="en-CA" smtClean="0"/>
              <a:t>2019-09-19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05161A0-0E6A-4BED-9027-1915FC7FE8F8}" type="slidenum">
              <a:rPr lang="en-CA" smtClean="0"/>
              <a:t>‹N°›</a:t>
            </a:fld>
            <a:endParaRPr lang="en-CA"/>
          </a:p>
        </p:txBody>
      </p:sp>
    </p:spTree>
    <p:extLst>
      <p:ext uri="{BB962C8B-B14F-4D97-AF65-F5344CB8AC3E}">
        <p14:creationId xmlns:p14="http://schemas.microsoft.com/office/powerpoint/2010/main" val="164131301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p:spPr>
        <p:txBody>
          <a:bodyPr anchor="b"/>
          <a:lstStyle>
            <a:lvl1pPr>
              <a:defRPr sz="3200"/>
            </a:lvl1pPr>
          </a:lstStyle>
          <a:p>
            <a:r>
              <a:rPr lang="en-US" dirty="0" smtClean="0"/>
              <a:t>CLICK TO EDIT MASTER TITLE STYLE</a:t>
            </a:r>
            <a:endParaRPr lang="en-CA"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763624D-2D64-4326-B42C-B6C857663422}" type="datetimeFigureOut">
              <a:rPr lang="en-CA" smtClean="0"/>
              <a:t>2019-09-19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5161A0-0E6A-4BED-9027-1915FC7FE8F8}" type="slidenum">
              <a:rPr lang="en-CA" smtClean="0"/>
              <a:t>‹N°›</a:t>
            </a:fld>
            <a:endParaRPr lang="en-CA"/>
          </a:p>
        </p:txBody>
      </p:sp>
    </p:spTree>
    <p:extLst>
      <p:ext uri="{BB962C8B-B14F-4D97-AF65-F5344CB8AC3E}">
        <p14:creationId xmlns:p14="http://schemas.microsoft.com/office/powerpoint/2010/main" val="27982784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cap="all" baseline="0">
                <a:solidFill>
                  <a:schemeClr val="tx1">
                    <a:lumMod val="65000"/>
                    <a:lumOff val="3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037ADB-4FB9-482D-A1A4-E1F489B212F5}" type="datetimeFigureOut">
              <a:rPr lang="en-US" smtClean="0"/>
              <a:t>9/19/2019</a:t>
            </a:fld>
            <a:endParaRPr lang="en-US"/>
          </a:p>
        </p:txBody>
      </p:sp>
      <p:sp>
        <p:nvSpPr>
          <p:cNvPr id="6" name="Slide Number Placeholder 5"/>
          <p:cNvSpPr>
            <a:spLocks noGrp="1"/>
          </p:cNvSpPr>
          <p:nvPr>
            <p:ph type="sldNum" sz="quarter" idx="12"/>
          </p:nvPr>
        </p:nvSpPr>
        <p:spPr/>
        <p:txBody>
          <a:bodyPr/>
          <a:lstStyle/>
          <a:p>
            <a:fld id="{5CE84AB2-A68C-446D-B258-F807154688F9}" type="slidenum">
              <a:rPr lang="en-US" smtClean="0"/>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p:spPr>
        <p:txBody>
          <a:bodyPr anchor="b"/>
          <a:lstStyle>
            <a:lvl1pPr>
              <a:defRPr sz="3200"/>
            </a:lvl1pPr>
          </a:lstStyle>
          <a:p>
            <a:r>
              <a:rPr lang="en-US" dirty="0" smtClean="0"/>
              <a:t>CLICK TO EDIT MASTER TITLE STYLE</a:t>
            </a:r>
            <a:endParaRPr lang="en-CA"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763624D-2D64-4326-B42C-B6C857663422}" type="datetimeFigureOut">
              <a:rPr lang="en-CA" smtClean="0"/>
              <a:t>2019-09-19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5161A0-0E6A-4BED-9027-1915FC7FE8F8}" type="slidenum">
              <a:rPr lang="en-CA" smtClean="0"/>
              <a:t>‹N°›</a:t>
            </a:fld>
            <a:endParaRPr lang="en-CA"/>
          </a:p>
        </p:txBody>
      </p:sp>
    </p:spTree>
    <p:extLst>
      <p:ext uri="{BB962C8B-B14F-4D97-AF65-F5344CB8AC3E}">
        <p14:creationId xmlns:p14="http://schemas.microsoft.com/office/powerpoint/2010/main" val="22182721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CA"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763624D-2D64-4326-B42C-B6C857663422}" type="datetimeFigureOut">
              <a:rPr lang="en-CA" smtClean="0"/>
              <a:t>2019-09-19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5161A0-0E6A-4BED-9027-1915FC7FE8F8}" type="slidenum">
              <a:rPr lang="en-CA" smtClean="0"/>
              <a:t>‹N°›</a:t>
            </a:fld>
            <a:endParaRPr lang="en-CA"/>
          </a:p>
        </p:txBody>
      </p:sp>
    </p:spTree>
    <p:extLst>
      <p:ext uri="{BB962C8B-B14F-4D97-AF65-F5344CB8AC3E}">
        <p14:creationId xmlns:p14="http://schemas.microsoft.com/office/powerpoint/2010/main" val="131793962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p:spPr>
        <p:txBody>
          <a:bodyPr vert="eaVert"/>
          <a:lstStyle/>
          <a:p>
            <a:r>
              <a:rPr lang="en-US" dirty="0" smtClean="0"/>
              <a:t>CLICK TO EDIT MASTER TITLE STYLE</a:t>
            </a:r>
            <a:endParaRPr lang="en-CA" dirty="0"/>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763624D-2D64-4326-B42C-B6C857663422}" type="datetimeFigureOut">
              <a:rPr lang="en-CA" smtClean="0"/>
              <a:t>2019-09-19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5161A0-0E6A-4BED-9027-1915FC7FE8F8}" type="slidenum">
              <a:rPr lang="en-CA" smtClean="0"/>
              <a:t>‹N°›</a:t>
            </a:fld>
            <a:endParaRPr lang="en-CA"/>
          </a:p>
        </p:txBody>
      </p:sp>
    </p:spTree>
    <p:extLst>
      <p:ext uri="{BB962C8B-B14F-4D97-AF65-F5344CB8AC3E}">
        <p14:creationId xmlns:p14="http://schemas.microsoft.com/office/powerpoint/2010/main" val="178775660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122363"/>
            <a:ext cx="8424936" cy="2387600"/>
          </a:xfrm>
        </p:spPr>
        <p:txBody>
          <a:bodyPr anchor="b">
            <a:normAutofit/>
          </a:bodyPr>
          <a:lstStyle>
            <a:lvl1pPr algn="ctr">
              <a:defRPr sz="4800" b="1">
                <a:solidFill>
                  <a:schemeClr val="tx1">
                    <a:lumMod val="65000"/>
                    <a:lumOff val="35000"/>
                  </a:schemeClr>
                </a:solidFill>
                <a:latin typeface="Arial" panose="020B0604020202020204" pitchFamily="34" charset="0"/>
                <a:cs typeface="Arial" panose="020B0604020202020204" pitchFamily="34" charset="0"/>
              </a:defRPr>
            </a:lvl1pPr>
          </a:lstStyle>
          <a:p>
            <a:r>
              <a:rPr lang="en-US" dirty="0" smtClean="0"/>
              <a:t>CLICK TO EDIT MASTER TITLE STYLE</a:t>
            </a:r>
            <a:endParaRPr lang="en-CA" dirty="0"/>
          </a:p>
        </p:txBody>
      </p:sp>
      <p:sp>
        <p:nvSpPr>
          <p:cNvPr id="3" name="Subtitle 2"/>
          <p:cNvSpPr>
            <a:spLocks noGrp="1"/>
          </p:cNvSpPr>
          <p:nvPr>
            <p:ph type="subTitle" idx="1" hasCustomPrompt="1"/>
          </p:nvPr>
        </p:nvSpPr>
        <p:spPr>
          <a:xfrm>
            <a:off x="628650" y="3602038"/>
            <a:ext cx="7372350" cy="1655762"/>
          </a:xfrm>
        </p:spPr>
        <p:txBody>
          <a:bodyPr/>
          <a:lstStyle>
            <a:lvl1pPr marL="0" indent="0" algn="ctr">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4A30E44-05C0-4260-B99B-E186AF5B1155}" type="datetimeFigureOut">
              <a:rPr lang="en-CA" smtClean="0"/>
              <a:pPr/>
              <a:t>2019-09-19</a:t>
            </a:fld>
            <a:endParaRPr lang="en-CA"/>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CA"/>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EABB74C-5149-46DF-A834-AD57A63B04DC}" type="slidenum">
              <a:rPr lang="en-CA" smtClean="0"/>
              <a:pPr/>
              <a:t>‹N°›</a:t>
            </a:fld>
            <a:endParaRPr lang="en-CA"/>
          </a:p>
        </p:txBody>
      </p:sp>
    </p:spTree>
    <p:extLst>
      <p:ext uri="{BB962C8B-B14F-4D97-AF65-F5344CB8AC3E}">
        <p14:creationId xmlns:p14="http://schemas.microsoft.com/office/powerpoint/2010/main" val="123569008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CA"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4A30E44-05C0-4260-B99B-E186AF5B1155}" type="datetimeFigureOut">
              <a:rPr lang="en-CA" smtClean="0"/>
              <a:t>2019-09-19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ABB74C-5149-46DF-A834-AD57A63B04DC}" type="slidenum">
              <a:rPr lang="en-CA" smtClean="0"/>
              <a:t>‹N°›</a:t>
            </a:fld>
            <a:endParaRPr lang="en-CA"/>
          </a:p>
        </p:txBody>
      </p:sp>
    </p:spTree>
    <p:extLst>
      <p:ext uri="{BB962C8B-B14F-4D97-AF65-F5344CB8AC3E}">
        <p14:creationId xmlns:p14="http://schemas.microsoft.com/office/powerpoint/2010/main" val="231747930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8"/>
            <a:ext cx="7886700" cy="2852737"/>
          </a:xfrm>
        </p:spPr>
        <p:txBody>
          <a:bodyPr anchor="b"/>
          <a:lstStyle>
            <a:lvl1pPr>
              <a:defRPr sz="6000"/>
            </a:lvl1pPr>
          </a:lstStyle>
          <a:p>
            <a:r>
              <a:rPr lang="en-US" dirty="0" smtClean="0"/>
              <a:t>CLICK TO EDIT MASTER TITLE STYLE</a:t>
            </a:r>
            <a:endParaRPr lang="en-CA" dirty="0"/>
          </a:p>
        </p:txBody>
      </p:sp>
      <p:sp>
        <p:nvSpPr>
          <p:cNvPr id="3" name="Text Placeholder 2"/>
          <p:cNvSpPr>
            <a:spLocks noGrp="1"/>
          </p:cNvSpPr>
          <p:nvPr>
            <p:ph type="body" idx="1" hasCustomPrompt="1"/>
          </p:nvPr>
        </p:nvSpPr>
        <p:spPr>
          <a:xfrm>
            <a:off x="623888" y="4589463"/>
            <a:ext cx="7886700" cy="999777"/>
          </a:xfrm>
        </p:spPr>
        <p:txBody>
          <a:bodyPr/>
          <a:lstStyle>
            <a:lvl1pPr marL="0" indent="0">
              <a:buNone/>
              <a:defRPr sz="2400" b="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p>
            <a:fld id="{94A30E44-05C0-4260-B99B-E186AF5B1155}" type="datetimeFigureOut">
              <a:rPr lang="en-CA" smtClean="0"/>
              <a:t>2019-09-19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ABB74C-5149-46DF-A834-AD57A63B04DC}" type="slidenum">
              <a:rPr lang="en-CA" smtClean="0"/>
              <a:t>‹N°›</a:t>
            </a:fld>
            <a:endParaRPr lang="en-CA"/>
          </a:p>
        </p:txBody>
      </p:sp>
    </p:spTree>
    <p:extLst>
      <p:ext uri="{BB962C8B-B14F-4D97-AF65-F5344CB8AC3E}">
        <p14:creationId xmlns:p14="http://schemas.microsoft.com/office/powerpoint/2010/main" val="123006501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CA" dirty="0"/>
          </a:p>
        </p:txBody>
      </p:sp>
      <p:sp>
        <p:nvSpPr>
          <p:cNvPr id="3" name="Content Placeholder 2"/>
          <p:cNvSpPr>
            <a:spLocks noGrp="1"/>
          </p:cNvSpPr>
          <p:nvPr>
            <p:ph sz="half" idx="1"/>
          </p:nvPr>
        </p:nvSpPr>
        <p:spPr>
          <a:xfrm>
            <a:off x="628650" y="1825625"/>
            <a:ext cx="3867150" cy="383562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825625"/>
            <a:ext cx="3867150" cy="383562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94A30E44-05C0-4260-B99B-E186AF5B1155}" type="datetimeFigureOut">
              <a:rPr lang="en-CA" smtClean="0"/>
              <a:t>2019-09-19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EABB74C-5149-46DF-A834-AD57A63B04DC}" type="slidenum">
              <a:rPr lang="en-CA" smtClean="0"/>
              <a:t>‹N°›</a:t>
            </a:fld>
            <a:endParaRPr lang="en-CA"/>
          </a:p>
        </p:txBody>
      </p:sp>
    </p:spTree>
    <p:extLst>
      <p:ext uri="{BB962C8B-B14F-4D97-AF65-F5344CB8AC3E}">
        <p14:creationId xmlns:p14="http://schemas.microsoft.com/office/powerpoint/2010/main" val="424076634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365125"/>
            <a:ext cx="7886700" cy="1325563"/>
          </a:xfrm>
        </p:spPr>
        <p:txBody>
          <a:bodyPr/>
          <a:lstStyle/>
          <a:p>
            <a:r>
              <a:rPr lang="en-US" dirty="0" smtClean="0"/>
              <a:t>CLICK TO EDIT MASTER TITLE STYLE</a:t>
            </a:r>
            <a:endParaRPr lang="en-CA" dirty="0"/>
          </a:p>
        </p:txBody>
      </p:sp>
      <p:sp>
        <p:nvSpPr>
          <p:cNvPr id="3" name="Text Placeholder 2"/>
          <p:cNvSpPr>
            <a:spLocks noGrp="1"/>
          </p:cNvSpPr>
          <p:nvPr>
            <p:ph type="body" idx="1" hasCustomPrompt="1"/>
          </p:nvPr>
        </p:nvSpPr>
        <p:spPr>
          <a:xfrm>
            <a:off x="630238" y="1681163"/>
            <a:ext cx="3868737"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hasCustomPrompt="1"/>
          </p:nvPr>
        </p:nvSpPr>
        <p:spPr>
          <a:xfrm>
            <a:off x="4629150" y="1681163"/>
            <a:ext cx="3887788"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94A30E44-05C0-4260-B99B-E186AF5B1155}" type="datetimeFigureOut">
              <a:rPr lang="en-CA" smtClean="0"/>
              <a:t>2019-09-19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EABB74C-5149-46DF-A834-AD57A63B04DC}" type="slidenum">
              <a:rPr lang="en-CA" smtClean="0"/>
              <a:t>‹N°›</a:t>
            </a:fld>
            <a:endParaRPr lang="en-CA"/>
          </a:p>
        </p:txBody>
      </p:sp>
    </p:spTree>
    <p:extLst>
      <p:ext uri="{BB962C8B-B14F-4D97-AF65-F5344CB8AC3E}">
        <p14:creationId xmlns:p14="http://schemas.microsoft.com/office/powerpoint/2010/main" val="2635877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CA" dirty="0"/>
          </a:p>
        </p:txBody>
      </p:sp>
      <p:sp>
        <p:nvSpPr>
          <p:cNvPr id="3" name="Date Placeholder 2"/>
          <p:cNvSpPr>
            <a:spLocks noGrp="1"/>
          </p:cNvSpPr>
          <p:nvPr>
            <p:ph type="dt" sz="half" idx="10"/>
          </p:nvPr>
        </p:nvSpPr>
        <p:spPr/>
        <p:txBody>
          <a:bodyPr/>
          <a:lstStyle/>
          <a:p>
            <a:fld id="{94A30E44-05C0-4260-B99B-E186AF5B1155}" type="datetimeFigureOut">
              <a:rPr lang="en-CA" smtClean="0"/>
              <a:t>2019-09-19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EABB74C-5149-46DF-A834-AD57A63B04DC}" type="slidenum">
              <a:rPr lang="en-CA" smtClean="0"/>
              <a:t>‹N°›</a:t>
            </a:fld>
            <a:endParaRPr lang="en-CA"/>
          </a:p>
        </p:txBody>
      </p:sp>
    </p:spTree>
    <p:extLst>
      <p:ext uri="{BB962C8B-B14F-4D97-AF65-F5344CB8AC3E}">
        <p14:creationId xmlns:p14="http://schemas.microsoft.com/office/powerpoint/2010/main" val="75758900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A30E44-05C0-4260-B99B-E186AF5B1155}" type="datetimeFigureOut">
              <a:rPr lang="en-CA" smtClean="0"/>
              <a:t>2019-09-19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EABB74C-5149-46DF-A834-AD57A63B04DC}" type="slidenum">
              <a:rPr lang="en-CA" smtClean="0"/>
              <a:t>‹N°›</a:t>
            </a:fld>
            <a:endParaRPr lang="en-CA"/>
          </a:p>
        </p:txBody>
      </p:sp>
    </p:spTree>
    <p:extLst>
      <p:ext uri="{BB962C8B-B14F-4D97-AF65-F5344CB8AC3E}">
        <p14:creationId xmlns:p14="http://schemas.microsoft.com/office/powerpoint/2010/main" val="40802228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b="1">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p>
            <a:fld id="{6F037ADB-4FB9-482D-A1A4-E1F489B212F5}" type="datetimeFigureOut">
              <a:rPr lang="en-US" smtClean="0"/>
              <a:t>9/19/2019</a:t>
            </a:fld>
            <a:endParaRPr lang="en-US"/>
          </a:p>
        </p:txBody>
      </p:sp>
      <p:sp>
        <p:nvSpPr>
          <p:cNvPr id="6" name="Slide Number Placeholder 5"/>
          <p:cNvSpPr>
            <a:spLocks noGrp="1"/>
          </p:cNvSpPr>
          <p:nvPr>
            <p:ph type="sldNum" sz="quarter" idx="12"/>
          </p:nvPr>
        </p:nvSpPr>
        <p:spPr/>
        <p:txBody>
          <a:bodyPr/>
          <a:lstStyle/>
          <a:p>
            <a:fld id="{5CE84AB2-A68C-446D-B258-F807154688F9}" type="slidenum">
              <a:rPr lang="en-US" smtClean="0"/>
              <a:t>‹N°›</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p:spPr>
        <p:txBody>
          <a:bodyPr anchor="b"/>
          <a:lstStyle>
            <a:lvl1pPr>
              <a:defRPr sz="3200"/>
            </a:lvl1pPr>
          </a:lstStyle>
          <a:p>
            <a:r>
              <a:rPr lang="en-US" dirty="0" smtClean="0"/>
              <a:t>CLICK TO EDIT MASTER TITLE STYLE</a:t>
            </a:r>
            <a:endParaRPr lang="en-CA"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A30E44-05C0-4260-B99B-E186AF5B1155}" type="datetimeFigureOut">
              <a:rPr lang="en-CA" smtClean="0"/>
              <a:t>2019-09-19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EABB74C-5149-46DF-A834-AD57A63B04DC}" type="slidenum">
              <a:rPr lang="en-CA" smtClean="0"/>
              <a:t>‹N°›</a:t>
            </a:fld>
            <a:endParaRPr lang="en-CA"/>
          </a:p>
        </p:txBody>
      </p:sp>
    </p:spTree>
    <p:extLst>
      <p:ext uri="{BB962C8B-B14F-4D97-AF65-F5344CB8AC3E}">
        <p14:creationId xmlns:p14="http://schemas.microsoft.com/office/powerpoint/2010/main" val="314253571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p:spPr>
        <p:txBody>
          <a:bodyPr anchor="b"/>
          <a:lstStyle>
            <a:lvl1pPr>
              <a:defRPr sz="3200"/>
            </a:lvl1pPr>
          </a:lstStyle>
          <a:p>
            <a:r>
              <a:rPr lang="en-US" dirty="0" smtClean="0"/>
              <a:t>CLICK TO EDIT MASTER TITLE STYLE</a:t>
            </a:r>
            <a:endParaRPr lang="en-CA"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A30E44-05C0-4260-B99B-E186AF5B1155}" type="datetimeFigureOut">
              <a:rPr lang="en-CA" smtClean="0"/>
              <a:t>2019-09-19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EABB74C-5149-46DF-A834-AD57A63B04DC}" type="slidenum">
              <a:rPr lang="en-CA" smtClean="0"/>
              <a:t>‹N°›</a:t>
            </a:fld>
            <a:endParaRPr lang="en-CA"/>
          </a:p>
        </p:txBody>
      </p:sp>
    </p:spTree>
    <p:extLst>
      <p:ext uri="{BB962C8B-B14F-4D97-AF65-F5344CB8AC3E}">
        <p14:creationId xmlns:p14="http://schemas.microsoft.com/office/powerpoint/2010/main" val="312863062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CA"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4A30E44-05C0-4260-B99B-E186AF5B1155}" type="datetimeFigureOut">
              <a:rPr lang="en-CA" smtClean="0"/>
              <a:t>2019-09-19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ABB74C-5149-46DF-A834-AD57A63B04DC}" type="slidenum">
              <a:rPr lang="en-CA" smtClean="0"/>
              <a:t>‹N°›</a:t>
            </a:fld>
            <a:endParaRPr lang="en-CA"/>
          </a:p>
        </p:txBody>
      </p:sp>
    </p:spTree>
    <p:extLst>
      <p:ext uri="{BB962C8B-B14F-4D97-AF65-F5344CB8AC3E}">
        <p14:creationId xmlns:p14="http://schemas.microsoft.com/office/powerpoint/2010/main" val="380937897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p:spPr>
        <p:txBody>
          <a:bodyPr vert="eaVert"/>
          <a:lstStyle/>
          <a:p>
            <a:r>
              <a:rPr lang="en-US" dirty="0" smtClean="0"/>
              <a:t>CLICK TO EDIT MASTER TITLE STYLE</a:t>
            </a:r>
            <a:endParaRPr lang="en-CA" dirty="0"/>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4A30E44-05C0-4260-B99B-E186AF5B1155}" type="datetimeFigureOut">
              <a:rPr lang="en-CA" smtClean="0"/>
              <a:t>2019-09-19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ABB74C-5149-46DF-A834-AD57A63B04DC}" type="slidenum">
              <a:rPr lang="en-CA" smtClean="0"/>
              <a:t>‹N°›</a:t>
            </a:fld>
            <a:endParaRPr lang="en-CA"/>
          </a:p>
        </p:txBody>
      </p:sp>
    </p:spTree>
    <p:extLst>
      <p:ext uri="{BB962C8B-B14F-4D97-AF65-F5344CB8AC3E}">
        <p14:creationId xmlns:p14="http://schemas.microsoft.com/office/powerpoint/2010/main" val="118471898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122363"/>
            <a:ext cx="8496944" cy="2387600"/>
          </a:xfrm>
        </p:spPr>
        <p:txBody>
          <a:bodyPr anchor="b">
            <a:normAutofit/>
          </a:bodyPr>
          <a:lstStyle>
            <a:lvl1pPr algn="ctr">
              <a:defRPr sz="4800"/>
            </a:lvl1pPr>
          </a:lstStyle>
          <a:p>
            <a:r>
              <a:rPr lang="en-US" dirty="0" smtClean="0"/>
              <a:t>CLICK TO EDIT MASTER TITLE STYLE</a:t>
            </a:r>
            <a:endParaRPr lang="en-CA"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Tree>
    <p:extLst>
      <p:ext uri="{BB962C8B-B14F-4D97-AF65-F5344CB8AC3E}">
        <p14:creationId xmlns:p14="http://schemas.microsoft.com/office/powerpoint/2010/main" val="257032885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CA"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352BA614-9DC5-42CB-A96F-3868F9E3A0FA}" type="datetimeFigureOut">
              <a:rPr lang="en-CA" smtClean="0"/>
              <a:t>2019-09-19</a:t>
            </a:fld>
            <a:endParaRPr lang="en-CA"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116DDEFB-C338-4CC3-AED0-0813951CD817}" type="slidenum">
              <a:rPr lang="en-CA" smtClean="0"/>
              <a:t>‹N°›</a:t>
            </a:fld>
            <a:endParaRPr lang="en-CA"/>
          </a:p>
        </p:txBody>
      </p:sp>
    </p:spTree>
    <p:extLst>
      <p:ext uri="{BB962C8B-B14F-4D97-AF65-F5344CB8AC3E}">
        <p14:creationId xmlns:p14="http://schemas.microsoft.com/office/powerpoint/2010/main" val="173350274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8"/>
            <a:ext cx="7886700" cy="2852737"/>
          </a:xfrm>
        </p:spPr>
        <p:txBody>
          <a:bodyPr anchor="b"/>
          <a:lstStyle>
            <a:lvl1pPr>
              <a:defRPr sz="6000"/>
            </a:lvl1pPr>
          </a:lstStyle>
          <a:p>
            <a:r>
              <a:rPr lang="en-US" dirty="0" smtClean="0"/>
              <a:t>CLICK TO EDIT MASTER TITLE STYLE</a:t>
            </a:r>
            <a:endParaRPr lang="en-CA" dirty="0"/>
          </a:p>
        </p:txBody>
      </p:sp>
      <p:sp>
        <p:nvSpPr>
          <p:cNvPr id="3" name="Text Placeholder 2"/>
          <p:cNvSpPr>
            <a:spLocks noGrp="1"/>
          </p:cNvSpPr>
          <p:nvPr>
            <p:ph type="body" idx="1" hasCustomPrompt="1"/>
          </p:nvPr>
        </p:nvSpPr>
        <p:spPr>
          <a:xfrm>
            <a:off x="623888" y="4589463"/>
            <a:ext cx="7886700" cy="855761"/>
          </a:xfrm>
        </p:spPr>
        <p:txBody>
          <a:bodyPr/>
          <a:lstStyle>
            <a:lvl1pPr marL="0" indent="0">
              <a:buNone/>
              <a:defRPr sz="2400" b="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352BA614-9DC5-42CB-A96F-3868F9E3A0FA}" type="datetimeFigureOut">
              <a:rPr lang="en-CA" smtClean="0"/>
              <a:t>2019-09-19</a:t>
            </a:fld>
            <a:endParaRPr lang="en-CA"/>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116DDEFB-C338-4CC3-AED0-0813951CD817}" type="slidenum">
              <a:rPr lang="en-CA" smtClean="0"/>
              <a:t>‹N°›</a:t>
            </a:fld>
            <a:endParaRPr lang="en-CA"/>
          </a:p>
        </p:txBody>
      </p:sp>
    </p:spTree>
    <p:extLst>
      <p:ext uri="{BB962C8B-B14F-4D97-AF65-F5344CB8AC3E}">
        <p14:creationId xmlns:p14="http://schemas.microsoft.com/office/powerpoint/2010/main" val="1042880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CA" dirty="0"/>
          </a:p>
        </p:txBody>
      </p:sp>
      <p:sp>
        <p:nvSpPr>
          <p:cNvPr id="3" name="Content Placeholder 2"/>
          <p:cNvSpPr>
            <a:spLocks noGrp="1"/>
          </p:cNvSpPr>
          <p:nvPr>
            <p:ph sz="half" idx="1"/>
          </p:nvPr>
        </p:nvSpPr>
        <p:spPr>
          <a:xfrm>
            <a:off x="628650" y="1825625"/>
            <a:ext cx="3867150" cy="376361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825625"/>
            <a:ext cx="3867150" cy="376361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352BA614-9DC5-42CB-A96F-3868F9E3A0FA}" type="datetimeFigureOut">
              <a:rPr lang="en-CA" smtClean="0"/>
              <a:t>2019-09-19</a:t>
            </a:fld>
            <a:endParaRPr lang="en-CA"/>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116DDEFB-C338-4CC3-AED0-0813951CD817}" type="slidenum">
              <a:rPr lang="en-CA" smtClean="0"/>
              <a:t>‹N°›</a:t>
            </a:fld>
            <a:endParaRPr lang="en-CA"/>
          </a:p>
        </p:txBody>
      </p:sp>
    </p:spTree>
    <p:extLst>
      <p:ext uri="{BB962C8B-B14F-4D97-AF65-F5344CB8AC3E}">
        <p14:creationId xmlns:p14="http://schemas.microsoft.com/office/powerpoint/2010/main" val="3610675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365125"/>
            <a:ext cx="7886700" cy="1325563"/>
          </a:xfrm>
        </p:spPr>
        <p:txBody>
          <a:bodyPr/>
          <a:lstStyle/>
          <a:p>
            <a:r>
              <a:rPr lang="en-US" dirty="0" smtClean="0"/>
              <a:t>CLICK TO EDIT MASTER TITLE STYLE</a:t>
            </a:r>
            <a:endParaRPr lang="en-CA" dirty="0"/>
          </a:p>
        </p:txBody>
      </p:sp>
      <p:sp>
        <p:nvSpPr>
          <p:cNvPr id="3" name="Text Placeholder 2"/>
          <p:cNvSpPr>
            <a:spLocks noGrp="1"/>
          </p:cNvSpPr>
          <p:nvPr>
            <p:ph type="body" idx="1" hasCustomPrompt="1"/>
          </p:nvPr>
        </p:nvSpPr>
        <p:spPr>
          <a:xfrm>
            <a:off x="630238" y="1681163"/>
            <a:ext cx="386873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hasCustomPrompt="1"/>
          </p:nvPr>
        </p:nvSpPr>
        <p:spPr>
          <a:xfrm>
            <a:off x="4629150" y="1681163"/>
            <a:ext cx="38877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628650" y="6356350"/>
            <a:ext cx="2057400" cy="365125"/>
          </a:xfrm>
          <a:prstGeom prst="rect">
            <a:avLst/>
          </a:prstGeom>
        </p:spPr>
        <p:txBody>
          <a:bodyPr/>
          <a:lstStyle/>
          <a:p>
            <a:fld id="{352BA614-9DC5-42CB-A96F-3868F9E3A0FA}" type="datetimeFigureOut">
              <a:rPr lang="en-CA" smtClean="0"/>
              <a:t>2019-09-19</a:t>
            </a:fld>
            <a:endParaRPr lang="en-CA"/>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p>
            <a:fld id="{116DDEFB-C338-4CC3-AED0-0813951CD817}" type="slidenum">
              <a:rPr lang="en-CA" smtClean="0"/>
              <a:t>‹N°›</a:t>
            </a:fld>
            <a:endParaRPr lang="en-CA"/>
          </a:p>
        </p:txBody>
      </p:sp>
    </p:spTree>
    <p:extLst>
      <p:ext uri="{BB962C8B-B14F-4D97-AF65-F5344CB8AC3E}">
        <p14:creationId xmlns:p14="http://schemas.microsoft.com/office/powerpoint/2010/main" val="1346865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CA" dirty="0"/>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352BA614-9DC5-42CB-A96F-3868F9E3A0FA}" type="datetimeFigureOut">
              <a:rPr lang="en-CA" smtClean="0"/>
              <a:t>2019-09-19</a:t>
            </a:fld>
            <a:endParaRPr lang="en-CA"/>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fld id="{116DDEFB-C338-4CC3-AED0-0813951CD817}" type="slidenum">
              <a:rPr lang="en-CA" smtClean="0"/>
              <a:t>‹N°›</a:t>
            </a:fld>
            <a:endParaRPr lang="en-CA"/>
          </a:p>
        </p:txBody>
      </p:sp>
    </p:spTree>
    <p:extLst>
      <p:ext uri="{BB962C8B-B14F-4D97-AF65-F5344CB8AC3E}">
        <p14:creationId xmlns:p14="http://schemas.microsoft.com/office/powerpoint/2010/main" val="1774193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037ADB-4FB9-482D-A1A4-E1F489B212F5}" type="datetimeFigureOut">
              <a:rPr lang="en-US" smtClean="0"/>
              <a:t>9/19/2019</a:t>
            </a:fld>
            <a:endParaRPr lang="en-US"/>
          </a:p>
        </p:txBody>
      </p:sp>
      <p:sp>
        <p:nvSpPr>
          <p:cNvPr id="7" name="Slide Number Placeholder 6"/>
          <p:cNvSpPr>
            <a:spLocks noGrp="1"/>
          </p:cNvSpPr>
          <p:nvPr>
            <p:ph type="sldNum" sz="quarter" idx="12"/>
          </p:nvPr>
        </p:nvSpPr>
        <p:spPr/>
        <p:txBody>
          <a:bodyPr/>
          <a:lstStyle/>
          <a:p>
            <a:fld id="{5CE84AB2-A68C-446D-B258-F807154688F9}" type="slidenum">
              <a:rPr lang="en-US" smtClean="0"/>
              <a:t>‹N°›</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352BA614-9DC5-42CB-A96F-3868F9E3A0FA}" type="datetimeFigureOut">
              <a:rPr lang="en-CA" smtClean="0"/>
              <a:t>2019-09-19</a:t>
            </a:fld>
            <a:endParaRPr lang="en-CA"/>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CA"/>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116DDEFB-C338-4CC3-AED0-0813951CD817}" type="slidenum">
              <a:rPr lang="en-CA" smtClean="0"/>
              <a:t>‹N°›</a:t>
            </a:fld>
            <a:endParaRPr lang="en-CA"/>
          </a:p>
        </p:txBody>
      </p:sp>
    </p:spTree>
    <p:extLst>
      <p:ext uri="{BB962C8B-B14F-4D97-AF65-F5344CB8AC3E}">
        <p14:creationId xmlns:p14="http://schemas.microsoft.com/office/powerpoint/2010/main" val="4136060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p:spPr>
        <p:txBody>
          <a:bodyPr anchor="b"/>
          <a:lstStyle>
            <a:lvl1pPr>
              <a:defRPr sz="3200"/>
            </a:lvl1pPr>
          </a:lstStyle>
          <a:p>
            <a:r>
              <a:rPr lang="en-US" dirty="0" smtClean="0"/>
              <a:t>CLICK TO EDIT MASTER TITLE STYLE</a:t>
            </a:r>
            <a:endParaRPr lang="en-CA"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352BA614-9DC5-42CB-A96F-3868F9E3A0FA}" type="datetimeFigureOut">
              <a:rPr lang="en-CA" smtClean="0"/>
              <a:t>2019-09-19</a:t>
            </a:fld>
            <a:endParaRPr lang="en-CA"/>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116DDEFB-C338-4CC3-AED0-0813951CD817}" type="slidenum">
              <a:rPr lang="en-CA" smtClean="0"/>
              <a:t>‹N°›</a:t>
            </a:fld>
            <a:endParaRPr lang="en-CA"/>
          </a:p>
        </p:txBody>
      </p:sp>
    </p:spTree>
    <p:extLst>
      <p:ext uri="{BB962C8B-B14F-4D97-AF65-F5344CB8AC3E}">
        <p14:creationId xmlns:p14="http://schemas.microsoft.com/office/powerpoint/2010/main" val="25584719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p:spPr>
        <p:txBody>
          <a:bodyPr anchor="b"/>
          <a:lstStyle>
            <a:lvl1pPr>
              <a:defRPr sz="3200"/>
            </a:lvl1pPr>
          </a:lstStyle>
          <a:p>
            <a:r>
              <a:rPr lang="en-US" dirty="0" smtClean="0"/>
              <a:t>CLICK TO EDIT MASTER TITLE STYLE</a:t>
            </a:r>
            <a:endParaRPr lang="en-CA"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352BA614-9DC5-42CB-A96F-3868F9E3A0FA}" type="datetimeFigureOut">
              <a:rPr lang="en-CA" smtClean="0"/>
              <a:t>2019-09-19</a:t>
            </a:fld>
            <a:endParaRPr lang="en-CA"/>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116DDEFB-C338-4CC3-AED0-0813951CD817}" type="slidenum">
              <a:rPr lang="en-CA" smtClean="0"/>
              <a:t>‹N°›</a:t>
            </a:fld>
            <a:endParaRPr lang="en-CA"/>
          </a:p>
        </p:txBody>
      </p:sp>
    </p:spTree>
    <p:extLst>
      <p:ext uri="{BB962C8B-B14F-4D97-AF65-F5344CB8AC3E}">
        <p14:creationId xmlns:p14="http://schemas.microsoft.com/office/powerpoint/2010/main" val="26546328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CA"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352BA614-9DC5-42CB-A96F-3868F9E3A0FA}" type="datetimeFigureOut">
              <a:rPr lang="en-CA" smtClean="0"/>
              <a:t>2019-09-19</a:t>
            </a:fld>
            <a:endParaRPr lang="en-CA"/>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116DDEFB-C338-4CC3-AED0-0813951CD817}" type="slidenum">
              <a:rPr lang="en-CA" smtClean="0"/>
              <a:t>‹N°›</a:t>
            </a:fld>
            <a:endParaRPr lang="en-CA"/>
          </a:p>
        </p:txBody>
      </p:sp>
    </p:spTree>
    <p:extLst>
      <p:ext uri="{BB962C8B-B14F-4D97-AF65-F5344CB8AC3E}">
        <p14:creationId xmlns:p14="http://schemas.microsoft.com/office/powerpoint/2010/main" val="4191870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p:spPr>
        <p:txBody>
          <a:bodyPr vert="eaVert"/>
          <a:lstStyle/>
          <a:p>
            <a:r>
              <a:rPr lang="en-US" dirty="0" smtClean="0"/>
              <a:t>CLICK TO EDIT MASTER TITLE STYLE</a:t>
            </a:r>
            <a:endParaRPr lang="en-CA" dirty="0"/>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352BA614-9DC5-42CB-A96F-3868F9E3A0FA}" type="datetimeFigureOut">
              <a:rPr lang="en-CA" smtClean="0"/>
              <a:t>2019-09-19</a:t>
            </a:fld>
            <a:endParaRPr lang="en-CA"/>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116DDEFB-C338-4CC3-AED0-0813951CD817}" type="slidenum">
              <a:rPr lang="en-CA" smtClean="0"/>
              <a:t>‹N°›</a:t>
            </a:fld>
            <a:endParaRPr lang="en-CA"/>
          </a:p>
        </p:txBody>
      </p:sp>
    </p:spTree>
    <p:extLst>
      <p:ext uri="{BB962C8B-B14F-4D97-AF65-F5344CB8AC3E}">
        <p14:creationId xmlns:p14="http://schemas.microsoft.com/office/powerpoint/2010/main" val="3503167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6"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037ADB-4FB9-482D-A1A4-E1F489B212F5}" type="datetimeFigureOut">
              <a:rPr lang="en-US" smtClean="0"/>
              <a:t>9/19/2019</a:t>
            </a:fld>
            <a:endParaRPr lang="en-US"/>
          </a:p>
        </p:txBody>
      </p:sp>
      <p:sp>
        <p:nvSpPr>
          <p:cNvPr id="9" name="Slide Number Placeholder 8"/>
          <p:cNvSpPr>
            <a:spLocks noGrp="1"/>
          </p:cNvSpPr>
          <p:nvPr>
            <p:ph type="sldNum" sz="quarter" idx="12"/>
          </p:nvPr>
        </p:nvSpPr>
        <p:spPr/>
        <p:txBody>
          <a:bodyPr/>
          <a:lstStyle/>
          <a:p>
            <a:fld id="{5CE84AB2-A68C-446D-B258-F807154688F9}"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6F037ADB-4FB9-482D-A1A4-E1F489B212F5}" type="datetimeFigureOut">
              <a:rPr lang="en-US" smtClean="0"/>
              <a:t>9/19/2019</a:t>
            </a:fld>
            <a:endParaRPr lang="en-US"/>
          </a:p>
        </p:txBody>
      </p:sp>
      <p:sp>
        <p:nvSpPr>
          <p:cNvPr id="5" name="Slide Number Placeholder 4"/>
          <p:cNvSpPr>
            <a:spLocks noGrp="1"/>
          </p:cNvSpPr>
          <p:nvPr>
            <p:ph type="sldNum" sz="quarter" idx="12"/>
          </p:nvPr>
        </p:nvSpPr>
        <p:spPr/>
        <p:txBody>
          <a:bodyPr/>
          <a:lstStyle/>
          <a:p>
            <a:fld id="{5CE84AB2-A68C-446D-B258-F807154688F9}"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37ADB-4FB9-482D-A1A4-E1F489B212F5}" type="datetimeFigureOut">
              <a:rPr lang="en-US" smtClean="0"/>
              <a:t>9/19/2019</a:t>
            </a:fld>
            <a:endParaRPr lang="en-US"/>
          </a:p>
        </p:txBody>
      </p:sp>
      <p:sp>
        <p:nvSpPr>
          <p:cNvPr id="4" name="Slide Number Placeholder 3"/>
          <p:cNvSpPr>
            <a:spLocks noGrp="1"/>
          </p:cNvSpPr>
          <p:nvPr>
            <p:ph type="sldNum" sz="quarter" idx="12"/>
          </p:nvPr>
        </p:nvSpPr>
        <p:spPr/>
        <p:txBody>
          <a:bodyPr/>
          <a:lstStyle/>
          <a:p>
            <a:fld id="{5CE84AB2-A68C-446D-B258-F807154688F9}"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F037ADB-4FB9-482D-A1A4-E1F489B212F5}" type="datetimeFigureOut">
              <a:rPr lang="en-US" smtClean="0"/>
              <a:t>9/19/2019</a:t>
            </a:fld>
            <a:endParaRPr lang="en-US"/>
          </a:p>
        </p:txBody>
      </p:sp>
      <p:sp>
        <p:nvSpPr>
          <p:cNvPr id="7" name="Slide Number Placeholder 6"/>
          <p:cNvSpPr>
            <a:spLocks noGrp="1"/>
          </p:cNvSpPr>
          <p:nvPr>
            <p:ph type="sldNum" sz="quarter" idx="12"/>
          </p:nvPr>
        </p:nvSpPr>
        <p:spPr/>
        <p:txBody>
          <a:bodyPr/>
          <a:lstStyle/>
          <a:p>
            <a:fld id="{5CE84AB2-A68C-446D-B258-F807154688F9}"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F037ADB-4FB9-482D-A1A4-E1F489B212F5}" type="datetimeFigureOut">
              <a:rPr lang="en-US" smtClean="0"/>
              <a:t>9/19/2019</a:t>
            </a:fld>
            <a:endParaRPr lang="en-US"/>
          </a:p>
        </p:txBody>
      </p:sp>
      <p:sp>
        <p:nvSpPr>
          <p:cNvPr id="7" name="Slide Number Placeholder 6"/>
          <p:cNvSpPr>
            <a:spLocks noGrp="1"/>
          </p:cNvSpPr>
          <p:nvPr>
            <p:ph type="sldNum" sz="quarter" idx="12"/>
          </p:nvPr>
        </p:nvSpPr>
        <p:spPr/>
        <p:txBody>
          <a:bodyPr/>
          <a:lstStyle/>
          <a:p>
            <a:fld id="{5CE84AB2-A68C-446D-B258-F807154688F9}" type="slidenum">
              <a:rPr lang="en-US" smtClean="0"/>
              <a:t>‹N°›</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3"/>
            <a:ext cx="8229600" cy="4061046"/>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1653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37ADB-4FB9-482D-A1A4-E1F489B212F5}" type="datetimeFigureOut">
              <a:rPr lang="en-US" smtClean="0"/>
              <a:t>9/19/2019</a:t>
            </a:fld>
            <a:endParaRPr lang="en-US"/>
          </a:p>
        </p:txBody>
      </p:sp>
      <p:sp>
        <p:nvSpPr>
          <p:cNvPr id="6" name="Slide Number Placeholder 5"/>
          <p:cNvSpPr>
            <a:spLocks noGrp="1"/>
          </p:cNvSpPr>
          <p:nvPr>
            <p:ph type="sldNum" sz="quarter" idx="4"/>
          </p:nvPr>
        </p:nvSpPr>
        <p:spPr>
          <a:xfrm>
            <a:off x="6553200" y="61653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84AB2-A68C-446D-B258-F807154688F9}"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4400" b="1" kern="1200" cap="all" baseline="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8191822" cy="1325563"/>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628650" y="1825625"/>
            <a:ext cx="7886700" cy="383562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2"/>
          </p:nvPr>
        </p:nvSpPr>
        <p:spPr>
          <a:xfrm>
            <a:off x="628650" y="6165304"/>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763624D-2D64-4326-B42C-B6C857663422}" type="datetimeFigureOut">
              <a:rPr lang="en-CA" smtClean="0"/>
              <a:pPr/>
              <a:t>2019-09-19</a:t>
            </a:fld>
            <a:endParaRPr lang="en-CA" dirty="0"/>
          </a:p>
        </p:txBody>
      </p:sp>
      <p:sp>
        <p:nvSpPr>
          <p:cNvPr id="5" name="Footer Placeholder 4"/>
          <p:cNvSpPr>
            <a:spLocks noGrp="1"/>
          </p:cNvSpPr>
          <p:nvPr>
            <p:ph type="ftr" sz="quarter" idx="3"/>
          </p:nvPr>
        </p:nvSpPr>
        <p:spPr>
          <a:xfrm>
            <a:off x="3028950" y="6165304"/>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CA"/>
          </a:p>
        </p:txBody>
      </p:sp>
      <p:sp>
        <p:nvSpPr>
          <p:cNvPr id="6" name="Slide Number Placeholder 5"/>
          <p:cNvSpPr>
            <a:spLocks noGrp="1"/>
          </p:cNvSpPr>
          <p:nvPr>
            <p:ph type="sldNum" sz="quarter" idx="4"/>
          </p:nvPr>
        </p:nvSpPr>
        <p:spPr>
          <a:xfrm>
            <a:off x="6457950" y="6165304"/>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05161A0-0E6A-4BED-9027-1915FC7FE8F8}" type="slidenum">
              <a:rPr lang="en-CA" smtClean="0"/>
              <a:pPr/>
              <a:t>‹N°›</a:t>
            </a:fld>
            <a:endParaRPr lang="en-CA"/>
          </a:p>
        </p:txBody>
      </p:sp>
    </p:spTree>
    <p:extLst>
      <p:ext uri="{BB962C8B-B14F-4D97-AF65-F5344CB8AC3E}">
        <p14:creationId xmlns:p14="http://schemas.microsoft.com/office/powerpoint/2010/main" val="3850334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10368"/>
            <a:ext cx="7975798" cy="1325563"/>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628650" y="1825625"/>
            <a:ext cx="7886700" cy="383562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28650" y="6165304"/>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4A30E44-05C0-4260-B99B-E186AF5B1155}" type="datetimeFigureOut">
              <a:rPr lang="en-CA" smtClean="0"/>
              <a:pPr/>
              <a:t>2019-09-19</a:t>
            </a:fld>
            <a:endParaRPr lang="en-CA"/>
          </a:p>
        </p:txBody>
      </p:sp>
      <p:sp>
        <p:nvSpPr>
          <p:cNvPr id="5" name="Footer Placeholder 4"/>
          <p:cNvSpPr>
            <a:spLocks noGrp="1"/>
          </p:cNvSpPr>
          <p:nvPr>
            <p:ph type="ftr" sz="quarter" idx="3"/>
          </p:nvPr>
        </p:nvSpPr>
        <p:spPr>
          <a:xfrm>
            <a:off x="3028950" y="6165304"/>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CA" dirty="0"/>
          </a:p>
        </p:txBody>
      </p:sp>
      <p:sp>
        <p:nvSpPr>
          <p:cNvPr id="6" name="Slide Number Placeholder 5"/>
          <p:cNvSpPr>
            <a:spLocks noGrp="1"/>
          </p:cNvSpPr>
          <p:nvPr>
            <p:ph type="sldNum" sz="quarter" idx="4"/>
          </p:nvPr>
        </p:nvSpPr>
        <p:spPr>
          <a:xfrm>
            <a:off x="6457950" y="6165304"/>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EABB74C-5149-46DF-A834-AD57A63B04DC}" type="slidenum">
              <a:rPr lang="en-CA" smtClean="0"/>
              <a:pPr/>
              <a:t>‹N°›</a:t>
            </a:fld>
            <a:endParaRPr lang="en-CA"/>
          </a:p>
        </p:txBody>
      </p:sp>
    </p:spTree>
    <p:extLst>
      <p:ext uri="{BB962C8B-B14F-4D97-AF65-F5344CB8AC3E}">
        <p14:creationId xmlns:p14="http://schemas.microsoft.com/office/powerpoint/2010/main" val="38475371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8119814" cy="1325563"/>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628650" y="1825625"/>
            <a:ext cx="7886700" cy="3907631"/>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7" name="Date Placeholder 3"/>
          <p:cNvSpPr>
            <a:spLocks noGrp="1"/>
          </p:cNvSpPr>
          <p:nvPr>
            <p:ph type="dt" sz="half" idx="2"/>
          </p:nvPr>
        </p:nvSpPr>
        <p:spPr>
          <a:xfrm>
            <a:off x="628650" y="6165304"/>
            <a:ext cx="2057400" cy="365125"/>
          </a:xfrm>
          <a:prstGeom prst="rect">
            <a:avLst/>
          </a:prstGeom>
        </p:spPr>
        <p:txBody>
          <a:bodyPr/>
          <a:lstStyle>
            <a:lvl1pPr>
              <a:defRPr sz="1200">
                <a:solidFill>
                  <a:schemeClr val="tx1">
                    <a:lumMod val="65000"/>
                    <a:lumOff val="35000"/>
                  </a:schemeClr>
                </a:solidFill>
                <a:latin typeface="Arial" panose="020B0604020202020204" pitchFamily="34" charset="0"/>
                <a:cs typeface="Arial" panose="020B0604020202020204" pitchFamily="34" charset="0"/>
              </a:defRPr>
            </a:lvl1pPr>
          </a:lstStyle>
          <a:p>
            <a:fld id="{352BA614-9DC5-42CB-A96F-3868F9E3A0FA}" type="datetimeFigureOut">
              <a:rPr lang="en-CA" smtClean="0"/>
              <a:pPr/>
              <a:t>2019-09-19</a:t>
            </a:fld>
            <a:endParaRPr lang="en-CA" dirty="0"/>
          </a:p>
        </p:txBody>
      </p:sp>
      <p:sp>
        <p:nvSpPr>
          <p:cNvPr id="8" name="Footer Placeholder 4"/>
          <p:cNvSpPr>
            <a:spLocks noGrp="1"/>
          </p:cNvSpPr>
          <p:nvPr>
            <p:ph type="ftr" sz="quarter" idx="3"/>
          </p:nvPr>
        </p:nvSpPr>
        <p:spPr>
          <a:xfrm>
            <a:off x="3028950" y="6165304"/>
            <a:ext cx="3086100" cy="365125"/>
          </a:xfrm>
          <a:prstGeom prst="rect">
            <a:avLst/>
          </a:prstGeom>
        </p:spPr>
        <p:txBody>
          <a:bodyPr/>
          <a:lstStyle>
            <a:lvl1pPr algn="ctr">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en-CA" dirty="0"/>
          </a:p>
        </p:txBody>
      </p:sp>
      <p:sp>
        <p:nvSpPr>
          <p:cNvPr id="9" name="Slide Number Placeholder 5"/>
          <p:cNvSpPr>
            <a:spLocks noGrp="1"/>
          </p:cNvSpPr>
          <p:nvPr>
            <p:ph type="sldNum" sz="quarter" idx="4"/>
          </p:nvPr>
        </p:nvSpPr>
        <p:spPr>
          <a:xfrm>
            <a:off x="6457950" y="6165304"/>
            <a:ext cx="2057400" cy="365125"/>
          </a:xfrm>
          <a:prstGeom prst="rect">
            <a:avLst/>
          </a:prstGeom>
        </p:spPr>
        <p:txBody>
          <a:bodyPr/>
          <a:lstStyle>
            <a:lvl1pPr algn="r">
              <a:defRPr sz="1200">
                <a:solidFill>
                  <a:schemeClr val="tx1">
                    <a:lumMod val="65000"/>
                    <a:lumOff val="35000"/>
                  </a:schemeClr>
                </a:solidFill>
                <a:latin typeface="Arial" panose="020B0604020202020204" pitchFamily="34" charset="0"/>
                <a:cs typeface="Arial" panose="020B0604020202020204" pitchFamily="34" charset="0"/>
              </a:defRPr>
            </a:lvl1pPr>
          </a:lstStyle>
          <a:p>
            <a:fld id="{116DDEFB-C338-4CC3-AED0-0813951CD817}" type="slidenum">
              <a:rPr lang="en-CA" smtClean="0"/>
              <a:pPr/>
              <a:t>‹N°›</a:t>
            </a:fld>
            <a:endParaRPr lang="en-CA"/>
          </a:p>
        </p:txBody>
      </p:sp>
    </p:spTree>
    <p:extLst>
      <p:ext uri="{BB962C8B-B14F-4D97-AF65-F5344CB8AC3E}">
        <p14:creationId xmlns:p14="http://schemas.microsoft.com/office/powerpoint/2010/main" val="30426335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11.xml"/><Relationship Id="rId7" Type="http://schemas.openxmlformats.org/officeDocument/2006/relationships/image" Target="../media/image2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10.xml"/><Relationship Id="rId5" Type="http://schemas.openxmlformats.org/officeDocument/2006/relationships/slideLayout" Target="../slideLayouts/slideLayout12.xml"/><Relationship Id="rId10" Type="http://schemas.openxmlformats.org/officeDocument/2006/relationships/image" Target="../media/image17.png"/><Relationship Id="rId4" Type="http://schemas.openxmlformats.org/officeDocument/2006/relationships/tags" Target="../tags/tag12.xml"/><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notesSlide" Target="../notesSlides/notesSlide11.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slideLayout" Target="../slideLayouts/slideLayout12.xml"/><Relationship Id="rId16" Type="http://schemas.openxmlformats.org/officeDocument/2006/relationships/image" Target="../media/image17.png"/><Relationship Id="rId1" Type="http://schemas.openxmlformats.org/officeDocument/2006/relationships/tags" Target="../tags/tag1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5.jpg"/><Relationship Id="rId10" Type="http://schemas.openxmlformats.org/officeDocument/2006/relationships/image" Target="../media/image61.png"/><Relationship Id="rId4" Type="http://schemas.openxmlformats.org/officeDocument/2006/relationships/hyperlink" Target="mailto:David.degardin@canada.ca" TargetMode="External"/><Relationship Id="rId9" Type="http://schemas.openxmlformats.org/officeDocument/2006/relationships/image" Target="../media/image60.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tags" Target="../tags/tag39.xml"/><Relationship Id="rId3" Type="http://schemas.openxmlformats.org/officeDocument/2006/relationships/tags" Target="../tags/tag16.xml"/><Relationship Id="rId21" Type="http://schemas.openxmlformats.org/officeDocument/2006/relationships/tags" Target="../tags/tag34.xml"/><Relationship Id="rId34" Type="http://schemas.openxmlformats.org/officeDocument/2006/relationships/slideLayout" Target="../slideLayouts/slideLayout12.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tags" Target="../tags/tag38.xml"/><Relationship Id="rId33" Type="http://schemas.openxmlformats.org/officeDocument/2006/relationships/tags" Target="../tags/tag46.xml"/><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tags" Target="../tags/tag33.xml"/><Relationship Id="rId29" Type="http://schemas.openxmlformats.org/officeDocument/2006/relationships/tags" Target="../tags/tag42.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tags" Target="../tags/tag37.xml"/><Relationship Id="rId32" Type="http://schemas.openxmlformats.org/officeDocument/2006/relationships/tags" Target="../tags/tag45.xml"/><Relationship Id="rId37" Type="http://schemas.openxmlformats.org/officeDocument/2006/relationships/image" Target="../media/image17.png"/><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tags" Target="../tags/tag36.xml"/><Relationship Id="rId28" Type="http://schemas.openxmlformats.org/officeDocument/2006/relationships/tags" Target="../tags/tag41.xml"/><Relationship Id="rId36" Type="http://schemas.openxmlformats.org/officeDocument/2006/relationships/image" Target="../media/image20.png"/><Relationship Id="rId10" Type="http://schemas.openxmlformats.org/officeDocument/2006/relationships/tags" Target="../tags/tag23.xml"/><Relationship Id="rId19" Type="http://schemas.openxmlformats.org/officeDocument/2006/relationships/tags" Target="../tags/tag32.xml"/><Relationship Id="rId31" Type="http://schemas.openxmlformats.org/officeDocument/2006/relationships/tags" Target="../tags/tag44.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tags" Target="../tags/tag35.xml"/><Relationship Id="rId27" Type="http://schemas.openxmlformats.org/officeDocument/2006/relationships/tags" Target="../tags/tag40.xml"/><Relationship Id="rId30" Type="http://schemas.openxmlformats.org/officeDocument/2006/relationships/tags" Target="../tags/tag43.xml"/><Relationship Id="rId3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tags" Target="../tags/tag64.xml"/><Relationship Id="rId26" Type="http://schemas.openxmlformats.org/officeDocument/2006/relationships/image" Target="../media/image66.emf"/><Relationship Id="rId3" Type="http://schemas.openxmlformats.org/officeDocument/2006/relationships/tags" Target="../tags/tag49.xml"/><Relationship Id="rId21" Type="http://schemas.openxmlformats.org/officeDocument/2006/relationships/tags" Target="../tags/tag67.xml"/><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tags" Target="../tags/tag63.xml"/><Relationship Id="rId25" Type="http://schemas.openxmlformats.org/officeDocument/2006/relationships/image" Target="../media/image20.png"/><Relationship Id="rId2" Type="http://schemas.openxmlformats.org/officeDocument/2006/relationships/tags" Target="../tags/tag48.xml"/><Relationship Id="rId16" Type="http://schemas.openxmlformats.org/officeDocument/2006/relationships/tags" Target="../tags/tag62.xml"/><Relationship Id="rId20" Type="http://schemas.openxmlformats.org/officeDocument/2006/relationships/tags" Target="../tags/tag66.xml"/><Relationship Id="rId29" Type="http://schemas.openxmlformats.org/officeDocument/2006/relationships/image" Target="../media/image69.gif"/><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24" Type="http://schemas.openxmlformats.org/officeDocument/2006/relationships/notesSlide" Target="../notesSlides/notesSlide14.xml"/><Relationship Id="rId5" Type="http://schemas.openxmlformats.org/officeDocument/2006/relationships/tags" Target="../tags/tag51.xml"/><Relationship Id="rId15" Type="http://schemas.openxmlformats.org/officeDocument/2006/relationships/tags" Target="../tags/tag61.xml"/><Relationship Id="rId23" Type="http://schemas.openxmlformats.org/officeDocument/2006/relationships/slideLayout" Target="../slideLayouts/slideLayout12.xml"/><Relationship Id="rId28" Type="http://schemas.openxmlformats.org/officeDocument/2006/relationships/image" Target="../media/image68.png"/><Relationship Id="rId10" Type="http://schemas.openxmlformats.org/officeDocument/2006/relationships/tags" Target="../tags/tag56.xml"/><Relationship Id="rId19" Type="http://schemas.openxmlformats.org/officeDocument/2006/relationships/tags" Target="../tags/tag65.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 Id="rId22" Type="http://schemas.openxmlformats.org/officeDocument/2006/relationships/tags" Target="../tags/tag68.xml"/><Relationship Id="rId27" Type="http://schemas.openxmlformats.org/officeDocument/2006/relationships/image" Target="../media/image67.emf"/><Relationship Id="rId30"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69.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slide" Target="slide6.xml"/></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72.xml"/><Relationship Id="rId7" Type="http://schemas.openxmlformats.org/officeDocument/2006/relationships/notesSlide" Target="../notesSlides/notesSlide16.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Layout" Target="../slideLayouts/slideLayout12.xml"/><Relationship Id="rId11" Type="http://schemas.openxmlformats.org/officeDocument/2006/relationships/image" Target="../media/image17.png"/><Relationship Id="rId5" Type="http://schemas.openxmlformats.org/officeDocument/2006/relationships/tags" Target="../tags/tag74.xml"/><Relationship Id="rId10" Type="http://schemas.openxmlformats.org/officeDocument/2006/relationships/image" Target="../media/image71.png"/><Relationship Id="rId4" Type="http://schemas.openxmlformats.org/officeDocument/2006/relationships/tags" Target="../tags/tag73.xml"/><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7.xml"/><Relationship Id="rId7" Type="http://schemas.openxmlformats.org/officeDocument/2006/relationships/image" Target="../media/image74.png"/><Relationship Id="rId2" Type="http://schemas.openxmlformats.org/officeDocument/2006/relationships/slideLayout" Target="../slideLayouts/slideLayout12.xml"/><Relationship Id="rId1" Type="http://schemas.openxmlformats.org/officeDocument/2006/relationships/tags" Target="../tags/tag75.xml"/><Relationship Id="rId6" Type="http://schemas.openxmlformats.org/officeDocument/2006/relationships/image" Target="../media/image20.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18.xml"/><Relationship Id="rId7" Type="http://schemas.openxmlformats.org/officeDocument/2006/relationships/image" Target="../media/image76.png"/><Relationship Id="rId12"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76.xml"/><Relationship Id="rId6" Type="http://schemas.openxmlformats.org/officeDocument/2006/relationships/image" Target="../media/image20.png"/><Relationship Id="rId11" Type="http://schemas.openxmlformats.org/officeDocument/2006/relationships/image" Target="../media/image590.png"/><Relationship Id="rId5" Type="http://schemas.openxmlformats.org/officeDocument/2006/relationships/slide" Target="slide7.xml"/><Relationship Id="rId4" Type="http://schemas.openxmlformats.org/officeDocument/2006/relationships/image" Target="../media/image75.png"/><Relationship Id="rId9"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7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78.xml"/><Relationship Id="rId6" Type="http://schemas.openxmlformats.org/officeDocument/2006/relationships/image" Target="../media/image17.png"/><Relationship Id="rId5" Type="http://schemas.openxmlformats.org/officeDocument/2006/relationships/image" Target="../media/image44.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1.xml"/><Relationship Id="rId7" Type="http://schemas.openxmlformats.org/officeDocument/2006/relationships/image" Target="../media/image82.png"/><Relationship Id="rId2" Type="http://schemas.openxmlformats.org/officeDocument/2006/relationships/slideLayout" Target="../slideLayouts/slideLayout12.xml"/><Relationship Id="rId1" Type="http://schemas.openxmlformats.org/officeDocument/2006/relationships/tags" Target="../tags/tag79.xml"/><Relationship Id="rId6" Type="http://schemas.openxmlformats.org/officeDocument/2006/relationships/image" Target="../media/image81.png"/><Relationship Id="rId5" Type="http://schemas.openxmlformats.org/officeDocument/2006/relationships/image" Target="../media/image20.png"/><Relationship Id="rId4" Type="http://schemas.openxmlformats.org/officeDocument/2006/relationships/slide" Target="slide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80.xml"/><Relationship Id="rId6" Type="http://schemas.openxmlformats.org/officeDocument/2006/relationships/image" Target="../media/image17.png"/><Relationship Id="rId5" Type="http://schemas.openxmlformats.org/officeDocument/2006/relationships/image" Target="../media/image48.gif"/><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81.xml"/><Relationship Id="rId6" Type="http://schemas.openxmlformats.org/officeDocument/2006/relationships/image" Target="../media/image17.png"/><Relationship Id="rId5" Type="http://schemas.openxmlformats.org/officeDocument/2006/relationships/image" Target="../media/image83.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82.xml"/><Relationship Id="rId6" Type="http://schemas.openxmlformats.org/officeDocument/2006/relationships/slide" Target="slide9.xml"/><Relationship Id="rId5" Type="http://schemas.openxmlformats.org/officeDocument/2006/relationships/image" Target="../media/image46.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tags" Target="../tags/tag95.xml"/><Relationship Id="rId18" Type="http://schemas.openxmlformats.org/officeDocument/2006/relationships/tags" Target="../tags/tag100.xml"/><Relationship Id="rId26" Type="http://schemas.openxmlformats.org/officeDocument/2006/relationships/image" Target="../media/image85.png"/><Relationship Id="rId3" Type="http://schemas.openxmlformats.org/officeDocument/2006/relationships/tags" Target="../tags/tag85.xml"/><Relationship Id="rId21" Type="http://schemas.openxmlformats.org/officeDocument/2006/relationships/tags" Target="../tags/tag103.xml"/><Relationship Id="rId34" Type="http://schemas.openxmlformats.org/officeDocument/2006/relationships/image" Target="../media/image17.png"/><Relationship Id="rId7" Type="http://schemas.openxmlformats.org/officeDocument/2006/relationships/tags" Target="../tags/tag89.xml"/><Relationship Id="rId12" Type="http://schemas.openxmlformats.org/officeDocument/2006/relationships/tags" Target="../tags/tag94.xml"/><Relationship Id="rId17" Type="http://schemas.openxmlformats.org/officeDocument/2006/relationships/tags" Target="../tags/tag99.xml"/><Relationship Id="rId25" Type="http://schemas.openxmlformats.org/officeDocument/2006/relationships/image" Target="../media/image84.png"/><Relationship Id="rId33" Type="http://schemas.openxmlformats.org/officeDocument/2006/relationships/image" Target="../media/image54.png"/><Relationship Id="rId2" Type="http://schemas.openxmlformats.org/officeDocument/2006/relationships/tags" Target="../tags/tag84.xml"/><Relationship Id="rId16" Type="http://schemas.openxmlformats.org/officeDocument/2006/relationships/tags" Target="../tags/tag98.xml"/><Relationship Id="rId20" Type="http://schemas.openxmlformats.org/officeDocument/2006/relationships/tags" Target="../tags/tag102.xml"/><Relationship Id="rId29" Type="http://schemas.openxmlformats.org/officeDocument/2006/relationships/image" Target="../media/image87.png"/><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24" Type="http://schemas.openxmlformats.org/officeDocument/2006/relationships/notesSlide" Target="../notesSlides/notesSlide25.xml"/><Relationship Id="rId32" Type="http://schemas.openxmlformats.org/officeDocument/2006/relationships/image" Target="../media/image90.png"/><Relationship Id="rId5" Type="http://schemas.openxmlformats.org/officeDocument/2006/relationships/tags" Target="../tags/tag87.xml"/><Relationship Id="rId15" Type="http://schemas.openxmlformats.org/officeDocument/2006/relationships/tags" Target="../tags/tag97.xml"/><Relationship Id="rId23" Type="http://schemas.openxmlformats.org/officeDocument/2006/relationships/slideLayout" Target="../slideLayouts/slideLayout12.xml"/><Relationship Id="rId28" Type="http://schemas.openxmlformats.org/officeDocument/2006/relationships/image" Target="../media/image86.png"/><Relationship Id="rId10" Type="http://schemas.openxmlformats.org/officeDocument/2006/relationships/tags" Target="../tags/tag92.xml"/><Relationship Id="rId19" Type="http://schemas.openxmlformats.org/officeDocument/2006/relationships/tags" Target="../tags/tag101.xml"/><Relationship Id="rId31" Type="http://schemas.openxmlformats.org/officeDocument/2006/relationships/image" Target="../media/image89.png"/><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tags" Target="../tags/tag96.xml"/><Relationship Id="rId22" Type="http://schemas.openxmlformats.org/officeDocument/2006/relationships/tags" Target="../tags/tag104.xml"/><Relationship Id="rId27" Type="http://schemas.openxmlformats.org/officeDocument/2006/relationships/image" Target="../media/image20.png"/><Relationship Id="rId30"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image" Target="../media/image91.png"/><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image" Target="../media/image20.pn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notesSlide" Target="../notesSlides/notesSlide26.xml"/><Relationship Id="rId5" Type="http://schemas.openxmlformats.org/officeDocument/2006/relationships/tags" Target="../tags/tag109.xml"/><Relationship Id="rId15" Type="http://schemas.openxmlformats.org/officeDocument/2006/relationships/image" Target="../media/image17.png"/><Relationship Id="rId10" Type="http://schemas.openxmlformats.org/officeDocument/2006/relationships/slideLayout" Target="../slideLayouts/slideLayout12.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image" Target="../media/image92.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slide" Target="slide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20.png"/><Relationship Id="rId5" Type="http://schemas.openxmlformats.org/officeDocument/2006/relationships/image" Target="../media/image9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tags" Target="../tags/tag128.xml"/><Relationship Id="rId18" Type="http://schemas.openxmlformats.org/officeDocument/2006/relationships/tags" Target="../tags/tag133.xml"/><Relationship Id="rId26" Type="http://schemas.openxmlformats.org/officeDocument/2006/relationships/image" Target="../media/image85.png"/><Relationship Id="rId3" Type="http://schemas.openxmlformats.org/officeDocument/2006/relationships/tags" Target="../tags/tag118.xml"/><Relationship Id="rId21" Type="http://schemas.openxmlformats.org/officeDocument/2006/relationships/tags" Target="../tags/tag136.xml"/><Relationship Id="rId34" Type="http://schemas.openxmlformats.org/officeDocument/2006/relationships/image" Target="../media/image97.png"/><Relationship Id="rId7" Type="http://schemas.openxmlformats.org/officeDocument/2006/relationships/tags" Target="../tags/tag122.xml"/><Relationship Id="rId12" Type="http://schemas.openxmlformats.org/officeDocument/2006/relationships/tags" Target="../tags/tag127.xml"/><Relationship Id="rId17" Type="http://schemas.openxmlformats.org/officeDocument/2006/relationships/tags" Target="../tags/tag132.xml"/><Relationship Id="rId25" Type="http://schemas.openxmlformats.org/officeDocument/2006/relationships/image" Target="../media/image84.png"/><Relationship Id="rId33" Type="http://schemas.openxmlformats.org/officeDocument/2006/relationships/image" Target="../media/image96.png"/><Relationship Id="rId2" Type="http://schemas.openxmlformats.org/officeDocument/2006/relationships/tags" Target="../tags/tag117.xml"/><Relationship Id="rId16" Type="http://schemas.openxmlformats.org/officeDocument/2006/relationships/tags" Target="../tags/tag131.xml"/><Relationship Id="rId20" Type="http://schemas.openxmlformats.org/officeDocument/2006/relationships/tags" Target="../tags/tag135.xml"/><Relationship Id="rId29" Type="http://schemas.openxmlformats.org/officeDocument/2006/relationships/image" Target="../media/image87.png"/><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tags" Target="../tags/tag126.xml"/><Relationship Id="rId24" Type="http://schemas.openxmlformats.org/officeDocument/2006/relationships/notesSlide" Target="../notesSlides/notesSlide28.xml"/><Relationship Id="rId32" Type="http://schemas.openxmlformats.org/officeDocument/2006/relationships/image" Target="../media/image95.png"/><Relationship Id="rId37" Type="http://schemas.openxmlformats.org/officeDocument/2006/relationships/image" Target="../media/image17.png"/><Relationship Id="rId5" Type="http://schemas.openxmlformats.org/officeDocument/2006/relationships/tags" Target="../tags/tag120.xml"/><Relationship Id="rId15" Type="http://schemas.openxmlformats.org/officeDocument/2006/relationships/tags" Target="../tags/tag130.xml"/><Relationship Id="rId23" Type="http://schemas.openxmlformats.org/officeDocument/2006/relationships/slideLayout" Target="../slideLayouts/slideLayout12.xml"/><Relationship Id="rId28" Type="http://schemas.openxmlformats.org/officeDocument/2006/relationships/image" Target="../media/image86.png"/><Relationship Id="rId36" Type="http://schemas.openxmlformats.org/officeDocument/2006/relationships/image" Target="../media/image90.png"/><Relationship Id="rId10" Type="http://schemas.openxmlformats.org/officeDocument/2006/relationships/tags" Target="../tags/tag125.xml"/><Relationship Id="rId19" Type="http://schemas.openxmlformats.org/officeDocument/2006/relationships/tags" Target="../tags/tag134.xml"/><Relationship Id="rId31" Type="http://schemas.openxmlformats.org/officeDocument/2006/relationships/image" Target="../media/image94.png"/><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tags" Target="../tags/tag129.xml"/><Relationship Id="rId22" Type="http://schemas.openxmlformats.org/officeDocument/2006/relationships/tags" Target="../tags/tag137.xml"/><Relationship Id="rId27" Type="http://schemas.openxmlformats.org/officeDocument/2006/relationships/image" Target="../media/image20.png"/><Relationship Id="rId30" Type="http://schemas.openxmlformats.org/officeDocument/2006/relationships/image" Target="../media/image88.png"/><Relationship Id="rId35" Type="http://schemas.openxmlformats.org/officeDocument/2006/relationships/image" Target="../media/image89.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9.xml"/><Relationship Id="rId7" Type="http://schemas.openxmlformats.org/officeDocument/2006/relationships/image" Target="../media/image100.png"/><Relationship Id="rId2" Type="http://schemas.openxmlformats.org/officeDocument/2006/relationships/slideLayout" Target="../slideLayouts/slideLayout12.xml"/><Relationship Id="rId1" Type="http://schemas.openxmlformats.org/officeDocument/2006/relationships/tags" Target="../tags/tag138.xml"/><Relationship Id="rId6" Type="http://schemas.openxmlformats.org/officeDocument/2006/relationships/image" Target="../media/image99.png"/><Relationship Id="rId5" Type="http://schemas.openxmlformats.org/officeDocument/2006/relationships/image" Target="../media/image20.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139.xml"/><Relationship Id="rId6" Type="http://schemas.openxmlformats.org/officeDocument/2006/relationships/image" Target="../media/image17.png"/><Relationship Id="rId5" Type="http://schemas.openxmlformats.org/officeDocument/2006/relationships/image" Target="../media/image10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31.xml"/><Relationship Id="rId7" Type="http://schemas.openxmlformats.org/officeDocument/2006/relationships/image" Target="../media/image98.png"/><Relationship Id="rId2" Type="http://schemas.openxmlformats.org/officeDocument/2006/relationships/slideLayout" Target="../slideLayouts/slideLayout12.xml"/><Relationship Id="rId1" Type="http://schemas.openxmlformats.org/officeDocument/2006/relationships/tags" Target="../tags/tag14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32.xml"/><Relationship Id="rId7" Type="http://schemas.openxmlformats.org/officeDocument/2006/relationships/image" Target="../media/image106.png"/><Relationship Id="rId2" Type="http://schemas.openxmlformats.org/officeDocument/2006/relationships/slideLayout" Target="../slideLayouts/slideLayout12.xml"/><Relationship Id="rId1" Type="http://schemas.openxmlformats.org/officeDocument/2006/relationships/tags" Target="../tags/tag14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109.png"/><Relationship Id="rId12" Type="http://schemas.openxmlformats.org/officeDocument/2006/relationships/slide" Target="slide10.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108.png"/><Relationship Id="rId11" Type="http://schemas.openxmlformats.org/officeDocument/2006/relationships/image" Target="../media/image20.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notesSlide" Target="../notesSlides/notesSlide33.xml"/><Relationship Id="rId9" Type="http://schemas.openxmlformats.org/officeDocument/2006/relationships/image" Target="../media/image111.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7.png"/><Relationship Id="rId3" Type="http://schemas.openxmlformats.org/officeDocument/2006/relationships/notesSlide" Target="../notesSlides/notesSlide5.xml"/><Relationship Id="rId7" Type="http://schemas.openxmlformats.org/officeDocument/2006/relationships/image" Target="../media/image27.jpeg"/><Relationship Id="rId12" Type="http://schemas.openxmlformats.org/officeDocument/2006/relationships/slide" Target="slide13.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70.png"/><Relationship Id="rId18" Type="http://schemas.openxmlformats.org/officeDocument/2006/relationships/image" Target="../media/image41.png"/><Relationship Id="rId3" Type="http://schemas.openxmlformats.org/officeDocument/2006/relationships/notesSlide" Target="../notesSlides/notesSlide6.xml"/><Relationship Id="rId7" Type="http://schemas.openxmlformats.org/officeDocument/2006/relationships/image" Target="../media/image210.png"/><Relationship Id="rId12" Type="http://schemas.openxmlformats.org/officeDocument/2006/relationships/image" Target="../media/image36.png"/><Relationship Id="rId17" Type="http://schemas.openxmlformats.org/officeDocument/2006/relationships/image" Target="../media/image40.png"/><Relationship Id="rId2" Type="http://schemas.openxmlformats.org/officeDocument/2006/relationships/slideLayout" Target="../slideLayouts/slideLayout12.xml"/><Relationship Id="rId16" Type="http://schemas.openxmlformats.org/officeDocument/2006/relationships/image" Target="../media/image39.png"/><Relationship Id="rId20" Type="http://schemas.openxmlformats.org/officeDocument/2006/relationships/image" Target="../media/image17.png"/><Relationship Id="rId1" Type="http://schemas.openxmlformats.org/officeDocument/2006/relationships/tags" Target="../tags/tag5.xml"/><Relationship Id="rId6" Type="http://schemas.openxmlformats.org/officeDocument/2006/relationships/slide" Target="slide18.xml"/><Relationship Id="rId11" Type="http://schemas.openxmlformats.org/officeDocument/2006/relationships/image" Target="../media/image35.png"/><Relationship Id="rId5" Type="http://schemas.openxmlformats.org/officeDocument/2006/relationships/slide" Target="slide16.xml"/><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20.png"/><Relationship Id="rId9" Type="http://schemas.openxmlformats.org/officeDocument/2006/relationships/image" Target="../media/image33.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notesSlide" Target="../notesSlides/notesSlide7.xml"/><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hyperlink" Target="NCEP_201908b.pptx#-1,17,Current state (deterministic modeling) &#8211; Configuration page"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8.xml"/><Relationship Id="rId7" Type="http://schemas.openxmlformats.org/officeDocument/2006/relationships/hyperlink" Target="NCEP_201908b.pptx#-1,17,Current state (deterministic modeling) &#8211; Configuration page" TargetMode="Externa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slide" Target="slide22.xml"/><Relationship Id="rId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46.png"/><Relationship Id="rId9" Type="http://schemas.openxmlformats.org/officeDocument/2006/relationships/image" Target="../media/image48.gif"/></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3.png"/><Relationship Id="rId3" Type="http://schemas.openxmlformats.org/officeDocument/2006/relationships/notesSlide" Target="../notesSlides/notesSlide9.xml"/><Relationship Id="rId7" Type="http://schemas.openxmlformats.org/officeDocument/2006/relationships/hyperlink" Target="07.2%20%20-%20D&#233;gardin,%20David%20-%20Impact%20Based%20Forecast%20for%20the%20Canadian%20Armed%20Forces%20from%20a%20deterministic%20to%20a%20probabilistic%20approach.pptx#-1,25,Looking ahead (probabilistic modeling) &#8211; Impacts on Opera..." TargetMode="External"/><Relationship Id="rId12" Type="http://schemas.openxmlformats.org/officeDocument/2006/relationships/image" Target="../media/image52.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slide" Target="slide25.xml"/><Relationship Id="rId11"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slide" Target="slide28.xml"/><Relationship Id="rId4" Type="http://schemas.openxmlformats.org/officeDocument/2006/relationships/image" Target="../media/image49.png"/><Relationship Id="rId9" Type="http://schemas.openxmlformats.org/officeDocument/2006/relationships/hyperlink" Target="NCEP_201908b.pptx#-1,26,Looking ahead (probabilistic modeling) &#8211; Impacts on popul..." TargetMode="External"/><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4759"/>
            <a:ext cx="8640960" cy="1470025"/>
          </a:xfrm>
        </p:spPr>
        <p:txBody>
          <a:bodyPr>
            <a:noAutofit/>
          </a:bodyPr>
          <a:lstStyle/>
          <a:p>
            <a:pPr algn="ctr"/>
            <a:r>
              <a:rPr lang="en-US" sz="3200" dirty="0"/>
              <a:t>Impact Based </a:t>
            </a:r>
            <a:r>
              <a:rPr lang="en-US" sz="3200" dirty="0" smtClean="0"/>
              <a:t>Forecast for</a:t>
            </a:r>
            <a:br>
              <a:rPr lang="en-US" sz="3200" dirty="0" smtClean="0"/>
            </a:br>
            <a:r>
              <a:rPr lang="en-US" sz="3200" dirty="0" smtClean="0"/>
              <a:t> </a:t>
            </a:r>
            <a:r>
              <a:rPr lang="en-US" sz="3200" dirty="0"/>
              <a:t>the Canadian Armed </a:t>
            </a:r>
            <a:r>
              <a:rPr lang="en-US" sz="3200" dirty="0" smtClean="0"/>
              <a:t>Forces</a:t>
            </a:r>
            <a:endParaRPr lang="en-US" sz="3200" dirty="0"/>
          </a:p>
        </p:txBody>
      </p:sp>
      <p:sp>
        <p:nvSpPr>
          <p:cNvPr id="3" name="Subtitle 2"/>
          <p:cNvSpPr>
            <a:spLocks noGrp="1"/>
          </p:cNvSpPr>
          <p:nvPr>
            <p:ph type="subTitle" idx="1"/>
          </p:nvPr>
        </p:nvSpPr>
        <p:spPr>
          <a:xfrm>
            <a:off x="251520" y="1340768"/>
            <a:ext cx="8640960" cy="1152128"/>
          </a:xfrm>
        </p:spPr>
        <p:txBody>
          <a:bodyPr/>
          <a:lstStyle/>
          <a:p>
            <a:pPr algn="ctr"/>
            <a:r>
              <a:rPr lang="en-US" dirty="0" smtClean="0"/>
              <a:t>From </a:t>
            </a:r>
            <a:r>
              <a:rPr lang="en-US" dirty="0"/>
              <a:t>a deterministic to a probabilistic approach</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4788000"/>
            <a:ext cx="912232" cy="1170583"/>
          </a:xfrm>
          <a:prstGeom prst="rect">
            <a:avLst/>
          </a:prstGeom>
        </p:spPr>
      </p:pic>
      <p:sp>
        <p:nvSpPr>
          <p:cNvPr id="7" name="Content Placeholder 3"/>
          <p:cNvSpPr txBox="1">
            <a:spLocks/>
          </p:cNvSpPr>
          <p:nvPr/>
        </p:nvSpPr>
        <p:spPr>
          <a:xfrm>
            <a:off x="4572000" y="3356992"/>
            <a:ext cx="4320480" cy="252958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808080"/>
              </a:buClr>
              <a:buNone/>
            </a:pPr>
            <a:r>
              <a:rPr lang="en-US" sz="1800" b="1" dirty="0">
                <a:solidFill>
                  <a:schemeClr val="bg1"/>
                </a:solidFill>
              </a:rPr>
              <a:t>EMS 2019 </a:t>
            </a:r>
          </a:p>
          <a:p>
            <a:pPr marL="0" indent="0">
              <a:buClr>
                <a:srgbClr val="808080"/>
              </a:buClr>
              <a:buNone/>
            </a:pPr>
            <a:r>
              <a:rPr lang="en-US" sz="1800" b="1" dirty="0">
                <a:solidFill>
                  <a:schemeClr val="bg1"/>
                </a:solidFill>
              </a:rPr>
              <a:t>September 9</a:t>
            </a:r>
            <a:r>
              <a:rPr lang="en-US" sz="1800" b="1" baseline="30000" dirty="0">
                <a:solidFill>
                  <a:schemeClr val="bg1"/>
                </a:solidFill>
              </a:rPr>
              <a:t>th</a:t>
            </a:r>
            <a:r>
              <a:rPr lang="en-US" sz="1800" b="1" dirty="0">
                <a:solidFill>
                  <a:schemeClr val="bg1"/>
                </a:solidFill>
              </a:rPr>
              <a:t>-13</a:t>
            </a:r>
            <a:r>
              <a:rPr lang="en-US" sz="1800" b="1" baseline="30000" dirty="0">
                <a:solidFill>
                  <a:schemeClr val="bg1"/>
                </a:solidFill>
              </a:rPr>
              <a:t>th</a:t>
            </a:r>
            <a:r>
              <a:rPr lang="en-US" sz="1800" b="1" dirty="0">
                <a:solidFill>
                  <a:schemeClr val="bg1"/>
                </a:solidFill>
              </a:rPr>
              <a:t>, 2019</a:t>
            </a:r>
          </a:p>
          <a:p>
            <a:pPr marL="0" indent="0">
              <a:buClr>
                <a:srgbClr val="808080"/>
              </a:buClr>
              <a:buNone/>
            </a:pPr>
            <a:r>
              <a:rPr lang="en-US" sz="1800" b="1" dirty="0">
                <a:solidFill>
                  <a:schemeClr val="bg1"/>
                </a:solidFill>
              </a:rPr>
              <a:t>Copenhagen, Denmark</a:t>
            </a:r>
          </a:p>
          <a:p>
            <a:pPr marL="0" indent="0">
              <a:buClr>
                <a:srgbClr val="808080"/>
              </a:buClr>
              <a:buNone/>
            </a:pPr>
            <a:endParaRPr lang="en-CA" sz="1400" dirty="0">
              <a:solidFill>
                <a:schemeClr val="bg1"/>
              </a:solidFill>
            </a:endParaRPr>
          </a:p>
          <a:p>
            <a:pPr marL="0" indent="0">
              <a:buClr>
                <a:srgbClr val="808080"/>
              </a:buClr>
              <a:buNone/>
            </a:pPr>
            <a:r>
              <a:rPr lang="en-CA" sz="1400" b="1" u="sng" dirty="0" smtClean="0">
                <a:solidFill>
                  <a:schemeClr val="bg1"/>
                </a:solidFill>
              </a:rPr>
              <a:t>David Dégardin</a:t>
            </a:r>
            <a:endParaRPr lang="en-CA" sz="1400" b="1" u="sng" dirty="0">
              <a:solidFill>
                <a:schemeClr val="bg1"/>
              </a:solidFill>
            </a:endParaRPr>
          </a:p>
          <a:p>
            <a:pPr marL="0" indent="0">
              <a:buClr>
                <a:srgbClr val="808080"/>
              </a:buClr>
              <a:buNone/>
            </a:pPr>
            <a:r>
              <a:rPr lang="en-CA" sz="1400" dirty="0">
                <a:solidFill>
                  <a:schemeClr val="bg1"/>
                </a:solidFill>
              </a:rPr>
              <a:t>Marie-France </a:t>
            </a:r>
            <a:r>
              <a:rPr lang="en-CA" sz="1400" dirty="0" smtClean="0">
                <a:solidFill>
                  <a:schemeClr val="bg1"/>
                </a:solidFill>
              </a:rPr>
              <a:t>Turcotte</a:t>
            </a:r>
          </a:p>
          <a:p>
            <a:pPr marL="0" indent="0">
              <a:buClr>
                <a:srgbClr val="808080"/>
              </a:buClr>
              <a:buNone/>
            </a:pPr>
            <a:r>
              <a:rPr lang="en-CA" sz="1400" dirty="0" smtClean="0">
                <a:solidFill>
                  <a:schemeClr val="bg1"/>
                </a:solidFill>
              </a:rPr>
              <a:t>Applied Development Cell (ADC),</a:t>
            </a:r>
          </a:p>
          <a:p>
            <a:pPr marL="0" indent="0">
              <a:buClr>
                <a:srgbClr val="808080"/>
              </a:buClr>
              <a:buNone/>
            </a:pPr>
            <a:r>
              <a:rPr lang="en-CA" sz="1400" dirty="0" smtClean="0">
                <a:solidFill>
                  <a:schemeClr val="bg1"/>
                </a:solidFill>
              </a:rPr>
              <a:t>Joint </a:t>
            </a:r>
            <a:r>
              <a:rPr lang="en-CA" sz="1400" dirty="0">
                <a:solidFill>
                  <a:schemeClr val="bg1"/>
                </a:solidFill>
              </a:rPr>
              <a:t>Meteorological </a:t>
            </a:r>
            <a:r>
              <a:rPr lang="en-CA" sz="1400" dirty="0" smtClean="0">
                <a:solidFill>
                  <a:schemeClr val="bg1"/>
                </a:solidFill>
              </a:rPr>
              <a:t>Center (JMC),</a:t>
            </a:r>
            <a:endParaRPr lang="en-CA" sz="1400" dirty="0">
              <a:solidFill>
                <a:schemeClr val="bg1"/>
              </a:solidFill>
            </a:endParaRPr>
          </a:p>
          <a:p>
            <a:pPr marL="0" indent="0">
              <a:buClr>
                <a:srgbClr val="808080"/>
              </a:buClr>
              <a:buNone/>
            </a:pPr>
            <a:r>
              <a:rPr lang="en-CA" sz="1400" dirty="0">
                <a:solidFill>
                  <a:schemeClr val="bg1"/>
                </a:solidFill>
              </a:rPr>
              <a:t>Aviation and Defence </a:t>
            </a:r>
            <a:r>
              <a:rPr lang="en-CA" sz="1400" dirty="0" smtClean="0">
                <a:solidFill>
                  <a:schemeClr val="bg1"/>
                </a:solidFill>
              </a:rPr>
              <a:t>Services (ADS),</a:t>
            </a:r>
            <a:endParaRPr lang="en-CA" sz="1400" dirty="0">
              <a:solidFill>
                <a:schemeClr val="bg1"/>
              </a:solidFill>
            </a:endParaRPr>
          </a:p>
          <a:p>
            <a:pPr marL="0" indent="0">
              <a:buClr>
                <a:srgbClr val="808080"/>
              </a:buClr>
              <a:buNone/>
            </a:pPr>
            <a:endParaRPr lang="en-CA" sz="1400" dirty="0">
              <a:solidFill>
                <a:schemeClr val="bg1"/>
              </a:solidFill>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00" y="3240000"/>
            <a:ext cx="4320000" cy="3049947"/>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00" y="3240000"/>
            <a:ext cx="4320000" cy="3049947"/>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000" y="3240000"/>
            <a:ext cx="4320000" cy="3049947"/>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000" y="3240000"/>
            <a:ext cx="4320000" cy="3049947"/>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000" y="3240000"/>
            <a:ext cx="4320000" cy="3049947"/>
          </a:xfrm>
          <a:prstGeom prst="rect">
            <a:avLst/>
          </a:prstGeom>
        </p:spPr>
      </p:pic>
      <p:pic>
        <p:nvPicPr>
          <p:cNvPr id="13" name="Image 12"/>
          <p:cNvPicPr>
            <a:picLocks noChangeAspect="1"/>
          </p:cNvPicPr>
          <p:nvPr/>
        </p:nvPicPr>
        <p:blipFill>
          <a:blip r:embed="rId9"/>
          <a:stretch>
            <a:fillRect/>
          </a:stretch>
        </p:blipFill>
        <p:spPr>
          <a:xfrm>
            <a:off x="252000" y="3240000"/>
            <a:ext cx="4320000" cy="3049947"/>
          </a:xfrm>
          <a:prstGeom prst="rect">
            <a:avLst/>
          </a:prstGeom>
        </p:spPr>
      </p:pic>
      <p:pic>
        <p:nvPicPr>
          <p:cNvPr id="14" name="Imag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3240000"/>
            <a:ext cx="4320000" cy="3049947"/>
          </a:xfrm>
          <a:prstGeom prst="rect">
            <a:avLst/>
          </a:prstGeom>
        </p:spPr>
      </p:pic>
      <p:pic>
        <p:nvPicPr>
          <p:cNvPr id="6" name="Imag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000" y="3240000"/>
            <a:ext cx="4320000" cy="3049947"/>
          </a:xfrm>
          <a:prstGeom prst="rect">
            <a:avLst/>
          </a:prstGeom>
        </p:spPr>
      </p:pic>
      <p:pic>
        <p:nvPicPr>
          <p:cNvPr id="4" name="Imag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2000" y="3240000"/>
            <a:ext cx="4320000" cy="3049947"/>
          </a:xfrm>
          <a:prstGeom prst="rect">
            <a:avLst/>
          </a:prstGeom>
        </p:spPr>
      </p:pic>
      <p:sp>
        <p:nvSpPr>
          <p:cNvPr id="20" name="Étoile à 4 branches 19"/>
          <p:cNvSpPr>
            <a:spLocks noChangeAspect="1"/>
          </p:cNvSpPr>
          <p:nvPr/>
        </p:nvSpPr>
        <p:spPr>
          <a:xfrm rot="2309986">
            <a:off x="3434011" y="5027315"/>
            <a:ext cx="108000" cy="108000"/>
          </a:xfrm>
          <a:prstGeom prst="star4">
            <a:avLst/>
          </a:prstGeom>
          <a:solidFill>
            <a:srgbClr val="5B9BD5">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pic>
        <p:nvPicPr>
          <p:cNvPr id="16" name="Imag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496" y="36004"/>
            <a:ext cx="720000" cy="1048450"/>
          </a:xfrm>
          <a:prstGeom prst="rect">
            <a:avLst/>
          </a:prstGeom>
        </p:spPr>
      </p:pic>
      <p:sp>
        <p:nvSpPr>
          <p:cNvPr id="26" name="Chevron 25"/>
          <p:cNvSpPr/>
          <p:nvPr/>
        </p:nvSpPr>
        <p:spPr>
          <a:xfrm>
            <a:off x="3707904" y="2708920"/>
            <a:ext cx="1008000" cy="288032"/>
          </a:xfrm>
          <a:prstGeom prst="chevron">
            <a:avLst/>
          </a:prstGeom>
          <a:gradFill flip="none" rotWithShape="1">
            <a:gsLst>
              <a:gs pos="0">
                <a:srgbClr val="FF0000"/>
              </a:gs>
              <a:gs pos="50000">
                <a:srgbClr val="FFFF00"/>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T+144</a:t>
            </a:r>
            <a:endParaRPr lang="en-US" dirty="0">
              <a:solidFill>
                <a:schemeClr val="tx1"/>
              </a:solidFill>
            </a:endParaRPr>
          </a:p>
        </p:txBody>
      </p:sp>
      <p:sp>
        <p:nvSpPr>
          <p:cNvPr id="25" name="Chevron 24"/>
          <p:cNvSpPr/>
          <p:nvPr/>
        </p:nvSpPr>
        <p:spPr>
          <a:xfrm>
            <a:off x="2843808" y="2708920"/>
            <a:ext cx="1008000" cy="2880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T+168</a:t>
            </a:r>
            <a:endParaRPr lang="en-US" dirty="0">
              <a:solidFill>
                <a:schemeClr val="tx1"/>
              </a:solidFill>
            </a:endParaRPr>
          </a:p>
        </p:txBody>
      </p:sp>
      <p:sp>
        <p:nvSpPr>
          <p:cNvPr id="23" name="Chevron 22"/>
          <p:cNvSpPr/>
          <p:nvPr/>
        </p:nvSpPr>
        <p:spPr>
          <a:xfrm>
            <a:off x="1115616" y="2708920"/>
            <a:ext cx="1008000" cy="28803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T+216</a:t>
            </a:r>
            <a:endParaRPr lang="en-US" dirty="0">
              <a:solidFill>
                <a:schemeClr val="tx1"/>
              </a:solidFill>
            </a:endParaRPr>
          </a:p>
        </p:txBody>
      </p:sp>
      <p:sp>
        <p:nvSpPr>
          <p:cNvPr id="24" name="Chevron 23"/>
          <p:cNvSpPr/>
          <p:nvPr/>
        </p:nvSpPr>
        <p:spPr>
          <a:xfrm>
            <a:off x="1979712" y="2708920"/>
            <a:ext cx="1008000" cy="288032"/>
          </a:xfrm>
          <a:prstGeom prst="chevron">
            <a:avLst/>
          </a:prstGeom>
          <a:gradFill flip="none" rotWithShape="1">
            <a:gsLst>
              <a:gs pos="0">
                <a:srgbClr val="FFFF00"/>
              </a:gs>
              <a:gs pos="50000">
                <a:srgbClr val="FFFFCC"/>
              </a:gs>
              <a:gs pos="100000">
                <a:schemeClr val="bg1">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T+192</a:t>
            </a:r>
            <a:endParaRPr lang="en-US" dirty="0">
              <a:solidFill>
                <a:schemeClr val="tx1"/>
              </a:solidFill>
            </a:endParaRPr>
          </a:p>
        </p:txBody>
      </p:sp>
      <p:sp>
        <p:nvSpPr>
          <p:cNvPr id="15" name="Chevron 14"/>
          <p:cNvSpPr/>
          <p:nvPr/>
        </p:nvSpPr>
        <p:spPr>
          <a:xfrm>
            <a:off x="251520" y="2708920"/>
            <a:ext cx="1008000" cy="28803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T+240</a:t>
            </a:r>
            <a:endParaRPr lang="en-US" dirty="0">
              <a:solidFill>
                <a:schemeClr val="tx1"/>
              </a:solidFill>
            </a:endParaRPr>
          </a:p>
        </p:txBody>
      </p:sp>
      <p:sp>
        <p:nvSpPr>
          <p:cNvPr id="27" name="Chevron 26"/>
          <p:cNvSpPr/>
          <p:nvPr/>
        </p:nvSpPr>
        <p:spPr>
          <a:xfrm>
            <a:off x="251520" y="2996952"/>
            <a:ext cx="1008000" cy="2880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T+120</a:t>
            </a:r>
            <a:endParaRPr lang="en-US" dirty="0">
              <a:solidFill>
                <a:schemeClr val="tx1"/>
              </a:solidFill>
            </a:endParaRPr>
          </a:p>
        </p:txBody>
      </p:sp>
      <p:sp>
        <p:nvSpPr>
          <p:cNvPr id="28" name="Chevron 27"/>
          <p:cNvSpPr/>
          <p:nvPr/>
        </p:nvSpPr>
        <p:spPr>
          <a:xfrm>
            <a:off x="1115616" y="2996952"/>
            <a:ext cx="1008000" cy="2880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T+96</a:t>
            </a:r>
            <a:endParaRPr lang="en-US" dirty="0">
              <a:solidFill>
                <a:schemeClr val="tx1"/>
              </a:solidFill>
            </a:endParaRPr>
          </a:p>
        </p:txBody>
      </p:sp>
      <p:sp>
        <p:nvSpPr>
          <p:cNvPr id="29" name="Chevron 28"/>
          <p:cNvSpPr/>
          <p:nvPr/>
        </p:nvSpPr>
        <p:spPr>
          <a:xfrm>
            <a:off x="1979712" y="2996952"/>
            <a:ext cx="1008000" cy="2880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T+72</a:t>
            </a:r>
            <a:endParaRPr lang="en-US" dirty="0">
              <a:solidFill>
                <a:schemeClr val="tx1"/>
              </a:solidFill>
            </a:endParaRPr>
          </a:p>
        </p:txBody>
      </p:sp>
      <p:sp>
        <p:nvSpPr>
          <p:cNvPr id="30" name="Chevron 29"/>
          <p:cNvSpPr/>
          <p:nvPr/>
        </p:nvSpPr>
        <p:spPr>
          <a:xfrm>
            <a:off x="2843808" y="2996952"/>
            <a:ext cx="1008000" cy="2880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T+48</a:t>
            </a:r>
            <a:endParaRPr lang="en-US" dirty="0">
              <a:solidFill>
                <a:schemeClr val="tx1"/>
              </a:solidFill>
            </a:endParaRPr>
          </a:p>
        </p:txBody>
      </p:sp>
      <p:pic>
        <p:nvPicPr>
          <p:cNvPr id="17" name="Image 16"/>
          <p:cNvPicPr>
            <a:picLocks noChangeAspect="1"/>
          </p:cNvPicPr>
          <p:nvPr/>
        </p:nvPicPr>
        <p:blipFill>
          <a:blip r:embed="rId14"/>
          <a:stretch>
            <a:fillRect/>
          </a:stretch>
        </p:blipFill>
        <p:spPr>
          <a:xfrm>
            <a:off x="35496" y="1116000"/>
            <a:ext cx="720000" cy="25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23"/>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100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24"/>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100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1000"/>
                                  </p:stCondLst>
                                  <p:childTnLst>
                                    <p:set>
                                      <p:cBhvr>
                                        <p:cTn id="23" dur="1" fill="hold">
                                          <p:stCondLst>
                                            <p:cond delay="0"/>
                                          </p:stCondLst>
                                        </p:cTn>
                                        <p:tgtEl>
                                          <p:spTgt spid="26"/>
                                        </p:tgtEl>
                                        <p:attrNameLst>
                                          <p:attrName>style.visibility</p:attrName>
                                        </p:attrNameLst>
                                      </p:cBhvr>
                                      <p:to>
                                        <p:strVal val="visible"/>
                                      </p:to>
                                    </p:set>
                                  </p:childTnLst>
                                </p:cTn>
                              </p:par>
                            </p:childTnLst>
                          </p:cTn>
                        </p:par>
                        <p:par>
                          <p:cTn id="24" fill="hold">
                            <p:stCondLst>
                              <p:cond delay="4000"/>
                            </p:stCondLst>
                            <p:childTnLst>
                              <p:par>
                                <p:cTn id="25" presetID="1" presetClass="entr" presetSubtype="0" fill="hold" nodeType="afterEffect">
                                  <p:stCondLst>
                                    <p:cond delay="100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1000"/>
                                  </p:stCondLst>
                                  <p:childTnLst>
                                    <p:set>
                                      <p:cBhvr>
                                        <p:cTn id="28" dur="1" fill="hold">
                                          <p:stCondLst>
                                            <p:cond delay="0"/>
                                          </p:stCondLst>
                                        </p:cTn>
                                        <p:tgtEl>
                                          <p:spTgt spid="27"/>
                                        </p:tgtEl>
                                        <p:attrNameLst>
                                          <p:attrName>style.visibility</p:attrName>
                                        </p:attrNameLst>
                                      </p:cBhvr>
                                      <p:to>
                                        <p:strVal val="visible"/>
                                      </p:to>
                                    </p:set>
                                  </p:childTnLst>
                                </p:cTn>
                              </p:par>
                            </p:childTnLst>
                          </p:cTn>
                        </p:par>
                        <p:par>
                          <p:cTn id="29" fill="hold">
                            <p:stCondLst>
                              <p:cond delay="5000"/>
                            </p:stCondLst>
                            <p:childTnLst>
                              <p:par>
                                <p:cTn id="30" presetID="1" presetClass="entr" presetSubtype="0" fill="hold" nodeType="afterEffect">
                                  <p:stCondLst>
                                    <p:cond delay="1000"/>
                                  </p:stCondLst>
                                  <p:childTnLst>
                                    <p:set>
                                      <p:cBhvr>
                                        <p:cTn id="31" dur="1" fill="hold">
                                          <p:stCondLst>
                                            <p:cond delay="0"/>
                                          </p:stCondLst>
                                        </p:cTn>
                                        <p:tgtEl>
                                          <p:spTgt spid="14"/>
                                        </p:tgtEl>
                                        <p:attrNameLst>
                                          <p:attrName>style.visibility</p:attrName>
                                        </p:attrNameLst>
                                      </p:cBhvr>
                                      <p:to>
                                        <p:strVal val="visible"/>
                                      </p:to>
                                    </p:set>
                                  </p:childTnLst>
                                </p:cTn>
                              </p:par>
                              <p:par>
                                <p:cTn id="32" presetID="1" presetClass="entr" presetSubtype="0" fill="hold" grpId="0" nodeType="withEffect">
                                  <p:stCondLst>
                                    <p:cond delay="1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6000"/>
                            </p:stCondLst>
                            <p:childTnLst>
                              <p:par>
                                <p:cTn id="35" presetID="1" presetClass="entr" presetSubtype="0" fill="hold" nodeType="afterEffect">
                                  <p:stCondLst>
                                    <p:cond delay="100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1000"/>
                                  </p:stCondLst>
                                  <p:childTnLst>
                                    <p:set>
                                      <p:cBhvr>
                                        <p:cTn id="38" dur="1" fill="hold">
                                          <p:stCondLst>
                                            <p:cond delay="0"/>
                                          </p:stCondLst>
                                        </p:cTn>
                                        <p:tgtEl>
                                          <p:spTgt spid="29"/>
                                        </p:tgtEl>
                                        <p:attrNameLst>
                                          <p:attrName>style.visibility</p:attrName>
                                        </p:attrNameLst>
                                      </p:cBhvr>
                                      <p:to>
                                        <p:strVal val="visible"/>
                                      </p:to>
                                    </p:set>
                                  </p:childTnLst>
                                </p:cTn>
                              </p:par>
                            </p:childTnLst>
                          </p:cTn>
                        </p:par>
                        <p:par>
                          <p:cTn id="39" fill="hold">
                            <p:stCondLst>
                              <p:cond delay="7000"/>
                            </p:stCondLst>
                            <p:childTnLst>
                              <p:par>
                                <p:cTn id="40" presetID="1" presetClass="entr" presetSubtype="0" fill="hold" nodeType="afterEffect">
                                  <p:stCondLst>
                                    <p:cond delay="1000"/>
                                  </p:stCondLst>
                                  <p:childTnLst>
                                    <p:set>
                                      <p:cBhvr>
                                        <p:cTn id="41" dur="1" fill="hold">
                                          <p:stCondLst>
                                            <p:cond delay="0"/>
                                          </p:stCondLst>
                                        </p:cTn>
                                        <p:tgtEl>
                                          <p:spTgt spid="4"/>
                                        </p:tgtEl>
                                        <p:attrNameLst>
                                          <p:attrName>style.visibility</p:attrName>
                                        </p:attrNameLst>
                                      </p:cBhvr>
                                      <p:to>
                                        <p:strVal val="visible"/>
                                      </p:to>
                                    </p:set>
                                  </p:childTnLst>
                                </p:cTn>
                              </p:par>
                              <p:par>
                                <p:cTn id="42" presetID="1" presetClass="entr" presetSubtype="0" fill="hold" grpId="0" nodeType="withEffect">
                                  <p:stCondLst>
                                    <p:cond delay="1000"/>
                                  </p:stCondLst>
                                  <p:childTnLst>
                                    <p:set>
                                      <p:cBhvr>
                                        <p:cTn id="4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3" grpId="0" animBg="1"/>
      <p:bldP spid="24" grpId="0" animBg="1"/>
      <p:bldP spid="27" grpId="0" animBg="1"/>
      <p:bldP spid="28" grpId="0" animBg="1"/>
      <p:bldP spid="29"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custDataLst>
              <p:tags r:id="rId1"/>
            </p:custDataLst>
          </p:nvPr>
        </p:nvSpPr>
        <p:spPr bwMode="auto">
          <a:xfrm>
            <a:off x="251521" y="1445064"/>
            <a:ext cx="8640960" cy="4864255"/>
          </a:xfrm>
          <a:prstGeom prst="rect">
            <a:avLst/>
          </a:prstGeom>
          <a:solidFill>
            <a:schemeClr val="bg1"/>
          </a:solidFill>
          <a:ln>
            <a:noFill/>
          </a:ln>
          <a:extLst/>
        </p:spPr>
        <p:txBody>
          <a:bodyPr/>
          <a:lstStyle>
            <a:lvl1pPr marL="342900" indent="-342900"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65175" indent="-287338"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39825" indent="-182563"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17663" indent="-287338"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00250" indent="-1905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457450" indent="-1905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14650" indent="-1905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371850" indent="-1905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29050" indent="-1905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just">
              <a:buClr>
                <a:schemeClr val="accent6">
                  <a:lumMod val="50000"/>
                </a:schemeClr>
              </a:buClr>
              <a:buFont typeface="+mj-lt"/>
              <a:buAutoNum type="arabicPeriod"/>
            </a:pPr>
            <a:r>
              <a:rPr lang="en-US" altLang="en-US" sz="1600" dirty="0" smtClean="0">
                <a:solidFill>
                  <a:schemeClr val="accent6">
                    <a:lumMod val="50000"/>
                  </a:schemeClr>
                </a:solidFill>
              </a:rPr>
              <a:t> The </a:t>
            </a:r>
            <a:r>
              <a:rPr lang="en-US" altLang="en-US" sz="1600" b="1" dirty="0">
                <a:solidFill>
                  <a:schemeClr val="accent6">
                    <a:lumMod val="50000"/>
                  </a:schemeClr>
                </a:solidFill>
              </a:rPr>
              <a:t>British Matrix Table Concept</a:t>
            </a:r>
            <a:r>
              <a:rPr lang="en-US" altLang="en-US" sz="1600" dirty="0">
                <a:solidFill>
                  <a:schemeClr val="accent6">
                    <a:lumMod val="50000"/>
                  </a:schemeClr>
                </a:solidFill>
              </a:rPr>
              <a:t> which combines the level of impacts the weather may cause and the likelihood of those impacts </a:t>
            </a:r>
            <a:r>
              <a:rPr lang="en-US" altLang="en-US" sz="1600" dirty="0" smtClean="0">
                <a:solidFill>
                  <a:schemeClr val="accent6">
                    <a:lumMod val="50000"/>
                  </a:schemeClr>
                </a:solidFill>
              </a:rPr>
              <a:t>occurring.</a:t>
            </a:r>
          </a:p>
          <a:p>
            <a:pPr algn="just">
              <a:buClr>
                <a:schemeClr val="accent6">
                  <a:lumMod val="50000"/>
                </a:schemeClr>
              </a:buClr>
              <a:buFont typeface="+mj-lt"/>
              <a:buAutoNum type="arabicPeriod"/>
            </a:pPr>
            <a:r>
              <a:rPr lang="en-US" altLang="en-US" sz="1600" dirty="0" smtClean="0">
                <a:solidFill>
                  <a:schemeClr val="accent6">
                    <a:lumMod val="50000"/>
                  </a:schemeClr>
                </a:solidFill>
              </a:rPr>
              <a:t> The </a:t>
            </a:r>
            <a:r>
              <a:rPr lang="en-US" altLang="en-US" sz="1600" b="1" dirty="0">
                <a:solidFill>
                  <a:schemeClr val="accent6">
                    <a:lumMod val="50000"/>
                  </a:schemeClr>
                </a:solidFill>
              </a:rPr>
              <a:t>European EFI concept</a:t>
            </a:r>
            <a:r>
              <a:rPr lang="en-US" altLang="en-US" sz="1600" dirty="0">
                <a:solidFill>
                  <a:schemeClr val="accent6">
                    <a:lumMod val="50000"/>
                  </a:schemeClr>
                </a:solidFill>
              </a:rPr>
              <a:t>, computed from the GEPS, provides signals of anomalous weather relative to the model climatology. </a:t>
            </a:r>
            <a:endParaRPr lang="en-US" altLang="en-US" sz="1600" dirty="0" smtClean="0">
              <a:solidFill>
                <a:schemeClr val="accent6">
                  <a:lumMod val="50000"/>
                </a:schemeClr>
              </a:solidFill>
            </a:endParaRPr>
          </a:p>
          <a:p>
            <a:pPr algn="just">
              <a:buClr>
                <a:schemeClr val="accent6">
                  <a:lumMod val="50000"/>
                </a:schemeClr>
              </a:buClr>
              <a:buFont typeface="+mj-lt"/>
              <a:buAutoNum type="arabicPeriod"/>
            </a:pPr>
            <a:r>
              <a:rPr lang="en-US" altLang="en-US" sz="1600" dirty="0" smtClean="0">
                <a:solidFill>
                  <a:schemeClr val="accent6">
                    <a:lumMod val="50000"/>
                  </a:schemeClr>
                </a:solidFill>
              </a:rPr>
              <a:t> </a:t>
            </a:r>
            <a:r>
              <a:rPr lang="en-US" altLang="en-US" sz="1600" b="1" dirty="0" smtClean="0">
                <a:solidFill>
                  <a:schemeClr val="accent6">
                    <a:lumMod val="50000"/>
                  </a:schemeClr>
                </a:solidFill>
              </a:rPr>
              <a:t>Percentile's </a:t>
            </a:r>
            <a:r>
              <a:rPr lang="en-US" altLang="en-US" sz="1600" b="1" dirty="0">
                <a:solidFill>
                  <a:schemeClr val="accent6">
                    <a:lumMod val="50000"/>
                  </a:schemeClr>
                </a:solidFill>
              </a:rPr>
              <a:t>computations</a:t>
            </a:r>
            <a:r>
              <a:rPr lang="en-US" altLang="en-US" sz="1600" dirty="0">
                <a:solidFill>
                  <a:schemeClr val="accent6">
                    <a:lumMod val="50000"/>
                  </a:schemeClr>
                </a:solidFill>
              </a:rPr>
              <a:t> which</a:t>
            </a:r>
            <a:r>
              <a:rPr lang="en-US" altLang="en-US" sz="1600" b="1" dirty="0">
                <a:solidFill>
                  <a:schemeClr val="accent6">
                    <a:lumMod val="50000"/>
                  </a:schemeClr>
                </a:solidFill>
              </a:rPr>
              <a:t> </a:t>
            </a:r>
            <a:r>
              <a:rPr lang="en-US" altLang="en-US" sz="1600" dirty="0">
                <a:solidFill>
                  <a:schemeClr val="accent6">
                    <a:lumMod val="50000"/>
                  </a:schemeClr>
                </a:solidFill>
              </a:rPr>
              <a:t>allow the capability to choose any adapted thresholds for specific needs/issues for all sensitivity types. </a:t>
            </a:r>
          </a:p>
          <a:p>
            <a:pPr marL="820737" lvl="1" indent="-342900" algn="just">
              <a:buClr>
                <a:schemeClr val="accent6">
                  <a:lumMod val="50000"/>
                </a:schemeClr>
              </a:buClr>
              <a:buFont typeface="+mj-lt"/>
              <a:buAutoNum type="arabicPeriod"/>
            </a:pPr>
            <a:endParaRPr lang="fr-CA" altLang="en-US" sz="1400" dirty="0">
              <a:solidFill>
                <a:schemeClr val="accent6">
                  <a:lumMod val="50000"/>
                </a:schemeClr>
              </a:solidFill>
            </a:endParaRPr>
          </a:p>
          <a:p>
            <a:pPr marL="820737" lvl="1" indent="-342900" algn="just">
              <a:buClr>
                <a:schemeClr val="accent6">
                  <a:lumMod val="50000"/>
                </a:schemeClr>
              </a:buClr>
              <a:buFont typeface="+mj-lt"/>
              <a:buAutoNum type="arabicPeriod"/>
            </a:pPr>
            <a:endParaRPr lang="fr-CA" altLang="en-US" sz="1400" dirty="0">
              <a:solidFill>
                <a:schemeClr val="accent6">
                  <a:lumMod val="50000"/>
                </a:schemeClr>
              </a:solidFill>
            </a:endParaRPr>
          </a:p>
          <a:p>
            <a:pPr marL="820737" lvl="1" indent="-342900" algn="just">
              <a:buClr>
                <a:schemeClr val="accent6">
                  <a:lumMod val="50000"/>
                </a:schemeClr>
              </a:buClr>
              <a:buFont typeface="+mj-lt"/>
              <a:buAutoNum type="arabicPeriod"/>
            </a:pPr>
            <a:endParaRPr lang="fr-CA" altLang="en-US" sz="1400" dirty="0">
              <a:solidFill>
                <a:schemeClr val="accent6">
                  <a:lumMod val="50000"/>
                </a:schemeClr>
              </a:solidFill>
            </a:endParaRPr>
          </a:p>
          <a:p>
            <a:pPr marL="820737" lvl="1" indent="-342900" algn="just">
              <a:buClr>
                <a:schemeClr val="accent6">
                  <a:lumMod val="50000"/>
                </a:schemeClr>
              </a:buClr>
              <a:buFont typeface="+mj-lt"/>
              <a:buAutoNum type="arabicPeriod"/>
            </a:pPr>
            <a:endParaRPr lang="fr-CA" altLang="en-US" sz="1400" dirty="0">
              <a:solidFill>
                <a:schemeClr val="accent6">
                  <a:lumMod val="50000"/>
                </a:schemeClr>
              </a:solidFill>
            </a:endParaRPr>
          </a:p>
          <a:p>
            <a:pPr marL="820737" lvl="1" indent="-342900" algn="just">
              <a:buClr>
                <a:schemeClr val="accent6">
                  <a:lumMod val="50000"/>
                </a:schemeClr>
              </a:buClr>
              <a:buFont typeface="+mj-lt"/>
              <a:buAutoNum type="arabicPeriod"/>
            </a:pPr>
            <a:endParaRPr lang="fr-CA" altLang="en-US" sz="1400" dirty="0">
              <a:solidFill>
                <a:schemeClr val="accent6">
                  <a:lumMod val="50000"/>
                </a:schemeClr>
              </a:solidFill>
            </a:endParaRPr>
          </a:p>
          <a:p>
            <a:pPr marL="820737" lvl="1" indent="-342900" algn="just">
              <a:buClr>
                <a:schemeClr val="accent6">
                  <a:lumMod val="50000"/>
                </a:schemeClr>
              </a:buClr>
              <a:buFont typeface="+mj-lt"/>
              <a:buAutoNum type="arabicPeriod"/>
            </a:pPr>
            <a:endParaRPr lang="fr-CA" altLang="en-US" sz="1400" dirty="0">
              <a:solidFill>
                <a:schemeClr val="accent6">
                  <a:lumMod val="50000"/>
                </a:schemeClr>
              </a:solidFill>
            </a:endParaRPr>
          </a:p>
          <a:p>
            <a:pPr marL="477837" lvl="1" indent="0" algn="just">
              <a:buClr>
                <a:schemeClr val="accent6">
                  <a:lumMod val="50000"/>
                </a:schemeClr>
              </a:buClr>
              <a:buNone/>
            </a:pPr>
            <a:endParaRPr lang="en-US" altLang="en-US" sz="1400" dirty="0">
              <a:solidFill>
                <a:schemeClr val="accent6">
                  <a:lumMod val="50000"/>
                </a:schemeClr>
              </a:solidFill>
            </a:endParaRPr>
          </a:p>
          <a:p>
            <a:pPr marL="0" indent="0" algn="just">
              <a:buClr>
                <a:schemeClr val="accent6">
                  <a:lumMod val="50000"/>
                </a:schemeClr>
              </a:buClr>
              <a:buNone/>
            </a:pPr>
            <a:endParaRPr lang="en-US" altLang="en-US" sz="1600" dirty="0" smtClean="0">
              <a:solidFill>
                <a:schemeClr val="accent6">
                  <a:lumMod val="50000"/>
                </a:schemeClr>
              </a:solidFill>
            </a:endParaRPr>
          </a:p>
          <a:p>
            <a:pPr marL="0" indent="0" algn="just">
              <a:buClr>
                <a:schemeClr val="accent6">
                  <a:lumMod val="50000"/>
                </a:schemeClr>
              </a:buClr>
              <a:buNone/>
            </a:pPr>
            <a:r>
              <a:rPr lang="en-US" altLang="en-US" sz="1600" dirty="0" smtClean="0">
                <a:solidFill>
                  <a:schemeClr val="accent6">
                    <a:lumMod val="50000"/>
                  </a:schemeClr>
                </a:solidFill>
              </a:rPr>
              <a:t>are </a:t>
            </a:r>
            <a:r>
              <a:rPr lang="en-US" altLang="en-US" sz="1600" dirty="0">
                <a:solidFill>
                  <a:schemeClr val="accent6">
                    <a:lumMod val="50000"/>
                  </a:schemeClr>
                </a:solidFill>
              </a:rPr>
              <a:t>pillars upon which a</a:t>
            </a:r>
            <a:r>
              <a:rPr lang="en-US" altLang="en-US" sz="1600" b="1" dirty="0">
                <a:solidFill>
                  <a:schemeClr val="accent6">
                    <a:lumMod val="50000"/>
                  </a:schemeClr>
                </a:solidFill>
              </a:rPr>
              <a:t> MetOc impact database, </a:t>
            </a:r>
            <a:r>
              <a:rPr lang="en-US" altLang="en-US" sz="1600" dirty="0">
                <a:solidFill>
                  <a:schemeClr val="accent6">
                    <a:lumMod val="50000"/>
                  </a:schemeClr>
                </a:solidFill>
              </a:rPr>
              <a:t>relying on forecasted weather elements, will be developed in order to </a:t>
            </a:r>
            <a:r>
              <a:rPr lang="en-US" altLang="en-US" sz="1600" dirty="0" smtClean="0">
                <a:solidFill>
                  <a:schemeClr val="accent6">
                    <a:lumMod val="50000"/>
                  </a:schemeClr>
                </a:solidFill>
              </a:rPr>
              <a:t>: </a:t>
            </a:r>
          </a:p>
          <a:p>
            <a:pPr algn="just">
              <a:buClr>
                <a:schemeClr val="accent6">
                  <a:lumMod val="50000"/>
                </a:schemeClr>
              </a:buClr>
            </a:pPr>
            <a:r>
              <a:rPr lang="en-US" altLang="en-US" sz="1600" dirty="0">
                <a:solidFill>
                  <a:schemeClr val="accent6">
                    <a:lumMod val="50000"/>
                  </a:schemeClr>
                </a:solidFill>
              </a:rPr>
              <a:t>A</a:t>
            </a:r>
            <a:r>
              <a:rPr lang="en-US" altLang="en-US" sz="1600" dirty="0" smtClean="0">
                <a:solidFill>
                  <a:schemeClr val="accent6">
                    <a:lumMod val="50000"/>
                  </a:schemeClr>
                </a:solidFill>
              </a:rPr>
              <a:t>ssist </a:t>
            </a:r>
            <a:r>
              <a:rPr lang="en-US" altLang="en-US" sz="1600" b="1" dirty="0">
                <a:solidFill>
                  <a:schemeClr val="accent6">
                    <a:lumMod val="50000"/>
                  </a:schemeClr>
                </a:solidFill>
              </a:rPr>
              <a:t>with the flexibility</a:t>
            </a:r>
            <a:r>
              <a:rPr lang="en-US" altLang="en-US" sz="1600" dirty="0">
                <a:solidFill>
                  <a:schemeClr val="accent6">
                    <a:lumMod val="50000"/>
                  </a:schemeClr>
                </a:solidFill>
              </a:rPr>
              <a:t> of the CAF in their decision making processes </a:t>
            </a:r>
            <a:r>
              <a:rPr lang="en-US" altLang="en-US" sz="1600" dirty="0" smtClean="0">
                <a:solidFill>
                  <a:schemeClr val="accent6">
                    <a:lumMod val="50000"/>
                  </a:schemeClr>
                </a:solidFill>
              </a:rPr>
              <a:t>and</a:t>
            </a:r>
          </a:p>
          <a:p>
            <a:pPr algn="just">
              <a:buClr>
                <a:schemeClr val="accent6">
                  <a:lumMod val="50000"/>
                </a:schemeClr>
              </a:buClr>
            </a:pPr>
            <a:r>
              <a:rPr lang="en-US" altLang="en-US" sz="1600" dirty="0">
                <a:solidFill>
                  <a:schemeClr val="accent6">
                    <a:lumMod val="50000"/>
                  </a:schemeClr>
                </a:solidFill>
              </a:rPr>
              <a:t>H</a:t>
            </a:r>
            <a:r>
              <a:rPr lang="en-US" altLang="en-US" sz="1600" dirty="0" smtClean="0">
                <a:solidFill>
                  <a:schemeClr val="accent6">
                    <a:lumMod val="50000"/>
                  </a:schemeClr>
                </a:solidFill>
              </a:rPr>
              <a:t>elp </a:t>
            </a:r>
            <a:r>
              <a:rPr lang="en-US" altLang="en-US" sz="1600" dirty="0">
                <a:solidFill>
                  <a:schemeClr val="accent6">
                    <a:lumMod val="50000"/>
                  </a:schemeClr>
                </a:solidFill>
              </a:rPr>
              <a:t>our </a:t>
            </a:r>
            <a:r>
              <a:rPr lang="en-US" altLang="en-US" sz="1600" b="1" dirty="0">
                <a:solidFill>
                  <a:schemeClr val="accent6">
                    <a:lumMod val="50000"/>
                  </a:schemeClr>
                </a:solidFill>
              </a:rPr>
              <a:t>forecasters</a:t>
            </a:r>
            <a:r>
              <a:rPr lang="en-US" altLang="en-US" sz="1600" dirty="0">
                <a:solidFill>
                  <a:schemeClr val="accent6">
                    <a:lumMod val="50000"/>
                  </a:schemeClr>
                </a:solidFill>
              </a:rPr>
              <a:t> to identify regions where their </a:t>
            </a:r>
            <a:r>
              <a:rPr lang="en-US" altLang="en-US" sz="1600" b="1" dirty="0" smtClean="0">
                <a:solidFill>
                  <a:schemeClr val="accent6">
                    <a:lumMod val="50000"/>
                  </a:schemeClr>
                </a:solidFill>
              </a:rPr>
              <a:t>expertize</a:t>
            </a:r>
            <a:r>
              <a:rPr lang="en-US" altLang="en-US" sz="1600" dirty="0" smtClean="0">
                <a:solidFill>
                  <a:schemeClr val="accent6">
                    <a:lumMod val="50000"/>
                  </a:schemeClr>
                </a:solidFill>
              </a:rPr>
              <a:t> will be </a:t>
            </a:r>
            <a:r>
              <a:rPr lang="en-US" altLang="en-US" sz="1600" dirty="0">
                <a:solidFill>
                  <a:schemeClr val="accent6">
                    <a:lumMod val="50000"/>
                  </a:schemeClr>
                </a:solidFill>
              </a:rPr>
              <a:t>required</a:t>
            </a:r>
            <a:endParaRPr lang="en-CA" altLang="en-US" sz="1400" dirty="0">
              <a:solidFill>
                <a:schemeClr val="accent6">
                  <a:lumMod val="50000"/>
                </a:schemeClr>
              </a:solidFill>
            </a:endParaRPr>
          </a:p>
        </p:txBody>
      </p:sp>
      <p:sp>
        <p:nvSpPr>
          <p:cNvPr id="2" name="Title 1"/>
          <p:cNvSpPr>
            <a:spLocks noGrp="1"/>
          </p:cNvSpPr>
          <p:nvPr>
            <p:ph type="ctrTitle"/>
          </p:nvPr>
        </p:nvSpPr>
        <p:spPr/>
        <p:txBody>
          <a:bodyPr/>
          <a:lstStyle/>
          <a:p>
            <a:r>
              <a:rPr lang="en-CA" dirty="0" smtClean="0"/>
              <a:t>In a Nutshell</a:t>
            </a:r>
            <a:endParaRPr lang="en-CA" dirty="0"/>
          </a:p>
        </p:txBody>
      </p:sp>
      <p:pic>
        <p:nvPicPr>
          <p:cNvPr id="5" name="Picture 9" descr="VISIO-ADC"/>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2"/>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691680" y="3068960"/>
            <a:ext cx="1991430" cy="21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Users\DegardinD\Documents\CDA_PROJETS\CDA_WIA\20180212_Presentation_PSD-Com_Mangnt\MatricesImpactCAF\LOGO_VigilanceInContext_3D_Logo.png"/>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652120" y="2852936"/>
            <a:ext cx="2190631" cy="23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10"/>
          <a:stretch>
            <a:fillRect/>
          </a:stretch>
        </p:blipFill>
        <p:spPr>
          <a:xfrm>
            <a:off x="35496" y="36000"/>
            <a:ext cx="720000" cy="252000"/>
          </a:xfrm>
          <a:prstGeom prst="rect">
            <a:avLst/>
          </a:prstGeom>
        </p:spPr>
      </p:pic>
    </p:spTree>
    <p:extLst>
      <p:ext uri="{BB962C8B-B14F-4D97-AF65-F5344CB8AC3E}">
        <p14:creationId xmlns:p14="http://schemas.microsoft.com/office/powerpoint/2010/main" val="12352026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Thank you</a:t>
            </a:r>
            <a:br>
              <a:rPr lang="en-CA" dirty="0" smtClean="0"/>
            </a:br>
            <a:r>
              <a:rPr lang="en-CA" dirty="0" err="1" smtClean="0"/>
              <a:t>Merci</a:t>
            </a:r>
            <a:endParaRPr lang="en-CA" dirty="0"/>
          </a:p>
        </p:txBody>
      </p:sp>
      <p:sp>
        <p:nvSpPr>
          <p:cNvPr id="15" name="Title 1"/>
          <p:cNvSpPr txBox="1">
            <a:spLocks/>
          </p:cNvSpPr>
          <p:nvPr/>
        </p:nvSpPr>
        <p:spPr>
          <a:xfrm>
            <a:off x="251520" y="1340768"/>
            <a:ext cx="4320479" cy="13358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pPr algn="ctr"/>
            <a:r>
              <a:rPr lang="en-US" altLang="en-US" sz="2800" dirty="0">
                <a:solidFill>
                  <a:schemeClr val="accent6">
                    <a:lumMod val="50000"/>
                  </a:schemeClr>
                </a:solidFill>
                <a:ea typeface="ヒラギノ角ゴ Pro W3" pitchFamily="127" charset="-128"/>
              </a:rPr>
              <a:t>Impact Based Forecast </a:t>
            </a:r>
            <a:r>
              <a:rPr lang="en-US" altLang="en-US" sz="2800" dirty="0" smtClean="0">
                <a:solidFill>
                  <a:schemeClr val="accent6">
                    <a:lumMod val="50000"/>
                  </a:schemeClr>
                </a:solidFill>
                <a:ea typeface="ヒラギノ角ゴ Pro W3" pitchFamily="127" charset="-128"/>
              </a:rPr>
              <a:t>for </a:t>
            </a:r>
            <a:r>
              <a:rPr lang="en-US" altLang="en-US" sz="2800" dirty="0">
                <a:solidFill>
                  <a:schemeClr val="accent6">
                    <a:lumMod val="50000"/>
                  </a:schemeClr>
                </a:solidFill>
                <a:ea typeface="ヒラギノ角ゴ Pro W3" pitchFamily="127" charset="-128"/>
              </a:rPr>
              <a:t>the </a:t>
            </a:r>
            <a:endParaRPr lang="en-US" altLang="en-US" sz="2800" dirty="0" smtClean="0">
              <a:solidFill>
                <a:schemeClr val="accent6">
                  <a:lumMod val="50000"/>
                </a:schemeClr>
              </a:solidFill>
              <a:ea typeface="ヒラギノ角ゴ Pro W3" pitchFamily="127" charset="-128"/>
            </a:endParaRPr>
          </a:p>
          <a:p>
            <a:pPr algn="ctr"/>
            <a:r>
              <a:rPr lang="en-US" altLang="en-US" sz="2800" dirty="0" smtClean="0">
                <a:solidFill>
                  <a:schemeClr val="accent6">
                    <a:lumMod val="50000"/>
                  </a:schemeClr>
                </a:solidFill>
                <a:ea typeface="ヒラギノ角ゴ Pro W3" pitchFamily="127" charset="-128"/>
              </a:rPr>
              <a:t>Canadian </a:t>
            </a:r>
            <a:r>
              <a:rPr lang="en-US" altLang="en-US" sz="2800" dirty="0">
                <a:solidFill>
                  <a:schemeClr val="accent6">
                    <a:lumMod val="50000"/>
                  </a:schemeClr>
                </a:solidFill>
                <a:ea typeface="ヒラギノ角ゴ Pro W3" pitchFamily="127" charset="-128"/>
              </a:rPr>
              <a:t>Armed Forces</a:t>
            </a:r>
            <a:endParaRPr lang="en-CA" altLang="en-US" sz="2800" dirty="0" smtClean="0">
              <a:solidFill>
                <a:schemeClr val="accent6">
                  <a:lumMod val="50000"/>
                </a:schemeClr>
              </a:solidFill>
              <a:ea typeface="ヒラギノ角ゴ Pro W3" pitchFamily="127" charset="-128"/>
            </a:endParaRPr>
          </a:p>
        </p:txBody>
      </p:sp>
      <p:sp>
        <p:nvSpPr>
          <p:cNvPr id="16" name="Subtitle 2"/>
          <p:cNvSpPr>
            <a:spLocks noGrp="1"/>
          </p:cNvSpPr>
          <p:nvPr>
            <p:ph type="subTitle" idx="1"/>
          </p:nvPr>
        </p:nvSpPr>
        <p:spPr>
          <a:xfrm>
            <a:off x="4685002" y="5207401"/>
            <a:ext cx="4207478" cy="741880"/>
          </a:xfrm>
        </p:spPr>
        <p:txBody>
          <a:bodyPr>
            <a:normAutofit fontScale="92500" lnSpcReduction="20000"/>
          </a:bodyPr>
          <a:lstStyle/>
          <a:p>
            <a:r>
              <a:rPr lang="en-CA" sz="1200" dirty="0">
                <a:hlinkClick r:id="rId4"/>
              </a:rPr>
              <a:t>d</a:t>
            </a:r>
            <a:r>
              <a:rPr lang="en-CA" sz="1200" dirty="0" smtClean="0">
                <a:hlinkClick r:id="rId4"/>
              </a:rPr>
              <a:t>avid.degardin@canada.ca</a:t>
            </a:r>
            <a:endParaRPr lang="en-CA" sz="1200" dirty="0" smtClean="0"/>
          </a:p>
          <a:p>
            <a:r>
              <a:rPr lang="en-CA" sz="1200" dirty="0" smtClean="0"/>
              <a:t>Joint Meteorological Center</a:t>
            </a:r>
          </a:p>
          <a:p>
            <a:r>
              <a:rPr lang="en-CA" sz="1200" dirty="0" smtClean="0"/>
              <a:t>Aviation and Defence Services, Environment Canada</a:t>
            </a:r>
          </a:p>
        </p:txBody>
      </p:sp>
      <p:sp>
        <p:nvSpPr>
          <p:cNvPr id="20" name="Subtitle 2"/>
          <p:cNvSpPr txBox="1">
            <a:spLocks/>
          </p:cNvSpPr>
          <p:nvPr/>
        </p:nvSpPr>
        <p:spPr>
          <a:xfrm>
            <a:off x="251520" y="2667914"/>
            <a:ext cx="4320480" cy="6567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b="0" i="1" dirty="0" smtClean="0">
                <a:solidFill>
                  <a:schemeClr val="accent6">
                    <a:lumMod val="50000"/>
                  </a:schemeClr>
                </a:solidFill>
              </a:rPr>
              <a:t>From a deterministic to a probabilistic approach</a:t>
            </a:r>
            <a:endParaRPr lang="en-US" sz="2000" b="0" i="1" dirty="0">
              <a:solidFill>
                <a:schemeClr val="accent6">
                  <a:lumMod val="50000"/>
                </a:schemeClr>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440000"/>
            <a:ext cx="4320000" cy="3049947"/>
          </a:xfrm>
          <a:prstGeom prst="rect">
            <a:avLst/>
          </a:prstGeom>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440000"/>
            <a:ext cx="4320000" cy="3049947"/>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480" y="1440000"/>
            <a:ext cx="4320000" cy="3049947"/>
          </a:xfrm>
          <a:prstGeom prst="rect">
            <a:avLst/>
          </a:prstGeom>
        </p:spPr>
      </p:pic>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1520" y="1440000"/>
            <a:ext cx="4320000" cy="3049947"/>
          </a:xfrm>
          <a:prstGeom prst="rect">
            <a:avLst/>
          </a:prstGeom>
        </p:spPr>
      </p:pic>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0560" y="1440000"/>
            <a:ext cx="4320000" cy="3049947"/>
          </a:xfrm>
          <a:prstGeom prst="rect">
            <a:avLst/>
          </a:prstGeom>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2000" y="1440000"/>
            <a:ext cx="4320000" cy="3049947"/>
          </a:xfrm>
          <a:prstGeom prst="rect">
            <a:avLst/>
          </a:prstGeom>
        </p:spPr>
      </p:pic>
      <p:pic>
        <p:nvPicPr>
          <p:cNvPr id="10" name="Imag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0" y="1440000"/>
            <a:ext cx="4320000" cy="3049947"/>
          </a:xfrm>
          <a:prstGeom prst="rect">
            <a:avLst/>
          </a:prstGeom>
        </p:spPr>
      </p:pic>
      <p:pic>
        <p:nvPicPr>
          <p:cNvPr id="11" name="Imag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2000" y="1440000"/>
            <a:ext cx="4320000" cy="3049947"/>
          </a:xfrm>
          <a:prstGeom prst="rect">
            <a:avLst/>
          </a:prstGeom>
        </p:spPr>
      </p:pic>
      <p:pic>
        <p:nvPicPr>
          <p:cNvPr id="12" name="Imag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72000" y="1440000"/>
            <a:ext cx="4320000" cy="3049947"/>
          </a:xfrm>
          <a:prstGeom prst="rect">
            <a:avLst/>
          </a:prstGeom>
        </p:spPr>
      </p:pic>
      <p:sp>
        <p:nvSpPr>
          <p:cNvPr id="17" name="Étoile à 4 branches 16"/>
          <p:cNvSpPr>
            <a:spLocks noChangeAspect="1"/>
          </p:cNvSpPr>
          <p:nvPr/>
        </p:nvSpPr>
        <p:spPr>
          <a:xfrm rot="2309986">
            <a:off x="7762229" y="3234853"/>
            <a:ext cx="108000" cy="108000"/>
          </a:xfrm>
          <a:prstGeom prst="star4">
            <a:avLst/>
          </a:prstGeom>
          <a:solidFill>
            <a:schemeClr val="accent1">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evron 17"/>
          <p:cNvSpPr/>
          <p:nvPr/>
        </p:nvSpPr>
        <p:spPr>
          <a:xfrm>
            <a:off x="7956488" y="836712"/>
            <a:ext cx="1008000" cy="2880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T+144</a:t>
            </a:r>
            <a:endParaRPr lang="en-US" dirty="0">
              <a:solidFill>
                <a:schemeClr val="tx1"/>
              </a:solidFill>
            </a:endParaRPr>
          </a:p>
        </p:txBody>
      </p:sp>
      <p:sp>
        <p:nvSpPr>
          <p:cNvPr id="21" name="Chevron 20"/>
          <p:cNvSpPr/>
          <p:nvPr/>
        </p:nvSpPr>
        <p:spPr>
          <a:xfrm>
            <a:off x="7092392" y="836712"/>
            <a:ext cx="1008000" cy="28803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T+168</a:t>
            </a:r>
            <a:endParaRPr lang="en-US" dirty="0">
              <a:solidFill>
                <a:schemeClr val="tx1"/>
              </a:solidFill>
            </a:endParaRPr>
          </a:p>
        </p:txBody>
      </p:sp>
      <p:sp>
        <p:nvSpPr>
          <p:cNvPr id="22" name="Chevron 21"/>
          <p:cNvSpPr/>
          <p:nvPr/>
        </p:nvSpPr>
        <p:spPr>
          <a:xfrm>
            <a:off x="5364200" y="836712"/>
            <a:ext cx="1008000" cy="28803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T+216</a:t>
            </a:r>
            <a:endParaRPr lang="en-US" dirty="0">
              <a:solidFill>
                <a:schemeClr val="tx1"/>
              </a:solidFill>
            </a:endParaRPr>
          </a:p>
        </p:txBody>
      </p:sp>
      <p:sp>
        <p:nvSpPr>
          <p:cNvPr id="23" name="Chevron 22"/>
          <p:cNvSpPr/>
          <p:nvPr/>
        </p:nvSpPr>
        <p:spPr>
          <a:xfrm>
            <a:off x="6228296" y="836712"/>
            <a:ext cx="1008000" cy="28803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T+192</a:t>
            </a:r>
            <a:endParaRPr lang="en-US" dirty="0">
              <a:solidFill>
                <a:schemeClr val="tx1"/>
              </a:solidFill>
            </a:endParaRPr>
          </a:p>
        </p:txBody>
      </p:sp>
      <p:sp>
        <p:nvSpPr>
          <p:cNvPr id="24" name="Chevron 23"/>
          <p:cNvSpPr/>
          <p:nvPr/>
        </p:nvSpPr>
        <p:spPr>
          <a:xfrm>
            <a:off x="4500104" y="836712"/>
            <a:ext cx="1008000" cy="28803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T+240</a:t>
            </a:r>
            <a:endParaRPr lang="en-US" dirty="0">
              <a:solidFill>
                <a:schemeClr val="tx1"/>
              </a:solidFill>
            </a:endParaRPr>
          </a:p>
        </p:txBody>
      </p:sp>
      <p:sp>
        <p:nvSpPr>
          <p:cNvPr id="25" name="Chevron 24"/>
          <p:cNvSpPr/>
          <p:nvPr/>
        </p:nvSpPr>
        <p:spPr>
          <a:xfrm>
            <a:off x="4500104" y="1124744"/>
            <a:ext cx="1008000" cy="288032"/>
          </a:xfrm>
          <a:prstGeom prst="chevr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T+120</a:t>
            </a:r>
            <a:endParaRPr lang="en-US" dirty="0">
              <a:solidFill>
                <a:schemeClr val="tx1"/>
              </a:solidFill>
            </a:endParaRPr>
          </a:p>
        </p:txBody>
      </p:sp>
      <p:sp>
        <p:nvSpPr>
          <p:cNvPr id="26" name="Chevron 25"/>
          <p:cNvSpPr/>
          <p:nvPr/>
        </p:nvSpPr>
        <p:spPr>
          <a:xfrm>
            <a:off x="5364200" y="1124744"/>
            <a:ext cx="1008000" cy="288032"/>
          </a:xfrm>
          <a:prstGeom prst="chevr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T+96</a:t>
            </a:r>
            <a:endParaRPr lang="en-US" dirty="0">
              <a:solidFill>
                <a:schemeClr val="tx1"/>
              </a:solidFill>
            </a:endParaRPr>
          </a:p>
        </p:txBody>
      </p:sp>
      <p:sp>
        <p:nvSpPr>
          <p:cNvPr id="27" name="Chevron 26"/>
          <p:cNvSpPr/>
          <p:nvPr/>
        </p:nvSpPr>
        <p:spPr>
          <a:xfrm>
            <a:off x="6228296" y="1124744"/>
            <a:ext cx="1008000" cy="2880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T+72</a:t>
            </a:r>
            <a:endParaRPr lang="en-US" dirty="0">
              <a:solidFill>
                <a:schemeClr val="tx1"/>
              </a:solidFill>
            </a:endParaRPr>
          </a:p>
        </p:txBody>
      </p:sp>
      <p:sp>
        <p:nvSpPr>
          <p:cNvPr id="28" name="Chevron 27"/>
          <p:cNvSpPr/>
          <p:nvPr/>
        </p:nvSpPr>
        <p:spPr>
          <a:xfrm>
            <a:off x="7092392" y="1124744"/>
            <a:ext cx="1008000" cy="2880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tx1"/>
                </a:solidFill>
              </a:rPr>
              <a:t>T+48</a:t>
            </a:r>
            <a:endParaRPr lang="en-US" dirty="0">
              <a:solidFill>
                <a:schemeClr val="tx1"/>
              </a:solidFill>
            </a:endParaRPr>
          </a:p>
        </p:txBody>
      </p:sp>
      <p:pic>
        <p:nvPicPr>
          <p:cNvPr id="5" name="Picture 9" descr="VISIO-ADC"/>
          <p:cNvPicPr>
            <a:picLocks noChangeAspect="1" noChangeArrowheads="1"/>
          </p:cNvPicPr>
          <p:nvPr>
            <p:custDataLst>
              <p:tags r:id="rId1"/>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2000" y="3284984"/>
            <a:ext cx="4320000" cy="2697682"/>
          </a:xfrm>
          <a:prstGeom prst="rect">
            <a:avLst/>
          </a:prstGeom>
        </p:spPr>
      </p:pic>
      <p:pic>
        <p:nvPicPr>
          <p:cNvPr id="29" name="Image 28"/>
          <p:cNvPicPr>
            <a:picLocks noChangeAspect="1"/>
          </p:cNvPicPr>
          <p:nvPr/>
        </p:nvPicPr>
        <p:blipFill>
          <a:blip r:embed="rId16"/>
          <a:stretch>
            <a:fillRect/>
          </a:stretch>
        </p:blipFill>
        <p:spPr>
          <a:xfrm>
            <a:off x="35496" y="36000"/>
            <a:ext cx="720000" cy="252000"/>
          </a:xfrm>
          <a:prstGeom prst="rect">
            <a:avLst/>
          </a:prstGeom>
        </p:spPr>
      </p:pic>
    </p:spTree>
    <p:extLst>
      <p:ext uri="{BB962C8B-B14F-4D97-AF65-F5344CB8AC3E}">
        <p14:creationId xmlns:p14="http://schemas.microsoft.com/office/powerpoint/2010/main" val="183843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22"/>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100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100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1000"/>
                                  </p:stCondLst>
                                  <p:childTnLst>
                                    <p:set>
                                      <p:cBhvr>
                                        <p:cTn id="23" dur="1" fill="hold">
                                          <p:stCondLst>
                                            <p:cond delay="0"/>
                                          </p:stCondLst>
                                        </p:cTn>
                                        <p:tgtEl>
                                          <p:spTgt spid="18"/>
                                        </p:tgtEl>
                                        <p:attrNameLst>
                                          <p:attrName>style.visibility</p:attrName>
                                        </p:attrNameLst>
                                      </p:cBhvr>
                                      <p:to>
                                        <p:strVal val="visible"/>
                                      </p:to>
                                    </p:set>
                                  </p:childTnLst>
                                </p:cTn>
                              </p:par>
                            </p:childTnLst>
                          </p:cTn>
                        </p:par>
                        <p:par>
                          <p:cTn id="24" fill="hold">
                            <p:stCondLst>
                              <p:cond delay="4000"/>
                            </p:stCondLst>
                            <p:childTnLst>
                              <p:par>
                                <p:cTn id="25" presetID="1" presetClass="entr" presetSubtype="0" fill="hold" nodeType="afterEffect">
                                  <p:stCondLst>
                                    <p:cond delay="100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1000"/>
                                  </p:stCondLst>
                                  <p:childTnLst>
                                    <p:set>
                                      <p:cBhvr>
                                        <p:cTn id="28" dur="1" fill="hold">
                                          <p:stCondLst>
                                            <p:cond delay="0"/>
                                          </p:stCondLst>
                                        </p:cTn>
                                        <p:tgtEl>
                                          <p:spTgt spid="25"/>
                                        </p:tgtEl>
                                        <p:attrNameLst>
                                          <p:attrName>style.visibility</p:attrName>
                                        </p:attrNameLst>
                                      </p:cBhvr>
                                      <p:to>
                                        <p:strVal val="visible"/>
                                      </p:to>
                                    </p:set>
                                  </p:childTnLst>
                                </p:cTn>
                              </p:par>
                            </p:childTnLst>
                          </p:cTn>
                        </p:par>
                        <p:par>
                          <p:cTn id="29" fill="hold">
                            <p:stCondLst>
                              <p:cond delay="5000"/>
                            </p:stCondLst>
                            <p:childTnLst>
                              <p:par>
                                <p:cTn id="30" presetID="1" presetClass="entr" presetSubtype="0" fill="hold" nodeType="afterEffect">
                                  <p:stCondLst>
                                    <p:cond delay="1000"/>
                                  </p:stCondLst>
                                  <p:childTnLst>
                                    <p:set>
                                      <p:cBhvr>
                                        <p:cTn id="31" dur="1" fill="hold">
                                          <p:stCondLst>
                                            <p:cond delay="0"/>
                                          </p:stCondLst>
                                        </p:cTn>
                                        <p:tgtEl>
                                          <p:spTgt spid="10"/>
                                        </p:tgtEl>
                                        <p:attrNameLst>
                                          <p:attrName>style.visibility</p:attrName>
                                        </p:attrNameLst>
                                      </p:cBhvr>
                                      <p:to>
                                        <p:strVal val="visible"/>
                                      </p:to>
                                    </p:set>
                                  </p:childTnLst>
                                </p:cTn>
                              </p:par>
                              <p:par>
                                <p:cTn id="32" presetID="1" presetClass="entr" presetSubtype="0"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6000"/>
                            </p:stCondLst>
                            <p:childTnLst>
                              <p:par>
                                <p:cTn id="35" presetID="1" presetClass="entr" presetSubtype="0" fill="hold" nodeType="afterEffect">
                                  <p:stCondLst>
                                    <p:cond delay="100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1000"/>
                                  </p:stCondLst>
                                  <p:childTnLst>
                                    <p:set>
                                      <p:cBhvr>
                                        <p:cTn id="38" dur="1" fill="hold">
                                          <p:stCondLst>
                                            <p:cond delay="0"/>
                                          </p:stCondLst>
                                        </p:cTn>
                                        <p:tgtEl>
                                          <p:spTgt spid="27"/>
                                        </p:tgtEl>
                                        <p:attrNameLst>
                                          <p:attrName>style.visibility</p:attrName>
                                        </p:attrNameLst>
                                      </p:cBhvr>
                                      <p:to>
                                        <p:strVal val="visible"/>
                                      </p:to>
                                    </p:set>
                                  </p:childTnLst>
                                </p:cTn>
                              </p:par>
                            </p:childTnLst>
                          </p:cTn>
                        </p:par>
                        <p:par>
                          <p:cTn id="39" fill="hold">
                            <p:stCondLst>
                              <p:cond delay="7000"/>
                            </p:stCondLst>
                            <p:childTnLst>
                              <p:par>
                                <p:cTn id="40" presetID="1" presetClass="entr" presetSubtype="0" fill="hold"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cTn>
                              </p:par>
                              <p:par>
                                <p:cTn id="42" presetID="1" presetClass="entr" presetSubtype="0" fill="hold" grpId="0" nodeType="withEffect">
                                  <p:stCondLst>
                                    <p:cond delay="1000"/>
                                  </p:stCondLst>
                                  <p:childTnLst>
                                    <p:set>
                                      <p:cBhvr>
                                        <p:cTn id="4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3" grpId="0" animBg="1"/>
      <p:bldP spid="25" grpId="0" animBg="1"/>
      <p:bldP spid="26"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35496" y="36000"/>
            <a:ext cx="720000" cy="252000"/>
          </a:xfrm>
          <a:prstGeom prst="rect">
            <a:avLst/>
          </a:prstGeom>
        </p:spPr>
      </p:pic>
    </p:spTree>
    <p:extLst>
      <p:ext uri="{BB962C8B-B14F-4D97-AF65-F5344CB8AC3E}">
        <p14:creationId xmlns:p14="http://schemas.microsoft.com/office/powerpoint/2010/main" val="3470973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Clr>
                <a:srgbClr val="808080"/>
              </a:buClr>
            </a:pPr>
            <a:r>
              <a:rPr lang="en-CA" dirty="0"/>
              <a:t>Consolidated Weather Impact Chart (CWIC) – Seamless suite of systems</a:t>
            </a:r>
          </a:p>
        </p:txBody>
      </p:sp>
      <p:pic>
        <p:nvPicPr>
          <p:cNvPr id="6" name="Picture 9" descr="VISIO-ADC"/>
          <p:cNvPicPr>
            <a:picLocks noChangeAspect="1" noChangeArrowheads="1"/>
          </p:cNvPicPr>
          <p:nvPr>
            <p:custDataLst>
              <p:tags r:id="rId1"/>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p:cNvGrpSpPr/>
          <p:nvPr/>
        </p:nvGrpSpPr>
        <p:grpSpPr>
          <a:xfrm>
            <a:off x="0" y="1407334"/>
            <a:ext cx="11772800" cy="4541946"/>
            <a:chOff x="0" y="1407334"/>
            <a:chExt cx="11772800" cy="4541946"/>
          </a:xfrm>
        </p:grpSpPr>
        <p:sp>
          <p:nvSpPr>
            <p:cNvPr id="13" name="Lune 12"/>
            <p:cNvSpPr/>
            <p:nvPr/>
          </p:nvSpPr>
          <p:spPr>
            <a:xfrm rot="5400000">
              <a:off x="4764903" y="-1797397"/>
              <a:ext cx="3725716" cy="10290079"/>
            </a:xfrm>
            <a:prstGeom prst="moon">
              <a:avLst>
                <a:gd name="adj" fmla="val 24880"/>
              </a:avLst>
            </a:prstGeom>
            <a:gradFill flip="none" rotWithShape="1">
              <a:gsLst>
                <a:gs pos="0">
                  <a:schemeClr val="accent2">
                    <a:lumMod val="0"/>
                    <a:lumOff val="100000"/>
                  </a:schemeClr>
                </a:gs>
                <a:gs pos="71000">
                  <a:schemeClr val="accent2">
                    <a:lumMod val="0"/>
                    <a:lumOff val="100000"/>
                  </a:schemeClr>
                </a:gs>
                <a:gs pos="100000">
                  <a:schemeClr val="accent2">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bwMode="auto">
            <a:xfrm>
              <a:off x="6971562" y="2384888"/>
              <a:ext cx="115028" cy="26731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p:txBody>
        </p:sp>
        <p:sp>
          <p:nvSpPr>
            <p:cNvPr id="15" name="Text Box 7"/>
            <p:cNvSpPr txBox="1">
              <a:spLocks noChangeArrowheads="1"/>
            </p:cNvSpPr>
            <p:nvPr>
              <p:custDataLst>
                <p:tags r:id="rId2"/>
              </p:custDataLst>
            </p:nvPr>
          </p:nvSpPr>
          <p:spPr bwMode="auto">
            <a:xfrm>
              <a:off x="1547664" y="4736951"/>
              <a:ext cx="1006475" cy="276225"/>
            </a:xfrm>
            <a:prstGeom prst="rect">
              <a:avLst/>
            </a:prstGeom>
            <a:gradFill rotWithShape="0">
              <a:gsLst>
                <a:gs pos="0">
                  <a:srgbClr val="CCFFCC"/>
                </a:gs>
                <a:gs pos="100000">
                  <a:srgbClr val="339933"/>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chemeClr val="tx1"/>
                  </a:solidFill>
                  <a:ea typeface="ＭＳ Ｐゴシック" pitchFamily="34" charset="-128"/>
                  <a:cs typeface="Times New Roman" pitchFamily="18" charset="0"/>
                </a:rPr>
                <a:t>Minutes</a:t>
              </a:r>
            </a:p>
          </p:txBody>
        </p:sp>
        <p:sp>
          <p:nvSpPr>
            <p:cNvPr id="16" name="Text Box 8"/>
            <p:cNvSpPr txBox="1">
              <a:spLocks noChangeArrowheads="1"/>
            </p:cNvSpPr>
            <p:nvPr>
              <p:custDataLst>
                <p:tags r:id="rId3"/>
              </p:custDataLst>
            </p:nvPr>
          </p:nvSpPr>
          <p:spPr bwMode="auto">
            <a:xfrm>
              <a:off x="1679030" y="4221088"/>
              <a:ext cx="1020762" cy="276225"/>
            </a:xfrm>
            <a:prstGeom prst="rect">
              <a:avLst/>
            </a:prstGeom>
            <a:gradFill rotWithShape="0">
              <a:gsLst>
                <a:gs pos="0">
                  <a:srgbClr val="CCFFCC"/>
                </a:gs>
                <a:gs pos="100000">
                  <a:srgbClr val="339933"/>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chemeClr val="tx1"/>
                  </a:solidFill>
                  <a:ea typeface="ＭＳ Ｐゴシック" pitchFamily="34" charset="-128"/>
                  <a:cs typeface="Times New Roman" pitchFamily="18" charset="0"/>
                </a:rPr>
                <a:t>Hours</a:t>
              </a:r>
            </a:p>
          </p:txBody>
        </p:sp>
        <p:sp>
          <p:nvSpPr>
            <p:cNvPr id="17" name="Text Box 9"/>
            <p:cNvSpPr txBox="1">
              <a:spLocks noChangeArrowheads="1"/>
            </p:cNvSpPr>
            <p:nvPr>
              <p:custDataLst>
                <p:tags r:id="rId4"/>
              </p:custDataLst>
            </p:nvPr>
          </p:nvSpPr>
          <p:spPr bwMode="auto">
            <a:xfrm>
              <a:off x="1941661" y="3717032"/>
              <a:ext cx="1046163" cy="276225"/>
            </a:xfrm>
            <a:prstGeom prst="rect">
              <a:avLst/>
            </a:prstGeom>
            <a:gradFill rotWithShape="0">
              <a:gsLst>
                <a:gs pos="0">
                  <a:srgbClr val="CCFFCC"/>
                </a:gs>
                <a:gs pos="100000">
                  <a:srgbClr val="339933"/>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chemeClr val="tx1"/>
                  </a:solidFill>
                  <a:ea typeface="ＭＳ Ｐゴシック" pitchFamily="34" charset="-128"/>
                  <a:cs typeface="Times New Roman" pitchFamily="18" charset="0"/>
                </a:rPr>
                <a:t>Days</a:t>
              </a:r>
            </a:p>
          </p:txBody>
        </p:sp>
        <p:sp>
          <p:nvSpPr>
            <p:cNvPr id="18" name="Text Box 10"/>
            <p:cNvSpPr txBox="1">
              <a:spLocks noChangeArrowheads="1"/>
            </p:cNvSpPr>
            <p:nvPr>
              <p:custDataLst>
                <p:tags r:id="rId5"/>
              </p:custDataLst>
            </p:nvPr>
          </p:nvSpPr>
          <p:spPr bwMode="auto">
            <a:xfrm>
              <a:off x="2267744" y="3296791"/>
              <a:ext cx="1082675" cy="276225"/>
            </a:xfrm>
            <a:prstGeom prst="rect">
              <a:avLst/>
            </a:prstGeom>
            <a:gradFill rotWithShape="0">
              <a:gsLst>
                <a:gs pos="0">
                  <a:srgbClr val="CCFFCC"/>
                </a:gs>
                <a:gs pos="100000">
                  <a:srgbClr val="339933"/>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chemeClr val="tx1"/>
                  </a:solidFill>
                  <a:ea typeface="ＭＳ Ｐゴシック" pitchFamily="34" charset="-128"/>
                  <a:cs typeface="Times New Roman" pitchFamily="18" charset="0"/>
                </a:rPr>
                <a:t>1 Week</a:t>
              </a:r>
            </a:p>
          </p:txBody>
        </p:sp>
        <p:sp>
          <p:nvSpPr>
            <p:cNvPr id="19" name="Text Box 11"/>
            <p:cNvSpPr txBox="1">
              <a:spLocks noChangeArrowheads="1"/>
            </p:cNvSpPr>
            <p:nvPr>
              <p:custDataLst>
                <p:tags r:id="rId6"/>
              </p:custDataLst>
            </p:nvPr>
          </p:nvSpPr>
          <p:spPr bwMode="auto">
            <a:xfrm>
              <a:off x="2771800" y="2792735"/>
              <a:ext cx="1125538" cy="276225"/>
            </a:xfrm>
            <a:prstGeom prst="rect">
              <a:avLst/>
            </a:prstGeom>
            <a:gradFill rotWithShape="0">
              <a:gsLst>
                <a:gs pos="0">
                  <a:srgbClr val="FF9933"/>
                </a:gs>
                <a:gs pos="100000">
                  <a:srgbClr val="800000"/>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000000"/>
                  </a:solidFill>
                  <a:ea typeface="ＭＳ Ｐゴシック" pitchFamily="34" charset="-128"/>
                  <a:cs typeface="Times New Roman" pitchFamily="18" charset="0"/>
                </a:rPr>
                <a:t>2 Week</a:t>
              </a:r>
            </a:p>
          </p:txBody>
        </p:sp>
        <p:sp>
          <p:nvSpPr>
            <p:cNvPr id="20" name="Text Box 12"/>
            <p:cNvSpPr txBox="1">
              <a:spLocks noChangeArrowheads="1"/>
            </p:cNvSpPr>
            <p:nvPr>
              <p:custDataLst>
                <p:tags r:id="rId7"/>
              </p:custDataLst>
            </p:nvPr>
          </p:nvSpPr>
          <p:spPr bwMode="auto">
            <a:xfrm>
              <a:off x="3491880" y="2276872"/>
              <a:ext cx="1179513" cy="276225"/>
            </a:xfrm>
            <a:prstGeom prst="rect">
              <a:avLst/>
            </a:prstGeom>
            <a:gradFill rotWithShape="0">
              <a:gsLst>
                <a:gs pos="0">
                  <a:srgbClr val="FF9933"/>
                </a:gs>
                <a:gs pos="100000">
                  <a:srgbClr val="800000"/>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000000"/>
                  </a:solidFill>
                  <a:ea typeface="ＭＳ Ｐゴシック" pitchFamily="34" charset="-128"/>
                  <a:cs typeface="Times New Roman" pitchFamily="18" charset="0"/>
                </a:rPr>
                <a:t>Months</a:t>
              </a:r>
            </a:p>
          </p:txBody>
        </p:sp>
        <p:sp>
          <p:nvSpPr>
            <p:cNvPr id="21" name="Text Box 13"/>
            <p:cNvSpPr txBox="1">
              <a:spLocks noChangeArrowheads="1"/>
            </p:cNvSpPr>
            <p:nvPr>
              <p:custDataLst>
                <p:tags r:id="rId8"/>
              </p:custDataLst>
            </p:nvPr>
          </p:nvSpPr>
          <p:spPr bwMode="auto">
            <a:xfrm>
              <a:off x="4716016" y="1916832"/>
              <a:ext cx="1177925" cy="276225"/>
            </a:xfrm>
            <a:prstGeom prst="rect">
              <a:avLst/>
            </a:prstGeom>
            <a:gradFill rotWithShape="0">
              <a:gsLst>
                <a:gs pos="0">
                  <a:srgbClr val="FF9933"/>
                </a:gs>
                <a:gs pos="100000">
                  <a:srgbClr val="800000"/>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000000"/>
                  </a:solidFill>
                  <a:ea typeface="ＭＳ Ｐゴシック" pitchFamily="34" charset="-128"/>
                  <a:cs typeface="Times New Roman" pitchFamily="18" charset="0"/>
                </a:rPr>
                <a:t>Seasons</a:t>
              </a:r>
            </a:p>
          </p:txBody>
        </p:sp>
        <p:sp>
          <p:nvSpPr>
            <p:cNvPr id="22" name="Text Box 14"/>
            <p:cNvSpPr txBox="1">
              <a:spLocks noChangeArrowheads="1"/>
            </p:cNvSpPr>
            <p:nvPr>
              <p:custDataLst>
                <p:tags r:id="rId9"/>
              </p:custDataLst>
            </p:nvPr>
          </p:nvSpPr>
          <p:spPr bwMode="auto">
            <a:xfrm>
              <a:off x="6084168" y="1772816"/>
              <a:ext cx="1160462" cy="276225"/>
            </a:xfrm>
            <a:prstGeom prst="rect">
              <a:avLst/>
            </a:prstGeom>
            <a:gradFill rotWithShape="0">
              <a:gsLst>
                <a:gs pos="0">
                  <a:srgbClr val="FF9933"/>
                </a:gs>
                <a:gs pos="100000">
                  <a:srgbClr val="800000"/>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000000"/>
                  </a:solidFill>
                  <a:ea typeface="ＭＳ Ｐゴシック" pitchFamily="34" charset="-128"/>
                  <a:cs typeface="Times New Roman" pitchFamily="18" charset="0"/>
                </a:rPr>
                <a:t>Years</a:t>
              </a:r>
            </a:p>
          </p:txBody>
        </p:sp>
        <p:sp>
          <p:nvSpPr>
            <p:cNvPr id="23" name="Line 23"/>
            <p:cNvSpPr>
              <a:spLocks noChangeShapeType="1"/>
            </p:cNvSpPr>
            <p:nvPr>
              <p:custDataLst>
                <p:tags r:id="rId10"/>
              </p:custDataLst>
            </p:nvPr>
          </p:nvSpPr>
          <p:spPr bwMode="auto">
            <a:xfrm>
              <a:off x="1482725" y="1641475"/>
              <a:ext cx="0" cy="3538538"/>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dirty="0" smtClean="0">
                <a:solidFill>
                  <a:srgbClr val="000000"/>
                </a:solidFill>
                <a:ea typeface="ＭＳ Ｐゴシック" pitchFamily="34" charset="-128"/>
              </a:endParaRPr>
            </a:p>
          </p:txBody>
        </p:sp>
        <p:sp>
          <p:nvSpPr>
            <p:cNvPr id="24" name="Text Box 24"/>
            <p:cNvSpPr txBox="1">
              <a:spLocks noChangeArrowheads="1"/>
            </p:cNvSpPr>
            <p:nvPr>
              <p:custDataLst>
                <p:tags r:id="rId11"/>
              </p:custDataLst>
            </p:nvPr>
          </p:nvSpPr>
          <p:spPr bwMode="auto">
            <a:xfrm rot="16200000">
              <a:off x="576263" y="3408363"/>
              <a:ext cx="1860550" cy="285750"/>
            </a:xfrm>
            <a:prstGeom prst="rect">
              <a:avLst/>
            </a:prstGeom>
            <a:gradFill rotWithShape="0">
              <a:gsLst>
                <a:gs pos="0">
                  <a:srgbClr val="767647"/>
                </a:gs>
                <a:gs pos="50000">
                  <a:srgbClr val="FFFF99"/>
                </a:gs>
                <a:gs pos="100000">
                  <a:srgbClr val="767647"/>
                </a:gs>
              </a:gsLst>
              <a:lin ang="0" scaled="1"/>
            </a:gradFill>
            <a:ln>
              <a:noFill/>
            </a:ln>
            <a:effectLst>
              <a:outerShdw algn="ctr" rotWithShape="0">
                <a:schemeClr val="tx1"/>
              </a:outerShdw>
            </a:effectLst>
            <a:extLs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lnSpc>
                  <a:spcPct val="90000"/>
                </a:lnSpc>
                <a:spcBef>
                  <a:spcPct val="0"/>
                </a:spcBef>
                <a:spcAft>
                  <a:spcPct val="0"/>
                </a:spcAft>
              </a:pPr>
              <a:r>
                <a:rPr lang="en-US" altLang="en-US" sz="1400" b="1" dirty="0" smtClean="0">
                  <a:solidFill>
                    <a:srgbClr val="000000"/>
                  </a:solidFill>
                  <a:cs typeface="Times New Roman" pitchFamily="18" charset="0"/>
                </a:rPr>
                <a:t>Forecast Lead Time</a:t>
              </a:r>
            </a:p>
          </p:txBody>
        </p:sp>
        <p:grpSp>
          <p:nvGrpSpPr>
            <p:cNvPr id="25" name="Group 25"/>
            <p:cNvGrpSpPr>
              <a:grpSpLocks/>
            </p:cNvGrpSpPr>
            <p:nvPr>
              <p:custDataLst>
                <p:tags r:id="rId12"/>
              </p:custDataLst>
            </p:nvPr>
          </p:nvGrpSpPr>
          <p:grpSpPr bwMode="auto">
            <a:xfrm>
              <a:off x="0" y="1954213"/>
              <a:ext cx="1420813" cy="3055937"/>
              <a:chOff x="18" y="1231"/>
              <a:chExt cx="895" cy="1925"/>
            </a:xfrm>
          </p:grpSpPr>
          <p:sp>
            <p:nvSpPr>
              <p:cNvPr id="47" name="Text Box 26"/>
              <p:cNvSpPr txBox="1">
                <a:spLocks noChangeArrowheads="1"/>
              </p:cNvSpPr>
              <p:nvPr/>
            </p:nvSpPr>
            <p:spPr bwMode="auto">
              <a:xfrm>
                <a:off x="18" y="2865"/>
                <a:ext cx="895" cy="291"/>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b="1" dirty="0">
                    <a:ea typeface="ＭＳ Ｐゴシック" pitchFamily="34" charset="-128"/>
                    <a:cs typeface="Times New Roman" pitchFamily="18" charset="0"/>
                  </a:rPr>
                  <a:t>Warnings &amp; Alert Coordination</a:t>
                </a:r>
              </a:p>
            </p:txBody>
          </p:sp>
          <p:sp>
            <p:nvSpPr>
              <p:cNvPr id="48" name="Text Box 27"/>
              <p:cNvSpPr txBox="1">
                <a:spLocks noChangeArrowheads="1"/>
              </p:cNvSpPr>
              <p:nvPr/>
            </p:nvSpPr>
            <p:spPr bwMode="auto">
              <a:xfrm>
                <a:off x="287" y="2550"/>
                <a:ext cx="626"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b="1" dirty="0">
                    <a:ea typeface="ＭＳ Ｐゴシック" pitchFamily="34" charset="-128"/>
                    <a:cs typeface="Times New Roman" pitchFamily="18" charset="0"/>
                  </a:rPr>
                  <a:t>Watches</a:t>
                </a:r>
              </a:p>
            </p:txBody>
          </p:sp>
          <p:sp>
            <p:nvSpPr>
              <p:cNvPr id="49" name="Text Box 28"/>
              <p:cNvSpPr txBox="1">
                <a:spLocks noChangeArrowheads="1"/>
              </p:cNvSpPr>
              <p:nvPr/>
            </p:nvSpPr>
            <p:spPr bwMode="auto">
              <a:xfrm>
                <a:off x="187" y="2235"/>
                <a:ext cx="726"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b="1" dirty="0">
                    <a:ea typeface="ＭＳ Ｐゴシック" pitchFamily="34" charset="-128"/>
                    <a:cs typeface="Times New Roman" pitchFamily="18" charset="0"/>
                  </a:rPr>
                  <a:t>Forecasts</a:t>
                </a:r>
              </a:p>
            </p:txBody>
          </p:sp>
          <p:sp>
            <p:nvSpPr>
              <p:cNvPr id="50" name="Text Box 29"/>
              <p:cNvSpPr txBox="1">
                <a:spLocks noChangeArrowheads="1"/>
              </p:cNvSpPr>
              <p:nvPr/>
            </p:nvSpPr>
            <p:spPr bwMode="auto">
              <a:xfrm>
                <a:off x="93" y="1794"/>
                <a:ext cx="82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fontAlgn="base" hangingPunct="1">
                  <a:spcBef>
                    <a:spcPct val="50000"/>
                  </a:spcBef>
                  <a:spcAft>
                    <a:spcPct val="0"/>
                  </a:spcAft>
                </a:pPr>
                <a:r>
                  <a:rPr lang="en-US" altLang="en-US" sz="1200" b="1" dirty="0" smtClean="0">
                    <a:cs typeface="Times New Roman" pitchFamily="18" charset="0"/>
                  </a:rPr>
                  <a:t>Threats</a:t>
                </a:r>
                <a:r>
                  <a:rPr lang="en-US" altLang="en-US" sz="1200" dirty="0" smtClean="0">
                    <a:cs typeface="Times New Roman" pitchFamily="18" charset="0"/>
                  </a:rPr>
                  <a:t> </a:t>
                </a:r>
                <a:r>
                  <a:rPr lang="en-US" altLang="en-US" sz="1200" b="1" dirty="0" smtClean="0">
                    <a:cs typeface="Times New Roman" pitchFamily="18" charset="0"/>
                  </a:rPr>
                  <a:t>Assessments</a:t>
                </a:r>
              </a:p>
            </p:txBody>
          </p:sp>
          <p:sp>
            <p:nvSpPr>
              <p:cNvPr id="51" name="Text Box 30"/>
              <p:cNvSpPr txBox="1">
                <a:spLocks noChangeArrowheads="1"/>
              </p:cNvSpPr>
              <p:nvPr/>
            </p:nvSpPr>
            <p:spPr bwMode="auto">
              <a:xfrm>
                <a:off x="208" y="1544"/>
                <a:ext cx="705"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b="1" dirty="0">
                    <a:ea typeface="ＭＳ Ｐゴシック" pitchFamily="34" charset="-128"/>
                    <a:cs typeface="Times New Roman" pitchFamily="18" charset="0"/>
                  </a:rPr>
                  <a:t>Guidance</a:t>
                </a:r>
              </a:p>
            </p:txBody>
          </p:sp>
          <p:sp>
            <p:nvSpPr>
              <p:cNvPr id="52" name="Text Box 31"/>
              <p:cNvSpPr txBox="1">
                <a:spLocks noChangeArrowheads="1"/>
              </p:cNvSpPr>
              <p:nvPr/>
            </p:nvSpPr>
            <p:spPr bwMode="auto">
              <a:xfrm>
                <a:off x="338" y="1231"/>
                <a:ext cx="575"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b="1" dirty="0">
                    <a:ea typeface="ＭＳ Ｐゴシック" pitchFamily="34" charset="-128"/>
                    <a:cs typeface="Times New Roman" pitchFamily="18" charset="0"/>
                  </a:rPr>
                  <a:t>Outlook</a:t>
                </a:r>
              </a:p>
            </p:txBody>
          </p:sp>
        </p:grpSp>
        <p:sp>
          <p:nvSpPr>
            <p:cNvPr id="26" name="Line 33"/>
            <p:cNvSpPr>
              <a:spLocks noChangeShapeType="1"/>
            </p:cNvSpPr>
            <p:nvPr>
              <p:custDataLst>
                <p:tags r:id="rId13"/>
              </p:custDataLst>
            </p:nvPr>
          </p:nvSpPr>
          <p:spPr bwMode="auto">
            <a:xfrm>
              <a:off x="1482725" y="5180012"/>
              <a:ext cx="6101208" cy="551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dirty="0" smtClean="0">
                <a:solidFill>
                  <a:srgbClr val="000000"/>
                </a:solidFill>
                <a:ea typeface="ＭＳ Ｐゴシック" pitchFamily="34" charset="-128"/>
              </a:endParaRPr>
            </a:p>
          </p:txBody>
        </p:sp>
        <p:sp>
          <p:nvSpPr>
            <p:cNvPr id="27" name="Text Box 34"/>
            <p:cNvSpPr txBox="1">
              <a:spLocks noChangeArrowheads="1"/>
            </p:cNvSpPr>
            <p:nvPr>
              <p:custDataLst>
                <p:tags r:id="rId14"/>
              </p:custDataLst>
            </p:nvPr>
          </p:nvSpPr>
          <p:spPr bwMode="auto">
            <a:xfrm>
              <a:off x="4427538" y="5049838"/>
              <a:ext cx="1243012" cy="276225"/>
            </a:xfrm>
            <a:prstGeom prst="rect">
              <a:avLst/>
            </a:prstGeom>
            <a:gradFill rotWithShape="0">
              <a:gsLst>
                <a:gs pos="0">
                  <a:srgbClr val="767647"/>
                </a:gs>
                <a:gs pos="50000">
                  <a:srgbClr val="FFFF99"/>
                </a:gs>
                <a:gs pos="100000">
                  <a:srgbClr val="76764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50000"/>
                </a:spcBef>
                <a:spcAft>
                  <a:spcPct val="0"/>
                </a:spcAft>
              </a:pPr>
              <a:r>
                <a:rPr lang="en-US" altLang="en-US" sz="1200" b="1" dirty="0" smtClean="0">
                  <a:solidFill>
                    <a:srgbClr val="000000"/>
                  </a:solidFill>
                  <a:cs typeface="Times New Roman" pitchFamily="18" charset="0"/>
                </a:rPr>
                <a:t>Benefits</a:t>
              </a:r>
            </a:p>
          </p:txBody>
        </p:sp>
        <p:sp>
          <p:nvSpPr>
            <p:cNvPr id="28" name="TextBox 55"/>
            <p:cNvSpPr txBox="1"/>
            <p:nvPr>
              <p:custDataLst>
                <p:tags r:id="rId15"/>
              </p:custDataLst>
            </p:nvPr>
          </p:nvSpPr>
          <p:spPr>
            <a:xfrm>
              <a:off x="1481633" y="1444774"/>
              <a:ext cx="3141373" cy="369332"/>
            </a:xfrm>
            <a:prstGeom prst="rect">
              <a:avLst/>
            </a:prstGeom>
            <a:noFill/>
          </p:spPr>
          <p:txBody>
            <a:bodyPr wrap="none">
              <a:spAutoFit/>
            </a:bodyPr>
            <a:lstStyle/>
            <a:p>
              <a:pPr fontAlgn="base">
                <a:spcBef>
                  <a:spcPct val="0"/>
                </a:spcBef>
                <a:spcAft>
                  <a:spcPct val="0"/>
                </a:spcAft>
                <a:defRPr/>
              </a:pPr>
              <a:r>
                <a:rPr lang="en-US" b="1" dirty="0">
                  <a:ea typeface="ＭＳ Ｐゴシック" pitchFamily="34" charset="-128"/>
                  <a:cs typeface="Arial" pitchFamily="34" charset="0"/>
                </a:rPr>
                <a:t>Spanning Weather and Climate</a:t>
              </a:r>
              <a:endParaRPr lang="en-US" dirty="0">
                <a:ea typeface="ＭＳ Ｐゴシック" pitchFamily="34" charset="-128"/>
              </a:endParaRPr>
            </a:p>
          </p:txBody>
        </p:sp>
        <p:sp>
          <p:nvSpPr>
            <p:cNvPr id="29" name="Accolade fermante 28"/>
            <p:cNvSpPr/>
            <p:nvPr>
              <p:custDataLst>
                <p:tags r:id="rId16"/>
              </p:custDataLst>
            </p:nvPr>
          </p:nvSpPr>
          <p:spPr bwMode="auto">
            <a:xfrm>
              <a:off x="7230616" y="1407334"/>
              <a:ext cx="276006" cy="977554"/>
            </a:xfrm>
            <a:prstGeom prst="rightBrace">
              <a:avLst>
                <a:gd name="adj1" fmla="val 72476"/>
                <a:gd name="adj2" fmla="val 50000"/>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dirty="0" smtClean="0">
                <a:ln>
                  <a:noFill/>
                </a:ln>
                <a:solidFill>
                  <a:schemeClr val="accent2">
                    <a:lumMod val="75000"/>
                  </a:schemeClr>
                </a:solidFill>
                <a:effectLst/>
                <a:latin typeface="Arial" charset="0"/>
                <a:ea typeface="Arial Unicode MS" pitchFamily="34" charset="-128"/>
                <a:cs typeface="Arial Unicode MS" pitchFamily="34" charset="-128"/>
              </a:endParaRPr>
            </a:p>
          </p:txBody>
        </p:sp>
        <p:sp>
          <p:nvSpPr>
            <p:cNvPr id="30" name="Text Box 6"/>
            <p:cNvSpPr txBox="1">
              <a:spLocks noChangeArrowheads="1"/>
            </p:cNvSpPr>
            <p:nvPr>
              <p:custDataLst>
                <p:tags r:id="rId17"/>
              </p:custDataLst>
            </p:nvPr>
          </p:nvSpPr>
          <p:spPr bwMode="auto">
            <a:xfrm>
              <a:off x="7452320" y="1772816"/>
              <a:ext cx="1691680" cy="276991"/>
            </a:xfrm>
            <a:prstGeom prst="rect">
              <a:avLst/>
            </a:prstGeom>
            <a:noFill/>
            <a:ln w="28575">
              <a:noFill/>
              <a:miter lim="800000"/>
              <a:headEnd/>
              <a:tailEnd/>
            </a:ln>
            <a:effectLst>
              <a:outerShdw algn="ctr" rotWithShape="0">
                <a:schemeClr val="tx1"/>
              </a:outerShdw>
            </a:effectLst>
          </p:spPr>
          <p:txBody>
            <a:bodyPr wrap="square" lIns="91432" tIns="45716" rIns="91432" bIns="45716">
              <a:spAutoFit/>
            </a:bodyPr>
            <a:lstStyle/>
            <a:p>
              <a:pPr eaLnBrk="0" fontAlgn="base" hangingPunct="0">
                <a:spcBef>
                  <a:spcPct val="0"/>
                </a:spcBef>
                <a:spcAft>
                  <a:spcPct val="0"/>
                </a:spcAft>
                <a:defRPr/>
              </a:pPr>
              <a:r>
                <a:rPr lang="en-US" sz="1200" b="1" i="1" dirty="0">
                  <a:ea typeface="ＭＳ Ｐゴシック" pitchFamily="34" charset="-128"/>
                  <a:cs typeface="Times New Roman" pitchFamily="18" charset="0"/>
                </a:rPr>
                <a:t>Forecast </a:t>
              </a:r>
              <a:r>
                <a:rPr lang="en-US" sz="1200" b="1" i="1" dirty="0" smtClean="0">
                  <a:ea typeface="ＭＳ Ｐゴシック" pitchFamily="34" charset="-128"/>
                  <a:cs typeface="Times New Roman" pitchFamily="18" charset="0"/>
                </a:rPr>
                <a:t>Uncertainty</a:t>
              </a:r>
              <a:endParaRPr lang="en-US" sz="1200" b="1" i="1" dirty="0">
                <a:ea typeface="ＭＳ Ｐゴシック" pitchFamily="34" charset="-128"/>
                <a:cs typeface="Times New Roman" pitchFamily="18" charset="0"/>
              </a:endParaRPr>
            </a:p>
          </p:txBody>
        </p:sp>
        <p:sp>
          <p:nvSpPr>
            <p:cNvPr id="31" name="Shape 201"/>
            <p:cNvSpPr txBox="1"/>
            <p:nvPr>
              <p:custDataLst>
                <p:tags r:id="rId18"/>
              </p:custDataLst>
            </p:nvPr>
          </p:nvSpPr>
          <p:spPr>
            <a:xfrm>
              <a:off x="4283968" y="3121026"/>
              <a:ext cx="4091496" cy="3079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66FF33"/>
                </a:buClr>
                <a:buSzPct val="100000"/>
              </a:pPr>
              <a:r>
                <a:rPr lang="en-US" sz="1400" b="1" i="0" u="none" strike="noStrike" cap="none" baseline="0" dirty="0">
                  <a:solidFill>
                    <a:srgbClr val="FF0000"/>
                  </a:solidFill>
                  <a:latin typeface="Calibri" panose="020F0502020204030204" pitchFamily="34" charset="0"/>
                  <a:sym typeface="Arial"/>
                </a:rPr>
                <a:t>North American Ensemble Forecast </a:t>
              </a:r>
              <a:r>
                <a:rPr lang="en-US" sz="1400" b="1" i="0" u="none" strike="noStrike" cap="none" baseline="0" dirty="0" smtClean="0">
                  <a:solidFill>
                    <a:srgbClr val="FF0000"/>
                  </a:solidFill>
                  <a:latin typeface="Calibri" panose="020F0502020204030204" pitchFamily="34" charset="0"/>
                  <a:sym typeface="Arial"/>
                </a:rPr>
                <a:t>System (NAEFS)</a:t>
              </a:r>
              <a:endParaRPr lang="en-US" sz="1400" b="1" i="0" u="none" strike="noStrike" cap="none" baseline="0" dirty="0">
                <a:solidFill>
                  <a:srgbClr val="FF0000"/>
                </a:solidFill>
                <a:latin typeface="Calibri" panose="020F0502020204030204" pitchFamily="34" charset="0"/>
                <a:sym typeface="Arial"/>
              </a:endParaRPr>
            </a:p>
          </p:txBody>
        </p:sp>
        <p:sp>
          <p:nvSpPr>
            <p:cNvPr id="32" name="Shape 203"/>
            <p:cNvSpPr txBox="1"/>
            <p:nvPr>
              <p:custDataLst>
                <p:tags r:id="rId19"/>
              </p:custDataLst>
            </p:nvPr>
          </p:nvSpPr>
          <p:spPr>
            <a:xfrm>
              <a:off x="2987824" y="3985122"/>
              <a:ext cx="4735017" cy="307974"/>
            </a:xfrm>
            <a:prstGeom prst="rect">
              <a:avLst/>
            </a:prstGeom>
            <a:noFill/>
            <a:ln>
              <a:noFill/>
            </a:ln>
          </p:spPr>
          <p:txBody>
            <a:bodyPr lIns="91425" tIns="45700" rIns="91425" bIns="45700" anchor="t" anchorCtr="0">
              <a:noAutofit/>
            </a:bodyPr>
            <a:lstStyle/>
            <a:p>
              <a:pPr marR="0" lvl="0" rtl="0">
                <a:spcBef>
                  <a:spcPts val="0"/>
                </a:spcBef>
                <a:spcAft>
                  <a:spcPts val="0"/>
                </a:spcAft>
                <a:buClr>
                  <a:schemeClr val="bg1"/>
                </a:buClr>
                <a:buSzPct val="100000"/>
              </a:pPr>
              <a:r>
                <a:rPr lang="en-US" sz="1400" b="1" i="0" u="none" strike="noStrike" cap="none" baseline="0" dirty="0" smtClean="0">
                  <a:solidFill>
                    <a:srgbClr val="FF0000"/>
                  </a:solidFill>
                  <a:latin typeface="Calibri" panose="020F0502020204030204" pitchFamily="34" charset="0"/>
                  <a:sym typeface="Arial"/>
                </a:rPr>
                <a:t>Regional</a:t>
              </a:r>
              <a:r>
                <a:rPr lang="en-US" sz="1400" b="1" i="0" u="none" strike="noStrike" cap="none" dirty="0" smtClean="0">
                  <a:solidFill>
                    <a:srgbClr val="FF0000"/>
                  </a:solidFill>
                  <a:latin typeface="Calibri" panose="020F0502020204030204" pitchFamily="34" charset="0"/>
                  <a:sym typeface="Arial"/>
                </a:rPr>
                <a:t> Ensemble Prediction system  (REPS </a:t>
              </a:r>
              <a:r>
                <a:rPr lang="en-US" sz="1400" b="1" dirty="0">
                  <a:solidFill>
                    <a:srgbClr val="FF0000"/>
                  </a:solidFill>
                  <a:latin typeface="Calibri" panose="020F0502020204030204" pitchFamily="34" charset="0"/>
                  <a:sym typeface="Arial"/>
                </a:rPr>
                <a:t>&amp;</a:t>
              </a:r>
              <a:r>
                <a:rPr lang="en-US" sz="1400" b="1" i="0" u="none" strike="noStrike" cap="none" dirty="0" smtClean="0">
                  <a:solidFill>
                    <a:srgbClr val="FF0000"/>
                  </a:solidFill>
                  <a:latin typeface="Calibri" panose="020F0502020204030204" pitchFamily="34" charset="0"/>
                  <a:sym typeface="Arial"/>
                </a:rPr>
                <a:t> REWPS) </a:t>
              </a:r>
              <a:endParaRPr lang="en-US" sz="1400" b="1" i="0" u="none" strike="noStrike" cap="none" baseline="0" dirty="0">
                <a:solidFill>
                  <a:srgbClr val="FF0000"/>
                </a:solidFill>
                <a:latin typeface="Calibri" panose="020F0502020204030204" pitchFamily="34" charset="0"/>
                <a:sym typeface="Arial"/>
              </a:endParaRPr>
            </a:p>
          </p:txBody>
        </p:sp>
        <p:sp>
          <p:nvSpPr>
            <p:cNvPr id="33" name="Shape 204"/>
            <p:cNvSpPr txBox="1"/>
            <p:nvPr>
              <p:custDataLst>
                <p:tags r:id="rId20"/>
              </p:custDataLst>
            </p:nvPr>
          </p:nvSpPr>
          <p:spPr>
            <a:xfrm>
              <a:off x="3491880" y="3573016"/>
              <a:ext cx="4464496" cy="306386"/>
            </a:xfrm>
            <a:prstGeom prst="rect">
              <a:avLst/>
            </a:prstGeom>
            <a:noFill/>
            <a:ln>
              <a:noFill/>
            </a:ln>
          </p:spPr>
          <p:txBody>
            <a:bodyPr lIns="91425" tIns="45700" rIns="91425" bIns="45700" anchor="t" anchorCtr="0">
              <a:noAutofit/>
            </a:bodyPr>
            <a:lstStyle/>
            <a:p>
              <a:pPr marL="0" marR="0" lvl="0" indent="0" rtl="0">
                <a:spcBef>
                  <a:spcPts val="0"/>
                </a:spcBef>
                <a:spcAft>
                  <a:spcPts val="0"/>
                </a:spcAft>
                <a:buClr>
                  <a:srgbClr val="FFFFFF"/>
                </a:buClr>
                <a:buSzPct val="100000"/>
              </a:pPr>
              <a:r>
                <a:rPr lang="en-US" sz="1400" b="1" i="0" u="none" strike="noStrike" cap="none" baseline="0" dirty="0" smtClean="0">
                  <a:solidFill>
                    <a:schemeClr val="accent6">
                      <a:lumMod val="50000"/>
                    </a:schemeClr>
                  </a:solidFill>
                  <a:latin typeface="Calibri" panose="020F0502020204030204" pitchFamily="34" charset="0"/>
                  <a:sym typeface="Arial"/>
                </a:rPr>
                <a:t>Global Deterministic</a:t>
              </a:r>
              <a:r>
                <a:rPr lang="en-US" sz="1400" b="1" i="0" u="none" strike="noStrike" cap="none" dirty="0" smtClean="0">
                  <a:solidFill>
                    <a:schemeClr val="accent6">
                      <a:lumMod val="50000"/>
                    </a:schemeClr>
                  </a:solidFill>
                  <a:latin typeface="Calibri" panose="020F0502020204030204" pitchFamily="34" charset="0"/>
                  <a:sym typeface="Arial"/>
                </a:rPr>
                <a:t> Prediction system (</a:t>
              </a:r>
              <a:r>
                <a:rPr lang="en-US" sz="1400" b="1" dirty="0" smtClean="0">
                  <a:solidFill>
                    <a:schemeClr val="accent6">
                      <a:lumMod val="50000"/>
                    </a:schemeClr>
                  </a:solidFill>
                  <a:latin typeface="Calibri" panose="020F0502020204030204" pitchFamily="34" charset="0"/>
                  <a:sym typeface="Arial"/>
                </a:rPr>
                <a:t>GDPS &amp; GDWPS)</a:t>
              </a:r>
              <a:endParaRPr lang="en-US" sz="1400" b="1" i="0" u="none" strike="noStrike" cap="none" baseline="0" dirty="0">
                <a:solidFill>
                  <a:schemeClr val="accent6">
                    <a:lumMod val="50000"/>
                  </a:schemeClr>
                </a:solidFill>
                <a:latin typeface="Calibri" panose="020F0502020204030204" pitchFamily="34" charset="0"/>
                <a:sym typeface="Arial"/>
              </a:endParaRPr>
            </a:p>
          </p:txBody>
        </p:sp>
        <p:sp>
          <p:nvSpPr>
            <p:cNvPr id="34" name="Shape 205"/>
            <p:cNvSpPr txBox="1"/>
            <p:nvPr>
              <p:custDataLst>
                <p:tags r:id="rId21"/>
              </p:custDataLst>
            </p:nvPr>
          </p:nvSpPr>
          <p:spPr>
            <a:xfrm>
              <a:off x="2819631" y="4201146"/>
              <a:ext cx="4632689" cy="307974"/>
            </a:xfrm>
            <a:prstGeom prst="rect">
              <a:avLst/>
            </a:prstGeom>
            <a:noFill/>
            <a:ln>
              <a:noFill/>
            </a:ln>
          </p:spPr>
          <p:txBody>
            <a:bodyPr lIns="91425" tIns="45700" rIns="91425" bIns="45700" anchor="t" anchorCtr="0">
              <a:noAutofit/>
            </a:bodyPr>
            <a:lstStyle/>
            <a:p>
              <a:pPr marL="0" marR="0" lvl="0" indent="0" rtl="0">
                <a:spcBef>
                  <a:spcPts val="0"/>
                </a:spcBef>
                <a:spcAft>
                  <a:spcPts val="0"/>
                </a:spcAft>
                <a:buClr>
                  <a:srgbClr val="FFFFFF"/>
                </a:buClr>
                <a:buSzPct val="100000"/>
              </a:pPr>
              <a:r>
                <a:rPr lang="en-US" sz="1400" b="1" i="0" u="none" strike="noStrike" cap="none" baseline="0" dirty="0" smtClean="0">
                  <a:solidFill>
                    <a:schemeClr val="accent6">
                      <a:lumMod val="50000"/>
                    </a:schemeClr>
                  </a:solidFill>
                  <a:latin typeface="Calibri" panose="020F0502020204030204" pitchFamily="34" charset="0"/>
                  <a:sym typeface="Arial"/>
                </a:rPr>
                <a:t>Regional Deterministic Prediction system</a:t>
              </a:r>
              <a:r>
                <a:rPr lang="en-US" sz="1400" b="1" i="0" u="none" strike="noStrike" cap="none" dirty="0" smtClean="0">
                  <a:solidFill>
                    <a:schemeClr val="accent6">
                      <a:lumMod val="50000"/>
                    </a:schemeClr>
                  </a:solidFill>
                  <a:latin typeface="Calibri" panose="020F0502020204030204" pitchFamily="34" charset="0"/>
                  <a:sym typeface="Arial"/>
                </a:rPr>
                <a:t> (RDPS &amp; RDWPS)</a:t>
              </a:r>
              <a:endParaRPr lang="en-US" sz="1400" b="1" i="0" u="none" strike="noStrike" cap="none" baseline="0" dirty="0">
                <a:solidFill>
                  <a:schemeClr val="accent6">
                    <a:lumMod val="50000"/>
                  </a:schemeClr>
                </a:solidFill>
                <a:latin typeface="Calibri" panose="020F0502020204030204" pitchFamily="34" charset="0"/>
                <a:sym typeface="Arial"/>
              </a:endParaRPr>
            </a:p>
          </p:txBody>
        </p:sp>
        <p:sp>
          <p:nvSpPr>
            <p:cNvPr id="35" name="Shape 208"/>
            <p:cNvSpPr txBox="1"/>
            <p:nvPr>
              <p:custDataLst>
                <p:tags r:id="rId22"/>
              </p:custDataLst>
            </p:nvPr>
          </p:nvSpPr>
          <p:spPr>
            <a:xfrm>
              <a:off x="3779912" y="3364733"/>
              <a:ext cx="4536504" cy="306387"/>
            </a:xfrm>
            <a:prstGeom prst="rect">
              <a:avLst/>
            </a:prstGeom>
            <a:noFill/>
            <a:ln>
              <a:noFill/>
            </a:ln>
          </p:spPr>
          <p:txBody>
            <a:bodyPr lIns="91425" tIns="45700" rIns="91425" bIns="45700" anchor="t" anchorCtr="0">
              <a:noAutofit/>
            </a:bodyPr>
            <a:lstStyle/>
            <a:p>
              <a:pPr marL="0" marR="0" lvl="0" indent="0" rtl="0">
                <a:spcBef>
                  <a:spcPts val="0"/>
                </a:spcBef>
                <a:spcAft>
                  <a:spcPts val="0"/>
                </a:spcAft>
                <a:buClr>
                  <a:srgbClr val="66FF33"/>
                </a:buClr>
                <a:buSzPct val="100000"/>
              </a:pPr>
              <a:r>
                <a:rPr lang="en-US" sz="1400" b="1" i="0" u="none" strike="noStrike" cap="none" baseline="0" dirty="0">
                  <a:solidFill>
                    <a:srgbClr val="FF0000"/>
                  </a:solidFill>
                  <a:latin typeface="Calibri" panose="020F0502020204030204" pitchFamily="34" charset="0"/>
                  <a:sym typeface="Arial"/>
                </a:rPr>
                <a:t>Global Ensemble </a:t>
              </a:r>
              <a:r>
                <a:rPr lang="en-US" sz="1400" b="1" dirty="0" smtClean="0">
                  <a:solidFill>
                    <a:srgbClr val="FF0000"/>
                  </a:solidFill>
                  <a:latin typeface="Calibri" panose="020F0502020204030204" pitchFamily="34" charset="0"/>
                  <a:sym typeface="Arial"/>
                </a:rPr>
                <a:t>Prediction System  (GEPS &amp; GEWPS)</a:t>
              </a:r>
              <a:endParaRPr lang="en-US" sz="1400" b="1" i="0" u="none" strike="noStrike" cap="none" baseline="0" dirty="0">
                <a:solidFill>
                  <a:srgbClr val="FF0000"/>
                </a:solidFill>
                <a:latin typeface="Calibri" panose="020F0502020204030204" pitchFamily="34" charset="0"/>
                <a:sym typeface="Arial"/>
              </a:endParaRPr>
            </a:p>
          </p:txBody>
        </p:sp>
        <p:sp>
          <p:nvSpPr>
            <p:cNvPr id="36" name="Shape 219"/>
            <p:cNvSpPr txBox="1"/>
            <p:nvPr>
              <p:custDataLst>
                <p:tags r:id="rId23"/>
              </p:custDataLst>
            </p:nvPr>
          </p:nvSpPr>
          <p:spPr>
            <a:xfrm>
              <a:off x="2627784" y="4572000"/>
              <a:ext cx="4536504" cy="307974"/>
            </a:xfrm>
            <a:prstGeom prst="rect">
              <a:avLst/>
            </a:prstGeom>
            <a:noFill/>
            <a:ln>
              <a:noFill/>
            </a:ln>
          </p:spPr>
          <p:txBody>
            <a:bodyPr lIns="91425" tIns="45700" rIns="91425" bIns="45700" anchor="t" anchorCtr="0">
              <a:noAutofit/>
            </a:bodyPr>
            <a:lstStyle/>
            <a:p>
              <a:pPr marL="0" marR="0" lvl="0" indent="0" rtl="0">
                <a:spcBef>
                  <a:spcPts val="0"/>
                </a:spcBef>
                <a:spcAft>
                  <a:spcPts val="0"/>
                </a:spcAft>
                <a:buClr>
                  <a:srgbClr val="FFFFFF"/>
                </a:buClr>
                <a:buSzPct val="100000"/>
              </a:pPr>
              <a:r>
                <a:rPr lang="en-US" sz="1400" b="1" i="0" u="none" strike="noStrike" cap="none" baseline="0" dirty="0" smtClean="0">
                  <a:solidFill>
                    <a:schemeClr val="accent6">
                      <a:lumMod val="50000"/>
                    </a:schemeClr>
                  </a:solidFill>
                  <a:latin typeface="Calibri" panose="020F0502020204030204" pitchFamily="34" charset="0"/>
                  <a:sym typeface="Arial"/>
                </a:rPr>
                <a:t>High Resolution</a:t>
              </a:r>
              <a:r>
                <a:rPr lang="en-US" sz="1400" b="1" i="0" u="none" strike="noStrike" cap="none" dirty="0" smtClean="0">
                  <a:solidFill>
                    <a:schemeClr val="accent6">
                      <a:lumMod val="50000"/>
                    </a:schemeClr>
                  </a:solidFill>
                  <a:latin typeface="Calibri" panose="020F0502020204030204" pitchFamily="34" charset="0"/>
                  <a:sym typeface="Arial"/>
                </a:rPr>
                <a:t> Deterministic Prediction System (HRDPS)</a:t>
              </a:r>
              <a:endParaRPr lang="en-US" sz="1400" b="1" i="0" u="none" strike="noStrike" cap="none" baseline="0" dirty="0">
                <a:solidFill>
                  <a:schemeClr val="accent6">
                    <a:lumMod val="50000"/>
                  </a:schemeClr>
                </a:solidFill>
                <a:latin typeface="Calibri" panose="020F0502020204030204" pitchFamily="34" charset="0"/>
                <a:sym typeface="Arial"/>
              </a:endParaRPr>
            </a:p>
          </p:txBody>
        </p:sp>
        <p:sp>
          <p:nvSpPr>
            <p:cNvPr id="37" name="Shape 202"/>
            <p:cNvSpPr txBox="1"/>
            <p:nvPr>
              <p:custDataLst>
                <p:tags r:id="rId24"/>
              </p:custDataLst>
            </p:nvPr>
          </p:nvSpPr>
          <p:spPr>
            <a:xfrm>
              <a:off x="5652120" y="2492896"/>
              <a:ext cx="3844863" cy="478992"/>
            </a:xfrm>
            <a:prstGeom prst="rect">
              <a:avLst/>
            </a:prstGeom>
            <a:noFill/>
            <a:ln>
              <a:noFill/>
            </a:ln>
          </p:spPr>
          <p:txBody>
            <a:bodyPr lIns="91425" tIns="45700" rIns="91425" bIns="45700" anchor="t" anchorCtr="0">
              <a:noAutofit/>
            </a:bodyPr>
            <a:lstStyle/>
            <a:p>
              <a:pPr marL="0" marR="0" lvl="0" indent="0" rtl="0">
                <a:spcBef>
                  <a:spcPts val="0"/>
                </a:spcBef>
                <a:spcAft>
                  <a:spcPts val="0"/>
                </a:spcAft>
                <a:buClr>
                  <a:srgbClr val="66FF33"/>
                </a:buClr>
                <a:buSzPct val="100000"/>
              </a:pPr>
              <a:r>
                <a:rPr lang="en-US" sz="1400" b="1" i="0" u="none" strike="noStrike" cap="none" baseline="0" dirty="0" smtClean="0">
                  <a:solidFill>
                    <a:srgbClr val="FF0000"/>
                  </a:solidFill>
                  <a:latin typeface="Calibri" panose="020F0502020204030204" pitchFamily="34" charset="0"/>
                  <a:sym typeface="Arial"/>
                </a:rPr>
                <a:t>Canadian Seasonal to Inter-annual Prediction System (CanSIPS)</a:t>
              </a:r>
              <a:endParaRPr lang="en-US" sz="1400" b="1" i="0" u="none" strike="noStrike" cap="none" baseline="0" dirty="0">
                <a:solidFill>
                  <a:srgbClr val="FF0000"/>
                </a:solidFill>
                <a:latin typeface="Calibri" panose="020F0502020204030204" pitchFamily="34" charset="0"/>
                <a:sym typeface="Arial"/>
              </a:endParaRPr>
            </a:p>
          </p:txBody>
        </p:sp>
        <p:sp>
          <p:nvSpPr>
            <p:cNvPr id="38" name="ZoneTexte 3"/>
            <p:cNvSpPr txBox="1">
              <a:spLocks noChangeArrowheads="1"/>
            </p:cNvSpPr>
            <p:nvPr>
              <p:custDataLst>
                <p:tags r:id="rId25"/>
              </p:custDataLst>
            </p:nvPr>
          </p:nvSpPr>
          <p:spPr bwMode="auto">
            <a:xfrm>
              <a:off x="7121414" y="5703059"/>
              <a:ext cx="17710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r>
                <a:rPr lang="en-US" altLang="en-US" sz="1000" i="1" dirty="0" smtClean="0"/>
                <a:t>Largely inspired by NESPC</a:t>
              </a:r>
              <a:endParaRPr lang="en-US" altLang="en-US" sz="1000" i="1" dirty="0"/>
            </a:p>
          </p:txBody>
        </p:sp>
        <p:sp>
          <p:nvSpPr>
            <p:cNvPr id="39" name="Shape 208"/>
            <p:cNvSpPr txBox="1"/>
            <p:nvPr>
              <p:custDataLst>
                <p:tags r:id="rId26"/>
              </p:custDataLst>
            </p:nvPr>
          </p:nvSpPr>
          <p:spPr>
            <a:xfrm>
              <a:off x="4716016" y="2906589"/>
              <a:ext cx="4536504" cy="306387"/>
            </a:xfrm>
            <a:prstGeom prst="rect">
              <a:avLst/>
            </a:prstGeom>
            <a:noFill/>
            <a:ln>
              <a:noFill/>
            </a:ln>
          </p:spPr>
          <p:txBody>
            <a:bodyPr lIns="91425" tIns="45700" rIns="91425" bIns="45700" anchor="t" anchorCtr="0">
              <a:noAutofit/>
            </a:bodyPr>
            <a:lstStyle/>
            <a:p>
              <a:pPr marL="0" marR="0" lvl="0" indent="0" rtl="0">
                <a:spcBef>
                  <a:spcPts val="0"/>
                </a:spcBef>
                <a:spcAft>
                  <a:spcPts val="0"/>
                </a:spcAft>
                <a:buClr>
                  <a:srgbClr val="66FF33"/>
                </a:buClr>
                <a:buSzPct val="100000"/>
              </a:pPr>
              <a:r>
                <a:rPr lang="en-US" sz="1400" b="1" i="0" u="none" strike="noStrike" cap="none" baseline="0" dirty="0">
                  <a:solidFill>
                    <a:srgbClr val="FF0000"/>
                  </a:solidFill>
                  <a:latin typeface="Calibri" panose="020F0502020204030204" pitchFamily="34" charset="0"/>
                  <a:sym typeface="Arial"/>
                </a:rPr>
                <a:t>Global Ensemble </a:t>
              </a:r>
              <a:r>
                <a:rPr lang="en-US" sz="1400" b="1" dirty="0" smtClean="0">
                  <a:solidFill>
                    <a:srgbClr val="FF0000"/>
                  </a:solidFill>
                  <a:latin typeface="Calibri" panose="020F0502020204030204" pitchFamily="34" charset="0"/>
                  <a:sym typeface="Arial"/>
                </a:rPr>
                <a:t>Prediction System -  Extended (GEPS-Ex) </a:t>
              </a:r>
              <a:endParaRPr lang="en-US" sz="1400" b="1" i="0" u="none" strike="noStrike" cap="none" baseline="0" dirty="0">
                <a:solidFill>
                  <a:srgbClr val="FF0000"/>
                </a:solidFill>
                <a:latin typeface="Calibri" panose="020F0502020204030204" pitchFamily="34" charset="0"/>
                <a:sym typeface="Arial"/>
              </a:endParaRPr>
            </a:p>
          </p:txBody>
        </p:sp>
        <p:sp>
          <p:nvSpPr>
            <p:cNvPr id="40" name="Shape 219"/>
            <p:cNvSpPr txBox="1"/>
            <p:nvPr>
              <p:custDataLst>
                <p:tags r:id="rId27"/>
              </p:custDataLst>
            </p:nvPr>
          </p:nvSpPr>
          <p:spPr>
            <a:xfrm>
              <a:off x="2603303" y="4752000"/>
              <a:ext cx="3048817" cy="307974"/>
            </a:xfrm>
            <a:prstGeom prst="rect">
              <a:avLst/>
            </a:prstGeom>
            <a:noFill/>
            <a:ln>
              <a:noFill/>
            </a:ln>
          </p:spPr>
          <p:txBody>
            <a:bodyPr lIns="91425" tIns="45700" rIns="91425" bIns="45700" anchor="t" anchorCtr="0">
              <a:noAutofit/>
            </a:bodyPr>
            <a:lstStyle/>
            <a:p>
              <a:pPr marL="0" marR="0" lvl="0" indent="0" rtl="0">
                <a:spcBef>
                  <a:spcPts val="0"/>
                </a:spcBef>
                <a:spcAft>
                  <a:spcPts val="0"/>
                </a:spcAft>
                <a:buClr>
                  <a:srgbClr val="FFFFFF"/>
                </a:buClr>
                <a:buSzPct val="100000"/>
              </a:pPr>
              <a:r>
                <a:rPr lang="en-US" sz="1400" b="1" i="0" u="none" strike="noStrike" cap="none" baseline="0" dirty="0" smtClean="0">
                  <a:solidFill>
                    <a:schemeClr val="accent6">
                      <a:lumMod val="50000"/>
                    </a:schemeClr>
                  </a:solidFill>
                  <a:latin typeface="Calibri" panose="020F0502020204030204" pitchFamily="34" charset="0"/>
                  <a:sym typeface="Arial"/>
                </a:rPr>
                <a:t>Integrated NowCasting System (INCS)</a:t>
              </a:r>
              <a:endParaRPr lang="en-US" sz="1400" b="1" i="0" u="none" strike="noStrike" cap="none" baseline="0" dirty="0">
                <a:solidFill>
                  <a:schemeClr val="accent6">
                    <a:lumMod val="50000"/>
                  </a:schemeClr>
                </a:solidFill>
                <a:latin typeface="Calibri" panose="020F0502020204030204" pitchFamily="34" charset="0"/>
                <a:sym typeface="Arial"/>
              </a:endParaRPr>
            </a:p>
          </p:txBody>
        </p:sp>
        <p:sp>
          <p:nvSpPr>
            <p:cNvPr id="41" name="Double flèche horizontale 40"/>
            <p:cNvSpPr/>
            <p:nvPr>
              <p:custDataLst>
                <p:tags r:id="rId28"/>
              </p:custDataLst>
            </p:nvPr>
          </p:nvSpPr>
          <p:spPr bwMode="auto">
            <a:xfrm>
              <a:off x="1547664" y="5328000"/>
              <a:ext cx="1080120" cy="432048"/>
            </a:xfrm>
            <a:prstGeom prst="leftRightArrow">
              <a:avLst/>
            </a:prstGeom>
            <a:gradFill flip="none" rotWithShape="1">
              <a:gsLst>
                <a:gs pos="0">
                  <a:schemeClr val="bg1">
                    <a:lumMod val="50000"/>
                  </a:schemeClr>
                </a:gs>
                <a:gs pos="100000">
                  <a:schemeClr val="bg1">
                    <a:lumMod val="7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rmAutofit fontScale="62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Tactical</a:t>
              </a:r>
            </a:p>
          </p:txBody>
        </p:sp>
        <p:sp>
          <p:nvSpPr>
            <p:cNvPr id="42" name="Double flèche horizontale 41"/>
            <p:cNvSpPr/>
            <p:nvPr>
              <p:custDataLst>
                <p:tags r:id="rId29"/>
              </p:custDataLst>
            </p:nvPr>
          </p:nvSpPr>
          <p:spPr bwMode="auto">
            <a:xfrm>
              <a:off x="2483768" y="5508000"/>
              <a:ext cx="1232521" cy="432048"/>
            </a:xfrm>
            <a:prstGeom prst="leftRightArrow">
              <a:avLst/>
            </a:prstGeom>
            <a:gradFill flip="none" rotWithShape="1">
              <a:gsLst>
                <a:gs pos="0">
                  <a:schemeClr val="bg1">
                    <a:lumMod val="75000"/>
                  </a:schemeClr>
                </a:gs>
                <a:gs pos="100000">
                  <a:schemeClr val="bg1">
                    <a:lumMod val="9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rmAutofit fontScale="62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Operational</a:t>
              </a:r>
            </a:p>
          </p:txBody>
        </p:sp>
        <p:sp>
          <p:nvSpPr>
            <p:cNvPr id="43" name="Double flèche horizontale 42"/>
            <p:cNvSpPr/>
            <p:nvPr>
              <p:custDataLst>
                <p:tags r:id="rId30"/>
              </p:custDataLst>
            </p:nvPr>
          </p:nvSpPr>
          <p:spPr bwMode="auto">
            <a:xfrm>
              <a:off x="3716288" y="5328000"/>
              <a:ext cx="3843712" cy="432000"/>
            </a:xfrm>
            <a:prstGeom prst="leftRightArrow">
              <a:avLst/>
            </a:prstGeom>
            <a:gradFill flip="none" rotWithShape="1">
              <a:gsLst>
                <a:gs pos="0">
                  <a:schemeClr val="bg1">
                    <a:lumMod val="85000"/>
                  </a:schemeClr>
                </a:gs>
                <a:gs pos="10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rmAutofit fontScale="62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Strategic</a:t>
              </a:r>
            </a:p>
          </p:txBody>
        </p:sp>
        <p:sp>
          <p:nvSpPr>
            <p:cNvPr id="44" name="Text Box 34"/>
            <p:cNvSpPr txBox="1">
              <a:spLocks noChangeArrowheads="1"/>
            </p:cNvSpPr>
            <p:nvPr>
              <p:custDataLst>
                <p:tags r:id="rId31"/>
              </p:custDataLst>
            </p:nvPr>
          </p:nvSpPr>
          <p:spPr bwMode="auto">
            <a:xfrm>
              <a:off x="3347863" y="5049838"/>
              <a:ext cx="2479189" cy="276999"/>
            </a:xfrm>
            <a:prstGeom prst="rect">
              <a:avLst/>
            </a:prstGeom>
            <a:gradFill rotWithShape="0">
              <a:gsLst>
                <a:gs pos="0">
                  <a:srgbClr val="767647"/>
                </a:gs>
                <a:gs pos="50000">
                  <a:srgbClr val="FFFF99"/>
                </a:gs>
                <a:gs pos="100000">
                  <a:srgbClr val="76764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50000"/>
                </a:spcBef>
                <a:spcAft>
                  <a:spcPct val="0"/>
                </a:spcAft>
              </a:pPr>
              <a:r>
                <a:rPr lang="en-US" altLang="en-US" sz="1200" b="1" dirty="0" smtClean="0">
                  <a:solidFill>
                    <a:srgbClr val="000000"/>
                  </a:solidFill>
                  <a:cs typeface="Times New Roman" pitchFamily="18" charset="0"/>
                </a:rPr>
                <a:t>Levels of Military Intelligence</a:t>
              </a:r>
            </a:p>
          </p:txBody>
        </p:sp>
        <p:sp>
          <p:nvSpPr>
            <p:cNvPr id="45" name="Shape 204"/>
            <p:cNvSpPr txBox="1"/>
            <p:nvPr>
              <p:custDataLst>
                <p:tags r:id="rId32"/>
              </p:custDataLst>
            </p:nvPr>
          </p:nvSpPr>
          <p:spPr>
            <a:xfrm>
              <a:off x="3203848" y="3779070"/>
              <a:ext cx="4464496" cy="306386"/>
            </a:xfrm>
            <a:prstGeom prst="rect">
              <a:avLst/>
            </a:prstGeom>
            <a:noFill/>
            <a:ln>
              <a:noFill/>
            </a:ln>
          </p:spPr>
          <p:txBody>
            <a:bodyPr lIns="91425" tIns="45700" rIns="91425" bIns="45700" anchor="t" anchorCtr="0">
              <a:noAutofit/>
            </a:bodyPr>
            <a:lstStyle/>
            <a:p>
              <a:pPr marL="0" marR="0" lvl="0" indent="0" rtl="0">
                <a:spcBef>
                  <a:spcPts val="0"/>
                </a:spcBef>
                <a:spcAft>
                  <a:spcPts val="0"/>
                </a:spcAft>
                <a:buClr>
                  <a:srgbClr val="FFFFFF"/>
                </a:buClr>
                <a:buSzPct val="100000"/>
              </a:pPr>
              <a:r>
                <a:rPr lang="en-US" sz="1400" b="1" i="0" u="none" strike="noStrike" cap="none" baseline="0" dirty="0" smtClean="0">
                  <a:solidFill>
                    <a:schemeClr val="accent6">
                      <a:lumMod val="50000"/>
                    </a:schemeClr>
                  </a:solidFill>
                  <a:latin typeface="Calibri" panose="020F0502020204030204" pitchFamily="34" charset="0"/>
                  <a:sym typeface="Arial"/>
                </a:rPr>
                <a:t>Global Ice and Oceanic Prediction System (GIOPS)</a:t>
              </a:r>
              <a:endParaRPr lang="en-US" sz="1400" b="1" i="0" u="none" strike="noStrike" cap="none" baseline="0" dirty="0">
                <a:solidFill>
                  <a:schemeClr val="accent6">
                    <a:lumMod val="50000"/>
                  </a:schemeClr>
                </a:solidFill>
                <a:latin typeface="Calibri" panose="020F0502020204030204" pitchFamily="34" charset="0"/>
                <a:sym typeface="Arial"/>
              </a:endParaRPr>
            </a:p>
          </p:txBody>
        </p:sp>
        <p:sp>
          <p:nvSpPr>
            <p:cNvPr id="46" name="Shape 204"/>
            <p:cNvSpPr txBox="1"/>
            <p:nvPr>
              <p:custDataLst>
                <p:tags r:id="rId33"/>
              </p:custDataLst>
            </p:nvPr>
          </p:nvSpPr>
          <p:spPr>
            <a:xfrm>
              <a:off x="2699792" y="4392000"/>
              <a:ext cx="4464496" cy="306386"/>
            </a:xfrm>
            <a:prstGeom prst="rect">
              <a:avLst/>
            </a:prstGeom>
            <a:noFill/>
            <a:ln>
              <a:noFill/>
            </a:ln>
          </p:spPr>
          <p:txBody>
            <a:bodyPr lIns="91425" tIns="45700" rIns="91425" bIns="45700" anchor="t" anchorCtr="0">
              <a:noAutofit/>
            </a:bodyPr>
            <a:lstStyle/>
            <a:p>
              <a:pPr marL="0" marR="0" lvl="0" indent="0" rtl="0">
                <a:spcBef>
                  <a:spcPts val="0"/>
                </a:spcBef>
                <a:spcAft>
                  <a:spcPts val="0"/>
                </a:spcAft>
                <a:buClr>
                  <a:srgbClr val="FFFFFF"/>
                </a:buClr>
                <a:buSzPct val="100000"/>
              </a:pPr>
              <a:r>
                <a:rPr lang="en-US" sz="1400" b="1" dirty="0" smtClean="0">
                  <a:solidFill>
                    <a:schemeClr val="accent6">
                      <a:lumMod val="50000"/>
                    </a:schemeClr>
                  </a:solidFill>
                  <a:latin typeface="Calibri" panose="020F0502020204030204" pitchFamily="34" charset="0"/>
                  <a:sym typeface="Arial"/>
                </a:rPr>
                <a:t>Regional</a:t>
              </a:r>
              <a:r>
                <a:rPr lang="en-US" sz="1400" b="1" i="0" u="none" strike="noStrike" cap="none" baseline="0" dirty="0" smtClean="0">
                  <a:solidFill>
                    <a:schemeClr val="accent6">
                      <a:lumMod val="50000"/>
                    </a:schemeClr>
                  </a:solidFill>
                  <a:latin typeface="Calibri" panose="020F0502020204030204" pitchFamily="34" charset="0"/>
                  <a:sym typeface="Arial"/>
                </a:rPr>
                <a:t> Ice and Oceanic Prediction System (RIOPS)</a:t>
              </a:r>
              <a:endParaRPr lang="en-US" sz="1400" b="1" i="0" u="none" strike="noStrike" cap="none" baseline="0" dirty="0">
                <a:solidFill>
                  <a:schemeClr val="accent6">
                    <a:lumMod val="50000"/>
                  </a:schemeClr>
                </a:solidFill>
                <a:latin typeface="Calibri" panose="020F0502020204030204" pitchFamily="34" charset="0"/>
                <a:sym typeface="Arial"/>
              </a:endParaRPr>
            </a:p>
          </p:txBody>
        </p:sp>
      </p:grpSp>
      <p:pic>
        <p:nvPicPr>
          <p:cNvPr id="53" name="Image 52"/>
          <p:cNvPicPr>
            <a:picLocks noChangeAspect="1"/>
          </p:cNvPicPr>
          <p:nvPr/>
        </p:nvPicPr>
        <p:blipFill>
          <a:blip r:embed="rId37"/>
          <a:stretch>
            <a:fillRect/>
          </a:stretch>
        </p:blipFill>
        <p:spPr>
          <a:xfrm>
            <a:off x="35496" y="36000"/>
            <a:ext cx="720000" cy="252000"/>
          </a:xfrm>
          <a:prstGeom prst="rect">
            <a:avLst/>
          </a:prstGeom>
        </p:spPr>
      </p:pic>
    </p:spTree>
    <p:extLst>
      <p:ext uri="{BB962C8B-B14F-4D97-AF65-F5344CB8AC3E}">
        <p14:creationId xmlns:p14="http://schemas.microsoft.com/office/powerpoint/2010/main" val="2391263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Clr>
                <a:srgbClr val="808080"/>
              </a:buClr>
            </a:pPr>
            <a:r>
              <a:rPr lang="en-CA" dirty="0"/>
              <a:t>Consolidated Weather Impact Chart (CWIC) – Seamless suite of products</a:t>
            </a:r>
          </a:p>
        </p:txBody>
      </p:sp>
      <p:pic>
        <p:nvPicPr>
          <p:cNvPr id="9" name="Picture 9" descr="VISIO-ADC"/>
          <p:cNvPicPr>
            <a:picLocks noChangeAspect="1" noChangeArrowheads="1"/>
          </p:cNvPicPr>
          <p:nvPr>
            <p:custDataLst>
              <p:tags r:id="rId1"/>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e 50"/>
          <p:cNvGrpSpPr/>
          <p:nvPr/>
        </p:nvGrpSpPr>
        <p:grpSpPr>
          <a:xfrm>
            <a:off x="0" y="1407334"/>
            <a:ext cx="11772800" cy="4541946"/>
            <a:chOff x="0" y="1407334"/>
            <a:chExt cx="11772800" cy="4541946"/>
          </a:xfrm>
        </p:grpSpPr>
        <p:sp>
          <p:nvSpPr>
            <p:cNvPr id="52" name="Lune 51"/>
            <p:cNvSpPr/>
            <p:nvPr/>
          </p:nvSpPr>
          <p:spPr>
            <a:xfrm rot="5400000">
              <a:off x="4764903" y="-1797397"/>
              <a:ext cx="3725716" cy="10290079"/>
            </a:xfrm>
            <a:prstGeom prst="moon">
              <a:avLst>
                <a:gd name="adj" fmla="val 24880"/>
              </a:avLst>
            </a:prstGeom>
            <a:gradFill flip="none" rotWithShape="1">
              <a:gsLst>
                <a:gs pos="0">
                  <a:schemeClr val="accent2">
                    <a:lumMod val="0"/>
                    <a:lumOff val="100000"/>
                  </a:schemeClr>
                </a:gs>
                <a:gs pos="71000">
                  <a:schemeClr val="accent2">
                    <a:lumMod val="0"/>
                    <a:lumOff val="100000"/>
                  </a:schemeClr>
                </a:gs>
                <a:gs pos="100000">
                  <a:schemeClr val="accent2">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bwMode="auto">
            <a:xfrm>
              <a:off x="6971562" y="2384888"/>
              <a:ext cx="115028" cy="26731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p:txBody>
        </p:sp>
        <p:sp>
          <p:nvSpPr>
            <p:cNvPr id="54" name="Text Box 7"/>
            <p:cNvSpPr txBox="1">
              <a:spLocks noChangeArrowheads="1"/>
            </p:cNvSpPr>
            <p:nvPr>
              <p:custDataLst>
                <p:tags r:id="rId2"/>
              </p:custDataLst>
            </p:nvPr>
          </p:nvSpPr>
          <p:spPr bwMode="auto">
            <a:xfrm>
              <a:off x="1547664" y="4736951"/>
              <a:ext cx="1006475" cy="276225"/>
            </a:xfrm>
            <a:prstGeom prst="rect">
              <a:avLst/>
            </a:prstGeom>
            <a:gradFill rotWithShape="0">
              <a:gsLst>
                <a:gs pos="0">
                  <a:srgbClr val="CCFFCC"/>
                </a:gs>
                <a:gs pos="100000">
                  <a:srgbClr val="339933"/>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chemeClr val="tx1"/>
                  </a:solidFill>
                  <a:ea typeface="ＭＳ Ｐゴシック" pitchFamily="34" charset="-128"/>
                  <a:cs typeface="Times New Roman" pitchFamily="18" charset="0"/>
                </a:rPr>
                <a:t>Minutes</a:t>
              </a:r>
            </a:p>
          </p:txBody>
        </p:sp>
        <p:sp>
          <p:nvSpPr>
            <p:cNvPr id="55" name="Text Box 8"/>
            <p:cNvSpPr txBox="1">
              <a:spLocks noChangeArrowheads="1"/>
            </p:cNvSpPr>
            <p:nvPr>
              <p:custDataLst>
                <p:tags r:id="rId3"/>
              </p:custDataLst>
            </p:nvPr>
          </p:nvSpPr>
          <p:spPr bwMode="auto">
            <a:xfrm>
              <a:off x="1679030" y="4221088"/>
              <a:ext cx="1020762" cy="276225"/>
            </a:xfrm>
            <a:prstGeom prst="rect">
              <a:avLst/>
            </a:prstGeom>
            <a:gradFill rotWithShape="0">
              <a:gsLst>
                <a:gs pos="0">
                  <a:srgbClr val="CCFFCC"/>
                </a:gs>
                <a:gs pos="100000">
                  <a:srgbClr val="339933"/>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chemeClr val="tx1"/>
                  </a:solidFill>
                  <a:ea typeface="ＭＳ Ｐゴシック" pitchFamily="34" charset="-128"/>
                  <a:cs typeface="Times New Roman" pitchFamily="18" charset="0"/>
                </a:rPr>
                <a:t>Hours</a:t>
              </a:r>
            </a:p>
          </p:txBody>
        </p:sp>
        <p:sp>
          <p:nvSpPr>
            <p:cNvPr id="56" name="Text Box 9"/>
            <p:cNvSpPr txBox="1">
              <a:spLocks noChangeArrowheads="1"/>
            </p:cNvSpPr>
            <p:nvPr>
              <p:custDataLst>
                <p:tags r:id="rId4"/>
              </p:custDataLst>
            </p:nvPr>
          </p:nvSpPr>
          <p:spPr bwMode="auto">
            <a:xfrm>
              <a:off x="1941661" y="3717032"/>
              <a:ext cx="1046163" cy="276225"/>
            </a:xfrm>
            <a:prstGeom prst="rect">
              <a:avLst/>
            </a:prstGeom>
            <a:gradFill rotWithShape="0">
              <a:gsLst>
                <a:gs pos="0">
                  <a:srgbClr val="CCFFCC"/>
                </a:gs>
                <a:gs pos="100000">
                  <a:srgbClr val="339933"/>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chemeClr val="tx1"/>
                  </a:solidFill>
                  <a:ea typeface="ＭＳ Ｐゴシック" pitchFamily="34" charset="-128"/>
                  <a:cs typeface="Times New Roman" pitchFamily="18" charset="0"/>
                </a:rPr>
                <a:t>Days</a:t>
              </a:r>
            </a:p>
          </p:txBody>
        </p:sp>
        <p:sp>
          <p:nvSpPr>
            <p:cNvPr id="57" name="Text Box 10"/>
            <p:cNvSpPr txBox="1">
              <a:spLocks noChangeArrowheads="1"/>
            </p:cNvSpPr>
            <p:nvPr>
              <p:custDataLst>
                <p:tags r:id="rId5"/>
              </p:custDataLst>
            </p:nvPr>
          </p:nvSpPr>
          <p:spPr bwMode="auto">
            <a:xfrm>
              <a:off x="2267744" y="3296791"/>
              <a:ext cx="1082675" cy="276225"/>
            </a:xfrm>
            <a:prstGeom prst="rect">
              <a:avLst/>
            </a:prstGeom>
            <a:gradFill rotWithShape="0">
              <a:gsLst>
                <a:gs pos="0">
                  <a:srgbClr val="CCFFCC"/>
                </a:gs>
                <a:gs pos="100000">
                  <a:srgbClr val="339933"/>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chemeClr val="tx1"/>
                  </a:solidFill>
                  <a:ea typeface="ＭＳ Ｐゴシック" pitchFamily="34" charset="-128"/>
                  <a:cs typeface="Times New Roman" pitchFamily="18" charset="0"/>
                </a:rPr>
                <a:t>1 Week</a:t>
              </a:r>
            </a:p>
          </p:txBody>
        </p:sp>
        <p:sp>
          <p:nvSpPr>
            <p:cNvPr id="58" name="Text Box 11"/>
            <p:cNvSpPr txBox="1">
              <a:spLocks noChangeArrowheads="1"/>
            </p:cNvSpPr>
            <p:nvPr>
              <p:custDataLst>
                <p:tags r:id="rId6"/>
              </p:custDataLst>
            </p:nvPr>
          </p:nvSpPr>
          <p:spPr bwMode="auto">
            <a:xfrm>
              <a:off x="2771800" y="2792735"/>
              <a:ext cx="1125538" cy="276225"/>
            </a:xfrm>
            <a:prstGeom prst="rect">
              <a:avLst/>
            </a:prstGeom>
            <a:gradFill rotWithShape="0">
              <a:gsLst>
                <a:gs pos="0">
                  <a:srgbClr val="FF9933"/>
                </a:gs>
                <a:gs pos="100000">
                  <a:srgbClr val="800000"/>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000000"/>
                  </a:solidFill>
                  <a:ea typeface="ＭＳ Ｐゴシック" pitchFamily="34" charset="-128"/>
                  <a:cs typeface="Times New Roman" pitchFamily="18" charset="0"/>
                </a:rPr>
                <a:t>2 Week</a:t>
              </a:r>
            </a:p>
          </p:txBody>
        </p:sp>
        <p:sp>
          <p:nvSpPr>
            <p:cNvPr id="59" name="Text Box 12"/>
            <p:cNvSpPr txBox="1">
              <a:spLocks noChangeArrowheads="1"/>
            </p:cNvSpPr>
            <p:nvPr>
              <p:custDataLst>
                <p:tags r:id="rId7"/>
              </p:custDataLst>
            </p:nvPr>
          </p:nvSpPr>
          <p:spPr bwMode="auto">
            <a:xfrm>
              <a:off x="3491880" y="2276872"/>
              <a:ext cx="1179513" cy="276225"/>
            </a:xfrm>
            <a:prstGeom prst="rect">
              <a:avLst/>
            </a:prstGeom>
            <a:gradFill rotWithShape="0">
              <a:gsLst>
                <a:gs pos="0">
                  <a:srgbClr val="FF9933"/>
                </a:gs>
                <a:gs pos="100000">
                  <a:srgbClr val="800000"/>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000000"/>
                  </a:solidFill>
                  <a:ea typeface="ＭＳ Ｐゴシック" pitchFamily="34" charset="-128"/>
                  <a:cs typeface="Times New Roman" pitchFamily="18" charset="0"/>
                </a:rPr>
                <a:t>Months</a:t>
              </a:r>
            </a:p>
          </p:txBody>
        </p:sp>
        <p:sp>
          <p:nvSpPr>
            <p:cNvPr id="60" name="Text Box 13"/>
            <p:cNvSpPr txBox="1">
              <a:spLocks noChangeArrowheads="1"/>
            </p:cNvSpPr>
            <p:nvPr>
              <p:custDataLst>
                <p:tags r:id="rId8"/>
              </p:custDataLst>
            </p:nvPr>
          </p:nvSpPr>
          <p:spPr bwMode="auto">
            <a:xfrm>
              <a:off x="4716016" y="1916832"/>
              <a:ext cx="1177925" cy="276225"/>
            </a:xfrm>
            <a:prstGeom prst="rect">
              <a:avLst/>
            </a:prstGeom>
            <a:gradFill rotWithShape="0">
              <a:gsLst>
                <a:gs pos="0">
                  <a:srgbClr val="FF9933"/>
                </a:gs>
                <a:gs pos="100000">
                  <a:srgbClr val="800000"/>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000000"/>
                  </a:solidFill>
                  <a:ea typeface="ＭＳ Ｐゴシック" pitchFamily="34" charset="-128"/>
                  <a:cs typeface="Times New Roman" pitchFamily="18" charset="0"/>
                </a:rPr>
                <a:t>Seasons</a:t>
              </a:r>
            </a:p>
          </p:txBody>
        </p:sp>
        <p:sp>
          <p:nvSpPr>
            <p:cNvPr id="61" name="Text Box 14"/>
            <p:cNvSpPr txBox="1">
              <a:spLocks noChangeArrowheads="1"/>
            </p:cNvSpPr>
            <p:nvPr>
              <p:custDataLst>
                <p:tags r:id="rId9"/>
              </p:custDataLst>
            </p:nvPr>
          </p:nvSpPr>
          <p:spPr bwMode="auto">
            <a:xfrm>
              <a:off x="6084168" y="1772816"/>
              <a:ext cx="1160462" cy="276225"/>
            </a:xfrm>
            <a:prstGeom prst="rect">
              <a:avLst/>
            </a:prstGeom>
            <a:gradFill rotWithShape="0">
              <a:gsLst>
                <a:gs pos="0">
                  <a:srgbClr val="FF9933"/>
                </a:gs>
                <a:gs pos="100000">
                  <a:srgbClr val="800000"/>
                </a:gs>
              </a:gsLst>
              <a:path path="shape">
                <a:fillToRect l="50000" t="50000" r="50000" b="50000"/>
              </a:path>
            </a:gradFill>
            <a:ln w="28575">
              <a:solidFill>
                <a:schemeClr val="bg1">
                  <a:lumMod val="50000"/>
                </a:schemeClr>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000000"/>
                  </a:solidFill>
                  <a:ea typeface="ＭＳ Ｐゴシック" pitchFamily="34" charset="-128"/>
                  <a:cs typeface="Times New Roman" pitchFamily="18" charset="0"/>
                </a:rPr>
                <a:t>Years</a:t>
              </a:r>
            </a:p>
          </p:txBody>
        </p:sp>
        <p:sp>
          <p:nvSpPr>
            <p:cNvPr id="62" name="Line 23"/>
            <p:cNvSpPr>
              <a:spLocks noChangeShapeType="1"/>
            </p:cNvSpPr>
            <p:nvPr>
              <p:custDataLst>
                <p:tags r:id="rId10"/>
              </p:custDataLst>
            </p:nvPr>
          </p:nvSpPr>
          <p:spPr bwMode="auto">
            <a:xfrm>
              <a:off x="1482725" y="1641475"/>
              <a:ext cx="0" cy="3538538"/>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dirty="0" smtClean="0">
                <a:solidFill>
                  <a:srgbClr val="000000"/>
                </a:solidFill>
                <a:ea typeface="ＭＳ Ｐゴシック" pitchFamily="34" charset="-128"/>
              </a:endParaRPr>
            </a:p>
          </p:txBody>
        </p:sp>
        <p:sp>
          <p:nvSpPr>
            <p:cNvPr id="63" name="Text Box 24"/>
            <p:cNvSpPr txBox="1">
              <a:spLocks noChangeArrowheads="1"/>
            </p:cNvSpPr>
            <p:nvPr>
              <p:custDataLst>
                <p:tags r:id="rId11"/>
              </p:custDataLst>
            </p:nvPr>
          </p:nvSpPr>
          <p:spPr bwMode="auto">
            <a:xfrm rot="16200000">
              <a:off x="576263" y="3408363"/>
              <a:ext cx="1860550" cy="285750"/>
            </a:xfrm>
            <a:prstGeom prst="rect">
              <a:avLst/>
            </a:prstGeom>
            <a:gradFill rotWithShape="0">
              <a:gsLst>
                <a:gs pos="0">
                  <a:srgbClr val="767647"/>
                </a:gs>
                <a:gs pos="50000">
                  <a:srgbClr val="FFFF99"/>
                </a:gs>
                <a:gs pos="100000">
                  <a:srgbClr val="767647"/>
                </a:gs>
              </a:gsLst>
              <a:lin ang="0" scaled="1"/>
            </a:gradFill>
            <a:ln>
              <a:noFill/>
            </a:ln>
            <a:effectLst>
              <a:outerShdw algn="ctr" rotWithShape="0">
                <a:schemeClr val="tx1"/>
              </a:outerShdw>
            </a:effectLst>
            <a:extLs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lnSpc>
                  <a:spcPct val="90000"/>
                </a:lnSpc>
                <a:spcBef>
                  <a:spcPct val="0"/>
                </a:spcBef>
                <a:spcAft>
                  <a:spcPct val="0"/>
                </a:spcAft>
              </a:pPr>
              <a:r>
                <a:rPr lang="en-US" altLang="en-US" sz="1400" b="1" dirty="0" smtClean="0">
                  <a:solidFill>
                    <a:srgbClr val="000000"/>
                  </a:solidFill>
                  <a:cs typeface="Times New Roman" pitchFamily="18" charset="0"/>
                </a:rPr>
                <a:t>Forecast Lead Time</a:t>
              </a:r>
            </a:p>
          </p:txBody>
        </p:sp>
        <p:grpSp>
          <p:nvGrpSpPr>
            <p:cNvPr id="64" name="Group 25"/>
            <p:cNvGrpSpPr>
              <a:grpSpLocks/>
            </p:cNvGrpSpPr>
            <p:nvPr>
              <p:custDataLst>
                <p:tags r:id="rId12"/>
              </p:custDataLst>
            </p:nvPr>
          </p:nvGrpSpPr>
          <p:grpSpPr bwMode="auto">
            <a:xfrm>
              <a:off x="0" y="1954213"/>
              <a:ext cx="1420813" cy="3055937"/>
              <a:chOff x="18" y="1231"/>
              <a:chExt cx="895" cy="1925"/>
            </a:xfrm>
          </p:grpSpPr>
          <p:sp>
            <p:nvSpPr>
              <p:cNvPr id="79" name="Text Box 26"/>
              <p:cNvSpPr txBox="1">
                <a:spLocks noChangeArrowheads="1"/>
              </p:cNvSpPr>
              <p:nvPr/>
            </p:nvSpPr>
            <p:spPr bwMode="auto">
              <a:xfrm>
                <a:off x="18" y="2865"/>
                <a:ext cx="895" cy="291"/>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b="1" dirty="0">
                    <a:ea typeface="ＭＳ Ｐゴシック" pitchFamily="34" charset="-128"/>
                    <a:cs typeface="Times New Roman" pitchFamily="18" charset="0"/>
                  </a:rPr>
                  <a:t>Warnings &amp; Alert Coordination</a:t>
                </a:r>
              </a:p>
            </p:txBody>
          </p:sp>
          <p:sp>
            <p:nvSpPr>
              <p:cNvPr id="80" name="Text Box 27"/>
              <p:cNvSpPr txBox="1">
                <a:spLocks noChangeArrowheads="1"/>
              </p:cNvSpPr>
              <p:nvPr/>
            </p:nvSpPr>
            <p:spPr bwMode="auto">
              <a:xfrm>
                <a:off x="287" y="2550"/>
                <a:ext cx="626"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b="1" dirty="0">
                    <a:ea typeface="ＭＳ Ｐゴシック" pitchFamily="34" charset="-128"/>
                    <a:cs typeface="Times New Roman" pitchFamily="18" charset="0"/>
                  </a:rPr>
                  <a:t>Watches</a:t>
                </a:r>
              </a:p>
            </p:txBody>
          </p:sp>
          <p:sp>
            <p:nvSpPr>
              <p:cNvPr id="81" name="Text Box 28"/>
              <p:cNvSpPr txBox="1">
                <a:spLocks noChangeArrowheads="1"/>
              </p:cNvSpPr>
              <p:nvPr/>
            </p:nvSpPr>
            <p:spPr bwMode="auto">
              <a:xfrm>
                <a:off x="187" y="2235"/>
                <a:ext cx="726"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b="1" dirty="0">
                    <a:ea typeface="ＭＳ Ｐゴシック" pitchFamily="34" charset="-128"/>
                    <a:cs typeface="Times New Roman" pitchFamily="18" charset="0"/>
                  </a:rPr>
                  <a:t>Forecasts</a:t>
                </a:r>
              </a:p>
            </p:txBody>
          </p:sp>
          <p:sp>
            <p:nvSpPr>
              <p:cNvPr id="82" name="Text Box 29"/>
              <p:cNvSpPr txBox="1">
                <a:spLocks noChangeArrowheads="1"/>
              </p:cNvSpPr>
              <p:nvPr/>
            </p:nvSpPr>
            <p:spPr bwMode="auto">
              <a:xfrm>
                <a:off x="93" y="1794"/>
                <a:ext cx="82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fontAlgn="base" hangingPunct="1">
                  <a:spcBef>
                    <a:spcPct val="50000"/>
                  </a:spcBef>
                  <a:spcAft>
                    <a:spcPct val="0"/>
                  </a:spcAft>
                </a:pPr>
                <a:r>
                  <a:rPr lang="en-US" altLang="en-US" sz="1200" b="1" dirty="0" smtClean="0">
                    <a:cs typeface="Times New Roman" pitchFamily="18" charset="0"/>
                  </a:rPr>
                  <a:t>Threats</a:t>
                </a:r>
                <a:r>
                  <a:rPr lang="en-US" altLang="en-US" sz="1200" dirty="0" smtClean="0">
                    <a:cs typeface="Times New Roman" pitchFamily="18" charset="0"/>
                  </a:rPr>
                  <a:t> </a:t>
                </a:r>
                <a:r>
                  <a:rPr lang="en-US" altLang="en-US" sz="1200" b="1" dirty="0" smtClean="0">
                    <a:cs typeface="Times New Roman" pitchFamily="18" charset="0"/>
                  </a:rPr>
                  <a:t>Assessments</a:t>
                </a:r>
              </a:p>
            </p:txBody>
          </p:sp>
          <p:sp>
            <p:nvSpPr>
              <p:cNvPr id="83" name="Text Box 30"/>
              <p:cNvSpPr txBox="1">
                <a:spLocks noChangeArrowheads="1"/>
              </p:cNvSpPr>
              <p:nvPr/>
            </p:nvSpPr>
            <p:spPr bwMode="auto">
              <a:xfrm>
                <a:off x="208" y="1544"/>
                <a:ext cx="705"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b="1" dirty="0">
                    <a:ea typeface="ＭＳ Ｐゴシック" pitchFamily="34" charset="-128"/>
                    <a:cs typeface="Times New Roman" pitchFamily="18" charset="0"/>
                  </a:rPr>
                  <a:t>Guidance</a:t>
                </a:r>
              </a:p>
            </p:txBody>
          </p:sp>
          <p:sp>
            <p:nvSpPr>
              <p:cNvPr id="84" name="Text Box 31"/>
              <p:cNvSpPr txBox="1">
                <a:spLocks noChangeArrowheads="1"/>
              </p:cNvSpPr>
              <p:nvPr/>
            </p:nvSpPr>
            <p:spPr bwMode="auto">
              <a:xfrm>
                <a:off x="338" y="1231"/>
                <a:ext cx="575"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b="1" dirty="0">
                    <a:ea typeface="ＭＳ Ｐゴシック" pitchFamily="34" charset="-128"/>
                    <a:cs typeface="Times New Roman" pitchFamily="18" charset="0"/>
                  </a:rPr>
                  <a:t>Outlook</a:t>
                </a:r>
              </a:p>
            </p:txBody>
          </p:sp>
        </p:grpSp>
        <p:sp>
          <p:nvSpPr>
            <p:cNvPr id="65" name="Line 33"/>
            <p:cNvSpPr>
              <a:spLocks noChangeShapeType="1"/>
            </p:cNvSpPr>
            <p:nvPr>
              <p:custDataLst>
                <p:tags r:id="rId13"/>
              </p:custDataLst>
            </p:nvPr>
          </p:nvSpPr>
          <p:spPr bwMode="auto">
            <a:xfrm>
              <a:off x="1482725" y="5180012"/>
              <a:ext cx="6101208" cy="551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dirty="0" smtClean="0">
                <a:solidFill>
                  <a:srgbClr val="000000"/>
                </a:solidFill>
                <a:ea typeface="ＭＳ Ｐゴシック" pitchFamily="34" charset="-128"/>
              </a:endParaRPr>
            </a:p>
          </p:txBody>
        </p:sp>
        <p:sp>
          <p:nvSpPr>
            <p:cNvPr id="66" name="Text Box 34"/>
            <p:cNvSpPr txBox="1">
              <a:spLocks noChangeArrowheads="1"/>
            </p:cNvSpPr>
            <p:nvPr>
              <p:custDataLst>
                <p:tags r:id="rId14"/>
              </p:custDataLst>
            </p:nvPr>
          </p:nvSpPr>
          <p:spPr bwMode="auto">
            <a:xfrm>
              <a:off x="4427538" y="5049838"/>
              <a:ext cx="1243012" cy="276225"/>
            </a:xfrm>
            <a:prstGeom prst="rect">
              <a:avLst/>
            </a:prstGeom>
            <a:gradFill rotWithShape="0">
              <a:gsLst>
                <a:gs pos="0">
                  <a:srgbClr val="767647"/>
                </a:gs>
                <a:gs pos="50000">
                  <a:srgbClr val="FFFF99"/>
                </a:gs>
                <a:gs pos="100000">
                  <a:srgbClr val="76764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50000"/>
                </a:spcBef>
                <a:spcAft>
                  <a:spcPct val="0"/>
                </a:spcAft>
              </a:pPr>
              <a:r>
                <a:rPr lang="en-US" altLang="en-US" sz="1200" b="1" dirty="0" smtClean="0">
                  <a:solidFill>
                    <a:srgbClr val="000000"/>
                  </a:solidFill>
                  <a:cs typeface="Times New Roman" pitchFamily="18" charset="0"/>
                </a:rPr>
                <a:t>Benefits</a:t>
              </a:r>
            </a:p>
          </p:txBody>
        </p:sp>
        <p:sp>
          <p:nvSpPr>
            <p:cNvPr id="67" name="TextBox 55"/>
            <p:cNvSpPr txBox="1"/>
            <p:nvPr>
              <p:custDataLst>
                <p:tags r:id="rId15"/>
              </p:custDataLst>
            </p:nvPr>
          </p:nvSpPr>
          <p:spPr>
            <a:xfrm>
              <a:off x="1481633" y="1444774"/>
              <a:ext cx="3141373" cy="369332"/>
            </a:xfrm>
            <a:prstGeom prst="rect">
              <a:avLst/>
            </a:prstGeom>
            <a:noFill/>
          </p:spPr>
          <p:txBody>
            <a:bodyPr wrap="none">
              <a:spAutoFit/>
            </a:bodyPr>
            <a:lstStyle/>
            <a:p>
              <a:pPr fontAlgn="base">
                <a:spcBef>
                  <a:spcPct val="0"/>
                </a:spcBef>
                <a:spcAft>
                  <a:spcPct val="0"/>
                </a:spcAft>
                <a:defRPr/>
              </a:pPr>
              <a:r>
                <a:rPr lang="en-US" b="1" dirty="0">
                  <a:ea typeface="ＭＳ Ｐゴシック" pitchFamily="34" charset="-128"/>
                  <a:cs typeface="Arial" pitchFamily="34" charset="0"/>
                </a:rPr>
                <a:t>Spanning Weather and Climate</a:t>
              </a:r>
              <a:endParaRPr lang="en-US" dirty="0">
                <a:ea typeface="ＭＳ Ｐゴシック" pitchFamily="34" charset="-128"/>
              </a:endParaRPr>
            </a:p>
          </p:txBody>
        </p:sp>
        <p:sp>
          <p:nvSpPr>
            <p:cNvPr id="68" name="Accolade fermante 67"/>
            <p:cNvSpPr/>
            <p:nvPr>
              <p:custDataLst>
                <p:tags r:id="rId16"/>
              </p:custDataLst>
            </p:nvPr>
          </p:nvSpPr>
          <p:spPr bwMode="auto">
            <a:xfrm>
              <a:off x="7230616" y="1407334"/>
              <a:ext cx="276006" cy="977554"/>
            </a:xfrm>
            <a:prstGeom prst="rightBrace">
              <a:avLst>
                <a:gd name="adj1" fmla="val 72476"/>
                <a:gd name="adj2" fmla="val 50000"/>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dirty="0" smtClean="0">
                <a:ln>
                  <a:noFill/>
                </a:ln>
                <a:solidFill>
                  <a:schemeClr val="accent2">
                    <a:lumMod val="75000"/>
                  </a:schemeClr>
                </a:solidFill>
                <a:effectLst/>
                <a:latin typeface="Arial" charset="0"/>
                <a:ea typeface="Arial Unicode MS" pitchFamily="34" charset="-128"/>
                <a:cs typeface="Arial Unicode MS" pitchFamily="34" charset="-128"/>
              </a:endParaRPr>
            </a:p>
          </p:txBody>
        </p:sp>
        <p:sp>
          <p:nvSpPr>
            <p:cNvPr id="69" name="Text Box 6"/>
            <p:cNvSpPr txBox="1">
              <a:spLocks noChangeArrowheads="1"/>
            </p:cNvSpPr>
            <p:nvPr>
              <p:custDataLst>
                <p:tags r:id="rId17"/>
              </p:custDataLst>
            </p:nvPr>
          </p:nvSpPr>
          <p:spPr bwMode="auto">
            <a:xfrm>
              <a:off x="7452320" y="1772816"/>
              <a:ext cx="1691680" cy="276991"/>
            </a:xfrm>
            <a:prstGeom prst="rect">
              <a:avLst/>
            </a:prstGeom>
            <a:noFill/>
            <a:ln w="28575">
              <a:noFill/>
              <a:miter lim="800000"/>
              <a:headEnd/>
              <a:tailEnd/>
            </a:ln>
            <a:effectLst>
              <a:outerShdw algn="ctr" rotWithShape="0">
                <a:schemeClr val="tx1"/>
              </a:outerShdw>
            </a:effectLst>
          </p:spPr>
          <p:txBody>
            <a:bodyPr wrap="square" lIns="91432" tIns="45716" rIns="91432" bIns="45716">
              <a:spAutoFit/>
            </a:bodyPr>
            <a:lstStyle/>
            <a:p>
              <a:pPr eaLnBrk="0" fontAlgn="base" hangingPunct="0">
                <a:spcBef>
                  <a:spcPct val="0"/>
                </a:spcBef>
                <a:spcAft>
                  <a:spcPct val="0"/>
                </a:spcAft>
                <a:defRPr/>
              </a:pPr>
              <a:r>
                <a:rPr lang="en-US" sz="1200" b="1" i="1" dirty="0">
                  <a:ea typeface="ＭＳ Ｐゴシック" pitchFamily="34" charset="-128"/>
                  <a:cs typeface="Times New Roman" pitchFamily="18" charset="0"/>
                </a:rPr>
                <a:t>Forecast </a:t>
              </a:r>
              <a:r>
                <a:rPr lang="en-US" sz="1200" b="1" i="1" dirty="0" smtClean="0">
                  <a:ea typeface="ＭＳ Ｐゴシック" pitchFamily="34" charset="-128"/>
                  <a:cs typeface="Times New Roman" pitchFamily="18" charset="0"/>
                </a:rPr>
                <a:t>Uncertainty</a:t>
              </a:r>
              <a:endParaRPr lang="en-US" sz="1200" b="1" i="1" dirty="0">
                <a:ea typeface="ＭＳ Ｐゴシック" pitchFamily="34" charset="-128"/>
                <a:cs typeface="Times New Roman" pitchFamily="18" charset="0"/>
              </a:endParaRPr>
            </a:p>
          </p:txBody>
        </p:sp>
        <p:sp>
          <p:nvSpPr>
            <p:cNvPr id="70" name="ZoneTexte 3"/>
            <p:cNvSpPr txBox="1">
              <a:spLocks noChangeArrowheads="1"/>
            </p:cNvSpPr>
            <p:nvPr>
              <p:custDataLst>
                <p:tags r:id="rId18"/>
              </p:custDataLst>
            </p:nvPr>
          </p:nvSpPr>
          <p:spPr bwMode="auto">
            <a:xfrm>
              <a:off x="7121414" y="5703059"/>
              <a:ext cx="17710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r>
                <a:rPr lang="en-US" altLang="en-US" sz="1000" i="1" dirty="0" smtClean="0"/>
                <a:t>Largely inspired by NESPC</a:t>
              </a:r>
              <a:endParaRPr lang="en-US" altLang="en-US" sz="1000" i="1" dirty="0"/>
            </a:p>
          </p:txBody>
        </p:sp>
        <p:sp>
          <p:nvSpPr>
            <p:cNvPr id="71" name="Double flèche horizontale 70"/>
            <p:cNvSpPr/>
            <p:nvPr>
              <p:custDataLst>
                <p:tags r:id="rId19"/>
              </p:custDataLst>
            </p:nvPr>
          </p:nvSpPr>
          <p:spPr bwMode="auto">
            <a:xfrm>
              <a:off x="1547664" y="5328000"/>
              <a:ext cx="1080120" cy="432048"/>
            </a:xfrm>
            <a:prstGeom prst="leftRightArrow">
              <a:avLst/>
            </a:prstGeom>
            <a:gradFill flip="none" rotWithShape="1">
              <a:gsLst>
                <a:gs pos="0">
                  <a:schemeClr val="bg1">
                    <a:lumMod val="50000"/>
                  </a:schemeClr>
                </a:gs>
                <a:gs pos="100000">
                  <a:schemeClr val="bg1">
                    <a:lumMod val="7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rmAutofit fontScale="62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Tactical</a:t>
              </a:r>
            </a:p>
          </p:txBody>
        </p:sp>
        <p:sp>
          <p:nvSpPr>
            <p:cNvPr id="72" name="Double flèche horizontale 71"/>
            <p:cNvSpPr/>
            <p:nvPr>
              <p:custDataLst>
                <p:tags r:id="rId20"/>
              </p:custDataLst>
            </p:nvPr>
          </p:nvSpPr>
          <p:spPr bwMode="auto">
            <a:xfrm>
              <a:off x="2483768" y="5508000"/>
              <a:ext cx="1232521" cy="432048"/>
            </a:xfrm>
            <a:prstGeom prst="leftRightArrow">
              <a:avLst/>
            </a:prstGeom>
            <a:gradFill flip="none" rotWithShape="1">
              <a:gsLst>
                <a:gs pos="0">
                  <a:schemeClr val="bg1">
                    <a:lumMod val="75000"/>
                  </a:schemeClr>
                </a:gs>
                <a:gs pos="100000">
                  <a:schemeClr val="bg1">
                    <a:lumMod val="9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rmAutofit fontScale="62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Operational</a:t>
              </a:r>
            </a:p>
          </p:txBody>
        </p:sp>
        <p:sp>
          <p:nvSpPr>
            <p:cNvPr id="73" name="Double flèche horizontale 72"/>
            <p:cNvSpPr/>
            <p:nvPr>
              <p:custDataLst>
                <p:tags r:id="rId21"/>
              </p:custDataLst>
            </p:nvPr>
          </p:nvSpPr>
          <p:spPr bwMode="auto">
            <a:xfrm>
              <a:off x="3716288" y="5328000"/>
              <a:ext cx="3843712" cy="432000"/>
            </a:xfrm>
            <a:prstGeom prst="leftRightArrow">
              <a:avLst/>
            </a:prstGeom>
            <a:gradFill flip="none" rotWithShape="1">
              <a:gsLst>
                <a:gs pos="0">
                  <a:schemeClr val="bg1">
                    <a:lumMod val="85000"/>
                  </a:schemeClr>
                </a:gs>
                <a:gs pos="10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rmAutofit fontScale="62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Strategic</a:t>
              </a:r>
            </a:p>
          </p:txBody>
        </p:sp>
        <p:sp>
          <p:nvSpPr>
            <p:cNvPr id="74" name="Text Box 34"/>
            <p:cNvSpPr txBox="1">
              <a:spLocks noChangeArrowheads="1"/>
            </p:cNvSpPr>
            <p:nvPr>
              <p:custDataLst>
                <p:tags r:id="rId22"/>
              </p:custDataLst>
            </p:nvPr>
          </p:nvSpPr>
          <p:spPr bwMode="auto">
            <a:xfrm>
              <a:off x="3347863" y="5049838"/>
              <a:ext cx="2479189" cy="276999"/>
            </a:xfrm>
            <a:prstGeom prst="rect">
              <a:avLst/>
            </a:prstGeom>
            <a:gradFill rotWithShape="0">
              <a:gsLst>
                <a:gs pos="0">
                  <a:srgbClr val="767647"/>
                </a:gs>
                <a:gs pos="50000">
                  <a:srgbClr val="FFFF99"/>
                </a:gs>
                <a:gs pos="100000">
                  <a:srgbClr val="76764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50000"/>
                </a:spcBef>
                <a:spcAft>
                  <a:spcPct val="0"/>
                </a:spcAft>
              </a:pPr>
              <a:r>
                <a:rPr lang="en-US" altLang="en-US" sz="1200" b="1" dirty="0" smtClean="0">
                  <a:solidFill>
                    <a:srgbClr val="000000"/>
                  </a:solidFill>
                  <a:cs typeface="Times New Roman" pitchFamily="18" charset="0"/>
                </a:rPr>
                <a:t>Levels of Military Intelligence</a:t>
              </a:r>
            </a:p>
          </p:txBody>
        </p:sp>
        <p:pic>
          <p:nvPicPr>
            <p:cNvPr id="75" name="Picture 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203848" y="3462941"/>
              <a:ext cx="1988694" cy="111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499992" y="2852936"/>
              <a:ext cx="2098212" cy="117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 descr="image001"/>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771800" y="4324350"/>
              <a:ext cx="2355001" cy="76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Image 7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868144" y="2215455"/>
              <a:ext cx="1375819" cy="925513"/>
            </a:xfrm>
            <a:prstGeom prst="rect">
              <a:avLst/>
            </a:prstGeom>
          </p:spPr>
        </p:pic>
      </p:grpSp>
      <p:sp>
        <p:nvSpPr>
          <p:cNvPr id="85" name="Content Placeholder 3"/>
          <p:cNvSpPr txBox="1">
            <a:spLocks/>
          </p:cNvSpPr>
          <p:nvPr/>
        </p:nvSpPr>
        <p:spPr>
          <a:xfrm>
            <a:off x="5342824" y="4110152"/>
            <a:ext cx="3693671" cy="9542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solidFill>
                  <a:schemeClr val="accent6">
                    <a:lumMod val="50000"/>
                  </a:schemeClr>
                </a:solidFill>
              </a:rPr>
              <a:t>The appropriate model, for a given domain and a given timeframe, for a specific need</a:t>
            </a:r>
            <a:endParaRPr lang="en-US" sz="2000" dirty="0">
              <a:solidFill>
                <a:schemeClr val="accent6">
                  <a:lumMod val="50000"/>
                </a:schemeClr>
              </a:solidFill>
            </a:endParaRPr>
          </a:p>
        </p:txBody>
      </p:sp>
      <p:pic>
        <p:nvPicPr>
          <p:cNvPr id="39" name="Image 38"/>
          <p:cNvPicPr>
            <a:picLocks noChangeAspect="1"/>
          </p:cNvPicPr>
          <p:nvPr/>
        </p:nvPicPr>
        <p:blipFill>
          <a:blip r:embed="rId30"/>
          <a:stretch>
            <a:fillRect/>
          </a:stretch>
        </p:blipFill>
        <p:spPr>
          <a:xfrm>
            <a:off x="35496" y="36000"/>
            <a:ext cx="720000" cy="252000"/>
          </a:xfrm>
          <a:prstGeom prst="rect">
            <a:avLst/>
          </a:prstGeom>
        </p:spPr>
      </p:pic>
    </p:spTree>
    <p:extLst>
      <p:ext uri="{BB962C8B-B14F-4D97-AF65-F5344CB8AC3E}">
        <p14:creationId xmlns:p14="http://schemas.microsoft.com/office/powerpoint/2010/main" val="39740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Clr>
                <a:srgbClr val="808080"/>
              </a:buClr>
            </a:pPr>
            <a:r>
              <a:rPr lang="en-CA" dirty="0"/>
              <a:t>Consolidated Weather Impact Chart (CWIC) – </a:t>
            </a:r>
            <a:r>
              <a:rPr lang="en-CA" dirty="0" smtClean="0"/>
              <a:t>A relevant database</a:t>
            </a:r>
            <a:endParaRPr lang="en-CA" dirty="0"/>
          </a:p>
        </p:txBody>
      </p:sp>
      <p:sp>
        <p:nvSpPr>
          <p:cNvPr id="8" name="Flèche droite 7">
            <a:hlinkClick r:id="rId4" action="ppaction://hlinksldjump"/>
          </p:cNvPr>
          <p:cNvSpPr/>
          <p:nvPr/>
        </p:nvSpPr>
        <p:spPr>
          <a:xfrm>
            <a:off x="8460432" y="414376"/>
            <a:ext cx="683568" cy="628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smtClean="0"/>
              <a:t>Main</a:t>
            </a:r>
            <a:endParaRPr lang="en-US" sz="1200" dirty="0"/>
          </a:p>
        </p:txBody>
      </p:sp>
      <p:pic>
        <p:nvPicPr>
          <p:cNvPr id="6" name="Picture 9" descr="VISIO-ADC"/>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Content Placeholder 3"/>
          <p:cNvSpPr>
            <a:spLocks noGrp="1"/>
          </p:cNvSpPr>
          <p:nvPr>
            <p:ph idx="10"/>
          </p:nvPr>
        </p:nvSpPr>
        <p:spPr>
          <a:xfrm>
            <a:off x="251519" y="1440000"/>
            <a:ext cx="8640961" cy="3771528"/>
          </a:xfrm>
        </p:spPr>
        <p:txBody>
          <a:bodyPr>
            <a:normAutofit fontScale="92500" lnSpcReduction="20000"/>
          </a:bodyPr>
          <a:lstStyle/>
          <a:p>
            <a:pPr marL="0" indent="0">
              <a:buClr>
                <a:schemeClr val="accent6">
                  <a:lumMod val="50000"/>
                </a:schemeClr>
              </a:buClr>
              <a:buNone/>
            </a:pPr>
            <a:r>
              <a:rPr lang="en-CA" sz="2600" dirty="0" smtClean="0">
                <a:solidFill>
                  <a:schemeClr val="accent6">
                    <a:lumMod val="50000"/>
                  </a:schemeClr>
                </a:solidFill>
              </a:rPr>
              <a:t>A relevant database will be constituted by environmental elements (</a:t>
            </a:r>
            <a:r>
              <a:rPr lang="en-CA" sz="2600" dirty="0" err="1" smtClean="0">
                <a:solidFill>
                  <a:schemeClr val="accent6">
                    <a:lumMod val="50000"/>
                  </a:schemeClr>
                </a:solidFill>
              </a:rPr>
              <a:t>MetOc</a:t>
            </a:r>
            <a:r>
              <a:rPr lang="en-CA" sz="2600" dirty="0" smtClean="0">
                <a:solidFill>
                  <a:schemeClr val="accent6">
                    <a:lumMod val="50000"/>
                  </a:schemeClr>
                </a:solidFill>
              </a:rPr>
              <a:t>) with at least one the following features: </a:t>
            </a:r>
          </a:p>
          <a:p>
            <a:pPr marL="0" indent="0">
              <a:buClr>
                <a:schemeClr val="accent6">
                  <a:lumMod val="50000"/>
                </a:schemeClr>
              </a:buClr>
              <a:buNone/>
            </a:pPr>
            <a:endParaRPr lang="en-CA" sz="2600" dirty="0" smtClean="0">
              <a:solidFill>
                <a:schemeClr val="accent6">
                  <a:lumMod val="50000"/>
                </a:schemeClr>
              </a:solidFill>
            </a:endParaRPr>
          </a:p>
          <a:p>
            <a:pPr marL="914400" lvl="1" indent="-457200">
              <a:buClr>
                <a:schemeClr val="accent6">
                  <a:lumMod val="50000"/>
                </a:schemeClr>
              </a:buClr>
              <a:buFont typeface="+mj-lt"/>
              <a:buAutoNum type="arabicPeriod"/>
            </a:pPr>
            <a:r>
              <a:rPr lang="en-CA" sz="2200" dirty="0" smtClean="0">
                <a:solidFill>
                  <a:schemeClr val="accent6">
                    <a:lumMod val="50000"/>
                  </a:schemeClr>
                </a:solidFill>
              </a:rPr>
              <a:t>Highest temporal and spatial resolutions available.</a:t>
            </a:r>
          </a:p>
          <a:p>
            <a:pPr marL="914400" lvl="1" indent="-457200">
              <a:buClr>
                <a:schemeClr val="accent6">
                  <a:lumMod val="50000"/>
                </a:schemeClr>
              </a:buClr>
              <a:buFont typeface="+mj-lt"/>
              <a:buAutoNum type="arabicPeriod"/>
            </a:pPr>
            <a:r>
              <a:rPr lang="en-CA" sz="2200" dirty="0" smtClean="0">
                <a:solidFill>
                  <a:schemeClr val="accent6">
                    <a:lumMod val="50000"/>
                  </a:schemeClr>
                </a:solidFill>
              </a:rPr>
              <a:t>Representativeness of </a:t>
            </a:r>
            <a:r>
              <a:rPr lang="en-CA" sz="2200" dirty="0" err="1" smtClean="0">
                <a:solidFill>
                  <a:schemeClr val="accent6">
                    <a:lumMod val="50000"/>
                  </a:schemeClr>
                </a:solidFill>
              </a:rPr>
              <a:t>MetOc's</a:t>
            </a:r>
            <a:r>
              <a:rPr lang="en-CA" sz="2200" dirty="0" smtClean="0">
                <a:solidFill>
                  <a:schemeClr val="accent6">
                    <a:lumMod val="50000"/>
                  </a:schemeClr>
                </a:solidFill>
              </a:rPr>
              <a:t> impact on considered mission: </a:t>
            </a:r>
          </a:p>
          <a:p>
            <a:pPr lvl="2">
              <a:buClr>
                <a:schemeClr val="accent6">
                  <a:lumMod val="50000"/>
                </a:schemeClr>
              </a:buClr>
            </a:pPr>
            <a:r>
              <a:rPr lang="en-CA" sz="1800" dirty="0" smtClean="0">
                <a:solidFill>
                  <a:schemeClr val="accent6">
                    <a:lumMod val="50000"/>
                  </a:schemeClr>
                </a:solidFill>
              </a:rPr>
              <a:t>Highest/lowest intensity,</a:t>
            </a:r>
          </a:p>
          <a:p>
            <a:pPr lvl="2">
              <a:buClr>
                <a:schemeClr val="accent6">
                  <a:lumMod val="50000"/>
                </a:schemeClr>
              </a:buClr>
            </a:pPr>
            <a:r>
              <a:rPr lang="en-CA" sz="1800" dirty="0" smtClean="0">
                <a:solidFill>
                  <a:schemeClr val="accent6">
                    <a:lumMod val="50000"/>
                  </a:schemeClr>
                </a:solidFill>
              </a:rPr>
              <a:t>Accumulation over periods</a:t>
            </a:r>
          </a:p>
          <a:p>
            <a:pPr lvl="2">
              <a:buClr>
                <a:schemeClr val="accent6">
                  <a:lumMod val="50000"/>
                </a:schemeClr>
              </a:buClr>
            </a:pPr>
            <a:r>
              <a:rPr lang="en-CA" sz="1800" dirty="0" smtClean="0">
                <a:solidFill>
                  <a:schemeClr val="accent6">
                    <a:lumMod val="50000"/>
                  </a:schemeClr>
                </a:solidFill>
              </a:rPr>
              <a:t>Exposition to a potential </a:t>
            </a:r>
            <a:r>
              <a:rPr lang="en-CA" sz="1800" dirty="0" err="1" smtClean="0">
                <a:solidFill>
                  <a:schemeClr val="accent6">
                    <a:lumMod val="50000"/>
                  </a:schemeClr>
                </a:solidFill>
              </a:rPr>
              <a:t>MetOc's</a:t>
            </a:r>
            <a:r>
              <a:rPr lang="en-CA" sz="1800" dirty="0" smtClean="0">
                <a:solidFill>
                  <a:schemeClr val="accent6">
                    <a:lumMod val="50000"/>
                  </a:schemeClr>
                </a:solidFill>
              </a:rPr>
              <a:t> impact,</a:t>
            </a:r>
          </a:p>
          <a:p>
            <a:pPr lvl="2">
              <a:buClr>
                <a:schemeClr val="accent6">
                  <a:lumMod val="50000"/>
                </a:schemeClr>
              </a:buClr>
            </a:pPr>
            <a:r>
              <a:rPr lang="en-CA" sz="1800" dirty="0" smtClean="0">
                <a:solidFill>
                  <a:schemeClr val="accent6">
                    <a:lumMod val="50000"/>
                  </a:schemeClr>
                </a:solidFill>
              </a:rPr>
              <a:t>Duration of </a:t>
            </a:r>
            <a:r>
              <a:rPr lang="en-CA" sz="1800" dirty="0" err="1" smtClean="0">
                <a:solidFill>
                  <a:schemeClr val="accent6">
                    <a:lumMod val="50000"/>
                  </a:schemeClr>
                </a:solidFill>
              </a:rPr>
              <a:t>MetOc's</a:t>
            </a:r>
            <a:r>
              <a:rPr lang="en-CA" sz="1800" dirty="0" smtClean="0">
                <a:solidFill>
                  <a:schemeClr val="accent6">
                    <a:lumMod val="50000"/>
                  </a:schemeClr>
                </a:solidFill>
              </a:rPr>
              <a:t> impact.</a:t>
            </a:r>
          </a:p>
          <a:p>
            <a:pPr marL="914400" lvl="1" indent="-457200">
              <a:buClr>
                <a:schemeClr val="accent6">
                  <a:lumMod val="50000"/>
                </a:schemeClr>
              </a:buClr>
              <a:buFont typeface="+mj-lt"/>
              <a:buAutoNum type="arabicPeriod"/>
            </a:pPr>
            <a:r>
              <a:rPr lang="en-CA" sz="2200" dirty="0" err="1" smtClean="0">
                <a:solidFill>
                  <a:schemeClr val="accent6">
                    <a:lumMod val="50000"/>
                  </a:schemeClr>
                </a:solidFill>
              </a:rPr>
              <a:t>MetOc</a:t>
            </a:r>
            <a:r>
              <a:rPr lang="en-CA" sz="2200" dirty="0" smtClean="0">
                <a:solidFill>
                  <a:schemeClr val="accent6">
                    <a:lumMod val="50000"/>
                  </a:schemeClr>
                </a:solidFill>
              </a:rPr>
              <a:t> elements relevant for either Aviation, Navy, Land or Intelligence activities,</a:t>
            </a:r>
          </a:p>
          <a:p>
            <a:pPr marL="914400" lvl="1" indent="-457200">
              <a:buClr>
                <a:schemeClr val="accent6">
                  <a:lumMod val="50000"/>
                </a:schemeClr>
              </a:buClr>
              <a:buFont typeface="+mj-lt"/>
              <a:buAutoNum type="arabicPeriod"/>
            </a:pPr>
            <a:r>
              <a:rPr lang="en-CA" sz="2200" dirty="0" smtClean="0">
                <a:solidFill>
                  <a:schemeClr val="accent6">
                    <a:lumMod val="50000"/>
                  </a:schemeClr>
                </a:solidFill>
              </a:rPr>
              <a:t>Known vulnerabilities,</a:t>
            </a:r>
          </a:p>
          <a:p>
            <a:pPr marL="914400" lvl="1" indent="-457200">
              <a:buClr>
                <a:schemeClr val="accent6">
                  <a:lumMod val="50000"/>
                </a:schemeClr>
              </a:buClr>
              <a:buFont typeface="+mj-lt"/>
              <a:buAutoNum type="arabicPeriod"/>
            </a:pPr>
            <a:r>
              <a:rPr lang="en-CA" sz="2200" dirty="0" smtClean="0">
                <a:solidFill>
                  <a:schemeClr val="accent6">
                    <a:lumMod val="50000"/>
                  </a:schemeClr>
                </a:solidFill>
              </a:rPr>
              <a:t>…</a:t>
            </a:r>
          </a:p>
        </p:txBody>
      </p:sp>
      <p:sp>
        <p:nvSpPr>
          <p:cNvPr id="3" name="ZoneTexte 2"/>
          <p:cNvSpPr txBox="1"/>
          <p:nvPr/>
        </p:nvSpPr>
        <p:spPr>
          <a:xfrm>
            <a:off x="251519" y="5085184"/>
            <a:ext cx="8640961" cy="830997"/>
          </a:xfrm>
          <a:prstGeom prst="rect">
            <a:avLst/>
          </a:prstGeom>
          <a:noFill/>
        </p:spPr>
        <p:txBody>
          <a:bodyPr wrap="square" rtlCol="0">
            <a:spAutoFit/>
          </a:bodyPr>
          <a:lstStyle/>
          <a:p>
            <a:r>
              <a:rPr lang="en-US" sz="2400" b="1" dirty="0">
                <a:solidFill>
                  <a:srgbClr val="FF0000"/>
                </a:solidFill>
              </a:rPr>
              <a:t>Big data </a:t>
            </a:r>
            <a:r>
              <a:rPr lang="en-US" sz="2400" b="1" dirty="0" smtClean="0">
                <a:solidFill>
                  <a:srgbClr val="FF0000"/>
                </a:solidFill>
              </a:rPr>
              <a:t>and </a:t>
            </a:r>
            <a:r>
              <a:rPr lang="en-US" sz="2400" b="1" dirty="0">
                <a:solidFill>
                  <a:srgbClr val="FF0000"/>
                </a:solidFill>
              </a:rPr>
              <a:t>bandwidth issues imply compromises and restrictions on the database elaboration</a:t>
            </a:r>
          </a:p>
        </p:txBody>
      </p:sp>
      <p:pic>
        <p:nvPicPr>
          <p:cNvPr id="7" name="Image 6"/>
          <p:cNvPicPr>
            <a:picLocks noChangeAspect="1"/>
          </p:cNvPicPr>
          <p:nvPr/>
        </p:nvPicPr>
        <p:blipFill>
          <a:blip r:embed="rId6"/>
          <a:stretch>
            <a:fillRect/>
          </a:stretch>
        </p:blipFill>
        <p:spPr>
          <a:xfrm>
            <a:off x="35496" y="36000"/>
            <a:ext cx="720000" cy="252000"/>
          </a:xfrm>
          <a:prstGeom prst="rect">
            <a:avLst/>
          </a:prstGeom>
        </p:spPr>
      </p:pic>
    </p:spTree>
    <p:extLst>
      <p:ext uri="{BB962C8B-B14F-4D97-AF65-F5344CB8AC3E}">
        <p14:creationId xmlns:p14="http://schemas.microsoft.com/office/powerpoint/2010/main" val="882792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51520" y="3290010"/>
            <a:ext cx="4320000" cy="2659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p:txBody>
          <a:bodyPr/>
          <a:lstStyle/>
          <a:p>
            <a:pPr>
              <a:buClr>
                <a:srgbClr val="808080"/>
              </a:buClr>
            </a:pPr>
            <a:r>
              <a:rPr lang="en-CA" dirty="0"/>
              <a:t>Consolidated Weather Impact Chart (CWIC</a:t>
            </a:r>
            <a:r>
              <a:rPr lang="en-CA" dirty="0" smtClean="0"/>
              <a:t>) – Impacts characterization</a:t>
            </a:r>
            <a:endParaRPr lang="en-CA" dirty="0"/>
          </a:p>
        </p:txBody>
      </p:sp>
      <p:pic>
        <p:nvPicPr>
          <p:cNvPr id="8" name="Picture 9" descr="VISIO-ADC"/>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6"/>
          <p:cNvGrpSpPr>
            <a:grpSpLocks noChangeAspect="1"/>
          </p:cNvGrpSpPr>
          <p:nvPr>
            <p:custDataLst>
              <p:tags r:id="rId3"/>
            </p:custDataLst>
          </p:nvPr>
        </p:nvGrpSpPr>
        <p:grpSpPr bwMode="auto">
          <a:xfrm>
            <a:off x="4644008" y="1710674"/>
            <a:ext cx="4320000" cy="1370714"/>
            <a:chOff x="1944296" y="2045564"/>
            <a:chExt cx="5220000" cy="1656079"/>
          </a:xfrm>
        </p:grpSpPr>
        <p:pic>
          <p:nvPicPr>
            <p:cNvPr id="1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4296" y="2045564"/>
              <a:ext cx="5220000" cy="1653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8"/>
            <p:cNvSpPr txBox="1">
              <a:spLocks noChangeArrowheads="1"/>
            </p:cNvSpPr>
            <p:nvPr/>
          </p:nvSpPr>
          <p:spPr bwMode="auto">
            <a:xfrm>
              <a:off x="3092244" y="3455422"/>
              <a:ext cx="28761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r>
                <a:rPr lang="en-US" altLang="en-US" sz="1000" dirty="0"/>
                <a:t>METOC_IMPACT_NATO_AMC 13_5b_SHAPE</a:t>
              </a:r>
            </a:p>
          </p:txBody>
        </p:sp>
      </p:grpSp>
      <p:sp>
        <p:nvSpPr>
          <p:cNvPr id="4" name="Content Placeholder 3"/>
          <p:cNvSpPr>
            <a:spLocks noGrp="1"/>
          </p:cNvSpPr>
          <p:nvPr>
            <p:ph idx="10"/>
          </p:nvPr>
        </p:nvSpPr>
        <p:spPr>
          <a:xfrm>
            <a:off x="251521" y="1445065"/>
            <a:ext cx="4319999" cy="1695903"/>
          </a:xfrm>
        </p:spPr>
        <p:txBody>
          <a:bodyPr>
            <a:noAutofit/>
          </a:bodyPr>
          <a:lstStyle/>
          <a:p>
            <a:pPr marL="0" indent="0">
              <a:buClr>
                <a:schemeClr val="accent6">
                  <a:lumMod val="50000"/>
                </a:schemeClr>
              </a:buClr>
              <a:buNone/>
            </a:pPr>
            <a:r>
              <a:rPr lang="en-CA" sz="2400" b="1" dirty="0" smtClean="0">
                <a:solidFill>
                  <a:schemeClr val="accent6">
                    <a:lumMod val="50000"/>
                  </a:schemeClr>
                </a:solidFill>
              </a:rPr>
              <a:t>Missions/Assets Definition</a:t>
            </a:r>
          </a:p>
          <a:p>
            <a:pPr marL="0" indent="0">
              <a:buClr>
                <a:schemeClr val="accent6">
                  <a:lumMod val="50000"/>
                </a:schemeClr>
              </a:buClr>
              <a:buNone/>
            </a:pPr>
            <a:r>
              <a:rPr lang="en-US" sz="1600" dirty="0">
                <a:solidFill>
                  <a:schemeClr val="accent6">
                    <a:lumMod val="50000"/>
                  </a:schemeClr>
                </a:solidFill>
              </a:rPr>
              <a:t>The traffic lights code is widely (NATO) used to express the potential risk related to meteorological impacts on troops and materials</a:t>
            </a:r>
            <a:r>
              <a:rPr lang="en-US" sz="1600" dirty="0" smtClean="0">
                <a:solidFill>
                  <a:schemeClr val="accent6">
                    <a:lumMod val="50000"/>
                  </a:schemeClr>
                </a:solidFill>
              </a:rPr>
              <a:t>.</a:t>
            </a:r>
            <a:endParaRPr lang="en-US" sz="1600" dirty="0">
              <a:solidFill>
                <a:schemeClr val="accent6">
                  <a:lumMod val="50000"/>
                </a:schemeClr>
              </a:solidFill>
            </a:endParaRPr>
          </a:p>
        </p:txBody>
      </p:sp>
      <p:sp>
        <p:nvSpPr>
          <p:cNvPr id="14" name="Espace réservé du contenu 2"/>
          <p:cNvSpPr txBox="1">
            <a:spLocks/>
          </p:cNvSpPr>
          <p:nvPr>
            <p:custDataLst>
              <p:tags r:id="rId4"/>
            </p:custDataLst>
          </p:nvPr>
        </p:nvSpPr>
        <p:spPr bwMode="auto">
          <a:xfrm>
            <a:off x="4571520" y="3429000"/>
            <a:ext cx="45279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pPr marL="0" indent="0" defTabSz="457200">
              <a:buClr>
                <a:schemeClr val="accent6">
                  <a:lumMod val="50000"/>
                </a:schemeClr>
              </a:buClr>
              <a:buNone/>
              <a:defRPr/>
            </a:pPr>
            <a:r>
              <a:rPr lang="en-US" sz="1800" kern="0" dirty="0" smtClean="0">
                <a:solidFill>
                  <a:schemeClr val="accent6">
                    <a:lumMod val="50000"/>
                  </a:schemeClr>
                </a:solidFill>
                <a:latin typeface="Arial" panose="020B0604020202020204" pitchFamily="34" charset="0"/>
                <a:cs typeface="Arial" panose="020B0604020202020204" pitchFamily="34" charset="0"/>
              </a:rPr>
              <a:t>For each operation type, operational limits have been defined for every weather element which can interfere with the considered operation.</a:t>
            </a:r>
            <a:endParaRPr lang="en-US" sz="1800" kern="0" dirty="0">
              <a:solidFill>
                <a:schemeClr val="accent6">
                  <a:lumMod val="50000"/>
                </a:schemeClr>
              </a:solidFill>
              <a:latin typeface="Arial" panose="020B0604020202020204" pitchFamily="34" charset="0"/>
              <a:cs typeface="Arial" panose="020B0604020202020204" pitchFamily="34" charset="0"/>
            </a:endParaRPr>
          </a:p>
        </p:txBody>
      </p:sp>
      <p:sp>
        <p:nvSpPr>
          <p:cNvPr id="13" name="Espace réservé du contenu 2"/>
          <p:cNvSpPr txBox="1">
            <a:spLocks/>
          </p:cNvSpPr>
          <p:nvPr>
            <p:custDataLst>
              <p:tags r:id="rId5"/>
            </p:custDataLst>
          </p:nvPr>
        </p:nvSpPr>
        <p:spPr bwMode="auto">
          <a:xfrm>
            <a:off x="4572000" y="4748951"/>
            <a:ext cx="452799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pPr marL="0" indent="0" defTabSz="457200">
              <a:buClr>
                <a:schemeClr val="accent6">
                  <a:lumMod val="50000"/>
                </a:schemeClr>
              </a:buClr>
              <a:buNone/>
              <a:defRPr/>
            </a:pPr>
            <a:r>
              <a:rPr lang="en-US" sz="1800" kern="0" dirty="0" smtClean="0">
                <a:solidFill>
                  <a:srgbClr val="FF0000"/>
                </a:solidFill>
                <a:latin typeface="Arial" panose="020B0604020202020204" pitchFamily="34" charset="0"/>
                <a:cs typeface="Arial" panose="020B0604020202020204" pitchFamily="34" charset="0"/>
              </a:rPr>
              <a:t>Due to </a:t>
            </a:r>
            <a:r>
              <a:rPr lang="en-US" sz="1800" kern="0" dirty="0">
                <a:solidFill>
                  <a:srgbClr val="FF0000"/>
                </a:solidFill>
                <a:latin typeface="Arial" panose="020B0604020202020204" pitchFamily="34" charset="0"/>
                <a:cs typeface="Arial" panose="020B0604020202020204" pitchFamily="34" charset="0"/>
              </a:rPr>
              <a:t>a wide range of assets, missions or </a:t>
            </a:r>
            <a:r>
              <a:rPr lang="en-US" sz="1800" kern="0" dirty="0" smtClean="0">
                <a:solidFill>
                  <a:srgbClr val="FF0000"/>
                </a:solidFill>
                <a:latin typeface="Arial" panose="020B0604020202020204" pitchFamily="34" charset="0"/>
                <a:cs typeface="Arial" panose="020B0604020202020204" pitchFamily="34" charset="0"/>
              </a:rPr>
              <a:t>operations, preset </a:t>
            </a:r>
            <a:r>
              <a:rPr lang="en-US" sz="1800" kern="0" dirty="0">
                <a:solidFill>
                  <a:srgbClr val="FF0000"/>
                </a:solidFill>
                <a:latin typeface="Arial" panose="020B0604020202020204" pitchFamily="34" charset="0"/>
                <a:cs typeface="Arial" panose="020B0604020202020204" pitchFamily="34" charset="0"/>
              </a:rPr>
              <a:t>formats </a:t>
            </a:r>
            <a:r>
              <a:rPr lang="en-US" sz="1800" kern="0" dirty="0" smtClean="0">
                <a:solidFill>
                  <a:srgbClr val="FF0000"/>
                </a:solidFill>
                <a:latin typeface="Arial" panose="020B0604020202020204" pitchFamily="34" charset="0"/>
                <a:cs typeface="Arial" panose="020B0604020202020204" pitchFamily="34" charset="0"/>
              </a:rPr>
              <a:t>production is </a:t>
            </a:r>
            <a:r>
              <a:rPr lang="en-US" sz="1800" kern="0" dirty="0">
                <a:solidFill>
                  <a:srgbClr val="FF0000"/>
                </a:solidFill>
                <a:latin typeface="Arial" panose="020B0604020202020204" pitchFamily="34" charset="0"/>
                <a:cs typeface="Arial" panose="020B0604020202020204" pitchFamily="34" charset="0"/>
              </a:rPr>
              <a:t>not an efficient solution when only some of them are considered and when </a:t>
            </a:r>
            <a:r>
              <a:rPr lang="en-US" sz="1800" kern="0" dirty="0" smtClean="0">
                <a:solidFill>
                  <a:srgbClr val="FF0000"/>
                </a:solidFill>
                <a:latin typeface="Arial" panose="020B0604020202020204" pitchFamily="34" charset="0"/>
                <a:cs typeface="Arial" panose="020B0604020202020204" pitchFamily="34" charset="0"/>
              </a:rPr>
              <a:t>further adjustment </a:t>
            </a:r>
            <a:r>
              <a:rPr lang="en-US" sz="1800" kern="0" dirty="0">
                <a:solidFill>
                  <a:srgbClr val="FF0000"/>
                </a:solidFill>
                <a:latin typeface="Arial" panose="020B0604020202020204" pitchFamily="34" charset="0"/>
                <a:cs typeface="Arial" panose="020B0604020202020204" pitchFamily="34" charset="0"/>
              </a:rPr>
              <a:t>to impacts are needed.</a:t>
            </a:r>
          </a:p>
        </p:txBody>
      </p:sp>
      <p:pic>
        <p:nvPicPr>
          <p:cNvPr id="15" name="Image 14"/>
          <p:cNvPicPr>
            <a:picLocks noChangeAspect="1"/>
          </p:cNvPicPr>
          <p:nvPr/>
        </p:nvPicPr>
        <p:blipFill>
          <a:blip r:embed="rId11"/>
          <a:stretch>
            <a:fillRect/>
          </a:stretch>
        </p:blipFill>
        <p:spPr>
          <a:xfrm>
            <a:off x="35496" y="36000"/>
            <a:ext cx="720000" cy="252000"/>
          </a:xfrm>
          <a:prstGeom prst="rect">
            <a:avLst/>
          </a:prstGeom>
        </p:spPr>
      </p:pic>
    </p:spTree>
    <p:extLst>
      <p:ext uri="{BB962C8B-B14F-4D97-AF65-F5344CB8AC3E}">
        <p14:creationId xmlns:p14="http://schemas.microsoft.com/office/powerpoint/2010/main" val="4053031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4"/>
          <a:stretch>
            <a:fillRect/>
          </a:stretch>
        </p:blipFill>
        <p:spPr>
          <a:xfrm>
            <a:off x="1800000" y="1980000"/>
            <a:ext cx="5581472" cy="3960000"/>
          </a:xfrm>
          <a:prstGeom prst="rect">
            <a:avLst/>
          </a:prstGeom>
        </p:spPr>
      </p:pic>
      <p:grpSp>
        <p:nvGrpSpPr>
          <p:cNvPr id="18" name="Groupe 17"/>
          <p:cNvGrpSpPr/>
          <p:nvPr/>
        </p:nvGrpSpPr>
        <p:grpSpPr>
          <a:xfrm>
            <a:off x="1800000" y="1980000"/>
            <a:ext cx="5581472" cy="3960000"/>
            <a:chOff x="1800000" y="1980000"/>
            <a:chExt cx="5581472" cy="3960000"/>
          </a:xfrm>
        </p:grpSpPr>
        <p:grpSp>
          <p:nvGrpSpPr>
            <p:cNvPr id="15" name="Groupe 14"/>
            <p:cNvGrpSpPr/>
            <p:nvPr/>
          </p:nvGrpSpPr>
          <p:grpSpPr>
            <a:xfrm>
              <a:off x="1800000" y="1980000"/>
              <a:ext cx="5581472" cy="3960000"/>
              <a:chOff x="1800000" y="1980000"/>
              <a:chExt cx="5581472" cy="3960000"/>
            </a:xfrm>
          </p:grpSpPr>
          <p:pic>
            <p:nvPicPr>
              <p:cNvPr id="7" name="Image 6"/>
              <p:cNvPicPr>
                <a:picLocks noChangeAspect="1"/>
              </p:cNvPicPr>
              <p:nvPr/>
            </p:nvPicPr>
            <p:blipFill>
              <a:blip r:embed="rId5"/>
              <a:stretch>
                <a:fillRect/>
              </a:stretch>
            </p:blipFill>
            <p:spPr>
              <a:xfrm>
                <a:off x="1800000" y="1980000"/>
                <a:ext cx="5581472" cy="3960000"/>
              </a:xfrm>
              <a:prstGeom prst="rect">
                <a:avLst/>
              </a:prstGeom>
            </p:spPr>
          </p:pic>
          <p:sp>
            <p:nvSpPr>
              <p:cNvPr id="13" name="Ellipse 12"/>
              <p:cNvSpPr/>
              <p:nvPr/>
            </p:nvSpPr>
            <p:spPr>
              <a:xfrm rot="1136519">
                <a:off x="3155012" y="2550519"/>
                <a:ext cx="1302407" cy="36004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Ellipse 29"/>
            <p:cNvSpPr/>
            <p:nvPr/>
          </p:nvSpPr>
          <p:spPr>
            <a:xfrm rot="160042">
              <a:off x="4375358" y="2625784"/>
              <a:ext cx="486090" cy="238202"/>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llipse 30"/>
            <p:cNvSpPr/>
            <p:nvPr/>
          </p:nvSpPr>
          <p:spPr>
            <a:xfrm rot="2004825">
              <a:off x="2672679" y="2947545"/>
              <a:ext cx="749064" cy="479556"/>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lipse 31"/>
            <p:cNvSpPr/>
            <p:nvPr/>
          </p:nvSpPr>
          <p:spPr>
            <a:xfrm rot="277920">
              <a:off x="6386078" y="2882571"/>
              <a:ext cx="749064" cy="373993"/>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p:txBody>
          <a:bodyPr/>
          <a:lstStyle/>
          <a:p>
            <a:pPr>
              <a:buClr>
                <a:srgbClr val="808080"/>
              </a:buClr>
            </a:pPr>
            <a:r>
              <a:rPr lang="en-CA" dirty="0"/>
              <a:t>Consolidated Weather Impact Chart (CWIC</a:t>
            </a:r>
            <a:r>
              <a:rPr lang="en-CA" dirty="0" smtClean="0"/>
              <a:t>) – Adjustable thresholds</a:t>
            </a:r>
            <a:endParaRPr lang="en-CA" dirty="0"/>
          </a:p>
        </p:txBody>
      </p:sp>
      <p:sp>
        <p:nvSpPr>
          <p:cNvPr id="4" name="Content Placeholder 3"/>
          <p:cNvSpPr>
            <a:spLocks noGrp="1"/>
          </p:cNvSpPr>
          <p:nvPr>
            <p:ph idx="10"/>
          </p:nvPr>
        </p:nvSpPr>
        <p:spPr>
          <a:xfrm>
            <a:off x="251520" y="1445065"/>
            <a:ext cx="8640960" cy="4432207"/>
          </a:xfrm>
        </p:spPr>
        <p:txBody>
          <a:bodyPr>
            <a:normAutofit/>
          </a:bodyPr>
          <a:lstStyle/>
          <a:p>
            <a:pPr marL="0" indent="0">
              <a:buClr>
                <a:schemeClr val="accent6">
                  <a:lumMod val="50000"/>
                </a:schemeClr>
              </a:buClr>
              <a:buNone/>
            </a:pPr>
            <a:r>
              <a:rPr lang="en-CA" sz="2400" b="1" dirty="0" smtClean="0">
                <a:solidFill>
                  <a:schemeClr val="accent6">
                    <a:lumMod val="50000"/>
                  </a:schemeClr>
                </a:solidFill>
              </a:rPr>
              <a:t>One tool to support the decision process</a:t>
            </a:r>
            <a:endParaRPr lang="en-CA" sz="2400" b="1" dirty="0">
              <a:solidFill>
                <a:schemeClr val="accent6">
                  <a:lumMod val="50000"/>
                </a:schemeClr>
              </a:solidFill>
            </a:endParaRPr>
          </a:p>
        </p:txBody>
      </p:sp>
      <p:pic>
        <p:nvPicPr>
          <p:cNvPr id="8" name="Picture 9" descr="VISIO-ADC"/>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e 37"/>
          <p:cNvGrpSpPr/>
          <p:nvPr/>
        </p:nvGrpSpPr>
        <p:grpSpPr>
          <a:xfrm>
            <a:off x="1800000" y="1980000"/>
            <a:ext cx="5587928" cy="3960000"/>
            <a:chOff x="7308304" y="1989280"/>
            <a:chExt cx="5587928" cy="3960000"/>
          </a:xfrm>
        </p:grpSpPr>
        <p:pic>
          <p:nvPicPr>
            <p:cNvPr id="12" name="Image 11"/>
            <p:cNvPicPr>
              <a:picLocks noChangeAspect="1"/>
            </p:cNvPicPr>
            <p:nvPr/>
          </p:nvPicPr>
          <p:blipFill>
            <a:blip r:embed="rId7"/>
            <a:stretch>
              <a:fillRect/>
            </a:stretch>
          </p:blipFill>
          <p:spPr>
            <a:xfrm>
              <a:off x="7308304" y="1989280"/>
              <a:ext cx="5587928" cy="3960000"/>
            </a:xfrm>
            <a:prstGeom prst="rect">
              <a:avLst/>
            </a:prstGeom>
          </p:spPr>
        </p:pic>
        <p:sp>
          <p:nvSpPr>
            <p:cNvPr id="33" name="Ellipse 32"/>
            <p:cNvSpPr/>
            <p:nvPr/>
          </p:nvSpPr>
          <p:spPr>
            <a:xfrm>
              <a:off x="8820472" y="2204864"/>
              <a:ext cx="938293" cy="36004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llipse 33"/>
            <p:cNvSpPr/>
            <p:nvPr/>
          </p:nvSpPr>
          <p:spPr>
            <a:xfrm>
              <a:off x="10692680" y="2996952"/>
              <a:ext cx="505216" cy="36004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llipse 34"/>
            <p:cNvSpPr/>
            <p:nvPr/>
          </p:nvSpPr>
          <p:spPr>
            <a:xfrm>
              <a:off x="7956376" y="2852936"/>
              <a:ext cx="340640" cy="28803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llipse 35"/>
            <p:cNvSpPr/>
            <p:nvPr/>
          </p:nvSpPr>
          <p:spPr>
            <a:xfrm>
              <a:off x="8654492" y="2708920"/>
              <a:ext cx="339852" cy="28803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llipse 36"/>
            <p:cNvSpPr/>
            <p:nvPr/>
          </p:nvSpPr>
          <p:spPr>
            <a:xfrm rot="8491471">
              <a:off x="9649666" y="2302518"/>
              <a:ext cx="799099" cy="517446"/>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Connecteur droit avec flèche 25"/>
          <p:cNvCxnSpPr/>
          <p:nvPr/>
        </p:nvCxnSpPr>
        <p:spPr>
          <a:xfrm>
            <a:off x="2556000" y="5580000"/>
            <a:ext cx="360000" cy="0"/>
          </a:xfrm>
          <a:prstGeom prst="straightConnector1">
            <a:avLst/>
          </a:prstGeom>
          <a:ln w="76200">
            <a:solidFill>
              <a:srgbClr val="FFFF00"/>
            </a:solidFill>
            <a:tailEnd type="triangle"/>
          </a:ln>
          <a:effectLst>
            <a:outerShdw blurRad="50800" dist="50800" dir="5400000" algn="ctr" rotWithShape="0">
              <a:srgbClr val="FF0000"/>
            </a:outerShdw>
          </a:effectLst>
        </p:spPr>
        <p:style>
          <a:lnRef idx="3">
            <a:schemeClr val="accent6"/>
          </a:lnRef>
          <a:fillRef idx="0">
            <a:schemeClr val="accent6"/>
          </a:fillRef>
          <a:effectRef idx="2">
            <a:schemeClr val="accent6"/>
          </a:effectRef>
          <a:fontRef idx="minor">
            <a:schemeClr val="tx1"/>
          </a:fontRef>
        </p:style>
      </p:cxnSp>
      <p:cxnSp>
        <p:nvCxnSpPr>
          <p:cNvPr id="10" name="Connecteur droit avec flèche 9"/>
          <p:cNvCxnSpPr/>
          <p:nvPr/>
        </p:nvCxnSpPr>
        <p:spPr>
          <a:xfrm>
            <a:off x="2088000" y="5580000"/>
            <a:ext cx="360000" cy="0"/>
          </a:xfrm>
          <a:prstGeom prst="straightConnector1">
            <a:avLst/>
          </a:prstGeom>
          <a:ln w="76200">
            <a:solidFill>
              <a:srgbClr val="25FB5D"/>
            </a:solidFill>
            <a:tailEnd type="triangle"/>
          </a:ln>
          <a:effectLst>
            <a:outerShdw blurRad="50800" dist="50800" dir="5400000" algn="ctr" rotWithShape="0">
              <a:srgbClr val="FFFF00"/>
            </a:outerShdw>
          </a:effectLst>
        </p:spPr>
        <p:style>
          <a:lnRef idx="3">
            <a:schemeClr val="accent6"/>
          </a:lnRef>
          <a:fillRef idx="0">
            <a:schemeClr val="accent6"/>
          </a:fillRef>
          <a:effectRef idx="2">
            <a:schemeClr val="accent6"/>
          </a:effectRef>
          <a:fontRef idx="minor">
            <a:schemeClr val="tx1"/>
          </a:fontRef>
        </p:style>
      </p:cxnSp>
      <p:pic>
        <p:nvPicPr>
          <p:cNvPr id="22" name="Image 21"/>
          <p:cNvPicPr>
            <a:picLocks noChangeAspect="1"/>
          </p:cNvPicPr>
          <p:nvPr/>
        </p:nvPicPr>
        <p:blipFill>
          <a:blip r:embed="rId8"/>
          <a:stretch>
            <a:fillRect/>
          </a:stretch>
        </p:blipFill>
        <p:spPr>
          <a:xfrm>
            <a:off x="35496" y="36000"/>
            <a:ext cx="720000" cy="252000"/>
          </a:xfrm>
          <a:prstGeom prst="rect">
            <a:avLst/>
          </a:prstGeom>
        </p:spPr>
      </p:pic>
    </p:spTree>
    <p:extLst>
      <p:ext uri="{BB962C8B-B14F-4D97-AF65-F5344CB8AC3E}">
        <p14:creationId xmlns:p14="http://schemas.microsoft.com/office/powerpoint/2010/main" val="223291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e 30"/>
          <p:cNvGrpSpPr/>
          <p:nvPr/>
        </p:nvGrpSpPr>
        <p:grpSpPr>
          <a:xfrm>
            <a:off x="4139952" y="1665256"/>
            <a:ext cx="3912593" cy="4068000"/>
            <a:chOff x="4139952" y="1665256"/>
            <a:chExt cx="3912593" cy="4068000"/>
          </a:xfrm>
        </p:grpSpPr>
        <p:pic>
          <p:nvPicPr>
            <p:cNvPr id="3" name="Image 2"/>
            <p:cNvPicPr>
              <a:picLocks noChangeAspect="1"/>
            </p:cNvPicPr>
            <p:nvPr/>
          </p:nvPicPr>
          <p:blipFill>
            <a:blip r:embed="rId4"/>
            <a:stretch>
              <a:fillRect/>
            </a:stretch>
          </p:blipFill>
          <p:spPr>
            <a:xfrm>
              <a:off x="4139952" y="1665256"/>
              <a:ext cx="3912593" cy="4068000"/>
            </a:xfrm>
            <a:prstGeom prst="rect">
              <a:avLst/>
            </a:prstGeom>
            <a:scene3d>
              <a:camera prst="orthographicFront">
                <a:rot lat="1800000" lon="19800000" rev="0"/>
              </a:camera>
              <a:lightRig rig="threePt" dir="t"/>
            </a:scene3d>
          </p:spPr>
        </p:pic>
        <p:grpSp>
          <p:nvGrpSpPr>
            <p:cNvPr id="28" name="Groupe 27"/>
            <p:cNvGrpSpPr/>
            <p:nvPr/>
          </p:nvGrpSpPr>
          <p:grpSpPr>
            <a:xfrm>
              <a:off x="4981174" y="3212976"/>
              <a:ext cx="1102994" cy="936104"/>
              <a:chOff x="323528" y="2996952"/>
              <a:chExt cx="1102994" cy="936104"/>
            </a:xfrm>
          </p:grpSpPr>
          <p:sp>
            <p:nvSpPr>
              <p:cNvPr id="29" name="ZoneTexte 28"/>
              <p:cNvSpPr txBox="1"/>
              <p:nvPr/>
            </p:nvSpPr>
            <p:spPr>
              <a:xfrm>
                <a:off x="323528" y="3656057"/>
                <a:ext cx="1102994" cy="276999"/>
              </a:xfrm>
              <a:prstGeom prst="rect">
                <a:avLst/>
              </a:prstGeom>
              <a:noFill/>
            </p:spPr>
            <p:txBody>
              <a:bodyPr wrap="none" rtlCol="0">
                <a:spAutoFit/>
              </a:bodyPr>
              <a:lstStyle/>
              <a:p>
                <a:r>
                  <a:rPr lang="fr-CA" sz="1200" b="1" dirty="0" err="1" smtClean="0">
                    <a:solidFill>
                      <a:schemeClr val="accent6">
                        <a:lumMod val="50000"/>
                      </a:schemeClr>
                    </a:solidFill>
                    <a:latin typeface="Arial" panose="020B0604020202020204" pitchFamily="34" charset="0"/>
                    <a:cs typeface="Arial" panose="020B0604020202020204" pitchFamily="34" charset="0"/>
                  </a:rPr>
                  <a:t>Temperature</a:t>
                </a:r>
                <a:endParaRPr lang="en-US" sz="1200" b="1" dirty="0">
                  <a:solidFill>
                    <a:schemeClr val="accent6">
                      <a:lumMod val="50000"/>
                    </a:schemeClr>
                  </a:solidFill>
                  <a:latin typeface="Arial" panose="020B0604020202020204" pitchFamily="34" charset="0"/>
                  <a:cs typeface="Arial" panose="020B0604020202020204" pitchFamily="34" charset="0"/>
                </a:endParaRPr>
              </a:p>
            </p:txBody>
          </p:sp>
          <p:cxnSp>
            <p:nvCxnSpPr>
              <p:cNvPr id="30" name="Connecteur droit avec flèche 29"/>
              <p:cNvCxnSpPr>
                <a:stCxn id="29" idx="0"/>
              </p:cNvCxnSpPr>
              <p:nvPr/>
            </p:nvCxnSpPr>
            <p:spPr>
              <a:xfrm flipH="1" flipV="1">
                <a:off x="611560" y="2996952"/>
                <a:ext cx="263465" cy="659105"/>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p:txBody>
          <a:bodyPr/>
          <a:lstStyle/>
          <a:p>
            <a:pPr>
              <a:buClr>
                <a:srgbClr val="808080"/>
              </a:buClr>
            </a:pPr>
            <a:r>
              <a:rPr lang="en-CA" dirty="0"/>
              <a:t>Consolidated Weather Impact Chart (CWIC</a:t>
            </a:r>
            <a:r>
              <a:rPr lang="en-CA" dirty="0" smtClean="0"/>
              <a:t>) – Consolidation rule</a:t>
            </a:r>
            <a:endParaRPr lang="en-CA" dirty="0"/>
          </a:p>
        </p:txBody>
      </p:sp>
      <p:sp>
        <p:nvSpPr>
          <p:cNvPr id="4" name="Content Placeholder 3"/>
          <p:cNvSpPr>
            <a:spLocks noGrp="1"/>
          </p:cNvSpPr>
          <p:nvPr>
            <p:ph idx="10"/>
          </p:nvPr>
        </p:nvSpPr>
        <p:spPr>
          <a:xfrm>
            <a:off x="251520" y="1445065"/>
            <a:ext cx="8640960" cy="4504215"/>
          </a:xfrm>
        </p:spPr>
        <p:txBody>
          <a:bodyPr>
            <a:normAutofit/>
          </a:bodyPr>
          <a:lstStyle/>
          <a:p>
            <a:pPr marL="0" indent="0">
              <a:buClr>
                <a:schemeClr val="accent6">
                  <a:lumMod val="50000"/>
                </a:schemeClr>
              </a:buClr>
              <a:buNone/>
            </a:pPr>
            <a:r>
              <a:rPr lang="en-CA" sz="2400" b="1" dirty="0" smtClean="0">
                <a:solidFill>
                  <a:schemeClr val="accent6">
                    <a:lumMod val="50000"/>
                  </a:schemeClr>
                </a:solidFill>
              </a:rPr>
              <a:t>The worst index make the index (worst case scenario)</a:t>
            </a:r>
            <a:endParaRPr lang="en-CA" sz="2400" b="1" dirty="0">
              <a:solidFill>
                <a:schemeClr val="accent6">
                  <a:lumMod val="50000"/>
                </a:schemeClr>
              </a:solidFill>
            </a:endParaRPr>
          </a:p>
        </p:txBody>
      </p:sp>
      <p:sp>
        <p:nvSpPr>
          <p:cNvPr id="6" name="Flèche droite 5">
            <a:hlinkClick r:id="rId5" action="ppaction://hlinksldjump"/>
          </p:cNvPr>
          <p:cNvSpPr/>
          <p:nvPr/>
        </p:nvSpPr>
        <p:spPr>
          <a:xfrm>
            <a:off x="8460432" y="414376"/>
            <a:ext cx="683568" cy="628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smtClean="0"/>
              <a:t>Main</a:t>
            </a:r>
            <a:endParaRPr lang="en-US" sz="1200" dirty="0"/>
          </a:p>
        </p:txBody>
      </p:sp>
      <p:pic>
        <p:nvPicPr>
          <p:cNvPr id="7" name="Picture 9" descr="VISIO-ADC"/>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p:cNvPicPr>
            <a:picLocks noChangeAspect="1"/>
          </p:cNvPicPr>
          <p:nvPr/>
        </p:nvPicPr>
        <p:blipFill>
          <a:blip r:embed="rId7"/>
          <a:stretch>
            <a:fillRect/>
          </a:stretch>
        </p:blipFill>
        <p:spPr>
          <a:xfrm>
            <a:off x="298845" y="1844824"/>
            <a:ext cx="3913115" cy="4068000"/>
          </a:xfrm>
          <a:prstGeom prst="rect">
            <a:avLst/>
          </a:prstGeom>
        </p:spPr>
      </p:pic>
      <p:grpSp>
        <p:nvGrpSpPr>
          <p:cNvPr id="18" name="Groupe 17"/>
          <p:cNvGrpSpPr/>
          <p:nvPr/>
        </p:nvGrpSpPr>
        <p:grpSpPr>
          <a:xfrm>
            <a:off x="323528" y="2924944"/>
            <a:ext cx="664669" cy="1008112"/>
            <a:chOff x="323528" y="2924944"/>
            <a:chExt cx="664669" cy="1008112"/>
          </a:xfrm>
        </p:grpSpPr>
        <p:sp>
          <p:nvSpPr>
            <p:cNvPr id="8" name="ZoneTexte 7"/>
            <p:cNvSpPr txBox="1"/>
            <p:nvPr/>
          </p:nvSpPr>
          <p:spPr>
            <a:xfrm>
              <a:off x="323528" y="3656057"/>
              <a:ext cx="664669" cy="276999"/>
            </a:xfrm>
            <a:prstGeom prst="rect">
              <a:avLst/>
            </a:prstGeom>
            <a:noFill/>
          </p:spPr>
          <p:txBody>
            <a:bodyPr wrap="none" rtlCol="0">
              <a:spAutoFit/>
            </a:bodyPr>
            <a:lstStyle/>
            <a:p>
              <a:r>
                <a:rPr lang="fr-CA" sz="1200" b="1" dirty="0" err="1" smtClean="0">
                  <a:solidFill>
                    <a:schemeClr val="accent6">
                      <a:lumMod val="50000"/>
                    </a:schemeClr>
                  </a:solidFill>
                  <a:latin typeface="Arial" panose="020B0604020202020204" pitchFamily="34" charset="0"/>
                  <a:cs typeface="Arial" panose="020B0604020202020204" pitchFamily="34" charset="0"/>
                </a:rPr>
                <a:t>Waves</a:t>
              </a:r>
              <a:endParaRPr lang="en-US" sz="1200" b="1" dirty="0">
                <a:solidFill>
                  <a:schemeClr val="accent6">
                    <a:lumMod val="50000"/>
                  </a:schemeClr>
                </a:solidFill>
                <a:latin typeface="Arial" panose="020B0604020202020204" pitchFamily="34" charset="0"/>
                <a:cs typeface="Arial" panose="020B0604020202020204" pitchFamily="34" charset="0"/>
              </a:endParaRPr>
            </a:p>
          </p:txBody>
        </p:sp>
        <p:cxnSp>
          <p:nvCxnSpPr>
            <p:cNvPr id="10" name="Connecteur droit avec flèche 9"/>
            <p:cNvCxnSpPr>
              <a:stCxn id="8" idx="0"/>
            </p:cNvCxnSpPr>
            <p:nvPr/>
          </p:nvCxnSpPr>
          <p:spPr>
            <a:xfrm flipV="1">
              <a:off x="655863" y="2924944"/>
              <a:ext cx="171721" cy="731113"/>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e 22"/>
          <p:cNvGrpSpPr/>
          <p:nvPr/>
        </p:nvGrpSpPr>
        <p:grpSpPr>
          <a:xfrm>
            <a:off x="1187624" y="2996952"/>
            <a:ext cx="1823074" cy="936104"/>
            <a:chOff x="1812822" y="2996952"/>
            <a:chExt cx="1823074" cy="936104"/>
          </a:xfrm>
        </p:grpSpPr>
        <p:sp>
          <p:nvSpPr>
            <p:cNvPr id="24" name="ZoneTexte 23"/>
            <p:cNvSpPr txBox="1"/>
            <p:nvPr/>
          </p:nvSpPr>
          <p:spPr>
            <a:xfrm>
              <a:off x="2532902" y="3656057"/>
              <a:ext cx="1102994" cy="276999"/>
            </a:xfrm>
            <a:prstGeom prst="rect">
              <a:avLst/>
            </a:prstGeom>
            <a:noFill/>
          </p:spPr>
          <p:txBody>
            <a:bodyPr wrap="none" rtlCol="0">
              <a:spAutoFit/>
            </a:bodyPr>
            <a:lstStyle/>
            <a:p>
              <a:r>
                <a:rPr lang="fr-CA" sz="1200" b="1" dirty="0" err="1" smtClean="0">
                  <a:solidFill>
                    <a:schemeClr val="accent6">
                      <a:lumMod val="50000"/>
                    </a:schemeClr>
                  </a:solidFill>
                  <a:latin typeface="Arial" panose="020B0604020202020204" pitchFamily="34" charset="0"/>
                  <a:cs typeface="Arial" panose="020B0604020202020204" pitchFamily="34" charset="0"/>
                </a:rPr>
                <a:t>Temperature</a:t>
              </a:r>
              <a:endParaRPr lang="en-US" sz="1200" b="1" dirty="0">
                <a:solidFill>
                  <a:schemeClr val="accent6">
                    <a:lumMod val="50000"/>
                  </a:schemeClr>
                </a:solidFill>
                <a:latin typeface="Arial" panose="020B0604020202020204" pitchFamily="34" charset="0"/>
                <a:cs typeface="Arial" panose="020B0604020202020204" pitchFamily="34" charset="0"/>
              </a:endParaRPr>
            </a:p>
          </p:txBody>
        </p:sp>
        <p:cxnSp>
          <p:nvCxnSpPr>
            <p:cNvPr id="25" name="Connecteur droit avec flèche 24"/>
            <p:cNvCxnSpPr>
              <a:stCxn id="24" idx="0"/>
            </p:cNvCxnSpPr>
            <p:nvPr/>
          </p:nvCxnSpPr>
          <p:spPr>
            <a:xfrm flipH="1" flipV="1">
              <a:off x="1812822" y="2996952"/>
              <a:ext cx="1271577" cy="659105"/>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e 31"/>
          <p:cNvGrpSpPr/>
          <p:nvPr/>
        </p:nvGrpSpPr>
        <p:grpSpPr>
          <a:xfrm>
            <a:off x="899592" y="3212976"/>
            <a:ext cx="1117614" cy="720080"/>
            <a:chOff x="323528" y="3212976"/>
            <a:chExt cx="1117614" cy="720080"/>
          </a:xfrm>
        </p:grpSpPr>
        <p:sp>
          <p:nvSpPr>
            <p:cNvPr id="33" name="ZoneTexte 32"/>
            <p:cNvSpPr txBox="1"/>
            <p:nvPr/>
          </p:nvSpPr>
          <p:spPr>
            <a:xfrm>
              <a:off x="323528" y="3656057"/>
              <a:ext cx="1117614" cy="276999"/>
            </a:xfrm>
            <a:prstGeom prst="rect">
              <a:avLst/>
            </a:prstGeom>
            <a:noFill/>
          </p:spPr>
          <p:txBody>
            <a:bodyPr wrap="none" rtlCol="0">
              <a:spAutoFit/>
            </a:bodyPr>
            <a:lstStyle/>
            <a:p>
              <a:r>
                <a:rPr lang="fr-CA" sz="1200" b="1" dirty="0" err="1" smtClean="0">
                  <a:solidFill>
                    <a:schemeClr val="accent6">
                      <a:lumMod val="50000"/>
                    </a:schemeClr>
                  </a:solidFill>
                  <a:latin typeface="Arial" panose="020B0604020202020204" pitchFamily="34" charset="0"/>
                  <a:cs typeface="Arial" panose="020B0604020202020204" pitchFamily="34" charset="0"/>
                </a:rPr>
                <a:t>Precipitation</a:t>
              </a:r>
              <a:endParaRPr lang="en-US" sz="1200" b="1" dirty="0">
                <a:solidFill>
                  <a:schemeClr val="accent6">
                    <a:lumMod val="50000"/>
                  </a:schemeClr>
                </a:solidFill>
                <a:latin typeface="Arial" panose="020B0604020202020204" pitchFamily="34" charset="0"/>
                <a:cs typeface="Arial" panose="020B0604020202020204" pitchFamily="34" charset="0"/>
              </a:endParaRPr>
            </a:p>
          </p:txBody>
        </p:sp>
        <p:cxnSp>
          <p:nvCxnSpPr>
            <p:cNvPr id="34" name="Connecteur droit avec flèche 33"/>
            <p:cNvCxnSpPr>
              <a:stCxn id="33" idx="0"/>
            </p:cNvCxnSpPr>
            <p:nvPr/>
          </p:nvCxnSpPr>
          <p:spPr>
            <a:xfrm flipH="1" flipV="1">
              <a:off x="539552" y="3212976"/>
              <a:ext cx="342783" cy="443081"/>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e 21"/>
          <p:cNvGrpSpPr/>
          <p:nvPr/>
        </p:nvGrpSpPr>
        <p:grpSpPr>
          <a:xfrm>
            <a:off x="4644008" y="2097304"/>
            <a:ext cx="3912942" cy="4068000"/>
            <a:chOff x="4644008" y="2097304"/>
            <a:chExt cx="3912942" cy="4068000"/>
          </a:xfrm>
        </p:grpSpPr>
        <p:pic>
          <p:nvPicPr>
            <p:cNvPr id="15" name="Image 14"/>
            <p:cNvPicPr>
              <a:picLocks noChangeAspect="1"/>
            </p:cNvPicPr>
            <p:nvPr/>
          </p:nvPicPr>
          <p:blipFill>
            <a:blip r:embed="rId8"/>
            <a:stretch>
              <a:fillRect/>
            </a:stretch>
          </p:blipFill>
          <p:spPr>
            <a:xfrm>
              <a:off x="4644008" y="2097304"/>
              <a:ext cx="3912942" cy="4068000"/>
            </a:xfrm>
            <a:prstGeom prst="rect">
              <a:avLst/>
            </a:prstGeom>
            <a:scene3d>
              <a:camera prst="orthographicFront">
                <a:rot lat="1800000" lon="19800000" rev="0"/>
              </a:camera>
              <a:lightRig rig="threePt" dir="t"/>
            </a:scene3d>
          </p:spPr>
        </p:pic>
        <p:grpSp>
          <p:nvGrpSpPr>
            <p:cNvPr id="19" name="Groupe 18"/>
            <p:cNvGrpSpPr/>
            <p:nvPr/>
          </p:nvGrpSpPr>
          <p:grpSpPr>
            <a:xfrm>
              <a:off x="4860032" y="3645024"/>
              <a:ext cx="664669" cy="1008112"/>
              <a:chOff x="323528" y="2924944"/>
              <a:chExt cx="664669" cy="1008112"/>
            </a:xfrm>
          </p:grpSpPr>
          <p:sp>
            <p:nvSpPr>
              <p:cNvPr id="20" name="ZoneTexte 19"/>
              <p:cNvSpPr txBox="1"/>
              <p:nvPr/>
            </p:nvSpPr>
            <p:spPr>
              <a:xfrm>
                <a:off x="323528" y="3656057"/>
                <a:ext cx="664669" cy="276999"/>
              </a:xfrm>
              <a:prstGeom prst="rect">
                <a:avLst/>
              </a:prstGeom>
              <a:noFill/>
            </p:spPr>
            <p:txBody>
              <a:bodyPr wrap="none" rtlCol="0">
                <a:spAutoFit/>
              </a:bodyPr>
              <a:lstStyle/>
              <a:p>
                <a:r>
                  <a:rPr lang="fr-CA" sz="1200" b="1" dirty="0" err="1" smtClean="0">
                    <a:solidFill>
                      <a:schemeClr val="accent6">
                        <a:lumMod val="50000"/>
                      </a:schemeClr>
                    </a:solidFill>
                    <a:latin typeface="Arial" panose="020B0604020202020204" pitchFamily="34" charset="0"/>
                    <a:cs typeface="Arial" panose="020B0604020202020204" pitchFamily="34" charset="0"/>
                  </a:rPr>
                  <a:t>Waves</a:t>
                </a:r>
                <a:endParaRPr lang="en-US" sz="1200" b="1" dirty="0">
                  <a:solidFill>
                    <a:schemeClr val="accent6">
                      <a:lumMod val="50000"/>
                    </a:schemeClr>
                  </a:solidFill>
                  <a:latin typeface="Arial" panose="020B0604020202020204" pitchFamily="34" charset="0"/>
                  <a:cs typeface="Arial" panose="020B0604020202020204" pitchFamily="34" charset="0"/>
                </a:endParaRPr>
              </a:p>
            </p:txBody>
          </p:sp>
          <p:cxnSp>
            <p:nvCxnSpPr>
              <p:cNvPr id="21" name="Connecteur droit avec flèche 20"/>
              <p:cNvCxnSpPr>
                <a:stCxn id="20" idx="0"/>
              </p:cNvCxnSpPr>
              <p:nvPr/>
            </p:nvCxnSpPr>
            <p:spPr>
              <a:xfrm flipV="1">
                <a:off x="655863" y="2924944"/>
                <a:ext cx="171721" cy="731113"/>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5" name="Groupe 44"/>
          <p:cNvGrpSpPr/>
          <p:nvPr/>
        </p:nvGrpSpPr>
        <p:grpSpPr>
          <a:xfrm>
            <a:off x="5292080" y="2529352"/>
            <a:ext cx="3904004" cy="4068000"/>
            <a:chOff x="5292080" y="2529352"/>
            <a:chExt cx="3904004" cy="4068000"/>
          </a:xfrm>
        </p:grpSpPr>
        <p:pic>
          <p:nvPicPr>
            <p:cNvPr id="17" name="Image 16"/>
            <p:cNvPicPr>
              <a:picLocks noChangeAspect="1"/>
            </p:cNvPicPr>
            <p:nvPr/>
          </p:nvPicPr>
          <p:blipFill>
            <a:blip r:embed="rId9"/>
            <a:stretch>
              <a:fillRect/>
            </a:stretch>
          </p:blipFill>
          <p:spPr>
            <a:xfrm>
              <a:off x="5292080" y="2529352"/>
              <a:ext cx="3904004" cy="4068000"/>
            </a:xfrm>
            <a:prstGeom prst="rect">
              <a:avLst/>
            </a:prstGeom>
            <a:scene3d>
              <a:camera prst="orthographicFront">
                <a:rot lat="1800000" lon="19800000" rev="0"/>
              </a:camera>
              <a:lightRig rig="threePt" dir="t"/>
            </a:scene3d>
          </p:spPr>
        </p:pic>
        <p:grpSp>
          <p:nvGrpSpPr>
            <p:cNvPr id="37" name="Groupe 36"/>
            <p:cNvGrpSpPr/>
            <p:nvPr/>
          </p:nvGrpSpPr>
          <p:grpSpPr>
            <a:xfrm>
              <a:off x="5652120" y="4293096"/>
              <a:ext cx="1117614" cy="792088"/>
              <a:chOff x="323528" y="3140968"/>
              <a:chExt cx="1117614" cy="792088"/>
            </a:xfrm>
          </p:grpSpPr>
          <p:sp>
            <p:nvSpPr>
              <p:cNvPr id="38" name="ZoneTexte 37"/>
              <p:cNvSpPr txBox="1"/>
              <p:nvPr/>
            </p:nvSpPr>
            <p:spPr>
              <a:xfrm>
                <a:off x="323528" y="3656057"/>
                <a:ext cx="1117614" cy="276999"/>
              </a:xfrm>
              <a:prstGeom prst="rect">
                <a:avLst/>
              </a:prstGeom>
              <a:noFill/>
            </p:spPr>
            <p:txBody>
              <a:bodyPr wrap="none" rtlCol="0">
                <a:spAutoFit/>
              </a:bodyPr>
              <a:lstStyle/>
              <a:p>
                <a:r>
                  <a:rPr lang="fr-CA" sz="1200" b="1" dirty="0" err="1" smtClean="0">
                    <a:solidFill>
                      <a:schemeClr val="accent6">
                        <a:lumMod val="50000"/>
                      </a:schemeClr>
                    </a:solidFill>
                    <a:latin typeface="Arial" panose="020B0604020202020204" pitchFamily="34" charset="0"/>
                    <a:cs typeface="Arial" panose="020B0604020202020204" pitchFamily="34" charset="0"/>
                  </a:rPr>
                  <a:t>Precipitation</a:t>
                </a:r>
                <a:endParaRPr lang="en-US" sz="1200" b="1" dirty="0">
                  <a:solidFill>
                    <a:schemeClr val="accent6">
                      <a:lumMod val="50000"/>
                    </a:schemeClr>
                  </a:solidFill>
                  <a:latin typeface="Arial" panose="020B0604020202020204" pitchFamily="34" charset="0"/>
                  <a:cs typeface="Arial" panose="020B0604020202020204" pitchFamily="34" charset="0"/>
                </a:endParaRPr>
              </a:p>
            </p:txBody>
          </p:sp>
          <p:cxnSp>
            <p:nvCxnSpPr>
              <p:cNvPr id="39" name="Connecteur droit avec flèche 38"/>
              <p:cNvCxnSpPr>
                <a:stCxn id="38" idx="0"/>
              </p:cNvCxnSpPr>
              <p:nvPr/>
            </p:nvCxnSpPr>
            <p:spPr>
              <a:xfrm flipV="1">
                <a:off x="882335" y="3140968"/>
                <a:ext cx="17257" cy="515089"/>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35" name="ZoneTexte 34"/>
              <p:cNvSpPr txBox="1"/>
              <p:nvPr/>
            </p:nvSpPr>
            <p:spPr>
              <a:xfrm>
                <a:off x="373343" y="5980638"/>
                <a:ext cx="3766609" cy="184666"/>
              </a:xfrm>
              <a:prstGeom prst="rect">
                <a:avLst/>
              </a:prstGeom>
              <a:solidFill>
                <a:schemeClr val="bg1">
                  <a:lumMod val="95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CA" sz="1200" b="1" i="1" smtClean="0">
                          <a:solidFill>
                            <a:schemeClr val="accent6">
                              <a:lumMod val="50000"/>
                            </a:schemeClr>
                          </a:solidFill>
                          <a:latin typeface="Cambria Math" panose="02040503050406030204" pitchFamily="18" charset="0"/>
                        </a:rPr>
                        <m:t>𝑪𝑾𝑰𝑪</m:t>
                      </m:r>
                      <m:r>
                        <a:rPr lang="fr-CA" sz="1200" b="1" i="1" smtClean="0">
                          <a:solidFill>
                            <a:schemeClr val="accent6">
                              <a:lumMod val="50000"/>
                            </a:schemeClr>
                          </a:solidFill>
                          <a:latin typeface="Cambria Math" panose="02040503050406030204" pitchFamily="18" charset="0"/>
                        </a:rPr>
                        <m:t>=</m:t>
                      </m:r>
                      <m:r>
                        <a:rPr lang="fr-CA" sz="1200" b="1" i="1" smtClean="0">
                          <a:solidFill>
                            <a:schemeClr val="accent6">
                              <a:lumMod val="50000"/>
                            </a:schemeClr>
                          </a:solidFill>
                          <a:latin typeface="Cambria Math" panose="02040503050406030204" pitchFamily="18" charset="0"/>
                        </a:rPr>
                        <m:t>𝑴𝒂𝒙</m:t>
                      </m:r>
                      <m:r>
                        <a:rPr lang="fr-CA" sz="1200" b="1" i="1" smtClean="0">
                          <a:solidFill>
                            <a:schemeClr val="accent6">
                              <a:lumMod val="50000"/>
                            </a:schemeClr>
                          </a:solidFill>
                          <a:latin typeface="Cambria Math" panose="02040503050406030204" pitchFamily="18" charset="0"/>
                        </a:rPr>
                        <m:t> (</m:t>
                      </m:r>
                      <m:r>
                        <a:rPr lang="fr-CA" sz="1200" b="1" i="1" smtClean="0">
                          <a:solidFill>
                            <a:schemeClr val="accent6">
                              <a:lumMod val="50000"/>
                            </a:schemeClr>
                          </a:solidFill>
                          <a:latin typeface="Cambria Math" panose="02040503050406030204" pitchFamily="18" charset="0"/>
                        </a:rPr>
                        <m:t>𝑴𝒂𝒙</m:t>
                      </m:r>
                      <m:r>
                        <a:rPr lang="fr-CA" sz="1200" b="1" i="1" smtClean="0">
                          <a:solidFill>
                            <a:schemeClr val="accent6">
                              <a:lumMod val="50000"/>
                            </a:schemeClr>
                          </a:solidFill>
                          <a:latin typeface="Cambria Math" panose="02040503050406030204" pitchFamily="18" charset="0"/>
                        </a:rPr>
                        <m:t> </m:t>
                      </m:r>
                      <m:d>
                        <m:dPr>
                          <m:ctrlPr>
                            <a:rPr lang="fr-CA" sz="1200" b="1" i="1" baseline="-25000" smtClean="0">
                              <a:solidFill>
                                <a:schemeClr val="accent6">
                                  <a:lumMod val="50000"/>
                                </a:schemeClr>
                              </a:solidFill>
                              <a:latin typeface="Cambria Math" panose="02040503050406030204" pitchFamily="18" charset="0"/>
                            </a:rPr>
                          </m:ctrlPr>
                        </m:dPr>
                        <m:e>
                          <m:r>
                            <a:rPr lang="fr-CA" sz="1200" b="1" i="1" baseline="-25000" smtClean="0">
                              <a:solidFill>
                                <a:schemeClr val="accent6">
                                  <a:lumMod val="50000"/>
                                </a:schemeClr>
                              </a:solidFill>
                              <a:latin typeface="Cambria Math" panose="02040503050406030204" pitchFamily="18" charset="0"/>
                            </a:rPr>
                            <m:t>𝑾𝒙𝑬𝒍</m:t>
                          </m:r>
                          <m:r>
                            <a:rPr lang="fr-CA" sz="1200" b="1" i="1" baseline="-25000" smtClean="0">
                              <a:solidFill>
                                <a:schemeClr val="accent6">
                                  <a:lumMod val="50000"/>
                                </a:schemeClr>
                              </a:solidFill>
                              <a:latin typeface="Cambria Math" panose="02040503050406030204" pitchFamily="18" charset="0"/>
                            </a:rPr>
                            <m:t>𝟏</m:t>
                          </m:r>
                        </m:e>
                      </m:d>
                      <m:r>
                        <a:rPr lang="fr-CA" sz="1200" b="1" i="1" smtClean="0">
                          <a:solidFill>
                            <a:schemeClr val="accent6">
                              <a:lumMod val="50000"/>
                            </a:schemeClr>
                          </a:solidFill>
                          <a:latin typeface="Cambria Math" panose="02040503050406030204" pitchFamily="18" charset="0"/>
                        </a:rPr>
                        <m:t>,</m:t>
                      </m:r>
                      <m:r>
                        <a:rPr lang="fr-CA" sz="1200" b="1" i="1">
                          <a:solidFill>
                            <a:schemeClr val="accent6">
                              <a:lumMod val="50000"/>
                            </a:schemeClr>
                          </a:solidFill>
                          <a:latin typeface="Cambria Math" panose="02040503050406030204" pitchFamily="18" charset="0"/>
                        </a:rPr>
                        <m:t>𝑴𝒂𝒙</m:t>
                      </m:r>
                      <m:r>
                        <a:rPr lang="fr-CA" sz="1200" b="1" i="1">
                          <a:solidFill>
                            <a:schemeClr val="accent6">
                              <a:lumMod val="50000"/>
                            </a:schemeClr>
                          </a:solidFill>
                          <a:latin typeface="Cambria Math" panose="02040503050406030204" pitchFamily="18" charset="0"/>
                        </a:rPr>
                        <m:t> </m:t>
                      </m:r>
                      <m:d>
                        <m:dPr>
                          <m:ctrlPr>
                            <a:rPr lang="fr-CA" sz="1200" b="1" i="1" baseline="-25000">
                              <a:solidFill>
                                <a:schemeClr val="accent6">
                                  <a:lumMod val="50000"/>
                                </a:schemeClr>
                              </a:solidFill>
                              <a:latin typeface="Cambria Math" panose="02040503050406030204" pitchFamily="18" charset="0"/>
                            </a:rPr>
                          </m:ctrlPr>
                        </m:dPr>
                        <m:e>
                          <m:r>
                            <a:rPr lang="fr-CA" sz="1200" b="1" i="1" baseline="-25000">
                              <a:solidFill>
                                <a:schemeClr val="accent6">
                                  <a:lumMod val="50000"/>
                                </a:schemeClr>
                              </a:solidFill>
                              <a:latin typeface="Cambria Math" panose="02040503050406030204" pitchFamily="18" charset="0"/>
                            </a:rPr>
                            <m:t>𝑾𝒙𝑬𝒍</m:t>
                          </m:r>
                          <m:r>
                            <a:rPr lang="fr-CA" sz="1200" b="1" i="1" baseline="-25000" smtClean="0">
                              <a:solidFill>
                                <a:schemeClr val="accent6">
                                  <a:lumMod val="50000"/>
                                </a:schemeClr>
                              </a:solidFill>
                              <a:latin typeface="Cambria Math" panose="02040503050406030204" pitchFamily="18" charset="0"/>
                            </a:rPr>
                            <m:t>𝟐</m:t>
                          </m:r>
                        </m:e>
                      </m:d>
                      <m:r>
                        <a:rPr lang="fr-CA" sz="1200" b="1" i="1">
                          <a:solidFill>
                            <a:schemeClr val="accent6">
                              <a:lumMod val="50000"/>
                            </a:schemeClr>
                          </a:solidFill>
                          <a:latin typeface="Cambria Math" panose="02040503050406030204" pitchFamily="18" charset="0"/>
                        </a:rPr>
                        <m:t>,</m:t>
                      </m:r>
                      <m:r>
                        <a:rPr lang="fr-CA" sz="1200" b="1" i="1" smtClean="0">
                          <a:solidFill>
                            <a:schemeClr val="accent6">
                              <a:lumMod val="50000"/>
                            </a:schemeClr>
                          </a:solidFill>
                          <a:latin typeface="Cambria Math" panose="02040503050406030204" pitchFamily="18" charset="0"/>
                        </a:rPr>
                        <m:t>…,</m:t>
                      </m:r>
                      <m:r>
                        <a:rPr lang="fr-CA" sz="1200" b="1" i="1">
                          <a:solidFill>
                            <a:schemeClr val="accent6">
                              <a:lumMod val="50000"/>
                            </a:schemeClr>
                          </a:solidFill>
                          <a:latin typeface="Cambria Math" panose="02040503050406030204" pitchFamily="18" charset="0"/>
                        </a:rPr>
                        <m:t>𝑴𝒂𝒙</m:t>
                      </m:r>
                      <m:r>
                        <a:rPr lang="fr-CA" sz="1200" b="1" i="1">
                          <a:solidFill>
                            <a:schemeClr val="accent6">
                              <a:lumMod val="50000"/>
                            </a:schemeClr>
                          </a:solidFill>
                          <a:latin typeface="Cambria Math" panose="02040503050406030204" pitchFamily="18" charset="0"/>
                        </a:rPr>
                        <m:t> </m:t>
                      </m:r>
                      <m:d>
                        <m:dPr>
                          <m:ctrlPr>
                            <a:rPr lang="fr-CA" sz="1200" b="1" i="1" baseline="-25000">
                              <a:solidFill>
                                <a:schemeClr val="accent6">
                                  <a:lumMod val="50000"/>
                                </a:schemeClr>
                              </a:solidFill>
                              <a:latin typeface="Cambria Math" panose="02040503050406030204" pitchFamily="18" charset="0"/>
                            </a:rPr>
                          </m:ctrlPr>
                        </m:dPr>
                        <m:e>
                          <m:r>
                            <a:rPr lang="fr-CA" sz="1200" b="1" i="1" baseline="-25000">
                              <a:solidFill>
                                <a:schemeClr val="accent6">
                                  <a:lumMod val="50000"/>
                                </a:schemeClr>
                              </a:solidFill>
                              <a:latin typeface="Cambria Math" panose="02040503050406030204" pitchFamily="18" charset="0"/>
                            </a:rPr>
                            <m:t>𝑾𝒙𝑬𝒍</m:t>
                          </m:r>
                          <m:r>
                            <a:rPr lang="fr-CA" sz="1200" b="1" i="1" baseline="-25000" smtClean="0">
                              <a:solidFill>
                                <a:schemeClr val="accent6">
                                  <a:lumMod val="50000"/>
                                </a:schemeClr>
                              </a:solidFill>
                              <a:latin typeface="Cambria Math" panose="02040503050406030204" pitchFamily="18" charset="0"/>
                            </a:rPr>
                            <m:t>𝒏</m:t>
                          </m:r>
                        </m:e>
                      </m:d>
                      <m:r>
                        <a:rPr lang="fr-CA" sz="1200" b="1" i="1" smtClean="0">
                          <a:solidFill>
                            <a:schemeClr val="accent6">
                              <a:lumMod val="50000"/>
                            </a:schemeClr>
                          </a:solidFill>
                          <a:latin typeface="Cambria Math" panose="02040503050406030204" pitchFamily="18" charset="0"/>
                        </a:rPr>
                        <m:t>)</m:t>
                      </m:r>
                    </m:oMath>
                  </m:oMathPara>
                </a14:m>
                <a:endParaRPr lang="en-US" sz="1200" b="1" dirty="0">
                  <a:solidFill>
                    <a:schemeClr val="accent6">
                      <a:lumMod val="50000"/>
                    </a:schemeClr>
                  </a:solidFill>
                </a:endParaRPr>
              </a:p>
            </p:txBody>
          </p:sp>
        </mc:Choice>
        <mc:Fallback xmlns="">
          <p:sp>
            <p:nvSpPr>
              <p:cNvPr id="35" name="ZoneTexte 34"/>
              <p:cNvSpPr txBox="1">
                <a:spLocks noRot="1" noChangeAspect="1" noMove="1" noResize="1" noEditPoints="1" noAdjustHandles="1" noChangeArrowheads="1" noChangeShapeType="1" noTextEdit="1"/>
              </p:cNvSpPr>
              <p:nvPr/>
            </p:nvSpPr>
            <p:spPr>
              <a:xfrm>
                <a:off x="373343" y="5980638"/>
                <a:ext cx="3766609" cy="184666"/>
              </a:xfrm>
              <a:prstGeom prst="rect">
                <a:avLst/>
              </a:prstGeom>
              <a:blipFill>
                <a:blip r:embed="rId11"/>
                <a:stretch>
                  <a:fillRect l="-485" t="-3333" r="-1294" b="-40000"/>
                </a:stretch>
              </a:blipFill>
            </p:spPr>
            <p:txBody>
              <a:bodyPr/>
              <a:lstStyle/>
              <a:p>
                <a:r>
                  <a:rPr lang="en-US">
                    <a:noFill/>
                  </a:rPr>
                  <a:t> </a:t>
                </a:r>
              </a:p>
            </p:txBody>
          </p:sp>
        </mc:Fallback>
      </mc:AlternateContent>
      <p:pic>
        <p:nvPicPr>
          <p:cNvPr id="36" name="Image 35"/>
          <p:cNvPicPr>
            <a:picLocks noChangeAspect="1"/>
          </p:cNvPicPr>
          <p:nvPr/>
        </p:nvPicPr>
        <p:blipFill>
          <a:blip r:embed="rId12"/>
          <a:stretch>
            <a:fillRect/>
          </a:stretch>
        </p:blipFill>
        <p:spPr>
          <a:xfrm>
            <a:off x="35496" y="36000"/>
            <a:ext cx="720000" cy="252000"/>
          </a:xfrm>
          <a:prstGeom prst="rect">
            <a:avLst/>
          </a:prstGeom>
        </p:spPr>
      </p:pic>
    </p:spTree>
    <p:extLst>
      <p:ext uri="{BB962C8B-B14F-4D97-AF65-F5344CB8AC3E}">
        <p14:creationId xmlns:p14="http://schemas.microsoft.com/office/powerpoint/2010/main" val="325865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Clr>
                <a:srgbClr val="808080"/>
              </a:buClr>
            </a:pPr>
            <a:r>
              <a:rPr lang="en-CA" dirty="0"/>
              <a:t>Current state (deterministic modeling</a:t>
            </a:r>
            <a:r>
              <a:rPr lang="en-CA" dirty="0" smtClean="0"/>
              <a:t>) – Configuration page</a:t>
            </a:r>
            <a:endParaRPr lang="en-CA" dirty="0"/>
          </a:p>
        </p:txBody>
      </p:sp>
      <p:sp>
        <p:nvSpPr>
          <p:cNvPr id="4" name="Content Placeholder 3"/>
          <p:cNvSpPr>
            <a:spLocks noGrp="1"/>
          </p:cNvSpPr>
          <p:nvPr>
            <p:ph idx="10"/>
          </p:nvPr>
        </p:nvSpPr>
        <p:spPr>
          <a:xfrm>
            <a:off x="179512" y="1445065"/>
            <a:ext cx="4860488" cy="4432207"/>
          </a:xfrm>
        </p:spPr>
        <p:txBody>
          <a:bodyPr>
            <a:normAutofit/>
          </a:bodyPr>
          <a:lstStyle/>
          <a:p>
            <a:pPr>
              <a:buClr>
                <a:schemeClr val="accent6">
                  <a:lumMod val="50000"/>
                </a:schemeClr>
              </a:buClr>
            </a:pPr>
            <a:r>
              <a:rPr lang="en-CA" sz="2000" dirty="0" smtClean="0">
                <a:solidFill>
                  <a:schemeClr val="accent6">
                    <a:lumMod val="50000"/>
                  </a:schemeClr>
                </a:solidFill>
              </a:rPr>
              <a:t>NATO’s missions Catalog</a:t>
            </a:r>
          </a:p>
          <a:p>
            <a:pPr>
              <a:buClr>
                <a:schemeClr val="accent6">
                  <a:lumMod val="50000"/>
                </a:schemeClr>
              </a:buClr>
            </a:pPr>
            <a:r>
              <a:rPr lang="en-US" sz="2000" dirty="0" smtClean="0">
                <a:solidFill>
                  <a:schemeClr val="accent6">
                    <a:lumMod val="50000"/>
                  </a:schemeClr>
                </a:solidFill>
              </a:rPr>
              <a:t>Capability of deselection of environmental elements</a:t>
            </a:r>
          </a:p>
          <a:p>
            <a:pPr>
              <a:buClr>
                <a:schemeClr val="accent6">
                  <a:lumMod val="50000"/>
                </a:schemeClr>
              </a:buClr>
            </a:pPr>
            <a:r>
              <a:rPr lang="en-CA" sz="2000" dirty="0" smtClean="0">
                <a:solidFill>
                  <a:schemeClr val="accent6">
                    <a:lumMod val="50000"/>
                  </a:schemeClr>
                </a:solidFill>
              </a:rPr>
              <a:t>Adjustable thresholds</a:t>
            </a:r>
          </a:p>
          <a:p>
            <a:pPr>
              <a:buClr>
                <a:schemeClr val="accent6">
                  <a:lumMod val="50000"/>
                </a:schemeClr>
              </a:buClr>
            </a:pPr>
            <a:r>
              <a:rPr lang="en-CA" sz="2000" dirty="0" smtClean="0">
                <a:solidFill>
                  <a:schemeClr val="accent6">
                    <a:lumMod val="50000"/>
                  </a:schemeClr>
                </a:solidFill>
              </a:rPr>
              <a:t>Temporal windows (12/24hr)</a:t>
            </a:r>
          </a:p>
          <a:p>
            <a:pPr>
              <a:buClr>
                <a:schemeClr val="accent6">
                  <a:lumMod val="50000"/>
                </a:schemeClr>
              </a:buClr>
            </a:pPr>
            <a:r>
              <a:rPr lang="en-CA" sz="2000" dirty="0">
                <a:solidFill>
                  <a:schemeClr val="accent6">
                    <a:lumMod val="50000"/>
                  </a:schemeClr>
                </a:solidFill>
              </a:rPr>
              <a:t>Area-of-interest's definition capability</a:t>
            </a:r>
          </a:p>
        </p:txBody>
      </p:sp>
      <p:pic>
        <p:nvPicPr>
          <p:cNvPr id="9" name="Picture 9" descr="VISIO-ADC"/>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rotWithShape="1">
          <a:blip r:embed="rId5"/>
          <a:srcRect l="29106" t="8320" r="30103" b="5280"/>
          <a:stretch/>
        </p:blipFill>
        <p:spPr>
          <a:xfrm>
            <a:off x="5040000" y="1440000"/>
            <a:ext cx="3600000" cy="4764706"/>
          </a:xfrm>
          <a:prstGeom prst="rect">
            <a:avLst/>
          </a:prstGeom>
        </p:spPr>
      </p:pic>
      <p:pic>
        <p:nvPicPr>
          <p:cNvPr id="11" name="Image 10"/>
          <p:cNvPicPr>
            <a:picLocks noChangeAspect="1"/>
          </p:cNvPicPr>
          <p:nvPr/>
        </p:nvPicPr>
        <p:blipFill rotWithShape="1">
          <a:blip r:embed="rId6"/>
          <a:srcRect l="34999" t="29005" r="19998" b="23002"/>
          <a:stretch/>
        </p:blipFill>
        <p:spPr>
          <a:xfrm>
            <a:off x="972000" y="3717032"/>
            <a:ext cx="3600000" cy="2400000"/>
          </a:xfrm>
          <a:prstGeom prst="rect">
            <a:avLst/>
          </a:prstGeom>
        </p:spPr>
      </p:pic>
      <p:pic>
        <p:nvPicPr>
          <p:cNvPr id="7" name="Image 6"/>
          <p:cNvPicPr>
            <a:picLocks noChangeAspect="1"/>
          </p:cNvPicPr>
          <p:nvPr/>
        </p:nvPicPr>
        <p:blipFill>
          <a:blip r:embed="rId7"/>
          <a:stretch>
            <a:fillRect/>
          </a:stretch>
        </p:blipFill>
        <p:spPr>
          <a:xfrm>
            <a:off x="35496" y="36000"/>
            <a:ext cx="720000" cy="252000"/>
          </a:xfrm>
          <a:prstGeom prst="rect">
            <a:avLst/>
          </a:prstGeom>
        </p:spPr>
      </p:pic>
    </p:spTree>
    <p:extLst>
      <p:ext uri="{BB962C8B-B14F-4D97-AF65-F5344CB8AC3E}">
        <p14:creationId xmlns:p14="http://schemas.microsoft.com/office/powerpoint/2010/main" val="4155922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264" y="4797152"/>
            <a:ext cx="1151936" cy="1151936"/>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0400" y="1772816"/>
            <a:ext cx="4934128" cy="2664296"/>
          </a:xfrm>
          <a:prstGeom prst="rect">
            <a:avLst/>
          </a:prstGeom>
        </p:spPr>
      </p:pic>
      <p:sp>
        <p:nvSpPr>
          <p:cNvPr id="2" name="Title 1"/>
          <p:cNvSpPr>
            <a:spLocks noGrp="1"/>
          </p:cNvSpPr>
          <p:nvPr>
            <p:ph type="ctrTitle"/>
          </p:nvPr>
        </p:nvSpPr>
        <p:spPr>
          <a:xfrm>
            <a:off x="539552" y="180000"/>
            <a:ext cx="8064896" cy="980728"/>
          </a:xfrm>
        </p:spPr>
        <p:txBody>
          <a:bodyPr anchor="ctr" anchorCtr="0"/>
          <a:lstStyle/>
          <a:p>
            <a:r>
              <a:rPr lang="en-CA" dirty="0" smtClean="0"/>
              <a:t>Agenda</a:t>
            </a:r>
            <a:endParaRPr lang="en-CA" dirty="0"/>
          </a:p>
        </p:txBody>
      </p:sp>
      <p:sp>
        <p:nvSpPr>
          <p:cNvPr id="3" name="Subtitle 2"/>
          <p:cNvSpPr>
            <a:spLocks noGrp="1"/>
          </p:cNvSpPr>
          <p:nvPr>
            <p:ph type="subTitle" idx="1"/>
          </p:nvPr>
        </p:nvSpPr>
        <p:spPr>
          <a:xfrm>
            <a:off x="251520" y="1445065"/>
            <a:ext cx="8640960" cy="543775"/>
          </a:xfrm>
        </p:spPr>
        <p:txBody>
          <a:bodyPr/>
          <a:lstStyle/>
          <a:p>
            <a:pPr algn="ctr"/>
            <a:r>
              <a:rPr lang="en-CA" dirty="0" smtClean="0">
                <a:solidFill>
                  <a:schemeClr val="accent6">
                    <a:lumMod val="50000"/>
                  </a:schemeClr>
                </a:solidFill>
              </a:rPr>
              <a:t>THE SITUATIONAL AWARENESS PROJECT</a:t>
            </a:r>
            <a:endParaRPr lang="en-CA" dirty="0">
              <a:solidFill>
                <a:schemeClr val="accent6">
                  <a:lumMod val="50000"/>
                </a:schemeClr>
              </a:solidFill>
            </a:endParaRPr>
          </a:p>
        </p:txBody>
      </p:sp>
      <p:pic>
        <p:nvPicPr>
          <p:cNvPr id="5" name="Picture 9" descr="VISIO-ADC"/>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6012160" y="4150821"/>
            <a:ext cx="2376264" cy="738664"/>
          </a:xfrm>
          <a:prstGeom prst="rect">
            <a:avLst/>
          </a:prstGeom>
          <a:noFill/>
        </p:spPr>
        <p:txBody>
          <a:bodyPr wrap="square" rtlCol="0">
            <a:spAutoFit/>
          </a:bodyPr>
          <a:lstStyle/>
          <a:p>
            <a:pPr algn="ctr"/>
            <a:r>
              <a:rPr lang="en-US" sz="1400" i="1" dirty="0" smtClean="0">
                <a:latin typeface="Arial" panose="020B0604020202020204" pitchFamily="34" charset="0"/>
                <a:cs typeface="Arial" panose="020B0604020202020204" pitchFamily="34" charset="0"/>
              </a:rPr>
              <a:t>“Holly </a:t>
            </a:r>
            <a:r>
              <a:rPr lang="en-US" sz="1400" i="1" dirty="0">
                <a:latin typeface="Arial" panose="020B0604020202020204" pitchFamily="34" charset="0"/>
                <a:cs typeface="Arial" panose="020B0604020202020204" pitchFamily="34" charset="0"/>
              </a:rPr>
              <a:t>cow </a:t>
            </a:r>
            <a:r>
              <a:rPr lang="en-US" sz="1400" i="1" dirty="0" smtClean="0">
                <a:latin typeface="Arial" panose="020B0604020202020204" pitchFamily="34" charset="0"/>
                <a:cs typeface="Arial" panose="020B0604020202020204" pitchFamily="34" charset="0"/>
              </a:rPr>
              <a:t>…</a:t>
            </a:r>
          </a:p>
          <a:p>
            <a:pPr algn="ctr"/>
            <a:r>
              <a:rPr lang="en-US" sz="1400" i="1" dirty="0" smtClean="0">
                <a:latin typeface="Arial" panose="020B0604020202020204" pitchFamily="34" charset="0"/>
                <a:cs typeface="Arial" panose="020B0604020202020204" pitchFamily="34" charset="0"/>
              </a:rPr>
              <a:t>There's </a:t>
            </a:r>
            <a:r>
              <a:rPr lang="en-US" sz="1400" i="1" dirty="0">
                <a:latin typeface="Arial" panose="020B0604020202020204" pitchFamily="34" charset="0"/>
                <a:cs typeface="Arial" panose="020B0604020202020204" pitchFamily="34" charset="0"/>
              </a:rPr>
              <a:t>a lot of </a:t>
            </a:r>
            <a:r>
              <a:rPr lang="en-US" sz="1400" i="1" dirty="0" smtClean="0">
                <a:latin typeface="Arial" panose="020B0604020202020204" pitchFamily="34" charset="0"/>
                <a:cs typeface="Arial" panose="020B0604020202020204" pitchFamily="34" charset="0"/>
              </a:rPr>
              <a:t>cows</a:t>
            </a:r>
          </a:p>
          <a:p>
            <a:pPr algn="ctr"/>
            <a:r>
              <a:rPr lang="en-US" sz="1400" i="1" dirty="0" smtClean="0">
                <a:latin typeface="Arial" panose="020B0604020202020204" pitchFamily="34" charset="0"/>
                <a:cs typeface="Arial" panose="020B0604020202020204" pitchFamily="34" charset="0"/>
              </a:rPr>
              <a:t> … !!!...”</a:t>
            </a:r>
            <a:endParaRPr lang="en-US" sz="1400" i="1" dirty="0">
              <a:latin typeface="Arial" panose="020B0604020202020204" pitchFamily="34" charset="0"/>
              <a:cs typeface="Arial" panose="020B0604020202020204" pitchFamily="34" charset="0"/>
            </a:endParaRPr>
          </a:p>
        </p:txBody>
      </p:sp>
      <p:sp>
        <p:nvSpPr>
          <p:cNvPr id="4" name="Content Placeholder 3"/>
          <p:cNvSpPr>
            <a:spLocks noGrp="1"/>
          </p:cNvSpPr>
          <p:nvPr>
            <p:ph idx="10"/>
          </p:nvPr>
        </p:nvSpPr>
        <p:spPr>
          <a:xfrm>
            <a:off x="251520" y="1988840"/>
            <a:ext cx="8640960" cy="3960440"/>
          </a:xfrm>
        </p:spPr>
        <p:txBody>
          <a:bodyPr>
            <a:normAutofit/>
          </a:bodyPr>
          <a:lstStyle/>
          <a:p>
            <a:pPr marL="457200" indent="-457200">
              <a:buClr>
                <a:schemeClr val="accent6">
                  <a:lumMod val="50000"/>
                </a:schemeClr>
              </a:buClr>
              <a:buFont typeface="+mj-lt"/>
              <a:buAutoNum type="arabicPeriod"/>
            </a:pPr>
            <a:r>
              <a:rPr lang="en-CA" sz="2200" dirty="0" smtClean="0">
                <a:solidFill>
                  <a:schemeClr val="accent6">
                    <a:lumMod val="50000"/>
                  </a:schemeClr>
                </a:solidFill>
              </a:rPr>
              <a:t>Project’s framework</a:t>
            </a:r>
          </a:p>
          <a:p>
            <a:pPr marL="457200" indent="-457200">
              <a:buClr>
                <a:schemeClr val="accent6">
                  <a:lumMod val="50000"/>
                </a:schemeClr>
              </a:buClr>
              <a:buFont typeface="+mj-lt"/>
              <a:buAutoNum type="arabicPeriod"/>
            </a:pPr>
            <a:r>
              <a:rPr lang="en-CA" sz="2200" dirty="0" smtClean="0">
                <a:solidFill>
                  <a:schemeClr val="accent6">
                    <a:lumMod val="50000"/>
                  </a:schemeClr>
                </a:solidFill>
              </a:rPr>
              <a:t>Rationale</a:t>
            </a:r>
            <a:endParaRPr lang="en-CA" sz="2200" dirty="0">
              <a:solidFill>
                <a:schemeClr val="accent6">
                  <a:lumMod val="50000"/>
                </a:schemeClr>
              </a:solidFill>
            </a:endParaRPr>
          </a:p>
          <a:p>
            <a:pPr marL="457200" indent="-457200">
              <a:buClr>
                <a:schemeClr val="accent6">
                  <a:lumMod val="50000"/>
                </a:schemeClr>
              </a:buClr>
              <a:buFont typeface="+mj-lt"/>
              <a:buAutoNum type="arabicPeriod"/>
            </a:pPr>
            <a:r>
              <a:rPr lang="en-CA" sz="2200" dirty="0">
                <a:solidFill>
                  <a:schemeClr val="accent6">
                    <a:lumMod val="50000"/>
                  </a:schemeClr>
                </a:solidFill>
              </a:rPr>
              <a:t>Consolidated Weather Impact Chart </a:t>
            </a:r>
            <a:endParaRPr lang="en-CA" sz="2200" dirty="0" smtClean="0">
              <a:solidFill>
                <a:schemeClr val="accent6">
                  <a:lumMod val="50000"/>
                </a:schemeClr>
              </a:solidFill>
            </a:endParaRPr>
          </a:p>
          <a:p>
            <a:pPr lvl="1">
              <a:buClr>
                <a:schemeClr val="accent6">
                  <a:lumMod val="50000"/>
                </a:schemeClr>
              </a:buClr>
            </a:pPr>
            <a:r>
              <a:rPr lang="en-CA" sz="1800" dirty="0" smtClean="0">
                <a:solidFill>
                  <a:schemeClr val="accent6">
                    <a:lumMod val="50000"/>
                  </a:schemeClr>
                </a:solidFill>
              </a:rPr>
              <a:t>Objectives </a:t>
            </a:r>
          </a:p>
          <a:p>
            <a:pPr lvl="1">
              <a:buClr>
                <a:schemeClr val="accent6">
                  <a:lumMod val="50000"/>
                </a:schemeClr>
              </a:buClr>
            </a:pPr>
            <a:r>
              <a:rPr lang="en-CA" sz="1800" dirty="0" smtClean="0">
                <a:solidFill>
                  <a:schemeClr val="accent6">
                    <a:lumMod val="50000"/>
                  </a:schemeClr>
                </a:solidFill>
              </a:rPr>
              <a:t>Principles</a:t>
            </a:r>
          </a:p>
          <a:p>
            <a:pPr marL="457200" indent="-457200">
              <a:buClr>
                <a:schemeClr val="accent6">
                  <a:lumMod val="50000"/>
                </a:schemeClr>
              </a:buClr>
              <a:buFont typeface="+mj-lt"/>
              <a:buAutoNum type="arabicPeriod"/>
            </a:pPr>
            <a:r>
              <a:rPr lang="en-CA" sz="2000" dirty="0" smtClean="0">
                <a:solidFill>
                  <a:schemeClr val="accent6">
                    <a:lumMod val="50000"/>
                  </a:schemeClr>
                </a:solidFill>
              </a:rPr>
              <a:t>Current state (deterministic)</a:t>
            </a:r>
            <a:endParaRPr lang="en-CA" sz="2000" dirty="0">
              <a:solidFill>
                <a:schemeClr val="accent6">
                  <a:lumMod val="50000"/>
                </a:schemeClr>
              </a:solidFill>
            </a:endParaRPr>
          </a:p>
          <a:p>
            <a:pPr lvl="1">
              <a:buClr>
                <a:schemeClr val="accent6">
                  <a:lumMod val="50000"/>
                </a:schemeClr>
              </a:buClr>
            </a:pPr>
            <a:r>
              <a:rPr lang="en-CA" sz="1600" dirty="0">
                <a:solidFill>
                  <a:schemeClr val="accent6">
                    <a:lumMod val="50000"/>
                  </a:schemeClr>
                </a:solidFill>
              </a:rPr>
              <a:t>In house web-site</a:t>
            </a:r>
          </a:p>
          <a:p>
            <a:pPr lvl="1">
              <a:buClr>
                <a:schemeClr val="accent6">
                  <a:lumMod val="50000"/>
                </a:schemeClr>
              </a:buClr>
            </a:pPr>
            <a:r>
              <a:rPr lang="en-CA" sz="1600" dirty="0">
                <a:solidFill>
                  <a:schemeClr val="accent6">
                    <a:lumMod val="50000"/>
                  </a:schemeClr>
                </a:solidFill>
              </a:rPr>
              <a:t>WMS/WCS/WFS capability</a:t>
            </a:r>
          </a:p>
          <a:p>
            <a:pPr marL="457200" indent="-457200">
              <a:buClr>
                <a:srgbClr val="FF0000"/>
              </a:buClr>
              <a:buFont typeface="+mj-lt"/>
              <a:buAutoNum type="arabicPeriod"/>
            </a:pPr>
            <a:r>
              <a:rPr lang="en-CA" sz="2400" dirty="0">
                <a:solidFill>
                  <a:srgbClr val="FF0000"/>
                </a:solidFill>
              </a:rPr>
              <a:t>Looking ahead (</a:t>
            </a:r>
            <a:r>
              <a:rPr lang="en-CA" sz="2400" dirty="0" smtClean="0">
                <a:solidFill>
                  <a:srgbClr val="FF0000"/>
                </a:solidFill>
              </a:rPr>
              <a:t>probabilistic)</a:t>
            </a:r>
            <a:endParaRPr lang="en-CA" sz="2400" dirty="0">
              <a:solidFill>
                <a:srgbClr val="FF0000"/>
              </a:solidFill>
            </a:endParaRPr>
          </a:p>
          <a:p>
            <a:pPr lvl="1">
              <a:buClr>
                <a:srgbClr val="FF0000"/>
              </a:buClr>
            </a:pPr>
            <a:r>
              <a:rPr lang="en-CA" sz="1800" dirty="0">
                <a:solidFill>
                  <a:srgbClr val="FF0000"/>
                </a:solidFill>
              </a:rPr>
              <a:t>CAF Matrix</a:t>
            </a:r>
          </a:p>
          <a:p>
            <a:pPr lvl="1">
              <a:buClr>
                <a:srgbClr val="FF0000"/>
              </a:buClr>
            </a:pPr>
            <a:r>
              <a:rPr lang="en-CA" sz="1800" dirty="0">
                <a:solidFill>
                  <a:srgbClr val="FF0000"/>
                </a:solidFill>
              </a:rPr>
              <a:t>Vigilance-in-Context Matrix</a:t>
            </a:r>
          </a:p>
        </p:txBody>
      </p:sp>
      <p:pic>
        <p:nvPicPr>
          <p:cNvPr id="10" name="Image 9"/>
          <p:cNvPicPr>
            <a:picLocks noChangeAspect="1"/>
          </p:cNvPicPr>
          <p:nvPr/>
        </p:nvPicPr>
        <p:blipFill>
          <a:blip r:embed="rId7"/>
          <a:stretch>
            <a:fillRect/>
          </a:stretch>
        </p:blipFill>
        <p:spPr>
          <a:xfrm>
            <a:off x="35496" y="36000"/>
            <a:ext cx="720000" cy="252000"/>
          </a:xfrm>
          <a:prstGeom prst="rect">
            <a:avLst/>
          </a:prstGeom>
        </p:spPr>
      </p:pic>
    </p:spTree>
    <p:extLst>
      <p:ext uri="{BB962C8B-B14F-4D97-AF65-F5344CB8AC3E}">
        <p14:creationId xmlns:p14="http://schemas.microsoft.com/office/powerpoint/2010/main" val="692662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Clr>
                <a:srgbClr val="808080"/>
              </a:buClr>
            </a:pPr>
            <a:r>
              <a:rPr lang="en-CA" dirty="0"/>
              <a:t>Current state (deterministic modeling</a:t>
            </a:r>
            <a:r>
              <a:rPr lang="en-CA" dirty="0" smtClean="0"/>
              <a:t>) – Impacts products page</a:t>
            </a:r>
            <a:endParaRPr lang="en-CA" dirty="0"/>
          </a:p>
        </p:txBody>
      </p:sp>
      <p:sp>
        <p:nvSpPr>
          <p:cNvPr id="4" name="Content Placeholder 3"/>
          <p:cNvSpPr>
            <a:spLocks noGrp="1"/>
          </p:cNvSpPr>
          <p:nvPr>
            <p:ph idx="10"/>
          </p:nvPr>
        </p:nvSpPr>
        <p:spPr>
          <a:xfrm>
            <a:off x="251520" y="1440000"/>
            <a:ext cx="5040560" cy="4482352"/>
          </a:xfrm>
        </p:spPr>
        <p:txBody>
          <a:bodyPr>
            <a:normAutofit fontScale="92500" lnSpcReduction="10000"/>
          </a:bodyPr>
          <a:lstStyle/>
          <a:p>
            <a:pPr>
              <a:buClr>
                <a:schemeClr val="accent6">
                  <a:lumMod val="50000"/>
                </a:schemeClr>
              </a:buClr>
            </a:pPr>
            <a:r>
              <a:rPr lang="en-CA" sz="2100" dirty="0" smtClean="0">
                <a:solidFill>
                  <a:schemeClr val="accent6">
                    <a:lumMod val="50000"/>
                  </a:schemeClr>
                </a:solidFill>
              </a:rPr>
              <a:t>Update “on-the-fly”,</a:t>
            </a:r>
          </a:p>
          <a:p>
            <a:pPr>
              <a:buClr>
                <a:schemeClr val="accent6">
                  <a:lumMod val="50000"/>
                </a:schemeClr>
              </a:buClr>
            </a:pPr>
            <a:r>
              <a:rPr lang="en-CA" sz="2100" dirty="0" smtClean="0">
                <a:solidFill>
                  <a:schemeClr val="accent6">
                    <a:lumMod val="50000"/>
                  </a:schemeClr>
                </a:solidFill>
              </a:rPr>
              <a:t>Animation from D3 to D7,</a:t>
            </a:r>
          </a:p>
          <a:p>
            <a:pPr>
              <a:buClr>
                <a:schemeClr val="accent6">
                  <a:lumMod val="50000"/>
                </a:schemeClr>
              </a:buClr>
            </a:pPr>
            <a:r>
              <a:rPr lang="en-US" sz="2100" dirty="0">
                <a:solidFill>
                  <a:schemeClr val="accent6">
                    <a:lumMod val="50000"/>
                  </a:schemeClr>
                </a:solidFill>
              </a:rPr>
              <a:t>Capability of deselection of environmental </a:t>
            </a:r>
            <a:r>
              <a:rPr lang="en-US" sz="2100" dirty="0" smtClean="0">
                <a:solidFill>
                  <a:schemeClr val="accent6">
                    <a:lumMod val="50000"/>
                  </a:schemeClr>
                </a:solidFill>
              </a:rPr>
              <a:t>elements,</a:t>
            </a:r>
            <a:endParaRPr lang="en-US" sz="2100" dirty="0">
              <a:solidFill>
                <a:schemeClr val="accent6">
                  <a:lumMod val="50000"/>
                </a:schemeClr>
              </a:solidFill>
            </a:endParaRPr>
          </a:p>
          <a:p>
            <a:pPr>
              <a:buClr>
                <a:schemeClr val="accent6">
                  <a:lumMod val="50000"/>
                </a:schemeClr>
              </a:buClr>
            </a:pPr>
            <a:r>
              <a:rPr lang="en-CA" sz="2100" dirty="0" smtClean="0">
                <a:solidFill>
                  <a:schemeClr val="accent6">
                    <a:lumMod val="50000"/>
                  </a:schemeClr>
                </a:solidFill>
              </a:rPr>
              <a:t>Adjustable thresholds,</a:t>
            </a:r>
            <a:endParaRPr lang="en-CA" sz="2100" dirty="0">
              <a:solidFill>
                <a:schemeClr val="accent6">
                  <a:lumMod val="50000"/>
                </a:schemeClr>
              </a:solidFill>
            </a:endParaRPr>
          </a:p>
          <a:p>
            <a:pPr>
              <a:buClr>
                <a:schemeClr val="accent6">
                  <a:lumMod val="50000"/>
                </a:schemeClr>
              </a:buClr>
            </a:pPr>
            <a:r>
              <a:rPr lang="en-CA" sz="2100" dirty="0">
                <a:solidFill>
                  <a:schemeClr val="accent6">
                    <a:lumMod val="50000"/>
                  </a:schemeClr>
                </a:solidFill>
              </a:rPr>
              <a:t>Area-of-interests refinement </a:t>
            </a:r>
            <a:r>
              <a:rPr lang="en-CA" sz="2100" dirty="0" smtClean="0">
                <a:solidFill>
                  <a:schemeClr val="accent6">
                    <a:lumMod val="50000"/>
                  </a:schemeClr>
                </a:solidFill>
              </a:rPr>
              <a:t>capability,</a:t>
            </a:r>
          </a:p>
          <a:p>
            <a:pPr>
              <a:buClr>
                <a:schemeClr val="accent6">
                  <a:lumMod val="50000"/>
                </a:schemeClr>
              </a:buClr>
            </a:pPr>
            <a:endParaRPr lang="en-CA" sz="2100" dirty="0" smtClean="0">
              <a:solidFill>
                <a:schemeClr val="accent6">
                  <a:lumMod val="50000"/>
                </a:schemeClr>
              </a:solidFill>
            </a:endParaRPr>
          </a:p>
          <a:p>
            <a:pPr>
              <a:buClr>
                <a:schemeClr val="accent6">
                  <a:lumMod val="50000"/>
                </a:schemeClr>
              </a:buClr>
            </a:pPr>
            <a:r>
              <a:rPr lang="en-US" sz="2100" dirty="0">
                <a:solidFill>
                  <a:schemeClr val="accent6">
                    <a:lumMod val="50000"/>
                  </a:schemeClr>
                </a:solidFill>
              </a:rPr>
              <a:t>Product dissemination: numerical and graphical formats depending on client's bandwidth capabilities.</a:t>
            </a:r>
            <a:endParaRPr lang="en-CA" sz="2100" dirty="0" smtClean="0">
              <a:solidFill>
                <a:schemeClr val="accent6">
                  <a:lumMod val="50000"/>
                </a:schemeClr>
              </a:solidFill>
            </a:endParaRPr>
          </a:p>
          <a:p>
            <a:pPr>
              <a:buClr>
                <a:schemeClr val="accent6">
                  <a:lumMod val="50000"/>
                </a:schemeClr>
              </a:buClr>
            </a:pPr>
            <a:endParaRPr lang="en-CA" sz="2100" dirty="0" smtClean="0">
              <a:solidFill>
                <a:schemeClr val="accent6">
                  <a:lumMod val="50000"/>
                </a:schemeClr>
              </a:solidFill>
            </a:endParaRPr>
          </a:p>
          <a:p>
            <a:pPr>
              <a:buClr>
                <a:schemeClr val="accent6">
                  <a:lumMod val="50000"/>
                </a:schemeClr>
              </a:buClr>
            </a:pPr>
            <a:r>
              <a:rPr lang="en-CA" sz="2100" dirty="0" smtClean="0">
                <a:solidFill>
                  <a:schemeClr val="accent6">
                    <a:lumMod val="50000"/>
                  </a:schemeClr>
                </a:solidFill>
              </a:rPr>
              <a:t>Temporal series for 5 locations: </a:t>
            </a:r>
            <a:r>
              <a:rPr lang="en-CA" sz="2100" b="1" dirty="0" smtClean="0">
                <a:solidFill>
                  <a:schemeClr val="accent6">
                    <a:lumMod val="50000"/>
                  </a:schemeClr>
                </a:solidFill>
              </a:rPr>
              <a:t>impact-grams</a:t>
            </a:r>
          </a:p>
        </p:txBody>
      </p:sp>
      <p:pic>
        <p:nvPicPr>
          <p:cNvPr id="8" name="Picture 9" descr="VISIO-ADC"/>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rotWithShape="1">
          <a:blip r:embed="rId5"/>
          <a:srcRect l="29602" t="8320" r="29602" b="10399"/>
          <a:stretch/>
        </p:blipFill>
        <p:spPr>
          <a:xfrm>
            <a:off x="5292080" y="1440000"/>
            <a:ext cx="3600000" cy="4482352"/>
          </a:xfrm>
          <a:prstGeom prst="rect">
            <a:avLst/>
          </a:prstGeom>
        </p:spPr>
      </p:pic>
      <p:pic>
        <p:nvPicPr>
          <p:cNvPr id="6" name="Image 5"/>
          <p:cNvPicPr>
            <a:picLocks noChangeAspect="1"/>
          </p:cNvPicPr>
          <p:nvPr/>
        </p:nvPicPr>
        <p:blipFill>
          <a:blip r:embed="rId6"/>
          <a:stretch>
            <a:fillRect/>
          </a:stretch>
        </p:blipFill>
        <p:spPr>
          <a:xfrm>
            <a:off x="35496" y="36000"/>
            <a:ext cx="720000" cy="252000"/>
          </a:xfrm>
          <a:prstGeom prst="rect">
            <a:avLst/>
          </a:prstGeom>
        </p:spPr>
      </p:pic>
    </p:spTree>
    <p:extLst>
      <p:ext uri="{BB962C8B-B14F-4D97-AF65-F5344CB8AC3E}">
        <p14:creationId xmlns:p14="http://schemas.microsoft.com/office/powerpoint/2010/main" val="934019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Clr>
                <a:srgbClr val="808080"/>
              </a:buClr>
            </a:pPr>
            <a:r>
              <a:rPr lang="en-CA" dirty="0"/>
              <a:t>Current state (deterministic modeling</a:t>
            </a:r>
            <a:r>
              <a:rPr lang="en-CA" dirty="0" smtClean="0"/>
              <a:t>) – Impact-grams</a:t>
            </a:r>
            <a:endParaRPr lang="en-CA" dirty="0"/>
          </a:p>
        </p:txBody>
      </p:sp>
      <p:sp>
        <p:nvSpPr>
          <p:cNvPr id="4" name="Content Placeholder 3"/>
          <p:cNvSpPr>
            <a:spLocks noGrp="1"/>
          </p:cNvSpPr>
          <p:nvPr>
            <p:ph idx="10"/>
          </p:nvPr>
        </p:nvSpPr>
        <p:spPr>
          <a:xfrm>
            <a:off x="251520" y="1445065"/>
            <a:ext cx="4320000" cy="1983935"/>
          </a:xfrm>
        </p:spPr>
        <p:txBody>
          <a:bodyPr>
            <a:normAutofit/>
          </a:bodyPr>
          <a:lstStyle/>
          <a:p>
            <a:pPr>
              <a:buClr>
                <a:schemeClr val="accent6">
                  <a:lumMod val="50000"/>
                </a:schemeClr>
              </a:buClr>
            </a:pPr>
            <a:r>
              <a:rPr lang="en-CA" sz="2000" dirty="0" smtClean="0">
                <a:solidFill>
                  <a:schemeClr val="accent6">
                    <a:lumMod val="50000"/>
                  </a:schemeClr>
                </a:solidFill>
              </a:rPr>
              <a:t>Up-to 5 locations</a:t>
            </a:r>
          </a:p>
          <a:p>
            <a:pPr>
              <a:buClr>
                <a:schemeClr val="accent6">
                  <a:lumMod val="50000"/>
                </a:schemeClr>
              </a:buClr>
            </a:pPr>
            <a:r>
              <a:rPr lang="en-CA" sz="2000" dirty="0" err="1" smtClean="0">
                <a:solidFill>
                  <a:schemeClr val="accent6">
                    <a:lumMod val="50000"/>
                  </a:schemeClr>
                </a:solidFill>
              </a:rPr>
              <a:t>Adustable</a:t>
            </a:r>
            <a:r>
              <a:rPr lang="en-CA" sz="2000" dirty="0" smtClean="0">
                <a:solidFill>
                  <a:schemeClr val="accent6">
                    <a:lumMod val="50000"/>
                  </a:schemeClr>
                </a:solidFill>
              </a:rPr>
              <a:t> “on-the-fly”</a:t>
            </a:r>
          </a:p>
          <a:p>
            <a:pPr>
              <a:buClr>
                <a:schemeClr val="accent6">
                  <a:lumMod val="50000"/>
                </a:schemeClr>
              </a:buClr>
            </a:pPr>
            <a:r>
              <a:rPr lang="en-CA" sz="2000" dirty="0" smtClean="0">
                <a:solidFill>
                  <a:schemeClr val="accent6">
                    <a:lumMod val="50000"/>
                  </a:schemeClr>
                </a:solidFill>
              </a:rPr>
              <a:t>Light and full versions </a:t>
            </a:r>
            <a:endParaRPr lang="en-CA" sz="2000" dirty="0">
              <a:solidFill>
                <a:schemeClr val="accent6">
                  <a:lumMod val="50000"/>
                </a:schemeClr>
              </a:solidFill>
            </a:endParaRPr>
          </a:p>
        </p:txBody>
      </p:sp>
      <p:sp>
        <p:nvSpPr>
          <p:cNvPr id="5" name="Flèche droite 4">
            <a:hlinkClick r:id="rId4" action="ppaction://hlinksldjump"/>
          </p:cNvPr>
          <p:cNvSpPr/>
          <p:nvPr/>
        </p:nvSpPr>
        <p:spPr>
          <a:xfrm>
            <a:off x="8460432" y="414376"/>
            <a:ext cx="683568" cy="628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smtClean="0"/>
              <a:t>Main</a:t>
            </a:r>
            <a:endParaRPr lang="en-US" sz="1200" dirty="0"/>
          </a:p>
        </p:txBody>
      </p:sp>
      <p:pic>
        <p:nvPicPr>
          <p:cNvPr id="7" name="Picture 9" descr="VISIO-ADC"/>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6"/>
          <a:stretch>
            <a:fillRect/>
          </a:stretch>
        </p:blipFill>
        <p:spPr>
          <a:xfrm>
            <a:off x="5292080" y="980728"/>
            <a:ext cx="3044573" cy="4932000"/>
          </a:xfrm>
          <a:prstGeom prst="rect">
            <a:avLst/>
          </a:prstGeom>
        </p:spPr>
      </p:pic>
      <p:pic>
        <p:nvPicPr>
          <p:cNvPr id="8" name="Image 7"/>
          <p:cNvPicPr>
            <a:picLocks noChangeAspect="1"/>
          </p:cNvPicPr>
          <p:nvPr/>
        </p:nvPicPr>
        <p:blipFill>
          <a:blip r:embed="rId7"/>
          <a:stretch>
            <a:fillRect/>
          </a:stretch>
        </p:blipFill>
        <p:spPr>
          <a:xfrm>
            <a:off x="251520" y="2705030"/>
            <a:ext cx="4320000" cy="2452162"/>
          </a:xfrm>
          <a:prstGeom prst="rect">
            <a:avLst/>
          </a:prstGeom>
        </p:spPr>
      </p:pic>
      <p:pic>
        <p:nvPicPr>
          <p:cNvPr id="9" name="Image 8"/>
          <p:cNvPicPr>
            <a:picLocks noChangeAspect="1"/>
          </p:cNvPicPr>
          <p:nvPr/>
        </p:nvPicPr>
        <p:blipFill>
          <a:blip r:embed="rId8"/>
          <a:stretch>
            <a:fillRect/>
          </a:stretch>
        </p:blipFill>
        <p:spPr>
          <a:xfrm>
            <a:off x="35496" y="36000"/>
            <a:ext cx="720000" cy="252000"/>
          </a:xfrm>
          <a:prstGeom prst="rect">
            <a:avLst/>
          </a:prstGeom>
        </p:spPr>
      </p:pic>
    </p:spTree>
    <p:extLst>
      <p:ext uri="{BB962C8B-B14F-4D97-AF65-F5344CB8AC3E}">
        <p14:creationId xmlns:p14="http://schemas.microsoft.com/office/powerpoint/2010/main" val="191113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Clr>
                <a:srgbClr val="808080"/>
              </a:buClr>
            </a:pPr>
            <a:r>
              <a:rPr lang="en-CA" dirty="0"/>
              <a:t>Current state (deterministic modeling</a:t>
            </a:r>
            <a:r>
              <a:rPr lang="en-CA" dirty="0" smtClean="0"/>
              <a:t>) – GIS on operational visualisation tool</a:t>
            </a:r>
            <a:endParaRPr lang="en-CA" dirty="0"/>
          </a:p>
        </p:txBody>
      </p:sp>
      <p:sp>
        <p:nvSpPr>
          <p:cNvPr id="4" name="Content Placeholder 3"/>
          <p:cNvSpPr>
            <a:spLocks noGrp="1"/>
          </p:cNvSpPr>
          <p:nvPr>
            <p:ph idx="10"/>
          </p:nvPr>
        </p:nvSpPr>
        <p:spPr>
          <a:xfrm>
            <a:off x="251520" y="1445066"/>
            <a:ext cx="8640960" cy="485624"/>
          </a:xfrm>
        </p:spPr>
        <p:txBody>
          <a:bodyPr>
            <a:normAutofit/>
          </a:bodyPr>
          <a:lstStyle/>
          <a:p>
            <a:pPr lvl="1">
              <a:buClr>
                <a:schemeClr val="accent6">
                  <a:lumMod val="50000"/>
                </a:schemeClr>
              </a:buClr>
            </a:pPr>
            <a:r>
              <a:rPr lang="en-CA" dirty="0" err="1" smtClean="0">
                <a:solidFill>
                  <a:schemeClr val="accent6">
                    <a:lumMod val="50000"/>
                  </a:schemeClr>
                </a:solidFill>
              </a:rPr>
              <a:t>NinJo</a:t>
            </a:r>
            <a:r>
              <a:rPr lang="en-CA" dirty="0" smtClean="0">
                <a:solidFill>
                  <a:schemeClr val="accent6">
                    <a:lumMod val="50000"/>
                  </a:schemeClr>
                </a:solidFill>
              </a:rPr>
              <a:t> WMS layer</a:t>
            </a:r>
            <a:endParaRPr lang="en-CA" dirty="0">
              <a:solidFill>
                <a:schemeClr val="accent6">
                  <a:lumMod val="50000"/>
                </a:schemeClr>
              </a:solidFill>
            </a:endParaRPr>
          </a:p>
        </p:txBody>
      </p:sp>
      <p:pic>
        <p:nvPicPr>
          <p:cNvPr id="8" name="Picture 9" descr="VISIO-ADC"/>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6" y="1910015"/>
            <a:ext cx="9094608" cy="4176000"/>
          </a:xfrm>
          <a:prstGeom prst="rect">
            <a:avLst/>
          </a:prstGeom>
        </p:spPr>
      </p:pic>
      <p:pic>
        <p:nvPicPr>
          <p:cNvPr id="6" name="Image 5"/>
          <p:cNvPicPr>
            <a:picLocks noChangeAspect="1"/>
          </p:cNvPicPr>
          <p:nvPr/>
        </p:nvPicPr>
        <p:blipFill>
          <a:blip r:embed="rId6"/>
          <a:stretch>
            <a:fillRect/>
          </a:stretch>
        </p:blipFill>
        <p:spPr>
          <a:xfrm>
            <a:off x="35496" y="36000"/>
            <a:ext cx="720000" cy="252000"/>
          </a:xfrm>
          <a:prstGeom prst="rect">
            <a:avLst/>
          </a:prstGeom>
        </p:spPr>
      </p:pic>
    </p:spTree>
    <p:extLst>
      <p:ext uri="{BB962C8B-B14F-4D97-AF65-F5344CB8AC3E}">
        <p14:creationId xmlns:p14="http://schemas.microsoft.com/office/powerpoint/2010/main" val="3127885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Clr>
                <a:srgbClr val="808080"/>
              </a:buClr>
            </a:pPr>
            <a:r>
              <a:rPr lang="en-CA" dirty="0"/>
              <a:t>Current state (deterministic modeling</a:t>
            </a:r>
            <a:r>
              <a:rPr lang="en-CA" dirty="0" smtClean="0"/>
              <a:t>) – GIS – external WMS client interface</a:t>
            </a:r>
            <a:endParaRPr lang="en-CA" dirty="0"/>
          </a:p>
        </p:txBody>
      </p:sp>
      <p:pic>
        <p:nvPicPr>
          <p:cNvPr id="8" name="Picture 9" descr="VISIO-ADC"/>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3"/>
          <p:cNvSpPr txBox="1">
            <a:spLocks/>
          </p:cNvSpPr>
          <p:nvPr/>
        </p:nvSpPr>
        <p:spPr>
          <a:xfrm>
            <a:off x="251520" y="1445066"/>
            <a:ext cx="8640960" cy="485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6">
                  <a:lumMod val="50000"/>
                </a:schemeClr>
              </a:buClr>
            </a:pPr>
            <a:r>
              <a:rPr lang="en-CA" dirty="0" smtClean="0">
                <a:solidFill>
                  <a:schemeClr val="accent6">
                    <a:lumMod val="50000"/>
                  </a:schemeClr>
                </a:solidFill>
              </a:rPr>
              <a:t>Partner WFS client interface (GCI view)</a:t>
            </a:r>
            <a:endParaRPr lang="en-CA" dirty="0">
              <a:solidFill>
                <a:schemeClr val="accent6">
                  <a:lumMod val="50000"/>
                </a:schemeClr>
              </a:solidFill>
            </a:endParaRPr>
          </a:p>
        </p:txBody>
      </p:sp>
      <p:pic>
        <p:nvPicPr>
          <p:cNvPr id="3" name="Image 2"/>
          <p:cNvPicPr>
            <a:picLocks noChangeAspect="1"/>
          </p:cNvPicPr>
          <p:nvPr/>
        </p:nvPicPr>
        <p:blipFill>
          <a:blip r:embed="rId5"/>
          <a:stretch>
            <a:fillRect/>
          </a:stretch>
        </p:blipFill>
        <p:spPr>
          <a:xfrm>
            <a:off x="827584" y="1845288"/>
            <a:ext cx="7521504" cy="4176000"/>
          </a:xfrm>
          <a:prstGeom prst="rect">
            <a:avLst/>
          </a:prstGeom>
        </p:spPr>
      </p:pic>
      <p:sp>
        <p:nvSpPr>
          <p:cNvPr id="4" name="ZoneTexte 3"/>
          <p:cNvSpPr txBox="1"/>
          <p:nvPr/>
        </p:nvSpPr>
        <p:spPr>
          <a:xfrm>
            <a:off x="467544" y="5949280"/>
            <a:ext cx="8231612" cy="369332"/>
          </a:xfrm>
          <a:prstGeom prst="rect">
            <a:avLst/>
          </a:prstGeom>
          <a:noFill/>
        </p:spPr>
        <p:txBody>
          <a:bodyPr wrap="none" rtlCol="0">
            <a:spAutoFit/>
          </a:bodyPr>
          <a:lstStyle/>
          <a:p>
            <a:r>
              <a:rPr lang="en-US" dirty="0" smtClean="0">
                <a:solidFill>
                  <a:schemeClr val="accent6">
                    <a:lumMod val="50000"/>
                  </a:schemeClr>
                </a:solidFill>
              </a:rPr>
              <a:t>DND initiative: </a:t>
            </a:r>
            <a:r>
              <a:rPr lang="en-US" dirty="0">
                <a:solidFill>
                  <a:schemeClr val="accent6">
                    <a:lumMod val="50000"/>
                  </a:schemeClr>
                </a:solidFill>
              </a:rPr>
              <a:t>to gather and share maritime information among federal departments</a:t>
            </a:r>
          </a:p>
        </p:txBody>
      </p:sp>
      <p:pic>
        <p:nvPicPr>
          <p:cNvPr id="7" name="Image 6"/>
          <p:cNvPicPr>
            <a:picLocks noChangeAspect="1"/>
          </p:cNvPicPr>
          <p:nvPr/>
        </p:nvPicPr>
        <p:blipFill>
          <a:blip r:embed="rId6"/>
          <a:stretch>
            <a:fillRect/>
          </a:stretch>
        </p:blipFill>
        <p:spPr>
          <a:xfrm>
            <a:off x="35496" y="36000"/>
            <a:ext cx="720000" cy="252000"/>
          </a:xfrm>
          <a:prstGeom prst="rect">
            <a:avLst/>
          </a:prstGeom>
        </p:spPr>
      </p:pic>
    </p:spTree>
    <p:extLst>
      <p:ext uri="{BB962C8B-B14F-4D97-AF65-F5344CB8AC3E}">
        <p14:creationId xmlns:p14="http://schemas.microsoft.com/office/powerpoint/2010/main" val="3854970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Clr>
                <a:srgbClr val="808080"/>
              </a:buClr>
            </a:pPr>
            <a:r>
              <a:rPr lang="en-CA" dirty="0"/>
              <a:t>Current state (deterministic modeling</a:t>
            </a:r>
            <a:r>
              <a:rPr lang="en-CA" dirty="0" smtClean="0"/>
              <a:t>) – GIS – ESRI application</a:t>
            </a:r>
            <a:endParaRPr lang="en-CA" dirty="0"/>
          </a:p>
        </p:txBody>
      </p:sp>
      <p:sp>
        <p:nvSpPr>
          <p:cNvPr id="4" name="Content Placeholder 3"/>
          <p:cNvSpPr>
            <a:spLocks noGrp="1"/>
          </p:cNvSpPr>
          <p:nvPr>
            <p:ph idx="10"/>
          </p:nvPr>
        </p:nvSpPr>
        <p:spPr>
          <a:xfrm>
            <a:off x="251520" y="1476000"/>
            <a:ext cx="8640960" cy="454689"/>
          </a:xfrm>
        </p:spPr>
        <p:txBody>
          <a:bodyPr>
            <a:normAutofit/>
          </a:bodyPr>
          <a:lstStyle/>
          <a:p>
            <a:pPr lvl="1">
              <a:buClr>
                <a:schemeClr val="accent6">
                  <a:lumMod val="50000"/>
                </a:schemeClr>
              </a:buClr>
            </a:pPr>
            <a:r>
              <a:rPr lang="en-CA" dirty="0" smtClean="0">
                <a:solidFill>
                  <a:schemeClr val="accent6">
                    <a:lumMod val="50000"/>
                  </a:schemeClr>
                </a:solidFill>
              </a:rPr>
              <a:t>QGIS</a:t>
            </a:r>
            <a:endParaRPr lang="en-CA" dirty="0">
              <a:solidFill>
                <a:schemeClr val="accent6">
                  <a:lumMod val="50000"/>
                </a:schemeClr>
              </a:solidFill>
            </a:endParaRPr>
          </a:p>
        </p:txBody>
      </p:sp>
      <p:pic>
        <p:nvPicPr>
          <p:cNvPr id="7" name="Picture 9" descr="VISIO-ADC"/>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5"/>
          <a:stretch>
            <a:fillRect/>
          </a:stretch>
        </p:blipFill>
        <p:spPr>
          <a:xfrm>
            <a:off x="1115616" y="1845288"/>
            <a:ext cx="6894173" cy="4176000"/>
          </a:xfrm>
          <a:prstGeom prst="rect">
            <a:avLst/>
          </a:prstGeom>
        </p:spPr>
      </p:pic>
      <p:sp>
        <p:nvSpPr>
          <p:cNvPr id="8" name="Flèche droite 7">
            <a:hlinkClick r:id="rId6" action="ppaction://hlinksldjump"/>
          </p:cNvPr>
          <p:cNvSpPr/>
          <p:nvPr/>
        </p:nvSpPr>
        <p:spPr>
          <a:xfrm>
            <a:off x="8460432" y="260648"/>
            <a:ext cx="683568" cy="628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smtClean="0"/>
              <a:t>Main</a:t>
            </a:r>
            <a:endParaRPr lang="en-US" sz="1200" dirty="0"/>
          </a:p>
        </p:txBody>
      </p:sp>
      <p:pic>
        <p:nvPicPr>
          <p:cNvPr id="9" name="Image 8"/>
          <p:cNvPicPr>
            <a:picLocks noChangeAspect="1"/>
          </p:cNvPicPr>
          <p:nvPr/>
        </p:nvPicPr>
        <p:blipFill>
          <a:blip r:embed="rId7"/>
          <a:stretch>
            <a:fillRect/>
          </a:stretch>
        </p:blipFill>
        <p:spPr>
          <a:xfrm>
            <a:off x="35496" y="36000"/>
            <a:ext cx="720000" cy="252000"/>
          </a:xfrm>
          <a:prstGeom prst="rect">
            <a:avLst/>
          </a:prstGeom>
        </p:spPr>
      </p:pic>
    </p:spTree>
    <p:extLst>
      <p:ext uri="{BB962C8B-B14F-4D97-AF65-F5344CB8AC3E}">
        <p14:creationId xmlns:p14="http://schemas.microsoft.com/office/powerpoint/2010/main" val="1302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Image 112"/>
          <p:cNvPicPr>
            <a:picLocks noChangeAspect="1"/>
          </p:cNvPicPr>
          <p:nvPr/>
        </p:nvPicPr>
        <p:blipFill>
          <a:blip r:embed="rId25"/>
          <a:stretch>
            <a:fillRect/>
          </a:stretch>
        </p:blipFill>
        <p:spPr>
          <a:xfrm>
            <a:off x="107504" y="4511350"/>
            <a:ext cx="2160000" cy="1005882"/>
          </a:xfrm>
          <a:prstGeom prst="rect">
            <a:avLst/>
          </a:prstGeom>
          <a:scene3d>
            <a:camera prst="orthographicFront">
              <a:rot lat="1800000" lon="19800000" rev="0"/>
            </a:camera>
            <a:lightRig rig="threePt" dir="t"/>
          </a:scene3d>
        </p:spPr>
      </p:pic>
      <p:pic>
        <p:nvPicPr>
          <p:cNvPr id="114" name="Image 113"/>
          <p:cNvPicPr>
            <a:picLocks noChangeAspect="1"/>
          </p:cNvPicPr>
          <p:nvPr/>
        </p:nvPicPr>
        <p:blipFill>
          <a:blip r:embed="rId26"/>
          <a:stretch>
            <a:fillRect/>
          </a:stretch>
        </p:blipFill>
        <p:spPr>
          <a:xfrm>
            <a:off x="755816" y="4725144"/>
            <a:ext cx="2160000" cy="1005882"/>
          </a:xfrm>
          <a:prstGeom prst="rect">
            <a:avLst/>
          </a:prstGeom>
          <a:scene3d>
            <a:camera prst="orthographicFront">
              <a:rot lat="1800000" lon="19800000" rev="0"/>
            </a:camera>
            <a:lightRig rig="threePt" dir="t"/>
          </a:scene3d>
        </p:spPr>
      </p:pic>
      <p:sp>
        <p:nvSpPr>
          <p:cNvPr id="2" name="Title 1"/>
          <p:cNvSpPr>
            <a:spLocks noGrp="1"/>
          </p:cNvSpPr>
          <p:nvPr>
            <p:ph type="ctrTitle"/>
          </p:nvPr>
        </p:nvSpPr>
        <p:spPr/>
        <p:txBody>
          <a:bodyPr/>
          <a:lstStyle/>
          <a:p>
            <a:r>
              <a:rPr lang="en-CA" dirty="0"/>
              <a:t>Looking ahead (probabilistic modeling</a:t>
            </a:r>
            <a:r>
              <a:rPr lang="en-CA" dirty="0" smtClean="0"/>
              <a:t>) – Impacts on operations</a:t>
            </a:r>
            <a:endParaRPr lang="en-CA" dirty="0"/>
          </a:p>
        </p:txBody>
      </p:sp>
      <p:sp>
        <p:nvSpPr>
          <p:cNvPr id="4" name="Content Placeholder 3"/>
          <p:cNvSpPr>
            <a:spLocks noGrp="1"/>
          </p:cNvSpPr>
          <p:nvPr>
            <p:ph idx="10"/>
          </p:nvPr>
        </p:nvSpPr>
        <p:spPr>
          <a:xfrm>
            <a:off x="251520" y="1445065"/>
            <a:ext cx="8640960" cy="454147"/>
          </a:xfrm>
        </p:spPr>
        <p:txBody>
          <a:bodyPr>
            <a:normAutofit lnSpcReduction="10000"/>
          </a:bodyPr>
          <a:lstStyle/>
          <a:p>
            <a:pPr marL="0" indent="0">
              <a:buClr>
                <a:schemeClr val="accent6">
                  <a:lumMod val="50000"/>
                </a:schemeClr>
              </a:buClr>
              <a:buNone/>
            </a:pPr>
            <a:r>
              <a:rPr lang="en-US" dirty="0">
                <a:solidFill>
                  <a:schemeClr val="accent6">
                    <a:lumMod val="50000"/>
                  </a:schemeClr>
                </a:solidFill>
              </a:rPr>
              <a:t>How does the concept work?</a:t>
            </a:r>
            <a:endParaRPr lang="en-CA" dirty="0">
              <a:solidFill>
                <a:schemeClr val="accent6">
                  <a:lumMod val="50000"/>
                </a:schemeClr>
              </a:solidFill>
            </a:endParaRPr>
          </a:p>
        </p:txBody>
      </p:sp>
      <p:pic>
        <p:nvPicPr>
          <p:cNvPr id="5" name="Picture 9" descr="VISIO-ADC"/>
          <p:cNvPicPr>
            <a:picLocks noChangeAspect="1" noChangeArrowheads="1"/>
          </p:cNvPicPr>
          <p:nvPr>
            <p:custDataLst>
              <p:tags r:id="rId1"/>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38939"/>
          <p:cNvSpPr txBox="1">
            <a:spLocks noChangeArrowheads="1"/>
          </p:cNvSpPr>
          <p:nvPr>
            <p:custDataLst>
              <p:tags r:id="rId2"/>
            </p:custDataLst>
          </p:nvPr>
        </p:nvSpPr>
        <p:spPr bwMode="auto">
          <a:xfrm>
            <a:off x="467544" y="3554413"/>
            <a:ext cx="33482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lvl="0" defTabSz="457200" eaLnBrk="1" fontAlgn="base" hangingPunct="1">
              <a:spcBef>
                <a:spcPct val="0"/>
              </a:spcBef>
              <a:spcAft>
                <a:spcPct val="0"/>
              </a:spcAft>
              <a:buClrTx/>
              <a:buSzTx/>
              <a:buNone/>
              <a:defRPr/>
            </a:pPr>
            <a:r>
              <a:rPr lang="en-CA" altLang="en-US" sz="1400" kern="0" dirty="0">
                <a:solidFill>
                  <a:srgbClr val="FF0000"/>
                </a:solidFill>
              </a:rPr>
              <a:t>Potential Impacts due to forecasted weather parameters </a:t>
            </a:r>
          </a:p>
        </p:txBody>
      </p:sp>
      <p:cxnSp>
        <p:nvCxnSpPr>
          <p:cNvPr id="49" name="Connecteur en angle 38921"/>
          <p:cNvCxnSpPr>
            <a:cxnSpLocks noChangeShapeType="1"/>
            <a:stCxn id="43" idx="2"/>
            <a:endCxn id="67" idx="0"/>
          </p:cNvCxnSpPr>
          <p:nvPr>
            <p:custDataLst>
              <p:tags r:id="rId3"/>
            </p:custDataLst>
          </p:nvPr>
        </p:nvCxnSpPr>
        <p:spPr bwMode="auto">
          <a:xfrm rot="5400000">
            <a:off x="4988312" y="2514731"/>
            <a:ext cx="424913" cy="1259609"/>
          </a:xfrm>
          <a:prstGeom prst="bentConnector3">
            <a:avLst>
              <a:gd name="adj1" fmla="val 50000"/>
            </a:avLst>
          </a:prstGeom>
          <a:noFill/>
          <a:ln w="63500" algn="ctr">
            <a:solidFill>
              <a:srgbClr val="003399"/>
            </a:solidFill>
            <a:round/>
            <a:headEnd/>
            <a:tailEnd type="arrow" w="med" len="med"/>
          </a:ln>
          <a:extLst>
            <a:ext uri="{909E8E84-426E-40DD-AFC4-6F175D3DCCD1}">
              <a14:hiddenFill xmlns:a14="http://schemas.microsoft.com/office/drawing/2010/main">
                <a:noFill/>
              </a14:hiddenFill>
            </a:ext>
          </a:extLst>
        </p:spPr>
      </p:cxnSp>
      <p:cxnSp>
        <p:nvCxnSpPr>
          <p:cNvPr id="50" name="Connecteur en angle 89"/>
          <p:cNvCxnSpPr>
            <a:cxnSpLocks noChangeShapeType="1"/>
            <a:stCxn id="17" idx="2"/>
            <a:endCxn id="67" idx="0"/>
          </p:cNvCxnSpPr>
          <p:nvPr>
            <p:custDataLst>
              <p:tags r:id="rId4"/>
            </p:custDataLst>
          </p:nvPr>
        </p:nvCxnSpPr>
        <p:spPr bwMode="auto">
          <a:xfrm rot="16200000" flipH="1">
            <a:off x="3294209" y="2080237"/>
            <a:ext cx="428541" cy="2124967"/>
          </a:xfrm>
          <a:prstGeom prst="bentConnector3">
            <a:avLst>
              <a:gd name="adj1" fmla="val 50000"/>
            </a:avLst>
          </a:prstGeom>
          <a:noFill/>
          <a:ln w="31750" algn="ctr">
            <a:solidFill>
              <a:srgbClr val="FF7C80"/>
            </a:solidFill>
            <a:round/>
            <a:headEnd/>
            <a:tailEnd type="arrow" w="med" len="med"/>
          </a:ln>
          <a:extLst>
            <a:ext uri="{909E8E84-426E-40DD-AFC4-6F175D3DCCD1}">
              <a14:hiddenFill xmlns:a14="http://schemas.microsoft.com/office/drawing/2010/main">
                <a:noFill/>
              </a14:hiddenFill>
            </a:ext>
          </a:extLst>
        </p:spPr>
      </p:cxnSp>
      <p:cxnSp>
        <p:nvCxnSpPr>
          <p:cNvPr id="51" name="Connecteur en angle 121"/>
          <p:cNvCxnSpPr>
            <a:cxnSpLocks noChangeShapeType="1"/>
            <a:stCxn id="67" idx="1"/>
            <a:endCxn id="115" idx="0"/>
          </p:cNvCxnSpPr>
          <p:nvPr>
            <p:custDataLst>
              <p:tags r:id="rId5"/>
            </p:custDataLst>
          </p:nvPr>
        </p:nvCxnSpPr>
        <p:spPr bwMode="auto">
          <a:xfrm rot="10800000" flipV="1">
            <a:off x="2483648" y="4202992"/>
            <a:ext cx="1294190" cy="812414"/>
          </a:xfrm>
          <a:prstGeom prst="bentConnector2">
            <a:avLst/>
          </a:prstGeom>
          <a:noFill/>
          <a:ln w="63500" algn="ctr">
            <a:solidFill>
              <a:srgbClr val="003399"/>
            </a:solidFill>
            <a:round/>
            <a:headEnd/>
            <a:tailEnd type="arrow" w="med" len="med"/>
          </a:ln>
          <a:extLst>
            <a:ext uri="{909E8E84-426E-40DD-AFC4-6F175D3DCCD1}">
              <a14:hiddenFill xmlns:a14="http://schemas.microsoft.com/office/drawing/2010/main">
                <a:noFill/>
              </a14:hiddenFill>
            </a:ext>
          </a:extLst>
        </p:spPr>
      </p:cxnSp>
      <p:cxnSp>
        <p:nvCxnSpPr>
          <p:cNvPr id="52" name="Connecteur en angle 38929"/>
          <p:cNvCxnSpPr>
            <a:cxnSpLocks noChangeShapeType="1"/>
            <a:stCxn id="67" idx="1"/>
            <a:endCxn id="113" idx="0"/>
          </p:cNvCxnSpPr>
          <p:nvPr>
            <p:custDataLst>
              <p:tags r:id="rId6"/>
            </p:custDataLst>
          </p:nvPr>
        </p:nvCxnSpPr>
        <p:spPr bwMode="auto">
          <a:xfrm rot="10800000" flipV="1">
            <a:off x="1187504" y="4202992"/>
            <a:ext cx="2590334" cy="308358"/>
          </a:xfrm>
          <a:prstGeom prst="bentConnector2">
            <a:avLst/>
          </a:prstGeom>
          <a:noFill/>
          <a:ln w="31750" algn="ctr">
            <a:solidFill>
              <a:srgbClr val="FF7C80"/>
            </a:solidFill>
            <a:round/>
            <a:headEnd/>
            <a:tailEnd type="arrow" w="med" len="med"/>
          </a:ln>
          <a:extLst>
            <a:ext uri="{909E8E84-426E-40DD-AFC4-6F175D3DCCD1}">
              <a14:hiddenFill xmlns:a14="http://schemas.microsoft.com/office/drawing/2010/main">
                <a:noFill/>
              </a14:hiddenFill>
            </a:ext>
          </a:extLst>
        </p:spPr>
      </p:cxnSp>
      <p:sp>
        <p:nvSpPr>
          <p:cNvPr id="53" name="Flèche droite 38936"/>
          <p:cNvSpPr>
            <a:spLocks noChangeArrowheads="1"/>
          </p:cNvSpPr>
          <p:nvPr>
            <p:custDataLst>
              <p:tags r:id="rId7"/>
            </p:custDataLst>
          </p:nvPr>
        </p:nvSpPr>
        <p:spPr bwMode="auto">
          <a:xfrm>
            <a:off x="3779912" y="5300663"/>
            <a:ext cx="1179512" cy="485775"/>
          </a:xfrm>
          <a:prstGeom prst="rightArrow">
            <a:avLst>
              <a:gd name="adj1" fmla="val 50000"/>
              <a:gd name="adj2" fmla="val 49844"/>
            </a:avLst>
          </a:prstGeom>
          <a:solidFill>
            <a:srgbClr val="FF0000"/>
          </a:solidFill>
          <a:ln w="9525" algn="ctr">
            <a:solidFill>
              <a:sysClr val="windowText" lastClr="000000"/>
            </a:solidFill>
            <a:round/>
            <a:headEnd/>
            <a:tailEnd/>
          </a:ln>
        </p:spPr>
        <p:txBody>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fr-CA" altLang="en-US" sz="1000" b="1" i="0" u="none" strike="noStrike" kern="0" cap="none" spc="0" normalizeH="0" baseline="0" noProof="0" dirty="0">
                <a:ln>
                  <a:noFill/>
                </a:ln>
                <a:solidFill>
                  <a:srgbClr val="FFFF00"/>
                </a:solidFill>
                <a:effectLst/>
                <a:uLnTx/>
                <a:uFillTx/>
                <a:latin typeface="Arial" charset="0"/>
                <a:ea typeface="Arial Unicode MS" pitchFamily="34" charset="-128"/>
                <a:cs typeface="Arial Unicode MS" pitchFamily="34" charset="-128"/>
              </a:rPr>
              <a:t>Consolidation</a:t>
            </a:r>
            <a:endParaRPr kumimoji="1" lang="en-US" altLang="en-US" sz="1000" b="1" i="0" u="none" strike="noStrike" kern="0" cap="none" spc="0" normalizeH="0" baseline="0" noProof="0" dirty="0">
              <a:ln>
                <a:noFill/>
              </a:ln>
              <a:solidFill>
                <a:srgbClr val="FFFF00"/>
              </a:solidFill>
              <a:effectLst/>
              <a:uLnTx/>
              <a:uFillTx/>
              <a:latin typeface="Arial" charset="0"/>
              <a:ea typeface="Arial Unicode MS" pitchFamily="34" charset="-128"/>
              <a:cs typeface="Arial Unicode MS" pitchFamily="34" charset="-128"/>
            </a:endParaRPr>
          </a:p>
        </p:txBody>
      </p:sp>
      <p:sp>
        <p:nvSpPr>
          <p:cNvPr id="54" name="ZoneTexte 38937"/>
          <p:cNvSpPr txBox="1">
            <a:spLocks noChangeArrowheads="1"/>
          </p:cNvSpPr>
          <p:nvPr>
            <p:custDataLst>
              <p:tags r:id="rId8"/>
            </p:custDataLst>
          </p:nvPr>
        </p:nvSpPr>
        <p:spPr bwMode="auto">
          <a:xfrm>
            <a:off x="226281" y="1988840"/>
            <a:ext cx="147352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en-CA" altLang="en-US" sz="1600" b="0" i="0"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Forecasted </a:t>
            </a:r>
          </a:p>
          <a:p>
            <a:pPr marL="0" marR="0" lvl="0" indent="0" defTabSz="457200" eaLnBrk="1" fontAlgn="base" latinLnBrk="0" hangingPunct="1">
              <a:lnSpc>
                <a:spcPct val="100000"/>
              </a:lnSpc>
              <a:spcBef>
                <a:spcPct val="0"/>
              </a:spcBef>
              <a:spcAft>
                <a:spcPct val="0"/>
              </a:spcAft>
              <a:buClrTx/>
              <a:buSzTx/>
              <a:buFontTx/>
              <a:buNone/>
              <a:tabLst/>
              <a:defRPr/>
            </a:pPr>
            <a:r>
              <a:rPr kumimoji="1" lang="en-CA" altLang="en-US" sz="1600" b="0" i="0"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weather </a:t>
            </a:r>
          </a:p>
          <a:p>
            <a:pPr marL="0" marR="0" lvl="0" indent="0" defTabSz="457200" eaLnBrk="1" fontAlgn="base" latinLnBrk="0" hangingPunct="1">
              <a:lnSpc>
                <a:spcPct val="100000"/>
              </a:lnSpc>
              <a:spcBef>
                <a:spcPct val="0"/>
              </a:spcBef>
              <a:spcAft>
                <a:spcPct val="0"/>
              </a:spcAft>
              <a:buClrTx/>
              <a:buSzTx/>
              <a:buFontTx/>
              <a:buNone/>
              <a:tabLst/>
              <a:defRPr/>
            </a:pPr>
            <a:r>
              <a:rPr kumimoji="1" lang="en-CA" altLang="en-US" sz="1600" b="0" i="0"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parameters </a:t>
            </a:r>
            <a:r>
              <a:rPr kumimoji="1" lang="en-CA" altLang="en-US" sz="1600" b="1" i="0"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(GEPS)</a:t>
            </a:r>
            <a:endParaRPr kumimoji="1" lang="en-CA" altLang="en-US" sz="1600" b="1"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endParaRPr>
          </a:p>
        </p:txBody>
      </p:sp>
      <p:grpSp>
        <p:nvGrpSpPr>
          <p:cNvPr id="91" name="Groupe 90"/>
          <p:cNvGrpSpPr/>
          <p:nvPr/>
        </p:nvGrpSpPr>
        <p:grpSpPr>
          <a:xfrm>
            <a:off x="1259632" y="1844824"/>
            <a:ext cx="2187347" cy="1203826"/>
            <a:chOff x="1259632" y="1903800"/>
            <a:chExt cx="2187347" cy="1203826"/>
          </a:xfrm>
        </p:grpSpPr>
        <p:grpSp>
          <p:nvGrpSpPr>
            <p:cNvPr id="10" name="Groupe 37"/>
            <p:cNvGrpSpPr>
              <a:grpSpLocks noChangeAspect="1"/>
            </p:cNvGrpSpPr>
            <p:nvPr>
              <p:custDataLst>
                <p:tags r:id="rId21"/>
              </p:custDataLst>
            </p:nvPr>
          </p:nvGrpSpPr>
          <p:grpSpPr bwMode="auto">
            <a:xfrm>
              <a:off x="1259632" y="1903800"/>
              <a:ext cx="1800000" cy="1083627"/>
              <a:chOff x="0" y="1440000"/>
              <a:chExt cx="3168000" cy="1907045"/>
            </a:xfrm>
          </p:grpSpPr>
          <p:grpSp>
            <p:nvGrpSpPr>
              <p:cNvPr id="11" name="Groupe 13"/>
              <p:cNvGrpSpPr>
                <a:grpSpLocks/>
              </p:cNvGrpSpPr>
              <p:nvPr/>
            </p:nvGrpSpPr>
            <p:grpSpPr bwMode="auto">
              <a:xfrm>
                <a:off x="0" y="1440000"/>
                <a:ext cx="2448000" cy="1187045"/>
                <a:chOff x="0" y="1440000"/>
                <a:chExt cx="2448000" cy="1187045"/>
              </a:xfrm>
            </p:grpSpPr>
            <p:pic>
              <p:nvPicPr>
                <p:cNvPr id="18" name="Image 1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0" y="1440000"/>
                  <a:ext cx="2160000" cy="899045"/>
                </a:xfrm>
                <a:prstGeom prst="rect">
                  <a:avLst/>
                </a:prstGeom>
                <a:scene3d>
                  <a:camera prst="orthographicFront">
                    <a:rot lat="20400000" lon="1800000" rev="0"/>
                  </a:camera>
                  <a:lightRig rig="threePt" dir="t"/>
                </a:scene3d>
              </p:spPr>
            </p:pic>
            <p:pic>
              <p:nvPicPr>
                <p:cNvPr id="19" name="Image 1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2000" y="1512000"/>
                  <a:ext cx="2160000" cy="899045"/>
                </a:xfrm>
                <a:prstGeom prst="rect">
                  <a:avLst/>
                </a:prstGeom>
                <a:scene3d>
                  <a:camera prst="orthographicFront">
                    <a:rot lat="20400000" lon="1800000" rev="0"/>
                  </a:camera>
                  <a:lightRig rig="threePt" dir="t"/>
                </a:scene3d>
              </p:spPr>
            </p:pic>
            <p:pic>
              <p:nvPicPr>
                <p:cNvPr id="20" name="Image 1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44000" y="1584000"/>
                  <a:ext cx="2160000" cy="899045"/>
                </a:xfrm>
                <a:prstGeom prst="rect">
                  <a:avLst/>
                </a:prstGeom>
                <a:scene3d>
                  <a:camera prst="orthographicFront">
                    <a:rot lat="20400000" lon="1800000" rev="0"/>
                  </a:camera>
                  <a:lightRig rig="threePt" dir="t"/>
                </a:scene3d>
              </p:spPr>
            </p:pic>
            <p:pic>
              <p:nvPicPr>
                <p:cNvPr id="21" name="Image 2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16000" y="1656000"/>
                  <a:ext cx="2160000" cy="899045"/>
                </a:xfrm>
                <a:prstGeom prst="rect">
                  <a:avLst/>
                </a:prstGeom>
                <a:scene3d>
                  <a:camera prst="orthographicFront">
                    <a:rot lat="20400000" lon="1800000" rev="0"/>
                  </a:camera>
                  <a:lightRig rig="threePt" dir="t"/>
                </a:scene3d>
              </p:spPr>
            </p:pic>
            <p:pic>
              <p:nvPicPr>
                <p:cNvPr id="22" name="Image 2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88000" y="1728000"/>
                  <a:ext cx="2160000" cy="899045"/>
                </a:xfrm>
                <a:prstGeom prst="rect">
                  <a:avLst/>
                </a:prstGeom>
                <a:scene3d>
                  <a:camera prst="orthographicFront">
                    <a:rot lat="20400000" lon="1800000" rev="0"/>
                  </a:camera>
                  <a:lightRig rig="threePt" dir="t"/>
                </a:scene3d>
              </p:spPr>
            </p:pic>
          </p:grpSp>
          <p:grpSp>
            <p:nvGrpSpPr>
              <p:cNvPr id="12" name="Groupe 12"/>
              <p:cNvGrpSpPr>
                <a:grpSpLocks/>
              </p:cNvGrpSpPr>
              <p:nvPr/>
            </p:nvGrpSpPr>
            <p:grpSpPr bwMode="auto">
              <a:xfrm>
                <a:off x="720000" y="2160000"/>
                <a:ext cx="2448000" cy="1187045"/>
                <a:chOff x="720000" y="2160000"/>
                <a:chExt cx="2448000" cy="1187045"/>
              </a:xfrm>
            </p:grpSpPr>
            <p:pic>
              <p:nvPicPr>
                <p:cNvPr id="13" name="Image 1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20000" y="2160000"/>
                  <a:ext cx="2160000" cy="899045"/>
                </a:xfrm>
                <a:prstGeom prst="rect">
                  <a:avLst/>
                </a:prstGeom>
                <a:scene3d>
                  <a:camera prst="orthographicFront">
                    <a:rot lat="20400000" lon="1800000" rev="0"/>
                  </a:camera>
                  <a:lightRig rig="threePt" dir="t"/>
                </a:scene3d>
              </p:spPr>
            </p:pic>
            <p:pic>
              <p:nvPicPr>
                <p:cNvPr id="14" name="Image 1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92000" y="2232000"/>
                  <a:ext cx="2160000" cy="899045"/>
                </a:xfrm>
                <a:prstGeom prst="rect">
                  <a:avLst/>
                </a:prstGeom>
                <a:scene3d>
                  <a:camera prst="orthographicFront">
                    <a:rot lat="20400000" lon="1800000" rev="0"/>
                  </a:camera>
                  <a:lightRig rig="threePt" dir="t"/>
                </a:scene3d>
              </p:spPr>
            </p:pic>
            <p:pic>
              <p:nvPicPr>
                <p:cNvPr id="15" name="Image 1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64000" y="2304000"/>
                  <a:ext cx="2160000" cy="899045"/>
                </a:xfrm>
                <a:prstGeom prst="rect">
                  <a:avLst/>
                </a:prstGeom>
                <a:scene3d>
                  <a:camera prst="orthographicFront">
                    <a:rot lat="20400000" lon="1800000" rev="0"/>
                  </a:camera>
                  <a:lightRig rig="threePt" dir="t"/>
                </a:scene3d>
              </p:spPr>
            </p:pic>
            <p:pic>
              <p:nvPicPr>
                <p:cNvPr id="16" name="Image 1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36000" y="2376000"/>
                  <a:ext cx="2160000" cy="899045"/>
                </a:xfrm>
                <a:prstGeom prst="rect">
                  <a:avLst/>
                </a:prstGeom>
                <a:scene3d>
                  <a:camera prst="orthographicFront">
                    <a:rot lat="20400000" lon="1800000" rev="0"/>
                  </a:camera>
                  <a:lightRig rig="threePt" dir="t"/>
                </a:scene3d>
              </p:spPr>
            </p:pic>
            <p:pic>
              <p:nvPicPr>
                <p:cNvPr id="17" name="Image 1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08000" y="2448000"/>
                  <a:ext cx="2160000" cy="899045"/>
                </a:xfrm>
                <a:prstGeom prst="rect">
                  <a:avLst/>
                </a:prstGeom>
                <a:scene3d>
                  <a:camera prst="orthographicFront">
                    <a:rot lat="20400000" lon="1800000" rev="0"/>
                  </a:camera>
                  <a:lightRig rig="threePt" dir="t"/>
                </a:scene3d>
              </p:spPr>
            </p:pic>
          </p:grpSp>
        </p:grpSp>
        <p:sp>
          <p:nvSpPr>
            <p:cNvPr id="55" name="ZoneTexte 38938"/>
            <p:cNvSpPr txBox="1">
              <a:spLocks noChangeArrowheads="1"/>
            </p:cNvSpPr>
            <p:nvPr>
              <p:custDataLst>
                <p:tags r:id="rId22"/>
              </p:custDataLst>
            </p:nvPr>
          </p:nvSpPr>
          <p:spPr bwMode="auto">
            <a:xfrm rot="20880000">
              <a:off x="2383867" y="2830627"/>
              <a:ext cx="1063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fr-CA" altLang="en-US" sz="1200" b="0" i="0" u="none" strike="noStrike" kern="0" cap="none" spc="0" normalizeH="0" baseline="0" noProof="0" dirty="0" err="1">
                  <a:ln>
                    <a:noFill/>
                  </a:ln>
                  <a:solidFill>
                    <a:schemeClr val="accent6">
                      <a:lumMod val="50000"/>
                    </a:schemeClr>
                  </a:solidFill>
                  <a:effectLst/>
                  <a:uLnTx/>
                  <a:uFillTx/>
                  <a:latin typeface="Arial" charset="0"/>
                  <a:ea typeface="Arial Unicode MS" pitchFamily="34" charset="-128"/>
                  <a:cs typeface="Arial Unicode MS" pitchFamily="34" charset="-128"/>
                </a:rPr>
                <a:t>Temperature</a:t>
              </a:r>
              <a:endParaRPr kumimoji="1" lang="en-US" altLang="en-US" sz="1200" b="0"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endParaRPr>
            </a:p>
          </p:txBody>
        </p:sp>
      </p:grpSp>
      <p:grpSp>
        <p:nvGrpSpPr>
          <p:cNvPr id="90" name="Groupe 89"/>
          <p:cNvGrpSpPr/>
          <p:nvPr/>
        </p:nvGrpSpPr>
        <p:grpSpPr>
          <a:xfrm>
            <a:off x="2951733" y="1854349"/>
            <a:ext cx="2249744" cy="1173682"/>
            <a:chOff x="2951733" y="1913325"/>
            <a:chExt cx="2249744" cy="1173682"/>
          </a:xfrm>
        </p:grpSpPr>
        <p:grpSp>
          <p:nvGrpSpPr>
            <p:cNvPr id="23" name="Groupe 84"/>
            <p:cNvGrpSpPr>
              <a:grpSpLocks noChangeAspect="1"/>
            </p:cNvGrpSpPr>
            <p:nvPr>
              <p:custDataLst>
                <p:tags r:id="rId19"/>
              </p:custDataLst>
            </p:nvPr>
          </p:nvGrpSpPr>
          <p:grpSpPr bwMode="auto">
            <a:xfrm>
              <a:off x="2951733" y="1913325"/>
              <a:ext cx="1800000" cy="1083627"/>
              <a:chOff x="0" y="3240000"/>
              <a:chExt cx="3168000" cy="1907046"/>
            </a:xfrm>
          </p:grpSpPr>
          <p:grpSp>
            <p:nvGrpSpPr>
              <p:cNvPr id="24" name="Groupe 82"/>
              <p:cNvGrpSpPr>
                <a:grpSpLocks/>
              </p:cNvGrpSpPr>
              <p:nvPr/>
            </p:nvGrpSpPr>
            <p:grpSpPr bwMode="auto">
              <a:xfrm>
                <a:off x="0" y="3240000"/>
                <a:ext cx="2448000" cy="1187046"/>
                <a:chOff x="0" y="3240000"/>
                <a:chExt cx="2448000" cy="1187046"/>
              </a:xfrm>
            </p:grpSpPr>
            <p:pic>
              <p:nvPicPr>
                <p:cNvPr id="31" name="Image 3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0" y="3240000"/>
                  <a:ext cx="2160000" cy="899046"/>
                </a:xfrm>
                <a:prstGeom prst="rect">
                  <a:avLst/>
                </a:prstGeom>
                <a:scene3d>
                  <a:camera prst="orthographicFront">
                    <a:rot lat="20400000" lon="1800000" rev="0"/>
                  </a:camera>
                  <a:lightRig rig="threePt" dir="t"/>
                </a:scene3d>
              </p:spPr>
            </p:pic>
            <p:pic>
              <p:nvPicPr>
                <p:cNvPr id="32" name="Image 3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2000" y="3312000"/>
                  <a:ext cx="2160000" cy="899046"/>
                </a:xfrm>
                <a:prstGeom prst="rect">
                  <a:avLst/>
                </a:prstGeom>
                <a:scene3d>
                  <a:camera prst="orthographicFront">
                    <a:rot lat="20400000" lon="1800000" rev="0"/>
                  </a:camera>
                  <a:lightRig rig="threePt" dir="t"/>
                </a:scene3d>
              </p:spPr>
            </p:pic>
            <p:pic>
              <p:nvPicPr>
                <p:cNvPr id="33" name="Image 3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44000" y="3384000"/>
                  <a:ext cx="2160000" cy="899046"/>
                </a:xfrm>
                <a:prstGeom prst="rect">
                  <a:avLst/>
                </a:prstGeom>
                <a:scene3d>
                  <a:camera prst="orthographicFront">
                    <a:rot lat="20400000" lon="1800000" rev="0"/>
                  </a:camera>
                  <a:lightRig rig="threePt" dir="t"/>
                </a:scene3d>
              </p:spPr>
            </p:pic>
            <p:pic>
              <p:nvPicPr>
                <p:cNvPr id="34" name="Image 3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16000" y="3456000"/>
                  <a:ext cx="2160000" cy="899046"/>
                </a:xfrm>
                <a:prstGeom prst="rect">
                  <a:avLst/>
                </a:prstGeom>
                <a:scene3d>
                  <a:camera prst="orthographicFront">
                    <a:rot lat="20400000" lon="1800000" rev="0"/>
                  </a:camera>
                  <a:lightRig rig="threePt" dir="t"/>
                </a:scene3d>
              </p:spPr>
            </p:pic>
            <p:pic>
              <p:nvPicPr>
                <p:cNvPr id="35" name="Image 3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88000" y="3528000"/>
                  <a:ext cx="2160000" cy="899046"/>
                </a:xfrm>
                <a:prstGeom prst="rect">
                  <a:avLst/>
                </a:prstGeom>
                <a:scene3d>
                  <a:camera prst="orthographicFront">
                    <a:rot lat="20400000" lon="1800000" rev="0"/>
                  </a:camera>
                  <a:lightRig rig="threePt" dir="t"/>
                </a:scene3d>
              </p:spPr>
            </p:pic>
          </p:grpSp>
          <p:grpSp>
            <p:nvGrpSpPr>
              <p:cNvPr id="25" name="Groupe 83"/>
              <p:cNvGrpSpPr>
                <a:grpSpLocks/>
              </p:cNvGrpSpPr>
              <p:nvPr/>
            </p:nvGrpSpPr>
            <p:grpSpPr bwMode="auto">
              <a:xfrm>
                <a:off x="720000" y="3960000"/>
                <a:ext cx="2448000" cy="1187046"/>
                <a:chOff x="720000" y="3960000"/>
                <a:chExt cx="2448000" cy="1187046"/>
              </a:xfrm>
            </p:grpSpPr>
            <p:pic>
              <p:nvPicPr>
                <p:cNvPr id="26" name="Image 2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20000" y="3960000"/>
                  <a:ext cx="2160000" cy="899046"/>
                </a:xfrm>
                <a:prstGeom prst="rect">
                  <a:avLst/>
                </a:prstGeom>
                <a:scene3d>
                  <a:camera prst="orthographicFront">
                    <a:rot lat="20400000" lon="1800000" rev="0"/>
                  </a:camera>
                  <a:lightRig rig="threePt" dir="t"/>
                </a:scene3d>
              </p:spPr>
            </p:pic>
            <p:pic>
              <p:nvPicPr>
                <p:cNvPr id="27" name="Image 2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92000" y="4032000"/>
                  <a:ext cx="2160000" cy="899046"/>
                </a:xfrm>
                <a:prstGeom prst="rect">
                  <a:avLst/>
                </a:prstGeom>
                <a:scene3d>
                  <a:camera prst="orthographicFront">
                    <a:rot lat="20400000" lon="1800000" rev="0"/>
                  </a:camera>
                  <a:lightRig rig="threePt" dir="t"/>
                </a:scene3d>
              </p:spPr>
            </p:pic>
            <p:pic>
              <p:nvPicPr>
                <p:cNvPr id="28" name="Image 2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64000" y="4104000"/>
                  <a:ext cx="2160000" cy="899046"/>
                </a:xfrm>
                <a:prstGeom prst="rect">
                  <a:avLst/>
                </a:prstGeom>
                <a:scene3d>
                  <a:camera prst="orthographicFront">
                    <a:rot lat="20400000" lon="1800000" rev="0"/>
                  </a:camera>
                  <a:lightRig rig="threePt" dir="t"/>
                </a:scene3d>
              </p:spPr>
            </p:pic>
            <p:pic>
              <p:nvPicPr>
                <p:cNvPr id="29" name="Image 2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36000" y="4176000"/>
                  <a:ext cx="2160000" cy="899046"/>
                </a:xfrm>
                <a:prstGeom prst="rect">
                  <a:avLst/>
                </a:prstGeom>
                <a:scene3d>
                  <a:camera prst="orthographicFront">
                    <a:rot lat="20400000" lon="1800000" rev="0"/>
                  </a:camera>
                  <a:lightRig rig="threePt" dir="t"/>
                </a:scene3d>
              </p:spPr>
            </p:pic>
            <p:pic>
              <p:nvPicPr>
                <p:cNvPr id="30" name="Image 2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08000" y="4248000"/>
                  <a:ext cx="2160000" cy="899046"/>
                </a:xfrm>
                <a:prstGeom prst="rect">
                  <a:avLst/>
                </a:prstGeom>
                <a:scene3d>
                  <a:camera prst="orthographicFront">
                    <a:rot lat="20400000" lon="1800000" rev="0"/>
                  </a:camera>
                  <a:lightRig rig="threePt" dir="t"/>
                </a:scene3d>
              </p:spPr>
            </p:pic>
          </p:grpSp>
        </p:grpSp>
        <p:sp>
          <p:nvSpPr>
            <p:cNvPr id="56" name="ZoneTexte 127"/>
            <p:cNvSpPr txBox="1">
              <a:spLocks noChangeArrowheads="1"/>
            </p:cNvSpPr>
            <p:nvPr>
              <p:custDataLst>
                <p:tags r:id="rId20"/>
              </p:custDataLst>
            </p:nvPr>
          </p:nvSpPr>
          <p:spPr bwMode="auto">
            <a:xfrm rot="20880000">
              <a:off x="4207702" y="2809194"/>
              <a:ext cx="993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fr-CA" altLang="en-US" sz="1200" b="0"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rPr>
                <a:t>Wind speed</a:t>
              </a:r>
              <a:endParaRPr kumimoji="1" lang="en-US" altLang="en-US" sz="1200" b="0"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endParaRPr>
            </a:p>
          </p:txBody>
        </p:sp>
      </p:grpSp>
      <p:grpSp>
        <p:nvGrpSpPr>
          <p:cNvPr id="89" name="Groupe 88"/>
          <p:cNvGrpSpPr/>
          <p:nvPr/>
        </p:nvGrpSpPr>
        <p:grpSpPr>
          <a:xfrm>
            <a:off x="4644208" y="1849585"/>
            <a:ext cx="2288158" cy="1123515"/>
            <a:chOff x="4644208" y="1908561"/>
            <a:chExt cx="2288158" cy="1123515"/>
          </a:xfrm>
        </p:grpSpPr>
        <p:grpSp>
          <p:nvGrpSpPr>
            <p:cNvPr id="36" name="Groupe 87"/>
            <p:cNvGrpSpPr>
              <a:grpSpLocks noChangeAspect="1"/>
            </p:cNvGrpSpPr>
            <p:nvPr>
              <p:custDataLst>
                <p:tags r:id="rId17"/>
              </p:custDataLst>
            </p:nvPr>
          </p:nvGrpSpPr>
          <p:grpSpPr bwMode="auto">
            <a:xfrm>
              <a:off x="4644208" y="1908561"/>
              <a:ext cx="1800000" cy="1082494"/>
              <a:chOff x="0" y="4680000"/>
              <a:chExt cx="3168000" cy="1907045"/>
            </a:xfrm>
          </p:grpSpPr>
          <p:grpSp>
            <p:nvGrpSpPr>
              <p:cNvPr id="37" name="Groupe 85"/>
              <p:cNvGrpSpPr>
                <a:grpSpLocks/>
              </p:cNvGrpSpPr>
              <p:nvPr/>
            </p:nvGrpSpPr>
            <p:grpSpPr bwMode="auto">
              <a:xfrm>
                <a:off x="0" y="4680000"/>
                <a:ext cx="2448000" cy="1187045"/>
                <a:chOff x="0" y="4680000"/>
                <a:chExt cx="2448000" cy="1187045"/>
              </a:xfrm>
            </p:grpSpPr>
            <p:pic>
              <p:nvPicPr>
                <p:cNvPr id="44" name="Image 4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0" y="4680000"/>
                  <a:ext cx="2160000" cy="899045"/>
                </a:xfrm>
                <a:prstGeom prst="rect">
                  <a:avLst/>
                </a:prstGeom>
                <a:scene3d>
                  <a:camera prst="orthographicFront">
                    <a:rot lat="20400000" lon="1800000" rev="0"/>
                  </a:camera>
                  <a:lightRig rig="threePt" dir="t"/>
                </a:scene3d>
              </p:spPr>
            </p:pic>
            <p:pic>
              <p:nvPicPr>
                <p:cNvPr id="45" name="Image 4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2000" y="4752000"/>
                  <a:ext cx="2160000" cy="899045"/>
                </a:xfrm>
                <a:prstGeom prst="rect">
                  <a:avLst/>
                </a:prstGeom>
                <a:scene3d>
                  <a:camera prst="orthographicFront">
                    <a:rot lat="20400000" lon="1800000" rev="0"/>
                  </a:camera>
                  <a:lightRig rig="threePt" dir="t"/>
                </a:scene3d>
              </p:spPr>
            </p:pic>
            <p:pic>
              <p:nvPicPr>
                <p:cNvPr id="46" name="Image 4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44000" y="4824000"/>
                  <a:ext cx="2160000" cy="899045"/>
                </a:xfrm>
                <a:prstGeom prst="rect">
                  <a:avLst/>
                </a:prstGeom>
                <a:scene3d>
                  <a:camera prst="orthographicFront">
                    <a:rot lat="20400000" lon="1800000" rev="0"/>
                  </a:camera>
                  <a:lightRig rig="threePt" dir="t"/>
                </a:scene3d>
              </p:spPr>
            </p:pic>
            <p:pic>
              <p:nvPicPr>
                <p:cNvPr id="47" name="Image 4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16000" y="4896000"/>
                  <a:ext cx="2160000" cy="899045"/>
                </a:xfrm>
                <a:prstGeom prst="rect">
                  <a:avLst/>
                </a:prstGeom>
                <a:scene3d>
                  <a:camera prst="orthographicFront">
                    <a:rot lat="20400000" lon="1800000" rev="0"/>
                  </a:camera>
                  <a:lightRig rig="threePt" dir="t"/>
                </a:scene3d>
              </p:spPr>
            </p:pic>
            <p:pic>
              <p:nvPicPr>
                <p:cNvPr id="48" name="Image 4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88000" y="4968000"/>
                  <a:ext cx="2160000" cy="899045"/>
                </a:xfrm>
                <a:prstGeom prst="rect">
                  <a:avLst/>
                </a:prstGeom>
                <a:scene3d>
                  <a:camera prst="orthographicFront">
                    <a:rot lat="20400000" lon="1800000" rev="0"/>
                  </a:camera>
                  <a:lightRig rig="threePt" dir="t"/>
                </a:scene3d>
              </p:spPr>
            </p:pic>
          </p:grpSp>
          <p:grpSp>
            <p:nvGrpSpPr>
              <p:cNvPr id="38" name="Groupe 86"/>
              <p:cNvGrpSpPr>
                <a:grpSpLocks/>
              </p:cNvGrpSpPr>
              <p:nvPr/>
            </p:nvGrpSpPr>
            <p:grpSpPr bwMode="auto">
              <a:xfrm>
                <a:off x="720000" y="5400000"/>
                <a:ext cx="2448000" cy="1187045"/>
                <a:chOff x="720000" y="5400000"/>
                <a:chExt cx="2448000" cy="1187045"/>
              </a:xfrm>
            </p:grpSpPr>
            <p:pic>
              <p:nvPicPr>
                <p:cNvPr id="39" name="Imag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20000" y="5400000"/>
                  <a:ext cx="2160000" cy="899045"/>
                </a:xfrm>
                <a:prstGeom prst="rect">
                  <a:avLst/>
                </a:prstGeom>
                <a:scene3d>
                  <a:camera prst="orthographicFront">
                    <a:rot lat="20400000" lon="1800000" rev="0"/>
                  </a:camera>
                  <a:lightRig rig="threePt" dir="t"/>
                </a:scene3d>
              </p:spPr>
            </p:pic>
            <p:pic>
              <p:nvPicPr>
                <p:cNvPr id="40" name="Image 3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92000" y="5472000"/>
                  <a:ext cx="2160000" cy="899045"/>
                </a:xfrm>
                <a:prstGeom prst="rect">
                  <a:avLst/>
                </a:prstGeom>
                <a:scene3d>
                  <a:camera prst="orthographicFront">
                    <a:rot lat="20400000" lon="1800000" rev="0"/>
                  </a:camera>
                  <a:lightRig rig="threePt" dir="t"/>
                </a:scene3d>
              </p:spPr>
            </p:pic>
            <p:pic>
              <p:nvPicPr>
                <p:cNvPr id="41" name="Image 40"/>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64000" y="5544000"/>
                  <a:ext cx="2160000" cy="899045"/>
                </a:xfrm>
                <a:prstGeom prst="rect">
                  <a:avLst/>
                </a:prstGeom>
                <a:scene3d>
                  <a:camera prst="orthographicFront">
                    <a:rot lat="20400000" lon="1800000" rev="0"/>
                  </a:camera>
                  <a:lightRig rig="threePt" dir="t"/>
                </a:scene3d>
              </p:spPr>
            </p:pic>
            <p:pic>
              <p:nvPicPr>
                <p:cNvPr id="42" name="Image 4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36000" y="5616000"/>
                  <a:ext cx="2160000" cy="899045"/>
                </a:xfrm>
                <a:prstGeom prst="rect">
                  <a:avLst/>
                </a:prstGeom>
                <a:scene3d>
                  <a:camera prst="orthographicFront">
                    <a:rot lat="20400000" lon="1800000" rev="0"/>
                  </a:camera>
                  <a:lightRig rig="threePt" dir="t"/>
                </a:scene3d>
              </p:spPr>
            </p:pic>
            <p:pic>
              <p:nvPicPr>
                <p:cNvPr id="43" name="Image 4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08000" y="5688000"/>
                  <a:ext cx="2160000" cy="899045"/>
                </a:xfrm>
                <a:prstGeom prst="rect">
                  <a:avLst/>
                </a:prstGeom>
                <a:scene3d>
                  <a:camera prst="orthographicFront">
                    <a:rot lat="20400000" lon="1800000" rev="0"/>
                  </a:camera>
                  <a:lightRig rig="threePt" dir="t"/>
                </a:scene3d>
              </p:spPr>
            </p:pic>
          </p:grpSp>
        </p:grpSp>
        <p:sp>
          <p:nvSpPr>
            <p:cNvPr id="57" name="ZoneTexte 128"/>
            <p:cNvSpPr txBox="1">
              <a:spLocks noChangeArrowheads="1"/>
            </p:cNvSpPr>
            <p:nvPr>
              <p:custDataLst>
                <p:tags r:id="rId18"/>
              </p:custDataLst>
            </p:nvPr>
          </p:nvSpPr>
          <p:spPr bwMode="auto">
            <a:xfrm rot="20880000">
              <a:off x="5759204" y="2755851"/>
              <a:ext cx="1173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fr-CA" altLang="en-US" sz="1200" b="0" i="0" u="none" strike="noStrike" kern="0" cap="none" spc="0" normalizeH="0" baseline="0" noProof="0" dirty="0" err="1">
                  <a:ln>
                    <a:noFill/>
                  </a:ln>
                  <a:solidFill>
                    <a:schemeClr val="accent6">
                      <a:lumMod val="50000"/>
                    </a:schemeClr>
                  </a:solidFill>
                  <a:effectLst/>
                  <a:uLnTx/>
                  <a:uFillTx/>
                  <a:latin typeface="Arial" charset="0"/>
                  <a:ea typeface="Arial Unicode MS" pitchFamily="34" charset="-128"/>
                  <a:cs typeface="Arial Unicode MS" pitchFamily="34" charset="-128"/>
                </a:rPr>
                <a:t>Precipitation</a:t>
              </a:r>
              <a:endParaRPr kumimoji="1" lang="en-US" altLang="en-US" sz="1200" b="0"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endParaRPr>
            </a:p>
          </p:txBody>
        </p:sp>
      </p:grpSp>
      <p:sp>
        <p:nvSpPr>
          <p:cNvPr id="58" name="ZoneTexte 131"/>
          <p:cNvSpPr txBox="1">
            <a:spLocks noChangeArrowheads="1"/>
          </p:cNvSpPr>
          <p:nvPr>
            <p:custDataLst>
              <p:tags r:id="rId9"/>
            </p:custDataLst>
          </p:nvPr>
        </p:nvSpPr>
        <p:spPr bwMode="auto">
          <a:xfrm rot="20657311">
            <a:off x="1278626" y="4297086"/>
            <a:ext cx="8178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fr-CA" altLang="en-US" sz="1200" b="1"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rPr>
              <a:t>T impact</a:t>
            </a:r>
            <a:endParaRPr kumimoji="1" lang="en-US" altLang="en-US" sz="1200" b="1"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endParaRPr>
          </a:p>
        </p:txBody>
      </p:sp>
      <p:sp>
        <p:nvSpPr>
          <p:cNvPr id="59" name="ZoneTexte 58"/>
          <p:cNvSpPr txBox="1"/>
          <p:nvPr>
            <p:custDataLst>
              <p:tags r:id="rId10"/>
            </p:custDataLst>
          </p:nvPr>
        </p:nvSpPr>
        <p:spPr>
          <a:xfrm rot="20685322">
            <a:off x="899492" y="4975064"/>
            <a:ext cx="842603" cy="276999"/>
          </a:xfrm>
          <a:prstGeom prst="rect">
            <a:avLst/>
          </a:prstGeom>
          <a:noFill/>
          <a:scene3d>
            <a:camera prst="orthographicFront">
              <a:rot lat="0" lon="0" rev="0"/>
            </a:camera>
            <a:lightRig rig="threePt" dir="t"/>
          </a:scene3d>
        </p:spPr>
        <p:txBody>
          <a:bodyPr wrap="none">
            <a:spAutoFit/>
          </a:bodyPr>
          <a:lstStyle/>
          <a:p>
            <a:pPr defTabSz="457200" fontAlgn="base">
              <a:spcBef>
                <a:spcPct val="0"/>
              </a:spcBef>
              <a:spcAft>
                <a:spcPct val="0"/>
              </a:spcAft>
              <a:defRPr/>
            </a:pPr>
            <a:r>
              <a:rPr lang="fr-CA" sz="1200" b="1" dirty="0">
                <a:solidFill>
                  <a:schemeClr val="accent6">
                    <a:lumMod val="50000"/>
                  </a:schemeClr>
                </a:solidFill>
                <a:ea typeface="ヒラギノ角ゴ Pro W3" pitchFamily="127" charset="-128"/>
              </a:rPr>
              <a:t>VV impact</a:t>
            </a:r>
            <a:endParaRPr lang="en-US" sz="1200" b="1" dirty="0">
              <a:solidFill>
                <a:schemeClr val="accent6">
                  <a:lumMod val="50000"/>
                </a:schemeClr>
              </a:solidFill>
              <a:ea typeface="ヒラギノ角ゴ Pro W3" pitchFamily="127" charset="-128"/>
            </a:endParaRPr>
          </a:p>
        </p:txBody>
      </p:sp>
      <p:cxnSp>
        <p:nvCxnSpPr>
          <p:cNvPr id="61" name="Connecteur en angle 118"/>
          <p:cNvCxnSpPr>
            <a:cxnSpLocks noChangeShapeType="1"/>
            <a:stCxn id="67" idx="1"/>
            <a:endCxn id="114" idx="0"/>
          </p:cNvCxnSpPr>
          <p:nvPr>
            <p:custDataLst>
              <p:tags r:id="rId11"/>
            </p:custDataLst>
          </p:nvPr>
        </p:nvCxnSpPr>
        <p:spPr bwMode="auto">
          <a:xfrm rot="10800000" flipV="1">
            <a:off x="1835816" y="4202992"/>
            <a:ext cx="1942022" cy="522152"/>
          </a:xfrm>
          <a:prstGeom prst="bentConnector2">
            <a:avLst/>
          </a:prstGeom>
          <a:noFill/>
          <a:ln w="15875" algn="ctr">
            <a:solidFill>
              <a:sysClr val="windowText" lastClr="000000"/>
            </a:solidFill>
            <a:round/>
            <a:headEnd/>
            <a:tailEnd type="arrow" w="med" len="med"/>
          </a:ln>
          <a:extLst>
            <a:ext uri="{909E8E84-426E-40DD-AFC4-6F175D3DCCD1}">
              <a14:hiddenFill xmlns:a14="http://schemas.microsoft.com/office/drawing/2010/main">
                <a:noFill/>
              </a14:hiddenFill>
            </a:ext>
          </a:extLst>
        </p:spPr>
      </p:cxnSp>
      <p:cxnSp>
        <p:nvCxnSpPr>
          <p:cNvPr id="62" name="Connecteur en angle 38917"/>
          <p:cNvCxnSpPr>
            <a:cxnSpLocks noChangeShapeType="1"/>
            <a:stCxn id="30" idx="2"/>
            <a:endCxn id="67" idx="0"/>
          </p:cNvCxnSpPr>
          <p:nvPr>
            <p:custDataLst>
              <p:tags r:id="rId12"/>
            </p:custDataLst>
          </p:nvPr>
        </p:nvCxnSpPr>
        <p:spPr bwMode="auto">
          <a:xfrm rot="16200000" flipH="1">
            <a:off x="4145022" y="2931051"/>
            <a:ext cx="419016" cy="432866"/>
          </a:xfrm>
          <a:prstGeom prst="bentConnector3">
            <a:avLst>
              <a:gd name="adj1" fmla="val 50000"/>
            </a:avLst>
          </a:prstGeom>
          <a:noFill/>
          <a:ln w="15875" algn="ctr">
            <a:solidFill>
              <a:sysClr val="windowText" lastClr="000000"/>
            </a:solidFill>
            <a:round/>
            <a:headEnd/>
            <a:tailEnd type="arrow" w="med" len="med"/>
          </a:ln>
          <a:extLst>
            <a:ext uri="{909E8E84-426E-40DD-AFC4-6F175D3DCCD1}">
              <a14:hiddenFill xmlns:a14="http://schemas.microsoft.com/office/drawing/2010/main">
                <a:noFill/>
              </a14:hiddenFill>
            </a:ext>
          </a:extLst>
        </p:spPr>
      </p:cxnSp>
      <p:sp>
        <p:nvSpPr>
          <p:cNvPr id="63" name="Ellipse 21"/>
          <p:cNvSpPr>
            <a:spLocks noChangeAspect="1"/>
          </p:cNvSpPr>
          <p:nvPr>
            <p:custDataLst>
              <p:tags r:id="rId13"/>
            </p:custDataLst>
          </p:nvPr>
        </p:nvSpPr>
        <p:spPr bwMode="auto">
          <a:xfrm>
            <a:off x="4284663" y="3257550"/>
            <a:ext cx="71437" cy="730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1" lang="en-US" altLang="en-US" sz="1800" b="0" i="0" u="none" strike="noStrike" kern="0" cap="none" spc="0" normalizeH="0" baseline="0" noProof="0">
              <a:ln>
                <a:noFill/>
              </a:ln>
              <a:solidFill>
                <a:prstClr val="black"/>
              </a:solidFill>
              <a:effectLst/>
              <a:uLnTx/>
              <a:uFillTx/>
              <a:latin typeface="Arial" charset="0"/>
              <a:ea typeface="Arial Unicode MS" pitchFamily="34" charset="-128"/>
              <a:cs typeface="Arial Unicode MS" pitchFamily="34" charset="-128"/>
            </a:endParaRPr>
          </a:p>
        </p:txBody>
      </p:sp>
      <p:sp>
        <p:nvSpPr>
          <p:cNvPr id="74" name="ZoneTexte 5160"/>
          <p:cNvSpPr txBox="1">
            <a:spLocks noChangeArrowheads="1"/>
          </p:cNvSpPr>
          <p:nvPr>
            <p:custDataLst>
              <p:tags r:id="rId14"/>
            </p:custDataLst>
          </p:nvPr>
        </p:nvSpPr>
        <p:spPr bwMode="auto">
          <a:xfrm>
            <a:off x="250825" y="3012487"/>
            <a:ext cx="1448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en-CA" altLang="en-US" sz="900" b="1"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G</a:t>
            </a:r>
            <a:r>
              <a:rPr kumimoji="1" lang="en-CA" altLang="en-US" sz="900" b="0"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lobal </a:t>
            </a:r>
            <a:r>
              <a:rPr kumimoji="1" lang="en-CA" altLang="en-US" sz="900" b="1"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E</a:t>
            </a:r>
            <a:r>
              <a:rPr kumimoji="1" lang="en-CA" altLang="en-US" sz="900" b="0"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nsemble </a:t>
            </a:r>
            <a:r>
              <a:rPr kumimoji="1" lang="en-CA" altLang="en-US" sz="900" b="1"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P</a:t>
            </a:r>
            <a:r>
              <a:rPr kumimoji="1" lang="en-CA" altLang="en-US" sz="900" b="0"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rediction </a:t>
            </a:r>
            <a:r>
              <a:rPr kumimoji="1" lang="en-CA" altLang="en-US" sz="900" b="1"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S</a:t>
            </a:r>
            <a:r>
              <a:rPr kumimoji="1" lang="en-CA" altLang="en-US" sz="900" b="0"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ystem</a:t>
            </a:r>
            <a:endParaRPr kumimoji="1" lang="en-CA" altLang="en-US" sz="900" b="0" i="1"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endParaRPr>
          </a:p>
        </p:txBody>
      </p:sp>
      <p:sp>
        <p:nvSpPr>
          <p:cNvPr id="75" name="ZoneTexte 130"/>
          <p:cNvSpPr txBox="1">
            <a:spLocks noChangeArrowheads="1"/>
          </p:cNvSpPr>
          <p:nvPr>
            <p:custDataLst>
              <p:tags r:id="rId15"/>
            </p:custDataLst>
          </p:nvPr>
        </p:nvSpPr>
        <p:spPr bwMode="auto">
          <a:xfrm rot="20630054">
            <a:off x="5413616" y="4272505"/>
            <a:ext cx="35210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fr-CA" altLang="en-US" sz="1600" b="1" i="0" u="none" strike="noStrike" kern="0" cap="none" spc="0" normalizeH="0" baseline="0" noProof="0" dirty="0" err="1">
                <a:ln>
                  <a:noFill/>
                </a:ln>
                <a:solidFill>
                  <a:schemeClr val="accent6">
                    <a:lumMod val="50000"/>
                  </a:schemeClr>
                </a:solidFill>
                <a:effectLst/>
                <a:uLnTx/>
                <a:uFillTx/>
                <a:latin typeface="Arial" charset="0"/>
                <a:ea typeface="Arial Unicode MS" pitchFamily="34" charset="-128"/>
                <a:cs typeface="Arial Unicode MS" pitchFamily="34" charset="-128"/>
              </a:rPr>
              <a:t>Potential</a:t>
            </a:r>
            <a:r>
              <a:rPr kumimoji="1" lang="fr-CA" altLang="en-US" sz="1600" b="1"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rPr>
              <a:t> of </a:t>
            </a:r>
            <a:r>
              <a:rPr kumimoji="1" lang="fr-CA" altLang="en-US" sz="1600" b="1" i="0" u="none" strike="noStrike" kern="0" cap="none" spc="0" normalizeH="0" baseline="0" noProof="0" dirty="0" err="1">
                <a:ln>
                  <a:noFill/>
                </a:ln>
                <a:solidFill>
                  <a:schemeClr val="accent6">
                    <a:lumMod val="50000"/>
                  </a:schemeClr>
                </a:solidFill>
                <a:effectLst/>
                <a:uLnTx/>
                <a:uFillTx/>
                <a:latin typeface="Arial" charset="0"/>
                <a:ea typeface="Arial Unicode MS" pitchFamily="34" charset="-128"/>
                <a:cs typeface="Arial Unicode MS" pitchFamily="34" charset="-128"/>
              </a:rPr>
              <a:t>meteorological</a:t>
            </a:r>
            <a:r>
              <a:rPr kumimoji="1" lang="fr-CA" altLang="en-US" sz="1600" b="1"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rPr>
              <a:t> impact</a:t>
            </a:r>
          </a:p>
        </p:txBody>
      </p:sp>
      <p:pic>
        <p:nvPicPr>
          <p:cNvPr id="115" name="Image 114"/>
          <p:cNvPicPr>
            <a:picLocks noChangeAspect="1"/>
          </p:cNvPicPr>
          <p:nvPr/>
        </p:nvPicPr>
        <p:blipFill>
          <a:blip r:embed="rId31"/>
          <a:stretch>
            <a:fillRect/>
          </a:stretch>
        </p:blipFill>
        <p:spPr>
          <a:xfrm>
            <a:off x="1403648" y="5015406"/>
            <a:ext cx="2160000" cy="1005882"/>
          </a:xfrm>
          <a:prstGeom prst="rect">
            <a:avLst/>
          </a:prstGeom>
          <a:scene3d>
            <a:camera prst="orthographicFront">
              <a:rot lat="1800000" lon="19800000" rev="0"/>
            </a:camera>
            <a:lightRig rig="threePt" dir="t"/>
          </a:scene3d>
        </p:spPr>
      </p:pic>
      <p:sp>
        <p:nvSpPr>
          <p:cNvPr id="60" name="ZoneTexte 133"/>
          <p:cNvSpPr txBox="1">
            <a:spLocks noChangeArrowheads="1"/>
          </p:cNvSpPr>
          <p:nvPr>
            <p:custDataLst>
              <p:tags r:id="rId16"/>
            </p:custDataLst>
          </p:nvPr>
        </p:nvSpPr>
        <p:spPr bwMode="auto">
          <a:xfrm rot="20598867">
            <a:off x="2429040" y="4971442"/>
            <a:ext cx="10390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fr-CA" altLang="en-US" sz="1200" b="1"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rPr>
              <a:t>PCP impact</a:t>
            </a:r>
            <a:endParaRPr kumimoji="1" lang="en-US" altLang="en-US" sz="1200" b="1"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endParaRPr>
          </a:p>
        </p:txBody>
      </p:sp>
      <p:pic>
        <p:nvPicPr>
          <p:cNvPr id="119" name="Image 118"/>
          <p:cNvPicPr>
            <a:picLocks noChangeAspect="1"/>
          </p:cNvPicPr>
          <p:nvPr/>
        </p:nvPicPr>
        <p:blipFill>
          <a:blip r:embed="rId32"/>
          <a:stretch>
            <a:fillRect/>
          </a:stretch>
        </p:blipFill>
        <p:spPr>
          <a:xfrm>
            <a:off x="5040512" y="4509120"/>
            <a:ext cx="4140000" cy="1927942"/>
          </a:xfrm>
          <a:prstGeom prst="rect">
            <a:avLst/>
          </a:prstGeom>
          <a:scene3d>
            <a:camera prst="orthographicFront">
              <a:rot lat="1800000" lon="19800000" rev="0"/>
            </a:camera>
            <a:lightRig rig="threePt" dir="t"/>
          </a:scene3d>
        </p:spPr>
      </p:pic>
      <p:sp>
        <p:nvSpPr>
          <p:cNvPr id="78" name="Ellipse 94"/>
          <p:cNvSpPr>
            <a:spLocks noChangeAspect="1"/>
          </p:cNvSpPr>
          <p:nvPr/>
        </p:nvSpPr>
        <p:spPr bwMode="auto">
          <a:xfrm>
            <a:off x="3888130" y="4769968"/>
            <a:ext cx="88198" cy="8826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1" lang="en-US" altLang="en-US" sz="1800" b="0" i="0" u="none" strike="noStrike" kern="0" cap="none" spc="0" normalizeH="0" baseline="0" noProof="0">
              <a:ln>
                <a:noFill/>
              </a:ln>
              <a:solidFill>
                <a:prstClr val="black"/>
              </a:solidFill>
              <a:effectLst/>
              <a:uLnTx/>
              <a:uFillTx/>
              <a:latin typeface="Arial" charset="0"/>
              <a:ea typeface="Arial Unicode MS" pitchFamily="34" charset="-128"/>
              <a:cs typeface="Arial Unicode MS" pitchFamily="34" charset="-128"/>
            </a:endParaRPr>
          </a:p>
        </p:txBody>
      </p:sp>
      <p:sp>
        <p:nvSpPr>
          <p:cNvPr id="79" name="Ellipse 95"/>
          <p:cNvSpPr>
            <a:spLocks noChangeAspect="1"/>
          </p:cNvSpPr>
          <p:nvPr/>
        </p:nvSpPr>
        <p:spPr bwMode="auto">
          <a:xfrm>
            <a:off x="3888130" y="4858245"/>
            <a:ext cx="88198" cy="8826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1" lang="en-US" altLang="en-US" sz="1800" b="0" i="0" u="none" strike="noStrike" kern="0" cap="none" spc="0" normalizeH="0" baseline="0" noProof="0">
              <a:ln>
                <a:noFill/>
              </a:ln>
              <a:solidFill>
                <a:prstClr val="black"/>
              </a:solidFill>
              <a:effectLst/>
              <a:uLnTx/>
              <a:uFillTx/>
              <a:latin typeface="Arial" charset="0"/>
              <a:ea typeface="Arial Unicode MS" pitchFamily="34" charset="-128"/>
              <a:cs typeface="Arial Unicode MS" pitchFamily="34" charset="-128"/>
            </a:endParaRPr>
          </a:p>
        </p:txBody>
      </p:sp>
      <p:sp>
        <p:nvSpPr>
          <p:cNvPr id="80" name="Ellipse 96"/>
          <p:cNvSpPr>
            <a:spLocks noChangeAspect="1"/>
          </p:cNvSpPr>
          <p:nvPr/>
        </p:nvSpPr>
        <p:spPr bwMode="auto">
          <a:xfrm>
            <a:off x="3888120" y="4946521"/>
            <a:ext cx="88198" cy="8826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1" lang="en-US" altLang="en-US" sz="1800" b="0" i="0" u="none" strike="noStrike" kern="0" cap="none" spc="0" normalizeH="0" baseline="0" noProof="0">
              <a:ln>
                <a:noFill/>
              </a:ln>
              <a:solidFill>
                <a:prstClr val="black"/>
              </a:solidFill>
              <a:effectLst/>
              <a:uLnTx/>
              <a:uFillTx/>
              <a:latin typeface="Arial" charset="0"/>
              <a:ea typeface="Arial Unicode MS" pitchFamily="34" charset="-128"/>
              <a:cs typeface="Arial Unicode MS" pitchFamily="34" charset="-128"/>
            </a:endParaRPr>
          </a:p>
        </p:txBody>
      </p:sp>
      <p:pic>
        <p:nvPicPr>
          <p:cNvPr id="67" name="Image 6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777838" y="3356992"/>
            <a:ext cx="1586250" cy="1692000"/>
          </a:xfrm>
          <a:prstGeom prst="rect">
            <a:avLst/>
          </a:prstGeom>
        </p:spPr>
      </p:pic>
      <p:pic>
        <p:nvPicPr>
          <p:cNvPr id="73" name="Image 72"/>
          <p:cNvPicPr>
            <a:picLocks noChangeAspect="1"/>
          </p:cNvPicPr>
          <p:nvPr/>
        </p:nvPicPr>
        <p:blipFill>
          <a:blip r:embed="rId34"/>
          <a:stretch>
            <a:fillRect/>
          </a:stretch>
        </p:blipFill>
        <p:spPr>
          <a:xfrm>
            <a:off x="35496" y="36000"/>
            <a:ext cx="720000" cy="252000"/>
          </a:xfrm>
          <a:prstGeom prst="rect">
            <a:avLst/>
          </a:prstGeom>
        </p:spPr>
      </p:pic>
    </p:spTree>
    <p:extLst>
      <p:ext uri="{BB962C8B-B14F-4D97-AF65-F5344CB8AC3E}">
        <p14:creationId xmlns:p14="http://schemas.microsoft.com/office/powerpoint/2010/main" val="27199944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251520" y="1444768"/>
            <a:ext cx="8640960" cy="544072"/>
          </a:xfrm>
        </p:spPr>
        <p:txBody>
          <a:bodyPr>
            <a:normAutofit/>
          </a:bodyPr>
          <a:lstStyle/>
          <a:p>
            <a:pPr marL="0" indent="0">
              <a:buClr>
                <a:schemeClr val="accent6">
                  <a:lumMod val="50000"/>
                </a:schemeClr>
              </a:buClr>
              <a:buNone/>
            </a:pPr>
            <a:r>
              <a:rPr lang="en-US" dirty="0">
                <a:solidFill>
                  <a:schemeClr val="accent6">
                    <a:lumMod val="50000"/>
                  </a:schemeClr>
                </a:solidFill>
              </a:rPr>
              <a:t>How do we use the Ensemble? </a:t>
            </a:r>
            <a:endParaRPr lang="en-CA" dirty="0">
              <a:solidFill>
                <a:schemeClr val="accent6">
                  <a:lumMod val="50000"/>
                </a:schemeClr>
              </a:solidFill>
            </a:endParaRPr>
          </a:p>
        </p:txBody>
      </p:sp>
      <p:sp>
        <p:nvSpPr>
          <p:cNvPr id="7" name="Rectangle 3"/>
          <p:cNvSpPr txBox="1">
            <a:spLocks noChangeArrowheads="1"/>
          </p:cNvSpPr>
          <p:nvPr>
            <p:custDataLst>
              <p:tags r:id="rId1"/>
            </p:custDataLst>
          </p:nvPr>
        </p:nvSpPr>
        <p:spPr>
          <a:xfrm>
            <a:off x="395536" y="2421533"/>
            <a:ext cx="1666875" cy="3593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2">
              <a:buClr>
                <a:schemeClr val="tx1"/>
              </a:buClr>
              <a:buFont typeface="Arial" charset="0"/>
              <a:buNone/>
            </a:pPr>
            <a:r>
              <a:rPr lang="fr-CA" altLang="en-US" dirty="0" smtClean="0">
                <a:solidFill>
                  <a:schemeClr val="accent6">
                    <a:lumMod val="50000"/>
                  </a:schemeClr>
                </a:solidFill>
              </a:rPr>
              <a:t>Values of</a:t>
            </a:r>
            <a:endParaRPr lang="fr-CA" altLang="en-US" b="1" dirty="0" smtClean="0">
              <a:solidFill>
                <a:schemeClr val="accent6">
                  <a:lumMod val="50000"/>
                </a:schemeClr>
              </a:solidFill>
            </a:endParaRPr>
          </a:p>
        </p:txBody>
      </p:sp>
      <p:sp>
        <p:nvSpPr>
          <p:cNvPr id="2" name="Title 1"/>
          <p:cNvSpPr>
            <a:spLocks noGrp="1"/>
          </p:cNvSpPr>
          <p:nvPr>
            <p:ph type="ctrTitle"/>
          </p:nvPr>
        </p:nvSpPr>
        <p:spPr/>
        <p:txBody>
          <a:bodyPr/>
          <a:lstStyle/>
          <a:p>
            <a:r>
              <a:rPr lang="en-CA" dirty="0"/>
              <a:t>Looking ahead (probabilistic modeling) – </a:t>
            </a:r>
            <a:r>
              <a:rPr lang="en-CA" dirty="0" smtClean="0"/>
              <a:t>Percentiles</a:t>
            </a:r>
            <a:endParaRPr lang="en-CA" dirty="0"/>
          </a:p>
        </p:txBody>
      </p:sp>
      <p:pic>
        <p:nvPicPr>
          <p:cNvPr id="5" name="Picture 9" descr="VISIO-ADC"/>
          <p:cNvPicPr>
            <a:picLocks noChangeAspect="1" noChangeArrowheads="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6516216" y="2420888"/>
            <a:ext cx="2016224" cy="10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 1"/>
          <p:cNvPicPr>
            <a:picLocks noChangeAspect="1"/>
          </p:cNvPicPr>
          <p:nvPr>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a:off x="5795963" y="3429000"/>
            <a:ext cx="30607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contenu 2"/>
          <p:cNvSpPr txBox="1">
            <a:spLocks/>
          </p:cNvSpPr>
          <p:nvPr>
            <p:custDataLst>
              <p:tags r:id="rId5"/>
            </p:custDataLst>
          </p:nvPr>
        </p:nvSpPr>
        <p:spPr bwMode="auto">
          <a:xfrm>
            <a:off x="257175" y="3357563"/>
            <a:ext cx="5184402"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800100" indent="-3429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lvl="2" indent="0" eaLnBrk="1" hangingPunct="1">
              <a:buClrTx/>
              <a:buNone/>
            </a:pPr>
            <a:r>
              <a:rPr lang="en-US" altLang="en-US" dirty="0">
                <a:solidFill>
                  <a:schemeClr val="accent6">
                    <a:lumMod val="50000"/>
                  </a:schemeClr>
                </a:solidFill>
              </a:rPr>
              <a:t>Usage of percentiles gives more flexibility than the existing calculations on probability of occurrence to be above given thresholds</a:t>
            </a:r>
            <a:r>
              <a:rPr lang="en-US" altLang="en-US" dirty="0" smtClean="0">
                <a:solidFill>
                  <a:schemeClr val="accent6">
                    <a:lumMod val="50000"/>
                  </a:schemeClr>
                </a:solidFill>
              </a:rPr>
              <a:t>.</a:t>
            </a:r>
          </a:p>
          <a:p>
            <a:pPr marL="0" lvl="2" indent="0" eaLnBrk="1" hangingPunct="1">
              <a:buClrTx/>
              <a:buNone/>
            </a:pPr>
            <a:r>
              <a:rPr lang="en-US" altLang="en-US" b="1" dirty="0" smtClean="0">
                <a:solidFill>
                  <a:schemeClr val="accent6">
                    <a:lumMod val="50000"/>
                  </a:schemeClr>
                </a:solidFill>
              </a:rPr>
              <a:t>More </a:t>
            </a:r>
            <a:r>
              <a:rPr lang="en-US" altLang="en-US" b="1" dirty="0">
                <a:solidFill>
                  <a:schemeClr val="accent6">
                    <a:lumMod val="50000"/>
                  </a:schemeClr>
                </a:solidFill>
              </a:rPr>
              <a:t>percentiles ranks available would: </a:t>
            </a:r>
          </a:p>
          <a:p>
            <a:pPr lvl="3" eaLnBrk="1" hangingPunct="1">
              <a:buFont typeface="Arial" charset="0"/>
              <a:buAutoNum type="arabicPeriod"/>
            </a:pPr>
            <a:r>
              <a:rPr lang="en-US" altLang="en-US" dirty="0">
                <a:solidFill>
                  <a:schemeClr val="accent6">
                    <a:lumMod val="50000"/>
                  </a:schemeClr>
                </a:solidFill>
              </a:rPr>
              <a:t>add more flexibility when dealing with the client’s sensitivity;</a:t>
            </a:r>
          </a:p>
          <a:p>
            <a:pPr lvl="3" eaLnBrk="1" hangingPunct="1">
              <a:buFont typeface="Arial" charset="0"/>
              <a:buAutoNum type="arabicPeriod"/>
            </a:pPr>
            <a:r>
              <a:rPr lang="en-US" altLang="en-US" dirty="0">
                <a:solidFill>
                  <a:srgbClr val="FF0000"/>
                </a:solidFill>
              </a:rPr>
              <a:t>allow to skim the output files since probabilities of being greater than thresholds would become redundant.</a:t>
            </a:r>
            <a:endParaRPr lang="en-US" altLang="en-US" dirty="0"/>
          </a:p>
        </p:txBody>
      </p:sp>
      <p:sp>
        <p:nvSpPr>
          <p:cNvPr id="10" name="Rectangle 3"/>
          <p:cNvSpPr txBox="1">
            <a:spLocks noChangeArrowheads="1"/>
          </p:cNvSpPr>
          <p:nvPr>
            <p:custDataLst>
              <p:tags r:id="rId6"/>
            </p:custDataLst>
          </p:nvPr>
        </p:nvSpPr>
        <p:spPr bwMode="auto">
          <a:xfrm>
            <a:off x="2196058" y="1844824"/>
            <a:ext cx="2591965" cy="146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pPr marL="150812" lvl="2" indent="-171450">
              <a:buClrTx/>
              <a:buFont typeface="Arial" charset="0"/>
              <a:buChar char="•"/>
              <a:defRPr/>
            </a:pPr>
            <a:r>
              <a:rPr lang="en-CA" altLang="en-US" sz="1600" b="1" kern="0" dirty="0" smtClean="0">
                <a:solidFill>
                  <a:srgbClr val="FF0000"/>
                </a:solidFill>
              </a:rPr>
              <a:t>90th Perc represents 10%,</a:t>
            </a:r>
          </a:p>
          <a:p>
            <a:pPr marL="150812" lvl="2" indent="-171450">
              <a:buClrTx/>
              <a:buFont typeface="Arial" charset="0"/>
              <a:buChar char="•"/>
              <a:defRPr/>
            </a:pPr>
            <a:r>
              <a:rPr lang="en-CA" altLang="en-US" sz="1600" b="1" kern="0" dirty="0" smtClean="0">
                <a:solidFill>
                  <a:srgbClr val="FF0000"/>
                </a:solidFill>
              </a:rPr>
              <a:t>75th Perc represents 25%,</a:t>
            </a:r>
          </a:p>
          <a:p>
            <a:pPr marL="150812" lvl="2" indent="-171450">
              <a:buClr>
                <a:schemeClr val="accent6">
                  <a:lumMod val="50000"/>
                </a:schemeClr>
              </a:buClr>
              <a:buFont typeface="Arial" charset="0"/>
              <a:buChar char="•"/>
              <a:defRPr/>
            </a:pPr>
            <a:r>
              <a:rPr lang="en-CA" altLang="en-US" sz="1600" kern="0" dirty="0" smtClean="0">
                <a:solidFill>
                  <a:schemeClr val="accent6">
                    <a:lumMod val="50000"/>
                  </a:schemeClr>
                </a:solidFill>
              </a:rPr>
              <a:t>50th Perc represents 50%,</a:t>
            </a:r>
          </a:p>
          <a:p>
            <a:pPr marL="150812" lvl="2" indent="-171450">
              <a:buClrTx/>
              <a:buFont typeface="Arial" charset="0"/>
              <a:buChar char="•"/>
              <a:defRPr/>
            </a:pPr>
            <a:r>
              <a:rPr lang="en-CA" altLang="en-US" sz="1600" b="1" kern="0" dirty="0" smtClean="0">
                <a:solidFill>
                  <a:srgbClr val="FF0000"/>
                </a:solidFill>
              </a:rPr>
              <a:t>25th Perc represents 75%,</a:t>
            </a:r>
          </a:p>
          <a:p>
            <a:pPr marL="150812" lvl="2" indent="-171450">
              <a:buClr>
                <a:schemeClr val="accent6">
                  <a:lumMod val="50000"/>
                </a:schemeClr>
              </a:buClr>
              <a:buFont typeface="Arial" charset="0"/>
              <a:buChar char="•"/>
              <a:defRPr/>
            </a:pPr>
            <a:r>
              <a:rPr lang="en-CA" altLang="en-US" sz="1600" kern="0" dirty="0" smtClean="0">
                <a:solidFill>
                  <a:schemeClr val="accent6">
                    <a:lumMod val="50000"/>
                  </a:schemeClr>
                </a:solidFill>
              </a:rPr>
              <a:t>10th Perc represents 90%</a:t>
            </a:r>
            <a:endParaRPr lang="en-CA" altLang="en-US" sz="1600" b="1" kern="0" dirty="0" smtClean="0">
              <a:solidFill>
                <a:schemeClr val="accent6">
                  <a:lumMod val="50000"/>
                </a:schemeClr>
              </a:solidFill>
            </a:endParaRPr>
          </a:p>
        </p:txBody>
      </p:sp>
      <p:sp>
        <p:nvSpPr>
          <p:cNvPr id="11" name="Rectangle 3"/>
          <p:cNvSpPr txBox="1">
            <a:spLocks noChangeArrowheads="1"/>
          </p:cNvSpPr>
          <p:nvPr>
            <p:custDataLst>
              <p:tags r:id="rId7"/>
            </p:custDataLst>
          </p:nvPr>
        </p:nvSpPr>
        <p:spPr bwMode="auto">
          <a:xfrm>
            <a:off x="5148386" y="2205236"/>
            <a:ext cx="373844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pPr marL="0" lvl="2" indent="0">
              <a:buClr>
                <a:schemeClr val="tx1"/>
              </a:buClr>
              <a:buFont typeface="Arial" charset="0"/>
              <a:buNone/>
              <a:defRPr/>
            </a:pPr>
            <a:r>
              <a:rPr lang="en-CA" altLang="en-US" kern="0" dirty="0" smtClean="0">
                <a:solidFill>
                  <a:schemeClr val="accent6">
                    <a:lumMod val="50000"/>
                  </a:schemeClr>
                </a:solidFill>
              </a:rPr>
              <a:t>of chance of occurrence to be above a threshold</a:t>
            </a:r>
          </a:p>
        </p:txBody>
      </p:sp>
      <p:sp>
        <p:nvSpPr>
          <p:cNvPr id="12" name="Accolade ouvrante 1"/>
          <p:cNvSpPr>
            <a:spLocks/>
          </p:cNvSpPr>
          <p:nvPr>
            <p:custDataLst>
              <p:tags r:id="rId8"/>
            </p:custDataLst>
          </p:nvPr>
        </p:nvSpPr>
        <p:spPr bwMode="auto">
          <a:xfrm>
            <a:off x="1835696" y="1818656"/>
            <a:ext cx="430908" cy="1492298"/>
          </a:xfrm>
          <a:prstGeom prst="leftBrace">
            <a:avLst>
              <a:gd name="adj1" fmla="val 63032"/>
              <a:gd name="adj2" fmla="val 50727"/>
            </a:avLst>
          </a:prstGeom>
          <a:noFill/>
          <a:ln w="38100" algn="ctr">
            <a:solidFill>
              <a:schemeClr val="accent6">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endParaRPr lang="en-US" altLang="en-US" sz="1800"/>
          </a:p>
        </p:txBody>
      </p:sp>
      <p:sp>
        <p:nvSpPr>
          <p:cNvPr id="13" name="Accolade ouvrante 8"/>
          <p:cNvSpPr>
            <a:spLocks/>
          </p:cNvSpPr>
          <p:nvPr>
            <p:custDataLst>
              <p:tags r:id="rId9"/>
            </p:custDataLst>
          </p:nvPr>
        </p:nvSpPr>
        <p:spPr bwMode="auto">
          <a:xfrm rot="10800000">
            <a:off x="4715669" y="1818655"/>
            <a:ext cx="395809" cy="1492298"/>
          </a:xfrm>
          <a:prstGeom prst="leftBrace">
            <a:avLst>
              <a:gd name="adj1" fmla="val 82554"/>
              <a:gd name="adj2" fmla="val 50727"/>
            </a:avLst>
          </a:prstGeom>
          <a:noFill/>
          <a:ln w="38100" algn="ctr">
            <a:solidFill>
              <a:schemeClr val="accent6">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endParaRPr lang="en-US" altLang="en-US" sz="1800">
              <a:solidFill>
                <a:schemeClr val="accent6">
                  <a:lumMod val="50000"/>
                </a:schemeClr>
              </a:solidFill>
            </a:endParaRPr>
          </a:p>
        </p:txBody>
      </p:sp>
      <p:sp>
        <p:nvSpPr>
          <p:cNvPr id="14" name="ZoneTexte 13"/>
          <p:cNvSpPr txBox="1"/>
          <p:nvPr/>
        </p:nvSpPr>
        <p:spPr>
          <a:xfrm rot="16200000">
            <a:off x="4510735" y="4519863"/>
            <a:ext cx="2520280" cy="338554"/>
          </a:xfrm>
          <a:prstGeom prst="rect">
            <a:avLst/>
          </a:prstGeom>
          <a:noFill/>
        </p:spPr>
        <p:txBody>
          <a:bodyPr wrap="square" rtlCol="0">
            <a:spAutoFit/>
          </a:bodyPr>
          <a:lstStyle/>
          <a:p>
            <a:pPr algn="ctr"/>
            <a:r>
              <a:rPr lang="en-US" sz="1600" dirty="0" smtClean="0">
                <a:solidFill>
                  <a:schemeClr val="accent6">
                    <a:lumMod val="50000"/>
                  </a:schemeClr>
                </a:solidFill>
                <a:latin typeface="Arial" panose="020B0604020202020204" pitchFamily="34" charset="0"/>
                <a:cs typeface="Arial" panose="020B0604020202020204" pitchFamily="34" charset="0"/>
              </a:rPr>
              <a:t>Probability of occurrence</a:t>
            </a:r>
            <a:endParaRPr lang="en-US" sz="1600" dirty="0">
              <a:solidFill>
                <a:schemeClr val="accent6">
                  <a:lumMod val="50000"/>
                </a:schemeClr>
              </a:solidFill>
              <a:latin typeface="Arial" panose="020B0604020202020204" pitchFamily="34" charset="0"/>
              <a:cs typeface="Arial" panose="020B0604020202020204" pitchFamily="34" charset="0"/>
            </a:endParaRPr>
          </a:p>
        </p:txBody>
      </p:sp>
      <p:pic>
        <p:nvPicPr>
          <p:cNvPr id="15" name="Image 14"/>
          <p:cNvPicPr>
            <a:picLocks noChangeAspect="1"/>
          </p:cNvPicPr>
          <p:nvPr/>
        </p:nvPicPr>
        <p:blipFill>
          <a:blip r:embed="rId15"/>
          <a:stretch>
            <a:fillRect/>
          </a:stretch>
        </p:blipFill>
        <p:spPr>
          <a:xfrm>
            <a:off x="35496" y="36000"/>
            <a:ext cx="720000" cy="252000"/>
          </a:xfrm>
          <a:prstGeom prst="rect">
            <a:avLst/>
          </a:prstGeom>
        </p:spPr>
      </p:pic>
    </p:spTree>
    <p:extLst>
      <p:ext uri="{BB962C8B-B14F-4D97-AF65-F5344CB8AC3E}">
        <p14:creationId xmlns:p14="http://schemas.microsoft.com/office/powerpoint/2010/main" val="10094200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5"/>
          <a:stretch>
            <a:fillRect/>
          </a:stretch>
        </p:blipFill>
        <p:spPr>
          <a:xfrm>
            <a:off x="1475656" y="3097326"/>
            <a:ext cx="6912000" cy="3146631"/>
          </a:xfrm>
          <a:prstGeom prst="rect">
            <a:avLst/>
          </a:prstGeom>
        </p:spPr>
      </p:pic>
      <p:sp>
        <p:nvSpPr>
          <p:cNvPr id="2" name="Title 1"/>
          <p:cNvSpPr>
            <a:spLocks noGrp="1"/>
          </p:cNvSpPr>
          <p:nvPr>
            <p:ph type="ctrTitle"/>
          </p:nvPr>
        </p:nvSpPr>
        <p:spPr/>
        <p:txBody>
          <a:bodyPr/>
          <a:lstStyle/>
          <a:p>
            <a:r>
              <a:rPr lang="en-CA" dirty="0"/>
              <a:t>Looking ahead (probabilistic modeling) – CAF </a:t>
            </a:r>
            <a:r>
              <a:rPr lang="en-CA" dirty="0" smtClean="0"/>
              <a:t>Proof of concept</a:t>
            </a:r>
            <a:endParaRPr lang="en-CA" dirty="0"/>
          </a:p>
        </p:txBody>
      </p:sp>
      <p:sp>
        <p:nvSpPr>
          <p:cNvPr id="4" name="Content Placeholder 3"/>
          <p:cNvSpPr>
            <a:spLocks noGrp="1"/>
          </p:cNvSpPr>
          <p:nvPr>
            <p:ph idx="10"/>
          </p:nvPr>
        </p:nvSpPr>
        <p:spPr>
          <a:xfrm>
            <a:off x="251520" y="1445064"/>
            <a:ext cx="8640960" cy="399759"/>
          </a:xfrm>
        </p:spPr>
        <p:txBody>
          <a:bodyPr>
            <a:noAutofit/>
          </a:bodyPr>
          <a:lstStyle/>
          <a:p>
            <a:pPr marL="0" indent="0">
              <a:buClr>
                <a:schemeClr val="accent6">
                  <a:lumMod val="50000"/>
                </a:schemeClr>
              </a:buClr>
              <a:buNone/>
            </a:pPr>
            <a:r>
              <a:rPr lang="en-CA" altLang="en-US" dirty="0">
                <a:solidFill>
                  <a:schemeClr val="accent6">
                    <a:lumMod val="50000"/>
                  </a:schemeClr>
                </a:solidFill>
              </a:rPr>
              <a:t>What does the proof of concept look like?</a:t>
            </a:r>
            <a:endParaRPr lang="en-CA" dirty="0">
              <a:solidFill>
                <a:schemeClr val="accent6">
                  <a:lumMod val="50000"/>
                </a:schemeClr>
              </a:solidFill>
            </a:endParaRPr>
          </a:p>
        </p:txBody>
      </p:sp>
      <p:pic>
        <p:nvPicPr>
          <p:cNvPr id="5" name="Picture 9" descr="VISIO-ADC"/>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custDataLst>
              <p:tags r:id="rId2"/>
            </p:custDataLst>
          </p:nvPr>
        </p:nvSpPr>
        <p:spPr>
          <a:xfrm>
            <a:off x="251520" y="1988840"/>
            <a:ext cx="8884882" cy="41373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defRPr/>
            </a:pPr>
            <a:r>
              <a:rPr lang="en-CA" sz="1800" b="0" dirty="0" smtClean="0">
                <a:solidFill>
                  <a:schemeClr val="accent6">
                    <a:lumMod val="50000"/>
                  </a:schemeClr>
                </a:solidFill>
              </a:rPr>
              <a:t>For a prototype CAF operation purpose.</a:t>
            </a:r>
          </a:p>
          <a:p>
            <a:pPr marL="285750" indent="-285750">
              <a:buFont typeface="Arial" panose="020B0604020202020204" pitchFamily="34" charset="0"/>
              <a:buChar char="•"/>
              <a:defRPr/>
            </a:pPr>
            <a:r>
              <a:rPr lang="en-CA" sz="1800" b="0" dirty="0" smtClean="0">
                <a:solidFill>
                  <a:schemeClr val="accent6">
                    <a:lumMod val="50000"/>
                  </a:schemeClr>
                </a:solidFill>
              </a:rPr>
              <a:t>Thresholds based on the CAF mission type « Personnel »</a:t>
            </a:r>
          </a:p>
          <a:p>
            <a:pPr marL="285750" indent="-285750">
              <a:buFont typeface="Arial" panose="020B0604020202020204" pitchFamily="34" charset="0"/>
              <a:buChar char="•"/>
              <a:defRPr/>
            </a:pPr>
            <a:r>
              <a:rPr lang="en-CA" sz="1800" b="0" dirty="0" smtClean="0">
                <a:solidFill>
                  <a:schemeClr val="accent6">
                    <a:lumMod val="50000"/>
                  </a:schemeClr>
                </a:solidFill>
              </a:rPr>
              <a:t>10%, 25% and 75% probability of occurrence characterize the « sensitivity » of the client.</a:t>
            </a:r>
          </a:p>
          <a:p>
            <a:pPr marL="285750" indent="-285750">
              <a:buFont typeface="Arial" panose="020B0604020202020204" pitchFamily="34" charset="0"/>
              <a:buChar char="•"/>
              <a:defRPr/>
            </a:pPr>
            <a:endParaRPr lang="en-CA" sz="1800" dirty="0"/>
          </a:p>
        </p:txBody>
      </p:sp>
      <p:sp>
        <p:nvSpPr>
          <p:cNvPr id="7" name="Flèche droite 6">
            <a:hlinkClick r:id="rId7" action="ppaction://hlinksldjump"/>
          </p:cNvPr>
          <p:cNvSpPr/>
          <p:nvPr/>
        </p:nvSpPr>
        <p:spPr>
          <a:xfrm>
            <a:off x="8460432" y="414376"/>
            <a:ext cx="683568" cy="628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smtClean="0"/>
              <a:t>Main</a:t>
            </a:r>
            <a:endParaRPr lang="en-US" sz="1200" dirty="0"/>
          </a:p>
        </p:txBody>
      </p:sp>
      <p:pic>
        <p:nvPicPr>
          <p:cNvPr id="8" name="Image 7"/>
          <p:cNvPicPr>
            <a:picLocks noChangeAspect="1"/>
          </p:cNvPicPr>
          <p:nvPr/>
        </p:nvPicPr>
        <p:blipFill>
          <a:blip r:embed="rId8"/>
          <a:stretch>
            <a:fillRect/>
          </a:stretch>
        </p:blipFill>
        <p:spPr>
          <a:xfrm>
            <a:off x="35496" y="36000"/>
            <a:ext cx="720000" cy="252000"/>
          </a:xfrm>
          <a:prstGeom prst="rect">
            <a:avLst/>
          </a:prstGeom>
        </p:spPr>
      </p:pic>
    </p:spTree>
    <p:extLst>
      <p:ext uri="{BB962C8B-B14F-4D97-AF65-F5344CB8AC3E}">
        <p14:creationId xmlns:p14="http://schemas.microsoft.com/office/powerpoint/2010/main" val="142445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Image 112"/>
          <p:cNvPicPr>
            <a:picLocks noChangeAspect="1"/>
          </p:cNvPicPr>
          <p:nvPr/>
        </p:nvPicPr>
        <p:blipFill>
          <a:blip r:embed="rId25"/>
          <a:stretch>
            <a:fillRect/>
          </a:stretch>
        </p:blipFill>
        <p:spPr>
          <a:xfrm>
            <a:off x="107504" y="4439342"/>
            <a:ext cx="2160000" cy="1005882"/>
          </a:xfrm>
          <a:prstGeom prst="rect">
            <a:avLst/>
          </a:prstGeom>
          <a:scene3d>
            <a:camera prst="orthographicFront">
              <a:rot lat="1800000" lon="19800000" rev="0"/>
            </a:camera>
            <a:lightRig rig="threePt" dir="t"/>
          </a:scene3d>
        </p:spPr>
      </p:pic>
      <p:pic>
        <p:nvPicPr>
          <p:cNvPr id="114" name="Image 113"/>
          <p:cNvPicPr>
            <a:picLocks noChangeAspect="1"/>
          </p:cNvPicPr>
          <p:nvPr/>
        </p:nvPicPr>
        <p:blipFill>
          <a:blip r:embed="rId26"/>
          <a:stretch>
            <a:fillRect/>
          </a:stretch>
        </p:blipFill>
        <p:spPr>
          <a:xfrm>
            <a:off x="755816" y="4725144"/>
            <a:ext cx="2160000" cy="1005882"/>
          </a:xfrm>
          <a:prstGeom prst="rect">
            <a:avLst/>
          </a:prstGeom>
          <a:scene3d>
            <a:camera prst="orthographicFront">
              <a:rot lat="1800000" lon="19800000" rev="0"/>
            </a:camera>
            <a:lightRig rig="threePt" dir="t"/>
          </a:scene3d>
        </p:spPr>
      </p:pic>
      <p:sp>
        <p:nvSpPr>
          <p:cNvPr id="2" name="Title 1"/>
          <p:cNvSpPr>
            <a:spLocks noGrp="1"/>
          </p:cNvSpPr>
          <p:nvPr>
            <p:ph type="ctrTitle"/>
          </p:nvPr>
        </p:nvSpPr>
        <p:spPr/>
        <p:txBody>
          <a:bodyPr/>
          <a:lstStyle/>
          <a:p>
            <a:r>
              <a:rPr lang="en-CA" dirty="0"/>
              <a:t>Looking ahead (probabilistic modeling</a:t>
            </a:r>
            <a:r>
              <a:rPr lang="en-CA" dirty="0" smtClean="0"/>
              <a:t>) – Impacts on population/environment</a:t>
            </a:r>
            <a:endParaRPr lang="en-CA" dirty="0"/>
          </a:p>
        </p:txBody>
      </p:sp>
      <p:sp>
        <p:nvSpPr>
          <p:cNvPr id="4" name="Content Placeholder 3"/>
          <p:cNvSpPr>
            <a:spLocks noGrp="1"/>
          </p:cNvSpPr>
          <p:nvPr>
            <p:ph idx="10"/>
          </p:nvPr>
        </p:nvSpPr>
        <p:spPr>
          <a:xfrm>
            <a:off x="251520" y="1445065"/>
            <a:ext cx="8640960" cy="454147"/>
          </a:xfrm>
        </p:spPr>
        <p:txBody>
          <a:bodyPr>
            <a:normAutofit lnSpcReduction="10000"/>
          </a:bodyPr>
          <a:lstStyle/>
          <a:p>
            <a:pPr marL="0" indent="0">
              <a:buClr>
                <a:schemeClr val="accent6">
                  <a:lumMod val="50000"/>
                </a:schemeClr>
              </a:buClr>
              <a:buNone/>
            </a:pPr>
            <a:r>
              <a:rPr lang="en-US" dirty="0">
                <a:solidFill>
                  <a:schemeClr val="accent6">
                    <a:lumMod val="50000"/>
                  </a:schemeClr>
                </a:solidFill>
              </a:rPr>
              <a:t>How does the concept work?</a:t>
            </a:r>
            <a:endParaRPr lang="en-CA" dirty="0">
              <a:solidFill>
                <a:schemeClr val="accent6">
                  <a:lumMod val="50000"/>
                </a:schemeClr>
              </a:solidFill>
            </a:endParaRPr>
          </a:p>
        </p:txBody>
      </p:sp>
      <p:pic>
        <p:nvPicPr>
          <p:cNvPr id="5" name="Picture 9" descr="VISIO-ADC"/>
          <p:cNvPicPr>
            <a:picLocks noChangeAspect="1" noChangeArrowheads="1"/>
          </p:cNvPicPr>
          <p:nvPr>
            <p:custDataLst>
              <p:tags r:id="rId1"/>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38939"/>
          <p:cNvSpPr txBox="1">
            <a:spLocks noChangeArrowheads="1"/>
          </p:cNvSpPr>
          <p:nvPr>
            <p:custDataLst>
              <p:tags r:id="rId2"/>
            </p:custDataLst>
          </p:nvPr>
        </p:nvSpPr>
        <p:spPr bwMode="auto">
          <a:xfrm>
            <a:off x="467544" y="3554413"/>
            <a:ext cx="33482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en-CA" altLang="en-US" sz="1400" b="0" i="0" u="none" strike="noStrike" kern="0" cap="none" spc="0" normalizeH="0" baseline="0" noProof="0" dirty="0">
                <a:ln>
                  <a:noFill/>
                </a:ln>
                <a:solidFill>
                  <a:srgbClr val="FF0000"/>
                </a:solidFill>
                <a:effectLst/>
                <a:uLnTx/>
                <a:uFillTx/>
                <a:latin typeface="Arial" charset="0"/>
                <a:ea typeface="Arial Unicode MS" pitchFamily="34" charset="-128"/>
                <a:cs typeface="Arial Unicode MS" pitchFamily="34" charset="-128"/>
              </a:rPr>
              <a:t>Potential Impacts due to forecasted weather parameters </a:t>
            </a:r>
            <a:r>
              <a:rPr lang="en-CA" altLang="en-US" sz="1400" kern="0" dirty="0" smtClean="0">
                <a:solidFill>
                  <a:srgbClr val="FF0000"/>
                </a:solidFill>
              </a:rPr>
              <a:t>w.r.t. the M-climate </a:t>
            </a:r>
            <a:endParaRPr kumimoji="1" lang="en-CA" altLang="en-US" sz="1400" b="0" i="0" u="none" strike="noStrike" kern="0" cap="none" spc="0" normalizeH="0" baseline="0" noProof="0" dirty="0">
              <a:ln>
                <a:noFill/>
              </a:ln>
              <a:solidFill>
                <a:srgbClr val="FF0000"/>
              </a:solidFill>
              <a:effectLst/>
              <a:uLnTx/>
              <a:uFillTx/>
              <a:latin typeface="Arial" charset="0"/>
              <a:ea typeface="Arial Unicode MS" pitchFamily="34" charset="-128"/>
              <a:cs typeface="Arial Unicode MS" pitchFamily="34" charset="-128"/>
            </a:endParaRPr>
          </a:p>
        </p:txBody>
      </p:sp>
      <p:grpSp>
        <p:nvGrpSpPr>
          <p:cNvPr id="10" name="Groupe 37"/>
          <p:cNvGrpSpPr>
            <a:grpSpLocks noChangeAspect="1"/>
          </p:cNvGrpSpPr>
          <p:nvPr>
            <p:custDataLst>
              <p:tags r:id="rId3"/>
            </p:custDataLst>
          </p:nvPr>
        </p:nvGrpSpPr>
        <p:grpSpPr bwMode="auto">
          <a:xfrm>
            <a:off x="1259632" y="1903800"/>
            <a:ext cx="1800000" cy="1083627"/>
            <a:chOff x="0" y="1440000"/>
            <a:chExt cx="3168000" cy="1907045"/>
          </a:xfrm>
        </p:grpSpPr>
        <p:grpSp>
          <p:nvGrpSpPr>
            <p:cNvPr id="11" name="Groupe 13"/>
            <p:cNvGrpSpPr>
              <a:grpSpLocks/>
            </p:cNvGrpSpPr>
            <p:nvPr/>
          </p:nvGrpSpPr>
          <p:grpSpPr bwMode="auto">
            <a:xfrm>
              <a:off x="0" y="1440000"/>
              <a:ext cx="2448000" cy="1187045"/>
              <a:chOff x="0" y="1440000"/>
              <a:chExt cx="2448000" cy="1187045"/>
            </a:xfrm>
          </p:grpSpPr>
          <p:pic>
            <p:nvPicPr>
              <p:cNvPr id="18" name="Image 1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0" y="1440000"/>
                <a:ext cx="2160000" cy="899045"/>
              </a:xfrm>
              <a:prstGeom prst="rect">
                <a:avLst/>
              </a:prstGeom>
              <a:scene3d>
                <a:camera prst="orthographicFront">
                  <a:rot lat="20400000" lon="1800000" rev="0"/>
                </a:camera>
                <a:lightRig rig="threePt" dir="t"/>
              </a:scene3d>
            </p:spPr>
          </p:pic>
          <p:pic>
            <p:nvPicPr>
              <p:cNvPr id="19" name="Image 1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2000" y="1512000"/>
                <a:ext cx="2160000" cy="899045"/>
              </a:xfrm>
              <a:prstGeom prst="rect">
                <a:avLst/>
              </a:prstGeom>
              <a:scene3d>
                <a:camera prst="orthographicFront">
                  <a:rot lat="20400000" lon="1800000" rev="0"/>
                </a:camera>
                <a:lightRig rig="threePt" dir="t"/>
              </a:scene3d>
            </p:spPr>
          </p:pic>
          <p:pic>
            <p:nvPicPr>
              <p:cNvPr id="20" name="Image 1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44000" y="1584000"/>
                <a:ext cx="2160000" cy="899045"/>
              </a:xfrm>
              <a:prstGeom prst="rect">
                <a:avLst/>
              </a:prstGeom>
              <a:scene3d>
                <a:camera prst="orthographicFront">
                  <a:rot lat="20400000" lon="1800000" rev="0"/>
                </a:camera>
                <a:lightRig rig="threePt" dir="t"/>
              </a:scene3d>
            </p:spPr>
          </p:pic>
          <p:pic>
            <p:nvPicPr>
              <p:cNvPr id="21" name="Image 2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16000" y="1656000"/>
                <a:ext cx="2160000" cy="899045"/>
              </a:xfrm>
              <a:prstGeom prst="rect">
                <a:avLst/>
              </a:prstGeom>
              <a:scene3d>
                <a:camera prst="orthographicFront">
                  <a:rot lat="20400000" lon="1800000" rev="0"/>
                </a:camera>
                <a:lightRig rig="threePt" dir="t"/>
              </a:scene3d>
            </p:spPr>
          </p:pic>
          <p:pic>
            <p:nvPicPr>
              <p:cNvPr id="22" name="Image 2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88000" y="1728000"/>
                <a:ext cx="2160000" cy="899045"/>
              </a:xfrm>
              <a:prstGeom prst="rect">
                <a:avLst/>
              </a:prstGeom>
              <a:scene3d>
                <a:camera prst="orthographicFront">
                  <a:rot lat="20400000" lon="1800000" rev="0"/>
                </a:camera>
                <a:lightRig rig="threePt" dir="t"/>
              </a:scene3d>
            </p:spPr>
          </p:pic>
        </p:grpSp>
        <p:grpSp>
          <p:nvGrpSpPr>
            <p:cNvPr id="12" name="Groupe 12"/>
            <p:cNvGrpSpPr>
              <a:grpSpLocks/>
            </p:cNvGrpSpPr>
            <p:nvPr/>
          </p:nvGrpSpPr>
          <p:grpSpPr bwMode="auto">
            <a:xfrm>
              <a:off x="720000" y="2160000"/>
              <a:ext cx="2448000" cy="1187045"/>
              <a:chOff x="720000" y="2160000"/>
              <a:chExt cx="2448000" cy="1187045"/>
            </a:xfrm>
          </p:grpSpPr>
          <p:pic>
            <p:nvPicPr>
              <p:cNvPr id="13" name="Image 1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20000" y="2160000"/>
                <a:ext cx="2160000" cy="899045"/>
              </a:xfrm>
              <a:prstGeom prst="rect">
                <a:avLst/>
              </a:prstGeom>
              <a:scene3d>
                <a:camera prst="orthographicFront">
                  <a:rot lat="20400000" lon="1800000" rev="0"/>
                </a:camera>
                <a:lightRig rig="threePt" dir="t"/>
              </a:scene3d>
            </p:spPr>
          </p:pic>
          <p:pic>
            <p:nvPicPr>
              <p:cNvPr id="14" name="Image 1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92000" y="2232000"/>
                <a:ext cx="2160000" cy="899045"/>
              </a:xfrm>
              <a:prstGeom prst="rect">
                <a:avLst/>
              </a:prstGeom>
              <a:scene3d>
                <a:camera prst="orthographicFront">
                  <a:rot lat="20400000" lon="1800000" rev="0"/>
                </a:camera>
                <a:lightRig rig="threePt" dir="t"/>
              </a:scene3d>
            </p:spPr>
          </p:pic>
          <p:pic>
            <p:nvPicPr>
              <p:cNvPr id="15" name="Image 1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64000" y="2304000"/>
                <a:ext cx="2160000" cy="899045"/>
              </a:xfrm>
              <a:prstGeom prst="rect">
                <a:avLst/>
              </a:prstGeom>
              <a:scene3d>
                <a:camera prst="orthographicFront">
                  <a:rot lat="20400000" lon="1800000" rev="0"/>
                </a:camera>
                <a:lightRig rig="threePt" dir="t"/>
              </a:scene3d>
            </p:spPr>
          </p:pic>
          <p:pic>
            <p:nvPicPr>
              <p:cNvPr id="16" name="Image 1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36000" y="2376000"/>
                <a:ext cx="2160000" cy="899045"/>
              </a:xfrm>
              <a:prstGeom prst="rect">
                <a:avLst/>
              </a:prstGeom>
              <a:scene3d>
                <a:camera prst="orthographicFront">
                  <a:rot lat="20400000" lon="1800000" rev="0"/>
                </a:camera>
                <a:lightRig rig="threePt" dir="t"/>
              </a:scene3d>
            </p:spPr>
          </p:pic>
          <p:pic>
            <p:nvPicPr>
              <p:cNvPr id="17" name="Image 1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08000" y="2448000"/>
                <a:ext cx="2160000" cy="899045"/>
              </a:xfrm>
              <a:prstGeom prst="rect">
                <a:avLst/>
              </a:prstGeom>
              <a:scene3d>
                <a:camera prst="orthographicFront">
                  <a:rot lat="20400000" lon="1800000" rev="0"/>
                </a:camera>
                <a:lightRig rig="threePt" dir="t"/>
              </a:scene3d>
            </p:spPr>
          </p:pic>
        </p:grpSp>
      </p:grpSp>
      <p:grpSp>
        <p:nvGrpSpPr>
          <p:cNvPr id="23" name="Groupe 84"/>
          <p:cNvGrpSpPr>
            <a:grpSpLocks noChangeAspect="1"/>
          </p:cNvGrpSpPr>
          <p:nvPr>
            <p:custDataLst>
              <p:tags r:id="rId4"/>
            </p:custDataLst>
          </p:nvPr>
        </p:nvGrpSpPr>
        <p:grpSpPr bwMode="auto">
          <a:xfrm>
            <a:off x="2951733" y="1913325"/>
            <a:ext cx="1800000" cy="1083627"/>
            <a:chOff x="0" y="3240000"/>
            <a:chExt cx="3168000" cy="1907046"/>
          </a:xfrm>
        </p:grpSpPr>
        <p:grpSp>
          <p:nvGrpSpPr>
            <p:cNvPr id="24" name="Groupe 82"/>
            <p:cNvGrpSpPr>
              <a:grpSpLocks/>
            </p:cNvGrpSpPr>
            <p:nvPr/>
          </p:nvGrpSpPr>
          <p:grpSpPr bwMode="auto">
            <a:xfrm>
              <a:off x="0" y="3240000"/>
              <a:ext cx="2448000" cy="1187046"/>
              <a:chOff x="0" y="3240000"/>
              <a:chExt cx="2448000" cy="1187046"/>
            </a:xfrm>
          </p:grpSpPr>
          <p:pic>
            <p:nvPicPr>
              <p:cNvPr id="31" name="Image 3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0" y="3240000"/>
                <a:ext cx="2160000" cy="899046"/>
              </a:xfrm>
              <a:prstGeom prst="rect">
                <a:avLst/>
              </a:prstGeom>
              <a:scene3d>
                <a:camera prst="orthographicFront">
                  <a:rot lat="20400000" lon="1800000" rev="0"/>
                </a:camera>
                <a:lightRig rig="threePt" dir="t"/>
              </a:scene3d>
            </p:spPr>
          </p:pic>
          <p:pic>
            <p:nvPicPr>
              <p:cNvPr id="32" name="Image 3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2000" y="3312000"/>
                <a:ext cx="2160000" cy="899046"/>
              </a:xfrm>
              <a:prstGeom prst="rect">
                <a:avLst/>
              </a:prstGeom>
              <a:scene3d>
                <a:camera prst="orthographicFront">
                  <a:rot lat="20400000" lon="1800000" rev="0"/>
                </a:camera>
                <a:lightRig rig="threePt" dir="t"/>
              </a:scene3d>
            </p:spPr>
          </p:pic>
          <p:pic>
            <p:nvPicPr>
              <p:cNvPr id="33" name="Image 3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44000" y="3384000"/>
                <a:ext cx="2160000" cy="899046"/>
              </a:xfrm>
              <a:prstGeom prst="rect">
                <a:avLst/>
              </a:prstGeom>
              <a:scene3d>
                <a:camera prst="orthographicFront">
                  <a:rot lat="20400000" lon="1800000" rev="0"/>
                </a:camera>
                <a:lightRig rig="threePt" dir="t"/>
              </a:scene3d>
            </p:spPr>
          </p:pic>
          <p:pic>
            <p:nvPicPr>
              <p:cNvPr id="34" name="Image 3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16000" y="3456000"/>
                <a:ext cx="2160000" cy="899046"/>
              </a:xfrm>
              <a:prstGeom prst="rect">
                <a:avLst/>
              </a:prstGeom>
              <a:scene3d>
                <a:camera prst="orthographicFront">
                  <a:rot lat="20400000" lon="1800000" rev="0"/>
                </a:camera>
                <a:lightRig rig="threePt" dir="t"/>
              </a:scene3d>
            </p:spPr>
          </p:pic>
          <p:pic>
            <p:nvPicPr>
              <p:cNvPr id="35" name="Image 3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88000" y="3528000"/>
                <a:ext cx="2160000" cy="899046"/>
              </a:xfrm>
              <a:prstGeom prst="rect">
                <a:avLst/>
              </a:prstGeom>
              <a:scene3d>
                <a:camera prst="orthographicFront">
                  <a:rot lat="20400000" lon="1800000" rev="0"/>
                </a:camera>
                <a:lightRig rig="threePt" dir="t"/>
              </a:scene3d>
            </p:spPr>
          </p:pic>
        </p:grpSp>
        <p:grpSp>
          <p:nvGrpSpPr>
            <p:cNvPr id="25" name="Groupe 83"/>
            <p:cNvGrpSpPr>
              <a:grpSpLocks/>
            </p:cNvGrpSpPr>
            <p:nvPr/>
          </p:nvGrpSpPr>
          <p:grpSpPr bwMode="auto">
            <a:xfrm>
              <a:off x="720000" y="3960000"/>
              <a:ext cx="2448000" cy="1187046"/>
              <a:chOff x="720000" y="3960000"/>
              <a:chExt cx="2448000" cy="1187046"/>
            </a:xfrm>
          </p:grpSpPr>
          <p:pic>
            <p:nvPicPr>
              <p:cNvPr id="26" name="Image 2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20000" y="3960000"/>
                <a:ext cx="2160000" cy="899046"/>
              </a:xfrm>
              <a:prstGeom prst="rect">
                <a:avLst/>
              </a:prstGeom>
              <a:scene3d>
                <a:camera prst="orthographicFront">
                  <a:rot lat="20400000" lon="1800000" rev="0"/>
                </a:camera>
                <a:lightRig rig="threePt" dir="t"/>
              </a:scene3d>
            </p:spPr>
          </p:pic>
          <p:pic>
            <p:nvPicPr>
              <p:cNvPr id="27" name="Image 2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92000" y="4032000"/>
                <a:ext cx="2160000" cy="899046"/>
              </a:xfrm>
              <a:prstGeom prst="rect">
                <a:avLst/>
              </a:prstGeom>
              <a:scene3d>
                <a:camera prst="orthographicFront">
                  <a:rot lat="20400000" lon="1800000" rev="0"/>
                </a:camera>
                <a:lightRig rig="threePt" dir="t"/>
              </a:scene3d>
            </p:spPr>
          </p:pic>
          <p:pic>
            <p:nvPicPr>
              <p:cNvPr id="28" name="Image 2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64000" y="4104000"/>
                <a:ext cx="2160000" cy="899046"/>
              </a:xfrm>
              <a:prstGeom prst="rect">
                <a:avLst/>
              </a:prstGeom>
              <a:scene3d>
                <a:camera prst="orthographicFront">
                  <a:rot lat="20400000" lon="1800000" rev="0"/>
                </a:camera>
                <a:lightRig rig="threePt" dir="t"/>
              </a:scene3d>
            </p:spPr>
          </p:pic>
          <p:pic>
            <p:nvPicPr>
              <p:cNvPr id="29" name="Image 2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36000" y="4176000"/>
                <a:ext cx="2160000" cy="899046"/>
              </a:xfrm>
              <a:prstGeom prst="rect">
                <a:avLst/>
              </a:prstGeom>
              <a:scene3d>
                <a:camera prst="orthographicFront">
                  <a:rot lat="20400000" lon="1800000" rev="0"/>
                </a:camera>
                <a:lightRig rig="threePt" dir="t"/>
              </a:scene3d>
            </p:spPr>
          </p:pic>
          <p:pic>
            <p:nvPicPr>
              <p:cNvPr id="30" name="Image 2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08000" y="4248000"/>
                <a:ext cx="2160000" cy="899046"/>
              </a:xfrm>
              <a:prstGeom prst="rect">
                <a:avLst/>
              </a:prstGeom>
              <a:scene3d>
                <a:camera prst="orthographicFront">
                  <a:rot lat="20400000" lon="1800000" rev="0"/>
                </a:camera>
                <a:lightRig rig="threePt" dir="t"/>
              </a:scene3d>
            </p:spPr>
          </p:pic>
        </p:grpSp>
      </p:grpSp>
      <p:grpSp>
        <p:nvGrpSpPr>
          <p:cNvPr id="36" name="Groupe 87"/>
          <p:cNvGrpSpPr>
            <a:grpSpLocks noChangeAspect="1"/>
          </p:cNvGrpSpPr>
          <p:nvPr>
            <p:custDataLst>
              <p:tags r:id="rId5"/>
            </p:custDataLst>
          </p:nvPr>
        </p:nvGrpSpPr>
        <p:grpSpPr bwMode="auto">
          <a:xfrm>
            <a:off x="4644208" y="1908561"/>
            <a:ext cx="1800000" cy="1082494"/>
            <a:chOff x="0" y="4680000"/>
            <a:chExt cx="3168000" cy="1907045"/>
          </a:xfrm>
        </p:grpSpPr>
        <p:grpSp>
          <p:nvGrpSpPr>
            <p:cNvPr id="37" name="Groupe 85"/>
            <p:cNvGrpSpPr>
              <a:grpSpLocks/>
            </p:cNvGrpSpPr>
            <p:nvPr/>
          </p:nvGrpSpPr>
          <p:grpSpPr bwMode="auto">
            <a:xfrm>
              <a:off x="0" y="4680000"/>
              <a:ext cx="2448000" cy="1187045"/>
              <a:chOff x="0" y="4680000"/>
              <a:chExt cx="2448000" cy="1187045"/>
            </a:xfrm>
          </p:grpSpPr>
          <p:pic>
            <p:nvPicPr>
              <p:cNvPr id="44" name="Image 4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0" y="4680000"/>
                <a:ext cx="2160000" cy="899045"/>
              </a:xfrm>
              <a:prstGeom prst="rect">
                <a:avLst/>
              </a:prstGeom>
              <a:scene3d>
                <a:camera prst="orthographicFront">
                  <a:rot lat="20400000" lon="1800000" rev="0"/>
                </a:camera>
                <a:lightRig rig="threePt" dir="t"/>
              </a:scene3d>
            </p:spPr>
          </p:pic>
          <p:pic>
            <p:nvPicPr>
              <p:cNvPr id="45" name="Image 4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2000" y="4752000"/>
                <a:ext cx="2160000" cy="899045"/>
              </a:xfrm>
              <a:prstGeom prst="rect">
                <a:avLst/>
              </a:prstGeom>
              <a:scene3d>
                <a:camera prst="orthographicFront">
                  <a:rot lat="20400000" lon="1800000" rev="0"/>
                </a:camera>
                <a:lightRig rig="threePt" dir="t"/>
              </a:scene3d>
            </p:spPr>
          </p:pic>
          <p:pic>
            <p:nvPicPr>
              <p:cNvPr id="46" name="Image 4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44000" y="4824000"/>
                <a:ext cx="2160000" cy="899045"/>
              </a:xfrm>
              <a:prstGeom prst="rect">
                <a:avLst/>
              </a:prstGeom>
              <a:scene3d>
                <a:camera prst="orthographicFront">
                  <a:rot lat="20400000" lon="1800000" rev="0"/>
                </a:camera>
                <a:lightRig rig="threePt" dir="t"/>
              </a:scene3d>
            </p:spPr>
          </p:pic>
          <p:pic>
            <p:nvPicPr>
              <p:cNvPr id="47" name="Image 4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16000" y="4896000"/>
                <a:ext cx="2160000" cy="899045"/>
              </a:xfrm>
              <a:prstGeom prst="rect">
                <a:avLst/>
              </a:prstGeom>
              <a:scene3d>
                <a:camera prst="orthographicFront">
                  <a:rot lat="20400000" lon="1800000" rev="0"/>
                </a:camera>
                <a:lightRig rig="threePt" dir="t"/>
              </a:scene3d>
            </p:spPr>
          </p:pic>
          <p:pic>
            <p:nvPicPr>
              <p:cNvPr id="48" name="Image 4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88000" y="4968000"/>
                <a:ext cx="2160000" cy="899045"/>
              </a:xfrm>
              <a:prstGeom prst="rect">
                <a:avLst/>
              </a:prstGeom>
              <a:scene3d>
                <a:camera prst="orthographicFront">
                  <a:rot lat="20400000" lon="1800000" rev="0"/>
                </a:camera>
                <a:lightRig rig="threePt" dir="t"/>
              </a:scene3d>
            </p:spPr>
          </p:pic>
        </p:grpSp>
        <p:grpSp>
          <p:nvGrpSpPr>
            <p:cNvPr id="38" name="Groupe 86"/>
            <p:cNvGrpSpPr>
              <a:grpSpLocks/>
            </p:cNvGrpSpPr>
            <p:nvPr/>
          </p:nvGrpSpPr>
          <p:grpSpPr bwMode="auto">
            <a:xfrm>
              <a:off x="720000" y="5400000"/>
              <a:ext cx="2448000" cy="1187045"/>
              <a:chOff x="720000" y="5400000"/>
              <a:chExt cx="2448000" cy="1187045"/>
            </a:xfrm>
          </p:grpSpPr>
          <p:pic>
            <p:nvPicPr>
              <p:cNvPr id="39" name="Imag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20000" y="5400000"/>
                <a:ext cx="2160000" cy="899045"/>
              </a:xfrm>
              <a:prstGeom prst="rect">
                <a:avLst/>
              </a:prstGeom>
              <a:scene3d>
                <a:camera prst="orthographicFront">
                  <a:rot lat="20400000" lon="1800000" rev="0"/>
                </a:camera>
                <a:lightRig rig="threePt" dir="t"/>
              </a:scene3d>
            </p:spPr>
          </p:pic>
          <p:pic>
            <p:nvPicPr>
              <p:cNvPr id="40" name="Image 3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92000" y="5472000"/>
                <a:ext cx="2160000" cy="899045"/>
              </a:xfrm>
              <a:prstGeom prst="rect">
                <a:avLst/>
              </a:prstGeom>
              <a:scene3d>
                <a:camera prst="orthographicFront">
                  <a:rot lat="20400000" lon="1800000" rev="0"/>
                </a:camera>
                <a:lightRig rig="threePt" dir="t"/>
              </a:scene3d>
            </p:spPr>
          </p:pic>
          <p:pic>
            <p:nvPicPr>
              <p:cNvPr id="41" name="Image 40"/>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64000" y="5544000"/>
                <a:ext cx="2160000" cy="899045"/>
              </a:xfrm>
              <a:prstGeom prst="rect">
                <a:avLst/>
              </a:prstGeom>
              <a:scene3d>
                <a:camera prst="orthographicFront">
                  <a:rot lat="20400000" lon="1800000" rev="0"/>
                </a:camera>
                <a:lightRig rig="threePt" dir="t"/>
              </a:scene3d>
            </p:spPr>
          </p:pic>
          <p:pic>
            <p:nvPicPr>
              <p:cNvPr id="42" name="Image 4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36000" y="5616000"/>
                <a:ext cx="2160000" cy="899045"/>
              </a:xfrm>
              <a:prstGeom prst="rect">
                <a:avLst/>
              </a:prstGeom>
              <a:scene3d>
                <a:camera prst="orthographicFront">
                  <a:rot lat="20400000" lon="1800000" rev="0"/>
                </a:camera>
                <a:lightRig rig="threePt" dir="t"/>
              </a:scene3d>
            </p:spPr>
          </p:pic>
          <p:pic>
            <p:nvPicPr>
              <p:cNvPr id="43" name="Image 4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08000" y="5688000"/>
                <a:ext cx="2160000" cy="899045"/>
              </a:xfrm>
              <a:prstGeom prst="rect">
                <a:avLst/>
              </a:prstGeom>
              <a:scene3d>
                <a:camera prst="orthographicFront">
                  <a:rot lat="20400000" lon="1800000" rev="0"/>
                </a:camera>
                <a:lightRig rig="threePt" dir="t"/>
              </a:scene3d>
            </p:spPr>
          </p:pic>
        </p:grpSp>
      </p:grpSp>
      <p:cxnSp>
        <p:nvCxnSpPr>
          <p:cNvPr id="49" name="Connecteur en angle 38921"/>
          <p:cNvCxnSpPr>
            <a:cxnSpLocks noChangeShapeType="1"/>
            <a:stCxn id="43" idx="2"/>
            <a:endCxn id="81" idx="0"/>
          </p:cNvCxnSpPr>
          <p:nvPr>
            <p:custDataLst>
              <p:tags r:id="rId6"/>
            </p:custDataLst>
          </p:nvPr>
        </p:nvCxnSpPr>
        <p:spPr bwMode="auto">
          <a:xfrm rot="5400000">
            <a:off x="4979041" y="2577468"/>
            <a:ext cx="437945" cy="1265118"/>
          </a:xfrm>
          <a:prstGeom prst="bentConnector3">
            <a:avLst>
              <a:gd name="adj1" fmla="val 50000"/>
            </a:avLst>
          </a:prstGeom>
          <a:noFill/>
          <a:ln w="63500" algn="ctr">
            <a:solidFill>
              <a:srgbClr val="003399"/>
            </a:solidFill>
            <a:round/>
            <a:headEnd/>
            <a:tailEnd type="arrow" w="med" len="med"/>
          </a:ln>
          <a:extLst>
            <a:ext uri="{909E8E84-426E-40DD-AFC4-6F175D3DCCD1}">
              <a14:hiddenFill xmlns:a14="http://schemas.microsoft.com/office/drawing/2010/main">
                <a:noFill/>
              </a14:hiddenFill>
            </a:ext>
          </a:extLst>
        </p:spPr>
      </p:cxnSp>
      <p:cxnSp>
        <p:nvCxnSpPr>
          <p:cNvPr id="50" name="Connecteur en angle 89"/>
          <p:cNvCxnSpPr>
            <a:cxnSpLocks noChangeShapeType="1"/>
            <a:stCxn id="17" idx="2"/>
            <a:endCxn id="81" idx="0"/>
          </p:cNvCxnSpPr>
          <p:nvPr>
            <p:custDataLst>
              <p:tags r:id="rId7"/>
            </p:custDataLst>
          </p:nvPr>
        </p:nvCxnSpPr>
        <p:spPr bwMode="auto">
          <a:xfrm rot="16200000" flipH="1">
            <a:off x="3284939" y="2148484"/>
            <a:ext cx="441573" cy="2119458"/>
          </a:xfrm>
          <a:prstGeom prst="bentConnector3">
            <a:avLst>
              <a:gd name="adj1" fmla="val 50000"/>
            </a:avLst>
          </a:prstGeom>
          <a:noFill/>
          <a:ln w="31750" algn="ctr">
            <a:solidFill>
              <a:srgbClr val="FF7C80"/>
            </a:solidFill>
            <a:round/>
            <a:headEnd/>
            <a:tailEnd type="arrow" w="med" len="med"/>
          </a:ln>
          <a:extLst>
            <a:ext uri="{909E8E84-426E-40DD-AFC4-6F175D3DCCD1}">
              <a14:hiddenFill xmlns:a14="http://schemas.microsoft.com/office/drawing/2010/main">
                <a:noFill/>
              </a14:hiddenFill>
            </a:ext>
          </a:extLst>
        </p:spPr>
      </p:cxnSp>
      <p:cxnSp>
        <p:nvCxnSpPr>
          <p:cNvPr id="51" name="Connecteur en angle 121"/>
          <p:cNvCxnSpPr>
            <a:cxnSpLocks noChangeShapeType="1"/>
            <a:stCxn id="81" idx="1"/>
            <a:endCxn id="115" idx="0"/>
          </p:cNvCxnSpPr>
          <p:nvPr>
            <p:custDataLst>
              <p:tags r:id="rId8"/>
            </p:custDataLst>
          </p:nvPr>
        </p:nvCxnSpPr>
        <p:spPr bwMode="auto">
          <a:xfrm rot="10800000" flipV="1">
            <a:off x="2483648" y="4203000"/>
            <a:ext cx="1368272" cy="812406"/>
          </a:xfrm>
          <a:prstGeom prst="bentConnector2">
            <a:avLst/>
          </a:prstGeom>
          <a:noFill/>
          <a:ln w="63500" algn="ctr">
            <a:solidFill>
              <a:srgbClr val="003399"/>
            </a:solidFill>
            <a:round/>
            <a:headEnd/>
            <a:tailEnd type="arrow" w="med" len="med"/>
          </a:ln>
          <a:extLst>
            <a:ext uri="{909E8E84-426E-40DD-AFC4-6F175D3DCCD1}">
              <a14:hiddenFill xmlns:a14="http://schemas.microsoft.com/office/drawing/2010/main">
                <a:noFill/>
              </a14:hiddenFill>
            </a:ext>
          </a:extLst>
        </p:spPr>
      </p:cxnSp>
      <p:cxnSp>
        <p:nvCxnSpPr>
          <p:cNvPr id="52" name="Connecteur en angle 38929"/>
          <p:cNvCxnSpPr>
            <a:cxnSpLocks noChangeShapeType="1"/>
            <a:stCxn id="81" idx="1"/>
            <a:endCxn id="113" idx="0"/>
          </p:cNvCxnSpPr>
          <p:nvPr>
            <p:custDataLst>
              <p:tags r:id="rId9"/>
            </p:custDataLst>
          </p:nvPr>
        </p:nvCxnSpPr>
        <p:spPr bwMode="auto">
          <a:xfrm rot="10800000" flipV="1">
            <a:off x="1187504" y="4203000"/>
            <a:ext cx="2664416" cy="236342"/>
          </a:xfrm>
          <a:prstGeom prst="bentConnector2">
            <a:avLst/>
          </a:prstGeom>
          <a:noFill/>
          <a:ln w="31750" algn="ctr">
            <a:solidFill>
              <a:srgbClr val="FF7C80"/>
            </a:solidFill>
            <a:round/>
            <a:headEnd/>
            <a:tailEnd type="arrow" w="med" len="med"/>
          </a:ln>
          <a:extLst>
            <a:ext uri="{909E8E84-426E-40DD-AFC4-6F175D3DCCD1}">
              <a14:hiddenFill xmlns:a14="http://schemas.microsoft.com/office/drawing/2010/main">
                <a:noFill/>
              </a14:hiddenFill>
            </a:ext>
          </a:extLst>
        </p:spPr>
      </p:cxnSp>
      <p:sp>
        <p:nvSpPr>
          <p:cNvPr id="53" name="Flèche droite 38936"/>
          <p:cNvSpPr>
            <a:spLocks noChangeArrowheads="1"/>
          </p:cNvSpPr>
          <p:nvPr>
            <p:custDataLst>
              <p:tags r:id="rId10"/>
            </p:custDataLst>
          </p:nvPr>
        </p:nvSpPr>
        <p:spPr bwMode="auto">
          <a:xfrm>
            <a:off x="3779912" y="5300663"/>
            <a:ext cx="1179512" cy="485775"/>
          </a:xfrm>
          <a:prstGeom prst="rightArrow">
            <a:avLst>
              <a:gd name="adj1" fmla="val 50000"/>
              <a:gd name="adj2" fmla="val 49844"/>
            </a:avLst>
          </a:prstGeom>
          <a:solidFill>
            <a:srgbClr val="FF0000"/>
          </a:solidFill>
          <a:ln w="9525" algn="ctr">
            <a:solidFill>
              <a:sysClr val="windowText" lastClr="000000"/>
            </a:solidFill>
            <a:round/>
            <a:headEnd/>
            <a:tailEnd/>
          </a:ln>
        </p:spPr>
        <p:txBody>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fr-CA" altLang="en-US" sz="1000" b="1" i="0" u="none" strike="noStrike" kern="0" cap="none" spc="0" normalizeH="0" baseline="0" noProof="0" dirty="0">
                <a:ln>
                  <a:noFill/>
                </a:ln>
                <a:solidFill>
                  <a:srgbClr val="FFFF00"/>
                </a:solidFill>
                <a:effectLst/>
                <a:uLnTx/>
                <a:uFillTx/>
                <a:latin typeface="Arial" charset="0"/>
                <a:ea typeface="Arial Unicode MS" pitchFamily="34" charset="-128"/>
                <a:cs typeface="Arial Unicode MS" pitchFamily="34" charset="-128"/>
              </a:rPr>
              <a:t>Consolidation</a:t>
            </a:r>
            <a:endParaRPr kumimoji="1" lang="en-US" altLang="en-US" sz="1000" b="1" i="0" u="none" strike="noStrike" kern="0" cap="none" spc="0" normalizeH="0" baseline="0" noProof="0" dirty="0">
              <a:ln>
                <a:noFill/>
              </a:ln>
              <a:solidFill>
                <a:srgbClr val="FFFF00"/>
              </a:solidFill>
              <a:effectLst/>
              <a:uLnTx/>
              <a:uFillTx/>
              <a:latin typeface="Arial" charset="0"/>
              <a:ea typeface="Arial Unicode MS" pitchFamily="34" charset="-128"/>
              <a:cs typeface="Arial Unicode MS" pitchFamily="34" charset="-128"/>
            </a:endParaRPr>
          </a:p>
        </p:txBody>
      </p:sp>
      <p:sp>
        <p:nvSpPr>
          <p:cNvPr id="54" name="ZoneTexte 38937"/>
          <p:cNvSpPr txBox="1">
            <a:spLocks noChangeArrowheads="1"/>
          </p:cNvSpPr>
          <p:nvPr>
            <p:custDataLst>
              <p:tags r:id="rId11"/>
            </p:custDataLst>
          </p:nvPr>
        </p:nvSpPr>
        <p:spPr bwMode="auto">
          <a:xfrm>
            <a:off x="226281" y="1988840"/>
            <a:ext cx="147352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en-CA" altLang="en-US" sz="1600" b="0" i="0"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Forecasted </a:t>
            </a:r>
          </a:p>
          <a:p>
            <a:pPr marL="0" marR="0" lvl="0" indent="0" defTabSz="457200" eaLnBrk="1" fontAlgn="base" latinLnBrk="0" hangingPunct="1">
              <a:lnSpc>
                <a:spcPct val="100000"/>
              </a:lnSpc>
              <a:spcBef>
                <a:spcPct val="0"/>
              </a:spcBef>
              <a:spcAft>
                <a:spcPct val="0"/>
              </a:spcAft>
              <a:buClrTx/>
              <a:buSzTx/>
              <a:buFontTx/>
              <a:buNone/>
              <a:tabLst/>
              <a:defRPr/>
            </a:pPr>
            <a:r>
              <a:rPr kumimoji="1" lang="en-CA" altLang="en-US" sz="1600" b="0" i="0"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weather </a:t>
            </a:r>
          </a:p>
          <a:p>
            <a:pPr marL="0" marR="0" lvl="0" indent="0" defTabSz="457200" eaLnBrk="1" fontAlgn="base" latinLnBrk="0" hangingPunct="1">
              <a:lnSpc>
                <a:spcPct val="100000"/>
              </a:lnSpc>
              <a:spcBef>
                <a:spcPct val="0"/>
              </a:spcBef>
              <a:spcAft>
                <a:spcPct val="0"/>
              </a:spcAft>
              <a:buClrTx/>
              <a:buSzTx/>
              <a:buFontTx/>
              <a:buNone/>
              <a:tabLst/>
              <a:defRPr/>
            </a:pPr>
            <a:r>
              <a:rPr kumimoji="1" lang="en-CA" altLang="en-US" sz="1600" b="0" i="0"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parameters </a:t>
            </a:r>
            <a:r>
              <a:rPr kumimoji="1" lang="en-CA" altLang="en-US" sz="1600" b="1" i="0"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(GEPS)</a:t>
            </a:r>
            <a:endParaRPr kumimoji="1" lang="en-CA" altLang="en-US" sz="1600" b="1"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endParaRPr>
          </a:p>
        </p:txBody>
      </p:sp>
      <p:sp>
        <p:nvSpPr>
          <p:cNvPr id="55" name="ZoneTexte 38938"/>
          <p:cNvSpPr txBox="1">
            <a:spLocks noChangeArrowheads="1"/>
          </p:cNvSpPr>
          <p:nvPr>
            <p:custDataLst>
              <p:tags r:id="rId12"/>
            </p:custDataLst>
          </p:nvPr>
        </p:nvSpPr>
        <p:spPr bwMode="auto">
          <a:xfrm rot="20880000">
            <a:off x="2383867" y="2830627"/>
            <a:ext cx="1063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fr-CA" altLang="en-US" sz="1200" b="0" i="0" u="none" strike="noStrike" kern="0" cap="none" spc="0" normalizeH="0" baseline="0" noProof="0" dirty="0" err="1">
                <a:ln>
                  <a:noFill/>
                </a:ln>
                <a:solidFill>
                  <a:schemeClr val="accent6">
                    <a:lumMod val="50000"/>
                  </a:schemeClr>
                </a:solidFill>
                <a:effectLst/>
                <a:uLnTx/>
                <a:uFillTx/>
                <a:latin typeface="Arial" charset="0"/>
                <a:ea typeface="Arial Unicode MS" pitchFamily="34" charset="-128"/>
                <a:cs typeface="Arial Unicode MS" pitchFamily="34" charset="-128"/>
              </a:rPr>
              <a:t>Temperature</a:t>
            </a:r>
            <a:endParaRPr kumimoji="1" lang="en-US" altLang="en-US" sz="1200" b="0"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endParaRPr>
          </a:p>
        </p:txBody>
      </p:sp>
      <p:sp>
        <p:nvSpPr>
          <p:cNvPr id="56" name="ZoneTexte 127"/>
          <p:cNvSpPr txBox="1">
            <a:spLocks noChangeArrowheads="1"/>
          </p:cNvSpPr>
          <p:nvPr>
            <p:custDataLst>
              <p:tags r:id="rId13"/>
            </p:custDataLst>
          </p:nvPr>
        </p:nvSpPr>
        <p:spPr bwMode="auto">
          <a:xfrm rot="20880000">
            <a:off x="4207702" y="2809194"/>
            <a:ext cx="993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fr-CA" altLang="en-US" sz="1200" b="0"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rPr>
              <a:t>Wind speed</a:t>
            </a:r>
            <a:endParaRPr kumimoji="1" lang="en-US" altLang="en-US" sz="1200" b="0"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endParaRPr>
          </a:p>
        </p:txBody>
      </p:sp>
      <p:sp>
        <p:nvSpPr>
          <p:cNvPr id="57" name="ZoneTexte 128"/>
          <p:cNvSpPr txBox="1">
            <a:spLocks noChangeArrowheads="1"/>
          </p:cNvSpPr>
          <p:nvPr>
            <p:custDataLst>
              <p:tags r:id="rId14"/>
            </p:custDataLst>
          </p:nvPr>
        </p:nvSpPr>
        <p:spPr bwMode="auto">
          <a:xfrm rot="20880000">
            <a:off x="5759204" y="2755851"/>
            <a:ext cx="1173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fr-CA" altLang="en-US" sz="1200" b="0" i="0" u="none" strike="noStrike" kern="0" cap="none" spc="0" normalizeH="0" baseline="0" noProof="0" dirty="0" err="1">
                <a:ln>
                  <a:noFill/>
                </a:ln>
                <a:solidFill>
                  <a:schemeClr val="accent6">
                    <a:lumMod val="50000"/>
                  </a:schemeClr>
                </a:solidFill>
                <a:effectLst/>
                <a:uLnTx/>
                <a:uFillTx/>
                <a:latin typeface="Arial" charset="0"/>
                <a:ea typeface="Arial Unicode MS" pitchFamily="34" charset="-128"/>
                <a:cs typeface="Arial Unicode MS" pitchFamily="34" charset="-128"/>
              </a:rPr>
              <a:t>Precipitation</a:t>
            </a:r>
            <a:endParaRPr kumimoji="1" lang="en-US" altLang="en-US" sz="1200" b="0"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endParaRPr>
          </a:p>
        </p:txBody>
      </p:sp>
      <p:sp>
        <p:nvSpPr>
          <p:cNvPr id="58" name="ZoneTexte 131"/>
          <p:cNvSpPr txBox="1">
            <a:spLocks noChangeArrowheads="1"/>
          </p:cNvSpPr>
          <p:nvPr>
            <p:custDataLst>
              <p:tags r:id="rId15"/>
            </p:custDataLst>
          </p:nvPr>
        </p:nvSpPr>
        <p:spPr bwMode="auto">
          <a:xfrm rot="20657311">
            <a:off x="1278626" y="4297086"/>
            <a:ext cx="8178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fr-CA" altLang="en-US" sz="1200" b="1"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rPr>
              <a:t>T impact</a:t>
            </a:r>
            <a:endParaRPr kumimoji="1" lang="en-US" altLang="en-US" sz="1200" b="1"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endParaRPr>
          </a:p>
        </p:txBody>
      </p:sp>
      <p:sp>
        <p:nvSpPr>
          <p:cNvPr id="59" name="ZoneTexte 58"/>
          <p:cNvSpPr txBox="1"/>
          <p:nvPr>
            <p:custDataLst>
              <p:tags r:id="rId16"/>
            </p:custDataLst>
          </p:nvPr>
        </p:nvSpPr>
        <p:spPr>
          <a:xfrm rot="20685322">
            <a:off x="899492" y="4975064"/>
            <a:ext cx="842603" cy="276999"/>
          </a:xfrm>
          <a:prstGeom prst="rect">
            <a:avLst/>
          </a:prstGeom>
          <a:noFill/>
          <a:scene3d>
            <a:camera prst="orthographicFront">
              <a:rot lat="0" lon="0" rev="0"/>
            </a:camera>
            <a:lightRig rig="threePt" dir="t"/>
          </a:scene3d>
        </p:spPr>
        <p:txBody>
          <a:bodyPr wrap="none">
            <a:spAutoFit/>
          </a:bodyPr>
          <a:lstStyle/>
          <a:p>
            <a:pPr defTabSz="457200" fontAlgn="base">
              <a:spcBef>
                <a:spcPct val="0"/>
              </a:spcBef>
              <a:spcAft>
                <a:spcPct val="0"/>
              </a:spcAft>
              <a:defRPr/>
            </a:pPr>
            <a:r>
              <a:rPr lang="fr-CA" sz="1200" b="1" dirty="0">
                <a:solidFill>
                  <a:schemeClr val="accent6">
                    <a:lumMod val="50000"/>
                  </a:schemeClr>
                </a:solidFill>
                <a:ea typeface="ヒラギノ角ゴ Pro W3" pitchFamily="127" charset="-128"/>
              </a:rPr>
              <a:t>VV impact</a:t>
            </a:r>
            <a:endParaRPr lang="en-US" sz="1200" b="1" dirty="0">
              <a:solidFill>
                <a:schemeClr val="accent6">
                  <a:lumMod val="50000"/>
                </a:schemeClr>
              </a:solidFill>
              <a:ea typeface="ヒラギノ角ゴ Pro W3" pitchFamily="127" charset="-128"/>
            </a:endParaRPr>
          </a:p>
        </p:txBody>
      </p:sp>
      <p:cxnSp>
        <p:nvCxnSpPr>
          <p:cNvPr id="61" name="Connecteur en angle 118"/>
          <p:cNvCxnSpPr>
            <a:cxnSpLocks noChangeShapeType="1"/>
            <a:stCxn id="81" idx="1"/>
            <a:endCxn id="114" idx="0"/>
          </p:cNvCxnSpPr>
          <p:nvPr>
            <p:custDataLst>
              <p:tags r:id="rId17"/>
            </p:custDataLst>
          </p:nvPr>
        </p:nvCxnSpPr>
        <p:spPr bwMode="auto">
          <a:xfrm rot="10800000" flipV="1">
            <a:off x="1835816" y="4203000"/>
            <a:ext cx="2016104" cy="522144"/>
          </a:xfrm>
          <a:prstGeom prst="bentConnector2">
            <a:avLst/>
          </a:prstGeom>
          <a:noFill/>
          <a:ln w="15875" algn="ctr">
            <a:solidFill>
              <a:sysClr val="windowText" lastClr="000000"/>
            </a:solidFill>
            <a:round/>
            <a:headEnd/>
            <a:tailEnd type="arrow" w="med" len="med"/>
          </a:ln>
          <a:extLst>
            <a:ext uri="{909E8E84-426E-40DD-AFC4-6F175D3DCCD1}">
              <a14:hiddenFill xmlns:a14="http://schemas.microsoft.com/office/drawing/2010/main">
                <a:noFill/>
              </a14:hiddenFill>
            </a:ext>
          </a:extLst>
        </p:spPr>
      </p:cxnSp>
      <p:cxnSp>
        <p:nvCxnSpPr>
          <p:cNvPr id="62" name="Connecteur en angle 38917"/>
          <p:cNvCxnSpPr>
            <a:cxnSpLocks noChangeShapeType="1"/>
            <a:stCxn id="30" idx="2"/>
            <a:endCxn id="81" idx="0"/>
          </p:cNvCxnSpPr>
          <p:nvPr>
            <p:custDataLst>
              <p:tags r:id="rId18"/>
            </p:custDataLst>
          </p:nvPr>
        </p:nvCxnSpPr>
        <p:spPr bwMode="auto">
          <a:xfrm rot="16200000" flipH="1">
            <a:off x="4135751" y="2999297"/>
            <a:ext cx="432048" cy="427357"/>
          </a:xfrm>
          <a:prstGeom prst="bentConnector3">
            <a:avLst>
              <a:gd name="adj1" fmla="val 50000"/>
            </a:avLst>
          </a:prstGeom>
          <a:noFill/>
          <a:ln w="15875" algn="ctr">
            <a:solidFill>
              <a:sysClr val="windowText" lastClr="000000"/>
            </a:solidFill>
            <a:round/>
            <a:headEnd/>
            <a:tailEnd type="arrow" w="med" len="med"/>
          </a:ln>
          <a:extLst>
            <a:ext uri="{909E8E84-426E-40DD-AFC4-6F175D3DCCD1}">
              <a14:hiddenFill xmlns:a14="http://schemas.microsoft.com/office/drawing/2010/main">
                <a:noFill/>
              </a14:hiddenFill>
            </a:ext>
          </a:extLst>
        </p:spPr>
      </p:cxnSp>
      <p:sp>
        <p:nvSpPr>
          <p:cNvPr id="63" name="Ellipse 21"/>
          <p:cNvSpPr>
            <a:spLocks noChangeAspect="1"/>
          </p:cNvSpPr>
          <p:nvPr>
            <p:custDataLst>
              <p:tags r:id="rId19"/>
            </p:custDataLst>
          </p:nvPr>
        </p:nvSpPr>
        <p:spPr bwMode="auto">
          <a:xfrm>
            <a:off x="4284663" y="3257550"/>
            <a:ext cx="71437" cy="730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1" lang="en-US" altLang="en-US" sz="1800" b="0" i="0" u="none" strike="noStrike" kern="0" cap="none" spc="0" normalizeH="0" baseline="0" noProof="0">
              <a:ln>
                <a:noFill/>
              </a:ln>
              <a:solidFill>
                <a:prstClr val="black"/>
              </a:solidFill>
              <a:effectLst/>
              <a:uLnTx/>
              <a:uFillTx/>
              <a:latin typeface="Arial" charset="0"/>
              <a:ea typeface="Arial Unicode MS" pitchFamily="34" charset="-128"/>
              <a:cs typeface="Arial Unicode MS" pitchFamily="34" charset="-128"/>
            </a:endParaRPr>
          </a:p>
        </p:txBody>
      </p:sp>
      <p:sp>
        <p:nvSpPr>
          <p:cNvPr id="74" name="ZoneTexte 5160"/>
          <p:cNvSpPr txBox="1">
            <a:spLocks noChangeArrowheads="1"/>
          </p:cNvSpPr>
          <p:nvPr>
            <p:custDataLst>
              <p:tags r:id="rId20"/>
            </p:custDataLst>
          </p:nvPr>
        </p:nvSpPr>
        <p:spPr bwMode="auto">
          <a:xfrm>
            <a:off x="250825" y="3012487"/>
            <a:ext cx="1448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en-CA" altLang="en-US" sz="900" b="1"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G</a:t>
            </a:r>
            <a:r>
              <a:rPr kumimoji="1" lang="en-CA" altLang="en-US" sz="900" b="0"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lobal </a:t>
            </a:r>
            <a:r>
              <a:rPr kumimoji="1" lang="en-CA" altLang="en-US" sz="900" b="1"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E</a:t>
            </a:r>
            <a:r>
              <a:rPr kumimoji="1" lang="en-CA" altLang="en-US" sz="900" b="0"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nsemble </a:t>
            </a:r>
            <a:r>
              <a:rPr kumimoji="1" lang="en-CA" altLang="en-US" sz="900" b="1"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P</a:t>
            </a:r>
            <a:r>
              <a:rPr kumimoji="1" lang="en-CA" altLang="en-US" sz="900" b="0"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rediction </a:t>
            </a:r>
            <a:r>
              <a:rPr kumimoji="1" lang="en-CA" altLang="en-US" sz="900" b="1"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S</a:t>
            </a:r>
            <a:r>
              <a:rPr kumimoji="1" lang="en-CA" altLang="en-US" sz="900" b="0" i="1" u="none" strike="noStrike" kern="0" cap="none" spc="0" normalizeH="0" baseline="0" noProof="0" dirty="0" smtClean="0">
                <a:ln>
                  <a:noFill/>
                </a:ln>
                <a:solidFill>
                  <a:schemeClr val="accent6">
                    <a:lumMod val="50000"/>
                  </a:schemeClr>
                </a:solidFill>
                <a:effectLst/>
                <a:uLnTx/>
                <a:uFillTx/>
                <a:latin typeface="Arial" charset="0"/>
                <a:ea typeface="Arial Unicode MS" pitchFamily="34" charset="-128"/>
                <a:cs typeface="Arial Unicode MS" pitchFamily="34" charset="-128"/>
              </a:rPr>
              <a:t>ystem</a:t>
            </a:r>
            <a:endParaRPr kumimoji="1" lang="en-CA" altLang="en-US" sz="900" b="0" i="1"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endParaRPr>
          </a:p>
        </p:txBody>
      </p:sp>
      <p:sp>
        <p:nvSpPr>
          <p:cNvPr id="75" name="ZoneTexte 130"/>
          <p:cNvSpPr txBox="1">
            <a:spLocks noChangeArrowheads="1"/>
          </p:cNvSpPr>
          <p:nvPr>
            <p:custDataLst>
              <p:tags r:id="rId21"/>
            </p:custDataLst>
          </p:nvPr>
        </p:nvSpPr>
        <p:spPr bwMode="auto">
          <a:xfrm rot="20630054">
            <a:off x="5413616" y="4272505"/>
            <a:ext cx="35210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fr-CA" altLang="en-US" sz="1600" b="1" i="0" u="none" strike="noStrike" kern="0" cap="none" spc="0" normalizeH="0" baseline="0" noProof="0" dirty="0" err="1">
                <a:ln>
                  <a:noFill/>
                </a:ln>
                <a:solidFill>
                  <a:schemeClr val="accent6">
                    <a:lumMod val="50000"/>
                  </a:schemeClr>
                </a:solidFill>
                <a:effectLst/>
                <a:uLnTx/>
                <a:uFillTx/>
                <a:latin typeface="Arial" charset="0"/>
                <a:ea typeface="Arial Unicode MS" pitchFamily="34" charset="-128"/>
                <a:cs typeface="Arial Unicode MS" pitchFamily="34" charset="-128"/>
              </a:rPr>
              <a:t>Potential</a:t>
            </a:r>
            <a:r>
              <a:rPr kumimoji="1" lang="fr-CA" altLang="en-US" sz="1600" b="1"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rPr>
              <a:t> of </a:t>
            </a:r>
            <a:r>
              <a:rPr kumimoji="1" lang="fr-CA" altLang="en-US" sz="1600" b="1" i="0" u="none" strike="noStrike" kern="0" cap="none" spc="0" normalizeH="0" baseline="0" noProof="0" dirty="0" err="1">
                <a:ln>
                  <a:noFill/>
                </a:ln>
                <a:solidFill>
                  <a:schemeClr val="accent6">
                    <a:lumMod val="50000"/>
                  </a:schemeClr>
                </a:solidFill>
                <a:effectLst/>
                <a:uLnTx/>
                <a:uFillTx/>
                <a:latin typeface="Arial" charset="0"/>
                <a:ea typeface="Arial Unicode MS" pitchFamily="34" charset="-128"/>
                <a:cs typeface="Arial Unicode MS" pitchFamily="34" charset="-128"/>
              </a:rPr>
              <a:t>meteorological</a:t>
            </a:r>
            <a:r>
              <a:rPr kumimoji="1" lang="fr-CA" altLang="en-US" sz="1600" b="1"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rPr>
              <a:t> impact</a:t>
            </a:r>
          </a:p>
        </p:txBody>
      </p:sp>
      <p:pic>
        <p:nvPicPr>
          <p:cNvPr id="81" name="Image 80"/>
          <p:cNvPicPr>
            <a:picLocks noChangeAspect="1"/>
          </p:cNvPicPr>
          <p:nvPr/>
        </p:nvPicPr>
        <p:blipFill>
          <a:blip r:embed="rId31"/>
          <a:stretch>
            <a:fillRect/>
          </a:stretch>
        </p:blipFill>
        <p:spPr>
          <a:xfrm>
            <a:off x="3851920" y="3429000"/>
            <a:ext cx="1427068" cy="1548000"/>
          </a:xfrm>
          <a:prstGeom prst="rect">
            <a:avLst/>
          </a:prstGeom>
        </p:spPr>
      </p:pic>
      <p:grpSp>
        <p:nvGrpSpPr>
          <p:cNvPr id="7" name="Groupe 6"/>
          <p:cNvGrpSpPr/>
          <p:nvPr/>
        </p:nvGrpSpPr>
        <p:grpSpPr>
          <a:xfrm>
            <a:off x="6588424" y="1628800"/>
            <a:ext cx="2844942" cy="1880919"/>
            <a:chOff x="6588424" y="1628800"/>
            <a:chExt cx="2844942" cy="1880919"/>
          </a:xfrm>
        </p:grpSpPr>
        <p:pic>
          <p:nvPicPr>
            <p:cNvPr id="77" name="Image 76"/>
            <p:cNvPicPr>
              <a:picLocks noChangeAspect="1"/>
            </p:cNvPicPr>
            <p:nvPr/>
          </p:nvPicPr>
          <p:blipFill>
            <a:blip r:embed="rId32"/>
            <a:stretch>
              <a:fillRect/>
            </a:stretch>
          </p:blipFill>
          <p:spPr>
            <a:xfrm>
              <a:off x="6588424" y="1628800"/>
              <a:ext cx="1800000" cy="838235"/>
            </a:xfrm>
            <a:prstGeom prst="rect">
              <a:avLst/>
            </a:prstGeom>
            <a:ln w="38100">
              <a:noFill/>
            </a:ln>
            <a:scene3d>
              <a:camera prst="orthographicFront">
                <a:rot lat="1800000" lon="19800000" rev="0"/>
              </a:camera>
              <a:lightRig rig="threePt" dir="t"/>
            </a:scene3d>
          </p:spPr>
        </p:pic>
        <p:pic>
          <p:nvPicPr>
            <p:cNvPr id="76" name="Image 75"/>
            <p:cNvPicPr>
              <a:picLocks noChangeAspect="1"/>
            </p:cNvPicPr>
            <p:nvPr/>
          </p:nvPicPr>
          <p:blipFill>
            <a:blip r:embed="rId33"/>
            <a:stretch>
              <a:fillRect/>
            </a:stretch>
          </p:blipFill>
          <p:spPr>
            <a:xfrm>
              <a:off x="6876456" y="1942693"/>
              <a:ext cx="1800000" cy="838235"/>
            </a:xfrm>
            <a:prstGeom prst="rect">
              <a:avLst/>
            </a:prstGeom>
            <a:ln w="38100">
              <a:noFill/>
            </a:ln>
            <a:scene3d>
              <a:camera prst="orthographicFront">
                <a:rot lat="1800000" lon="19800000" rev="0"/>
              </a:camera>
              <a:lightRig rig="threePt" dir="t"/>
            </a:scene3d>
          </p:spPr>
        </p:pic>
        <p:pic>
          <p:nvPicPr>
            <p:cNvPr id="3" name="Image 2"/>
            <p:cNvPicPr>
              <a:picLocks noChangeAspect="1"/>
            </p:cNvPicPr>
            <p:nvPr/>
          </p:nvPicPr>
          <p:blipFill>
            <a:blip r:embed="rId34"/>
            <a:stretch>
              <a:fillRect/>
            </a:stretch>
          </p:blipFill>
          <p:spPr>
            <a:xfrm>
              <a:off x="7236496" y="2204864"/>
              <a:ext cx="1800000" cy="838235"/>
            </a:xfrm>
            <a:prstGeom prst="rect">
              <a:avLst/>
            </a:prstGeom>
            <a:ln w="38100">
              <a:noFill/>
            </a:ln>
            <a:scene3d>
              <a:camera prst="orthographicFront">
                <a:rot lat="1800000" lon="19800000" rev="0"/>
              </a:camera>
              <a:lightRig rig="threePt" dir="t"/>
            </a:scene3d>
          </p:spPr>
        </p:pic>
        <p:sp>
          <p:nvSpPr>
            <p:cNvPr id="82" name="ZoneTexte 81"/>
            <p:cNvSpPr txBox="1"/>
            <p:nvPr/>
          </p:nvSpPr>
          <p:spPr>
            <a:xfrm>
              <a:off x="6876256" y="2924944"/>
              <a:ext cx="2557110" cy="584775"/>
            </a:xfrm>
            <a:prstGeom prst="rect">
              <a:avLst/>
            </a:prstGeom>
            <a:noFill/>
            <a:ln>
              <a:noFill/>
            </a:ln>
            <a:scene3d>
              <a:camera prst="orthographicFront">
                <a:rot lat="1800000" lon="19800000" rev="0"/>
              </a:camera>
              <a:lightRig rig="threePt" dir="t"/>
            </a:scene3d>
          </p:spPr>
          <p:txBody>
            <a:bodyPr wrap="none" rtlCol="0">
              <a:spAutoFit/>
            </a:bodyPr>
            <a:lstStyle/>
            <a:p>
              <a:r>
                <a:rPr lang="fr-CA" sz="1600" b="1" dirty="0" err="1" smtClean="0">
                  <a:solidFill>
                    <a:srgbClr val="FF0000"/>
                  </a:solidFill>
                  <a:latin typeface="Arial" panose="020B0604020202020204" pitchFamily="34" charset="0"/>
                  <a:cs typeface="Arial" panose="020B0604020202020204" pitchFamily="34" charset="0"/>
                </a:rPr>
                <a:t>Extreme</a:t>
              </a:r>
              <a:r>
                <a:rPr lang="fr-CA" sz="1600" b="1" dirty="0" smtClean="0">
                  <a:solidFill>
                    <a:srgbClr val="FF0000"/>
                  </a:solidFill>
                  <a:latin typeface="Arial" panose="020B0604020202020204" pitchFamily="34" charset="0"/>
                  <a:cs typeface="Arial" panose="020B0604020202020204" pitchFamily="34" charset="0"/>
                </a:rPr>
                <a:t> </a:t>
              </a:r>
              <a:r>
                <a:rPr lang="fr-CA" sz="1600" b="1" dirty="0" err="1" smtClean="0">
                  <a:solidFill>
                    <a:srgbClr val="FF0000"/>
                  </a:solidFill>
                  <a:latin typeface="Arial" panose="020B0604020202020204" pitchFamily="34" charset="0"/>
                  <a:cs typeface="Arial" panose="020B0604020202020204" pitchFamily="34" charset="0"/>
                </a:rPr>
                <a:t>Forecast</a:t>
              </a:r>
              <a:r>
                <a:rPr lang="fr-CA" sz="1600" b="1" dirty="0" smtClean="0">
                  <a:solidFill>
                    <a:srgbClr val="FF0000"/>
                  </a:solidFill>
                  <a:latin typeface="Arial" panose="020B0604020202020204" pitchFamily="34" charset="0"/>
                  <a:cs typeface="Arial" panose="020B0604020202020204" pitchFamily="34" charset="0"/>
                </a:rPr>
                <a:t> Index </a:t>
              </a:r>
            </a:p>
            <a:p>
              <a:r>
                <a:rPr lang="fr-CA" sz="1600" b="1" dirty="0" smtClean="0">
                  <a:solidFill>
                    <a:srgbClr val="FF0000"/>
                  </a:solidFill>
                  <a:latin typeface="Arial" panose="020B0604020202020204" pitchFamily="34" charset="0"/>
                  <a:cs typeface="Arial" panose="020B0604020202020204" pitchFamily="34" charset="0"/>
                </a:rPr>
                <a:t>(TT, VV, PCP)</a:t>
              </a:r>
              <a:endParaRPr lang="en-US" sz="1600" b="1" dirty="0">
                <a:solidFill>
                  <a:srgbClr val="FF0000"/>
                </a:solidFill>
                <a:latin typeface="Arial" panose="020B0604020202020204" pitchFamily="34" charset="0"/>
                <a:cs typeface="Arial" panose="020B0604020202020204" pitchFamily="34" charset="0"/>
              </a:endParaRPr>
            </a:p>
          </p:txBody>
        </p:sp>
      </p:grpSp>
      <p:cxnSp>
        <p:nvCxnSpPr>
          <p:cNvPr id="95" name="Connecteur en angle 94"/>
          <p:cNvCxnSpPr>
            <a:endCxn id="81" idx="3"/>
          </p:cNvCxnSpPr>
          <p:nvPr/>
        </p:nvCxnSpPr>
        <p:spPr>
          <a:xfrm rot="10800000" flipV="1">
            <a:off x="5278988" y="3287124"/>
            <a:ext cx="1885300" cy="915875"/>
          </a:xfrm>
          <a:prstGeom prst="bentConnector3">
            <a:avLst>
              <a:gd name="adj1" fmla="val 15564"/>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5" name="Image 114"/>
          <p:cNvPicPr>
            <a:picLocks noChangeAspect="1"/>
          </p:cNvPicPr>
          <p:nvPr/>
        </p:nvPicPr>
        <p:blipFill>
          <a:blip r:embed="rId35"/>
          <a:stretch>
            <a:fillRect/>
          </a:stretch>
        </p:blipFill>
        <p:spPr>
          <a:xfrm>
            <a:off x="1403648" y="5015406"/>
            <a:ext cx="2160000" cy="1005882"/>
          </a:xfrm>
          <a:prstGeom prst="rect">
            <a:avLst/>
          </a:prstGeom>
          <a:scene3d>
            <a:camera prst="orthographicFront">
              <a:rot lat="1800000" lon="19800000" rev="0"/>
            </a:camera>
            <a:lightRig rig="threePt" dir="t"/>
          </a:scene3d>
        </p:spPr>
      </p:pic>
      <p:sp>
        <p:nvSpPr>
          <p:cNvPr id="60" name="ZoneTexte 133"/>
          <p:cNvSpPr txBox="1">
            <a:spLocks noChangeArrowheads="1"/>
          </p:cNvSpPr>
          <p:nvPr>
            <p:custDataLst>
              <p:tags r:id="rId22"/>
            </p:custDataLst>
          </p:nvPr>
        </p:nvSpPr>
        <p:spPr bwMode="auto">
          <a:xfrm rot="20598867">
            <a:off x="2429040" y="4971442"/>
            <a:ext cx="10390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1" lang="fr-CA" altLang="en-US" sz="1200" b="1"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rPr>
              <a:t>PCP impact</a:t>
            </a:r>
            <a:endParaRPr kumimoji="1" lang="en-US" altLang="en-US" sz="1200" b="1" i="0" u="none" strike="noStrike" kern="0" cap="none" spc="0" normalizeH="0" baseline="0" noProof="0" dirty="0">
              <a:ln>
                <a:noFill/>
              </a:ln>
              <a:solidFill>
                <a:schemeClr val="accent6">
                  <a:lumMod val="50000"/>
                </a:schemeClr>
              </a:solidFill>
              <a:effectLst/>
              <a:uLnTx/>
              <a:uFillTx/>
              <a:latin typeface="Arial" charset="0"/>
              <a:ea typeface="Arial Unicode MS" pitchFamily="34" charset="-128"/>
              <a:cs typeface="Arial Unicode MS" pitchFamily="34" charset="-128"/>
            </a:endParaRPr>
          </a:p>
        </p:txBody>
      </p:sp>
      <p:pic>
        <p:nvPicPr>
          <p:cNvPr id="119" name="Image 118"/>
          <p:cNvPicPr>
            <a:picLocks noChangeAspect="1"/>
          </p:cNvPicPr>
          <p:nvPr/>
        </p:nvPicPr>
        <p:blipFill>
          <a:blip r:embed="rId36"/>
          <a:stretch>
            <a:fillRect/>
          </a:stretch>
        </p:blipFill>
        <p:spPr>
          <a:xfrm>
            <a:off x="5040512" y="4509120"/>
            <a:ext cx="4140000" cy="1927942"/>
          </a:xfrm>
          <a:prstGeom prst="rect">
            <a:avLst/>
          </a:prstGeom>
          <a:scene3d>
            <a:camera prst="orthographicFront">
              <a:rot lat="1800000" lon="19800000" rev="0"/>
            </a:camera>
            <a:lightRig rig="threePt" dir="t"/>
          </a:scene3d>
        </p:spPr>
      </p:pic>
      <p:pic>
        <p:nvPicPr>
          <p:cNvPr id="73" name="Image 72"/>
          <p:cNvPicPr>
            <a:picLocks noChangeAspect="1"/>
          </p:cNvPicPr>
          <p:nvPr/>
        </p:nvPicPr>
        <p:blipFill>
          <a:blip r:embed="rId37"/>
          <a:stretch>
            <a:fillRect/>
          </a:stretch>
        </p:blipFill>
        <p:spPr>
          <a:xfrm>
            <a:off x="35496" y="36000"/>
            <a:ext cx="720000" cy="252000"/>
          </a:xfrm>
          <a:prstGeom prst="rect">
            <a:avLst/>
          </a:prstGeom>
        </p:spPr>
      </p:pic>
    </p:spTree>
    <p:extLst>
      <p:ext uri="{BB962C8B-B14F-4D97-AF65-F5344CB8AC3E}">
        <p14:creationId xmlns:p14="http://schemas.microsoft.com/office/powerpoint/2010/main" val="92518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00" y="1980000"/>
            <a:ext cx="7200000" cy="3352941"/>
          </a:xfrm>
          <a:prstGeom prst="rect">
            <a:avLst/>
          </a:prstGeom>
        </p:spPr>
      </p:pic>
      <p:sp>
        <p:nvSpPr>
          <p:cNvPr id="2" name="Title 1"/>
          <p:cNvSpPr>
            <a:spLocks noGrp="1"/>
          </p:cNvSpPr>
          <p:nvPr>
            <p:ph type="ctrTitle"/>
          </p:nvPr>
        </p:nvSpPr>
        <p:spPr/>
        <p:txBody>
          <a:bodyPr/>
          <a:lstStyle/>
          <a:p>
            <a:r>
              <a:rPr lang="en-CA" dirty="0"/>
              <a:t>Looking ahead (probabilistic modeling) </a:t>
            </a:r>
            <a:r>
              <a:rPr lang="en-CA" dirty="0" smtClean="0"/>
              <a:t>– “Vigilance-in-context” matrix</a:t>
            </a:r>
            <a:endParaRPr lang="en-CA" dirty="0"/>
          </a:p>
        </p:txBody>
      </p:sp>
      <p:sp>
        <p:nvSpPr>
          <p:cNvPr id="4" name="Content Placeholder 3"/>
          <p:cNvSpPr>
            <a:spLocks noGrp="1"/>
          </p:cNvSpPr>
          <p:nvPr>
            <p:ph idx="10"/>
          </p:nvPr>
        </p:nvSpPr>
        <p:spPr>
          <a:xfrm>
            <a:off x="251520" y="1445065"/>
            <a:ext cx="8640960" cy="4504215"/>
          </a:xfrm>
        </p:spPr>
        <p:txBody>
          <a:bodyPr>
            <a:normAutofit/>
          </a:bodyPr>
          <a:lstStyle/>
          <a:p>
            <a:pPr marL="0" indent="0">
              <a:buClr>
                <a:schemeClr val="accent6">
                  <a:lumMod val="50000"/>
                </a:schemeClr>
              </a:buClr>
              <a:buNone/>
            </a:pPr>
            <a:r>
              <a:rPr lang="en-CA" sz="2400" dirty="0" smtClean="0">
                <a:solidFill>
                  <a:schemeClr val="accent6">
                    <a:lumMod val="50000"/>
                  </a:schemeClr>
                </a:solidFill>
              </a:rPr>
              <a:t>Vigilance inspired by the UK warning impact matrix </a:t>
            </a:r>
            <a:endParaRPr lang="en-CA" sz="2400" dirty="0">
              <a:solidFill>
                <a:schemeClr val="accent6">
                  <a:lumMod val="50000"/>
                </a:schemeClr>
              </a:solidFill>
            </a:endParaRPr>
          </a:p>
        </p:txBody>
      </p:sp>
      <p:pic>
        <p:nvPicPr>
          <p:cNvPr id="5" name="Picture 9" descr="VISIO-ADC"/>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1440000"/>
            <a:ext cx="1152128" cy="1743013"/>
          </a:xfrm>
          <a:prstGeom prst="rect">
            <a:avLst/>
          </a:prstGeom>
        </p:spPr>
      </p:pic>
      <p:sp>
        <p:nvSpPr>
          <p:cNvPr id="11" name="Rectangle 10"/>
          <p:cNvSpPr/>
          <p:nvPr/>
        </p:nvSpPr>
        <p:spPr>
          <a:xfrm>
            <a:off x="7596336" y="3096000"/>
            <a:ext cx="1296144" cy="646331"/>
          </a:xfrm>
          <a:prstGeom prst="rect">
            <a:avLst/>
          </a:prstGeom>
          <a:noFill/>
        </p:spPr>
        <p:txBody>
          <a:bodyPr wrap="square" lIns="91440" tIns="45720" rIns="91440" bIns="45720">
            <a:spAutoFit/>
          </a:bodyPr>
          <a:lstStyle/>
          <a:p>
            <a:pPr algn="ctr"/>
            <a:r>
              <a:rPr lang="fr-FR" b="1" i="1" cap="none" spc="0" dirty="0" smtClean="0">
                <a:ln w="12700">
                  <a:solidFill>
                    <a:schemeClr val="accent2">
                      <a:lumMod val="75000"/>
                    </a:schemeClr>
                  </a:solidFill>
                  <a:prstDash val="solid"/>
                </a:ln>
                <a:solidFill>
                  <a:schemeClr val="accent2">
                    <a:lumMod val="40000"/>
                    <a:lumOff val="60000"/>
                  </a:schemeClr>
                </a:solidFill>
                <a:effectLst/>
              </a:rPr>
              <a:t>« Maple </a:t>
            </a:r>
            <a:r>
              <a:rPr lang="fr-FR" b="1" i="1" cap="none" spc="0" dirty="0" err="1" smtClean="0">
                <a:ln w="12700">
                  <a:solidFill>
                    <a:schemeClr val="accent2">
                      <a:lumMod val="75000"/>
                    </a:schemeClr>
                  </a:solidFill>
                  <a:prstDash val="solid"/>
                </a:ln>
                <a:solidFill>
                  <a:schemeClr val="accent2">
                    <a:lumMod val="40000"/>
                    <a:lumOff val="60000"/>
                  </a:schemeClr>
                </a:solidFill>
                <a:effectLst/>
              </a:rPr>
              <a:t>flavoured</a:t>
            </a:r>
            <a:r>
              <a:rPr lang="fr-FR" b="1" i="1" cap="none" spc="0" dirty="0" smtClean="0">
                <a:ln w="12700">
                  <a:solidFill>
                    <a:schemeClr val="accent2">
                      <a:lumMod val="75000"/>
                    </a:schemeClr>
                  </a:solidFill>
                  <a:prstDash val="solid"/>
                </a:ln>
                <a:solidFill>
                  <a:schemeClr val="accent2">
                    <a:lumMod val="40000"/>
                    <a:lumOff val="60000"/>
                  </a:schemeClr>
                </a:solidFill>
                <a:effectLst/>
              </a:rPr>
              <a:t> »</a:t>
            </a:r>
            <a:endParaRPr lang="fr-FR" b="1" i="1" cap="none" spc="0" dirty="0">
              <a:ln w="12700">
                <a:solidFill>
                  <a:schemeClr val="accent2">
                    <a:lumMod val="75000"/>
                  </a:schemeClr>
                </a:solidFill>
                <a:prstDash val="solid"/>
              </a:ln>
              <a:solidFill>
                <a:schemeClr val="accent2">
                  <a:lumMod val="40000"/>
                  <a:lumOff val="60000"/>
                </a:schemeClr>
              </a:solidFill>
              <a:effectLst/>
            </a:endParaRPr>
          </a:p>
        </p:txBody>
      </p:sp>
      <p:sp>
        <p:nvSpPr>
          <p:cNvPr id="12" name="ZoneTexte 11"/>
          <p:cNvSpPr txBox="1"/>
          <p:nvPr/>
        </p:nvSpPr>
        <p:spPr>
          <a:xfrm>
            <a:off x="7427149" y="3718193"/>
            <a:ext cx="1734770" cy="430887"/>
          </a:xfrm>
          <a:prstGeom prst="rect">
            <a:avLst/>
          </a:prstGeom>
          <a:noFill/>
        </p:spPr>
        <p:txBody>
          <a:bodyPr wrap="none" rtlCol="0">
            <a:spAutoFit/>
          </a:bodyPr>
          <a:lstStyle/>
          <a:p>
            <a:r>
              <a:rPr lang="fr-CA" sz="1100" b="1" dirty="0" smtClean="0">
                <a:solidFill>
                  <a:srgbClr val="FF0000"/>
                </a:solidFill>
                <a:latin typeface="Arial" panose="020B0604020202020204" pitchFamily="34" charset="0"/>
                <a:cs typeface="Arial" panose="020B0604020202020204" pitchFamily="34" charset="0"/>
              </a:rPr>
              <a:t>Snow </a:t>
            </a:r>
            <a:r>
              <a:rPr lang="fr-CA" sz="1100" b="1" dirty="0" err="1" smtClean="0">
                <a:solidFill>
                  <a:srgbClr val="FF0000"/>
                </a:solidFill>
                <a:latin typeface="Arial" panose="020B0604020202020204" pitchFamily="34" charset="0"/>
                <a:cs typeface="Arial" panose="020B0604020202020204" pitchFamily="34" charset="0"/>
              </a:rPr>
              <a:t>acc</a:t>
            </a:r>
            <a:r>
              <a:rPr lang="fr-CA" sz="1100" b="1" dirty="0" smtClean="0">
                <a:solidFill>
                  <a:srgbClr val="FF0000"/>
                </a:solidFill>
                <a:latin typeface="Arial" panose="020B0604020202020204" pitchFamily="34" charset="0"/>
                <a:cs typeface="Arial" panose="020B0604020202020204" pitchFamily="34" charset="0"/>
              </a:rPr>
              <a:t>: 15 cm/12hrs</a:t>
            </a:r>
          </a:p>
          <a:p>
            <a:r>
              <a:rPr lang="fr-CA" sz="1100" b="1" dirty="0" err="1" smtClean="0">
                <a:solidFill>
                  <a:srgbClr val="FF0000"/>
                </a:solidFill>
                <a:latin typeface="Arial" panose="020B0604020202020204" pitchFamily="34" charset="0"/>
                <a:cs typeface="Arial" panose="020B0604020202020204" pitchFamily="34" charset="0"/>
              </a:rPr>
              <a:t>Tmax</a:t>
            </a:r>
            <a:r>
              <a:rPr lang="fr-CA" sz="1100" b="1" dirty="0" smtClean="0">
                <a:solidFill>
                  <a:srgbClr val="FF0000"/>
                </a:solidFill>
                <a:latin typeface="Arial" panose="020B0604020202020204" pitchFamily="34" charset="0"/>
                <a:cs typeface="Arial" panose="020B0604020202020204" pitchFamily="34" charset="0"/>
              </a:rPr>
              <a:t> </a:t>
            </a:r>
            <a:r>
              <a:rPr lang="fr-CA" sz="1100" b="1" dirty="0">
                <a:solidFill>
                  <a:srgbClr val="FF0000"/>
                </a:solidFill>
                <a:latin typeface="Arial" panose="020B0604020202020204" pitchFamily="34" charset="0"/>
                <a:cs typeface="Arial" panose="020B0604020202020204" pitchFamily="34" charset="0"/>
              </a:rPr>
              <a:t>&lt; </a:t>
            </a:r>
            <a:r>
              <a:rPr lang="fr-CA" sz="1100" b="1" dirty="0" smtClean="0">
                <a:solidFill>
                  <a:srgbClr val="FF0000"/>
                </a:solidFill>
                <a:latin typeface="Arial" panose="020B0604020202020204" pitchFamily="34" charset="0"/>
                <a:cs typeface="Arial" panose="020B0604020202020204" pitchFamily="34" charset="0"/>
              </a:rPr>
              <a:t>[-38°C, -30</a:t>
            </a:r>
            <a:r>
              <a:rPr lang="en-US" sz="1100" b="1" dirty="0" smtClean="0">
                <a:solidFill>
                  <a:srgbClr val="FF0000"/>
                </a:solidFill>
                <a:latin typeface="Arial" panose="020B0604020202020204" pitchFamily="34" charset="0"/>
                <a:cs typeface="Arial" panose="020B0604020202020204" pitchFamily="34" charset="0"/>
              </a:rPr>
              <a:t>°C]</a:t>
            </a:r>
            <a:endParaRPr lang="en-US" sz="1100" b="1" dirty="0">
              <a:solidFill>
                <a:srgbClr val="FF0000"/>
              </a:solidFill>
              <a:latin typeface="Arial" panose="020B0604020202020204" pitchFamily="34" charset="0"/>
              <a:cs typeface="Arial" panose="020B0604020202020204" pitchFamily="34" charset="0"/>
            </a:endParaRPr>
          </a:p>
        </p:txBody>
      </p:sp>
      <p:sp>
        <p:nvSpPr>
          <p:cNvPr id="10" name="ZoneTexte 9"/>
          <p:cNvSpPr txBox="1"/>
          <p:nvPr/>
        </p:nvSpPr>
        <p:spPr>
          <a:xfrm>
            <a:off x="251520" y="5373216"/>
            <a:ext cx="3956917" cy="954107"/>
          </a:xfrm>
          <a:prstGeom prst="rect">
            <a:avLst/>
          </a:prstGeom>
          <a:noFill/>
        </p:spPr>
        <p:txBody>
          <a:bodyPr wrap="none" rtlCol="0">
            <a:spAutoFit/>
          </a:bodyPr>
          <a:lstStyle/>
          <a:p>
            <a:r>
              <a:rPr lang="en-CA" sz="2800" dirty="0">
                <a:solidFill>
                  <a:schemeClr val="accent6">
                    <a:lumMod val="50000"/>
                  </a:schemeClr>
                </a:solidFill>
              </a:rPr>
              <a:t>Canadian Joint </a:t>
            </a:r>
            <a:r>
              <a:rPr lang="en-CA" sz="2800" dirty="0" smtClean="0">
                <a:solidFill>
                  <a:schemeClr val="accent6">
                    <a:lumMod val="50000"/>
                  </a:schemeClr>
                </a:solidFill>
              </a:rPr>
              <a:t>operations</a:t>
            </a:r>
          </a:p>
          <a:p>
            <a:r>
              <a:rPr lang="en-CA" sz="2800" dirty="0" smtClean="0">
                <a:solidFill>
                  <a:schemeClr val="accent6">
                    <a:lumMod val="50000"/>
                  </a:schemeClr>
                </a:solidFill>
              </a:rPr>
              <a:t> Command (CJOC)</a:t>
            </a:r>
            <a:endParaRPr lang="en-US" sz="2800" dirty="0">
              <a:solidFill>
                <a:schemeClr val="accent6">
                  <a:lumMod val="50000"/>
                </a:schemeClr>
              </a:solidFill>
              <a:latin typeface="Arial" panose="020B0604020202020204" pitchFamily="34" charset="0"/>
              <a:cs typeface="Arial" panose="020B0604020202020204" pitchFamily="34" charset="0"/>
            </a:endParaRPr>
          </a:p>
        </p:txBody>
      </p:sp>
      <p:pic>
        <p:nvPicPr>
          <p:cNvPr id="13" name="Image 12"/>
          <p:cNvPicPr>
            <a:picLocks noChangeAspect="1"/>
          </p:cNvPicPr>
          <p:nvPr/>
        </p:nvPicPr>
        <p:blipFill>
          <a:blip r:embed="rId7"/>
          <a:stretch>
            <a:fillRect/>
          </a:stretch>
        </p:blipFill>
        <p:spPr>
          <a:xfrm>
            <a:off x="4222296" y="4149080"/>
            <a:ext cx="4670184" cy="1995246"/>
          </a:xfrm>
          <a:prstGeom prst="rect">
            <a:avLst/>
          </a:prstGeom>
        </p:spPr>
      </p:pic>
      <p:pic>
        <p:nvPicPr>
          <p:cNvPr id="14" name="Image 13"/>
          <p:cNvPicPr>
            <a:picLocks noChangeAspect="1"/>
          </p:cNvPicPr>
          <p:nvPr/>
        </p:nvPicPr>
        <p:blipFill>
          <a:blip r:embed="rId8"/>
          <a:stretch>
            <a:fillRect/>
          </a:stretch>
        </p:blipFill>
        <p:spPr>
          <a:xfrm>
            <a:off x="35496" y="36000"/>
            <a:ext cx="720000" cy="252000"/>
          </a:xfrm>
          <a:prstGeom prst="rect">
            <a:avLst/>
          </a:prstGeom>
        </p:spPr>
      </p:pic>
    </p:spTree>
    <p:extLst>
      <p:ext uri="{BB962C8B-B14F-4D97-AF65-F5344CB8AC3E}">
        <p14:creationId xmlns:p14="http://schemas.microsoft.com/office/powerpoint/2010/main" val="3957925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80000"/>
            <a:ext cx="8064896" cy="980728"/>
          </a:xfrm>
        </p:spPr>
        <p:txBody>
          <a:bodyPr anchor="ctr" anchorCtr="0"/>
          <a:lstStyle/>
          <a:p>
            <a:r>
              <a:rPr lang="en-CA" dirty="0" smtClean="0"/>
              <a:t>Project’s framework</a:t>
            </a:r>
            <a:endParaRPr lang="en-CA" dirty="0"/>
          </a:p>
        </p:txBody>
      </p:sp>
      <p:sp>
        <p:nvSpPr>
          <p:cNvPr id="3" name="Subtitle 2"/>
          <p:cNvSpPr>
            <a:spLocks noGrp="1"/>
          </p:cNvSpPr>
          <p:nvPr>
            <p:ph type="subTitle" idx="1"/>
          </p:nvPr>
        </p:nvSpPr>
        <p:spPr>
          <a:xfrm>
            <a:off x="251520" y="1484784"/>
            <a:ext cx="8640960" cy="432048"/>
          </a:xfrm>
        </p:spPr>
        <p:txBody>
          <a:bodyPr/>
          <a:lstStyle/>
          <a:p>
            <a:pPr algn="ctr"/>
            <a:r>
              <a:rPr lang="en-CA" dirty="0" smtClean="0">
                <a:solidFill>
                  <a:schemeClr val="accent6">
                    <a:lumMod val="50000"/>
                  </a:schemeClr>
                </a:solidFill>
              </a:rPr>
              <a:t>THE SITUATIONAL AWARENESS PROJECT</a:t>
            </a:r>
            <a:endParaRPr lang="en-CA" dirty="0">
              <a:solidFill>
                <a:schemeClr val="accent6">
                  <a:lumMod val="50000"/>
                </a:schemeClr>
              </a:solidFill>
            </a:endParaRPr>
          </a:p>
        </p:txBody>
      </p:sp>
      <p:sp>
        <p:nvSpPr>
          <p:cNvPr id="4" name="Content Placeholder 3"/>
          <p:cNvSpPr>
            <a:spLocks noGrp="1"/>
          </p:cNvSpPr>
          <p:nvPr>
            <p:ph idx="10"/>
          </p:nvPr>
        </p:nvSpPr>
        <p:spPr>
          <a:xfrm>
            <a:off x="251520" y="2052048"/>
            <a:ext cx="8640960" cy="3897232"/>
          </a:xfrm>
        </p:spPr>
        <p:txBody>
          <a:bodyPr>
            <a:normAutofit/>
          </a:bodyPr>
          <a:lstStyle/>
          <a:p>
            <a:pPr marL="0" lvl="1" algn="just"/>
            <a:r>
              <a:rPr lang="en-CA" b="1" kern="0" dirty="0" smtClean="0">
                <a:solidFill>
                  <a:schemeClr val="accent6">
                    <a:lumMod val="50000"/>
                  </a:schemeClr>
                </a:solidFill>
              </a:rPr>
              <a:t>DND/DMETOC “Data centric approach”</a:t>
            </a:r>
          </a:p>
          <a:p>
            <a:pPr marL="0" lvl="1" indent="0" algn="just">
              <a:buNone/>
            </a:pPr>
            <a:r>
              <a:rPr lang="en-CA" sz="2000" kern="0" dirty="0" smtClean="0">
                <a:solidFill>
                  <a:schemeClr val="accent6">
                    <a:lumMod val="50000"/>
                  </a:schemeClr>
                </a:solidFill>
              </a:rPr>
              <a:t>The </a:t>
            </a:r>
            <a:r>
              <a:rPr lang="en-CA" sz="2000" kern="0" dirty="0">
                <a:solidFill>
                  <a:schemeClr val="accent6">
                    <a:lumMod val="50000"/>
                  </a:schemeClr>
                </a:solidFill>
              </a:rPr>
              <a:t>«</a:t>
            </a:r>
            <a:r>
              <a:rPr lang="en-CA" sz="2000" i="1" kern="0" dirty="0">
                <a:solidFill>
                  <a:schemeClr val="accent6">
                    <a:lumMod val="50000"/>
                  </a:schemeClr>
                </a:solidFill>
              </a:rPr>
              <a:t> </a:t>
            </a:r>
            <a:r>
              <a:rPr lang="en-CA" sz="2000" i="1" dirty="0">
                <a:solidFill>
                  <a:schemeClr val="accent6">
                    <a:lumMod val="50000"/>
                  </a:schemeClr>
                </a:solidFill>
              </a:rPr>
              <a:t>Modernization of </a:t>
            </a:r>
            <a:r>
              <a:rPr lang="en-CA" sz="2000" i="1" dirty="0" err="1">
                <a:solidFill>
                  <a:schemeClr val="accent6">
                    <a:lumMod val="50000"/>
                  </a:schemeClr>
                </a:solidFill>
              </a:rPr>
              <a:t>MetOc</a:t>
            </a:r>
            <a:r>
              <a:rPr lang="en-CA" sz="2000" i="1" dirty="0">
                <a:solidFill>
                  <a:schemeClr val="accent6">
                    <a:lumMod val="50000"/>
                  </a:schemeClr>
                </a:solidFill>
              </a:rPr>
              <a:t> data Services </a:t>
            </a:r>
            <a:r>
              <a:rPr lang="en-CA" sz="2000" dirty="0">
                <a:solidFill>
                  <a:schemeClr val="accent6">
                    <a:lumMod val="50000"/>
                  </a:schemeClr>
                </a:solidFill>
              </a:rPr>
              <a:t>» </a:t>
            </a:r>
            <a:r>
              <a:rPr lang="en-CA" sz="2000" dirty="0" smtClean="0">
                <a:solidFill>
                  <a:schemeClr val="accent6">
                    <a:lumMod val="50000"/>
                  </a:schemeClr>
                </a:solidFill>
              </a:rPr>
              <a:t>Document (SOCD, sept </a:t>
            </a:r>
            <a:r>
              <a:rPr lang="en-CA" sz="2000" dirty="0">
                <a:solidFill>
                  <a:schemeClr val="accent6">
                    <a:lumMod val="50000"/>
                  </a:schemeClr>
                </a:solidFill>
              </a:rPr>
              <a:t>2015) suggests a significant update of CFWOS website to incorporate OGC-compliant web services </a:t>
            </a:r>
            <a:r>
              <a:rPr lang="en-CA" sz="2000" b="1" dirty="0">
                <a:solidFill>
                  <a:schemeClr val="accent6">
                    <a:lumMod val="50000"/>
                  </a:schemeClr>
                </a:solidFill>
              </a:rPr>
              <a:t>to allow for interoperability</a:t>
            </a:r>
            <a:r>
              <a:rPr lang="en-CA" sz="2000" dirty="0">
                <a:solidFill>
                  <a:schemeClr val="accent6">
                    <a:lumMod val="50000"/>
                  </a:schemeClr>
                </a:solidFill>
              </a:rPr>
              <a:t> with other applications and services, and </a:t>
            </a:r>
            <a:r>
              <a:rPr lang="en-CA" sz="2000" b="1" dirty="0">
                <a:solidFill>
                  <a:schemeClr val="accent6">
                    <a:lumMod val="50000"/>
                  </a:schemeClr>
                </a:solidFill>
              </a:rPr>
              <a:t>to provide timely and cost efficient transmission</a:t>
            </a:r>
            <a:r>
              <a:rPr lang="en-CA" sz="2000" dirty="0">
                <a:solidFill>
                  <a:schemeClr val="accent6">
                    <a:lumMod val="50000"/>
                  </a:schemeClr>
                </a:solidFill>
              </a:rPr>
              <a:t> of data to deployed assets</a:t>
            </a:r>
            <a:r>
              <a:rPr lang="en-CA" sz="2000" dirty="0" smtClean="0">
                <a:solidFill>
                  <a:schemeClr val="accent6">
                    <a:lumMod val="50000"/>
                  </a:schemeClr>
                </a:solidFill>
              </a:rPr>
              <a:t>.</a:t>
            </a:r>
          </a:p>
          <a:p>
            <a:pPr marL="342900" lvl="1" indent="-342900" algn="just"/>
            <a:r>
              <a:rPr lang="en-CA" b="1" dirty="0" smtClean="0">
                <a:solidFill>
                  <a:schemeClr val="accent6">
                    <a:lumMod val="50000"/>
                  </a:schemeClr>
                </a:solidFill>
              </a:rPr>
              <a:t>ECCC/MSC Vision</a:t>
            </a:r>
            <a:endParaRPr lang="en-CA" b="1" dirty="0">
              <a:solidFill>
                <a:schemeClr val="accent6">
                  <a:lumMod val="50000"/>
                </a:schemeClr>
              </a:solidFill>
            </a:endParaRPr>
          </a:p>
          <a:p>
            <a:pPr marL="0" lvl="1" indent="0" algn="just">
              <a:buNone/>
            </a:pPr>
            <a:r>
              <a:rPr lang="en-US" sz="2000" dirty="0" smtClean="0">
                <a:solidFill>
                  <a:schemeClr val="accent6">
                    <a:lumMod val="50000"/>
                  </a:schemeClr>
                </a:solidFill>
              </a:rPr>
              <a:t>“</a:t>
            </a:r>
            <a:r>
              <a:rPr lang="en-US" sz="2000" i="1" dirty="0">
                <a:solidFill>
                  <a:schemeClr val="accent6">
                    <a:lumMod val="50000"/>
                  </a:schemeClr>
                </a:solidFill>
              </a:rPr>
              <a:t>Prediction system will evolve towards </a:t>
            </a:r>
            <a:r>
              <a:rPr lang="en-US" sz="2000" b="1" i="1" dirty="0">
                <a:solidFill>
                  <a:schemeClr val="accent6">
                    <a:lumMod val="50000"/>
                  </a:schemeClr>
                </a:solidFill>
              </a:rPr>
              <a:t>a greater automation</a:t>
            </a:r>
            <a:r>
              <a:rPr lang="en-US" sz="2000" i="1" dirty="0">
                <a:solidFill>
                  <a:schemeClr val="accent6">
                    <a:lumMod val="50000"/>
                  </a:schemeClr>
                </a:solidFill>
              </a:rPr>
              <a:t> of forecast production while </a:t>
            </a:r>
            <a:r>
              <a:rPr lang="en-US" sz="2000" b="1" i="1" dirty="0">
                <a:solidFill>
                  <a:schemeClr val="accent6">
                    <a:lumMod val="50000"/>
                  </a:schemeClr>
                </a:solidFill>
              </a:rPr>
              <a:t>allowing the expertise</a:t>
            </a:r>
            <a:r>
              <a:rPr lang="en-US" sz="2000" i="1" dirty="0">
                <a:solidFill>
                  <a:schemeClr val="accent6">
                    <a:lumMod val="50000"/>
                  </a:schemeClr>
                </a:solidFill>
              </a:rPr>
              <a:t> of the operational meteorologist </a:t>
            </a:r>
            <a:r>
              <a:rPr lang="en-US" sz="2000" b="1" i="1" dirty="0">
                <a:solidFill>
                  <a:schemeClr val="accent6">
                    <a:lumMod val="50000"/>
                  </a:schemeClr>
                </a:solidFill>
              </a:rPr>
              <a:t>to be focused where the risk</a:t>
            </a:r>
            <a:r>
              <a:rPr lang="en-US" sz="2000" i="1" dirty="0">
                <a:solidFill>
                  <a:schemeClr val="accent6">
                    <a:lumMod val="50000"/>
                  </a:schemeClr>
                </a:solidFill>
              </a:rPr>
              <a:t> of </a:t>
            </a:r>
            <a:r>
              <a:rPr lang="en-US" sz="2000" i="1" dirty="0" err="1">
                <a:solidFill>
                  <a:schemeClr val="accent6">
                    <a:lumMod val="50000"/>
                  </a:schemeClr>
                </a:solidFill>
              </a:rPr>
              <a:t>hydrometeorological</a:t>
            </a:r>
            <a:r>
              <a:rPr lang="en-US" sz="2000" i="1" dirty="0">
                <a:solidFill>
                  <a:schemeClr val="accent6">
                    <a:lumMod val="50000"/>
                  </a:schemeClr>
                </a:solidFill>
              </a:rPr>
              <a:t> impacts </a:t>
            </a:r>
            <a:r>
              <a:rPr lang="en-US" sz="2000" b="1" i="1" dirty="0">
                <a:solidFill>
                  <a:schemeClr val="accent6">
                    <a:lumMod val="50000"/>
                  </a:schemeClr>
                </a:solidFill>
              </a:rPr>
              <a:t>is highest</a:t>
            </a:r>
            <a:r>
              <a:rPr lang="en-US" sz="2000" dirty="0">
                <a:solidFill>
                  <a:schemeClr val="accent6">
                    <a:lumMod val="50000"/>
                  </a:schemeClr>
                </a:solidFill>
              </a:rPr>
              <a:t>”. The evolution will take into account where meteorologist value is added to validate automation of data streams</a:t>
            </a:r>
            <a:endParaRPr lang="en-CA" sz="2000" dirty="0">
              <a:solidFill>
                <a:schemeClr val="accent6">
                  <a:lumMod val="50000"/>
                </a:schemeClr>
              </a:solidFill>
            </a:endParaRPr>
          </a:p>
        </p:txBody>
      </p:sp>
      <p:pic>
        <p:nvPicPr>
          <p:cNvPr id="5" name="Picture 9" descr="VISIO-ADC"/>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5"/>
          <a:stretch>
            <a:fillRect/>
          </a:stretch>
        </p:blipFill>
        <p:spPr>
          <a:xfrm>
            <a:off x="35496" y="36000"/>
            <a:ext cx="720000" cy="252000"/>
          </a:xfrm>
          <a:prstGeom prst="rect">
            <a:avLst/>
          </a:prstGeom>
        </p:spPr>
      </p:pic>
    </p:spTree>
    <p:extLst>
      <p:ext uri="{BB962C8B-B14F-4D97-AF65-F5344CB8AC3E}">
        <p14:creationId xmlns:p14="http://schemas.microsoft.com/office/powerpoint/2010/main" val="23838831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Looking ahead (probabilistic modeling) </a:t>
            </a:r>
            <a:r>
              <a:rPr lang="en-CA" dirty="0" smtClean="0"/>
              <a:t>– “Vigilance-in-context” matrix</a:t>
            </a:r>
            <a:endParaRPr lang="en-CA" dirty="0"/>
          </a:p>
        </p:txBody>
      </p:sp>
      <p:sp>
        <p:nvSpPr>
          <p:cNvPr id="4" name="Content Placeholder 3"/>
          <p:cNvSpPr>
            <a:spLocks noGrp="1"/>
          </p:cNvSpPr>
          <p:nvPr>
            <p:ph idx="10"/>
          </p:nvPr>
        </p:nvSpPr>
        <p:spPr>
          <a:xfrm>
            <a:off x="251520" y="1445065"/>
            <a:ext cx="8640960" cy="4504215"/>
          </a:xfrm>
        </p:spPr>
        <p:txBody>
          <a:bodyPr>
            <a:normAutofit/>
          </a:bodyPr>
          <a:lstStyle/>
          <a:p>
            <a:pPr marL="0" indent="0">
              <a:buClr>
                <a:schemeClr val="accent6">
                  <a:lumMod val="50000"/>
                </a:schemeClr>
              </a:buClr>
              <a:buNone/>
            </a:pPr>
            <a:r>
              <a:rPr lang="en-CA" sz="2400" dirty="0" smtClean="0">
                <a:solidFill>
                  <a:schemeClr val="accent6">
                    <a:lumMod val="50000"/>
                  </a:schemeClr>
                </a:solidFill>
              </a:rPr>
              <a:t>Contextualization</a:t>
            </a:r>
            <a:r>
              <a:rPr lang="en-CA" dirty="0" smtClean="0">
                <a:solidFill>
                  <a:schemeClr val="accent6">
                    <a:lumMod val="50000"/>
                  </a:schemeClr>
                </a:solidFill>
              </a:rPr>
              <a:t> w.r.t. M-Climate (</a:t>
            </a:r>
            <a:r>
              <a:rPr lang="en-CA" sz="2400" dirty="0" smtClean="0">
                <a:solidFill>
                  <a:schemeClr val="accent6">
                    <a:lumMod val="50000"/>
                  </a:schemeClr>
                </a:solidFill>
              </a:rPr>
              <a:t>EFI Precipitation field</a:t>
            </a:r>
            <a:r>
              <a:rPr lang="en-CA" dirty="0" smtClean="0">
                <a:solidFill>
                  <a:schemeClr val="accent6">
                    <a:lumMod val="50000"/>
                  </a:schemeClr>
                </a:solidFill>
              </a:rPr>
              <a:t>)</a:t>
            </a:r>
            <a:endParaRPr lang="en-CA" dirty="0">
              <a:solidFill>
                <a:schemeClr val="accent6">
                  <a:lumMod val="50000"/>
                </a:schemeClr>
              </a:solidFill>
            </a:endParaRPr>
          </a:p>
        </p:txBody>
      </p:sp>
      <p:pic>
        <p:nvPicPr>
          <p:cNvPr id="5" name="Picture 9" descr="VISIO-ADC"/>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7596336" y="3096000"/>
            <a:ext cx="1296144" cy="646331"/>
          </a:xfrm>
          <a:prstGeom prst="rect">
            <a:avLst/>
          </a:prstGeom>
          <a:noFill/>
        </p:spPr>
        <p:txBody>
          <a:bodyPr wrap="square" lIns="91440" tIns="45720" rIns="91440" bIns="45720">
            <a:spAutoFit/>
          </a:bodyPr>
          <a:lstStyle/>
          <a:p>
            <a:pPr algn="ctr"/>
            <a:r>
              <a:rPr lang="fr-FR" b="1" i="1" cap="none" spc="0" dirty="0" smtClean="0">
                <a:ln w="12700">
                  <a:solidFill>
                    <a:schemeClr val="accent2">
                      <a:lumMod val="75000"/>
                    </a:schemeClr>
                  </a:solidFill>
                  <a:prstDash val="solid"/>
                </a:ln>
                <a:solidFill>
                  <a:schemeClr val="accent2">
                    <a:lumMod val="40000"/>
                    <a:lumOff val="60000"/>
                  </a:schemeClr>
                </a:solidFill>
                <a:effectLst/>
              </a:rPr>
              <a:t>« a </a:t>
            </a:r>
            <a:r>
              <a:rPr lang="fr-FR" b="1" i="1" cap="none" spc="0" dirty="0" err="1" smtClean="0">
                <a:ln w="12700">
                  <a:solidFill>
                    <a:schemeClr val="accent2">
                      <a:lumMod val="75000"/>
                    </a:schemeClr>
                  </a:solidFill>
                  <a:prstDash val="solid"/>
                </a:ln>
                <a:solidFill>
                  <a:schemeClr val="accent2">
                    <a:lumMod val="40000"/>
                    <a:lumOff val="60000"/>
                  </a:schemeClr>
                </a:solidFill>
                <a:effectLst/>
              </a:rPr>
              <a:t>pinch</a:t>
            </a:r>
            <a:r>
              <a:rPr lang="fr-FR" b="1" i="1" cap="none" spc="0" dirty="0" smtClean="0">
                <a:ln w="12700">
                  <a:solidFill>
                    <a:schemeClr val="accent2">
                      <a:lumMod val="75000"/>
                    </a:schemeClr>
                  </a:solidFill>
                  <a:prstDash val="solid"/>
                </a:ln>
                <a:solidFill>
                  <a:schemeClr val="accent2">
                    <a:lumMod val="40000"/>
                    <a:lumOff val="60000"/>
                  </a:schemeClr>
                </a:solidFill>
                <a:effectLst/>
              </a:rPr>
              <a:t> of </a:t>
            </a:r>
            <a:r>
              <a:rPr lang="fr-FR" b="1" i="1" cap="none" spc="0" dirty="0" err="1" smtClean="0">
                <a:ln w="12700">
                  <a:solidFill>
                    <a:schemeClr val="accent2">
                      <a:lumMod val="75000"/>
                    </a:schemeClr>
                  </a:solidFill>
                  <a:prstDash val="solid"/>
                </a:ln>
                <a:solidFill>
                  <a:schemeClr val="accent2">
                    <a:lumMod val="40000"/>
                    <a:lumOff val="60000"/>
                  </a:schemeClr>
                </a:solidFill>
                <a:effectLst/>
              </a:rPr>
              <a:t>salt</a:t>
            </a:r>
            <a:r>
              <a:rPr lang="fr-FR" b="1" i="1" cap="none" spc="0" dirty="0" smtClean="0">
                <a:ln w="12700">
                  <a:solidFill>
                    <a:schemeClr val="accent2">
                      <a:lumMod val="75000"/>
                    </a:schemeClr>
                  </a:solidFill>
                  <a:prstDash val="solid"/>
                </a:ln>
                <a:solidFill>
                  <a:schemeClr val="accent2">
                    <a:lumMod val="40000"/>
                    <a:lumOff val="60000"/>
                  </a:schemeClr>
                </a:solidFill>
                <a:effectLst/>
              </a:rPr>
              <a:t> »</a:t>
            </a:r>
            <a:endParaRPr lang="fr-FR" b="1" i="1" cap="none" spc="0" dirty="0">
              <a:ln w="12700">
                <a:solidFill>
                  <a:schemeClr val="accent2">
                    <a:lumMod val="75000"/>
                  </a:schemeClr>
                </a:solidFill>
                <a:prstDash val="solid"/>
              </a:ln>
              <a:solidFill>
                <a:schemeClr val="accent2">
                  <a:lumMod val="40000"/>
                  <a:lumOff val="60000"/>
                </a:schemeClr>
              </a:solidFill>
              <a:effectLst/>
            </a:endParaRPr>
          </a:p>
        </p:txBody>
      </p:sp>
      <p:sp>
        <p:nvSpPr>
          <p:cNvPr id="7" name="ZoneTexte 6"/>
          <p:cNvSpPr txBox="1"/>
          <p:nvPr/>
        </p:nvSpPr>
        <p:spPr>
          <a:xfrm>
            <a:off x="251520" y="5334120"/>
            <a:ext cx="5400600" cy="369332"/>
          </a:xfrm>
          <a:prstGeom prst="rect">
            <a:avLst/>
          </a:prstGeom>
          <a:noFill/>
          <a:ln>
            <a:noFill/>
          </a:ln>
        </p:spPr>
        <p:txBody>
          <a:bodyPr wrap="square" rtlCol="0">
            <a:spAutoFit/>
          </a:bodyPr>
          <a:lstStyle/>
          <a:p>
            <a:r>
              <a:rPr lang="fr-CA" dirty="0" smtClean="0">
                <a:solidFill>
                  <a:schemeClr val="accent6">
                    <a:lumMod val="50000"/>
                  </a:schemeClr>
                </a:solidFill>
              </a:rPr>
              <a:t>White: </a:t>
            </a:r>
            <a:r>
              <a:rPr lang="en-CA" dirty="0" smtClean="0">
                <a:solidFill>
                  <a:schemeClr val="accent6">
                    <a:lumMod val="50000"/>
                  </a:schemeClr>
                </a:solidFill>
              </a:rPr>
              <a:t>Seasonal	Reddish: Unusual	Red: Exceptional</a:t>
            </a:r>
            <a:endParaRPr lang="en-US" dirty="0">
              <a:solidFill>
                <a:schemeClr val="accent6">
                  <a:lumMod val="50000"/>
                </a:schemeClr>
              </a:solidFill>
            </a:endParaRP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00" y="1980000"/>
            <a:ext cx="7200000" cy="3352941"/>
          </a:xfrm>
          <a:prstGeom prst="rect">
            <a:avLst/>
          </a:prstGeom>
        </p:spPr>
      </p:pic>
      <p:pic>
        <p:nvPicPr>
          <p:cNvPr id="8" name="Image 7"/>
          <p:cNvPicPr>
            <a:picLocks noChangeAspect="1"/>
          </p:cNvPicPr>
          <p:nvPr/>
        </p:nvPicPr>
        <p:blipFill>
          <a:blip r:embed="rId6"/>
          <a:stretch>
            <a:fillRect/>
          </a:stretch>
        </p:blipFill>
        <p:spPr>
          <a:xfrm>
            <a:off x="35496" y="36000"/>
            <a:ext cx="720000" cy="252000"/>
          </a:xfrm>
          <a:prstGeom prst="rect">
            <a:avLst/>
          </a:prstGeom>
        </p:spPr>
      </p:pic>
    </p:spTree>
    <p:extLst>
      <p:ext uri="{BB962C8B-B14F-4D97-AF65-F5344CB8AC3E}">
        <p14:creationId xmlns:p14="http://schemas.microsoft.com/office/powerpoint/2010/main" val="20985388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Looking ahead (probabilistic modeling) </a:t>
            </a:r>
            <a:r>
              <a:rPr lang="en-CA" dirty="0" smtClean="0"/>
              <a:t>– “Vigilance-in-context” matrix</a:t>
            </a:r>
            <a:endParaRPr lang="en-CA" dirty="0"/>
          </a:p>
        </p:txBody>
      </p:sp>
      <p:sp>
        <p:nvSpPr>
          <p:cNvPr id="4" name="Content Placeholder 3"/>
          <p:cNvSpPr>
            <a:spLocks noGrp="1"/>
          </p:cNvSpPr>
          <p:nvPr>
            <p:ph idx="10"/>
          </p:nvPr>
        </p:nvSpPr>
        <p:spPr>
          <a:xfrm>
            <a:off x="251520" y="1412776"/>
            <a:ext cx="8640960" cy="399759"/>
          </a:xfrm>
        </p:spPr>
        <p:txBody>
          <a:bodyPr>
            <a:noAutofit/>
          </a:bodyPr>
          <a:lstStyle/>
          <a:p>
            <a:pPr marL="0" indent="0">
              <a:buClr>
                <a:schemeClr val="accent6">
                  <a:lumMod val="50000"/>
                </a:schemeClr>
              </a:buClr>
              <a:buNone/>
            </a:pPr>
            <a:r>
              <a:rPr lang="en-CA" sz="2000" dirty="0" smtClean="0">
                <a:solidFill>
                  <a:schemeClr val="accent6">
                    <a:lumMod val="50000"/>
                  </a:schemeClr>
                </a:solidFill>
              </a:rPr>
              <a:t>For the Canadian Joint operations Command (CJOC)</a:t>
            </a:r>
            <a:endParaRPr lang="en-CA" sz="2000" dirty="0">
              <a:solidFill>
                <a:schemeClr val="accent6">
                  <a:lumMod val="50000"/>
                </a:schemeClr>
              </a:solidFill>
            </a:endParaRPr>
          </a:p>
        </p:txBody>
      </p:sp>
      <p:pic>
        <p:nvPicPr>
          <p:cNvPr id="5" name="Picture 9" descr="VISIO-ADC"/>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2000" y="4351316"/>
            <a:ext cx="1440481" cy="1561843"/>
          </a:xfrm>
          <a:prstGeom prst="rect">
            <a:avLst/>
          </a:prstGeom>
        </p:spPr>
      </p:pic>
      <p:graphicFrame>
        <p:nvGraphicFramePr>
          <p:cNvPr id="12" name="Tableau 11"/>
          <p:cNvGraphicFramePr>
            <a:graphicFrameLocks noGrp="1"/>
          </p:cNvGraphicFramePr>
          <p:nvPr>
            <p:extLst>
              <p:ext uri="{D42A27DB-BD31-4B8C-83A1-F6EECF244321}">
                <p14:modId xmlns:p14="http://schemas.microsoft.com/office/powerpoint/2010/main" val="1608742537"/>
              </p:ext>
            </p:extLst>
          </p:nvPr>
        </p:nvGraphicFramePr>
        <p:xfrm>
          <a:off x="7500664" y="2665720"/>
          <a:ext cx="1535832" cy="1483360"/>
        </p:xfrm>
        <a:graphic>
          <a:graphicData uri="http://schemas.openxmlformats.org/drawingml/2006/table">
            <a:tbl>
              <a:tblPr firstRow="1" bandRow="1">
                <a:tableStyleId>{5C22544A-7EE6-4342-B048-85BDC9FD1C3A}</a:tableStyleId>
              </a:tblPr>
              <a:tblGrid>
                <a:gridCol w="383958">
                  <a:extLst>
                    <a:ext uri="{9D8B030D-6E8A-4147-A177-3AD203B41FA5}">
                      <a16:colId xmlns:a16="http://schemas.microsoft.com/office/drawing/2014/main" val="1197270983"/>
                    </a:ext>
                  </a:extLst>
                </a:gridCol>
                <a:gridCol w="383958">
                  <a:extLst>
                    <a:ext uri="{9D8B030D-6E8A-4147-A177-3AD203B41FA5}">
                      <a16:colId xmlns:a16="http://schemas.microsoft.com/office/drawing/2014/main" val="369784790"/>
                    </a:ext>
                  </a:extLst>
                </a:gridCol>
                <a:gridCol w="383958">
                  <a:extLst>
                    <a:ext uri="{9D8B030D-6E8A-4147-A177-3AD203B41FA5}">
                      <a16:colId xmlns:a16="http://schemas.microsoft.com/office/drawing/2014/main" val="2895208121"/>
                    </a:ext>
                  </a:extLst>
                </a:gridCol>
                <a:gridCol w="383958">
                  <a:extLst>
                    <a:ext uri="{9D8B030D-6E8A-4147-A177-3AD203B41FA5}">
                      <a16:colId xmlns:a16="http://schemas.microsoft.com/office/drawing/2014/main" val="2592441177"/>
                    </a:ext>
                  </a:extLst>
                </a:gridCol>
              </a:tblGrid>
              <a:tr h="370840">
                <a:tc>
                  <a:txBody>
                    <a:bodyPr/>
                    <a:lstStyle/>
                    <a:p>
                      <a:pPr algn="ctr"/>
                      <a:r>
                        <a:rPr lang="fr-CA" sz="700" b="1" dirty="0" smtClean="0"/>
                        <a:t>RAIN (mm)</a:t>
                      </a:r>
                      <a:endParaRPr lang="en-US" sz="7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1" dirty="0" err="1" smtClean="0">
                          <a:solidFill>
                            <a:schemeClr val="accent6">
                              <a:lumMod val="50000"/>
                            </a:schemeClr>
                          </a:solidFill>
                        </a:rPr>
                        <a:t>Sea</a:t>
                      </a:r>
                      <a:endParaRPr lang="en-US" sz="1000" b="1" dirty="0">
                        <a:solidFill>
                          <a:schemeClr val="accent6">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A" sz="1000" b="1" dirty="0" smtClean="0">
                          <a:solidFill>
                            <a:schemeClr val="accent6">
                              <a:lumMod val="50000"/>
                            </a:schemeClr>
                          </a:solidFill>
                        </a:rPr>
                        <a:t>Un</a:t>
                      </a:r>
                      <a:endParaRPr lang="en-US" sz="1000" b="1" dirty="0">
                        <a:solidFill>
                          <a:schemeClr val="accent6">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r>
                        <a:rPr lang="fr-CA" sz="1000" b="1" dirty="0" err="1" smtClean="0">
                          <a:solidFill>
                            <a:schemeClr val="accent6">
                              <a:lumMod val="50000"/>
                            </a:schemeClr>
                          </a:solidFill>
                        </a:rPr>
                        <a:t>Exc</a:t>
                      </a:r>
                      <a:endParaRPr lang="en-US" sz="1000" b="1" dirty="0">
                        <a:solidFill>
                          <a:schemeClr val="accent6">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887729322"/>
                  </a:ext>
                </a:extLst>
              </a:tr>
              <a:tr h="370840">
                <a:tc>
                  <a:txBody>
                    <a:bodyPr/>
                    <a:lstStyle/>
                    <a:p>
                      <a:pPr algn="ctr"/>
                      <a:r>
                        <a:rPr lang="fr-CA" sz="1600" dirty="0" smtClean="0"/>
                        <a:t>Y</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fr-CA" sz="1000" dirty="0" smtClean="0"/>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t>15</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t>10</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7868970"/>
                  </a:ext>
                </a:extLst>
              </a:tr>
              <a:tr h="370840">
                <a:tc>
                  <a:txBody>
                    <a:bodyPr/>
                    <a:lstStyle/>
                    <a:p>
                      <a:pPr algn="ctr"/>
                      <a:r>
                        <a:rPr lang="fr-CA" sz="1600" dirty="0" smtClean="0"/>
                        <a:t>O</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fr-CA" sz="1000" dirty="0" smtClean="0"/>
                        <a:t>50</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t>40</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t>25</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552985"/>
                  </a:ext>
                </a:extLst>
              </a:tr>
              <a:tr h="370840">
                <a:tc>
                  <a:txBody>
                    <a:bodyPr/>
                    <a:lstStyle/>
                    <a:p>
                      <a:pPr algn="ctr"/>
                      <a:r>
                        <a:rPr lang="fr-CA" sz="1600" dirty="0" smtClean="0"/>
                        <a:t>R</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fr-CA" sz="1000" dirty="0" smtClean="0"/>
                        <a:t>100</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t>75</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t>50</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0778686"/>
                  </a:ext>
                </a:extLst>
              </a:tr>
            </a:tbl>
          </a:graphicData>
        </a:graphic>
      </p:graphicFrame>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1980000"/>
            <a:ext cx="7200000" cy="3352941"/>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000" y="1980000"/>
            <a:ext cx="7200000" cy="3352941"/>
          </a:xfrm>
          <a:prstGeom prst="rect">
            <a:avLst/>
          </a:prstGeom>
        </p:spPr>
      </p:pic>
      <p:pic>
        <p:nvPicPr>
          <p:cNvPr id="9" name="Image 8"/>
          <p:cNvPicPr>
            <a:picLocks noChangeAspect="1"/>
          </p:cNvPicPr>
          <p:nvPr/>
        </p:nvPicPr>
        <p:blipFill>
          <a:blip r:embed="rId8"/>
          <a:stretch>
            <a:fillRect/>
          </a:stretch>
        </p:blipFill>
        <p:spPr>
          <a:xfrm>
            <a:off x="35496" y="36000"/>
            <a:ext cx="720000" cy="252000"/>
          </a:xfrm>
          <a:prstGeom prst="rect">
            <a:avLst/>
          </a:prstGeom>
        </p:spPr>
      </p:pic>
    </p:spTree>
    <p:extLst>
      <p:ext uri="{BB962C8B-B14F-4D97-AF65-F5344CB8AC3E}">
        <p14:creationId xmlns:p14="http://schemas.microsoft.com/office/powerpoint/2010/main" val="70374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Looking ahead (probabilistic modeling) </a:t>
            </a:r>
            <a:r>
              <a:rPr lang="en-CA" dirty="0" smtClean="0"/>
              <a:t>– Example: Rainfall Dec 15</a:t>
            </a:r>
            <a:r>
              <a:rPr lang="en-CA" baseline="30000" dirty="0" smtClean="0"/>
              <a:t>th</a:t>
            </a:r>
            <a:r>
              <a:rPr lang="en-CA" dirty="0" smtClean="0"/>
              <a:t>, 2018 </a:t>
            </a:r>
            <a:endParaRPr lang="en-CA" dirty="0"/>
          </a:p>
        </p:txBody>
      </p:sp>
      <p:sp>
        <p:nvSpPr>
          <p:cNvPr id="4" name="Content Placeholder 3"/>
          <p:cNvSpPr>
            <a:spLocks noGrp="1"/>
          </p:cNvSpPr>
          <p:nvPr>
            <p:ph idx="10"/>
          </p:nvPr>
        </p:nvSpPr>
        <p:spPr>
          <a:xfrm>
            <a:off x="251520" y="1445065"/>
            <a:ext cx="8640960" cy="4432207"/>
          </a:xfrm>
        </p:spPr>
        <p:txBody>
          <a:bodyPr>
            <a:normAutofit/>
          </a:bodyPr>
          <a:lstStyle/>
          <a:p>
            <a:pPr lvl="1">
              <a:buClr>
                <a:schemeClr val="accent6">
                  <a:lumMod val="50000"/>
                </a:schemeClr>
              </a:buClr>
            </a:pPr>
            <a:r>
              <a:rPr lang="en-US" dirty="0" smtClean="0">
                <a:solidFill>
                  <a:schemeClr val="accent6">
                    <a:lumMod val="50000"/>
                  </a:schemeClr>
                </a:solidFill>
              </a:rPr>
              <a:t>Casualties </a:t>
            </a:r>
            <a:r>
              <a:rPr lang="en-US" dirty="0">
                <a:solidFill>
                  <a:schemeClr val="accent6">
                    <a:lumMod val="50000"/>
                  </a:schemeClr>
                </a:solidFill>
              </a:rPr>
              <a:t>and significant damages in several regions of Albania</a:t>
            </a:r>
            <a:endParaRPr lang="en-CA" dirty="0">
              <a:solidFill>
                <a:schemeClr val="accent6">
                  <a:lumMod val="50000"/>
                </a:schemeClr>
              </a:solidFill>
            </a:endParaRPr>
          </a:p>
        </p:txBody>
      </p:sp>
      <p:pic>
        <p:nvPicPr>
          <p:cNvPr id="5" name="Picture 9" descr="VISIO-ADC"/>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5"/>
          <a:stretch>
            <a:fillRect/>
          </a:stretch>
        </p:blipFill>
        <p:spPr>
          <a:xfrm>
            <a:off x="395992" y="2132849"/>
            <a:ext cx="4104000" cy="4126217"/>
          </a:xfrm>
          <a:prstGeom prst="rect">
            <a:avLst/>
          </a:prstGeom>
        </p:spPr>
      </p:pic>
      <p:pic>
        <p:nvPicPr>
          <p:cNvPr id="7" name="Image 6"/>
          <p:cNvPicPr>
            <a:picLocks noChangeAspect="1"/>
          </p:cNvPicPr>
          <p:nvPr/>
        </p:nvPicPr>
        <p:blipFill>
          <a:blip r:embed="rId6"/>
          <a:stretch>
            <a:fillRect/>
          </a:stretch>
        </p:blipFill>
        <p:spPr>
          <a:xfrm>
            <a:off x="3492280" y="1988840"/>
            <a:ext cx="4608112" cy="2879582"/>
          </a:xfrm>
          <a:prstGeom prst="rect">
            <a:avLst/>
          </a:prstGeom>
        </p:spPr>
      </p:pic>
      <p:pic>
        <p:nvPicPr>
          <p:cNvPr id="6" name="Image 5"/>
          <p:cNvPicPr>
            <a:picLocks noChangeAspect="1"/>
          </p:cNvPicPr>
          <p:nvPr/>
        </p:nvPicPr>
        <p:blipFill>
          <a:blip r:embed="rId7"/>
          <a:stretch>
            <a:fillRect/>
          </a:stretch>
        </p:blipFill>
        <p:spPr>
          <a:xfrm>
            <a:off x="4644008" y="3882602"/>
            <a:ext cx="4176464" cy="2607640"/>
          </a:xfrm>
          <a:prstGeom prst="rect">
            <a:avLst/>
          </a:prstGeom>
        </p:spPr>
      </p:pic>
      <p:sp>
        <p:nvSpPr>
          <p:cNvPr id="9" name="ZoneTexte 8"/>
          <p:cNvSpPr txBox="1"/>
          <p:nvPr/>
        </p:nvSpPr>
        <p:spPr>
          <a:xfrm>
            <a:off x="3491880" y="1988840"/>
            <a:ext cx="805029" cy="307777"/>
          </a:xfrm>
          <a:prstGeom prst="rect">
            <a:avLst/>
          </a:prstGeom>
          <a:noFill/>
        </p:spPr>
        <p:txBody>
          <a:bodyPr wrap="none" rtlCol="0">
            <a:spAutoFit/>
          </a:bodyPr>
          <a:lstStyle/>
          <a:p>
            <a:r>
              <a:rPr lang="fr-CA" sz="1400" b="1" dirty="0" smtClean="0">
                <a:solidFill>
                  <a:schemeClr val="accent6">
                    <a:lumMod val="50000"/>
                  </a:schemeClr>
                </a:solidFill>
                <a:latin typeface="Arial" panose="020B0604020202020204" pitchFamily="34" charset="0"/>
                <a:cs typeface="Arial" panose="020B0604020202020204" pitchFamily="34" charset="0"/>
              </a:rPr>
              <a:t>T+120h</a:t>
            </a:r>
            <a:endParaRPr lang="en-US" sz="1400" b="1" dirty="0">
              <a:solidFill>
                <a:schemeClr val="accent6">
                  <a:lumMod val="50000"/>
                </a:schemeClr>
              </a:solidFill>
              <a:latin typeface="Arial" panose="020B0604020202020204" pitchFamily="34" charset="0"/>
              <a:cs typeface="Arial" panose="020B0604020202020204" pitchFamily="34" charset="0"/>
            </a:endParaRPr>
          </a:p>
        </p:txBody>
      </p:sp>
      <p:sp>
        <p:nvSpPr>
          <p:cNvPr id="10" name="ZoneTexte 9"/>
          <p:cNvSpPr txBox="1"/>
          <p:nvPr/>
        </p:nvSpPr>
        <p:spPr>
          <a:xfrm>
            <a:off x="4644008" y="3861048"/>
            <a:ext cx="705642" cy="307777"/>
          </a:xfrm>
          <a:prstGeom prst="rect">
            <a:avLst/>
          </a:prstGeom>
          <a:noFill/>
        </p:spPr>
        <p:txBody>
          <a:bodyPr wrap="none" rtlCol="0">
            <a:spAutoFit/>
          </a:bodyPr>
          <a:lstStyle/>
          <a:p>
            <a:r>
              <a:rPr lang="fr-CA" sz="1400" b="1" dirty="0" smtClean="0">
                <a:solidFill>
                  <a:schemeClr val="accent6">
                    <a:lumMod val="50000"/>
                  </a:schemeClr>
                </a:solidFill>
                <a:latin typeface="Arial" panose="020B0604020202020204" pitchFamily="34" charset="0"/>
                <a:cs typeface="Arial" panose="020B0604020202020204" pitchFamily="34" charset="0"/>
              </a:rPr>
              <a:t>T+24h</a:t>
            </a:r>
            <a:endParaRPr lang="en-US" sz="1400" b="1" dirty="0">
              <a:solidFill>
                <a:schemeClr val="accent6">
                  <a:lumMod val="50000"/>
                </a:schemeClr>
              </a:solidFill>
              <a:latin typeface="Arial" panose="020B0604020202020204" pitchFamily="34" charset="0"/>
              <a:cs typeface="Arial" panose="020B0604020202020204" pitchFamily="34" charset="0"/>
            </a:endParaRPr>
          </a:p>
        </p:txBody>
      </p:sp>
      <p:pic>
        <p:nvPicPr>
          <p:cNvPr id="11" name="Image 10"/>
          <p:cNvPicPr>
            <a:picLocks noChangeAspect="1"/>
          </p:cNvPicPr>
          <p:nvPr/>
        </p:nvPicPr>
        <p:blipFill>
          <a:blip r:embed="rId8"/>
          <a:stretch>
            <a:fillRect/>
          </a:stretch>
        </p:blipFill>
        <p:spPr>
          <a:xfrm>
            <a:off x="35496" y="36000"/>
            <a:ext cx="720000" cy="252000"/>
          </a:xfrm>
          <a:prstGeom prst="rect">
            <a:avLst/>
          </a:prstGeom>
        </p:spPr>
      </p:pic>
    </p:spTree>
    <p:extLst>
      <p:ext uri="{BB962C8B-B14F-4D97-AF65-F5344CB8AC3E}">
        <p14:creationId xmlns:p14="http://schemas.microsoft.com/office/powerpoint/2010/main" val="822304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a:grpSpLocks noChangeAspect="1"/>
          </p:cNvGrpSpPr>
          <p:nvPr>
            <p:custDataLst>
              <p:tags r:id="rId1"/>
            </p:custDataLst>
          </p:nvPr>
        </p:nvGrpSpPr>
        <p:grpSpPr bwMode="auto">
          <a:xfrm>
            <a:off x="2843808" y="2132853"/>
            <a:ext cx="5976000" cy="3694630"/>
            <a:chOff x="1439872" y="2204867"/>
            <a:chExt cx="7452608" cy="4608509"/>
          </a:xfrm>
        </p:grpSpPr>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9431" y="2253944"/>
              <a:ext cx="2454777" cy="149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480" y="2204867"/>
              <a:ext cx="2160000" cy="149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480" y="5344072"/>
              <a:ext cx="2160000" cy="1469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2480" y="3717032"/>
              <a:ext cx="2160000" cy="1583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 1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2224" y="3753989"/>
              <a:ext cx="2556000" cy="277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39872" y="3717032"/>
              <a:ext cx="1980000" cy="2995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ctrTitle"/>
          </p:nvPr>
        </p:nvSpPr>
        <p:spPr/>
        <p:txBody>
          <a:bodyPr/>
          <a:lstStyle/>
          <a:p>
            <a:r>
              <a:rPr lang="en-CA" dirty="0"/>
              <a:t>Looking ahead (probabilistic modeling) – </a:t>
            </a:r>
            <a:r>
              <a:rPr lang="en-CA" dirty="0" smtClean="0"/>
              <a:t>Ways </a:t>
            </a:r>
            <a:r>
              <a:rPr lang="en-CA" dirty="0"/>
              <a:t>of improvements</a:t>
            </a:r>
          </a:p>
        </p:txBody>
      </p:sp>
      <p:sp>
        <p:nvSpPr>
          <p:cNvPr id="4" name="Content Placeholder 3"/>
          <p:cNvSpPr>
            <a:spLocks noGrp="1"/>
          </p:cNvSpPr>
          <p:nvPr>
            <p:ph idx="10"/>
          </p:nvPr>
        </p:nvSpPr>
        <p:spPr>
          <a:xfrm>
            <a:off x="251520" y="1445065"/>
            <a:ext cx="8640960" cy="4504215"/>
          </a:xfrm>
        </p:spPr>
        <p:txBody>
          <a:bodyPr>
            <a:normAutofit/>
          </a:bodyPr>
          <a:lstStyle/>
          <a:p>
            <a:pPr marL="0" indent="0">
              <a:buClr>
                <a:schemeClr val="accent6">
                  <a:lumMod val="50000"/>
                </a:schemeClr>
              </a:buClr>
              <a:buNone/>
            </a:pPr>
            <a:r>
              <a:rPr lang="en-US" sz="2000" dirty="0">
                <a:solidFill>
                  <a:schemeClr val="accent6">
                    <a:lumMod val="50000"/>
                  </a:schemeClr>
                </a:solidFill>
              </a:rPr>
              <a:t>Additional layer to take into account ‘’vulnerabilities’’ to METOC </a:t>
            </a:r>
            <a:r>
              <a:rPr lang="en-US" sz="2000" dirty="0" smtClean="0">
                <a:solidFill>
                  <a:schemeClr val="accent6">
                    <a:lumMod val="50000"/>
                  </a:schemeClr>
                </a:solidFill>
              </a:rPr>
              <a:t>hazards: </a:t>
            </a:r>
            <a:endParaRPr lang="en-US" sz="2000" dirty="0">
              <a:solidFill>
                <a:schemeClr val="accent6">
                  <a:lumMod val="50000"/>
                </a:schemeClr>
              </a:solidFill>
            </a:endParaRPr>
          </a:p>
          <a:p>
            <a:pPr lvl="1">
              <a:buClr>
                <a:schemeClr val="accent6">
                  <a:lumMod val="50000"/>
                </a:schemeClr>
              </a:buClr>
            </a:pPr>
            <a:r>
              <a:rPr lang="en-US" sz="1800" dirty="0">
                <a:solidFill>
                  <a:schemeClr val="accent6">
                    <a:lumMod val="50000"/>
                  </a:schemeClr>
                </a:solidFill>
              </a:rPr>
              <a:t>Population density</a:t>
            </a:r>
          </a:p>
          <a:p>
            <a:pPr lvl="1">
              <a:buClr>
                <a:schemeClr val="accent6">
                  <a:lumMod val="50000"/>
                </a:schemeClr>
              </a:buClr>
            </a:pPr>
            <a:r>
              <a:rPr lang="en-US" sz="1800" dirty="0" smtClean="0">
                <a:solidFill>
                  <a:schemeClr val="accent6">
                    <a:lumMod val="50000"/>
                  </a:schemeClr>
                </a:solidFill>
              </a:rPr>
              <a:t>Urbanization </a:t>
            </a:r>
            <a:r>
              <a:rPr lang="en-US" sz="1800" dirty="0">
                <a:solidFill>
                  <a:schemeClr val="accent6">
                    <a:lumMod val="50000"/>
                  </a:schemeClr>
                </a:solidFill>
              </a:rPr>
              <a:t>rate</a:t>
            </a:r>
          </a:p>
          <a:p>
            <a:pPr lvl="1">
              <a:buClr>
                <a:schemeClr val="accent6">
                  <a:lumMod val="50000"/>
                </a:schemeClr>
              </a:buClr>
            </a:pPr>
            <a:r>
              <a:rPr lang="en-US" sz="1800" dirty="0">
                <a:solidFill>
                  <a:schemeClr val="accent6">
                    <a:lumMod val="50000"/>
                  </a:schemeClr>
                </a:solidFill>
              </a:rPr>
              <a:t>Land use cover (soil type) </a:t>
            </a:r>
          </a:p>
          <a:p>
            <a:pPr lvl="1">
              <a:buClr>
                <a:schemeClr val="accent6">
                  <a:lumMod val="50000"/>
                </a:schemeClr>
              </a:buClr>
            </a:pPr>
            <a:r>
              <a:rPr lang="en-US" sz="1800" dirty="0">
                <a:solidFill>
                  <a:schemeClr val="accent6">
                    <a:lumMod val="50000"/>
                  </a:schemeClr>
                </a:solidFill>
              </a:rPr>
              <a:t>Climatology</a:t>
            </a:r>
          </a:p>
          <a:p>
            <a:pPr lvl="1">
              <a:buClr>
                <a:schemeClr val="accent6">
                  <a:lumMod val="50000"/>
                </a:schemeClr>
              </a:buClr>
            </a:pPr>
            <a:r>
              <a:rPr lang="en-US" sz="1800" dirty="0">
                <a:solidFill>
                  <a:schemeClr val="accent6">
                    <a:lumMod val="50000"/>
                  </a:schemeClr>
                </a:solidFill>
              </a:rPr>
              <a:t>Latest hazard assessment</a:t>
            </a:r>
          </a:p>
        </p:txBody>
      </p:sp>
      <p:pic>
        <p:nvPicPr>
          <p:cNvPr id="5" name="Picture 9" descr="VISIO-ADC"/>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lèche droite 11">
            <a:hlinkClick r:id="rId12" action="ppaction://hlinksldjump"/>
          </p:cNvPr>
          <p:cNvSpPr/>
          <p:nvPr/>
        </p:nvSpPr>
        <p:spPr>
          <a:xfrm>
            <a:off x="8460432" y="414376"/>
            <a:ext cx="683568" cy="628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smtClean="0"/>
              <a:t>Main</a:t>
            </a:r>
            <a:endParaRPr lang="en-US" sz="1200" dirty="0"/>
          </a:p>
        </p:txBody>
      </p:sp>
      <p:pic>
        <p:nvPicPr>
          <p:cNvPr id="15" name="Image 14"/>
          <p:cNvPicPr>
            <a:picLocks noChangeAspect="1"/>
          </p:cNvPicPr>
          <p:nvPr/>
        </p:nvPicPr>
        <p:blipFill>
          <a:blip r:embed="rId13"/>
          <a:stretch>
            <a:fillRect/>
          </a:stretch>
        </p:blipFill>
        <p:spPr>
          <a:xfrm>
            <a:off x="35496" y="36000"/>
            <a:ext cx="720000" cy="252000"/>
          </a:xfrm>
          <a:prstGeom prst="rect">
            <a:avLst/>
          </a:prstGeom>
        </p:spPr>
      </p:pic>
    </p:spTree>
    <p:extLst>
      <p:ext uri="{BB962C8B-B14F-4D97-AF65-F5344CB8AC3E}">
        <p14:creationId xmlns:p14="http://schemas.microsoft.com/office/powerpoint/2010/main" val="2555035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80000"/>
            <a:ext cx="8064896" cy="980728"/>
          </a:xfrm>
        </p:spPr>
        <p:txBody>
          <a:bodyPr anchor="ctr" anchorCtr="0"/>
          <a:lstStyle/>
          <a:p>
            <a:r>
              <a:rPr lang="en-CA" dirty="0" smtClean="0"/>
              <a:t>Rational</a:t>
            </a:r>
            <a:endParaRPr lang="en-CA" dirty="0"/>
          </a:p>
        </p:txBody>
      </p:sp>
      <p:pic>
        <p:nvPicPr>
          <p:cNvPr id="7" name="Picture 9" descr="VISIO-ADC"/>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5"/>
          <a:stretch>
            <a:fillRect/>
          </a:stretch>
        </p:blipFill>
        <p:spPr>
          <a:xfrm>
            <a:off x="251519" y="1548000"/>
            <a:ext cx="2686735" cy="2016000"/>
          </a:xfrm>
          <a:prstGeom prst="rect">
            <a:avLst/>
          </a:prstGeom>
          <a:scene3d>
            <a:camera prst="orthographicFront">
              <a:rot lat="0" lon="0" rev="0"/>
            </a:camera>
            <a:lightRig rig="threePt" dir="t"/>
          </a:scene3d>
        </p:spPr>
      </p:pic>
      <p:pic>
        <p:nvPicPr>
          <p:cNvPr id="13" name="Image 12"/>
          <p:cNvPicPr>
            <a:picLocks noChangeAspect="1"/>
          </p:cNvPicPr>
          <p:nvPr/>
        </p:nvPicPr>
        <p:blipFill>
          <a:blip r:embed="rId6"/>
          <a:stretch>
            <a:fillRect/>
          </a:stretch>
        </p:blipFill>
        <p:spPr>
          <a:xfrm>
            <a:off x="3059832" y="1548000"/>
            <a:ext cx="2688000" cy="2016000"/>
          </a:xfrm>
          <a:prstGeom prst="rect">
            <a:avLst/>
          </a:prstGeom>
          <a:scene3d>
            <a:camera prst="orthographicFront">
              <a:rot lat="0" lon="0" rev="0"/>
            </a:camera>
            <a:lightRig rig="threePt" dir="t"/>
          </a:scene3d>
        </p:spPr>
      </p:pic>
      <p:sp>
        <p:nvSpPr>
          <p:cNvPr id="15" name="ZoneTexte 14"/>
          <p:cNvSpPr txBox="1"/>
          <p:nvPr/>
        </p:nvSpPr>
        <p:spPr>
          <a:xfrm>
            <a:off x="251520" y="3645024"/>
            <a:ext cx="8640960" cy="1107996"/>
          </a:xfrm>
          <a:prstGeom prst="rect">
            <a:avLst/>
          </a:prstGeom>
          <a:noFill/>
        </p:spPr>
        <p:txBody>
          <a:bodyPr wrap="square" rtlCol="0" anchor="ctr" anchorCtr="0">
            <a:spAutoFit/>
          </a:bodyPr>
          <a:lstStyle/>
          <a:p>
            <a:pPr marL="285750" indent="-285750">
              <a:buFont typeface="Arial" panose="020B0604020202020204" pitchFamily="34" charset="0"/>
              <a:buChar char="•"/>
            </a:pPr>
            <a:r>
              <a:rPr lang="en-US" b="1" dirty="0" smtClean="0">
                <a:solidFill>
                  <a:schemeClr val="accent6">
                    <a:lumMod val="50000"/>
                  </a:schemeClr>
                </a:solidFill>
                <a:latin typeface="Arial" panose="020B0604020202020204" pitchFamily="34" charset="0"/>
                <a:cs typeface="Arial" panose="020B0604020202020204" pitchFamily="34" charset="0"/>
              </a:rPr>
              <a:t>Currently, these </a:t>
            </a:r>
            <a:r>
              <a:rPr lang="en-US" b="1" dirty="0">
                <a:solidFill>
                  <a:schemeClr val="accent6">
                    <a:lumMod val="50000"/>
                  </a:schemeClr>
                </a:solidFill>
                <a:latin typeface="Arial" panose="020B0604020202020204" pitchFamily="34" charset="0"/>
                <a:cs typeface="Arial" panose="020B0604020202020204" pitchFamily="34" charset="0"/>
              </a:rPr>
              <a:t>types of products do </a:t>
            </a:r>
            <a:r>
              <a:rPr lang="en-US" b="1" dirty="0" smtClean="0">
                <a:solidFill>
                  <a:schemeClr val="accent6">
                    <a:lumMod val="50000"/>
                  </a:schemeClr>
                </a:solidFill>
                <a:latin typeface="Arial" panose="020B0604020202020204" pitchFamily="34" charset="0"/>
                <a:cs typeface="Arial" panose="020B0604020202020204" pitchFamily="34" charset="0"/>
              </a:rPr>
              <a:t>not </a:t>
            </a:r>
            <a:r>
              <a:rPr lang="en-US" b="1" dirty="0">
                <a:solidFill>
                  <a:schemeClr val="accent6">
                    <a:lumMod val="50000"/>
                  </a:schemeClr>
                </a:solidFill>
                <a:latin typeface="Arial" panose="020B0604020202020204" pitchFamily="34" charset="0"/>
                <a:cs typeface="Arial" panose="020B0604020202020204" pitchFamily="34" charset="0"/>
              </a:rPr>
              <a:t>benefit from NWP's </a:t>
            </a:r>
            <a:r>
              <a:rPr lang="en-US" b="1" dirty="0" smtClean="0">
                <a:solidFill>
                  <a:schemeClr val="accent6">
                    <a:lumMod val="50000"/>
                  </a:schemeClr>
                </a:solidFill>
                <a:latin typeface="Arial" panose="020B0604020202020204" pitchFamily="34" charset="0"/>
                <a:cs typeface="Arial" panose="020B0604020202020204" pitchFamily="34" charset="0"/>
              </a:rPr>
              <a:t>capabilities: </a:t>
            </a:r>
          </a:p>
          <a:p>
            <a:pPr marL="800100" lvl="1" indent="-342900">
              <a:buFont typeface="Courier New" panose="02070309020205020404" pitchFamily="49" charset="0"/>
              <a:buChar char="o"/>
            </a:pPr>
            <a:r>
              <a:rPr lang="en-US" sz="1600" b="1" dirty="0" smtClean="0">
                <a:solidFill>
                  <a:schemeClr val="accent6">
                    <a:lumMod val="50000"/>
                  </a:schemeClr>
                </a:solidFill>
                <a:latin typeface="Arial" panose="020B0604020202020204" pitchFamily="34" charset="0"/>
                <a:cs typeface="Arial" panose="020B0604020202020204" pitchFamily="34" charset="0"/>
              </a:rPr>
              <a:t>data </a:t>
            </a:r>
            <a:r>
              <a:rPr lang="en-US" sz="1600" b="1" dirty="0">
                <a:solidFill>
                  <a:schemeClr val="accent6">
                    <a:lumMod val="50000"/>
                  </a:schemeClr>
                </a:solidFill>
                <a:latin typeface="Arial" panose="020B0604020202020204" pitchFamily="34" charset="0"/>
                <a:cs typeface="Arial" panose="020B0604020202020204" pitchFamily="34" charset="0"/>
              </a:rPr>
              <a:t>set on grid, </a:t>
            </a:r>
            <a:endParaRPr lang="en-US" sz="1600" b="1" dirty="0" smtClean="0">
              <a:solidFill>
                <a:schemeClr val="accent6">
                  <a:lumMod val="50000"/>
                </a:schemeClr>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600" b="1" dirty="0" smtClean="0">
                <a:solidFill>
                  <a:schemeClr val="accent6">
                    <a:lumMod val="50000"/>
                  </a:schemeClr>
                </a:solidFill>
                <a:latin typeface="Arial" panose="020B0604020202020204" pitchFamily="34" charset="0"/>
                <a:cs typeface="Arial" panose="020B0604020202020204" pitchFamily="34" charset="0"/>
              </a:rPr>
              <a:t>ensemble </a:t>
            </a:r>
            <a:r>
              <a:rPr lang="en-US" sz="1600" b="1" dirty="0">
                <a:solidFill>
                  <a:schemeClr val="accent6">
                    <a:lumMod val="50000"/>
                  </a:schemeClr>
                </a:solidFill>
                <a:latin typeface="Arial" panose="020B0604020202020204" pitchFamily="34" charset="0"/>
                <a:cs typeface="Arial" panose="020B0604020202020204" pitchFamily="34" charset="0"/>
              </a:rPr>
              <a:t>forecasts</a:t>
            </a:r>
            <a:r>
              <a:rPr lang="en-US" sz="1600" b="1" dirty="0" smtClean="0">
                <a:solidFill>
                  <a:schemeClr val="accent6">
                    <a:lumMod val="50000"/>
                  </a:schemeClr>
                </a:solidFill>
                <a:latin typeface="Arial" panose="020B0604020202020204" pitchFamily="34" charset="0"/>
                <a:cs typeface="Arial" panose="020B0604020202020204" pitchFamily="34" charset="0"/>
              </a:rPr>
              <a:t>,</a:t>
            </a:r>
          </a:p>
          <a:p>
            <a:pPr marL="800100" lvl="1" indent="-342900">
              <a:buFont typeface="Courier New" panose="02070309020205020404" pitchFamily="49" charset="0"/>
              <a:buChar char="o"/>
            </a:pPr>
            <a:r>
              <a:rPr lang="fr-CA" sz="1600" b="1" dirty="0" smtClean="0">
                <a:solidFill>
                  <a:schemeClr val="accent6">
                    <a:lumMod val="50000"/>
                  </a:schemeClr>
                </a:solidFill>
                <a:latin typeface="Arial" panose="020B0604020202020204" pitchFamily="34" charset="0"/>
                <a:cs typeface="Arial" panose="020B0604020202020204" pitchFamily="34" charset="0"/>
              </a:rPr>
              <a:t>automation</a:t>
            </a:r>
            <a:endParaRPr lang="en-US" sz="1600" b="1" dirty="0">
              <a:solidFill>
                <a:schemeClr val="accent6">
                  <a:lumMod val="50000"/>
                </a:schemeClr>
              </a:solidFill>
              <a:latin typeface="Arial" panose="020B0604020202020204" pitchFamily="34" charset="0"/>
              <a:cs typeface="Arial" panose="020B0604020202020204" pitchFamily="34" charset="0"/>
            </a:endParaRPr>
          </a:p>
        </p:txBody>
      </p:sp>
      <p:pic>
        <p:nvPicPr>
          <p:cNvPr id="12" name="Image 11"/>
          <p:cNvPicPr>
            <a:picLocks noChangeAspect="1"/>
          </p:cNvPicPr>
          <p:nvPr/>
        </p:nvPicPr>
        <p:blipFill rotWithShape="1">
          <a:blip r:embed="rId7"/>
          <a:srcRect l="8661" t="57559" r="53347" b="549"/>
          <a:stretch/>
        </p:blipFill>
        <p:spPr>
          <a:xfrm>
            <a:off x="5940152" y="1548000"/>
            <a:ext cx="2925310" cy="2016000"/>
          </a:xfrm>
          <a:prstGeom prst="rect">
            <a:avLst/>
          </a:prstGeom>
          <a:scene3d>
            <a:camera prst="orthographicFront">
              <a:rot lat="0" lon="0" rev="0"/>
            </a:camera>
            <a:lightRig rig="threePt" dir="t"/>
          </a:scene3d>
        </p:spPr>
      </p:pic>
      <p:sp>
        <p:nvSpPr>
          <p:cNvPr id="11" name="ZoneTexte 10"/>
          <p:cNvSpPr txBox="1"/>
          <p:nvPr/>
        </p:nvSpPr>
        <p:spPr>
          <a:xfrm>
            <a:off x="251520" y="4748951"/>
            <a:ext cx="8640960" cy="1200329"/>
          </a:xfrm>
          <a:prstGeom prst="rect">
            <a:avLst/>
          </a:prstGeom>
          <a:noFill/>
        </p:spPr>
        <p:txBody>
          <a:bodyPr wrap="square" rtlCol="0" anchor="ctr" anchorCtr="0">
            <a:spAutoFit/>
          </a:bodyPr>
          <a:lstStyle/>
          <a:p>
            <a:pPr marL="285750" indent="-285750">
              <a:buFont typeface="Arial" panose="020B0604020202020204" pitchFamily="34" charset="0"/>
              <a:buChar char="•"/>
            </a:pPr>
            <a:r>
              <a:rPr lang="en-US" b="1" dirty="0" smtClean="0">
                <a:solidFill>
                  <a:srgbClr val="FF0000"/>
                </a:solidFill>
              </a:rPr>
              <a:t>DMETOC Data </a:t>
            </a:r>
            <a:r>
              <a:rPr lang="en-US" b="1" dirty="0">
                <a:solidFill>
                  <a:srgbClr val="FF0000"/>
                </a:solidFill>
              </a:rPr>
              <a:t>centric approach / MSC Vision: </a:t>
            </a:r>
          </a:p>
          <a:p>
            <a:pPr marL="742950" lvl="1" indent="-285750">
              <a:buFont typeface="Arial" panose="020B0604020202020204" pitchFamily="34" charset="0"/>
              <a:buChar char="•"/>
            </a:pPr>
            <a:r>
              <a:rPr lang="en-US" dirty="0">
                <a:solidFill>
                  <a:srgbClr val="FF0000"/>
                </a:solidFill>
              </a:rPr>
              <a:t>Going away from manual production of weather impact </a:t>
            </a:r>
            <a:r>
              <a:rPr lang="en-US" dirty="0" smtClean="0">
                <a:solidFill>
                  <a:srgbClr val="FF0000"/>
                </a:solidFill>
              </a:rPr>
              <a:t>matrix (time consuming), </a:t>
            </a:r>
            <a:endParaRPr lang="en-US" dirty="0">
              <a:solidFill>
                <a:srgbClr val="FF0000"/>
              </a:solidFill>
            </a:endParaRPr>
          </a:p>
          <a:p>
            <a:pPr marL="742950" lvl="1" indent="-285750">
              <a:buFont typeface="Arial" panose="020B0604020202020204" pitchFamily="34" charset="0"/>
              <a:buChar char="•"/>
            </a:pPr>
            <a:r>
              <a:rPr lang="en-US" dirty="0">
                <a:solidFill>
                  <a:srgbClr val="FF0000"/>
                </a:solidFill>
              </a:rPr>
              <a:t>Allowing flexibility in delivery information (data, product, GIS, Web Service </a:t>
            </a:r>
            <a:r>
              <a:rPr lang="en-US" dirty="0" err="1">
                <a:solidFill>
                  <a:srgbClr val="FF0000"/>
                </a:solidFill>
              </a:rPr>
              <a:t>etc</a:t>
            </a:r>
            <a:r>
              <a:rPr lang="en-US" dirty="0">
                <a:solidFill>
                  <a:srgbClr val="FF0000"/>
                </a:solidFill>
              </a:rPr>
              <a:t>)</a:t>
            </a:r>
          </a:p>
          <a:p>
            <a:pPr marL="742950" lvl="1" indent="-285750">
              <a:buFont typeface="Arial" panose="020B0604020202020204" pitchFamily="34" charset="0"/>
              <a:buChar char="•"/>
            </a:pPr>
            <a:r>
              <a:rPr lang="fr-CA" dirty="0" err="1">
                <a:solidFill>
                  <a:srgbClr val="FF0000"/>
                </a:solidFill>
              </a:rPr>
              <a:t>Focusing</a:t>
            </a:r>
            <a:r>
              <a:rPr lang="fr-CA" dirty="0">
                <a:solidFill>
                  <a:srgbClr val="FF0000"/>
                </a:solidFill>
              </a:rPr>
              <a:t> « met » expertise </a:t>
            </a:r>
            <a:r>
              <a:rPr lang="fr-CA" dirty="0" err="1">
                <a:solidFill>
                  <a:srgbClr val="FF0000"/>
                </a:solidFill>
              </a:rPr>
              <a:t>where</a:t>
            </a:r>
            <a:r>
              <a:rPr lang="fr-CA" dirty="0">
                <a:solidFill>
                  <a:srgbClr val="FF0000"/>
                </a:solidFill>
              </a:rPr>
              <a:t> impacts </a:t>
            </a:r>
            <a:r>
              <a:rPr lang="fr-CA" dirty="0" smtClean="0">
                <a:solidFill>
                  <a:srgbClr val="FF0000"/>
                </a:solidFill>
              </a:rPr>
              <a:t>are </a:t>
            </a:r>
            <a:r>
              <a:rPr lang="fr-CA" dirty="0" err="1" smtClean="0">
                <a:solidFill>
                  <a:srgbClr val="FF0000"/>
                </a:solidFill>
              </a:rPr>
              <a:t>highest</a:t>
            </a:r>
            <a:endParaRPr lang="en-US" dirty="0">
              <a:solidFill>
                <a:srgbClr val="FF0000"/>
              </a:solidFill>
            </a:endParaRPr>
          </a:p>
        </p:txBody>
      </p:sp>
      <p:pic>
        <p:nvPicPr>
          <p:cNvPr id="3" name="Image 2"/>
          <p:cNvPicPr>
            <a:picLocks noChangeAspect="1"/>
          </p:cNvPicPr>
          <p:nvPr/>
        </p:nvPicPr>
        <p:blipFill rotWithShape="1">
          <a:blip r:embed="rId8"/>
          <a:srcRect l="8694" t="133" r="8635" b="133"/>
          <a:stretch/>
        </p:blipFill>
        <p:spPr>
          <a:xfrm>
            <a:off x="252000" y="1548000"/>
            <a:ext cx="2666496" cy="2016000"/>
          </a:xfrm>
          <a:prstGeom prst="rect">
            <a:avLst/>
          </a:prstGeom>
        </p:spPr>
      </p:pic>
      <p:pic>
        <p:nvPicPr>
          <p:cNvPr id="14" name="Image 13"/>
          <p:cNvPicPr>
            <a:picLocks noChangeAspect="1"/>
          </p:cNvPicPr>
          <p:nvPr/>
        </p:nvPicPr>
        <p:blipFill>
          <a:blip r:embed="rId9"/>
          <a:stretch>
            <a:fillRect/>
          </a:stretch>
        </p:blipFill>
        <p:spPr>
          <a:xfrm>
            <a:off x="35496" y="36000"/>
            <a:ext cx="720000" cy="252000"/>
          </a:xfrm>
          <a:prstGeom prst="rect">
            <a:avLst/>
          </a:prstGeom>
        </p:spPr>
      </p:pic>
    </p:spTree>
    <p:extLst>
      <p:ext uri="{BB962C8B-B14F-4D97-AF65-F5344CB8AC3E}">
        <p14:creationId xmlns:p14="http://schemas.microsoft.com/office/powerpoint/2010/main" val="2289822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archemin horizontal 52"/>
          <p:cNvSpPr>
            <a:spLocks noChangeAspect="1"/>
          </p:cNvSpPr>
          <p:nvPr/>
        </p:nvSpPr>
        <p:spPr>
          <a:xfrm>
            <a:off x="5940480" y="4005064"/>
            <a:ext cx="2952000" cy="1891098"/>
          </a:xfrm>
          <a:prstGeom prst="horizontalScroll">
            <a:avLst/>
          </a:prstGeom>
          <a:blipFill>
            <a:blip r:embed="rId4"/>
            <a:stretch>
              <a:fillRect/>
            </a:stretch>
          </a:blipFill>
          <a:scene3d>
            <a:camera prst="orthographicFront">
              <a:rot lat="12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fr-CA" b="1" dirty="0" err="1" smtClean="0">
                <a:solidFill>
                  <a:schemeClr val="accent6">
                    <a:lumMod val="50000"/>
                  </a:schemeClr>
                </a:solidFill>
                <a:latin typeface="Arial" panose="020B0604020202020204" pitchFamily="34" charset="0"/>
                <a:cs typeface="Arial" panose="020B0604020202020204" pitchFamily="34" charset="0"/>
              </a:rPr>
              <a:t>Assets</a:t>
            </a:r>
            <a:endParaRPr lang="en-US" b="1" dirty="0">
              <a:solidFill>
                <a:schemeClr val="accent6">
                  <a:lumMod val="50000"/>
                </a:schemeClr>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lstStyle/>
          <a:p>
            <a:pPr>
              <a:buClr>
                <a:srgbClr val="808080"/>
              </a:buClr>
            </a:pPr>
            <a:r>
              <a:rPr lang="en-CA" dirty="0" smtClean="0"/>
              <a:t>Consolidated Weather Impact Chart (CWIC) - Objectives</a:t>
            </a:r>
            <a:endParaRPr lang="en-CA" dirty="0"/>
          </a:p>
        </p:txBody>
      </p:sp>
      <p:pic>
        <p:nvPicPr>
          <p:cNvPr id="5" name="Picture 9" descr="VISIO-ADC"/>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762" y="2276872"/>
            <a:ext cx="1800000" cy="1105063"/>
          </a:xfrm>
          <a:prstGeom prst="rect">
            <a:avLst/>
          </a:prstGeom>
        </p:spPr>
      </p:pic>
      <p:grpSp>
        <p:nvGrpSpPr>
          <p:cNvPr id="29" name="Groupe 28"/>
          <p:cNvGrpSpPr/>
          <p:nvPr/>
        </p:nvGrpSpPr>
        <p:grpSpPr>
          <a:xfrm>
            <a:off x="323528" y="4479623"/>
            <a:ext cx="1080001" cy="1459204"/>
            <a:chOff x="251520" y="4479623"/>
            <a:chExt cx="1080001" cy="1459204"/>
          </a:xfrm>
        </p:grpSpPr>
        <p:pic>
          <p:nvPicPr>
            <p:cNvPr id="30" name="Imag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4479623"/>
              <a:ext cx="1080000" cy="1080000"/>
            </a:xfrm>
            <a:prstGeom prst="rect">
              <a:avLst/>
            </a:prstGeom>
          </p:spPr>
        </p:pic>
        <p:sp>
          <p:nvSpPr>
            <p:cNvPr id="34" name="ZoneTexte 33"/>
            <p:cNvSpPr txBox="1"/>
            <p:nvPr/>
          </p:nvSpPr>
          <p:spPr>
            <a:xfrm>
              <a:off x="251521" y="5415607"/>
              <a:ext cx="1080000" cy="523220"/>
            </a:xfrm>
            <a:prstGeom prst="rect">
              <a:avLst/>
            </a:prstGeom>
            <a:noFill/>
          </p:spPr>
          <p:txBody>
            <a:bodyPr wrap="square" rtlCol="0">
              <a:spAutoFit/>
            </a:bodyPr>
            <a:lstStyle/>
            <a:p>
              <a:pPr algn="ctr"/>
              <a:r>
                <a:rPr lang="fr-CA" sz="1400" dirty="0" smtClean="0">
                  <a:solidFill>
                    <a:schemeClr val="accent6">
                      <a:lumMod val="50000"/>
                    </a:schemeClr>
                  </a:solidFill>
                  <a:latin typeface="Arial" panose="020B0604020202020204" pitchFamily="34" charset="0"/>
                  <a:cs typeface="Arial" panose="020B0604020202020204" pitchFamily="34" charset="0"/>
                </a:rPr>
                <a:t>Canadian</a:t>
              </a:r>
            </a:p>
            <a:p>
              <a:pPr algn="ctr"/>
              <a:r>
                <a:rPr lang="fr-CA" sz="1400" dirty="0" smtClean="0">
                  <a:solidFill>
                    <a:schemeClr val="accent6">
                      <a:lumMod val="50000"/>
                    </a:schemeClr>
                  </a:solidFill>
                  <a:latin typeface="Arial" panose="020B0604020202020204" pitchFamily="34" charset="0"/>
                  <a:cs typeface="Arial" panose="020B0604020202020204" pitchFamily="34" charset="0"/>
                </a:rPr>
                <a:t> </a:t>
              </a:r>
              <a:r>
                <a:rPr lang="fr-CA" sz="1400" dirty="0" err="1" smtClean="0">
                  <a:solidFill>
                    <a:schemeClr val="accent6">
                      <a:lumMod val="50000"/>
                    </a:schemeClr>
                  </a:solidFill>
                  <a:latin typeface="Arial" panose="020B0604020202020204" pitchFamily="34" charset="0"/>
                  <a:cs typeface="Arial" panose="020B0604020202020204" pitchFamily="34" charset="0"/>
                </a:rPr>
                <a:t>Army</a:t>
              </a:r>
              <a:endParaRPr lang="en-US" sz="1400" dirty="0">
                <a:solidFill>
                  <a:schemeClr val="accent6">
                    <a:lumMod val="50000"/>
                  </a:schemeClr>
                </a:solidFill>
                <a:latin typeface="Arial" panose="020B0604020202020204" pitchFamily="34" charset="0"/>
                <a:cs typeface="Arial" panose="020B0604020202020204" pitchFamily="34" charset="0"/>
              </a:endParaRPr>
            </a:p>
          </p:txBody>
        </p:sp>
      </p:grpSp>
      <p:grpSp>
        <p:nvGrpSpPr>
          <p:cNvPr id="27" name="Groupe 26"/>
          <p:cNvGrpSpPr/>
          <p:nvPr/>
        </p:nvGrpSpPr>
        <p:grpSpPr>
          <a:xfrm>
            <a:off x="1674656" y="4057908"/>
            <a:ext cx="1457184" cy="1531332"/>
            <a:chOff x="1170872" y="3573016"/>
            <a:chExt cx="1457184" cy="1531332"/>
          </a:xfrm>
        </p:grpSpPr>
        <p:pic>
          <p:nvPicPr>
            <p:cNvPr id="32" name="Imag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0016" y="3573016"/>
              <a:ext cx="867468" cy="1080000"/>
            </a:xfrm>
            <a:prstGeom prst="rect">
              <a:avLst/>
            </a:prstGeom>
          </p:spPr>
        </p:pic>
        <p:sp>
          <p:nvSpPr>
            <p:cNvPr id="35" name="ZoneTexte 34"/>
            <p:cNvSpPr txBox="1"/>
            <p:nvPr/>
          </p:nvSpPr>
          <p:spPr>
            <a:xfrm>
              <a:off x="1170872" y="4581128"/>
              <a:ext cx="1457184" cy="523220"/>
            </a:xfrm>
            <a:prstGeom prst="rect">
              <a:avLst/>
            </a:prstGeom>
            <a:noFill/>
          </p:spPr>
          <p:txBody>
            <a:bodyPr wrap="square" rtlCol="0">
              <a:spAutoFit/>
            </a:bodyPr>
            <a:lstStyle/>
            <a:p>
              <a:pPr algn="ctr"/>
              <a:r>
                <a:rPr lang="fr-CA" sz="1400" dirty="0" smtClean="0">
                  <a:solidFill>
                    <a:schemeClr val="accent6">
                      <a:lumMod val="50000"/>
                    </a:schemeClr>
                  </a:solidFill>
                  <a:latin typeface="Arial" panose="020B0604020202020204" pitchFamily="34" charset="0"/>
                  <a:cs typeface="Arial" panose="020B0604020202020204" pitchFamily="34" charset="0"/>
                </a:rPr>
                <a:t>Royal Canadian</a:t>
              </a:r>
            </a:p>
            <a:p>
              <a:pPr algn="ctr"/>
              <a:r>
                <a:rPr lang="fr-CA" sz="1400" dirty="0" smtClean="0">
                  <a:solidFill>
                    <a:schemeClr val="accent6">
                      <a:lumMod val="50000"/>
                    </a:schemeClr>
                  </a:solidFill>
                  <a:latin typeface="Arial" panose="020B0604020202020204" pitchFamily="34" charset="0"/>
                  <a:cs typeface="Arial" panose="020B0604020202020204" pitchFamily="34" charset="0"/>
                </a:rPr>
                <a:t> </a:t>
              </a:r>
              <a:r>
                <a:rPr lang="fr-CA" sz="1400" dirty="0" err="1" smtClean="0">
                  <a:solidFill>
                    <a:schemeClr val="accent6">
                      <a:lumMod val="50000"/>
                    </a:schemeClr>
                  </a:solidFill>
                  <a:latin typeface="Arial" panose="020B0604020202020204" pitchFamily="34" charset="0"/>
                  <a:cs typeface="Arial" panose="020B0604020202020204" pitchFamily="34" charset="0"/>
                </a:rPr>
                <a:t>Navy</a:t>
              </a:r>
              <a:endParaRPr lang="en-US" sz="1400" dirty="0">
                <a:solidFill>
                  <a:schemeClr val="accent6">
                    <a:lumMod val="50000"/>
                  </a:schemeClr>
                </a:solidFill>
                <a:latin typeface="Arial" panose="020B0604020202020204" pitchFamily="34" charset="0"/>
                <a:cs typeface="Arial" panose="020B0604020202020204" pitchFamily="34" charset="0"/>
              </a:endParaRPr>
            </a:p>
          </p:txBody>
        </p:sp>
      </p:grpSp>
      <p:grpSp>
        <p:nvGrpSpPr>
          <p:cNvPr id="26" name="Groupe 25"/>
          <p:cNvGrpSpPr/>
          <p:nvPr/>
        </p:nvGrpSpPr>
        <p:grpSpPr>
          <a:xfrm>
            <a:off x="2843656" y="3429000"/>
            <a:ext cx="1584328" cy="1459204"/>
            <a:chOff x="2106975" y="2924944"/>
            <a:chExt cx="1584328" cy="1459204"/>
          </a:xfrm>
        </p:grpSpPr>
        <p:pic>
          <p:nvPicPr>
            <p:cNvPr id="31" name="Imag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68016" y="2924944"/>
              <a:ext cx="1130798" cy="1080000"/>
            </a:xfrm>
            <a:prstGeom prst="rect">
              <a:avLst/>
            </a:prstGeom>
          </p:spPr>
        </p:pic>
        <p:sp>
          <p:nvSpPr>
            <p:cNvPr id="36" name="ZoneTexte 35"/>
            <p:cNvSpPr txBox="1"/>
            <p:nvPr/>
          </p:nvSpPr>
          <p:spPr>
            <a:xfrm>
              <a:off x="2106975" y="3860928"/>
              <a:ext cx="1584328" cy="523220"/>
            </a:xfrm>
            <a:prstGeom prst="rect">
              <a:avLst/>
            </a:prstGeom>
            <a:noFill/>
          </p:spPr>
          <p:txBody>
            <a:bodyPr wrap="square" rtlCol="0">
              <a:spAutoFit/>
            </a:bodyPr>
            <a:lstStyle/>
            <a:p>
              <a:pPr algn="ctr"/>
              <a:r>
                <a:rPr lang="fr-CA" sz="1400" dirty="0" smtClean="0">
                  <a:solidFill>
                    <a:schemeClr val="accent6">
                      <a:lumMod val="50000"/>
                    </a:schemeClr>
                  </a:solidFill>
                  <a:latin typeface="Arial" panose="020B0604020202020204" pitchFamily="34" charset="0"/>
                  <a:cs typeface="Arial" panose="020B0604020202020204" pitchFamily="34" charset="0"/>
                </a:rPr>
                <a:t>Royal Canadian</a:t>
              </a:r>
            </a:p>
            <a:p>
              <a:pPr algn="ctr"/>
              <a:r>
                <a:rPr lang="fr-CA" sz="1400" dirty="0" smtClean="0">
                  <a:solidFill>
                    <a:schemeClr val="accent6">
                      <a:lumMod val="50000"/>
                    </a:schemeClr>
                  </a:solidFill>
                  <a:latin typeface="Arial" panose="020B0604020202020204" pitchFamily="34" charset="0"/>
                  <a:cs typeface="Arial" panose="020B0604020202020204" pitchFamily="34" charset="0"/>
                </a:rPr>
                <a:t> Air Force</a:t>
              </a:r>
              <a:endParaRPr lang="en-US" sz="1400" dirty="0">
                <a:solidFill>
                  <a:schemeClr val="accent6">
                    <a:lumMod val="50000"/>
                  </a:schemeClr>
                </a:solidFill>
                <a:latin typeface="Arial" panose="020B0604020202020204" pitchFamily="34" charset="0"/>
                <a:cs typeface="Arial" panose="020B0604020202020204" pitchFamily="34" charset="0"/>
              </a:endParaRPr>
            </a:p>
          </p:txBody>
        </p:sp>
      </p:grpSp>
      <p:grpSp>
        <p:nvGrpSpPr>
          <p:cNvPr id="25" name="Groupe 24"/>
          <p:cNvGrpSpPr/>
          <p:nvPr/>
        </p:nvGrpSpPr>
        <p:grpSpPr>
          <a:xfrm>
            <a:off x="3275856" y="2060848"/>
            <a:ext cx="2376264" cy="1746776"/>
            <a:chOff x="2843808" y="1916832"/>
            <a:chExt cx="2376264" cy="1746776"/>
          </a:xfrm>
        </p:grpSpPr>
        <p:pic>
          <p:nvPicPr>
            <p:cNvPr id="33" name="Imag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20024" y="1916832"/>
              <a:ext cx="928423" cy="1080000"/>
            </a:xfrm>
            <a:prstGeom prst="rect">
              <a:avLst/>
            </a:prstGeom>
          </p:spPr>
        </p:pic>
        <p:sp>
          <p:nvSpPr>
            <p:cNvPr id="37" name="ZoneTexte 36"/>
            <p:cNvSpPr txBox="1"/>
            <p:nvPr/>
          </p:nvSpPr>
          <p:spPr>
            <a:xfrm>
              <a:off x="2843808" y="2924944"/>
              <a:ext cx="2376264" cy="738664"/>
            </a:xfrm>
            <a:prstGeom prst="rect">
              <a:avLst/>
            </a:prstGeom>
            <a:noFill/>
          </p:spPr>
          <p:txBody>
            <a:bodyPr wrap="square" rtlCol="0">
              <a:spAutoFit/>
            </a:bodyPr>
            <a:lstStyle/>
            <a:p>
              <a:pPr algn="ctr"/>
              <a:r>
                <a:rPr lang="en-US" sz="1400" dirty="0">
                  <a:solidFill>
                    <a:schemeClr val="accent6">
                      <a:lumMod val="50000"/>
                    </a:schemeClr>
                  </a:solidFill>
                  <a:latin typeface="Arial" panose="020B0604020202020204" pitchFamily="34" charset="0"/>
                  <a:cs typeface="Arial" panose="020B0604020202020204" pitchFamily="34" charset="0"/>
                </a:rPr>
                <a:t>Canadian </a:t>
              </a:r>
              <a:r>
                <a:rPr lang="en-US" sz="1400" dirty="0" smtClean="0">
                  <a:solidFill>
                    <a:schemeClr val="accent6">
                      <a:lumMod val="50000"/>
                    </a:schemeClr>
                  </a:solidFill>
                  <a:latin typeface="Arial" panose="020B0604020202020204" pitchFamily="34" charset="0"/>
                  <a:cs typeface="Arial" panose="020B0604020202020204" pitchFamily="34" charset="0"/>
                </a:rPr>
                <a:t>Forces</a:t>
              </a:r>
            </a:p>
            <a:p>
              <a:pPr algn="ctr"/>
              <a:r>
                <a:rPr lang="en-US" sz="1400" dirty="0" smtClean="0">
                  <a:solidFill>
                    <a:schemeClr val="accent6">
                      <a:lumMod val="50000"/>
                    </a:schemeClr>
                  </a:solidFill>
                  <a:latin typeface="Arial" panose="020B0604020202020204" pitchFamily="34" charset="0"/>
                  <a:cs typeface="Arial" panose="020B0604020202020204" pitchFamily="34" charset="0"/>
                </a:rPr>
                <a:t>Intelligence</a:t>
              </a:r>
            </a:p>
            <a:p>
              <a:pPr algn="ctr"/>
              <a:r>
                <a:rPr lang="en-US" sz="1400" dirty="0" smtClean="0">
                  <a:solidFill>
                    <a:schemeClr val="accent6">
                      <a:lumMod val="50000"/>
                    </a:schemeClr>
                  </a:solidFill>
                  <a:latin typeface="Arial" panose="020B0604020202020204" pitchFamily="34" charset="0"/>
                  <a:cs typeface="Arial" panose="020B0604020202020204" pitchFamily="34" charset="0"/>
                </a:rPr>
                <a:t>Command</a:t>
              </a:r>
              <a:endParaRPr lang="en-US" sz="1400" dirty="0">
                <a:solidFill>
                  <a:schemeClr val="accent6">
                    <a:lumMod val="50000"/>
                  </a:schemeClr>
                </a:solidFill>
                <a:latin typeface="Arial" panose="020B0604020202020204" pitchFamily="34" charset="0"/>
                <a:cs typeface="Arial" panose="020B0604020202020204" pitchFamily="34" charset="0"/>
              </a:endParaRPr>
            </a:p>
          </p:txBody>
        </p:sp>
      </p:grpSp>
      <p:cxnSp>
        <p:nvCxnSpPr>
          <p:cNvPr id="40" name="Connecteur droit avec flèche 39"/>
          <p:cNvCxnSpPr>
            <a:stCxn id="28" idx="2"/>
            <a:endCxn id="30" idx="0"/>
          </p:cNvCxnSpPr>
          <p:nvPr/>
        </p:nvCxnSpPr>
        <p:spPr>
          <a:xfrm flipH="1">
            <a:off x="863528" y="3381935"/>
            <a:ext cx="511234" cy="1097688"/>
          </a:xfrm>
          <a:prstGeom prst="straightConnector1">
            <a:avLst/>
          </a:prstGeom>
          <a:ln w="38100">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tailEnd type="triangle"/>
          </a:ln>
        </p:spPr>
        <p:style>
          <a:lnRef idx="1">
            <a:schemeClr val="accent6"/>
          </a:lnRef>
          <a:fillRef idx="0">
            <a:schemeClr val="accent6"/>
          </a:fillRef>
          <a:effectRef idx="0">
            <a:schemeClr val="accent6"/>
          </a:effectRef>
          <a:fontRef idx="minor">
            <a:schemeClr val="tx1"/>
          </a:fontRef>
        </p:style>
      </p:cxnSp>
      <p:cxnSp>
        <p:nvCxnSpPr>
          <p:cNvPr id="43" name="Connecteur droit avec flèche 42"/>
          <p:cNvCxnSpPr>
            <a:stCxn id="28" idx="2"/>
            <a:endCxn id="32" idx="1"/>
          </p:cNvCxnSpPr>
          <p:nvPr/>
        </p:nvCxnSpPr>
        <p:spPr>
          <a:xfrm>
            <a:off x="1374762" y="3381935"/>
            <a:ext cx="569038" cy="1215973"/>
          </a:xfrm>
          <a:prstGeom prst="straightConnector1">
            <a:avLst/>
          </a:prstGeom>
          <a:ln w="38100">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tailEnd type="triangle"/>
          </a:ln>
        </p:spPr>
        <p:style>
          <a:lnRef idx="1">
            <a:schemeClr val="accent6"/>
          </a:lnRef>
          <a:fillRef idx="0">
            <a:schemeClr val="accent6"/>
          </a:fillRef>
          <a:effectRef idx="0">
            <a:schemeClr val="accent6"/>
          </a:effectRef>
          <a:fontRef idx="minor">
            <a:schemeClr val="tx1"/>
          </a:fontRef>
        </p:style>
      </p:cxnSp>
      <p:cxnSp>
        <p:nvCxnSpPr>
          <p:cNvPr id="46" name="Connecteur droit avec flèche 45"/>
          <p:cNvCxnSpPr>
            <a:stCxn id="28" idx="2"/>
            <a:endCxn id="31" idx="1"/>
          </p:cNvCxnSpPr>
          <p:nvPr/>
        </p:nvCxnSpPr>
        <p:spPr>
          <a:xfrm>
            <a:off x="1374762" y="3381935"/>
            <a:ext cx="1629935" cy="587065"/>
          </a:xfrm>
          <a:prstGeom prst="straightConnector1">
            <a:avLst/>
          </a:prstGeom>
          <a:ln w="3810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lin ang="0" scaled="1"/>
              <a:tileRect/>
            </a:gradFill>
            <a:tailEnd type="triangle"/>
          </a:ln>
        </p:spPr>
        <p:style>
          <a:lnRef idx="1">
            <a:schemeClr val="accent6"/>
          </a:lnRef>
          <a:fillRef idx="0">
            <a:schemeClr val="accent6"/>
          </a:fillRef>
          <a:effectRef idx="0">
            <a:schemeClr val="accent6"/>
          </a:effectRef>
          <a:fontRef idx="minor">
            <a:schemeClr val="tx1"/>
          </a:fontRef>
        </p:style>
      </p:cxnSp>
      <p:cxnSp>
        <p:nvCxnSpPr>
          <p:cNvPr id="49" name="Connecteur droit avec flèche 48"/>
          <p:cNvCxnSpPr>
            <a:stCxn id="28" idx="2"/>
            <a:endCxn id="33" idx="1"/>
          </p:cNvCxnSpPr>
          <p:nvPr/>
        </p:nvCxnSpPr>
        <p:spPr>
          <a:xfrm flipV="1">
            <a:off x="1374762" y="2600848"/>
            <a:ext cx="2477310" cy="781087"/>
          </a:xfrm>
          <a:prstGeom prst="straightConnector1">
            <a:avLst/>
          </a:prstGeom>
          <a:ln w="3810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lin ang="0" scaled="1"/>
              <a:tileRect/>
            </a:gradFill>
            <a:tailEnd type="triangle"/>
          </a:ln>
        </p:spPr>
        <p:style>
          <a:lnRef idx="1">
            <a:schemeClr val="accent6"/>
          </a:lnRef>
          <a:fillRef idx="0">
            <a:schemeClr val="accent6"/>
          </a:fillRef>
          <a:effectRef idx="0">
            <a:schemeClr val="accent6"/>
          </a:effectRef>
          <a:fontRef idx="minor">
            <a:schemeClr val="tx1"/>
          </a:fontRef>
        </p:style>
      </p:cxnSp>
      <p:sp>
        <p:nvSpPr>
          <p:cNvPr id="52" name="Parchemin horizontal 51"/>
          <p:cNvSpPr>
            <a:spLocks noChangeAspect="1"/>
          </p:cNvSpPr>
          <p:nvPr/>
        </p:nvSpPr>
        <p:spPr>
          <a:xfrm>
            <a:off x="5904480" y="1907696"/>
            <a:ext cx="2988000" cy="2241384"/>
          </a:xfrm>
          <a:prstGeom prst="horizontalScroll">
            <a:avLst/>
          </a:prstGeom>
          <a:blipFill>
            <a:blip r:embed="rId11"/>
            <a:stretch>
              <a:fillRect/>
            </a:stretch>
          </a:blipFill>
          <a:scene3d>
            <a:camera prst="orthographicFront">
              <a:rot lat="12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fr-CA" b="1" dirty="0" smtClean="0">
                <a:solidFill>
                  <a:schemeClr val="accent6">
                    <a:lumMod val="50000"/>
                  </a:schemeClr>
                </a:solidFill>
                <a:latin typeface="Arial" panose="020B0604020202020204" pitchFamily="34" charset="0"/>
                <a:cs typeface="Arial" panose="020B0604020202020204" pitchFamily="34" charset="0"/>
              </a:rPr>
              <a:t>Mission </a:t>
            </a:r>
            <a:r>
              <a:rPr lang="fr-CA" b="1" dirty="0" err="1" smtClean="0">
                <a:solidFill>
                  <a:schemeClr val="accent6">
                    <a:lumMod val="50000"/>
                  </a:schemeClr>
                </a:solidFill>
                <a:latin typeface="Arial" panose="020B0604020202020204" pitchFamily="34" charset="0"/>
                <a:cs typeface="Arial" panose="020B0604020202020204" pitchFamily="34" charset="0"/>
              </a:rPr>
              <a:t>planing</a:t>
            </a:r>
            <a:endParaRPr lang="en-US" sz="2800" b="1" dirty="0">
              <a:solidFill>
                <a:schemeClr val="accent6">
                  <a:lumMod val="50000"/>
                </a:schemeClr>
              </a:solidFill>
              <a:latin typeface="Arial" panose="020B0604020202020204" pitchFamily="34" charset="0"/>
              <a:cs typeface="Arial" panose="020B0604020202020204" pitchFamily="34" charset="0"/>
            </a:endParaRPr>
          </a:p>
        </p:txBody>
      </p:sp>
      <p:sp>
        <p:nvSpPr>
          <p:cNvPr id="103" name="ZoneTexte 102"/>
          <p:cNvSpPr txBox="1"/>
          <p:nvPr/>
        </p:nvSpPr>
        <p:spPr>
          <a:xfrm>
            <a:off x="251521" y="1628800"/>
            <a:ext cx="2393288" cy="584775"/>
          </a:xfrm>
          <a:prstGeom prst="rect">
            <a:avLst/>
          </a:prstGeom>
          <a:noFill/>
          <a:ln w="19050">
            <a:noFill/>
          </a:ln>
        </p:spPr>
        <p:txBody>
          <a:bodyPr wrap="square" rtlCol="0">
            <a:spAutoFit/>
          </a:bodyPr>
          <a:lstStyle/>
          <a:p>
            <a:pPr algn="ctr"/>
            <a:r>
              <a:rPr lang="en-US" sz="1600" dirty="0" smtClean="0">
                <a:solidFill>
                  <a:schemeClr val="accent6">
                    <a:lumMod val="50000"/>
                  </a:schemeClr>
                </a:solidFill>
                <a:latin typeface="Arial" panose="020B0604020202020204" pitchFamily="34" charset="0"/>
                <a:cs typeface="Arial" panose="020B0604020202020204" pitchFamily="34" charset="0"/>
                <a:hlinkClick r:id="rId12" action="ppaction://hlinksldjump"/>
              </a:rPr>
              <a:t>Relevant Environmental data base</a:t>
            </a:r>
            <a:endParaRPr lang="en-US" sz="1600" dirty="0">
              <a:solidFill>
                <a:schemeClr val="accent6">
                  <a:lumMod val="50000"/>
                </a:schemeClr>
              </a:solidFill>
              <a:latin typeface="Arial" panose="020B0604020202020204" pitchFamily="34" charset="0"/>
              <a:cs typeface="Arial" panose="020B0604020202020204" pitchFamily="34" charset="0"/>
            </a:endParaRPr>
          </a:p>
        </p:txBody>
      </p:sp>
      <p:pic>
        <p:nvPicPr>
          <p:cNvPr id="24" name="Image 23"/>
          <p:cNvPicPr>
            <a:picLocks noChangeAspect="1"/>
          </p:cNvPicPr>
          <p:nvPr/>
        </p:nvPicPr>
        <p:blipFill>
          <a:blip r:embed="rId13"/>
          <a:stretch>
            <a:fillRect/>
          </a:stretch>
        </p:blipFill>
        <p:spPr>
          <a:xfrm>
            <a:off x="35496" y="36000"/>
            <a:ext cx="720000" cy="252000"/>
          </a:xfrm>
          <a:prstGeom prst="rect">
            <a:avLst/>
          </a:prstGeom>
        </p:spPr>
      </p:pic>
    </p:spTree>
    <p:extLst>
      <p:ext uri="{BB962C8B-B14F-4D97-AF65-F5344CB8AC3E}">
        <p14:creationId xmlns:p14="http://schemas.microsoft.com/office/powerpoint/2010/main" val="925809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Clr>
                <a:srgbClr val="808080"/>
              </a:buClr>
            </a:pPr>
            <a:r>
              <a:rPr lang="en-CA" dirty="0"/>
              <a:t>Consolidated Weather Impact Chart (CWIC</a:t>
            </a:r>
            <a:r>
              <a:rPr lang="en-CA" dirty="0" smtClean="0"/>
              <a:t>) - Principles</a:t>
            </a:r>
            <a:endParaRPr lang="en-CA" dirty="0"/>
          </a:p>
        </p:txBody>
      </p:sp>
      <p:pic>
        <p:nvPicPr>
          <p:cNvPr id="5" name="Picture 9" descr="VISIO-ADC"/>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251520" y="1475492"/>
            <a:ext cx="3031599" cy="369332"/>
          </a:xfrm>
          <a:prstGeom prst="rect">
            <a:avLst/>
          </a:prstGeom>
          <a:noFill/>
        </p:spPr>
        <p:txBody>
          <a:bodyPr wrap="none" rtlCol="0">
            <a:spAutoFit/>
          </a:bodyPr>
          <a:lstStyle/>
          <a:p>
            <a:pPr marL="342900" indent="-342900">
              <a:buFont typeface="+mj-lt"/>
              <a:buAutoNum type="arabicPeriod"/>
            </a:pPr>
            <a:r>
              <a:rPr lang="en-CA" dirty="0" smtClean="0">
                <a:solidFill>
                  <a:schemeClr val="accent6">
                    <a:lumMod val="50000"/>
                  </a:schemeClr>
                </a:solidFill>
                <a:latin typeface="Arial" panose="020B0604020202020204" pitchFamily="34" charset="0"/>
                <a:cs typeface="Arial" panose="020B0604020202020204" pitchFamily="34" charset="0"/>
                <a:hlinkClick r:id="rId5" action="ppaction://hlinksldjump"/>
              </a:rPr>
              <a:t>Impacts characterization</a:t>
            </a:r>
            <a:endParaRPr lang="en-CA" dirty="0">
              <a:solidFill>
                <a:schemeClr val="accent6">
                  <a:lumMod val="50000"/>
                </a:schemeClr>
              </a:solidFill>
              <a:latin typeface="Arial" panose="020B0604020202020204" pitchFamily="34" charset="0"/>
              <a:cs typeface="Arial" panose="020B0604020202020204" pitchFamily="34" charset="0"/>
            </a:endParaRPr>
          </a:p>
        </p:txBody>
      </p:sp>
      <p:sp>
        <p:nvSpPr>
          <p:cNvPr id="61" name="ZoneTexte 60"/>
          <p:cNvSpPr txBox="1"/>
          <p:nvPr/>
        </p:nvSpPr>
        <p:spPr>
          <a:xfrm>
            <a:off x="4582749" y="1475492"/>
            <a:ext cx="2377574" cy="369332"/>
          </a:xfrm>
          <a:prstGeom prst="rect">
            <a:avLst/>
          </a:prstGeom>
          <a:noFill/>
        </p:spPr>
        <p:txBody>
          <a:bodyPr wrap="none" rtlCol="0">
            <a:spAutoFit/>
          </a:bodyPr>
          <a:lstStyle/>
          <a:p>
            <a:pPr marL="342900" indent="-342900">
              <a:buFont typeface="+mj-lt"/>
              <a:buAutoNum type="arabicPeriod" startAt="2"/>
            </a:pPr>
            <a:r>
              <a:rPr lang="en-CA" dirty="0" smtClean="0">
                <a:solidFill>
                  <a:schemeClr val="accent6">
                    <a:lumMod val="50000"/>
                  </a:schemeClr>
                </a:solidFill>
                <a:latin typeface="Arial" panose="020B0604020202020204" pitchFamily="34" charset="0"/>
                <a:cs typeface="Arial" panose="020B0604020202020204" pitchFamily="34" charset="0"/>
                <a:hlinkClick r:id="rId6" action="ppaction://hlinksldjump"/>
              </a:rPr>
              <a:t>Consolidation rule</a:t>
            </a:r>
            <a:endParaRPr lang="en-CA" dirty="0">
              <a:solidFill>
                <a:schemeClr val="accent6">
                  <a:lumMod val="50000"/>
                </a:schemeClr>
              </a:solidFill>
              <a:latin typeface="Arial" panose="020B0604020202020204" pitchFamily="34" charset="0"/>
              <a:cs typeface="Arial" panose="020B0604020202020204" pitchFamily="34" charset="0"/>
            </a:endParaRPr>
          </a:p>
        </p:txBody>
      </p:sp>
      <p:sp>
        <p:nvSpPr>
          <p:cNvPr id="106" name="ZoneTexte 105"/>
          <p:cNvSpPr txBox="1"/>
          <p:nvPr/>
        </p:nvSpPr>
        <p:spPr>
          <a:xfrm>
            <a:off x="107504" y="2420888"/>
            <a:ext cx="1890257" cy="461665"/>
          </a:xfrm>
          <a:prstGeom prst="rect">
            <a:avLst/>
          </a:prstGeom>
          <a:noFill/>
        </p:spPr>
        <p:txBody>
          <a:bodyPr wrap="square" rtlCol="0">
            <a:spAutoFit/>
          </a:bodyPr>
          <a:lstStyle/>
          <a:p>
            <a:pPr algn="ctr"/>
            <a:r>
              <a:rPr lang="en-US" sz="1200" dirty="0" smtClean="0">
                <a:solidFill>
                  <a:schemeClr val="accent6">
                    <a:lumMod val="50000"/>
                  </a:schemeClr>
                </a:solidFill>
                <a:latin typeface="Arial" panose="020B0604020202020204" pitchFamily="34" charset="0"/>
                <a:cs typeface="Arial" panose="020B0604020202020204" pitchFamily="34" charset="0"/>
              </a:rPr>
              <a:t>24hrs (4x6hrs) rain accumulation</a:t>
            </a:r>
            <a:endParaRPr lang="en-US" sz="1200" dirty="0">
              <a:solidFill>
                <a:schemeClr val="accent6">
                  <a:lumMod val="50000"/>
                </a:schemeClr>
              </a:solidFill>
              <a:latin typeface="Arial" panose="020B0604020202020204" pitchFamily="34" charset="0"/>
              <a:cs typeface="Arial" panose="020B0604020202020204" pitchFamily="34" charset="0"/>
            </a:endParaRPr>
          </a:p>
        </p:txBody>
      </p:sp>
      <p:sp>
        <p:nvSpPr>
          <p:cNvPr id="63" name="ZoneTexte 62"/>
          <p:cNvSpPr txBox="1"/>
          <p:nvPr/>
        </p:nvSpPr>
        <p:spPr>
          <a:xfrm>
            <a:off x="2483768" y="2222001"/>
            <a:ext cx="2332690" cy="261610"/>
          </a:xfrm>
          <a:prstGeom prst="rect">
            <a:avLst/>
          </a:prstGeom>
          <a:noFill/>
          <a:scene3d>
            <a:camera prst="orthographicFront">
              <a:rot lat="1800000" lon="19799991" rev="0"/>
            </a:camera>
            <a:lightRig rig="threePt" dir="t"/>
          </a:scene3d>
        </p:spPr>
        <p:txBody>
          <a:bodyPr wrap="none" rtlCol="0">
            <a:spAutoFit/>
          </a:bodyPr>
          <a:lstStyle/>
          <a:p>
            <a:r>
              <a:rPr lang="fr-CA" sz="1100" dirty="0" err="1" smtClean="0">
                <a:solidFill>
                  <a:schemeClr val="accent6">
                    <a:lumMod val="50000"/>
                  </a:schemeClr>
                </a:solidFill>
              </a:rPr>
              <a:t>Precipitation</a:t>
            </a:r>
            <a:r>
              <a:rPr lang="fr-CA" sz="1100" dirty="0" smtClean="0">
                <a:solidFill>
                  <a:schemeClr val="accent6">
                    <a:lumMod val="50000"/>
                  </a:schemeClr>
                </a:solidFill>
              </a:rPr>
              <a:t> </a:t>
            </a:r>
            <a:r>
              <a:rPr lang="fr-CA" sz="1100" dirty="0" err="1" smtClean="0">
                <a:solidFill>
                  <a:schemeClr val="accent6">
                    <a:lumMod val="50000"/>
                  </a:schemeClr>
                </a:solidFill>
              </a:rPr>
              <a:t>rain</a:t>
            </a:r>
            <a:r>
              <a:rPr lang="fr-CA" sz="1100" dirty="0" smtClean="0">
                <a:solidFill>
                  <a:schemeClr val="accent6">
                    <a:lumMod val="50000"/>
                  </a:schemeClr>
                </a:solidFill>
              </a:rPr>
              <a:t> impacts for user #1</a:t>
            </a:r>
            <a:endParaRPr lang="en-US" sz="1100" dirty="0">
              <a:solidFill>
                <a:schemeClr val="accent6">
                  <a:lumMod val="50000"/>
                </a:schemeClr>
              </a:solidFill>
            </a:endParaRPr>
          </a:p>
        </p:txBody>
      </p:sp>
      <p:sp>
        <p:nvSpPr>
          <p:cNvPr id="65" name="ZoneTexte 64"/>
          <p:cNvSpPr txBox="1"/>
          <p:nvPr/>
        </p:nvSpPr>
        <p:spPr>
          <a:xfrm>
            <a:off x="2562359" y="3717032"/>
            <a:ext cx="2206053" cy="253916"/>
          </a:xfrm>
          <a:prstGeom prst="rect">
            <a:avLst/>
          </a:prstGeom>
          <a:noFill/>
          <a:scene3d>
            <a:camera prst="orthographicFront">
              <a:rot lat="1800000" lon="19799991" rev="0"/>
            </a:camera>
            <a:lightRig rig="threePt" dir="t"/>
          </a:scene3d>
        </p:spPr>
        <p:txBody>
          <a:bodyPr wrap="none" rtlCol="0">
            <a:spAutoFit/>
          </a:bodyPr>
          <a:lstStyle/>
          <a:p>
            <a:r>
              <a:rPr lang="fr-CA" sz="1050" dirty="0" err="1" smtClean="0">
                <a:solidFill>
                  <a:schemeClr val="accent6">
                    <a:lumMod val="50000"/>
                  </a:schemeClr>
                </a:solidFill>
              </a:rPr>
              <a:t>Precipitation</a:t>
            </a:r>
            <a:r>
              <a:rPr lang="fr-CA" sz="1050" dirty="0" smtClean="0">
                <a:solidFill>
                  <a:schemeClr val="accent6">
                    <a:lumMod val="50000"/>
                  </a:schemeClr>
                </a:solidFill>
              </a:rPr>
              <a:t> </a:t>
            </a:r>
            <a:r>
              <a:rPr lang="fr-CA" sz="1050" dirty="0" err="1" smtClean="0">
                <a:solidFill>
                  <a:schemeClr val="accent6">
                    <a:lumMod val="50000"/>
                  </a:schemeClr>
                </a:solidFill>
              </a:rPr>
              <a:t>rain</a:t>
            </a:r>
            <a:r>
              <a:rPr lang="fr-CA" sz="1050" dirty="0" smtClean="0">
                <a:solidFill>
                  <a:schemeClr val="accent6">
                    <a:lumMod val="50000"/>
                  </a:schemeClr>
                </a:solidFill>
              </a:rPr>
              <a:t> impacts for user #2</a:t>
            </a:r>
            <a:endParaRPr lang="en-US" sz="1050" dirty="0">
              <a:solidFill>
                <a:schemeClr val="accent6">
                  <a:lumMod val="50000"/>
                </a:schemeClr>
              </a:solidFill>
            </a:endParaRPr>
          </a:p>
        </p:txBody>
      </p:sp>
      <p:grpSp>
        <p:nvGrpSpPr>
          <p:cNvPr id="18" name="Groupe 17"/>
          <p:cNvGrpSpPr/>
          <p:nvPr/>
        </p:nvGrpSpPr>
        <p:grpSpPr>
          <a:xfrm>
            <a:off x="2217350" y="3789040"/>
            <a:ext cx="410434" cy="1580724"/>
            <a:chOff x="6604834" y="2406052"/>
            <a:chExt cx="337921" cy="1301449"/>
          </a:xfrm>
        </p:grpSpPr>
        <p:sp>
          <p:nvSpPr>
            <p:cNvPr id="23" name="Rectangle 22"/>
            <p:cNvSpPr/>
            <p:nvPr/>
          </p:nvSpPr>
          <p:spPr>
            <a:xfrm>
              <a:off x="6826542" y="2406052"/>
              <a:ext cx="116213" cy="1301449"/>
            </a:xfrm>
            <a:prstGeom prst="rect">
              <a:avLst/>
            </a:prstGeom>
            <a:gradFill>
              <a:gsLst>
                <a:gs pos="0">
                  <a:srgbClr val="FF0000"/>
                </a:gs>
                <a:gs pos="23000">
                  <a:srgbClr val="FFFF00"/>
                </a:gs>
                <a:gs pos="22000">
                  <a:srgbClr val="FF0000"/>
                </a:gs>
                <a:gs pos="41000">
                  <a:schemeClr val="bg1"/>
                </a:gs>
                <a:gs pos="39000">
                  <a:srgbClr val="FFFF00"/>
                </a:gs>
                <a:gs pos="100000">
                  <a:schemeClr val="bg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e 15"/>
            <p:cNvGrpSpPr/>
            <p:nvPr/>
          </p:nvGrpSpPr>
          <p:grpSpPr>
            <a:xfrm>
              <a:off x="6604834" y="2599885"/>
              <a:ext cx="277076" cy="221524"/>
              <a:chOff x="6604834" y="2599885"/>
              <a:chExt cx="277076" cy="221524"/>
            </a:xfrm>
          </p:grpSpPr>
          <p:cxnSp>
            <p:nvCxnSpPr>
              <p:cNvPr id="75" name="Connecteur droit avec flèche 74"/>
              <p:cNvCxnSpPr/>
              <p:nvPr/>
            </p:nvCxnSpPr>
            <p:spPr>
              <a:xfrm flipH="1">
                <a:off x="6604834" y="2710647"/>
                <a:ext cx="277076" cy="160"/>
              </a:xfrm>
              <a:prstGeom prst="straightConnector1">
                <a:avLst/>
              </a:prstGeom>
              <a:ln w="34925">
                <a:solidFill>
                  <a:srgbClr val="FF0000"/>
                </a:solidFill>
                <a:headEnd w="med" len="lg"/>
                <a:tailEnd type="triangle"/>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p:nvPr/>
            </p:nvCxnSpPr>
            <p:spPr>
              <a:xfrm flipV="1">
                <a:off x="6802681" y="2599885"/>
                <a:ext cx="1567" cy="110762"/>
              </a:xfrm>
              <a:prstGeom prst="straightConnector1">
                <a:avLst/>
              </a:prstGeom>
              <a:ln w="12700">
                <a:solidFill>
                  <a:schemeClr val="accent6">
                    <a:lumMod val="50000"/>
                  </a:schemeClr>
                </a:solidFill>
                <a:prstDash val="sysDot"/>
                <a:headEnd w="med" len="lg"/>
                <a:tailEnd type="triangle"/>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a:xfrm>
                <a:off x="6802502" y="2710647"/>
                <a:ext cx="1567" cy="110762"/>
              </a:xfrm>
              <a:prstGeom prst="straightConnector1">
                <a:avLst/>
              </a:prstGeom>
              <a:ln w="12700">
                <a:solidFill>
                  <a:schemeClr val="accent6">
                    <a:lumMod val="50000"/>
                  </a:schemeClr>
                </a:solidFill>
                <a:prstDash val="sysDot"/>
                <a:headEnd w="med" len="lg"/>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e 16"/>
            <p:cNvGrpSpPr/>
            <p:nvPr/>
          </p:nvGrpSpPr>
          <p:grpSpPr>
            <a:xfrm>
              <a:off x="6604834" y="2821408"/>
              <a:ext cx="275897" cy="221524"/>
              <a:chOff x="6604834" y="2821408"/>
              <a:chExt cx="275897" cy="221524"/>
            </a:xfrm>
          </p:grpSpPr>
          <p:cxnSp>
            <p:nvCxnSpPr>
              <p:cNvPr id="74" name="Connecteur droit avec flèche 73"/>
              <p:cNvCxnSpPr/>
              <p:nvPr/>
            </p:nvCxnSpPr>
            <p:spPr>
              <a:xfrm flipH="1">
                <a:off x="6604834" y="2932170"/>
                <a:ext cx="275897" cy="392"/>
              </a:xfrm>
              <a:prstGeom prst="straightConnector1">
                <a:avLst/>
              </a:prstGeom>
              <a:ln w="34925" cmpd="sng">
                <a:solidFill>
                  <a:srgbClr val="FFFF00"/>
                </a:solidFill>
                <a:headEnd w="med" len="lg"/>
                <a:tailEnd type="triangle"/>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Connecteur droit avec flèche 78"/>
              <p:cNvCxnSpPr/>
              <p:nvPr/>
            </p:nvCxnSpPr>
            <p:spPr>
              <a:xfrm flipV="1">
                <a:off x="6768000" y="2821408"/>
                <a:ext cx="1567" cy="110762"/>
              </a:xfrm>
              <a:prstGeom prst="straightConnector1">
                <a:avLst/>
              </a:prstGeom>
              <a:ln w="12700">
                <a:solidFill>
                  <a:schemeClr val="accent6">
                    <a:lumMod val="50000"/>
                  </a:schemeClr>
                </a:solidFill>
                <a:prstDash val="sysDot"/>
                <a:headEnd w="med" len="lg"/>
                <a:tailEnd type="triangle"/>
              </a:ln>
            </p:spPr>
            <p:style>
              <a:lnRef idx="1">
                <a:schemeClr val="accent1"/>
              </a:lnRef>
              <a:fillRef idx="0">
                <a:schemeClr val="accent1"/>
              </a:fillRef>
              <a:effectRef idx="0">
                <a:schemeClr val="accent1"/>
              </a:effectRef>
              <a:fontRef idx="minor">
                <a:schemeClr val="tx1"/>
              </a:fontRef>
            </p:style>
          </p:cxnSp>
          <p:cxnSp>
            <p:nvCxnSpPr>
              <p:cNvPr id="80" name="Connecteur droit avec flèche 79"/>
              <p:cNvCxnSpPr/>
              <p:nvPr/>
            </p:nvCxnSpPr>
            <p:spPr>
              <a:xfrm>
                <a:off x="6768000" y="2932170"/>
                <a:ext cx="1567" cy="110762"/>
              </a:xfrm>
              <a:prstGeom prst="straightConnector1">
                <a:avLst/>
              </a:prstGeom>
              <a:ln w="12700">
                <a:solidFill>
                  <a:schemeClr val="accent6">
                    <a:lumMod val="50000"/>
                  </a:schemeClr>
                </a:solidFill>
                <a:prstDash val="sysDot"/>
                <a:headEnd w="med" len="lg"/>
                <a:tailEnd type="triangle"/>
              </a:ln>
            </p:spPr>
            <p:style>
              <a:lnRef idx="1">
                <a:schemeClr val="accent1"/>
              </a:lnRef>
              <a:fillRef idx="0">
                <a:schemeClr val="accent1"/>
              </a:fillRef>
              <a:effectRef idx="0">
                <a:schemeClr val="accent1"/>
              </a:effectRef>
              <a:fontRef idx="minor">
                <a:schemeClr val="tx1"/>
              </a:fontRef>
            </p:style>
          </p:cxnSp>
        </p:grpSp>
      </p:grpSp>
      <p:sp>
        <p:nvSpPr>
          <p:cNvPr id="69" name="Flèche droite 68"/>
          <p:cNvSpPr/>
          <p:nvPr/>
        </p:nvSpPr>
        <p:spPr>
          <a:xfrm>
            <a:off x="1709466" y="5417189"/>
            <a:ext cx="1710406" cy="388075"/>
          </a:xfrm>
          <a:prstGeom prst="rightArrow">
            <a:avLst>
              <a:gd name="adj1" fmla="val 50000"/>
              <a:gd name="adj2" fmla="val 93238"/>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CA" sz="900" i="1" dirty="0" smtClean="0">
                <a:solidFill>
                  <a:schemeClr val="accent6">
                    <a:lumMod val="50000"/>
                  </a:schemeClr>
                </a:solidFill>
                <a:latin typeface="Arial" panose="020B0604020202020204" pitchFamily="34" charset="0"/>
                <a:cs typeface="Arial" panose="020B0604020202020204" pitchFamily="34" charset="0"/>
              </a:rPr>
              <a:t>Adjustable thresholds</a:t>
            </a:r>
            <a:endParaRPr lang="en-CA" sz="900" i="1" dirty="0">
              <a:solidFill>
                <a:schemeClr val="accent6">
                  <a:lumMod val="50000"/>
                </a:schemeClr>
              </a:solidFill>
              <a:latin typeface="Arial" panose="020B0604020202020204" pitchFamily="34" charset="0"/>
              <a:cs typeface="Arial" panose="020B0604020202020204" pitchFamily="34" charset="0"/>
            </a:endParaRPr>
          </a:p>
        </p:txBody>
      </p:sp>
      <p:grpSp>
        <p:nvGrpSpPr>
          <p:cNvPr id="47" name="Groupe 46"/>
          <p:cNvGrpSpPr/>
          <p:nvPr/>
        </p:nvGrpSpPr>
        <p:grpSpPr>
          <a:xfrm>
            <a:off x="4211960" y="2492896"/>
            <a:ext cx="4867311" cy="3744416"/>
            <a:chOff x="4211960" y="2420888"/>
            <a:chExt cx="4867311" cy="3744416"/>
          </a:xfrm>
        </p:grpSpPr>
        <mc:AlternateContent xmlns:mc="http://schemas.openxmlformats.org/markup-compatibility/2006" xmlns:a14="http://schemas.microsoft.com/office/drawing/2010/main">
          <mc:Choice Requires="a14">
            <p:sp>
              <p:nvSpPr>
                <p:cNvPr id="22" name="Flèche droite 21"/>
                <p:cNvSpPr/>
                <p:nvPr/>
              </p:nvSpPr>
              <p:spPr>
                <a:xfrm rot="2692844">
                  <a:off x="6509192" y="3003854"/>
                  <a:ext cx="2570079" cy="532001"/>
                </a:xfrm>
                <a:prstGeom prst="rightArrow">
                  <a:avLst>
                    <a:gd name="adj1" fmla="val 50000"/>
                    <a:gd name="adj2" fmla="val 93238"/>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fr-CA" sz="1050" i="1">
                            <a:solidFill>
                              <a:schemeClr val="accent6">
                                <a:lumMod val="50000"/>
                              </a:schemeClr>
                            </a:solidFill>
                            <a:latin typeface="Cambria Math" panose="02040503050406030204" pitchFamily="18" charset="0"/>
                          </a:rPr>
                          <m:t>𝐶𝑊</m:t>
                        </m:r>
                        <m:r>
                          <m:rPr>
                            <m:sty m:val="p"/>
                          </m:rPr>
                          <a:rPr lang="fr-CA" sz="1050">
                            <a:solidFill>
                              <a:schemeClr val="accent6">
                                <a:lumMod val="50000"/>
                              </a:schemeClr>
                            </a:solidFill>
                            <a:latin typeface="Cambria Math" panose="02040503050406030204" pitchFamily="18" charset="0"/>
                          </a:rPr>
                          <m:t>IC</m:t>
                        </m:r>
                        <m:r>
                          <a:rPr lang="fr-CA" sz="1050">
                            <a:solidFill>
                              <a:schemeClr val="accent6">
                                <a:lumMod val="50000"/>
                              </a:schemeClr>
                            </a:solidFill>
                            <a:latin typeface="Cambria Math" panose="02040503050406030204" pitchFamily="18" charset="0"/>
                          </a:rPr>
                          <m:t>=</m:t>
                        </m:r>
                        <m:r>
                          <a:rPr lang="fr-CA" sz="1050" i="1">
                            <a:solidFill>
                              <a:schemeClr val="accent6">
                                <a:lumMod val="50000"/>
                              </a:schemeClr>
                            </a:solidFill>
                            <a:latin typeface="Cambria Math" panose="02040503050406030204" pitchFamily="18" charset="0"/>
                          </a:rPr>
                          <m:t>𝑓</m:t>
                        </m:r>
                        <m:r>
                          <a:rPr lang="fr-CA" sz="1050" i="1">
                            <a:solidFill>
                              <a:schemeClr val="accent6">
                                <a:lumMod val="50000"/>
                              </a:schemeClr>
                            </a:solidFill>
                            <a:latin typeface="Cambria Math" panose="02040503050406030204" pitchFamily="18" charset="0"/>
                          </a:rPr>
                          <m:t>(</m:t>
                        </m:r>
                        <m:r>
                          <a:rPr lang="fr-CA" sz="1050" i="1">
                            <a:solidFill>
                              <a:schemeClr val="accent6">
                                <a:lumMod val="50000"/>
                              </a:schemeClr>
                            </a:solidFill>
                            <a:latin typeface="Cambria Math" panose="02040503050406030204" pitchFamily="18" charset="0"/>
                          </a:rPr>
                          <m:t>𝑊𝑥</m:t>
                        </m:r>
                        <m:r>
                          <a:rPr lang="fr-CA" sz="1050" i="1">
                            <a:solidFill>
                              <a:schemeClr val="accent6">
                                <a:lumMod val="50000"/>
                              </a:schemeClr>
                            </a:solidFill>
                            <a:latin typeface="Cambria Math" panose="02040503050406030204" pitchFamily="18" charset="0"/>
                          </a:rPr>
                          <m:t> </m:t>
                        </m:r>
                        <m:r>
                          <a:rPr lang="fr-CA" sz="1050" i="1">
                            <a:solidFill>
                              <a:schemeClr val="accent6">
                                <a:lumMod val="50000"/>
                              </a:schemeClr>
                            </a:solidFill>
                            <a:latin typeface="Cambria Math" panose="02040503050406030204" pitchFamily="18" charset="0"/>
                          </a:rPr>
                          <m:t>𝑖𝑚𝑝𝑎𝑐𝑡𝑠</m:t>
                        </m:r>
                        <m:r>
                          <a:rPr lang="fr-CA" sz="1050" i="1">
                            <a:solidFill>
                              <a:schemeClr val="accent6">
                                <a:lumMod val="50000"/>
                              </a:schemeClr>
                            </a:solidFill>
                            <a:latin typeface="Cambria Math" panose="02040503050406030204" pitchFamily="18" charset="0"/>
                          </a:rPr>
                          <m:t>)</m:t>
                        </m:r>
                      </m:oMath>
                    </m:oMathPara>
                  </a14:m>
                  <a:endParaRPr lang="en-US" sz="1050" dirty="0" smtClean="0">
                    <a:solidFill>
                      <a:schemeClr val="accent6">
                        <a:lumMod val="50000"/>
                      </a:schemeClr>
                    </a:solidFill>
                  </a:endParaRPr>
                </a:p>
              </p:txBody>
            </p:sp>
          </mc:Choice>
          <mc:Fallback xmlns="">
            <p:sp>
              <p:nvSpPr>
                <p:cNvPr id="22" name="Flèche droite 21"/>
                <p:cNvSpPr>
                  <a:spLocks noRot="1" noChangeAspect="1" noMove="1" noResize="1" noEditPoints="1" noAdjustHandles="1" noChangeArrowheads="1" noChangeShapeType="1" noTextEdit="1"/>
                </p:cNvSpPr>
                <p:nvPr/>
              </p:nvSpPr>
              <p:spPr>
                <a:xfrm rot="2692844">
                  <a:off x="6509192" y="3003854"/>
                  <a:ext cx="2570079" cy="532001"/>
                </a:xfrm>
                <a:prstGeom prst="rightArrow">
                  <a:avLst>
                    <a:gd name="adj1" fmla="val 50000"/>
                    <a:gd name="adj2" fmla="val 93238"/>
                  </a:avLst>
                </a:prstGeom>
                <a:blipFill>
                  <a:blip r:embed="rId7"/>
                  <a:stretch>
                    <a:fillRect/>
                  </a:stretch>
                </a:blipFill>
                <a:ln>
                  <a:solidFill>
                    <a:schemeClr val="accent6">
                      <a:lumMod val="50000"/>
                    </a:schemeClr>
                  </a:solidFill>
                </a:ln>
              </p:spPr>
              <p:txBody>
                <a:bodyPr/>
                <a:lstStyle/>
                <a:p>
                  <a:r>
                    <a:rPr lang="en-US">
                      <a:noFill/>
                    </a:rPr>
                    <a:t> </a:t>
                  </a:r>
                </a:p>
              </p:txBody>
            </p:sp>
          </mc:Fallback>
        </mc:AlternateContent>
        <p:grpSp>
          <p:nvGrpSpPr>
            <p:cNvPr id="45" name="Groupe 44"/>
            <p:cNvGrpSpPr/>
            <p:nvPr/>
          </p:nvGrpSpPr>
          <p:grpSpPr>
            <a:xfrm>
              <a:off x="4211960" y="2420888"/>
              <a:ext cx="4816138" cy="3744416"/>
              <a:chOff x="4211960" y="2420888"/>
              <a:chExt cx="4816138" cy="3744416"/>
            </a:xfrm>
          </p:grpSpPr>
          <p:grpSp>
            <p:nvGrpSpPr>
              <p:cNvPr id="44" name="Groupe 43"/>
              <p:cNvGrpSpPr/>
              <p:nvPr/>
            </p:nvGrpSpPr>
            <p:grpSpPr>
              <a:xfrm>
                <a:off x="4211960" y="2420888"/>
                <a:ext cx="2360063" cy="1448648"/>
                <a:chOff x="4211960" y="2420888"/>
                <a:chExt cx="2360063" cy="1448648"/>
              </a:xfrm>
            </p:grpSpPr>
            <p:pic>
              <p:nvPicPr>
                <p:cNvPr id="10" name="Image 9"/>
                <p:cNvPicPr>
                  <a:picLocks noChangeAspect="1"/>
                </p:cNvPicPr>
                <p:nvPr/>
              </p:nvPicPr>
              <p:blipFill>
                <a:blip r:embed="rId8"/>
                <a:stretch>
                  <a:fillRect/>
                </a:stretch>
              </p:blipFill>
              <p:spPr>
                <a:xfrm>
                  <a:off x="4412023" y="2420888"/>
                  <a:ext cx="2160000" cy="1448648"/>
                </a:xfrm>
                <a:prstGeom prst="rect">
                  <a:avLst/>
                </a:prstGeom>
                <a:scene3d>
                  <a:camera prst="orthographicFront">
                    <a:rot lat="1800000" lon="19800000" rev="0"/>
                  </a:camera>
                  <a:lightRig rig="threePt" dir="t"/>
                </a:scene3d>
              </p:spPr>
            </p:pic>
            <p:sp>
              <p:nvSpPr>
                <p:cNvPr id="55" name="ZoneTexte 54"/>
                <p:cNvSpPr txBox="1"/>
                <p:nvPr/>
              </p:nvSpPr>
              <p:spPr>
                <a:xfrm>
                  <a:off x="4211960" y="2612625"/>
                  <a:ext cx="1664621" cy="276999"/>
                </a:xfrm>
                <a:prstGeom prst="rect">
                  <a:avLst/>
                </a:prstGeom>
                <a:noFill/>
                <a:scene3d>
                  <a:camera prst="orthographicFront">
                    <a:rot lat="1800000" lon="19800000" rev="0"/>
                  </a:camera>
                  <a:lightRig rig="threePt" dir="t"/>
                </a:scene3d>
              </p:spPr>
              <p:txBody>
                <a:bodyPr wrap="square" rtlCol="0">
                  <a:spAutoFit/>
                </a:bodyPr>
                <a:lstStyle/>
                <a:p>
                  <a:pPr algn="ctr"/>
                  <a:r>
                    <a:rPr lang="en-US" sz="1200" dirty="0" smtClean="0">
                      <a:solidFill>
                        <a:schemeClr val="accent6">
                          <a:lumMod val="50000"/>
                        </a:schemeClr>
                      </a:solidFill>
                      <a:latin typeface="Arial" panose="020B0604020202020204" pitchFamily="34" charset="0"/>
                      <a:cs typeface="Arial" panose="020B0604020202020204" pitchFamily="34" charset="0"/>
                    </a:rPr>
                    <a:t>Visibility impact</a:t>
                  </a:r>
                  <a:endParaRPr lang="en-US" sz="1200" dirty="0">
                    <a:solidFill>
                      <a:schemeClr val="accent6">
                        <a:lumMod val="50000"/>
                      </a:schemeClr>
                    </a:solidFill>
                    <a:latin typeface="Arial" panose="020B0604020202020204" pitchFamily="34" charset="0"/>
                    <a:cs typeface="Arial" panose="020B0604020202020204" pitchFamily="34" charset="0"/>
                  </a:endParaRPr>
                </a:p>
              </p:txBody>
            </p:sp>
          </p:grpSp>
          <p:grpSp>
            <p:nvGrpSpPr>
              <p:cNvPr id="42" name="Groupe 41"/>
              <p:cNvGrpSpPr/>
              <p:nvPr/>
            </p:nvGrpSpPr>
            <p:grpSpPr>
              <a:xfrm>
                <a:off x="4854958" y="2924944"/>
                <a:ext cx="2237322" cy="1448648"/>
                <a:chOff x="4854958" y="2924944"/>
                <a:chExt cx="2237322" cy="1448648"/>
              </a:xfrm>
            </p:grpSpPr>
            <p:pic>
              <p:nvPicPr>
                <p:cNvPr id="9" name="Image 8"/>
                <p:cNvPicPr>
                  <a:picLocks noChangeAspect="1"/>
                </p:cNvPicPr>
                <p:nvPr/>
              </p:nvPicPr>
              <p:blipFill>
                <a:blip r:embed="rId9"/>
                <a:stretch>
                  <a:fillRect/>
                </a:stretch>
              </p:blipFill>
              <p:spPr>
                <a:xfrm>
                  <a:off x="4932280" y="2924944"/>
                  <a:ext cx="2160000" cy="1448648"/>
                </a:xfrm>
                <a:prstGeom prst="rect">
                  <a:avLst/>
                </a:prstGeom>
                <a:scene3d>
                  <a:camera prst="orthographicFront">
                    <a:rot lat="1800000" lon="19800000" rev="0"/>
                  </a:camera>
                  <a:lightRig rig="threePt" dir="t"/>
                </a:scene3d>
              </p:spPr>
            </p:pic>
            <p:sp>
              <p:nvSpPr>
                <p:cNvPr id="54" name="ZoneTexte 53"/>
                <p:cNvSpPr txBox="1"/>
                <p:nvPr/>
              </p:nvSpPr>
              <p:spPr>
                <a:xfrm>
                  <a:off x="4854958" y="3079998"/>
                  <a:ext cx="1664617" cy="276999"/>
                </a:xfrm>
                <a:prstGeom prst="rect">
                  <a:avLst/>
                </a:prstGeom>
                <a:noFill/>
                <a:scene3d>
                  <a:camera prst="orthographicFront">
                    <a:rot lat="1800000" lon="19800000" rev="0"/>
                  </a:camera>
                  <a:lightRig rig="threePt" dir="t"/>
                </a:scene3d>
              </p:spPr>
              <p:txBody>
                <a:bodyPr wrap="square" rtlCol="0">
                  <a:spAutoFit/>
                </a:bodyPr>
                <a:lstStyle/>
                <a:p>
                  <a:pPr algn="ctr"/>
                  <a:r>
                    <a:rPr lang="en-US" sz="1200" dirty="0" smtClean="0">
                      <a:solidFill>
                        <a:schemeClr val="accent6">
                          <a:lumMod val="50000"/>
                        </a:schemeClr>
                      </a:solidFill>
                      <a:latin typeface="Arial" panose="020B0604020202020204" pitchFamily="34" charset="0"/>
                      <a:cs typeface="Arial" panose="020B0604020202020204" pitchFamily="34" charset="0"/>
                    </a:rPr>
                    <a:t>Temperature impact</a:t>
                  </a:r>
                  <a:endParaRPr lang="en-US" sz="1200" dirty="0">
                    <a:solidFill>
                      <a:schemeClr val="accent6">
                        <a:lumMod val="50000"/>
                      </a:schemeClr>
                    </a:solidFill>
                    <a:latin typeface="Arial" panose="020B0604020202020204" pitchFamily="34" charset="0"/>
                    <a:cs typeface="Arial" panose="020B0604020202020204" pitchFamily="34" charset="0"/>
                  </a:endParaRPr>
                </a:p>
              </p:txBody>
            </p:sp>
          </p:grpSp>
          <p:grpSp>
            <p:nvGrpSpPr>
              <p:cNvPr id="41" name="Groupe 40"/>
              <p:cNvGrpSpPr/>
              <p:nvPr/>
            </p:nvGrpSpPr>
            <p:grpSpPr>
              <a:xfrm>
                <a:off x="5164321" y="3420512"/>
                <a:ext cx="2432015" cy="1448648"/>
                <a:chOff x="5076056" y="3356992"/>
                <a:chExt cx="2432015" cy="1448648"/>
              </a:xfrm>
            </p:grpSpPr>
            <p:pic>
              <p:nvPicPr>
                <p:cNvPr id="8" name="Image 7"/>
                <p:cNvPicPr>
                  <a:picLocks noChangeAspect="1"/>
                </p:cNvPicPr>
                <p:nvPr/>
              </p:nvPicPr>
              <p:blipFill>
                <a:blip r:embed="rId10"/>
                <a:stretch>
                  <a:fillRect/>
                </a:stretch>
              </p:blipFill>
              <p:spPr>
                <a:xfrm>
                  <a:off x="5348071" y="3356992"/>
                  <a:ext cx="2160000" cy="1448648"/>
                </a:xfrm>
                <a:prstGeom prst="rect">
                  <a:avLst/>
                </a:prstGeom>
                <a:scene3d>
                  <a:camera prst="orthographicFront">
                    <a:rot lat="1800000" lon="19800000" rev="0"/>
                  </a:camera>
                  <a:lightRig rig="threePt" dir="t"/>
                </a:scene3d>
              </p:spPr>
            </p:pic>
            <p:sp>
              <p:nvSpPr>
                <p:cNvPr id="51" name="ZoneTexte 50"/>
                <p:cNvSpPr txBox="1"/>
                <p:nvPr/>
              </p:nvSpPr>
              <p:spPr>
                <a:xfrm>
                  <a:off x="5076056" y="3584053"/>
                  <a:ext cx="1664619" cy="276999"/>
                </a:xfrm>
                <a:prstGeom prst="rect">
                  <a:avLst/>
                </a:prstGeom>
                <a:noFill/>
                <a:scene3d>
                  <a:camera prst="orthographicFront">
                    <a:rot lat="1800000" lon="19800000" rev="0"/>
                  </a:camera>
                  <a:lightRig rig="threePt" dir="t"/>
                </a:scene3d>
              </p:spPr>
              <p:txBody>
                <a:bodyPr wrap="square" rtlCol="0">
                  <a:spAutoFit/>
                </a:bodyPr>
                <a:lstStyle/>
                <a:p>
                  <a:pPr algn="ctr"/>
                  <a:r>
                    <a:rPr lang="en-US" sz="1200" dirty="0" smtClean="0">
                      <a:solidFill>
                        <a:schemeClr val="accent6">
                          <a:lumMod val="50000"/>
                        </a:schemeClr>
                      </a:solidFill>
                      <a:latin typeface="Arial" panose="020B0604020202020204" pitchFamily="34" charset="0"/>
                      <a:cs typeface="Arial" panose="020B0604020202020204" pitchFamily="34" charset="0"/>
                    </a:rPr>
                    <a:t>Wind impact</a:t>
                  </a:r>
                  <a:endParaRPr lang="en-US" sz="1200" dirty="0">
                    <a:solidFill>
                      <a:schemeClr val="accent6">
                        <a:lumMod val="50000"/>
                      </a:schemeClr>
                    </a:solidFill>
                    <a:latin typeface="Arial" panose="020B0604020202020204" pitchFamily="34" charset="0"/>
                    <a:cs typeface="Arial" panose="020B0604020202020204" pitchFamily="34" charset="0"/>
                  </a:endParaRPr>
                </a:p>
              </p:txBody>
            </p:sp>
          </p:grpSp>
          <p:grpSp>
            <p:nvGrpSpPr>
              <p:cNvPr id="38" name="Groupe 37"/>
              <p:cNvGrpSpPr/>
              <p:nvPr/>
            </p:nvGrpSpPr>
            <p:grpSpPr>
              <a:xfrm>
                <a:off x="5855223" y="3924565"/>
                <a:ext cx="2245169" cy="1448651"/>
                <a:chOff x="5855223" y="3924565"/>
                <a:chExt cx="2245169" cy="1448651"/>
              </a:xfrm>
            </p:grpSpPr>
            <p:pic>
              <p:nvPicPr>
                <p:cNvPr id="7" name="Image 6"/>
                <p:cNvPicPr>
                  <a:picLocks noChangeAspect="1"/>
                </p:cNvPicPr>
                <p:nvPr/>
              </p:nvPicPr>
              <p:blipFill>
                <a:blip r:embed="rId11"/>
                <a:stretch>
                  <a:fillRect/>
                </a:stretch>
              </p:blipFill>
              <p:spPr>
                <a:xfrm>
                  <a:off x="5940392" y="3924565"/>
                  <a:ext cx="2160000" cy="1448651"/>
                </a:xfrm>
                <a:prstGeom prst="rect">
                  <a:avLst/>
                </a:prstGeom>
                <a:scene3d>
                  <a:camera prst="orthographicFront">
                    <a:rot lat="1800000" lon="19800000" rev="0"/>
                  </a:camera>
                  <a:lightRig rig="threePt" dir="t"/>
                </a:scene3d>
              </p:spPr>
            </p:pic>
            <p:sp>
              <p:nvSpPr>
                <p:cNvPr id="50" name="ZoneTexte 49"/>
                <p:cNvSpPr txBox="1"/>
                <p:nvPr/>
              </p:nvSpPr>
              <p:spPr>
                <a:xfrm>
                  <a:off x="5855223" y="4077072"/>
                  <a:ext cx="1991135" cy="276999"/>
                </a:xfrm>
                <a:prstGeom prst="rect">
                  <a:avLst/>
                </a:prstGeom>
                <a:noFill/>
                <a:scene3d>
                  <a:camera prst="orthographicFront">
                    <a:rot lat="1800000" lon="19800000" rev="0"/>
                  </a:camera>
                  <a:lightRig rig="threePt" dir="t"/>
                </a:scene3d>
              </p:spPr>
              <p:txBody>
                <a:bodyPr wrap="square" rtlCol="0">
                  <a:spAutoFit/>
                </a:bodyPr>
                <a:lstStyle/>
                <a:p>
                  <a:pPr algn="ctr"/>
                  <a:r>
                    <a:rPr lang="en-US" sz="1200" dirty="0" smtClean="0">
                      <a:solidFill>
                        <a:schemeClr val="accent6">
                          <a:lumMod val="50000"/>
                        </a:schemeClr>
                      </a:solidFill>
                      <a:latin typeface="Arial" panose="020B0604020202020204" pitchFamily="34" charset="0"/>
                      <a:cs typeface="Arial" panose="020B0604020202020204" pitchFamily="34" charset="0"/>
                    </a:rPr>
                    <a:t>Precipitation rate impact</a:t>
                  </a:r>
                  <a:endParaRPr lang="en-US" sz="1200" dirty="0">
                    <a:solidFill>
                      <a:schemeClr val="accent6">
                        <a:lumMod val="50000"/>
                      </a:schemeClr>
                    </a:solidFill>
                    <a:latin typeface="Arial" panose="020B0604020202020204" pitchFamily="34" charset="0"/>
                    <a:cs typeface="Arial" panose="020B0604020202020204" pitchFamily="34" charset="0"/>
                  </a:endParaRPr>
                </a:p>
              </p:txBody>
            </p:sp>
          </p:grpSp>
          <p:grpSp>
            <p:nvGrpSpPr>
              <p:cNvPr id="29" name="Groupe 28"/>
              <p:cNvGrpSpPr/>
              <p:nvPr/>
            </p:nvGrpSpPr>
            <p:grpSpPr>
              <a:xfrm>
                <a:off x="6868098" y="4716654"/>
                <a:ext cx="2160000" cy="1448650"/>
                <a:chOff x="6868098" y="4716654"/>
                <a:chExt cx="2160000" cy="1448650"/>
              </a:xfrm>
            </p:grpSpPr>
            <p:pic>
              <p:nvPicPr>
                <p:cNvPr id="11" name="Image 10"/>
                <p:cNvPicPr>
                  <a:picLocks noChangeAspect="1"/>
                </p:cNvPicPr>
                <p:nvPr/>
              </p:nvPicPr>
              <p:blipFill>
                <a:blip r:embed="rId12"/>
                <a:stretch>
                  <a:fillRect/>
                </a:stretch>
              </p:blipFill>
              <p:spPr>
                <a:xfrm>
                  <a:off x="6868098" y="4716654"/>
                  <a:ext cx="2160000" cy="1448650"/>
                </a:xfrm>
                <a:prstGeom prst="rect">
                  <a:avLst/>
                </a:prstGeom>
                <a:scene3d>
                  <a:camera prst="orthographicFront">
                    <a:rot lat="1800000" lon="19800000" rev="0"/>
                  </a:camera>
                  <a:lightRig rig="threePt" dir="t"/>
                </a:scene3d>
              </p:spPr>
            </p:pic>
            <p:sp>
              <p:nvSpPr>
                <p:cNvPr id="62" name="ZoneTexte 61"/>
                <p:cNvSpPr txBox="1"/>
                <p:nvPr/>
              </p:nvSpPr>
              <p:spPr>
                <a:xfrm>
                  <a:off x="6948264" y="5015720"/>
                  <a:ext cx="720080" cy="276999"/>
                </a:xfrm>
                <a:prstGeom prst="rect">
                  <a:avLst/>
                </a:prstGeom>
                <a:noFill/>
                <a:scene3d>
                  <a:camera prst="orthographicFront">
                    <a:rot lat="1800000" lon="19800000" rev="0"/>
                  </a:camera>
                  <a:lightRig rig="threePt" dir="t"/>
                </a:scene3d>
              </p:spPr>
              <p:txBody>
                <a:bodyPr wrap="square" rtlCol="0">
                  <a:spAutoFit/>
                </a:bodyPr>
                <a:lstStyle/>
                <a:p>
                  <a:pPr algn="ctr"/>
                  <a:r>
                    <a:rPr lang="en-US" sz="1200" b="1" dirty="0" smtClean="0">
                      <a:solidFill>
                        <a:schemeClr val="accent6">
                          <a:lumMod val="50000"/>
                        </a:schemeClr>
                      </a:solidFill>
                      <a:latin typeface="Arial" panose="020B0604020202020204" pitchFamily="34" charset="0"/>
                      <a:cs typeface="Arial" panose="020B0604020202020204" pitchFamily="34" charset="0"/>
                    </a:rPr>
                    <a:t>CWIC</a:t>
                  </a:r>
                  <a:endParaRPr lang="en-US" sz="1200" b="1" dirty="0">
                    <a:solidFill>
                      <a:schemeClr val="accent6">
                        <a:lumMod val="50000"/>
                      </a:schemeClr>
                    </a:solidFill>
                    <a:latin typeface="Arial" panose="020B0604020202020204" pitchFamily="34" charset="0"/>
                    <a:cs typeface="Arial" panose="020B0604020202020204" pitchFamily="34" charset="0"/>
                  </a:endParaRPr>
                </a:p>
              </p:txBody>
            </p:sp>
          </p:grpSp>
        </p:grpSp>
      </p:grpSp>
      <mc:AlternateContent xmlns:mc="http://schemas.openxmlformats.org/markup-compatibility/2006" xmlns:a14="http://schemas.microsoft.com/office/drawing/2010/main">
        <mc:Choice Requires="a14">
          <p:sp>
            <p:nvSpPr>
              <p:cNvPr id="4" name="ZoneTexte 3"/>
              <p:cNvSpPr txBox="1"/>
              <p:nvPr/>
            </p:nvSpPr>
            <p:spPr>
              <a:xfrm>
                <a:off x="4572000" y="1948190"/>
                <a:ext cx="4393767" cy="215444"/>
              </a:xfrm>
              <a:prstGeom prst="rect">
                <a:avLst/>
              </a:prstGeom>
              <a:solidFill>
                <a:schemeClr val="bg1">
                  <a:lumMod val="95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CA" sz="1400" b="1" i="1" smtClean="0">
                          <a:solidFill>
                            <a:schemeClr val="accent6">
                              <a:lumMod val="50000"/>
                            </a:schemeClr>
                          </a:solidFill>
                          <a:latin typeface="Cambria Math" panose="02040503050406030204" pitchFamily="18" charset="0"/>
                        </a:rPr>
                        <m:t>𝑪𝑾𝑰𝑪</m:t>
                      </m:r>
                      <m:r>
                        <a:rPr lang="fr-CA" sz="1400" b="1" i="1" smtClean="0">
                          <a:solidFill>
                            <a:schemeClr val="accent6">
                              <a:lumMod val="50000"/>
                            </a:schemeClr>
                          </a:solidFill>
                          <a:latin typeface="Cambria Math" panose="02040503050406030204" pitchFamily="18" charset="0"/>
                        </a:rPr>
                        <m:t>=</m:t>
                      </m:r>
                      <m:r>
                        <a:rPr lang="fr-CA" sz="1400" b="1" i="1" smtClean="0">
                          <a:solidFill>
                            <a:schemeClr val="accent6">
                              <a:lumMod val="50000"/>
                            </a:schemeClr>
                          </a:solidFill>
                          <a:latin typeface="Cambria Math" panose="02040503050406030204" pitchFamily="18" charset="0"/>
                        </a:rPr>
                        <m:t>𝑴𝒂𝒙</m:t>
                      </m:r>
                      <m:r>
                        <a:rPr lang="fr-CA" sz="1400" b="1" i="1" smtClean="0">
                          <a:solidFill>
                            <a:schemeClr val="accent6">
                              <a:lumMod val="50000"/>
                            </a:schemeClr>
                          </a:solidFill>
                          <a:latin typeface="Cambria Math" panose="02040503050406030204" pitchFamily="18" charset="0"/>
                        </a:rPr>
                        <m:t> (</m:t>
                      </m:r>
                      <m:r>
                        <a:rPr lang="fr-CA" sz="1400" b="1" i="1" smtClean="0">
                          <a:solidFill>
                            <a:schemeClr val="accent6">
                              <a:lumMod val="50000"/>
                            </a:schemeClr>
                          </a:solidFill>
                          <a:latin typeface="Cambria Math" panose="02040503050406030204" pitchFamily="18" charset="0"/>
                        </a:rPr>
                        <m:t>𝑴𝒂𝒙</m:t>
                      </m:r>
                      <m:r>
                        <a:rPr lang="fr-CA" sz="1400" b="1" i="1" smtClean="0">
                          <a:solidFill>
                            <a:schemeClr val="accent6">
                              <a:lumMod val="50000"/>
                            </a:schemeClr>
                          </a:solidFill>
                          <a:latin typeface="Cambria Math" panose="02040503050406030204" pitchFamily="18" charset="0"/>
                        </a:rPr>
                        <m:t> </m:t>
                      </m:r>
                      <m:d>
                        <m:dPr>
                          <m:ctrlPr>
                            <a:rPr lang="fr-CA" sz="1400" b="1" i="1" baseline="-25000" smtClean="0">
                              <a:solidFill>
                                <a:schemeClr val="accent6">
                                  <a:lumMod val="50000"/>
                                </a:schemeClr>
                              </a:solidFill>
                              <a:latin typeface="Cambria Math" panose="02040503050406030204" pitchFamily="18" charset="0"/>
                            </a:rPr>
                          </m:ctrlPr>
                        </m:dPr>
                        <m:e>
                          <m:r>
                            <a:rPr lang="fr-CA" sz="1400" b="1" i="1" baseline="-25000" smtClean="0">
                              <a:solidFill>
                                <a:schemeClr val="accent6">
                                  <a:lumMod val="50000"/>
                                </a:schemeClr>
                              </a:solidFill>
                              <a:latin typeface="Cambria Math" panose="02040503050406030204" pitchFamily="18" charset="0"/>
                            </a:rPr>
                            <m:t>𝑾𝒙𝑬𝒍</m:t>
                          </m:r>
                          <m:r>
                            <a:rPr lang="fr-CA" sz="1400" b="1" i="1" baseline="-25000" smtClean="0">
                              <a:solidFill>
                                <a:schemeClr val="accent6">
                                  <a:lumMod val="50000"/>
                                </a:schemeClr>
                              </a:solidFill>
                              <a:latin typeface="Cambria Math" panose="02040503050406030204" pitchFamily="18" charset="0"/>
                            </a:rPr>
                            <m:t>𝟏</m:t>
                          </m:r>
                        </m:e>
                      </m:d>
                      <m:r>
                        <a:rPr lang="fr-CA" sz="1400" b="1" i="1" smtClean="0">
                          <a:solidFill>
                            <a:schemeClr val="accent6">
                              <a:lumMod val="50000"/>
                            </a:schemeClr>
                          </a:solidFill>
                          <a:latin typeface="Cambria Math" panose="02040503050406030204" pitchFamily="18" charset="0"/>
                        </a:rPr>
                        <m:t>,</m:t>
                      </m:r>
                      <m:r>
                        <a:rPr lang="fr-CA" sz="1400" b="1" i="1">
                          <a:solidFill>
                            <a:schemeClr val="accent6">
                              <a:lumMod val="50000"/>
                            </a:schemeClr>
                          </a:solidFill>
                          <a:latin typeface="Cambria Math" panose="02040503050406030204" pitchFamily="18" charset="0"/>
                        </a:rPr>
                        <m:t>𝑴𝒂𝒙</m:t>
                      </m:r>
                      <m:r>
                        <a:rPr lang="fr-CA" sz="1400" b="1" i="1">
                          <a:solidFill>
                            <a:schemeClr val="accent6">
                              <a:lumMod val="50000"/>
                            </a:schemeClr>
                          </a:solidFill>
                          <a:latin typeface="Cambria Math" panose="02040503050406030204" pitchFamily="18" charset="0"/>
                        </a:rPr>
                        <m:t> </m:t>
                      </m:r>
                      <m:d>
                        <m:dPr>
                          <m:ctrlPr>
                            <a:rPr lang="fr-CA" sz="1400" b="1" i="1" baseline="-25000">
                              <a:solidFill>
                                <a:schemeClr val="accent6">
                                  <a:lumMod val="50000"/>
                                </a:schemeClr>
                              </a:solidFill>
                              <a:latin typeface="Cambria Math" panose="02040503050406030204" pitchFamily="18" charset="0"/>
                            </a:rPr>
                          </m:ctrlPr>
                        </m:dPr>
                        <m:e>
                          <m:r>
                            <a:rPr lang="fr-CA" sz="1400" b="1" i="1" baseline="-25000">
                              <a:solidFill>
                                <a:schemeClr val="accent6">
                                  <a:lumMod val="50000"/>
                                </a:schemeClr>
                              </a:solidFill>
                              <a:latin typeface="Cambria Math" panose="02040503050406030204" pitchFamily="18" charset="0"/>
                            </a:rPr>
                            <m:t>𝑾𝒙𝑬𝒍</m:t>
                          </m:r>
                          <m:r>
                            <a:rPr lang="fr-CA" sz="1400" b="1" i="1" baseline="-25000" smtClean="0">
                              <a:solidFill>
                                <a:schemeClr val="accent6">
                                  <a:lumMod val="50000"/>
                                </a:schemeClr>
                              </a:solidFill>
                              <a:latin typeface="Cambria Math" panose="02040503050406030204" pitchFamily="18" charset="0"/>
                            </a:rPr>
                            <m:t>𝟐</m:t>
                          </m:r>
                        </m:e>
                      </m:d>
                      <m:r>
                        <a:rPr lang="fr-CA" sz="1400" b="1" i="1">
                          <a:solidFill>
                            <a:schemeClr val="accent6">
                              <a:lumMod val="50000"/>
                            </a:schemeClr>
                          </a:solidFill>
                          <a:latin typeface="Cambria Math" panose="02040503050406030204" pitchFamily="18" charset="0"/>
                        </a:rPr>
                        <m:t>,</m:t>
                      </m:r>
                      <m:r>
                        <a:rPr lang="fr-CA" sz="1400" b="1" i="1" smtClean="0">
                          <a:solidFill>
                            <a:schemeClr val="accent6">
                              <a:lumMod val="50000"/>
                            </a:schemeClr>
                          </a:solidFill>
                          <a:latin typeface="Cambria Math" panose="02040503050406030204" pitchFamily="18" charset="0"/>
                        </a:rPr>
                        <m:t>…,</m:t>
                      </m:r>
                      <m:r>
                        <a:rPr lang="fr-CA" sz="1400" b="1" i="1">
                          <a:solidFill>
                            <a:schemeClr val="accent6">
                              <a:lumMod val="50000"/>
                            </a:schemeClr>
                          </a:solidFill>
                          <a:latin typeface="Cambria Math" panose="02040503050406030204" pitchFamily="18" charset="0"/>
                        </a:rPr>
                        <m:t>𝑴𝒂𝒙</m:t>
                      </m:r>
                      <m:r>
                        <a:rPr lang="fr-CA" sz="1400" b="1" i="1">
                          <a:solidFill>
                            <a:schemeClr val="accent6">
                              <a:lumMod val="50000"/>
                            </a:schemeClr>
                          </a:solidFill>
                          <a:latin typeface="Cambria Math" panose="02040503050406030204" pitchFamily="18" charset="0"/>
                        </a:rPr>
                        <m:t> </m:t>
                      </m:r>
                      <m:d>
                        <m:dPr>
                          <m:ctrlPr>
                            <a:rPr lang="fr-CA" sz="1400" b="1" i="1" baseline="-25000">
                              <a:solidFill>
                                <a:schemeClr val="accent6">
                                  <a:lumMod val="50000"/>
                                </a:schemeClr>
                              </a:solidFill>
                              <a:latin typeface="Cambria Math" panose="02040503050406030204" pitchFamily="18" charset="0"/>
                            </a:rPr>
                          </m:ctrlPr>
                        </m:dPr>
                        <m:e>
                          <m:r>
                            <a:rPr lang="fr-CA" sz="1400" b="1" i="1" baseline="-25000">
                              <a:solidFill>
                                <a:schemeClr val="accent6">
                                  <a:lumMod val="50000"/>
                                </a:schemeClr>
                              </a:solidFill>
                              <a:latin typeface="Cambria Math" panose="02040503050406030204" pitchFamily="18" charset="0"/>
                            </a:rPr>
                            <m:t>𝑾𝒙𝑬𝒍</m:t>
                          </m:r>
                          <m:r>
                            <a:rPr lang="fr-CA" sz="1400" b="1" i="1" baseline="-25000" smtClean="0">
                              <a:solidFill>
                                <a:schemeClr val="accent6">
                                  <a:lumMod val="50000"/>
                                </a:schemeClr>
                              </a:solidFill>
                              <a:latin typeface="Cambria Math" panose="02040503050406030204" pitchFamily="18" charset="0"/>
                            </a:rPr>
                            <m:t>𝒏</m:t>
                          </m:r>
                        </m:e>
                      </m:d>
                      <m:r>
                        <a:rPr lang="fr-CA" sz="1400" b="1" i="1" smtClean="0">
                          <a:solidFill>
                            <a:schemeClr val="accent6">
                              <a:lumMod val="50000"/>
                            </a:schemeClr>
                          </a:solidFill>
                          <a:latin typeface="Cambria Math" panose="02040503050406030204" pitchFamily="18" charset="0"/>
                        </a:rPr>
                        <m:t>)</m:t>
                      </m:r>
                    </m:oMath>
                  </m:oMathPara>
                </a14:m>
                <a:endParaRPr lang="en-US" sz="1400" b="1" dirty="0">
                  <a:solidFill>
                    <a:schemeClr val="accent6">
                      <a:lumMod val="50000"/>
                    </a:schemeClr>
                  </a:solidFill>
                </a:endParaRPr>
              </a:p>
            </p:txBody>
          </p:sp>
        </mc:Choice>
        <mc:Fallback xmlns="">
          <p:sp>
            <p:nvSpPr>
              <p:cNvPr id="4" name="ZoneTexte 3"/>
              <p:cNvSpPr txBox="1">
                <a:spLocks noRot="1" noChangeAspect="1" noMove="1" noResize="1" noEditPoints="1" noAdjustHandles="1" noChangeArrowheads="1" noChangeShapeType="1" noTextEdit="1"/>
              </p:cNvSpPr>
              <p:nvPr/>
            </p:nvSpPr>
            <p:spPr>
              <a:xfrm>
                <a:off x="4572000" y="1948190"/>
                <a:ext cx="4393767" cy="215444"/>
              </a:xfrm>
              <a:prstGeom prst="rect">
                <a:avLst/>
              </a:prstGeom>
              <a:blipFill>
                <a:blip r:embed="rId13"/>
                <a:stretch>
                  <a:fillRect l="-416" r="-832" b="-31429"/>
                </a:stretch>
              </a:blipFill>
            </p:spPr>
            <p:txBody>
              <a:bodyPr/>
              <a:lstStyle/>
              <a:p>
                <a:r>
                  <a:rPr lang="en-US">
                    <a:noFill/>
                  </a:rPr>
                  <a:t> </a:t>
                </a:r>
              </a:p>
            </p:txBody>
          </p:sp>
        </mc:Fallback>
      </mc:AlternateContent>
      <p:pic>
        <p:nvPicPr>
          <p:cNvPr id="15" name="Imag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2916000"/>
            <a:ext cx="1800000" cy="1683742"/>
          </a:xfrm>
          <a:prstGeom prst="rect">
            <a:avLst/>
          </a:prstGeom>
          <a:scene3d>
            <a:camera prst="orthographicFront">
              <a:rot lat="1800000" lon="19800000" rev="0"/>
            </a:camera>
            <a:lightRig rig="threePt" dir="t"/>
          </a:scene3d>
        </p:spPr>
      </p:pic>
      <p:pic>
        <p:nvPicPr>
          <p:cNvPr id="14" name="Imag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0000" y="3096000"/>
            <a:ext cx="1800000" cy="1683742"/>
          </a:xfrm>
          <a:prstGeom prst="rect">
            <a:avLst/>
          </a:prstGeom>
          <a:scene3d>
            <a:camera prst="orthographicFront">
              <a:rot lat="1800000" lon="19800000" rev="0"/>
            </a:camera>
            <a:lightRig rig="threePt" dir="t"/>
          </a:scene3d>
        </p:spPr>
      </p:pic>
      <p:pic>
        <p:nvPicPr>
          <p:cNvPr id="13" name="Imag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0000" y="3276000"/>
            <a:ext cx="1800000" cy="1683742"/>
          </a:xfrm>
          <a:prstGeom prst="rect">
            <a:avLst/>
          </a:prstGeom>
          <a:scene3d>
            <a:camera prst="orthographicFront">
              <a:rot lat="1800000" lon="19800000" rev="0"/>
            </a:camera>
            <a:lightRig rig="threePt" dir="t"/>
          </a:scene3d>
        </p:spPr>
      </p:pic>
      <p:pic>
        <p:nvPicPr>
          <p:cNvPr id="20" name="Imag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62359" y="2348880"/>
            <a:ext cx="1980000" cy="1327928"/>
          </a:xfrm>
          <a:prstGeom prst="rect">
            <a:avLst/>
          </a:prstGeom>
          <a:scene3d>
            <a:camera prst="orthographicFront">
              <a:rot lat="1800000" lon="19800000" rev="0"/>
            </a:camera>
            <a:lightRig rig="threePt" dir="t"/>
          </a:scene3d>
        </p:spPr>
      </p:pic>
      <p:pic>
        <p:nvPicPr>
          <p:cNvPr id="21" name="Imag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62359" y="3852560"/>
            <a:ext cx="1980000" cy="1327928"/>
          </a:xfrm>
          <a:prstGeom prst="rect">
            <a:avLst/>
          </a:prstGeom>
          <a:scene3d>
            <a:camera prst="orthographicFront">
              <a:rot lat="1800000" lon="19800000" rev="0"/>
            </a:camera>
            <a:lightRig rig="threePt" dir="t"/>
          </a:scene3d>
        </p:spPr>
      </p:pic>
      <p:pic>
        <p:nvPicPr>
          <p:cNvPr id="12" name="Image 11"/>
          <p:cNvPicPr>
            <a:picLocks noChangeAspect="1"/>
          </p:cNvPicPr>
          <p:nvPr/>
        </p:nvPicPr>
        <p:blipFill>
          <a:blip r:embed="rId19"/>
          <a:stretch>
            <a:fillRect/>
          </a:stretch>
        </p:blipFill>
        <p:spPr>
          <a:xfrm>
            <a:off x="539752" y="3456000"/>
            <a:ext cx="1800000" cy="1683742"/>
          </a:xfrm>
          <a:prstGeom prst="rect">
            <a:avLst/>
          </a:prstGeom>
          <a:scene3d>
            <a:camera prst="orthographicFront">
              <a:rot lat="1800000" lon="19800000" rev="0"/>
            </a:camera>
            <a:lightRig rig="threePt" dir="t"/>
          </a:scene3d>
        </p:spPr>
      </p:pic>
      <p:pic>
        <p:nvPicPr>
          <p:cNvPr id="46" name="Image 45"/>
          <p:cNvPicPr>
            <a:picLocks noChangeAspect="1"/>
          </p:cNvPicPr>
          <p:nvPr/>
        </p:nvPicPr>
        <p:blipFill>
          <a:blip r:embed="rId20"/>
          <a:stretch>
            <a:fillRect/>
          </a:stretch>
        </p:blipFill>
        <p:spPr>
          <a:xfrm>
            <a:off x="35496" y="36000"/>
            <a:ext cx="720000" cy="252000"/>
          </a:xfrm>
          <a:prstGeom prst="rect">
            <a:avLst/>
          </a:prstGeom>
        </p:spPr>
      </p:pic>
    </p:spTree>
    <p:extLst>
      <p:ext uri="{BB962C8B-B14F-4D97-AF65-F5344CB8AC3E}">
        <p14:creationId xmlns:p14="http://schemas.microsoft.com/office/powerpoint/2010/main" val="34346393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pPr>
              <a:buClr>
                <a:srgbClr val="808080"/>
              </a:buClr>
            </a:pPr>
            <a:r>
              <a:rPr lang="en-CA" dirty="0"/>
              <a:t>Current state (deterministic modeling</a:t>
            </a:r>
            <a:r>
              <a:rPr lang="en-CA" dirty="0" smtClean="0"/>
              <a:t>) - CFWOS</a:t>
            </a:r>
            <a:endParaRPr lang="en-CA" dirty="0"/>
          </a:p>
        </p:txBody>
      </p:sp>
      <p:pic>
        <p:nvPicPr>
          <p:cNvPr id="5" name="Picture 9" descr="VISIO-ADC"/>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5"/>
          <a:stretch>
            <a:fillRect/>
          </a:stretch>
        </p:blipFill>
        <p:spPr>
          <a:xfrm>
            <a:off x="35896" y="2010888"/>
            <a:ext cx="3600000" cy="3074296"/>
          </a:xfrm>
          <a:prstGeom prst="rect">
            <a:avLst/>
          </a:prstGeom>
          <a:scene3d>
            <a:camera prst="orthographicFront">
              <a:rot lat="1800000" lon="19800000" rev="0"/>
            </a:camera>
            <a:lightRig rig="threePt" dir="t"/>
          </a:scene3d>
        </p:spPr>
      </p:pic>
      <p:pic>
        <p:nvPicPr>
          <p:cNvPr id="9" name="Image 8"/>
          <p:cNvPicPr>
            <a:picLocks noChangeAspect="1"/>
          </p:cNvPicPr>
          <p:nvPr/>
        </p:nvPicPr>
        <p:blipFill rotWithShape="1">
          <a:blip r:embed="rId6"/>
          <a:srcRect l="40202" t="19327" r="30002" b="18656"/>
          <a:stretch/>
        </p:blipFill>
        <p:spPr>
          <a:xfrm>
            <a:off x="3131847" y="1628800"/>
            <a:ext cx="3240000" cy="4216435"/>
          </a:xfrm>
          <a:prstGeom prst="rect">
            <a:avLst/>
          </a:prstGeom>
          <a:scene3d>
            <a:camera prst="orthographicFront">
              <a:rot lat="1800000" lon="19800000" rev="0"/>
            </a:camera>
            <a:lightRig rig="threePt" dir="t"/>
          </a:scene3d>
        </p:spPr>
      </p:pic>
      <p:pic>
        <p:nvPicPr>
          <p:cNvPr id="10" name="Image 9"/>
          <p:cNvPicPr>
            <a:picLocks noChangeAspect="1"/>
          </p:cNvPicPr>
          <p:nvPr/>
        </p:nvPicPr>
        <p:blipFill>
          <a:blip r:embed="rId7"/>
          <a:stretch>
            <a:fillRect/>
          </a:stretch>
        </p:blipFill>
        <p:spPr>
          <a:xfrm>
            <a:off x="5868144" y="3861048"/>
            <a:ext cx="3240000" cy="1837068"/>
          </a:xfrm>
          <a:prstGeom prst="rect">
            <a:avLst/>
          </a:prstGeom>
          <a:scene3d>
            <a:camera prst="orthographicFront">
              <a:rot lat="1800000" lon="19800000" rev="0"/>
            </a:camera>
            <a:lightRig rig="threePt" dir="t"/>
          </a:scene3d>
        </p:spPr>
      </p:pic>
      <p:sp>
        <p:nvSpPr>
          <p:cNvPr id="4" name="Content Placeholder 3"/>
          <p:cNvSpPr>
            <a:spLocks noGrp="1"/>
          </p:cNvSpPr>
          <p:nvPr>
            <p:ph idx="10"/>
          </p:nvPr>
        </p:nvSpPr>
        <p:spPr>
          <a:xfrm>
            <a:off x="251520" y="1484784"/>
            <a:ext cx="6120680" cy="404664"/>
          </a:xfrm>
        </p:spPr>
        <p:txBody>
          <a:bodyPr>
            <a:noAutofit/>
          </a:bodyPr>
          <a:lstStyle/>
          <a:p>
            <a:pPr marL="0" indent="0" algn="ctr">
              <a:lnSpc>
                <a:spcPct val="120000"/>
              </a:lnSpc>
              <a:buClr>
                <a:srgbClr val="808080"/>
              </a:buClr>
              <a:buNone/>
            </a:pPr>
            <a:r>
              <a:rPr lang="en-CA" sz="1800" b="1" dirty="0" smtClean="0">
                <a:solidFill>
                  <a:schemeClr val="accent6">
                    <a:lumMod val="50000"/>
                  </a:schemeClr>
                </a:solidFill>
                <a:hlinkClick r:id="rId8" action="ppaction://hlinksldjump"/>
              </a:rPr>
              <a:t>Canadian Forces Weather and Oceanographic Service</a:t>
            </a:r>
            <a:endParaRPr lang="en-CA" sz="1800" b="1" dirty="0">
              <a:solidFill>
                <a:schemeClr val="accent6">
                  <a:lumMod val="50000"/>
                </a:schemeClr>
              </a:solidFill>
              <a:hlinkClick r:id="rId9" action="ppaction://hlinkpres?slideindex=17&amp;slidetitle=Current state (deterministic modeling) – Configuration page"/>
            </a:endParaRPr>
          </a:p>
        </p:txBody>
      </p:sp>
      <p:pic>
        <p:nvPicPr>
          <p:cNvPr id="8" name="Image 7"/>
          <p:cNvPicPr>
            <a:picLocks noChangeAspect="1"/>
          </p:cNvPicPr>
          <p:nvPr/>
        </p:nvPicPr>
        <p:blipFill>
          <a:blip r:embed="rId10"/>
          <a:stretch>
            <a:fillRect/>
          </a:stretch>
        </p:blipFill>
        <p:spPr>
          <a:xfrm>
            <a:off x="35496" y="36000"/>
            <a:ext cx="720000" cy="252000"/>
          </a:xfrm>
          <a:prstGeom prst="rect">
            <a:avLst/>
          </a:prstGeom>
        </p:spPr>
      </p:pic>
    </p:spTree>
    <p:extLst>
      <p:ext uri="{BB962C8B-B14F-4D97-AF65-F5344CB8AC3E}">
        <p14:creationId xmlns:p14="http://schemas.microsoft.com/office/powerpoint/2010/main" val="11450083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4"/>
          <a:stretch>
            <a:fillRect/>
          </a:stretch>
        </p:blipFill>
        <p:spPr>
          <a:xfrm>
            <a:off x="-36512" y="1988840"/>
            <a:ext cx="4932000" cy="2987456"/>
          </a:xfrm>
          <a:prstGeom prst="rect">
            <a:avLst/>
          </a:prstGeom>
          <a:scene3d>
            <a:camera prst="orthographicFront">
              <a:rot lat="1800000" lon="19800000" rev="0"/>
            </a:camera>
            <a:lightRig rig="threePt" dir="t"/>
          </a:scene3d>
        </p:spPr>
      </p:pic>
      <p:sp>
        <p:nvSpPr>
          <p:cNvPr id="2" name="Title 1"/>
          <p:cNvSpPr>
            <a:spLocks noGrp="1"/>
          </p:cNvSpPr>
          <p:nvPr>
            <p:ph type="ctrTitle"/>
          </p:nvPr>
        </p:nvSpPr>
        <p:spPr/>
        <p:txBody>
          <a:bodyPr anchor="ctr"/>
          <a:lstStyle/>
          <a:p>
            <a:pPr>
              <a:buClr>
                <a:srgbClr val="808080"/>
              </a:buClr>
            </a:pPr>
            <a:r>
              <a:rPr lang="en-CA" dirty="0"/>
              <a:t>Current state (deterministic modeling</a:t>
            </a:r>
            <a:r>
              <a:rPr lang="en-CA" dirty="0" smtClean="0"/>
              <a:t>) – GIS Capability</a:t>
            </a:r>
            <a:endParaRPr lang="en-CA" dirty="0"/>
          </a:p>
        </p:txBody>
      </p:sp>
      <p:pic>
        <p:nvPicPr>
          <p:cNvPr id="5" name="Picture 9" descr="VISIO-ADC"/>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3"/>
          <p:cNvSpPr txBox="1">
            <a:spLocks/>
          </p:cNvSpPr>
          <p:nvPr/>
        </p:nvSpPr>
        <p:spPr>
          <a:xfrm>
            <a:off x="251520" y="1484784"/>
            <a:ext cx="8640960" cy="404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Clr>
                <a:srgbClr val="808080"/>
              </a:buClr>
              <a:buFont typeface="Arial" panose="020B0604020202020204" pitchFamily="34" charset="0"/>
              <a:buNone/>
            </a:pPr>
            <a:r>
              <a:rPr lang="en-CA" sz="1800" b="1" dirty="0" smtClean="0">
                <a:solidFill>
                  <a:schemeClr val="accent6">
                    <a:lumMod val="50000"/>
                  </a:schemeClr>
                </a:solidFill>
                <a:hlinkClick r:id="rId6" action="ppaction://hlinksldjump"/>
              </a:rPr>
              <a:t>GIS capability of the Canadian Forces Weather and Oceanographic Service</a:t>
            </a:r>
            <a:endParaRPr lang="en-CA" sz="1800" b="1" dirty="0">
              <a:solidFill>
                <a:schemeClr val="accent6">
                  <a:lumMod val="50000"/>
                </a:schemeClr>
              </a:solidFill>
              <a:hlinkClick r:id="rId7" action="ppaction://hlinkpres?slideindex=17&amp;slidetitle=Current state (deterministic modeling) – Configuration page"/>
            </a:endParaRPr>
          </a:p>
        </p:txBody>
      </p:sp>
      <p:pic>
        <p:nvPicPr>
          <p:cNvPr id="4" name="Image 3"/>
          <p:cNvPicPr>
            <a:picLocks noChangeAspect="1"/>
          </p:cNvPicPr>
          <p:nvPr/>
        </p:nvPicPr>
        <p:blipFill>
          <a:blip r:embed="rId8"/>
          <a:stretch>
            <a:fillRect/>
          </a:stretch>
        </p:blipFill>
        <p:spPr>
          <a:xfrm>
            <a:off x="2160280" y="2481779"/>
            <a:ext cx="4932000" cy="2747421"/>
          </a:xfrm>
          <a:prstGeom prst="rect">
            <a:avLst/>
          </a:prstGeom>
          <a:scene3d>
            <a:camera prst="orthographicFront">
              <a:rot lat="1800000" lon="19800000" rev="0"/>
            </a:camera>
            <a:lightRig rig="threePt" dir="t"/>
          </a:scene3d>
        </p:spPr>
      </p:pic>
      <p:sp>
        <p:nvSpPr>
          <p:cNvPr id="3" name="ZoneTexte 2"/>
          <p:cNvSpPr txBox="1"/>
          <p:nvPr/>
        </p:nvSpPr>
        <p:spPr>
          <a:xfrm>
            <a:off x="251520" y="5229200"/>
            <a:ext cx="649537" cy="369332"/>
          </a:xfrm>
          <a:prstGeom prst="rect">
            <a:avLst/>
          </a:prstGeom>
          <a:noFill/>
          <a:scene3d>
            <a:camera prst="orthographicFront">
              <a:rot lat="1800000" lon="19800000" rev="0"/>
            </a:camera>
            <a:lightRig rig="threePt" dir="t"/>
          </a:scene3d>
        </p:spPr>
        <p:txBody>
          <a:bodyPr wrap="none" rtlCol="0">
            <a:spAutoFit/>
          </a:bodyPr>
          <a:lstStyle/>
          <a:p>
            <a:r>
              <a:rPr lang="fr-CA" dirty="0" smtClean="0">
                <a:solidFill>
                  <a:schemeClr val="accent6">
                    <a:lumMod val="50000"/>
                  </a:schemeClr>
                </a:solidFill>
              </a:rPr>
              <a:t>QGIS</a:t>
            </a:r>
            <a:endParaRPr lang="en-US" dirty="0">
              <a:solidFill>
                <a:schemeClr val="accent6">
                  <a:lumMod val="50000"/>
                </a:schemeClr>
              </a:solidFill>
            </a:endParaRPr>
          </a:p>
        </p:txBody>
      </p:sp>
      <p:sp>
        <p:nvSpPr>
          <p:cNvPr id="10" name="ZoneTexte 9"/>
          <p:cNvSpPr txBox="1"/>
          <p:nvPr/>
        </p:nvSpPr>
        <p:spPr>
          <a:xfrm>
            <a:off x="2482303" y="5445224"/>
            <a:ext cx="975395" cy="369332"/>
          </a:xfrm>
          <a:prstGeom prst="rect">
            <a:avLst/>
          </a:prstGeom>
          <a:noFill/>
          <a:scene3d>
            <a:camera prst="orthographicFront">
              <a:rot lat="1800000" lon="19800000" rev="0"/>
            </a:camera>
            <a:lightRig rig="threePt" dir="t"/>
          </a:scene3d>
        </p:spPr>
        <p:txBody>
          <a:bodyPr wrap="none" rtlCol="0">
            <a:spAutoFit/>
          </a:bodyPr>
          <a:lstStyle/>
          <a:p>
            <a:r>
              <a:rPr lang="fr-CA" dirty="0" err="1" smtClean="0">
                <a:solidFill>
                  <a:schemeClr val="accent6">
                    <a:lumMod val="50000"/>
                  </a:schemeClr>
                </a:solidFill>
              </a:rPr>
              <a:t>GCIView</a:t>
            </a:r>
            <a:endParaRPr lang="en-US" dirty="0">
              <a:solidFill>
                <a:schemeClr val="accent6">
                  <a:lumMod val="50000"/>
                </a:schemeClr>
              </a:solidFill>
            </a:endParaRPr>
          </a:p>
        </p:txBody>
      </p:sp>
      <p:sp>
        <p:nvSpPr>
          <p:cNvPr id="11" name="ZoneTexte 10"/>
          <p:cNvSpPr txBox="1"/>
          <p:nvPr/>
        </p:nvSpPr>
        <p:spPr>
          <a:xfrm>
            <a:off x="4139952" y="5229200"/>
            <a:ext cx="5479705" cy="369332"/>
          </a:xfrm>
          <a:prstGeom prst="rect">
            <a:avLst/>
          </a:prstGeom>
          <a:noFill/>
          <a:scene3d>
            <a:camera prst="orthographicFront">
              <a:rot lat="1800000" lon="19800000" rev="0"/>
            </a:camera>
            <a:lightRig rig="threePt" dir="t"/>
          </a:scene3d>
        </p:spPr>
        <p:txBody>
          <a:bodyPr wrap="none" rtlCol="0">
            <a:spAutoFit/>
          </a:bodyPr>
          <a:lstStyle/>
          <a:p>
            <a:r>
              <a:rPr lang="fr-CA" dirty="0" err="1" smtClean="0">
                <a:solidFill>
                  <a:schemeClr val="accent6">
                    <a:lumMod val="50000"/>
                  </a:schemeClr>
                </a:solidFill>
              </a:rPr>
              <a:t>NinJo</a:t>
            </a:r>
            <a:r>
              <a:rPr lang="fr-CA" dirty="0" smtClean="0">
                <a:solidFill>
                  <a:schemeClr val="accent6">
                    <a:lumMod val="50000"/>
                  </a:schemeClr>
                </a:solidFill>
              </a:rPr>
              <a:t> (</a:t>
            </a:r>
            <a:r>
              <a:rPr lang="fr-CA" dirty="0" err="1">
                <a:solidFill>
                  <a:schemeClr val="accent6">
                    <a:lumMod val="50000"/>
                  </a:schemeClr>
                </a:solidFill>
              </a:rPr>
              <a:t>SMC's</a:t>
            </a:r>
            <a:r>
              <a:rPr lang="fr-CA" dirty="0">
                <a:solidFill>
                  <a:schemeClr val="accent6">
                    <a:lumMod val="50000"/>
                  </a:schemeClr>
                </a:solidFill>
              </a:rPr>
              <a:t> </a:t>
            </a:r>
            <a:r>
              <a:rPr lang="fr-CA" dirty="0" err="1" smtClean="0">
                <a:solidFill>
                  <a:schemeClr val="accent6">
                    <a:lumMod val="50000"/>
                  </a:schemeClr>
                </a:solidFill>
              </a:rPr>
              <a:t>forecasters</a:t>
            </a:r>
            <a:r>
              <a:rPr lang="fr-CA" dirty="0" smtClean="0">
                <a:solidFill>
                  <a:schemeClr val="accent6">
                    <a:lumMod val="50000"/>
                  </a:schemeClr>
                </a:solidFill>
              </a:rPr>
              <a:t> visualisation &amp; production </a:t>
            </a:r>
            <a:r>
              <a:rPr lang="fr-CA" dirty="0" err="1">
                <a:solidFill>
                  <a:schemeClr val="accent6">
                    <a:lumMod val="50000"/>
                  </a:schemeClr>
                </a:solidFill>
              </a:rPr>
              <a:t>tool</a:t>
            </a:r>
            <a:r>
              <a:rPr lang="fr-CA" dirty="0" smtClean="0">
                <a:solidFill>
                  <a:schemeClr val="accent6">
                    <a:lumMod val="50000"/>
                  </a:schemeClr>
                </a:solidFill>
              </a:rPr>
              <a:t>)</a:t>
            </a:r>
            <a:endParaRPr lang="en-US" dirty="0">
              <a:solidFill>
                <a:schemeClr val="accent6">
                  <a:lumMod val="50000"/>
                </a:schemeClr>
              </a:solidFill>
            </a:endParaRPr>
          </a:p>
        </p:txBody>
      </p:sp>
      <p:pic>
        <p:nvPicPr>
          <p:cNvPr id="8" name="Imag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83968" y="3212976"/>
            <a:ext cx="4932000" cy="2264638"/>
          </a:xfrm>
          <a:prstGeom prst="rect">
            <a:avLst/>
          </a:prstGeom>
          <a:scene3d>
            <a:camera prst="orthographicFront">
              <a:rot lat="1800000" lon="19800000" rev="0"/>
            </a:camera>
            <a:lightRig rig="threePt" dir="t"/>
          </a:scene3d>
        </p:spPr>
      </p:pic>
      <p:pic>
        <p:nvPicPr>
          <p:cNvPr id="13" name="Image 12"/>
          <p:cNvPicPr>
            <a:picLocks noChangeAspect="1"/>
          </p:cNvPicPr>
          <p:nvPr/>
        </p:nvPicPr>
        <p:blipFill>
          <a:blip r:embed="rId10"/>
          <a:stretch>
            <a:fillRect/>
          </a:stretch>
        </p:blipFill>
        <p:spPr>
          <a:xfrm>
            <a:off x="35496" y="36000"/>
            <a:ext cx="720000" cy="252000"/>
          </a:xfrm>
          <a:prstGeom prst="rect">
            <a:avLst/>
          </a:prstGeom>
        </p:spPr>
      </p:pic>
    </p:spTree>
    <p:extLst>
      <p:ext uri="{BB962C8B-B14F-4D97-AF65-F5344CB8AC3E}">
        <p14:creationId xmlns:p14="http://schemas.microsoft.com/office/powerpoint/2010/main" val="4285395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00" y="2354400"/>
            <a:ext cx="4320000" cy="2011765"/>
          </a:xfrm>
          <a:prstGeom prst="rect">
            <a:avLst/>
          </a:prstGeom>
          <a:scene3d>
            <a:camera prst="orthographicFront">
              <a:rot lat="1800000" lon="19800000" rev="0"/>
            </a:camera>
            <a:lightRig rig="threePt" dir="t"/>
          </a:scene3d>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318400"/>
            <a:ext cx="4320000" cy="2011765"/>
          </a:xfrm>
          <a:prstGeom prst="rect">
            <a:avLst/>
          </a:prstGeom>
          <a:scene3d>
            <a:camera prst="orthographicFront">
              <a:rot lat="1800000" lon="19800000" rev="0"/>
            </a:camera>
            <a:lightRig rig="threePt" dir="t"/>
          </a:scene3d>
        </p:spPr>
      </p:pic>
      <p:sp>
        <p:nvSpPr>
          <p:cNvPr id="2" name="Title 1"/>
          <p:cNvSpPr>
            <a:spLocks noGrp="1"/>
          </p:cNvSpPr>
          <p:nvPr>
            <p:ph type="ctrTitle"/>
          </p:nvPr>
        </p:nvSpPr>
        <p:spPr/>
        <p:txBody>
          <a:bodyPr anchor="ctr"/>
          <a:lstStyle/>
          <a:p>
            <a:r>
              <a:rPr lang="en-CA" dirty="0"/>
              <a:t>Looking ahead (probabilistic modeling</a:t>
            </a:r>
            <a:r>
              <a:rPr lang="en-CA" dirty="0" smtClean="0"/>
              <a:t>)</a:t>
            </a:r>
            <a:endParaRPr lang="en-CA" dirty="0"/>
          </a:p>
        </p:txBody>
      </p:sp>
      <p:sp>
        <p:nvSpPr>
          <p:cNvPr id="4" name="Content Placeholder 3"/>
          <p:cNvSpPr>
            <a:spLocks noGrp="1"/>
          </p:cNvSpPr>
          <p:nvPr>
            <p:ph idx="10"/>
          </p:nvPr>
        </p:nvSpPr>
        <p:spPr>
          <a:xfrm>
            <a:off x="4572000" y="4725144"/>
            <a:ext cx="2304256" cy="327751"/>
          </a:xfrm>
        </p:spPr>
        <p:txBody>
          <a:bodyPr anchor="ctr" anchorCtr="0">
            <a:noAutofit/>
          </a:bodyPr>
          <a:lstStyle/>
          <a:p>
            <a:pPr marL="0" indent="0" algn="ctr">
              <a:buClr>
                <a:srgbClr val="808080"/>
              </a:buClr>
              <a:buNone/>
            </a:pPr>
            <a:r>
              <a:rPr lang="en-CA" sz="1800" dirty="0" smtClean="0">
                <a:hlinkClick r:id="rId6" action="ppaction://hlinksldjump"/>
              </a:rPr>
              <a:t>CAF Matrix</a:t>
            </a:r>
            <a:endParaRPr lang="en-CA" sz="1800" dirty="0" smtClean="0">
              <a:hlinkClick r:id="rId7" action="ppaction://hlinkpres?slideindex=25&amp;slidetitle=Looking ahead (probabilistic modeling) – Impacts on Opera..."/>
            </a:endParaRPr>
          </a:p>
        </p:txBody>
      </p:sp>
      <p:pic>
        <p:nvPicPr>
          <p:cNvPr id="5" name="Picture 9" descr="VISIO-ADC"/>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8712000" y="900000"/>
            <a:ext cx="424402" cy="5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3">
            <a:hlinkClick r:id="rId9" action="ppaction://hlinkpres?slideindex=26&amp;slidetitle=Looking ahead (probabilistic modeling) – Impacts on popul..."/>
          </p:cNvPr>
          <p:cNvSpPr txBox="1">
            <a:spLocks/>
          </p:cNvSpPr>
          <p:nvPr/>
        </p:nvSpPr>
        <p:spPr>
          <a:xfrm>
            <a:off x="6267664" y="4221088"/>
            <a:ext cx="2696824" cy="294666"/>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Clr>
                <a:srgbClr val="808080"/>
              </a:buClr>
              <a:buNone/>
            </a:pPr>
            <a:r>
              <a:rPr lang="en-CA" sz="1800" dirty="0" smtClean="0">
                <a:hlinkClick r:id="rId10" action="ppaction://hlinksldjump"/>
              </a:rPr>
              <a:t>Vigilance-in-context</a:t>
            </a:r>
            <a:endParaRPr lang="en-CA" sz="1800" dirty="0"/>
          </a:p>
        </p:txBody>
      </p:sp>
      <p:sp>
        <p:nvSpPr>
          <p:cNvPr id="12" name="Flèche droite 11"/>
          <p:cNvSpPr/>
          <p:nvPr/>
        </p:nvSpPr>
        <p:spPr>
          <a:xfrm>
            <a:off x="252000" y="1433978"/>
            <a:ext cx="8640000" cy="554862"/>
          </a:xfrm>
          <a:prstGeom prst="rightArrow">
            <a:avLst>
              <a:gd name="adj1" fmla="val 47749"/>
              <a:gd name="adj2" fmla="val 50000"/>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1500" i="1" dirty="0" smtClean="0">
                <a:solidFill>
                  <a:schemeClr val="accent6">
                    <a:lumMod val="50000"/>
                  </a:schemeClr>
                </a:solidFill>
                <a:latin typeface="Arial" panose="020B0604020202020204" pitchFamily="34" charset="0"/>
                <a:cs typeface="Arial" panose="020B0604020202020204" pitchFamily="34" charset="0"/>
              </a:rPr>
              <a:t>Question: How to </a:t>
            </a:r>
            <a:r>
              <a:rPr lang="fr-CA" sz="1500" i="1" dirty="0" err="1" smtClean="0">
                <a:solidFill>
                  <a:schemeClr val="accent6">
                    <a:lumMod val="50000"/>
                  </a:schemeClr>
                </a:solidFill>
                <a:latin typeface="Arial" panose="020B0604020202020204" pitchFamily="34" charset="0"/>
                <a:cs typeface="Arial" panose="020B0604020202020204" pitchFamily="34" charset="0"/>
              </a:rPr>
              <a:t>keep</a:t>
            </a:r>
            <a:r>
              <a:rPr lang="fr-CA" sz="1500" i="1" dirty="0" smtClean="0">
                <a:solidFill>
                  <a:schemeClr val="accent6">
                    <a:lumMod val="50000"/>
                  </a:schemeClr>
                </a:solidFill>
                <a:latin typeface="Arial" panose="020B0604020202020204" pitchFamily="34" charset="0"/>
                <a:cs typeface="Arial" panose="020B0604020202020204" pitchFamily="34" charset="0"/>
              </a:rPr>
              <a:t> the info </a:t>
            </a:r>
            <a:r>
              <a:rPr lang="fr-CA" sz="1500" i="1" dirty="0" err="1" smtClean="0">
                <a:solidFill>
                  <a:schemeClr val="accent6">
                    <a:lumMod val="50000"/>
                  </a:schemeClr>
                </a:solidFill>
                <a:latin typeface="Arial" panose="020B0604020202020204" pitchFamily="34" charset="0"/>
                <a:cs typeface="Arial" panose="020B0604020202020204" pitchFamily="34" charset="0"/>
              </a:rPr>
              <a:t>consistency</a:t>
            </a:r>
            <a:r>
              <a:rPr lang="fr-CA" sz="1500" i="1" dirty="0" smtClean="0">
                <a:solidFill>
                  <a:schemeClr val="accent6">
                    <a:lumMod val="50000"/>
                  </a:schemeClr>
                </a:solidFill>
                <a:latin typeface="Arial" panose="020B0604020202020204" pitchFamily="34" charset="0"/>
                <a:cs typeface="Arial" panose="020B0604020202020204" pitchFamily="34" charset="0"/>
              </a:rPr>
              <a:t> </a:t>
            </a:r>
            <a:r>
              <a:rPr lang="fr-CA" sz="1500" i="1" dirty="0" err="1" smtClean="0">
                <a:solidFill>
                  <a:schemeClr val="accent6">
                    <a:lumMod val="50000"/>
                  </a:schemeClr>
                </a:solidFill>
                <a:latin typeface="Arial" panose="020B0604020202020204" pitchFamily="34" charset="0"/>
                <a:cs typeface="Arial" panose="020B0604020202020204" pitchFamily="34" charset="0"/>
              </a:rPr>
              <a:t>while</a:t>
            </a:r>
            <a:r>
              <a:rPr lang="fr-CA" sz="1500" i="1" dirty="0" smtClean="0">
                <a:solidFill>
                  <a:schemeClr val="accent6">
                    <a:lumMod val="50000"/>
                  </a:schemeClr>
                </a:solidFill>
                <a:latin typeface="Arial" panose="020B0604020202020204" pitchFamily="34" charset="0"/>
                <a:cs typeface="Arial" panose="020B0604020202020204" pitchFamily="34" charset="0"/>
              </a:rPr>
              <a:t> </a:t>
            </a:r>
            <a:r>
              <a:rPr lang="fr-CA" sz="1500" i="1" dirty="0" err="1" smtClean="0">
                <a:solidFill>
                  <a:schemeClr val="accent6">
                    <a:lumMod val="50000"/>
                  </a:schemeClr>
                </a:solidFill>
                <a:latin typeface="Arial" panose="020B0604020202020204" pitchFamily="34" charset="0"/>
                <a:cs typeface="Arial" panose="020B0604020202020204" pitchFamily="34" charset="0"/>
              </a:rPr>
              <a:t>moving</a:t>
            </a:r>
            <a:r>
              <a:rPr lang="fr-CA" sz="1500" i="1" dirty="0" smtClean="0">
                <a:solidFill>
                  <a:schemeClr val="accent6">
                    <a:lumMod val="50000"/>
                  </a:schemeClr>
                </a:solidFill>
                <a:latin typeface="Arial" panose="020B0604020202020204" pitchFamily="34" charset="0"/>
                <a:cs typeface="Arial" panose="020B0604020202020204" pitchFamily="34" charset="0"/>
              </a:rPr>
              <a:t> </a:t>
            </a:r>
            <a:r>
              <a:rPr lang="fr-CA" sz="1500" i="1" dirty="0" err="1" smtClean="0">
                <a:solidFill>
                  <a:schemeClr val="accent6">
                    <a:lumMod val="50000"/>
                  </a:schemeClr>
                </a:solidFill>
                <a:latin typeface="Arial" panose="020B0604020202020204" pitchFamily="34" charset="0"/>
                <a:cs typeface="Arial" panose="020B0604020202020204" pitchFamily="34" charset="0"/>
              </a:rPr>
              <a:t>from</a:t>
            </a:r>
            <a:r>
              <a:rPr lang="fr-CA" sz="1500" i="1" dirty="0" smtClean="0">
                <a:solidFill>
                  <a:schemeClr val="accent6">
                    <a:lumMod val="50000"/>
                  </a:schemeClr>
                </a:solidFill>
                <a:latin typeface="Arial" panose="020B0604020202020204" pitchFamily="34" charset="0"/>
                <a:cs typeface="Arial" panose="020B0604020202020204" pitchFamily="34" charset="0"/>
              </a:rPr>
              <a:t> </a:t>
            </a:r>
            <a:r>
              <a:rPr lang="fr-CA" sz="1500" i="1" dirty="0" err="1" smtClean="0">
                <a:solidFill>
                  <a:schemeClr val="accent6">
                    <a:lumMod val="50000"/>
                  </a:schemeClr>
                </a:solidFill>
                <a:latin typeface="Arial" panose="020B0604020202020204" pitchFamily="34" charset="0"/>
                <a:cs typeface="Arial" panose="020B0604020202020204" pitchFamily="34" charset="0"/>
              </a:rPr>
              <a:t>deterministic</a:t>
            </a:r>
            <a:r>
              <a:rPr lang="fr-CA" sz="1500" i="1" dirty="0" smtClean="0">
                <a:solidFill>
                  <a:schemeClr val="accent6">
                    <a:lumMod val="50000"/>
                  </a:schemeClr>
                </a:solidFill>
                <a:latin typeface="Arial" panose="020B0604020202020204" pitchFamily="34" charset="0"/>
                <a:cs typeface="Arial" panose="020B0604020202020204" pitchFamily="34" charset="0"/>
              </a:rPr>
              <a:t>  to </a:t>
            </a:r>
            <a:r>
              <a:rPr lang="fr-CA" sz="1500" i="1" dirty="0" err="1" smtClean="0">
                <a:solidFill>
                  <a:schemeClr val="accent6">
                    <a:lumMod val="50000"/>
                  </a:schemeClr>
                </a:solidFill>
                <a:latin typeface="Arial" panose="020B0604020202020204" pitchFamily="34" charset="0"/>
                <a:cs typeface="Arial" panose="020B0604020202020204" pitchFamily="34" charset="0"/>
              </a:rPr>
              <a:t>probabilistic</a:t>
            </a:r>
            <a:r>
              <a:rPr lang="fr-CA" sz="1500" i="1" dirty="0" smtClean="0">
                <a:solidFill>
                  <a:schemeClr val="accent6">
                    <a:lumMod val="50000"/>
                  </a:schemeClr>
                </a:solidFill>
                <a:latin typeface="Arial" panose="020B0604020202020204" pitchFamily="34" charset="0"/>
                <a:cs typeface="Arial" panose="020B0604020202020204" pitchFamily="34" charset="0"/>
              </a:rPr>
              <a:t> NWP?</a:t>
            </a:r>
            <a:endParaRPr lang="en-US" sz="1500" i="1" dirty="0">
              <a:solidFill>
                <a:schemeClr val="accent6">
                  <a:lumMod val="50000"/>
                </a:schemeClr>
              </a:solidFill>
              <a:latin typeface="Arial" panose="020B0604020202020204" pitchFamily="34" charset="0"/>
              <a:cs typeface="Arial" panose="020B0604020202020204" pitchFamily="34" charset="0"/>
            </a:endParaRPr>
          </a:p>
        </p:txBody>
      </p:sp>
      <p:sp>
        <p:nvSpPr>
          <p:cNvPr id="7" name="Content Placeholder 3"/>
          <p:cNvSpPr txBox="1">
            <a:spLocks/>
          </p:cNvSpPr>
          <p:nvPr/>
        </p:nvSpPr>
        <p:spPr>
          <a:xfrm>
            <a:off x="1115616" y="2169598"/>
            <a:ext cx="4320480" cy="543775"/>
          </a:xfrm>
          <a:prstGeom prst="rect">
            <a:avLst/>
          </a:prstGeom>
          <a:scene3d>
            <a:camera prst="orthographicFront">
              <a:rot lat="1800000" lon="19800000" rev="0"/>
            </a:camera>
            <a:lightRig rig="threePt" dir="t"/>
          </a:scene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Clr>
                <a:srgbClr val="808080"/>
              </a:buClr>
              <a:buFont typeface="Arial" panose="020B0604020202020204" pitchFamily="34" charset="0"/>
              <a:buNone/>
            </a:pPr>
            <a:r>
              <a:rPr lang="en-CA" dirty="0" smtClean="0">
                <a:solidFill>
                  <a:schemeClr val="accent6">
                    <a:lumMod val="50000"/>
                  </a:schemeClr>
                </a:solidFill>
              </a:rPr>
              <a:t>Deterministic</a:t>
            </a:r>
          </a:p>
        </p:txBody>
      </p:sp>
      <p:sp>
        <p:nvSpPr>
          <p:cNvPr id="8" name="Content Placeholder 3"/>
          <p:cNvSpPr txBox="1">
            <a:spLocks/>
          </p:cNvSpPr>
          <p:nvPr/>
        </p:nvSpPr>
        <p:spPr>
          <a:xfrm>
            <a:off x="5507624" y="2132856"/>
            <a:ext cx="4320480" cy="543775"/>
          </a:xfrm>
          <a:prstGeom prst="rect">
            <a:avLst/>
          </a:prstGeom>
          <a:scene3d>
            <a:camera prst="orthographicFront">
              <a:rot lat="1800000" lon="19800000" rev="0"/>
            </a:camera>
            <a:lightRig rig="threePt" dir="t"/>
          </a:scene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Clr>
                <a:srgbClr val="808080"/>
              </a:buClr>
              <a:buFont typeface="Arial" panose="020B0604020202020204" pitchFamily="34" charset="0"/>
              <a:buNone/>
            </a:pPr>
            <a:r>
              <a:rPr lang="en-CA" dirty="0" smtClean="0">
                <a:solidFill>
                  <a:schemeClr val="accent6">
                    <a:lumMod val="50000"/>
                  </a:schemeClr>
                </a:solidFill>
              </a:rPr>
              <a:t>Probabilistic</a:t>
            </a:r>
          </a:p>
        </p:txBody>
      </p:sp>
      <p:grpSp>
        <p:nvGrpSpPr>
          <p:cNvPr id="14" name="Groupe 13"/>
          <p:cNvGrpSpPr/>
          <p:nvPr/>
        </p:nvGrpSpPr>
        <p:grpSpPr>
          <a:xfrm>
            <a:off x="1619673" y="4077072"/>
            <a:ext cx="6696567" cy="2149504"/>
            <a:chOff x="1619673" y="4077072"/>
            <a:chExt cx="6696567" cy="2149504"/>
          </a:xfrm>
        </p:grpSpPr>
        <p:sp>
          <p:nvSpPr>
            <p:cNvPr id="17" name="Flèche droite 16"/>
            <p:cNvSpPr/>
            <p:nvPr/>
          </p:nvSpPr>
          <p:spPr>
            <a:xfrm>
              <a:off x="1619673" y="5512322"/>
              <a:ext cx="3560920" cy="508966"/>
            </a:xfrm>
            <a:prstGeom prst="rightArrow">
              <a:avLst>
                <a:gd name="adj1" fmla="val 65629"/>
                <a:gd name="adj2" fmla="val 50000"/>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i="1" dirty="0" smtClean="0">
                  <a:solidFill>
                    <a:schemeClr val="accent6">
                      <a:lumMod val="50000"/>
                    </a:schemeClr>
                  </a:solidFill>
                  <a:latin typeface="Arial" panose="020B0604020202020204" pitchFamily="34" charset="0"/>
                  <a:cs typeface="Arial" panose="020B0604020202020204" pitchFamily="34" charset="0"/>
                </a:rPr>
                <a:t>Answer: </a:t>
              </a:r>
              <a:r>
                <a:rPr lang="en-CA" i="1" dirty="0">
                  <a:solidFill>
                    <a:schemeClr val="accent6">
                      <a:lumMod val="50000"/>
                    </a:schemeClr>
                  </a:solidFill>
                  <a:latin typeface="Arial" panose="020B0604020202020204" pitchFamily="34" charset="0"/>
                  <a:cs typeface="Arial" panose="020B0604020202020204" pitchFamily="34" charset="0"/>
                </a:rPr>
                <a:t>T</a:t>
              </a:r>
              <a:r>
                <a:rPr lang="en-CA" i="1" dirty="0" smtClean="0">
                  <a:solidFill>
                    <a:schemeClr val="accent6">
                      <a:lumMod val="50000"/>
                    </a:schemeClr>
                  </a:solidFill>
                  <a:latin typeface="Arial" panose="020B0604020202020204" pitchFamily="34" charset="0"/>
                  <a:cs typeface="Arial" panose="020B0604020202020204" pitchFamily="34" charset="0"/>
                </a:rPr>
                <a:t>he matrix approach</a:t>
              </a:r>
              <a:endParaRPr lang="en-CA" i="1" dirty="0">
                <a:solidFill>
                  <a:schemeClr val="accent6">
                    <a:lumMod val="50000"/>
                  </a:schemeClr>
                </a:solidFill>
                <a:latin typeface="Arial" panose="020B0604020202020204" pitchFamily="34" charset="0"/>
                <a:cs typeface="Arial" panose="020B0604020202020204" pitchFamily="34" charset="0"/>
              </a:endParaRPr>
            </a:p>
          </p:txBody>
        </p:sp>
        <p:grpSp>
          <p:nvGrpSpPr>
            <p:cNvPr id="3" name="Groupe 2"/>
            <p:cNvGrpSpPr/>
            <p:nvPr/>
          </p:nvGrpSpPr>
          <p:grpSpPr>
            <a:xfrm>
              <a:off x="3491880" y="4077072"/>
              <a:ext cx="4824360" cy="2149504"/>
              <a:chOff x="3491880" y="4077072"/>
              <a:chExt cx="4824360" cy="2149504"/>
            </a:xfrm>
          </p:grpSpPr>
          <p:pic>
            <p:nvPicPr>
              <p:cNvPr id="16" name="Image 15"/>
              <p:cNvPicPr>
                <a:picLocks noChangeAspect="1"/>
              </p:cNvPicPr>
              <p:nvPr/>
            </p:nvPicPr>
            <p:blipFill>
              <a:blip r:embed="rId11"/>
              <a:stretch>
                <a:fillRect/>
              </a:stretch>
            </p:blipFill>
            <p:spPr>
              <a:xfrm>
                <a:off x="3491880" y="4077072"/>
                <a:ext cx="1121684" cy="1440000"/>
              </a:xfrm>
              <a:prstGeom prst="rect">
                <a:avLst/>
              </a:prstGeom>
            </p:spPr>
          </p:pic>
          <p:pic>
            <p:nvPicPr>
              <p:cNvPr id="9" name="Imag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80592" y="5013175"/>
                <a:ext cx="1080000" cy="1152000"/>
              </a:xfrm>
              <a:prstGeom prst="rect">
                <a:avLst/>
              </a:prstGeom>
            </p:spPr>
          </p:pic>
          <p:pic>
            <p:nvPicPr>
              <p:cNvPr id="13" name="Imag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32240" y="4509118"/>
                <a:ext cx="1584000" cy="1717458"/>
              </a:xfrm>
              <a:prstGeom prst="rect">
                <a:avLst/>
              </a:prstGeom>
            </p:spPr>
          </p:pic>
        </p:grpSp>
      </p:grpSp>
      <p:pic>
        <p:nvPicPr>
          <p:cNvPr id="19" name="Image 18"/>
          <p:cNvPicPr>
            <a:picLocks noChangeAspect="1"/>
          </p:cNvPicPr>
          <p:nvPr/>
        </p:nvPicPr>
        <p:blipFill>
          <a:blip r:embed="rId14"/>
          <a:stretch>
            <a:fillRect/>
          </a:stretch>
        </p:blipFill>
        <p:spPr>
          <a:xfrm>
            <a:off x="35496" y="36000"/>
            <a:ext cx="720000" cy="252000"/>
          </a:xfrm>
          <a:prstGeom prst="rect">
            <a:avLst/>
          </a:prstGeom>
        </p:spPr>
      </p:pic>
    </p:spTree>
    <p:extLst>
      <p:ext uri="{BB962C8B-B14F-4D97-AF65-F5344CB8AC3E}">
        <p14:creationId xmlns:p14="http://schemas.microsoft.com/office/powerpoint/2010/main" val="207907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17"/>
</p:tagLst>
</file>

<file path=ppt/tags/tag101.xml><?xml version="1.0" encoding="utf-8"?>
<p:tagLst xmlns:a="http://schemas.openxmlformats.org/drawingml/2006/main" xmlns:r="http://schemas.openxmlformats.org/officeDocument/2006/relationships" xmlns:p="http://schemas.openxmlformats.org/presentationml/2006/main">
  <p:tag name="NUM" val="7"/>
</p:tagLst>
</file>

<file path=ppt/tags/tag102.xml><?xml version="1.0" encoding="utf-8"?>
<p:tagLst xmlns:a="http://schemas.openxmlformats.org/drawingml/2006/main" xmlns:r="http://schemas.openxmlformats.org/officeDocument/2006/relationships" xmlns:p="http://schemas.openxmlformats.org/presentationml/2006/main">
  <p:tag name="NUM" val="16"/>
</p:tagLst>
</file>

<file path=ppt/tags/tag103.xml><?xml version="1.0" encoding="utf-8"?>
<p:tagLst xmlns:a="http://schemas.openxmlformats.org/drawingml/2006/main" xmlns:r="http://schemas.openxmlformats.org/officeDocument/2006/relationships" xmlns:p="http://schemas.openxmlformats.org/presentationml/2006/main">
  <p:tag name="NUM" val="6"/>
</p:tagLst>
</file>

<file path=ppt/tags/tag104.xml><?xml version="1.0" encoding="utf-8"?>
<p:tagLst xmlns:a="http://schemas.openxmlformats.org/drawingml/2006/main" xmlns:r="http://schemas.openxmlformats.org/officeDocument/2006/relationships" xmlns:p="http://schemas.openxmlformats.org/presentationml/2006/main">
  <p:tag name="NUM" val="15"/>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6"/>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2.xml><?xml version="1.0" encoding="utf-8"?>
<p:tagLst xmlns:a="http://schemas.openxmlformats.org/drawingml/2006/main" xmlns:r="http://schemas.openxmlformats.org/officeDocument/2006/relationships" xmlns:p="http://schemas.openxmlformats.org/presentationml/2006/main">
  <p:tag name="NUM" val="8"/>
</p:tagLst>
</file>

<file path=ppt/tags/tag113.xml><?xml version="1.0" encoding="utf-8"?>
<p:tagLst xmlns:a="http://schemas.openxmlformats.org/drawingml/2006/main" xmlns:r="http://schemas.openxmlformats.org/officeDocument/2006/relationships" xmlns:p="http://schemas.openxmlformats.org/presentationml/2006/main">
  <p:tag name="NUM" val="9"/>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6"/>
</p:tagLst>
</file>

<file path=ppt/tags/tag119.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8"/>
</p:tagLst>
</file>

<file path=ppt/tags/tag121.xml><?xml version="1.0" encoding="utf-8"?>
<p:tagLst xmlns:a="http://schemas.openxmlformats.org/drawingml/2006/main" xmlns:r="http://schemas.openxmlformats.org/officeDocument/2006/relationships" xmlns:p="http://schemas.openxmlformats.org/presentationml/2006/main">
  <p:tag name="NUM" val="9"/>
</p:tagLst>
</file>

<file path=ppt/tags/tag122.xml><?xml version="1.0" encoding="utf-8"?>
<p:tagLst xmlns:a="http://schemas.openxmlformats.org/drawingml/2006/main" xmlns:r="http://schemas.openxmlformats.org/officeDocument/2006/relationships" xmlns:p="http://schemas.openxmlformats.org/presentationml/2006/main">
  <p:tag name="NUM" val="10"/>
</p:tagLst>
</file>

<file path=ppt/tags/tag123.xml><?xml version="1.0" encoding="utf-8"?>
<p:tagLst xmlns:a="http://schemas.openxmlformats.org/drawingml/2006/main" xmlns:r="http://schemas.openxmlformats.org/officeDocument/2006/relationships" xmlns:p="http://schemas.openxmlformats.org/presentationml/2006/main">
  <p:tag name="NUM" val="11"/>
</p:tagLst>
</file>

<file path=ppt/tags/tag124.xml><?xml version="1.0" encoding="utf-8"?>
<p:tagLst xmlns:a="http://schemas.openxmlformats.org/drawingml/2006/main" xmlns:r="http://schemas.openxmlformats.org/officeDocument/2006/relationships" xmlns:p="http://schemas.openxmlformats.org/presentationml/2006/main">
  <p:tag name="NUM" val="12"/>
</p:tagLst>
</file>

<file path=ppt/tags/tag125.xml><?xml version="1.0" encoding="utf-8"?>
<p:tagLst xmlns:a="http://schemas.openxmlformats.org/drawingml/2006/main" xmlns:r="http://schemas.openxmlformats.org/officeDocument/2006/relationships" xmlns:p="http://schemas.openxmlformats.org/presentationml/2006/main">
  <p:tag name="NUM" val="13"/>
</p:tagLst>
</file>

<file path=ppt/tags/tag126.xml><?xml version="1.0" encoding="utf-8"?>
<p:tagLst xmlns:a="http://schemas.openxmlformats.org/drawingml/2006/main" xmlns:r="http://schemas.openxmlformats.org/officeDocument/2006/relationships" xmlns:p="http://schemas.openxmlformats.org/presentationml/2006/main">
  <p:tag name="NUM" val="14"/>
</p:tagLst>
</file>

<file path=ppt/tags/tag127.xml><?xml version="1.0" encoding="utf-8"?>
<p:tagLst xmlns:a="http://schemas.openxmlformats.org/drawingml/2006/main" xmlns:r="http://schemas.openxmlformats.org/officeDocument/2006/relationships" xmlns:p="http://schemas.openxmlformats.org/presentationml/2006/main">
  <p:tag name="NUM" val="15"/>
</p:tagLst>
</file>

<file path=ppt/tags/tag128.xml><?xml version="1.0" encoding="utf-8"?>
<p:tagLst xmlns:a="http://schemas.openxmlformats.org/drawingml/2006/main" xmlns:r="http://schemas.openxmlformats.org/officeDocument/2006/relationships" xmlns:p="http://schemas.openxmlformats.org/presentationml/2006/main">
  <p:tag name="NUM" val="16"/>
</p:tagLst>
</file>

<file path=ppt/tags/tag129.xml><?xml version="1.0" encoding="utf-8"?>
<p:tagLst xmlns:a="http://schemas.openxmlformats.org/drawingml/2006/main" xmlns:r="http://schemas.openxmlformats.org/officeDocument/2006/relationships" xmlns:p="http://schemas.openxmlformats.org/presentationml/2006/main">
  <p:tag name="NUM" val="17"/>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30.xml><?xml version="1.0" encoding="utf-8"?>
<p:tagLst xmlns:a="http://schemas.openxmlformats.org/drawingml/2006/main" xmlns:r="http://schemas.openxmlformats.org/officeDocument/2006/relationships" xmlns:p="http://schemas.openxmlformats.org/presentationml/2006/main">
  <p:tag name="NUM" val="19"/>
</p:tagLst>
</file>

<file path=ppt/tags/tag131.xml><?xml version="1.0" encoding="utf-8"?>
<p:tagLst xmlns:a="http://schemas.openxmlformats.org/drawingml/2006/main" xmlns:r="http://schemas.openxmlformats.org/officeDocument/2006/relationships" xmlns:p="http://schemas.openxmlformats.org/presentationml/2006/main">
  <p:tag name="NUM" val="20"/>
</p:tagLst>
</file>

<file path=ppt/tags/tag132.xml><?xml version="1.0" encoding="utf-8"?>
<p:tagLst xmlns:a="http://schemas.openxmlformats.org/drawingml/2006/main" xmlns:r="http://schemas.openxmlformats.org/officeDocument/2006/relationships" xmlns:p="http://schemas.openxmlformats.org/presentationml/2006/main">
  <p:tag name="NUM" val="22"/>
</p:tagLst>
</file>

<file path=ppt/tags/tag133.xml><?xml version="1.0" encoding="utf-8"?>
<p:tagLst xmlns:a="http://schemas.openxmlformats.org/drawingml/2006/main" xmlns:r="http://schemas.openxmlformats.org/officeDocument/2006/relationships" xmlns:p="http://schemas.openxmlformats.org/presentationml/2006/main">
  <p:tag name="NUM" val="23"/>
</p:tagLst>
</file>

<file path=ppt/tags/tag134.xml><?xml version="1.0" encoding="utf-8"?>
<p:tagLst xmlns:a="http://schemas.openxmlformats.org/drawingml/2006/main" xmlns:r="http://schemas.openxmlformats.org/officeDocument/2006/relationships" xmlns:p="http://schemas.openxmlformats.org/presentationml/2006/main">
  <p:tag name="NUM" val="25"/>
</p:tagLst>
</file>

<file path=ppt/tags/tag135.xml><?xml version="1.0" encoding="utf-8"?>
<p:tagLst xmlns:a="http://schemas.openxmlformats.org/drawingml/2006/main" xmlns:r="http://schemas.openxmlformats.org/officeDocument/2006/relationships" xmlns:p="http://schemas.openxmlformats.org/presentationml/2006/main">
  <p:tag name="NUM" val="28"/>
</p:tagLst>
</file>

<file path=ppt/tags/tag136.xml><?xml version="1.0" encoding="utf-8"?>
<p:tagLst xmlns:a="http://schemas.openxmlformats.org/drawingml/2006/main" xmlns:r="http://schemas.openxmlformats.org/officeDocument/2006/relationships" xmlns:p="http://schemas.openxmlformats.org/presentationml/2006/main">
  <p:tag name="NUM" val="18"/>
</p:tagLst>
</file>

<file path=ppt/tags/tag137.xml><?xml version="1.0" encoding="utf-8"?>
<p:tagLst xmlns:a="http://schemas.openxmlformats.org/drawingml/2006/main" xmlns:r="http://schemas.openxmlformats.org/officeDocument/2006/relationships" xmlns:p="http://schemas.openxmlformats.org/presentationml/2006/main">
  <p:tag name="NUM" val="21"/>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3"/>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8"/>
</p:tagLst>
</file>

<file path=ppt/tags/tag22.xml><?xml version="1.0" encoding="utf-8"?>
<p:tagLst xmlns:a="http://schemas.openxmlformats.org/drawingml/2006/main" xmlns:r="http://schemas.openxmlformats.org/officeDocument/2006/relationships" xmlns:p="http://schemas.openxmlformats.org/presentationml/2006/main">
  <p:tag name="NUM" val="9"/>
</p:tagLst>
</file>

<file path=ppt/tags/tag23.xml><?xml version="1.0" encoding="utf-8"?>
<p:tagLst xmlns:a="http://schemas.openxmlformats.org/drawingml/2006/main" xmlns:r="http://schemas.openxmlformats.org/officeDocument/2006/relationships" xmlns:p="http://schemas.openxmlformats.org/presentationml/2006/main">
  <p:tag name="NUM" val="10"/>
</p:tagLst>
</file>

<file path=ppt/tags/tag24.xml><?xml version="1.0" encoding="utf-8"?>
<p:tagLst xmlns:a="http://schemas.openxmlformats.org/drawingml/2006/main" xmlns:r="http://schemas.openxmlformats.org/officeDocument/2006/relationships" xmlns:p="http://schemas.openxmlformats.org/presentationml/2006/main">
  <p:tag name="NUM" val="11"/>
</p:tagLst>
</file>

<file path=ppt/tags/tag25.xml><?xml version="1.0" encoding="utf-8"?>
<p:tagLst xmlns:a="http://schemas.openxmlformats.org/drawingml/2006/main" xmlns:r="http://schemas.openxmlformats.org/officeDocument/2006/relationships" xmlns:p="http://schemas.openxmlformats.org/presentationml/2006/main">
  <p:tag name="NUM" val="12"/>
</p:tagLst>
</file>

<file path=ppt/tags/tag26.xml><?xml version="1.0" encoding="utf-8"?>
<p:tagLst xmlns:a="http://schemas.openxmlformats.org/drawingml/2006/main" xmlns:r="http://schemas.openxmlformats.org/officeDocument/2006/relationships" xmlns:p="http://schemas.openxmlformats.org/presentationml/2006/main">
  <p:tag name="NUM" val="13"/>
</p:tagLst>
</file>

<file path=ppt/tags/tag27.xml><?xml version="1.0" encoding="utf-8"?>
<p:tagLst xmlns:a="http://schemas.openxmlformats.org/drawingml/2006/main" xmlns:r="http://schemas.openxmlformats.org/officeDocument/2006/relationships" xmlns:p="http://schemas.openxmlformats.org/presentationml/2006/main">
  <p:tag name="NUM" val="14"/>
</p:tagLst>
</file>

<file path=ppt/tags/tag28.xml><?xml version="1.0" encoding="utf-8"?>
<p:tagLst xmlns:a="http://schemas.openxmlformats.org/drawingml/2006/main" xmlns:r="http://schemas.openxmlformats.org/officeDocument/2006/relationships" xmlns:p="http://schemas.openxmlformats.org/presentationml/2006/main">
  <p:tag name="NUM" val="15"/>
</p:tagLst>
</file>

<file path=ppt/tags/tag29.xml><?xml version="1.0" encoding="utf-8"?>
<p:tagLst xmlns:a="http://schemas.openxmlformats.org/drawingml/2006/main" xmlns:r="http://schemas.openxmlformats.org/officeDocument/2006/relationships" xmlns:p="http://schemas.openxmlformats.org/presentationml/2006/main">
  <p:tag name="NUM" val="16"/>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7"/>
</p:tagLst>
</file>

<file path=ppt/tags/tag31.xml><?xml version="1.0" encoding="utf-8"?>
<p:tagLst xmlns:a="http://schemas.openxmlformats.org/drawingml/2006/main" xmlns:r="http://schemas.openxmlformats.org/officeDocument/2006/relationships" xmlns:p="http://schemas.openxmlformats.org/presentationml/2006/main">
  <p:tag name="NUM" val="18"/>
</p:tagLst>
</file>

<file path=ppt/tags/tag32.xml><?xml version="1.0" encoding="utf-8"?>
<p:tagLst xmlns:a="http://schemas.openxmlformats.org/drawingml/2006/main" xmlns:r="http://schemas.openxmlformats.org/officeDocument/2006/relationships" xmlns:p="http://schemas.openxmlformats.org/presentationml/2006/main">
  <p:tag name="NUM" val="19"/>
</p:tagLst>
</file>

<file path=ppt/tags/tag33.xml><?xml version="1.0" encoding="utf-8"?>
<p:tagLst xmlns:a="http://schemas.openxmlformats.org/drawingml/2006/main" xmlns:r="http://schemas.openxmlformats.org/officeDocument/2006/relationships" xmlns:p="http://schemas.openxmlformats.org/presentationml/2006/main">
  <p:tag name="NUM" val="20"/>
</p:tagLst>
</file>

<file path=ppt/tags/tag34.xml><?xml version="1.0" encoding="utf-8"?>
<p:tagLst xmlns:a="http://schemas.openxmlformats.org/drawingml/2006/main" xmlns:r="http://schemas.openxmlformats.org/officeDocument/2006/relationships" xmlns:p="http://schemas.openxmlformats.org/presentationml/2006/main">
  <p:tag name="NUM" val="21"/>
</p:tagLst>
</file>

<file path=ppt/tags/tag35.xml><?xml version="1.0" encoding="utf-8"?>
<p:tagLst xmlns:a="http://schemas.openxmlformats.org/drawingml/2006/main" xmlns:r="http://schemas.openxmlformats.org/officeDocument/2006/relationships" xmlns:p="http://schemas.openxmlformats.org/presentationml/2006/main">
  <p:tag name="NUM" val="22"/>
</p:tagLst>
</file>

<file path=ppt/tags/tag36.xml><?xml version="1.0" encoding="utf-8"?>
<p:tagLst xmlns:a="http://schemas.openxmlformats.org/drawingml/2006/main" xmlns:r="http://schemas.openxmlformats.org/officeDocument/2006/relationships" xmlns:p="http://schemas.openxmlformats.org/presentationml/2006/main">
  <p:tag name="NUM" val="23"/>
</p:tagLst>
</file>

<file path=ppt/tags/tag37.xml><?xml version="1.0" encoding="utf-8"?>
<p:tagLst xmlns:a="http://schemas.openxmlformats.org/drawingml/2006/main" xmlns:r="http://schemas.openxmlformats.org/officeDocument/2006/relationships" xmlns:p="http://schemas.openxmlformats.org/presentationml/2006/main">
  <p:tag name="NUM" val="24"/>
</p:tagLst>
</file>

<file path=ppt/tags/tag38.xml><?xml version="1.0" encoding="utf-8"?>
<p:tagLst xmlns:a="http://schemas.openxmlformats.org/drawingml/2006/main" xmlns:r="http://schemas.openxmlformats.org/officeDocument/2006/relationships" xmlns:p="http://schemas.openxmlformats.org/presentationml/2006/main">
  <p:tag name="NUM" val="27"/>
</p:tagLst>
</file>

<file path=ppt/tags/tag39.xml><?xml version="1.0" encoding="utf-8"?>
<p:tagLst xmlns:a="http://schemas.openxmlformats.org/drawingml/2006/main" xmlns:r="http://schemas.openxmlformats.org/officeDocument/2006/relationships" xmlns:p="http://schemas.openxmlformats.org/presentationml/2006/main">
  <p:tag name="NUM" val="28"/>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9"/>
</p:tagLst>
</file>

<file path=ppt/tags/tag41.xml><?xml version="1.0" encoding="utf-8"?>
<p:tagLst xmlns:a="http://schemas.openxmlformats.org/drawingml/2006/main" xmlns:r="http://schemas.openxmlformats.org/officeDocument/2006/relationships" xmlns:p="http://schemas.openxmlformats.org/presentationml/2006/main">
  <p:tag name="NUM" val="32"/>
</p:tagLst>
</file>

<file path=ppt/tags/tag42.xml><?xml version="1.0" encoding="utf-8"?>
<p:tagLst xmlns:a="http://schemas.openxmlformats.org/drawingml/2006/main" xmlns:r="http://schemas.openxmlformats.org/officeDocument/2006/relationships" xmlns:p="http://schemas.openxmlformats.org/presentationml/2006/main">
  <p:tag name="NUM" val="33"/>
</p:tagLst>
</file>

<file path=ppt/tags/tag43.xml><?xml version="1.0" encoding="utf-8"?>
<p:tagLst xmlns:a="http://schemas.openxmlformats.org/drawingml/2006/main" xmlns:r="http://schemas.openxmlformats.org/officeDocument/2006/relationships" xmlns:p="http://schemas.openxmlformats.org/presentationml/2006/main">
  <p:tag name="NUM" val="34"/>
</p:tagLst>
</file>

<file path=ppt/tags/tag44.xml><?xml version="1.0" encoding="utf-8"?>
<p:tagLst xmlns:a="http://schemas.openxmlformats.org/drawingml/2006/main" xmlns:r="http://schemas.openxmlformats.org/officeDocument/2006/relationships" xmlns:p="http://schemas.openxmlformats.org/presentationml/2006/main">
  <p:tag name="NUM" val="35"/>
</p:tagLst>
</file>

<file path=ppt/tags/tag45.xml><?xml version="1.0" encoding="utf-8"?>
<p:tagLst xmlns:a="http://schemas.openxmlformats.org/drawingml/2006/main" xmlns:r="http://schemas.openxmlformats.org/officeDocument/2006/relationships" xmlns:p="http://schemas.openxmlformats.org/presentationml/2006/main">
  <p:tag name="NUM" val="20"/>
</p:tagLst>
</file>

<file path=ppt/tags/tag46.xml><?xml version="1.0" encoding="utf-8"?>
<p:tagLst xmlns:a="http://schemas.openxmlformats.org/drawingml/2006/main" xmlns:r="http://schemas.openxmlformats.org/officeDocument/2006/relationships" xmlns:p="http://schemas.openxmlformats.org/presentationml/2006/main">
  <p:tag name="NUM" val="20"/>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2.xml><?xml version="1.0" encoding="utf-8"?>
<p:tagLst xmlns:a="http://schemas.openxmlformats.org/drawingml/2006/main" xmlns:r="http://schemas.openxmlformats.org/officeDocument/2006/relationships" xmlns:p="http://schemas.openxmlformats.org/presentationml/2006/main">
  <p:tag name="NUM" val="6"/>
</p:tagLst>
</file>

<file path=ppt/tags/tag53.xml><?xml version="1.0" encoding="utf-8"?>
<p:tagLst xmlns:a="http://schemas.openxmlformats.org/drawingml/2006/main" xmlns:r="http://schemas.openxmlformats.org/officeDocument/2006/relationships" xmlns:p="http://schemas.openxmlformats.org/presentationml/2006/main">
  <p:tag name="NUM" val="7"/>
</p:tagLst>
</file>

<file path=ppt/tags/tag54.xml><?xml version="1.0" encoding="utf-8"?>
<p:tagLst xmlns:a="http://schemas.openxmlformats.org/drawingml/2006/main" xmlns:r="http://schemas.openxmlformats.org/officeDocument/2006/relationships" xmlns:p="http://schemas.openxmlformats.org/presentationml/2006/main">
  <p:tag name="NUM" val="8"/>
</p:tagLst>
</file>

<file path=ppt/tags/tag55.xml><?xml version="1.0" encoding="utf-8"?>
<p:tagLst xmlns:a="http://schemas.openxmlformats.org/drawingml/2006/main" xmlns:r="http://schemas.openxmlformats.org/officeDocument/2006/relationships" xmlns:p="http://schemas.openxmlformats.org/presentationml/2006/main">
  <p:tag name="NUM" val="9"/>
</p:tagLst>
</file>

<file path=ppt/tags/tag56.xml><?xml version="1.0" encoding="utf-8"?>
<p:tagLst xmlns:a="http://schemas.openxmlformats.org/drawingml/2006/main" xmlns:r="http://schemas.openxmlformats.org/officeDocument/2006/relationships" xmlns:p="http://schemas.openxmlformats.org/presentationml/2006/main">
  <p:tag name="NUM" val="10"/>
</p:tagLst>
</file>

<file path=ppt/tags/tag57.xml><?xml version="1.0" encoding="utf-8"?>
<p:tagLst xmlns:a="http://schemas.openxmlformats.org/drawingml/2006/main" xmlns:r="http://schemas.openxmlformats.org/officeDocument/2006/relationships" xmlns:p="http://schemas.openxmlformats.org/presentationml/2006/main">
  <p:tag name="NUM" val="11"/>
</p:tagLst>
</file>

<file path=ppt/tags/tag58.xml><?xml version="1.0" encoding="utf-8"?>
<p:tagLst xmlns:a="http://schemas.openxmlformats.org/drawingml/2006/main" xmlns:r="http://schemas.openxmlformats.org/officeDocument/2006/relationships" xmlns:p="http://schemas.openxmlformats.org/presentationml/2006/main">
  <p:tag name="NUM" val="12"/>
</p:tagLst>
</file>

<file path=ppt/tags/tag59.xml><?xml version="1.0" encoding="utf-8"?>
<p:tagLst xmlns:a="http://schemas.openxmlformats.org/drawingml/2006/main" xmlns:r="http://schemas.openxmlformats.org/officeDocument/2006/relationships" xmlns:p="http://schemas.openxmlformats.org/presentationml/2006/main">
  <p:tag name="NUM" val="13"/>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14"/>
</p:tagLst>
</file>

<file path=ppt/tags/tag61.xml><?xml version="1.0" encoding="utf-8"?>
<p:tagLst xmlns:a="http://schemas.openxmlformats.org/drawingml/2006/main" xmlns:r="http://schemas.openxmlformats.org/officeDocument/2006/relationships" xmlns:p="http://schemas.openxmlformats.org/presentationml/2006/main">
  <p:tag name="NUM" val="15"/>
</p:tagLst>
</file>

<file path=ppt/tags/tag62.xml><?xml version="1.0" encoding="utf-8"?>
<p:tagLst xmlns:a="http://schemas.openxmlformats.org/drawingml/2006/main" xmlns:r="http://schemas.openxmlformats.org/officeDocument/2006/relationships" xmlns:p="http://schemas.openxmlformats.org/presentationml/2006/main">
  <p:tag name="NUM" val="16"/>
</p:tagLst>
</file>

<file path=ppt/tags/tag63.xml><?xml version="1.0" encoding="utf-8"?>
<p:tagLst xmlns:a="http://schemas.openxmlformats.org/drawingml/2006/main" xmlns:r="http://schemas.openxmlformats.org/officeDocument/2006/relationships" xmlns:p="http://schemas.openxmlformats.org/presentationml/2006/main">
  <p:tag name="NUM" val="17"/>
</p:tagLst>
</file>

<file path=ppt/tags/tag64.xml><?xml version="1.0" encoding="utf-8"?>
<p:tagLst xmlns:a="http://schemas.openxmlformats.org/drawingml/2006/main" xmlns:r="http://schemas.openxmlformats.org/officeDocument/2006/relationships" xmlns:p="http://schemas.openxmlformats.org/presentationml/2006/main">
  <p:tag name="NUM" val="27"/>
</p:tagLst>
</file>

<file path=ppt/tags/tag65.xml><?xml version="1.0" encoding="utf-8"?>
<p:tagLst xmlns:a="http://schemas.openxmlformats.org/drawingml/2006/main" xmlns:r="http://schemas.openxmlformats.org/officeDocument/2006/relationships" xmlns:p="http://schemas.openxmlformats.org/presentationml/2006/main">
  <p:tag name="NUM" val="32"/>
</p:tagLst>
</file>

<file path=ppt/tags/tag66.xml><?xml version="1.0" encoding="utf-8"?>
<p:tagLst xmlns:a="http://schemas.openxmlformats.org/drawingml/2006/main" xmlns:r="http://schemas.openxmlformats.org/officeDocument/2006/relationships" xmlns:p="http://schemas.openxmlformats.org/presentationml/2006/main">
  <p:tag name="NUM" val="33"/>
</p:tagLst>
</file>

<file path=ppt/tags/tag67.xml><?xml version="1.0" encoding="utf-8"?>
<p:tagLst xmlns:a="http://schemas.openxmlformats.org/drawingml/2006/main" xmlns:r="http://schemas.openxmlformats.org/officeDocument/2006/relationships" xmlns:p="http://schemas.openxmlformats.org/presentationml/2006/main">
  <p:tag name="NUM" val="34"/>
</p:tagLst>
</file>

<file path=ppt/tags/tag68.xml><?xml version="1.0" encoding="utf-8"?>
<p:tagLst xmlns:a="http://schemas.openxmlformats.org/drawingml/2006/main" xmlns:r="http://schemas.openxmlformats.org/officeDocument/2006/relationships" xmlns:p="http://schemas.openxmlformats.org/presentationml/2006/main">
  <p:tag name="NUM" val="35"/>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5"/>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9"/>
</p:tagLst>
</file>

<file path=ppt/tags/tag86.xml><?xml version="1.0" encoding="utf-8"?>
<p:tagLst xmlns:a="http://schemas.openxmlformats.org/drawingml/2006/main" xmlns:r="http://schemas.openxmlformats.org/officeDocument/2006/relationships" xmlns:p="http://schemas.openxmlformats.org/presentationml/2006/main">
  <p:tag name="NUM" val="10"/>
</p:tagLst>
</file>

<file path=ppt/tags/tag87.xml><?xml version="1.0" encoding="utf-8"?>
<p:tagLst xmlns:a="http://schemas.openxmlformats.org/drawingml/2006/main" xmlns:r="http://schemas.openxmlformats.org/officeDocument/2006/relationships" xmlns:p="http://schemas.openxmlformats.org/presentationml/2006/main">
  <p:tag name="NUM" val="11"/>
</p:tagLst>
</file>

<file path=ppt/tags/tag88.xml><?xml version="1.0" encoding="utf-8"?>
<p:tagLst xmlns:a="http://schemas.openxmlformats.org/drawingml/2006/main" xmlns:r="http://schemas.openxmlformats.org/officeDocument/2006/relationships" xmlns:p="http://schemas.openxmlformats.org/presentationml/2006/main">
  <p:tag name="NUM" val="12"/>
</p:tagLst>
</file>

<file path=ppt/tags/tag89.xml><?xml version="1.0" encoding="utf-8"?>
<p:tagLst xmlns:a="http://schemas.openxmlformats.org/drawingml/2006/main" xmlns:r="http://schemas.openxmlformats.org/officeDocument/2006/relationships" xmlns:p="http://schemas.openxmlformats.org/presentationml/2006/main">
  <p:tag name="NUM" val="13"/>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14"/>
</p:tagLst>
</file>

<file path=ppt/tags/tag91.xml><?xml version="1.0" encoding="utf-8"?>
<p:tagLst xmlns:a="http://schemas.openxmlformats.org/drawingml/2006/main" xmlns:r="http://schemas.openxmlformats.org/officeDocument/2006/relationships" xmlns:p="http://schemas.openxmlformats.org/presentationml/2006/main">
  <p:tag name="NUM" val="19"/>
</p:tagLst>
</file>

<file path=ppt/tags/tag92.xml><?xml version="1.0" encoding="utf-8"?>
<p:tagLst xmlns:a="http://schemas.openxmlformats.org/drawingml/2006/main" xmlns:r="http://schemas.openxmlformats.org/officeDocument/2006/relationships" xmlns:p="http://schemas.openxmlformats.org/presentationml/2006/main">
  <p:tag name="NUM" val="20"/>
</p:tagLst>
</file>

<file path=ppt/tags/tag93.xml><?xml version="1.0" encoding="utf-8"?>
<p:tagLst xmlns:a="http://schemas.openxmlformats.org/drawingml/2006/main" xmlns:r="http://schemas.openxmlformats.org/officeDocument/2006/relationships" xmlns:p="http://schemas.openxmlformats.org/presentationml/2006/main">
  <p:tag name="NUM" val="22"/>
</p:tagLst>
</file>

<file path=ppt/tags/tag94.xml><?xml version="1.0" encoding="utf-8"?>
<p:tagLst xmlns:a="http://schemas.openxmlformats.org/drawingml/2006/main" xmlns:r="http://schemas.openxmlformats.org/officeDocument/2006/relationships" xmlns:p="http://schemas.openxmlformats.org/presentationml/2006/main">
  <p:tag name="NUM" val="23"/>
</p:tagLst>
</file>

<file path=ppt/tags/tag95.xml><?xml version="1.0" encoding="utf-8"?>
<p:tagLst xmlns:a="http://schemas.openxmlformats.org/drawingml/2006/main" xmlns:r="http://schemas.openxmlformats.org/officeDocument/2006/relationships" xmlns:p="http://schemas.openxmlformats.org/presentationml/2006/main">
  <p:tag name="NUM" val="25"/>
</p:tagLst>
</file>

<file path=ppt/tags/tag96.xml><?xml version="1.0" encoding="utf-8"?>
<p:tagLst xmlns:a="http://schemas.openxmlformats.org/drawingml/2006/main" xmlns:r="http://schemas.openxmlformats.org/officeDocument/2006/relationships" xmlns:p="http://schemas.openxmlformats.org/presentationml/2006/main">
  <p:tag name="NUM" val="28"/>
</p:tagLst>
</file>

<file path=ppt/tags/tag97.xml><?xml version="1.0" encoding="utf-8"?>
<p:tagLst xmlns:a="http://schemas.openxmlformats.org/drawingml/2006/main" xmlns:r="http://schemas.openxmlformats.org/officeDocument/2006/relationships" xmlns:p="http://schemas.openxmlformats.org/presentationml/2006/main">
  <p:tag name="NUM" val="18"/>
</p:tagLst>
</file>

<file path=ppt/tags/tag98.xml><?xml version="1.0" encoding="utf-8"?>
<p:tagLst xmlns:a="http://schemas.openxmlformats.org/drawingml/2006/main" xmlns:r="http://schemas.openxmlformats.org/officeDocument/2006/relationships" xmlns:p="http://schemas.openxmlformats.org/presentationml/2006/main">
  <p:tag name="NUM" val="21"/>
</p:tagLst>
</file>

<file path=ppt/tags/tag99.xml><?xml version="1.0" encoding="utf-8"?>
<p:tagLst xmlns:a="http://schemas.openxmlformats.org/drawingml/2006/main" xmlns:r="http://schemas.openxmlformats.org/officeDocument/2006/relationships" xmlns:p="http://schemas.openxmlformats.org/presentationml/2006/main">
  <p:tag name="NUM" val="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_ECCC_Branding_PPT_Template_EN.potx" id="{426B9ED9-5650-45E1-A7BD-0FBD54976D4D}" vid="{84679E34-27DB-4398-8304-F4999F5C370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_xmlsignatures/_rels/origin.sigs.rels><?xml version="1.0" encoding="UTF-8" standalone="yes"?>
<Relationships xmlns="http://schemas.openxmlformats.org/package/2006/relationships"><Relationship Id="rId1" Type="http://schemas.openxmlformats.org/package/2006/relationships/digital-signature/signature" Target="sig1.xml"/></Relationships>
</file>

<file path=_xmlsignatures/sig1.xml><?xml version="1.0" encoding="utf-8"?>
<Signature xmlns="http://www.w3.org/2000/09/xmldsig#" Id="idPackageSignature">
  <SignedInfo>
    <CanonicalizationMethod Algorithm="http://www.w3.org/TR/2001/REC-xml-c14n-20010315"/>
    <SignatureMethod Algorithm="http://www.w3.org/2000/09/xmldsig#rsa-sha1"/>
    <Reference Type="http://www.w3.org/2000/09/xmldsig#Object" URI="#idPackageObject">
      <DigestMethod Algorithm="http://www.w3.org/2000/09/xmldsig#sha1"/>
      <DigestValue>wMXvAzBzW+082wJhxZo3eJ6bILE=</DigestValue>
    </Reference>
    <Reference Type="http://www.w3.org/2000/09/xmldsig#Object" URI="#idOfficeObject">
      <DigestMethod Algorithm="http://www.w3.org/2000/09/xmldsig#sha1"/>
      <DigestValue>KVA/dGBzQFgMwIsLTA049E2c/ec=</DigestValue>
    </Reference>
    <Reference Type="http://uri.etsi.org/01903#SignedProperties" URI="#idSignedProperties">
      <Transforms>
        <Transform Algorithm="http://www.w3.org/TR/2001/REC-xml-c14n-20010315"/>
      </Transforms>
      <DigestMethod Algorithm="http://www.w3.org/2000/09/xmldsig#sha1"/>
      <DigestValue>9afJXRoho5TJife00ZfUEq5KiCA=</DigestValue>
    </Reference>
  </SignedInfo>
  <SignatureValue>k8BEB9SHVO84rUZLXcTm6DLg/D+hhPsg8gOBZpEXXQD3JW7KnEX5N6qqGc3KlGmn/vCCWrqPhfYz
dyY7RwbKoliT1rerK6yzfUEo4jNW5jWDuos4OXed5RUJnr1zOsh7hPeccPBkiMU1P7txv7JywC+x
pUr3a7ckAW3MiCMRlm7RN/z5s+b6m4oNXVEWGpI32FXf4hGOThHtVgH2GpBBv4dn5uQIk8CTlB8H
X0HnAg46RZhhLaSDP2wFzu9lvvEDBNeSdHG/v2OcfP/SqruUGIlIcjlkNY+eTsHhekebptbuSMK7
9UgDkNSNq2ClAfEb2M90IlAju8oluzgNvE/loA==</SignatureValue>
  <KeyInfo>
    <X509Data>
      <X509Certificate>MIIDoTCCAomgAwIBAgIKZGetwSZ+EPrj5jANBgkqhkiG9w0BAQUFADAgMR4wHAYDVQQDExVDb21tdW5pY2F0aW9ucyBTZXJ2ZXIwHhcNMTkwOTE2MTMyNjA3WhcNMjAwMzE0MTMyNjA3WjAiMSAwHgYDVQQDExdkYXZpZC5kZWdhcmRpbkBlYy5nYy5jYTCCASIwDQYJKoZIhvcNAQEBBQADggEPADCCAQoCggEBALWPpfiZQfaANQM1CUuApXB+f4mYRQyB/AgSxkPJqtT//nmUrbgA/gLCyWlImhx3WhYRThsAIADS8rys3k8Fc7BvDKsoqUJJisFN60NVl04z972LANeZ96jLdr9COTdYCgrVOlhvyvOGNFFPRXhsSKaNaeREls5wvc6XaA2BbU0Pi+JREvqfcIg2dMkdFzMHl2w4/yDIJD1TRnYGkw0Yvf1ijEbOIGNgmTqtiKM2xhL0VmvceC/8oCsqb3o8VXpdUGHj6K0wP6BqPuHBH69AcpGQ4lhCP3oFAUJCjpPsuY7sAbt0p+MH38LWEuJDFZT0ogDuqtSwFMfVYLBhvbroHSECAwEAAaOB2jCB1zATBgNVHSUEDDAKBggrBgEFBQcDAjAtBgNVHQ4EJgQkRTIyNzVFRDktNjFEMi01MTdFLUE1QjQtNUVEQjc2NTRFMzJEMEUGA1UdIwQ+MDyAG0VDTHluY1Bvb2wubmNyLmludC5lYy5nYy5jYaEdghtFQ0x5bmNQb29sLm5jci5pbnQuZWMuZ2MuY2EwJgYDVR0SBB8wHYIbRUNMeW5jUG9vbC5uY3IuaW50LmVjLmdjLmNhMCIGA1UdEQQbMBmBF2RhdmlkLmRlZ2FyZGluQGVjLmdjLmNhMA0GCSqGSIb3DQEBBQUAA4IBAQA0YbXAKSznliIjQWtFtdKogMmsa0gMCgWBgNaJ2HpuMD/WbvOaKhmDos2zH4w0/8qr+qHVoe4BSwV3byv93Jr086Bg8dE3fUKHaq8yLNHdIqlTPThQsvi4TTDeVjjjyVQBn9OjW8+kcFQqN0Oeg5AqQmAAUVL1QEPl4arJUqxBh5rjDEMgokh2JEXlJvKZkfUuSXuGwCAFoTrun4YheKJj2Rex2W//gGcGOdwhTCqiMDVQNuj5Q8IPfdQ05m83zoveu0yyPQi8SIla0jXijgPXILNkwnW4cI2vaShppoM6ijN3sYX6RmYFdHpt0NxUVKucTGPXOWbT+2NU9x5K0IaG</X509Certificate>
    </X509Data>
  </KeyInfo>
  <Object Id="idPackageObject">
    <Manifest>
      <Reference URI="/_rels/.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zU3xVjYU7a1ax8o9OQBgdxm5bvU=</DigestValue>
      </Reference>
      <Reference URI="/ppt/_rels/presentation.xml.rels?ContentType=application/vnd.openxmlformats-package.relationships+xml">
        <Transforms>
          <Transform Algorithm="http://schemas.openxmlformats.org/package/2006/RelationshipTransform">
            <mdssi:RelationshipReference xmlns:mdssi="http://schemas.openxmlformats.org/package/2006/digital-signature" SourceId="rId16"/>
            <mdssi:RelationshipReference xmlns:mdssi="http://schemas.openxmlformats.org/package/2006/digital-signature" SourceId="rId20"/>
            <mdssi:RelationshipReference xmlns:mdssi="http://schemas.openxmlformats.org/package/2006/digital-signature" SourceId="rId29"/>
            <mdssi:RelationshipReference xmlns:mdssi="http://schemas.openxmlformats.org/package/2006/digital-signature" SourceId="rId4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24"/>
            <mdssi:RelationshipReference xmlns:mdssi="http://schemas.openxmlformats.org/package/2006/digital-signature" SourceId="rId32"/>
            <mdssi:RelationshipReference xmlns:mdssi="http://schemas.openxmlformats.org/package/2006/digital-signature" SourceId="rId37"/>
            <mdssi:RelationshipReference xmlns:mdssi="http://schemas.openxmlformats.org/package/2006/digital-signature" SourceId="rId40"/>
            <mdssi:RelationshipReference xmlns:mdssi="http://schemas.openxmlformats.org/package/2006/digital-signature" SourceId="rId45"/>
            <mdssi:RelationshipReference xmlns:mdssi="http://schemas.openxmlformats.org/package/2006/digital-signature" SourceId="rId5"/>
            <mdssi:RelationshipReference xmlns:mdssi="http://schemas.openxmlformats.org/package/2006/digital-signature" SourceId="rId15"/>
            <mdssi:RelationshipReference xmlns:mdssi="http://schemas.openxmlformats.org/package/2006/digital-signature" SourceId="rId23"/>
            <mdssi:RelationshipReference xmlns:mdssi="http://schemas.openxmlformats.org/package/2006/digital-signature" SourceId="rId28"/>
            <mdssi:RelationshipReference xmlns:mdssi="http://schemas.openxmlformats.org/package/2006/digital-signature" SourceId="rId36"/>
            <mdssi:RelationshipReference xmlns:mdssi="http://schemas.openxmlformats.org/package/2006/digital-signature" SourceId="rId10"/>
            <mdssi:RelationshipReference xmlns:mdssi="http://schemas.openxmlformats.org/package/2006/digital-signature" SourceId="rId19"/>
            <mdssi:RelationshipReference xmlns:mdssi="http://schemas.openxmlformats.org/package/2006/digital-signature" SourceId="rId31"/>
            <mdssi:RelationshipReference xmlns:mdssi="http://schemas.openxmlformats.org/package/2006/digital-signature" SourceId="rId44"/>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22"/>
            <mdssi:RelationshipReference xmlns:mdssi="http://schemas.openxmlformats.org/package/2006/digital-signature" SourceId="rId27"/>
            <mdssi:RelationshipReference xmlns:mdssi="http://schemas.openxmlformats.org/package/2006/digital-signature" SourceId="rId30"/>
            <mdssi:RelationshipReference xmlns:mdssi="http://schemas.openxmlformats.org/package/2006/digital-signature" SourceId="rId35"/>
            <mdssi:RelationshipReference xmlns:mdssi="http://schemas.openxmlformats.org/package/2006/digital-signature" SourceId="rId43"/>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18"/>
            <mdssi:RelationshipReference xmlns:mdssi="http://schemas.openxmlformats.org/package/2006/digital-signature" SourceId="rId26"/>
            <mdssi:RelationshipReference xmlns:mdssi="http://schemas.openxmlformats.org/package/2006/digital-signature" SourceId="rId39"/>
            <mdssi:RelationshipReference xmlns:mdssi="http://schemas.openxmlformats.org/package/2006/digital-signature" SourceId="rId21"/>
            <mdssi:RelationshipReference xmlns:mdssi="http://schemas.openxmlformats.org/package/2006/digital-signature" SourceId="rId34"/>
            <mdssi:RelationshipReference xmlns:mdssi="http://schemas.openxmlformats.org/package/2006/digital-signature" SourceId="rId42"/>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17"/>
            <mdssi:RelationshipReference xmlns:mdssi="http://schemas.openxmlformats.org/package/2006/digital-signature" SourceId="rId25"/>
            <mdssi:RelationshipReference xmlns:mdssi="http://schemas.openxmlformats.org/package/2006/digital-signature" SourceId="rId33"/>
            <mdssi:RelationshipReference xmlns:mdssi="http://schemas.openxmlformats.org/package/2006/digital-signature" SourceId="rId38"/>
          </Transform>
          <Transform Algorithm="http://www.w3.org/TR/2001/REC-xml-c14n-20010315"/>
        </Transforms>
        <DigestMethod Algorithm="http://www.w3.org/2000/09/xmldsig#sha1"/>
        <DigestValue>NXeljxu2E02qpqDcnKG8tspE9r4=</DigestValue>
      </Reference>
      <Reference URI="/ppt/media/image1.png?ContentType=image/png">
        <DigestMethod Algorithm="http://www.w3.org/2000/09/xmldsig#sha1"/>
        <DigestValue>KOsEcy1tHYH1CuN4hmx1+3YNrC4=</DigestValue>
      </Reference>
      <Reference URI="/ppt/media/image10.png?ContentType=image/png">
        <DigestMethod Algorithm="http://www.w3.org/2000/09/xmldsig#sha1"/>
        <DigestValue>Oco8y/QqXvE6RUjKrnm3P6qLM/U=</DigestValue>
      </Reference>
      <Reference URI="/ppt/media/image100.png?ContentType=image/png">
        <DigestMethod Algorithm="http://www.w3.org/2000/09/xmldsig#sha1"/>
        <DigestValue>09VjUptr9NdIpxfSWfydDgY5cOU=</DigestValue>
      </Reference>
      <Reference URI="/ppt/media/image101.png?ContentType=image/png">
        <DigestMethod Algorithm="http://www.w3.org/2000/09/xmldsig#sha1"/>
        <DigestValue>NOBCvXuzw6bmvU5C/xLtFVrrPVY=</DigestValue>
      </Reference>
      <Reference URI="/ppt/media/image102.png?ContentType=image/png">
        <DigestMethod Algorithm="http://www.w3.org/2000/09/xmldsig#sha1"/>
        <DigestValue>N2xohhrAit7uAJ01Xi1z+fgvKTc=</DigestValue>
      </Reference>
      <Reference URI="/ppt/media/image103.png?ContentType=image/png">
        <DigestMethod Algorithm="http://www.w3.org/2000/09/xmldsig#sha1"/>
        <DigestValue>Oy+s1LLXNmlillOOMt8jBSt5FiQ=</DigestValue>
      </Reference>
      <Reference URI="/ppt/media/image104.png?ContentType=image/png">
        <DigestMethod Algorithm="http://www.w3.org/2000/09/xmldsig#sha1"/>
        <DigestValue>baDINsyT2s00ZTPIU0fUjCBp47E=</DigestValue>
      </Reference>
      <Reference URI="/ppt/media/image105.png?ContentType=image/png">
        <DigestMethod Algorithm="http://www.w3.org/2000/09/xmldsig#sha1"/>
        <DigestValue>nPYH0pubPhOYwyUlivyD/PTR7/g=</DigestValue>
      </Reference>
      <Reference URI="/ppt/media/image106.png?ContentType=image/png">
        <DigestMethod Algorithm="http://www.w3.org/2000/09/xmldsig#sha1"/>
        <DigestValue>bVMZk9/gc86EDpiTnKbtKD3wlk4=</DigestValue>
      </Reference>
      <Reference URI="/ppt/media/image107.png?ContentType=image/png">
        <DigestMethod Algorithm="http://www.w3.org/2000/09/xmldsig#sha1"/>
        <DigestValue>fySH7TkWo68nUc8N5vlyUEvq2jg=</DigestValue>
      </Reference>
      <Reference URI="/ppt/media/image108.png?ContentType=image/png">
        <DigestMethod Algorithm="http://www.w3.org/2000/09/xmldsig#sha1"/>
        <DigestValue>b37MG0eAE9R+4OtFFNndihYHTMQ=</DigestValue>
      </Reference>
      <Reference URI="/ppt/media/image109.png?ContentType=image/png">
        <DigestMethod Algorithm="http://www.w3.org/2000/09/xmldsig#sha1"/>
        <DigestValue>d9s0iIQvtXXXJ4G9l0EEOH21JCM=</DigestValue>
      </Reference>
      <Reference URI="/ppt/media/image11.png?ContentType=image/png">
        <DigestMethod Algorithm="http://www.w3.org/2000/09/xmldsig#sha1"/>
        <DigestValue>4Z3BUQwWfwF4MdU/wwWaeVsR2z4=</DigestValue>
      </Reference>
      <Reference URI="/ppt/media/image110.png?ContentType=image/png">
        <DigestMethod Algorithm="http://www.w3.org/2000/09/xmldsig#sha1"/>
        <DigestValue>gaprrvmvCSNGZbKYwOr0RZG0484=</DigestValue>
      </Reference>
      <Reference URI="/ppt/media/image111.png?ContentType=image/png">
        <DigestMethod Algorithm="http://www.w3.org/2000/09/xmldsig#sha1"/>
        <DigestValue>pAUASvkPK4qusNKZdpCYLItXU3Y=</DigestValue>
      </Reference>
      <Reference URI="/ppt/media/image112.png?ContentType=image/png">
        <DigestMethod Algorithm="http://www.w3.org/2000/09/xmldsig#sha1"/>
        <DigestValue>npzE0q1QOW8v8oH9wyRB5pVqYXo=</DigestValue>
      </Reference>
      <Reference URI="/ppt/media/image12.png?ContentType=image/png">
        <DigestMethod Algorithm="http://www.w3.org/2000/09/xmldsig#sha1"/>
        <DigestValue>IknePSWpPMHJlVH3Mq3sI5K/bOQ=</DigestValue>
      </Reference>
      <Reference URI="/ppt/media/image13.png?ContentType=image/png">
        <DigestMethod Algorithm="http://www.w3.org/2000/09/xmldsig#sha1"/>
        <DigestValue>Whs8gggzFdRe4HjIitIDnosBQpk=</DigestValue>
      </Reference>
      <Reference URI="/ppt/media/image14.png?ContentType=image/png">
        <DigestMethod Algorithm="http://www.w3.org/2000/09/xmldsig#sha1"/>
        <DigestValue>f3F3SyEB28ue0erRrLV3LCmVBn4=</DigestValue>
      </Reference>
      <Reference URI="/ppt/media/image15.png?ContentType=image/png">
        <DigestMethod Algorithm="http://www.w3.org/2000/09/xmldsig#sha1"/>
        <DigestValue>oAlddMmbF9XlUhz/riCluzdpxd4=</DigestValue>
      </Reference>
      <Reference URI="/ppt/media/image16.png?ContentType=image/png">
        <DigestMethod Algorithm="http://www.w3.org/2000/09/xmldsig#sha1"/>
        <DigestValue>rUBQluSwLffXojtXXuHq9fP1Gwk=</DigestValue>
      </Reference>
      <Reference URI="/ppt/media/image17.png?ContentType=image/png">
        <DigestMethod Algorithm="http://www.w3.org/2000/09/xmldsig#sha1"/>
        <DigestValue>IS2CzZ4GADseNvVA3o3z9VevJ7g=</DigestValue>
      </Reference>
      <Reference URI="/ppt/media/image18.png?ContentType=image/png">
        <DigestMethod Algorithm="http://www.w3.org/2000/09/xmldsig#sha1"/>
        <DigestValue>6GgyR4zLzio/GrZTF+Y+90LsAWA=</DigestValue>
      </Reference>
      <Reference URI="/ppt/media/image19.jpeg?ContentType=image/jpeg">
        <DigestMethod Algorithm="http://www.w3.org/2000/09/xmldsig#sha1"/>
        <DigestValue>xrVJbNWiJLvmAEawKvddM4Srjws=</DigestValue>
      </Reference>
      <Reference URI="/ppt/media/image2.png?ContentType=image/png">
        <DigestMethod Algorithm="http://www.w3.org/2000/09/xmldsig#sha1"/>
        <DigestValue>YpXyi3ARU6KC76WTEAws2blLsk0=</DigestValue>
      </Reference>
      <Reference URI="/ppt/media/image20.png?ContentType=image/png">
        <DigestMethod Algorithm="http://www.w3.org/2000/09/xmldsig#sha1"/>
        <DigestValue>iCXndiaRSVGvhzQ9kHi0UsE0NxA=</DigestValue>
      </Reference>
      <Reference URI="/ppt/media/image21.png?ContentType=image/png">
        <DigestMethod Algorithm="http://www.w3.org/2000/09/xmldsig#sha1"/>
        <DigestValue>4zxGeHkvUks3T8ZhmSbKU1OqaUY=</DigestValue>
      </Reference>
      <Reference URI="/ppt/media/image210.png?ContentType=image/png">
        <DigestMethod Algorithm="http://www.w3.org/2000/09/xmldsig#sha1"/>
        <DigestValue>sSjWVZKWhUNNtmuHWUhKymniaxQ=</DigestValue>
      </Reference>
      <Reference URI="/ppt/media/image22.png?ContentType=image/png">
        <DigestMethod Algorithm="http://www.w3.org/2000/09/xmldsig#sha1"/>
        <DigestValue>U3txh1b9p0+Omwny7WDwO/JpA3s=</DigestValue>
      </Reference>
      <Reference URI="/ppt/media/image23.png?ContentType=image/png">
        <DigestMethod Algorithm="http://www.w3.org/2000/09/xmldsig#sha1"/>
        <DigestValue>1k+T1jxibt1lWjoOtWZvNRLI8qE=</DigestValue>
      </Reference>
      <Reference URI="/ppt/media/image24.png?ContentType=image/png">
        <DigestMethod Algorithm="http://www.w3.org/2000/09/xmldsig#sha1"/>
        <DigestValue>ka/4xMhIkQ65LVdyMDYd6Cf3rzE=</DigestValue>
      </Reference>
      <Reference URI="/ppt/media/image25.png?ContentType=image/png">
        <DigestMethod Algorithm="http://www.w3.org/2000/09/xmldsig#sha1"/>
        <DigestValue>IArK4l7E+y+ElXEOFnQZ91FBqiY=</DigestValue>
      </Reference>
      <Reference URI="/ppt/media/image26.png?ContentType=image/png">
        <DigestMethod Algorithm="http://www.w3.org/2000/09/xmldsig#sha1"/>
        <DigestValue>dUn3nAjb66LodHRyxVNQdDQhwbk=</DigestValue>
      </Reference>
      <Reference URI="/ppt/media/image27.jpeg?ContentType=image/jpeg">
        <DigestMethod Algorithm="http://www.w3.org/2000/09/xmldsig#sha1"/>
        <DigestValue>BcdA7jr+oUuGXnXdbXSOmTkh7cs=</DigestValue>
      </Reference>
      <Reference URI="/ppt/media/image270.png?ContentType=image/png">
        <DigestMethod Algorithm="http://www.w3.org/2000/09/xmldsig#sha1"/>
        <DigestValue>StB8QYS41frE5krjPiGGqIzNykk=</DigestValue>
      </Reference>
      <Reference URI="/ppt/media/image28.png?ContentType=image/png">
        <DigestMethod Algorithm="http://www.w3.org/2000/09/xmldsig#sha1"/>
        <DigestValue>BTVafz5Hf+lO/r8BfnaGz3jxNHI=</DigestValue>
      </Reference>
      <Reference URI="/ppt/media/image29.png?ContentType=image/png">
        <DigestMethod Algorithm="http://www.w3.org/2000/09/xmldsig#sha1"/>
        <DigestValue>u/Ogoxw+Y6Sj3j6M0WMl8fL3v8g=</DigestValue>
      </Reference>
      <Reference URI="/ppt/media/image3.png?ContentType=image/png">
        <DigestMethod Algorithm="http://www.w3.org/2000/09/xmldsig#sha1"/>
        <DigestValue>b38bEfzfvXLykqPouthf7Rbm13s=</DigestValue>
      </Reference>
      <Reference URI="/ppt/media/image30.png?ContentType=image/png">
        <DigestMethod Algorithm="http://www.w3.org/2000/09/xmldsig#sha1"/>
        <DigestValue>JCrB6KgcsHdssxKpuzVyGtTRXSw=</DigestValue>
      </Reference>
      <Reference URI="/ppt/media/image31.png?ContentType=image/png">
        <DigestMethod Algorithm="http://www.w3.org/2000/09/xmldsig#sha1"/>
        <DigestValue>mv/3tuTgHMSUtp4ARqN4nxxu9b4=</DigestValue>
      </Reference>
      <Reference URI="/ppt/media/image32.png?ContentType=image/png">
        <DigestMethod Algorithm="http://www.w3.org/2000/09/xmldsig#sha1"/>
        <DigestValue>SvSJTP2zjP3R/1ZElTi5rlxfku0=</DigestValue>
      </Reference>
      <Reference URI="/ppt/media/image33.png?ContentType=image/png">
        <DigestMethod Algorithm="http://www.w3.org/2000/09/xmldsig#sha1"/>
        <DigestValue>6bKUDznH19yF+4e4baKrFDveToo=</DigestValue>
      </Reference>
      <Reference URI="/ppt/media/image34.png?ContentType=image/png">
        <DigestMethod Algorithm="http://www.w3.org/2000/09/xmldsig#sha1"/>
        <DigestValue>lYzhpBQFP8TzCDoWQH8h0rUxuSE=</DigestValue>
      </Reference>
      <Reference URI="/ppt/media/image35.png?ContentType=image/png">
        <DigestMethod Algorithm="http://www.w3.org/2000/09/xmldsig#sha1"/>
        <DigestValue>jPJSdPjsn0v25uJjEinPnTR+aUI=</DigestValue>
      </Reference>
      <Reference URI="/ppt/media/image36.png?ContentType=image/png">
        <DigestMethod Algorithm="http://www.w3.org/2000/09/xmldsig#sha1"/>
        <DigestValue>jnZtfr9JiUBkbJaP3Cf3T0atG8k=</DigestValue>
      </Reference>
      <Reference URI="/ppt/media/image37.png?ContentType=image/png">
        <DigestMethod Algorithm="http://www.w3.org/2000/09/xmldsig#sha1"/>
        <DigestValue>UBIHze/LQ6WhbjODuTgf52bvqoU=</DigestValue>
      </Reference>
      <Reference URI="/ppt/media/image38.png?ContentType=image/png">
        <DigestMethod Algorithm="http://www.w3.org/2000/09/xmldsig#sha1"/>
        <DigestValue>rlvRiQpKu3QSZKIbCd0DYUbOx0o=</DigestValue>
      </Reference>
      <Reference URI="/ppt/media/image39.png?ContentType=image/png">
        <DigestMethod Algorithm="http://www.w3.org/2000/09/xmldsig#sha1"/>
        <DigestValue>yJI6AAYQGQoi3vzHX8nCOVm4LZg=</DigestValue>
      </Reference>
      <Reference URI="/ppt/media/image4.png?ContentType=image/png">
        <DigestMethod Algorithm="http://www.w3.org/2000/09/xmldsig#sha1"/>
        <DigestValue>EKutDGv6qTZBr8SQi9kAUt0OSvM=</DigestValue>
      </Reference>
      <Reference URI="/ppt/media/image40.png?ContentType=image/png">
        <DigestMethod Algorithm="http://www.w3.org/2000/09/xmldsig#sha1"/>
        <DigestValue>vIVq8eHVQ93X/Y8ou50uogVQ7eg=</DigestValue>
      </Reference>
      <Reference URI="/ppt/media/image41.png?ContentType=image/png">
        <DigestMethod Algorithm="http://www.w3.org/2000/09/xmldsig#sha1"/>
        <DigestValue>hXDQfc7bA9E5L2Yb/dE0lLFKR/8=</DigestValue>
      </Reference>
      <Reference URI="/ppt/media/image42.png?ContentType=image/png">
        <DigestMethod Algorithm="http://www.w3.org/2000/09/xmldsig#sha1"/>
        <DigestValue>UrEb1sDR1FBOxmjLSp1aFOs6GFc=</DigestValue>
      </Reference>
      <Reference URI="/ppt/media/image43.png?ContentType=image/png">
        <DigestMethod Algorithm="http://www.w3.org/2000/09/xmldsig#sha1"/>
        <DigestValue>D/zpk0HmIF23nqGQ9ztOT3WVLXs=</DigestValue>
      </Reference>
      <Reference URI="/ppt/media/image44.png?ContentType=image/png">
        <DigestMethod Algorithm="http://www.w3.org/2000/09/xmldsig#sha1"/>
        <DigestValue>kwGAFcusZQCoSkvV/e/LkttFlHw=</DigestValue>
      </Reference>
      <Reference URI="/ppt/media/image45.png?ContentType=image/png">
        <DigestMethod Algorithm="http://www.w3.org/2000/09/xmldsig#sha1"/>
        <DigestValue>RV+nVg3mpMOVolz64da3ZZNnEbA=</DigestValue>
      </Reference>
      <Reference URI="/ppt/media/image46.png?ContentType=image/png">
        <DigestMethod Algorithm="http://www.w3.org/2000/09/xmldsig#sha1"/>
        <DigestValue>NYgfv3NjQ8gGe76cK8MPSGhSVuk=</DigestValue>
      </Reference>
      <Reference URI="/ppt/media/image47.png?ContentType=image/png">
        <DigestMethod Algorithm="http://www.w3.org/2000/09/xmldsig#sha1"/>
        <DigestValue>C/jgxwTwrC+7k6PwFmlVUavIWBk=</DigestValue>
      </Reference>
      <Reference URI="/ppt/media/image48.gif?ContentType=image/gif">
        <DigestMethod Algorithm="http://www.w3.org/2000/09/xmldsig#sha1"/>
        <DigestValue>4QgI/EvR0BQ/2gL+VurWhmycvAY=</DigestValue>
      </Reference>
      <Reference URI="/ppt/media/image49.png?ContentType=image/png">
        <DigestMethod Algorithm="http://www.w3.org/2000/09/xmldsig#sha1"/>
        <DigestValue>6I0e4Nm7yyYUVuITxaNFlWrBqfk=</DigestValue>
      </Reference>
      <Reference URI="/ppt/media/image5.png?ContentType=image/png">
        <DigestMethod Algorithm="http://www.w3.org/2000/09/xmldsig#sha1"/>
        <DigestValue>l/OoPN4GBl8a0SEzKgv9lMQuGww=</DigestValue>
      </Reference>
      <Reference URI="/ppt/media/image50.png?ContentType=image/png">
        <DigestMethod Algorithm="http://www.w3.org/2000/09/xmldsig#sha1"/>
        <DigestValue>bLXf3yIVzGq8+ZH+/nmAqmQuCF0=</DigestValue>
      </Reference>
      <Reference URI="/ppt/media/image51.png?ContentType=image/png">
        <DigestMethod Algorithm="http://www.w3.org/2000/09/xmldsig#sha1"/>
        <DigestValue>j6IqQU0klT5PH2fA0HJjOKpM4Hc=</DigestValue>
      </Reference>
      <Reference URI="/ppt/media/image52.png?ContentType=image/png">
        <DigestMethod Algorithm="http://www.w3.org/2000/09/xmldsig#sha1"/>
        <DigestValue>IoiJHyBOYnDtshR7OMmcD17YuMU=</DigestValue>
      </Reference>
      <Reference URI="/ppt/media/image53.png?ContentType=image/png">
        <DigestMethod Algorithm="http://www.w3.org/2000/09/xmldsig#sha1"/>
        <DigestValue>8UpmcKyoua9Q2pLXzI4xij2MCCI=</DigestValue>
      </Reference>
      <Reference URI="/ppt/media/image54.png?ContentType=image/png">
        <DigestMethod Algorithm="http://www.w3.org/2000/09/xmldsig#sha1"/>
        <DigestValue>ZcYUm9wb5rqQjcQT/2e+lX1TVxo=</DigestValue>
      </Reference>
      <Reference URI="/ppt/media/image55.png?ContentType=image/png">
        <DigestMethod Algorithm="http://www.w3.org/2000/09/xmldsig#sha1"/>
        <DigestValue>h23I2cCCaZ1/yvi5WKGSgywDsgg=</DigestValue>
      </Reference>
      <Reference URI="/ppt/media/image56.png?ContentType=image/png">
        <DigestMethod Algorithm="http://www.w3.org/2000/09/xmldsig#sha1"/>
        <DigestValue>abn0Fe0297su/f29RPphrIdqHmc=</DigestValue>
      </Reference>
      <Reference URI="/ppt/media/image57.png?ContentType=image/png">
        <DigestMethod Algorithm="http://www.w3.org/2000/09/xmldsig#sha1"/>
        <DigestValue>rff/YgoGP3ifYpQ09u9oIsPzkIw=</DigestValue>
      </Reference>
      <Reference URI="/ppt/media/image58.png?ContentType=image/png">
        <DigestMethod Algorithm="http://www.w3.org/2000/09/xmldsig#sha1"/>
        <DigestValue>VFCYoVESe3j1OpBO5fu03ayu0C8=</DigestValue>
      </Reference>
      <Reference URI="/ppt/media/image59.png?ContentType=image/png">
        <DigestMethod Algorithm="http://www.w3.org/2000/09/xmldsig#sha1"/>
        <DigestValue>RKocPTGcxGCHj/WQdVWhQAwAgZw=</DigestValue>
      </Reference>
      <Reference URI="/ppt/media/image590.png?ContentType=image/png">
        <DigestMethod Algorithm="http://www.w3.org/2000/09/xmldsig#sha1"/>
        <DigestValue>SjRejSbdgUn1k8Y/+6vrs6v3P4Q=</DigestValue>
      </Reference>
      <Reference URI="/ppt/media/image6.png?ContentType=image/png">
        <DigestMethod Algorithm="http://www.w3.org/2000/09/xmldsig#sha1"/>
        <DigestValue>Iu7Pxs00gPXJFwnKEBoogmdmoI0=</DigestValue>
      </Reference>
      <Reference URI="/ppt/media/image60.png?ContentType=image/png">
        <DigestMethod Algorithm="http://www.w3.org/2000/09/xmldsig#sha1"/>
        <DigestValue>ukM8WD3dbrkhgzYIhvjXU2TheuE=</DigestValue>
      </Reference>
      <Reference URI="/ppt/media/image61.png?ContentType=image/png">
        <DigestMethod Algorithm="http://www.w3.org/2000/09/xmldsig#sha1"/>
        <DigestValue>KGRxAOCX2sgLwH5xCesnOnZ4jbI=</DigestValue>
      </Reference>
      <Reference URI="/ppt/media/image62.png?ContentType=image/png">
        <DigestMethod Algorithm="http://www.w3.org/2000/09/xmldsig#sha1"/>
        <DigestValue>N7FdgfYOhJ0FVQH0ZF32d40bTvw=</DigestValue>
      </Reference>
      <Reference URI="/ppt/media/image63.png?ContentType=image/png">
        <DigestMethod Algorithm="http://www.w3.org/2000/09/xmldsig#sha1"/>
        <DigestValue>EjeCJTm3mGxyV1Gn7s1uzefghfI=</DigestValue>
      </Reference>
      <Reference URI="/ppt/media/image64.png?ContentType=image/png">
        <DigestMethod Algorithm="http://www.w3.org/2000/09/xmldsig#sha1"/>
        <DigestValue>vzb04Ziek9ikthVUx256g/6SkFU=</DigestValue>
      </Reference>
      <Reference URI="/ppt/media/image65.jpg?ContentType=image/jpeg">
        <DigestMethod Algorithm="http://www.w3.org/2000/09/xmldsig#sha1"/>
        <DigestValue>ei9JbD1iljhAlNRscE+gBMkmgQY=</DigestValue>
      </Reference>
      <Reference URI="/ppt/media/image66.emf?ContentType=image/x-emf">
        <DigestMethod Algorithm="http://www.w3.org/2000/09/xmldsig#sha1"/>
        <DigestValue>MC1ZPpEwUIkggpxjSDpf6SULh8I=</DigestValue>
      </Reference>
      <Reference URI="/ppt/media/image67.emf?ContentType=image/x-emf">
        <DigestMethod Algorithm="http://www.w3.org/2000/09/xmldsig#sha1"/>
        <DigestValue>Jr6sXc8M8xdmA/Owtqp8l/ITmeI=</DigestValue>
      </Reference>
      <Reference URI="/ppt/media/image68.png?ContentType=image/png">
        <DigestMethod Algorithm="http://www.w3.org/2000/09/xmldsig#sha1"/>
        <DigestValue>E7uQKWNhtwou5ZLlo6jQE0Ln+aI=</DigestValue>
      </Reference>
      <Reference URI="/ppt/media/image69.gif?ContentType=image/gif">
        <DigestMethod Algorithm="http://www.w3.org/2000/09/xmldsig#sha1"/>
        <DigestValue>xNVywjdpnvptNKXwA7wSCoDHRlU=</DigestValue>
      </Reference>
      <Reference URI="/ppt/media/image7.png?ContentType=image/png">
        <DigestMethod Algorithm="http://www.w3.org/2000/09/xmldsig#sha1"/>
        <DigestValue>Bsoxt7CA2jIio8dL2xhnc24tVvE=</DigestValue>
      </Reference>
      <Reference URI="/ppt/media/image70.png?ContentType=image/png">
        <DigestMethod Algorithm="http://www.w3.org/2000/09/xmldsig#sha1"/>
        <DigestValue>4MzYz8QsEbxggp4MhkJj5LiuYF8=</DigestValue>
      </Reference>
      <Reference URI="/ppt/media/image71.png?ContentType=image/png">
        <DigestMethod Algorithm="http://www.w3.org/2000/09/xmldsig#sha1"/>
        <DigestValue>G4IJMyLnsXJO24wr75KafVVOOvg=</DigestValue>
      </Reference>
      <Reference URI="/ppt/media/image72.png?ContentType=image/png">
        <DigestMethod Algorithm="http://www.w3.org/2000/09/xmldsig#sha1"/>
        <DigestValue>WRzaWCXitOMTvRXEAg4S97BZf/k=</DigestValue>
      </Reference>
      <Reference URI="/ppt/media/image73.png?ContentType=image/png">
        <DigestMethod Algorithm="http://www.w3.org/2000/09/xmldsig#sha1"/>
        <DigestValue>T1z/TcZY5oLmRX4lJsiaJWZl5Cc=</DigestValue>
      </Reference>
      <Reference URI="/ppt/media/image74.png?ContentType=image/png">
        <DigestMethod Algorithm="http://www.w3.org/2000/09/xmldsig#sha1"/>
        <DigestValue>Wi1zCOS95hAOKJQvdGtfHpIDKu0=</DigestValue>
      </Reference>
      <Reference URI="/ppt/media/image75.png?ContentType=image/png">
        <DigestMethod Algorithm="http://www.w3.org/2000/09/xmldsig#sha1"/>
        <DigestValue>oaXdHfIxqWx0t31lk1pfz8wbTk4=</DigestValue>
      </Reference>
      <Reference URI="/ppt/media/image76.png?ContentType=image/png">
        <DigestMethod Algorithm="http://www.w3.org/2000/09/xmldsig#sha1"/>
        <DigestValue>epPHjXzA2q6l+UX9uvbJxbmzA6c=</DigestValue>
      </Reference>
      <Reference URI="/ppt/media/image77.png?ContentType=image/png">
        <DigestMethod Algorithm="http://www.w3.org/2000/09/xmldsig#sha1"/>
        <DigestValue>mgv9Zs8gKiLXsVYG0E4iXahHpeY=</DigestValue>
      </Reference>
      <Reference URI="/ppt/media/image78.png?ContentType=image/png">
        <DigestMethod Algorithm="http://www.w3.org/2000/09/xmldsig#sha1"/>
        <DigestValue>NfGdHG00P3xccwny9jgTQi4DyBA=</DigestValue>
      </Reference>
      <Reference URI="/ppt/media/image79.png?ContentType=image/png">
        <DigestMethod Algorithm="http://www.w3.org/2000/09/xmldsig#sha1"/>
        <DigestValue>BtO3Ko7uqFs6fEezFlRhTKlF6Ss=</DigestValue>
      </Reference>
      <Reference URI="/ppt/media/image8.png?ContentType=image/png">
        <DigestMethod Algorithm="http://www.w3.org/2000/09/xmldsig#sha1"/>
        <DigestValue>zPaDbZXutHNq2q+3DhfJoWw4ItA=</DigestValue>
      </Reference>
      <Reference URI="/ppt/media/image80.png?ContentType=image/png">
        <DigestMethod Algorithm="http://www.w3.org/2000/09/xmldsig#sha1"/>
        <DigestValue>ytJMAQiWKJtw8Ux/F2De3wVesLg=</DigestValue>
      </Reference>
      <Reference URI="/ppt/media/image81.png?ContentType=image/png">
        <DigestMethod Algorithm="http://www.w3.org/2000/09/xmldsig#sha1"/>
        <DigestValue>5ROb9qSm38rM6tidzGSzOpKDzpU=</DigestValue>
      </Reference>
      <Reference URI="/ppt/media/image82.png?ContentType=image/png">
        <DigestMethod Algorithm="http://www.w3.org/2000/09/xmldsig#sha1"/>
        <DigestValue>ZDUu7wsovvC8ir0zlvfu3htJ1Ro=</DigestValue>
      </Reference>
      <Reference URI="/ppt/media/image83.png?ContentType=image/png">
        <DigestMethod Algorithm="http://www.w3.org/2000/09/xmldsig#sha1"/>
        <DigestValue>MzHJMhaE4RM7ggDTpxcil/qyi6E=</DigestValue>
      </Reference>
      <Reference URI="/ppt/media/image84.png?ContentType=image/png">
        <DigestMethod Algorithm="http://www.w3.org/2000/09/xmldsig#sha1"/>
        <DigestValue>O7vFwzl1+f5b+TPtmQwfI6aSn5w=</DigestValue>
      </Reference>
      <Reference URI="/ppt/media/image85.png?ContentType=image/png">
        <DigestMethod Algorithm="http://www.w3.org/2000/09/xmldsig#sha1"/>
        <DigestValue>6bYjOthSjJ3dI/GTXCSnbAJ1irc=</DigestValue>
      </Reference>
      <Reference URI="/ppt/media/image86.png?ContentType=image/png">
        <DigestMethod Algorithm="http://www.w3.org/2000/09/xmldsig#sha1"/>
        <DigestValue>BBVILZQ+T+AL9a2N+64shJaoIok=</DigestValue>
      </Reference>
      <Reference URI="/ppt/media/image87.png?ContentType=image/png">
        <DigestMethod Algorithm="http://www.w3.org/2000/09/xmldsig#sha1"/>
        <DigestValue>2Lu1WQdzQd1v7vWwiFBF6+Eui88=</DigestValue>
      </Reference>
      <Reference URI="/ppt/media/image88.png?ContentType=image/png">
        <DigestMethod Algorithm="http://www.w3.org/2000/09/xmldsig#sha1"/>
        <DigestValue>pHcuxZMwzlFDflC+umYrRdVGwzY=</DigestValue>
      </Reference>
      <Reference URI="/ppt/media/image89.png?ContentType=image/png">
        <DigestMethod Algorithm="http://www.w3.org/2000/09/xmldsig#sha1"/>
        <DigestValue>t7uLuWrIBfosqCAf/HJkIpQFvsA=</DigestValue>
      </Reference>
      <Reference URI="/ppt/media/image9.png?ContentType=image/png">
        <DigestMethod Algorithm="http://www.w3.org/2000/09/xmldsig#sha1"/>
        <DigestValue>ozp+Ih5v9Xs//7qz+4dV4xycgmg=</DigestValue>
      </Reference>
      <Reference URI="/ppt/media/image90.png?ContentType=image/png">
        <DigestMethod Algorithm="http://www.w3.org/2000/09/xmldsig#sha1"/>
        <DigestValue>adk4KE5v2eTMJjvkQxuw85kvm3Y=</DigestValue>
      </Reference>
      <Reference URI="/ppt/media/image91.png?ContentType=image/png">
        <DigestMethod Algorithm="http://www.w3.org/2000/09/xmldsig#sha1"/>
        <DigestValue>oRXIly5fiPgn4omWbWUFfnUZ/qI=</DigestValue>
      </Reference>
      <Reference URI="/ppt/media/image92.png?ContentType=image/png">
        <DigestMethod Algorithm="http://www.w3.org/2000/09/xmldsig#sha1"/>
        <DigestValue>XtCZZW8jJIzUUX+J7PpJlzNZJdU=</DigestValue>
      </Reference>
      <Reference URI="/ppt/media/image93.png?ContentType=image/png">
        <DigestMethod Algorithm="http://www.w3.org/2000/09/xmldsig#sha1"/>
        <DigestValue>SFm5gnR7VC9Xrqp+v8GFkHxdyaI=</DigestValue>
      </Reference>
      <Reference URI="/ppt/media/image94.png?ContentType=image/png">
        <DigestMethod Algorithm="http://www.w3.org/2000/09/xmldsig#sha1"/>
        <DigestValue>awK9fFkK3GXkIcAM/28grKb4nUU=</DigestValue>
      </Reference>
      <Reference URI="/ppt/media/image95.png?ContentType=image/png">
        <DigestMethod Algorithm="http://www.w3.org/2000/09/xmldsig#sha1"/>
        <DigestValue>WbksebIEHqKqUTX/D6oDUoT89og=</DigestValue>
      </Reference>
      <Reference URI="/ppt/media/image96.png?ContentType=image/png">
        <DigestMethod Algorithm="http://www.w3.org/2000/09/xmldsig#sha1"/>
        <DigestValue>dvZX73ZCxsDHyWwjjXUuOO8JNVA=</DigestValue>
      </Reference>
      <Reference URI="/ppt/media/image97.png?ContentType=image/png">
        <DigestMethod Algorithm="http://www.w3.org/2000/09/xmldsig#sha1"/>
        <DigestValue>JBRbz6yqLwPAr/5cQZnzjlnrKmw=</DigestValue>
      </Reference>
      <Reference URI="/ppt/media/image98.png?ContentType=image/png">
        <DigestMethod Algorithm="http://www.w3.org/2000/09/xmldsig#sha1"/>
        <DigestValue>EPXvsfWrbP8svnQcfjHIyiFsPaw=</DigestValue>
      </Reference>
      <Reference URI="/ppt/media/image99.png?ContentType=image/png">
        <DigestMethod Algorithm="http://www.w3.org/2000/09/xmldsig#sha1"/>
        <DigestValue>GhSF9cc5gAzvXwvL93RetoOg61o=</DigestValue>
      </Reference>
      <Reference URI="/ppt/notesMasters/_rels/notesMaster1.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ke5jwJ+DQYH4FJg6G5J0fVsRopA=</DigestValue>
      </Reference>
      <Reference URI="/ppt/notesMasters/notesMaster1.xml?ContentType=application/vnd.openxmlformats-officedocument.presentationml.notesMaster+xml">
        <DigestMethod Algorithm="http://www.w3.org/2000/09/xmldsig#sha1"/>
        <DigestValue>A1NMPKdOSQkDuM8EuM7bbvkIb/I=</DigestValue>
      </Reference>
      <Reference URI="/ppt/notesSlides/_rels/notesSlide1.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bMPy/f7NMIfDLaonDPJAOJKCtgw=</DigestValue>
      </Reference>
      <Reference URI="/ppt/notesSlides/_rels/notesSlide10.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IYBUh88vPVkCUORZ3/TL2yRj0J4=</DigestValue>
      </Reference>
      <Reference URI="/ppt/notesSlides/_rels/notesSlide11.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2fg6f4unX4J/fEgUq+Z2TceXn+U=</DigestValue>
      </Reference>
      <Reference URI="/ppt/notesSlides/_rels/notesSlide12.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3dYQrDxcuhzCJ+9anmewcBEXCJ0=</DigestValue>
      </Reference>
      <Reference URI="/ppt/notesSlides/_rels/notesSlide13.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nBUfyyejnpfAfNZLjkmi9hNr0As=</DigestValue>
      </Reference>
      <Reference URI="/ppt/notesSlides/_rels/notesSlide14.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R/dNDZ/G1Hk+EAjMe4vQBFOEuLg=</DigestValue>
      </Reference>
      <Reference URI="/ppt/notesSlides/_rels/notesSlide15.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s3lBy59uK+MCRFAjcc36z76iYN4=</DigestValue>
      </Reference>
      <Reference URI="/ppt/notesSlides/_rels/notesSlide16.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D2SZAp7tlKppj04fD6A9+/cpiBo=</DigestValue>
      </Reference>
      <Reference URI="/ppt/notesSlides/_rels/notesSlide17.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MTREjyMMcgpM+Ek40ZEjb9K8ZGM=</DigestValue>
      </Reference>
      <Reference URI="/ppt/notesSlides/_rels/notesSlide18.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YumNxGLL23kxQFn2mvJg3XGa8FA=</DigestValue>
      </Reference>
      <Reference URI="/ppt/notesSlides/_rels/notesSlide19.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YJzda+iywkcTQGt9uX69Tcyda0I=</DigestValue>
      </Reference>
      <Reference URI="/ppt/notesSlides/_rels/notesSlide2.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Sw6phtcjtO33d7N2KiU6tZ4Rxmk=</DigestValue>
      </Reference>
      <Reference URI="/ppt/notesSlides/_rels/notesSlide20.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r8ZUWlQC/LJ5L0vOxDw1We1+RRw=</DigestValue>
      </Reference>
      <Reference URI="/ppt/notesSlides/_rels/notesSlide21.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zzEUcAU6Y6OxhKn6ALU4/wCBRNs=</DigestValue>
      </Reference>
      <Reference URI="/ppt/notesSlides/_rels/notesSlide22.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F+2HNF+bIHKh/M5N34w5TT/9M98=</DigestValue>
      </Reference>
      <Reference URI="/ppt/notesSlides/_rels/notesSlide23.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xfh44uEyoFDPaUXzrU+2RTti8eU=</DigestValue>
      </Reference>
      <Reference URI="/ppt/notesSlides/_rels/notesSlide24.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dBOokAvPDa7uqM1Y1ydvLQNZLDA=</DigestValue>
      </Reference>
      <Reference URI="/ppt/notesSlides/_rels/notesSlide25.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25rmQrUtbDzbapVu9IL8OA6OlNs=</DigestValue>
      </Reference>
      <Reference URI="/ppt/notesSlides/_rels/notesSlide26.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p3vbcrp6fNrdSIaF+V5VR3NrXKo=</DigestValue>
      </Reference>
      <Reference URI="/ppt/notesSlides/_rels/notesSlide27.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qe0JS2X21HR2BAcCHBqsEkV+AVI=</DigestValue>
      </Reference>
      <Reference URI="/ppt/notesSlides/_rels/notesSlide28.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t/Mdd+3wl6NWPxV6Uvbgy613Upk=</DigestValue>
      </Reference>
      <Reference URI="/ppt/notesSlides/_rels/notesSlide29.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o8um+cYjuSJuFWih3WVATHAsUiA=</DigestValue>
      </Reference>
      <Reference URI="/ppt/notesSlides/_rels/notesSlide3.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/tkmKStn5xZf9fkA1GD6N6vE/tk=</DigestValue>
      </Reference>
      <Reference URI="/ppt/notesSlides/_rels/notesSlide30.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iL1z6j7OvSgTL8cCoS6WeqBcaNU=</DigestValue>
      </Reference>
      <Reference URI="/ppt/notesSlides/_rels/notesSlide31.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kSxEv12vHvzopYHx0I+D+zydbRc=</DigestValue>
      </Reference>
      <Reference URI="/ppt/notesSlides/_rels/notesSlide32.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0J3necQPMlc3Sk5uyUc0FQPBjo8=</DigestValue>
      </Reference>
      <Reference URI="/ppt/notesSlides/_rels/notesSlide33.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cViqMLDpFjO6vk5vVXug4mM8CT8=</DigestValue>
      </Reference>
      <Reference URI="/ppt/notesSlides/_rels/notesSlide4.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7GkUFDm59XcYZQTN5mUm7HmfLig=</DigestValue>
      </Reference>
      <Reference URI="/ppt/notesSlides/_rels/notesSlide5.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7riYAeLdOeMO2L33BrGMqeF+Hsg=</DigestValue>
      </Reference>
      <Reference URI="/ppt/notesSlides/_rels/notesSlide6.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fQlpZZ3Qdh692oTyEsFludkYjA0=</DigestValue>
      </Reference>
      <Reference URI="/ppt/notesSlides/_rels/notesSlide7.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tOFZhLkPi+sOA8h7Onmxua+YXYA=</DigestValue>
      </Reference>
      <Reference URI="/ppt/notesSlides/_rels/notesSlide8.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wmO25OC3dfmPFgAKMuSD8+huPcU=</DigestValue>
      </Reference>
      <Reference URI="/ppt/notesSlides/_rels/notesSlide9.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0OrEs7gZ+FT6llQan3DZp1ZkYUY=</DigestValue>
      </Reference>
      <Reference URI="/ppt/notesSlides/notesSlide1.xml?ContentType=application/vnd.openxmlformats-officedocument.presentationml.notesSlide+xml">
        <DigestMethod Algorithm="http://www.w3.org/2000/09/xmldsig#sha1"/>
        <DigestValue>JwXplSNwn7kcEtrI1dRo2jHzryc=</DigestValue>
      </Reference>
      <Reference URI="/ppt/notesSlides/notesSlide10.xml?ContentType=application/vnd.openxmlformats-officedocument.presentationml.notesSlide+xml">
        <DigestMethod Algorithm="http://www.w3.org/2000/09/xmldsig#sha1"/>
        <DigestValue>ETdhNuIkJft/lR2AfkVEHhOjGXQ=</DigestValue>
      </Reference>
      <Reference URI="/ppt/notesSlides/notesSlide11.xml?ContentType=application/vnd.openxmlformats-officedocument.presentationml.notesSlide+xml">
        <DigestMethod Algorithm="http://www.w3.org/2000/09/xmldsig#sha1"/>
        <DigestValue>HI19WVm4rOM2EACGxwYLsHWMOIg=</DigestValue>
      </Reference>
      <Reference URI="/ppt/notesSlides/notesSlide12.xml?ContentType=application/vnd.openxmlformats-officedocument.presentationml.notesSlide+xml">
        <DigestMethod Algorithm="http://www.w3.org/2000/09/xmldsig#sha1"/>
        <DigestValue>FO91W0hySDR4EOWS1vPHDJXZFz8=</DigestValue>
      </Reference>
      <Reference URI="/ppt/notesSlides/notesSlide13.xml?ContentType=application/vnd.openxmlformats-officedocument.presentationml.notesSlide+xml">
        <DigestMethod Algorithm="http://www.w3.org/2000/09/xmldsig#sha1"/>
        <DigestValue>DneHmHXsqsom4gZmHEao2N6PskQ=</DigestValue>
      </Reference>
      <Reference URI="/ppt/notesSlides/notesSlide14.xml?ContentType=application/vnd.openxmlformats-officedocument.presentationml.notesSlide+xml">
        <DigestMethod Algorithm="http://www.w3.org/2000/09/xmldsig#sha1"/>
        <DigestValue>18jfCgqxHVOl5m3V0B3y2qEqre4=</DigestValue>
      </Reference>
      <Reference URI="/ppt/notesSlides/notesSlide15.xml?ContentType=application/vnd.openxmlformats-officedocument.presentationml.notesSlide+xml">
        <DigestMethod Algorithm="http://www.w3.org/2000/09/xmldsig#sha1"/>
        <DigestValue>wh7WDYLAFYrmdgKG0XJpNOd3k0Q=</DigestValue>
      </Reference>
      <Reference URI="/ppt/notesSlides/notesSlide16.xml?ContentType=application/vnd.openxmlformats-officedocument.presentationml.notesSlide+xml">
        <DigestMethod Algorithm="http://www.w3.org/2000/09/xmldsig#sha1"/>
        <DigestValue>IuETmZRUTz/nXWq2nEfU1IbtIl4=</DigestValue>
      </Reference>
      <Reference URI="/ppt/notesSlides/notesSlide17.xml?ContentType=application/vnd.openxmlformats-officedocument.presentationml.notesSlide+xml">
        <DigestMethod Algorithm="http://www.w3.org/2000/09/xmldsig#sha1"/>
        <DigestValue>evGYj8M7hdHWEvKLyS5iNWRsTqs=</DigestValue>
      </Reference>
      <Reference URI="/ppt/notesSlides/notesSlide18.xml?ContentType=application/vnd.openxmlformats-officedocument.presentationml.notesSlide+xml">
        <DigestMethod Algorithm="http://www.w3.org/2000/09/xmldsig#sha1"/>
        <DigestValue>gGUUzQsHISNQRbyCxEQa7f/CfJE=</DigestValue>
      </Reference>
      <Reference URI="/ppt/notesSlides/notesSlide19.xml?ContentType=application/vnd.openxmlformats-officedocument.presentationml.notesSlide+xml">
        <DigestMethod Algorithm="http://www.w3.org/2000/09/xmldsig#sha1"/>
        <DigestValue>kOWFcBbI6a5J+24O3Ssy3AD97uQ=</DigestValue>
      </Reference>
      <Reference URI="/ppt/notesSlides/notesSlide2.xml?ContentType=application/vnd.openxmlformats-officedocument.presentationml.notesSlide+xml">
        <DigestMethod Algorithm="http://www.w3.org/2000/09/xmldsig#sha1"/>
        <DigestValue>YPuN/Sm1MROVZ6blsK4Xt9G9VWA=</DigestValue>
      </Reference>
      <Reference URI="/ppt/notesSlides/notesSlide20.xml?ContentType=application/vnd.openxmlformats-officedocument.presentationml.notesSlide+xml">
        <DigestMethod Algorithm="http://www.w3.org/2000/09/xmldsig#sha1"/>
        <DigestValue>qO7EV+2I9B46bn7soxV4C27N7RY=</DigestValue>
      </Reference>
      <Reference URI="/ppt/notesSlides/notesSlide21.xml?ContentType=application/vnd.openxmlformats-officedocument.presentationml.notesSlide+xml">
        <DigestMethod Algorithm="http://www.w3.org/2000/09/xmldsig#sha1"/>
        <DigestValue>5wk4oQjr6zl5NGMppR6aLyHCmyY=</DigestValue>
      </Reference>
      <Reference URI="/ppt/notesSlides/notesSlide22.xml?ContentType=application/vnd.openxmlformats-officedocument.presentationml.notesSlide+xml">
        <DigestMethod Algorithm="http://www.w3.org/2000/09/xmldsig#sha1"/>
        <DigestValue>Ftat4NWHD8iAFBRAlQQtKcNlgKQ=</DigestValue>
      </Reference>
      <Reference URI="/ppt/notesSlides/notesSlide23.xml?ContentType=application/vnd.openxmlformats-officedocument.presentationml.notesSlide+xml">
        <DigestMethod Algorithm="http://www.w3.org/2000/09/xmldsig#sha1"/>
        <DigestValue>0Y9qLVtubhFtGuBz2GbWP00HosU=</DigestValue>
      </Reference>
      <Reference URI="/ppt/notesSlides/notesSlide24.xml?ContentType=application/vnd.openxmlformats-officedocument.presentationml.notesSlide+xml">
        <DigestMethod Algorithm="http://www.w3.org/2000/09/xmldsig#sha1"/>
        <DigestValue>lVVPNlv4ZM00xr7fl61kVwqwQ+I=</DigestValue>
      </Reference>
      <Reference URI="/ppt/notesSlides/notesSlide25.xml?ContentType=application/vnd.openxmlformats-officedocument.presentationml.notesSlide+xml">
        <DigestMethod Algorithm="http://www.w3.org/2000/09/xmldsig#sha1"/>
        <DigestValue>reRAz2T8tbd9gA5+oJjK/clAtHQ=</DigestValue>
      </Reference>
      <Reference URI="/ppt/notesSlides/notesSlide26.xml?ContentType=application/vnd.openxmlformats-officedocument.presentationml.notesSlide+xml">
        <DigestMethod Algorithm="http://www.w3.org/2000/09/xmldsig#sha1"/>
        <DigestValue>XpmMJAQoL4TTPGDDcRN0nHY6dGY=</DigestValue>
      </Reference>
      <Reference URI="/ppt/notesSlides/notesSlide27.xml?ContentType=application/vnd.openxmlformats-officedocument.presentationml.notesSlide+xml">
        <DigestMethod Algorithm="http://www.w3.org/2000/09/xmldsig#sha1"/>
        <DigestValue>tOmIv/J8R7fXHKg9qimySgn5G28=</DigestValue>
      </Reference>
      <Reference URI="/ppt/notesSlides/notesSlide28.xml?ContentType=application/vnd.openxmlformats-officedocument.presentationml.notesSlide+xml">
        <DigestMethod Algorithm="http://www.w3.org/2000/09/xmldsig#sha1"/>
        <DigestValue>8uXSEGcZrOwP8o2+b3ytphJplGs=</DigestValue>
      </Reference>
      <Reference URI="/ppt/notesSlides/notesSlide29.xml?ContentType=application/vnd.openxmlformats-officedocument.presentationml.notesSlide+xml">
        <DigestMethod Algorithm="http://www.w3.org/2000/09/xmldsig#sha1"/>
        <DigestValue>y3y7Z0ET/3LzBt6cO75UH/0inoY=</DigestValue>
      </Reference>
      <Reference URI="/ppt/notesSlides/notesSlide3.xml?ContentType=application/vnd.openxmlformats-officedocument.presentationml.notesSlide+xml">
        <DigestMethod Algorithm="http://www.w3.org/2000/09/xmldsig#sha1"/>
        <DigestValue>wQEjUeOmj9CQRrSVP8rVdWKtwX0=</DigestValue>
      </Reference>
      <Reference URI="/ppt/notesSlides/notesSlide30.xml?ContentType=application/vnd.openxmlformats-officedocument.presentationml.notesSlide+xml">
        <DigestMethod Algorithm="http://www.w3.org/2000/09/xmldsig#sha1"/>
        <DigestValue>FE1IBE5eMZGZKsJMvL5B95nuweI=</DigestValue>
      </Reference>
      <Reference URI="/ppt/notesSlides/notesSlide31.xml?ContentType=application/vnd.openxmlformats-officedocument.presentationml.notesSlide+xml">
        <DigestMethod Algorithm="http://www.w3.org/2000/09/xmldsig#sha1"/>
        <DigestValue>aVjE/Jxj9d6Roei5a9HtYsJBW9o=</DigestValue>
      </Reference>
      <Reference URI="/ppt/notesSlides/notesSlide32.xml?ContentType=application/vnd.openxmlformats-officedocument.presentationml.notesSlide+xml">
        <DigestMethod Algorithm="http://www.w3.org/2000/09/xmldsig#sha1"/>
        <DigestValue>rilZdo6bq+eBiXWXnGfAqVhqPrI=</DigestValue>
      </Reference>
      <Reference URI="/ppt/notesSlides/notesSlide33.xml?ContentType=application/vnd.openxmlformats-officedocument.presentationml.notesSlide+xml">
        <DigestMethod Algorithm="http://www.w3.org/2000/09/xmldsig#sha1"/>
        <DigestValue>KhP8x4UljmZkOU3FiOY8eoMIByI=</DigestValue>
      </Reference>
      <Reference URI="/ppt/notesSlides/notesSlide4.xml?ContentType=application/vnd.openxmlformats-officedocument.presentationml.notesSlide+xml">
        <DigestMethod Algorithm="http://www.w3.org/2000/09/xmldsig#sha1"/>
        <DigestValue>CBn5P2cd/hNedIiFwwAIGhxFE18=</DigestValue>
      </Reference>
      <Reference URI="/ppt/notesSlides/notesSlide5.xml?ContentType=application/vnd.openxmlformats-officedocument.presentationml.notesSlide+xml">
        <DigestMethod Algorithm="http://www.w3.org/2000/09/xmldsig#sha1"/>
        <DigestValue>u1nA+CEiiINxspcQdQHDB4Kw5Wc=</DigestValue>
      </Reference>
      <Reference URI="/ppt/notesSlides/notesSlide6.xml?ContentType=application/vnd.openxmlformats-officedocument.presentationml.notesSlide+xml">
        <DigestMethod Algorithm="http://www.w3.org/2000/09/xmldsig#sha1"/>
        <DigestValue>J/uJfbRM8Q7+2Gvn3gjAJYmdKIQ=</DigestValue>
      </Reference>
      <Reference URI="/ppt/notesSlides/notesSlide7.xml?ContentType=application/vnd.openxmlformats-officedocument.presentationml.notesSlide+xml">
        <DigestMethod Algorithm="http://www.w3.org/2000/09/xmldsig#sha1"/>
        <DigestValue>i5SnRvz5QQ2f1feqMHaGOHIkQh0=</DigestValue>
      </Reference>
      <Reference URI="/ppt/notesSlides/notesSlide8.xml?ContentType=application/vnd.openxmlformats-officedocument.presentationml.notesSlide+xml">
        <DigestMethod Algorithm="http://www.w3.org/2000/09/xmldsig#sha1"/>
        <DigestValue>yFS/ksXESW7RczOJMOaiZWhWrQc=</DigestValue>
      </Reference>
      <Reference URI="/ppt/notesSlides/notesSlide9.xml?ContentType=application/vnd.openxmlformats-officedocument.presentationml.notesSlide+xml">
        <DigestMethod Algorithm="http://www.w3.org/2000/09/xmldsig#sha1"/>
        <DigestValue>WOpvBtLC2TUme3bLIJzOewnVpW4=</DigestValue>
      </Reference>
      <Reference URI="/ppt/presentation.xml?ContentType=application/vnd.openxmlformats-officedocument.presentationml.presentation.main+xml">
        <DigestMethod Algorithm="http://www.w3.org/2000/09/xmldsig#sha1"/>
        <DigestValue>evHRbcFLOELms6Ppze2ZQIJ6J/Y=</DigestValue>
      </Reference>
      <Reference URI="/ppt/presProps.xml?ContentType=application/vnd.openxmlformats-officedocument.presentationml.presProps+xml">
        <DigestMethod Algorithm="http://www.w3.org/2000/09/xmldsig#sha1"/>
        <DigestValue>6MUZ3p41CicN8tgo0CDT/mUog/w=</DigestValue>
      </Reference>
      <Reference URI="/ppt/slideLayouts/_rels/slideLayout1.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1Ro5loyHJAkpoShRReg0AKBBya0=</DigestValue>
      </Reference>
      <Reference URI="/ppt/slideLayouts/_rels/slideLayout10.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dYByJLKRFpilzHfDpCCztlNdVng=</DigestValue>
      </Reference>
      <Reference URI="/ppt/slideLayouts/_rels/slideLayout11.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dYByJLKRFpilzHfDpCCztlNdVng=</DigestValue>
      </Reference>
      <Reference URI="/ppt/slideLayouts/_rels/slideLayout12.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hEnpwDDttAcV+Of/r2wH07l+EuY=</DigestValue>
      </Reference>
      <Reference URI="/ppt/slideLayouts/_rels/slideLayout13.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o2sLE54HRQ5UKov/UvxsMkjkqWQ=</DigestValue>
      </Reference>
      <Reference URI="/ppt/slideLayouts/_rels/slideLayout14.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o2sLE54HRQ5UKov/UvxsMkjkqWQ=</DigestValue>
      </Reference>
      <Reference URI="/ppt/slideLayouts/_rels/slideLayout15.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o2sLE54HRQ5UKov/UvxsMkjkqWQ=</DigestValue>
      </Reference>
      <Reference URI="/ppt/slideLayouts/_rels/slideLayout16.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o2sLE54HRQ5UKov/UvxsMkjkqWQ=</DigestValue>
      </Reference>
      <Reference URI="/ppt/slideLayouts/_rels/slideLayout17.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o2sLE54HRQ5UKov/UvxsMkjkqWQ=</DigestValue>
      </Reference>
      <Reference URI="/ppt/slideLayouts/_rels/slideLayout18.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o2sLE54HRQ5UKov/UvxsMkjkqWQ=</DigestValue>
      </Reference>
      <Reference URI="/ppt/slideLayouts/_rels/slideLayout19.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o2sLE54HRQ5UKov/UvxsMkjkqWQ=</DigestValue>
      </Reference>
      <Reference URI="/ppt/slideLayouts/_rels/slideLayout2.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tUuL+e3tMlK7jGGfoRQPiQO2rSM=</DigestValue>
      </Reference>
      <Reference URI="/ppt/slideLayouts/_rels/slideLayout20.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o2sLE54HRQ5UKov/UvxsMkjkqWQ=</DigestValue>
      </Reference>
      <Reference URI="/ppt/slideLayouts/_rels/slideLayout21.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o2sLE54HRQ5UKov/UvxsMkjkqWQ=</DigestValue>
      </Reference>
      <Reference URI="/ppt/slideLayouts/_rels/slideLayout22.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o2sLE54HRQ5UKov/UvxsMkjkqWQ=</DigestValue>
      </Reference>
      <Reference URI="/ppt/slideLayouts/_rels/slideLayout23.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Ks9tX+/x8pE45HE7tdRtxhtD8a8=</DigestValue>
      </Reference>
      <Reference URI="/ppt/slideLayouts/_rels/slideLayout24.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LXmdYqpKY2aPg/NHyySvR9mJG+E=</DigestValue>
      </Reference>
      <Reference URI="/ppt/slideLayouts/_rels/slideLayout25.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LXmdYqpKY2aPg/NHyySvR9mJG+E=</DigestValue>
      </Reference>
      <Reference URI="/ppt/slideLayouts/_rels/slideLayout26.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LXmdYqpKY2aPg/NHyySvR9mJG+E=</DigestValue>
      </Reference>
      <Reference URI="/ppt/slideLayouts/_rels/slideLayout27.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LXmdYqpKY2aPg/NHyySvR9mJG+E=</DigestValue>
      </Reference>
      <Reference URI="/ppt/slideLayouts/_rels/slideLayout28.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LXmdYqpKY2aPg/NHyySvR9mJG+E=</DigestValue>
      </Reference>
      <Reference URI="/ppt/slideLayouts/_rels/slideLayout29.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LXmdYqpKY2aPg/NHyySvR9mJG+E=</DigestValue>
      </Reference>
      <Reference URI="/ppt/slideLayouts/_rels/slideLayout3.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dYByJLKRFpilzHfDpCCztlNdVng=</DigestValue>
      </Reference>
      <Reference URI="/ppt/slideLayouts/_rels/slideLayout30.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LXmdYqpKY2aPg/NHyySvR9mJG+E=</DigestValue>
      </Reference>
      <Reference URI="/ppt/slideLayouts/_rels/slideLayout31.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LXmdYqpKY2aPg/NHyySvR9mJG+E=</DigestValue>
      </Reference>
      <Reference URI="/ppt/slideLayouts/_rels/slideLayout32.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LXmdYqpKY2aPg/NHyySvR9mJG+E=</DigestValue>
      </Reference>
      <Reference URI="/ppt/slideLayouts/_rels/slideLayout33.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LXmdYqpKY2aPg/NHyySvR9mJG+E=</DigestValue>
      </Reference>
      <Reference URI="/ppt/slideLayouts/_rels/slideLayout34.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0/09/xmldsig#sha1"/>
        <DigestValue>NUwgNDN7wCamLfUkcOVRwOJMdwI=</DigestValue>
      </Reference>
      <Reference URI="/ppt/slideLayouts/_rels/slideLayout35.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RWlqXhTWucg8lIx9Qge4o4oI06E=</DigestValue>
      </Reference>
      <Reference URI="/ppt/slideLayouts/_rels/slideLayout36.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RWlqXhTWucg8lIx9Qge4o4oI06E=</DigestValue>
      </Reference>
      <Reference URI="/ppt/slideLayouts/_rels/slideLayout37.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RWlqXhTWucg8lIx9Qge4o4oI06E=</DigestValue>
      </Reference>
      <Reference URI="/ppt/slideLayouts/_rels/slideLayout38.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RWlqXhTWucg8lIx9Qge4o4oI06E=</DigestValue>
      </Reference>
      <Reference URI="/ppt/slideLayouts/_rels/slideLayout39.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RWlqXhTWucg8lIx9Qge4o4oI06E=</DigestValue>
      </Reference>
      <Reference URI="/ppt/slideLayouts/_rels/slideLayout4.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dYByJLKRFpilzHfDpCCztlNdVng=</DigestValue>
      </Reference>
      <Reference URI="/ppt/slideLayouts/_rels/slideLayout40.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RWlqXhTWucg8lIx9Qge4o4oI06E=</DigestValue>
      </Reference>
      <Reference URI="/ppt/slideLayouts/_rels/slideLayout41.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RWlqXhTWucg8lIx9Qge4o4oI06E=</DigestValue>
      </Reference>
      <Reference URI="/ppt/slideLayouts/_rels/slideLayout42.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RWlqXhTWucg8lIx9Qge4o4oI06E=</DigestValue>
      </Reference>
      <Reference URI="/ppt/slideLayouts/_rels/slideLayout43.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RWlqXhTWucg8lIx9Qge4o4oI06E=</DigestValue>
      </Reference>
      <Reference URI="/ppt/slideLayouts/_rels/slideLayout44.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RWlqXhTWucg8lIx9Qge4o4oI06E=</DigestValue>
      </Reference>
      <Reference URI="/ppt/slideLayouts/_rels/slideLayout5.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dYByJLKRFpilzHfDpCCztlNdVng=</DigestValue>
      </Reference>
      <Reference URI="/ppt/slideLayouts/_rels/slideLayout6.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dYByJLKRFpilzHfDpCCztlNdVng=</DigestValue>
      </Reference>
      <Reference URI="/ppt/slideLayouts/_rels/slideLayout7.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dYByJLKRFpilzHfDpCCztlNdVng=</DigestValue>
      </Reference>
      <Reference URI="/ppt/slideLayouts/_rels/slideLayout8.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dYByJLKRFpilzHfDpCCztlNdVng=</DigestValue>
      </Reference>
      <Reference URI="/ppt/slideLayouts/_rels/slideLayout9.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0/09/xmldsig#sha1"/>
        <DigestValue>dYByJLKRFpilzHfDpCCztlNdVng=</DigestValue>
      </Reference>
      <Reference URI="/ppt/slideLayouts/slideLayout1.xml?ContentType=application/vnd.openxmlformats-officedocument.presentationml.slideLayout+xml">
        <DigestMethod Algorithm="http://www.w3.org/2000/09/xmldsig#sha1"/>
        <DigestValue>gV+d8omBwApYBJUZq5xi1XLpQwM=</DigestValue>
      </Reference>
      <Reference URI="/ppt/slideLayouts/slideLayout10.xml?ContentType=application/vnd.openxmlformats-officedocument.presentationml.slideLayout+xml">
        <DigestMethod Algorithm="http://www.w3.org/2000/09/xmldsig#sha1"/>
        <DigestValue>GTde2xL8PUGbAbRjpXXrBoJJgYM=</DigestValue>
      </Reference>
      <Reference URI="/ppt/slideLayouts/slideLayout11.xml?ContentType=application/vnd.openxmlformats-officedocument.presentationml.slideLayout+xml">
        <DigestMethod Algorithm="http://www.w3.org/2000/09/xmldsig#sha1"/>
        <DigestValue>KkVrNkfBCIT7WU7AOP+hemUk/Hk=</DigestValue>
      </Reference>
      <Reference URI="/ppt/slideLayouts/slideLayout12.xml?ContentType=application/vnd.openxmlformats-officedocument.presentationml.slideLayout+xml">
        <DigestMethod Algorithm="http://www.w3.org/2000/09/xmldsig#sha1"/>
        <DigestValue>oE2lriwiIPCsosseQmPvz0hpA08=</DigestValue>
      </Reference>
      <Reference URI="/ppt/slideLayouts/slideLayout13.xml?ContentType=application/vnd.openxmlformats-officedocument.presentationml.slideLayout+xml">
        <DigestMethod Algorithm="http://www.w3.org/2000/09/xmldsig#sha1"/>
        <DigestValue>nQoo5RV915D6PDpWOtP4rQsrVqg=</DigestValue>
      </Reference>
      <Reference URI="/ppt/slideLayouts/slideLayout14.xml?ContentType=application/vnd.openxmlformats-officedocument.presentationml.slideLayout+xml">
        <DigestMethod Algorithm="http://www.w3.org/2000/09/xmldsig#sha1"/>
        <DigestValue>dsWxmdErqWSd/TN95onzWwHzz7E=</DigestValue>
      </Reference>
      <Reference URI="/ppt/slideLayouts/slideLayout15.xml?ContentType=application/vnd.openxmlformats-officedocument.presentationml.slideLayout+xml">
        <DigestMethod Algorithm="http://www.w3.org/2000/09/xmldsig#sha1"/>
        <DigestValue>ItnWp1L1U5eJMxvICBCSoJEGHmA=</DigestValue>
      </Reference>
      <Reference URI="/ppt/slideLayouts/slideLayout16.xml?ContentType=application/vnd.openxmlformats-officedocument.presentationml.slideLayout+xml">
        <DigestMethod Algorithm="http://www.w3.org/2000/09/xmldsig#sha1"/>
        <DigestValue>6CDZEH2YMx1JyVdeav+fBtfWDTA=</DigestValue>
      </Reference>
      <Reference URI="/ppt/slideLayouts/slideLayout17.xml?ContentType=application/vnd.openxmlformats-officedocument.presentationml.slideLayout+xml">
        <DigestMethod Algorithm="http://www.w3.org/2000/09/xmldsig#sha1"/>
        <DigestValue>tZzCX+6PzKIOKSi9QX+3bbj9l2E=</DigestValue>
      </Reference>
      <Reference URI="/ppt/slideLayouts/slideLayout18.xml?ContentType=application/vnd.openxmlformats-officedocument.presentationml.slideLayout+xml">
        <DigestMethod Algorithm="http://www.w3.org/2000/09/xmldsig#sha1"/>
        <DigestValue>OBHMYbepY7s7gAYR0aSDrhgOUAw=</DigestValue>
      </Reference>
      <Reference URI="/ppt/slideLayouts/slideLayout19.xml?ContentType=application/vnd.openxmlformats-officedocument.presentationml.slideLayout+xml">
        <DigestMethod Algorithm="http://www.w3.org/2000/09/xmldsig#sha1"/>
        <DigestValue>ltcidqQSFGEBmoMbW1+B1gofdZM=</DigestValue>
      </Reference>
      <Reference URI="/ppt/slideLayouts/slideLayout2.xml?ContentType=application/vnd.openxmlformats-officedocument.presentationml.slideLayout+xml">
        <DigestMethod Algorithm="http://www.w3.org/2000/09/xmldsig#sha1"/>
        <DigestValue>w/fgJd/vlUSbfPh9va7d5Wm+7iU=</DigestValue>
      </Reference>
      <Reference URI="/ppt/slideLayouts/slideLayout20.xml?ContentType=application/vnd.openxmlformats-officedocument.presentationml.slideLayout+xml">
        <DigestMethod Algorithm="http://www.w3.org/2000/09/xmldsig#sha1"/>
        <DigestValue>bC6vMeHkF1DR8Wwk6iqXoLt8HJo=</DigestValue>
      </Reference>
      <Reference URI="/ppt/slideLayouts/slideLayout21.xml?ContentType=application/vnd.openxmlformats-officedocument.presentationml.slideLayout+xml">
        <DigestMethod Algorithm="http://www.w3.org/2000/09/xmldsig#sha1"/>
        <DigestValue>r8kBw/Oyytq3SsZ4nTjgCRATOZY=</DigestValue>
      </Reference>
      <Reference URI="/ppt/slideLayouts/slideLayout22.xml?ContentType=application/vnd.openxmlformats-officedocument.presentationml.slideLayout+xml">
        <DigestMethod Algorithm="http://www.w3.org/2000/09/xmldsig#sha1"/>
        <DigestValue>UrBIOI1OCH8qi+a0EMszeH1anbQ=</DigestValue>
      </Reference>
      <Reference URI="/ppt/slideLayouts/slideLayout23.xml?ContentType=application/vnd.openxmlformats-officedocument.presentationml.slideLayout+xml">
        <DigestMethod Algorithm="http://www.w3.org/2000/09/xmldsig#sha1"/>
        <DigestValue>PEgfP0TM94+ZVVwbRAbhqiqmrUo=</DigestValue>
      </Reference>
      <Reference URI="/ppt/slideLayouts/slideLayout24.xml?ContentType=application/vnd.openxmlformats-officedocument.presentationml.slideLayout+xml">
        <DigestMethod Algorithm="http://www.w3.org/2000/09/xmldsig#sha1"/>
        <DigestValue>zDRpMiRrL/lYnckUmlVp9tiMEjs=</DigestValue>
      </Reference>
      <Reference URI="/ppt/slideLayouts/slideLayout25.xml?ContentType=application/vnd.openxmlformats-officedocument.presentationml.slideLayout+xml">
        <DigestMethod Algorithm="http://www.w3.org/2000/09/xmldsig#sha1"/>
        <DigestValue>ptS/CTql3tEiPgMVGFA/JrbSi0I=</DigestValue>
      </Reference>
      <Reference URI="/ppt/slideLayouts/slideLayout26.xml?ContentType=application/vnd.openxmlformats-officedocument.presentationml.slideLayout+xml">
        <DigestMethod Algorithm="http://www.w3.org/2000/09/xmldsig#sha1"/>
        <DigestValue>UTV2pU6WEmbhvkTflexPhXJ2Sgs=</DigestValue>
      </Reference>
      <Reference URI="/ppt/slideLayouts/slideLayout27.xml?ContentType=application/vnd.openxmlformats-officedocument.presentationml.slideLayout+xml">
        <DigestMethod Algorithm="http://www.w3.org/2000/09/xmldsig#sha1"/>
        <DigestValue>/KUvsH9E87kzYWL7s2lnNAusHus=</DigestValue>
      </Reference>
      <Reference URI="/ppt/slideLayouts/slideLayout28.xml?ContentType=application/vnd.openxmlformats-officedocument.presentationml.slideLayout+xml">
        <DigestMethod Algorithm="http://www.w3.org/2000/09/xmldsig#sha1"/>
        <DigestValue>TIV87BzIFF286izBFpgfGTormnw=</DigestValue>
      </Reference>
      <Reference URI="/ppt/slideLayouts/slideLayout29.xml?ContentType=application/vnd.openxmlformats-officedocument.presentationml.slideLayout+xml">
        <DigestMethod Algorithm="http://www.w3.org/2000/09/xmldsig#sha1"/>
        <DigestValue>GLgjmrDSiWfGvPqbPBkJi5nEbJI=</DigestValue>
      </Reference>
      <Reference URI="/ppt/slideLayouts/slideLayout3.xml?ContentType=application/vnd.openxmlformats-officedocument.presentationml.slideLayout+xml">
        <DigestMethod Algorithm="http://www.w3.org/2000/09/xmldsig#sha1"/>
        <DigestValue>tflgQLAC6tsqi4tZhDGt0SAxcss=</DigestValue>
      </Reference>
      <Reference URI="/ppt/slideLayouts/slideLayout30.xml?ContentType=application/vnd.openxmlformats-officedocument.presentationml.slideLayout+xml">
        <DigestMethod Algorithm="http://www.w3.org/2000/09/xmldsig#sha1"/>
        <DigestValue>seDEDp2O9YYgUEPRuIJK60OmpFQ=</DigestValue>
      </Reference>
      <Reference URI="/ppt/slideLayouts/slideLayout31.xml?ContentType=application/vnd.openxmlformats-officedocument.presentationml.slideLayout+xml">
        <DigestMethod Algorithm="http://www.w3.org/2000/09/xmldsig#sha1"/>
        <DigestValue>6D9+2rfHOr79U6456UrMcr6ib4M=</DigestValue>
      </Reference>
      <Reference URI="/ppt/slideLayouts/slideLayout32.xml?ContentType=application/vnd.openxmlformats-officedocument.presentationml.slideLayout+xml">
        <DigestMethod Algorithm="http://www.w3.org/2000/09/xmldsig#sha1"/>
        <DigestValue>0ySNsRLzFGRfJ5CZjxlQdjDqcB8=</DigestValue>
      </Reference>
      <Reference URI="/ppt/slideLayouts/slideLayout33.xml?ContentType=application/vnd.openxmlformats-officedocument.presentationml.slideLayout+xml">
        <DigestMethod Algorithm="http://www.w3.org/2000/09/xmldsig#sha1"/>
        <DigestValue>4hug1CKWU0RWGLBM4iFtQxTcJvg=</DigestValue>
      </Reference>
      <Reference URI="/ppt/slideLayouts/slideLayout34.xml?ContentType=application/vnd.openxmlformats-officedocument.presentationml.slideLayout+xml">
        <DigestMethod Algorithm="http://www.w3.org/2000/09/xmldsig#sha1"/>
        <DigestValue>bFBb4lWunEd5oZhgD/Z0ca4+V8I=</DigestValue>
      </Reference>
      <Reference URI="/ppt/slideLayouts/slideLayout35.xml?ContentType=application/vnd.openxmlformats-officedocument.presentationml.slideLayout+xml">
        <DigestMethod Algorithm="http://www.w3.org/2000/09/xmldsig#sha1"/>
        <DigestValue>oU10zn74dIn3/7eaVlnk27CL1Q4=</DigestValue>
      </Reference>
      <Reference URI="/ppt/slideLayouts/slideLayout36.xml?ContentType=application/vnd.openxmlformats-officedocument.presentationml.slideLayout+xml">
        <DigestMethod Algorithm="http://www.w3.org/2000/09/xmldsig#sha1"/>
        <DigestValue>bhQ6PVks8iS+w0Kz8hAytzRuO6Q=</DigestValue>
      </Reference>
      <Reference URI="/ppt/slideLayouts/slideLayout37.xml?ContentType=application/vnd.openxmlformats-officedocument.presentationml.slideLayout+xml">
        <DigestMethod Algorithm="http://www.w3.org/2000/09/xmldsig#sha1"/>
        <DigestValue>BMcF8MQ5EogVk6unbC9R9hd1gPc=</DigestValue>
      </Reference>
      <Reference URI="/ppt/slideLayouts/slideLayout38.xml?ContentType=application/vnd.openxmlformats-officedocument.presentationml.slideLayout+xml">
        <DigestMethod Algorithm="http://www.w3.org/2000/09/xmldsig#sha1"/>
        <DigestValue>T9b1mgd7IpBWUcMzKdNxsqS2h4Y=</DigestValue>
      </Reference>
      <Reference URI="/ppt/slideLayouts/slideLayout39.xml?ContentType=application/vnd.openxmlformats-officedocument.presentationml.slideLayout+xml">
        <DigestMethod Algorithm="http://www.w3.org/2000/09/xmldsig#sha1"/>
        <DigestValue>22TtKGKHwNcFbkawdbVofTlkjso=</DigestValue>
      </Reference>
      <Reference URI="/ppt/slideLayouts/slideLayout4.xml?ContentType=application/vnd.openxmlformats-officedocument.presentationml.slideLayout+xml">
        <DigestMethod Algorithm="http://www.w3.org/2000/09/xmldsig#sha1"/>
        <DigestValue>ZTJ0J7yYlKKehrZAIEQctz1wmAQ=</DigestValue>
      </Reference>
      <Reference URI="/ppt/slideLayouts/slideLayout40.xml?ContentType=application/vnd.openxmlformats-officedocument.presentationml.slideLayout+xml">
        <DigestMethod Algorithm="http://www.w3.org/2000/09/xmldsig#sha1"/>
        <DigestValue>4WNCHL6yke+puM0Wv27oEYQsRfA=</DigestValue>
      </Reference>
      <Reference URI="/ppt/slideLayouts/slideLayout41.xml?ContentType=application/vnd.openxmlformats-officedocument.presentationml.slideLayout+xml">
        <DigestMethod Algorithm="http://www.w3.org/2000/09/xmldsig#sha1"/>
        <DigestValue>YD/IcoD0AT41zyWa24Uw1lurwLY=</DigestValue>
      </Reference>
      <Reference URI="/ppt/slideLayouts/slideLayout42.xml?ContentType=application/vnd.openxmlformats-officedocument.presentationml.slideLayout+xml">
        <DigestMethod Algorithm="http://www.w3.org/2000/09/xmldsig#sha1"/>
        <DigestValue>Ag3PSx+BpZ82UVyTSJ+vIDGD5xw=</DigestValue>
      </Reference>
      <Reference URI="/ppt/slideLayouts/slideLayout43.xml?ContentType=application/vnd.openxmlformats-officedocument.presentationml.slideLayout+xml">
        <DigestMethod Algorithm="http://www.w3.org/2000/09/xmldsig#sha1"/>
        <DigestValue>YcnhQLamq9PrsiN1PF9SuSMHFDA=</DigestValue>
      </Reference>
      <Reference URI="/ppt/slideLayouts/slideLayout44.xml?ContentType=application/vnd.openxmlformats-officedocument.presentationml.slideLayout+xml">
        <DigestMethod Algorithm="http://www.w3.org/2000/09/xmldsig#sha1"/>
        <DigestValue>bANQ/dhO8ivRS5kNoo30vplXaK8=</DigestValue>
      </Reference>
      <Reference URI="/ppt/slideLayouts/slideLayout5.xml?ContentType=application/vnd.openxmlformats-officedocument.presentationml.slideLayout+xml">
        <DigestMethod Algorithm="http://www.w3.org/2000/09/xmldsig#sha1"/>
        <DigestValue>N1FK8popyW6e//uv4nB9YRFlGlo=</DigestValue>
      </Reference>
      <Reference URI="/ppt/slideLayouts/slideLayout6.xml?ContentType=application/vnd.openxmlformats-officedocument.presentationml.slideLayout+xml">
        <DigestMethod Algorithm="http://www.w3.org/2000/09/xmldsig#sha1"/>
        <DigestValue>qh4TrzdNs+iMTxJqZQ/m45JuWRo=</DigestValue>
      </Reference>
      <Reference URI="/ppt/slideLayouts/slideLayout7.xml?ContentType=application/vnd.openxmlformats-officedocument.presentationml.slideLayout+xml">
        <DigestMethod Algorithm="http://www.w3.org/2000/09/xmldsig#sha1"/>
        <DigestValue>sb1cKETXgzuvtfYIz690Wvs7qzQ=</DigestValue>
      </Reference>
      <Reference URI="/ppt/slideLayouts/slideLayout8.xml?ContentType=application/vnd.openxmlformats-officedocument.presentationml.slideLayout+xml">
        <DigestMethod Algorithm="http://www.w3.org/2000/09/xmldsig#sha1"/>
        <DigestValue>yQK5AFr1qIpCqeasKbRFyspOrXA=</DigestValue>
      </Reference>
      <Reference URI="/ppt/slideLayouts/slideLayout9.xml?ContentType=application/vnd.openxmlformats-officedocument.presentationml.slideLayout+xml">
        <DigestMethod Algorithm="http://www.w3.org/2000/09/xmldsig#sha1"/>
        <DigestValue>+aFRC9fTgg5aqmCOrQ3jIr72M5Q=</DigestValue>
      </Reference>
      <Reference URI="/ppt/slideMasters/_rels/slideMaster1.xml.rels?ContentType=application/vnd.openxmlformats-package.relationships+xml">
        <Transforms>
          <Transform Algorithm="http://schemas.openxmlformats.org/package/2006/RelationshipTransform">
            <mdssi:RelationshipReference xmlns:mdssi="http://schemas.openxmlformats.org/package/2006/digital-signature" SourceId="rId5"/>
            <mdssi:RelationshipReference xmlns:mdssi="http://schemas.openxmlformats.org/package/2006/digital-signature" SourceId="rId10"/>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Transform>
          <Transform Algorithm="http://www.w3.org/TR/2001/REC-xml-c14n-20010315"/>
        </Transforms>
        <DigestMethod Algorithm="http://www.w3.org/2000/09/xmldsig#sha1"/>
        <DigestValue>RRMpzWu45gMRkpVG76aL8HDXLpw=</DigestValue>
      </Reference>
      <Reference URI="/ppt/slideMasters/_rels/slideMaster2.xml.rels?ContentType=application/vnd.openxmlformats-package.relationships+xml">
        <Transforms>
          <Transform Algorithm="http://schemas.openxmlformats.org/package/2006/RelationshipTransform">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10"/>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Transform>
          <Transform Algorithm="http://www.w3.org/TR/2001/REC-xml-c14n-20010315"/>
        </Transforms>
        <DigestMethod Algorithm="http://www.w3.org/2000/09/xmldsig#sha1"/>
        <DigestValue>AE5qSxwd27vy/jlxDaDnHx7VQD0=</DigestValue>
      </Reference>
      <Reference URI="/ppt/slideMasters/_rels/slideMaster3.xml.rels?ContentType=application/vnd.openxmlformats-package.relationships+xml">
        <Transforms>
          <Transform Algorithm="http://schemas.openxmlformats.org/package/2006/RelationshipTransform">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10"/>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428L9WoQRFgNrMfQ42W1xCcdLR0=</DigestValue>
      </Reference>
      <Reference URI="/ppt/slideMasters/_rels/slideMaster4.xml.rels?ContentType=application/vnd.openxmlformats-package.relationships+xml">
        <Transforms>
          <Transform Algorithm="http://schemas.openxmlformats.org/package/2006/RelationshipTransform">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10"/>
            <mdssi:RelationshipReference xmlns:mdssi="http://schemas.openxmlformats.org/package/2006/digital-signature" SourceId="rId4"/>
            <mdssi:RelationshipReference xmlns:mdssi="http://schemas.openxmlformats.org/package/2006/digital-signature" SourceId="rId9"/>
          </Transform>
          <Transform Algorithm="http://www.w3.org/TR/2001/REC-xml-c14n-20010315"/>
        </Transforms>
        <DigestMethod Algorithm="http://www.w3.org/2000/09/xmldsig#sha1"/>
        <DigestValue>H0FCeRA8Ks6KVla5vIb0kSHYKJo=</DigestValue>
      </Reference>
      <Reference URI="/ppt/slideMasters/slideMaster1.xml?ContentType=application/vnd.openxmlformats-officedocument.presentationml.slideMaster+xml">
        <DigestMethod Algorithm="http://www.w3.org/2000/09/xmldsig#sha1"/>
        <DigestValue>2yr2p2xB/oK4wzN8rolhtG4V7tc=</DigestValue>
      </Reference>
      <Reference URI="/ppt/slideMasters/slideMaster2.xml?ContentType=application/vnd.openxmlformats-officedocument.presentationml.slideMaster+xml">
        <DigestMethod Algorithm="http://www.w3.org/2000/09/xmldsig#sha1"/>
        <DigestValue>omwa2jBVzbZAnKqAnrO2DFZBMuU=</DigestValue>
      </Reference>
      <Reference URI="/ppt/slideMasters/slideMaster3.xml?ContentType=application/vnd.openxmlformats-officedocument.presentationml.slideMaster+xml">
        <DigestMethod Algorithm="http://www.w3.org/2000/09/xmldsig#sha1"/>
        <DigestValue>ETwGzZZO+6ID/d38OcnxoFJjzRw=</DigestValue>
      </Reference>
      <Reference URI="/ppt/slideMasters/slideMaster4.xml?ContentType=application/vnd.openxmlformats-officedocument.presentationml.slideMaster+xml">
        <DigestMethod Algorithm="http://www.w3.org/2000/09/xmldsig#sha1"/>
        <DigestValue>T5R8MqzChMhZDUV0z5pNqacm92c=</DigestValue>
      </Reference>
      <Reference URI="/ppt/slides/_rels/slide1.xml.rels?ContentType=application/vnd.openxmlformats-package.relationships+xml">
        <Transforms>
          <Transform Algorithm="http://schemas.openxmlformats.org/package/2006/RelationshipTransform">
            <mdssi:RelationshipReference xmlns:mdssi="http://schemas.openxmlformats.org/package/2006/digital-signature" SourceId="rId12"/>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10"/>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3"/>
            <mdssi:RelationshipReference xmlns:mdssi="http://schemas.openxmlformats.org/package/2006/digital-signature" SourceId="rId7"/>
          </Transform>
          <Transform Algorithm="http://www.w3.org/TR/2001/REC-xml-c14n-20010315"/>
        </Transforms>
        <DigestMethod Algorithm="http://www.w3.org/2000/09/xmldsig#sha1"/>
        <DigestValue>xGsBjAW3d4NiSKYRGcfPD+BNLxE=</DigestValue>
      </Reference>
      <Reference URI="/ppt/slides/_rels/slide10.xml.rels?ContentType=application/vnd.openxmlformats-package.relationships+xml">
        <Transforms>
          <Transform Algorithm="http://schemas.openxmlformats.org/package/2006/RelationshipTransform">
            <mdssi:RelationshipReference xmlns:mdssi="http://schemas.openxmlformats.org/package/2006/digital-signature" SourceId="rId10"/>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Transform>
          <Transform Algorithm="http://www.w3.org/TR/2001/REC-xml-c14n-20010315"/>
        </Transforms>
        <DigestMethod Algorithm="http://www.w3.org/2000/09/xmldsig#sha1"/>
        <DigestValue>0Jyc46kBhVumsDKZJo4RoE8hchs=</DigestValue>
      </Reference>
      <Reference URI="/ppt/slides/_rels/slide11.xml.rels?ContentType=application/vnd.openxmlformats-package.relationships+xml">
        <Transforms>
          <Transform Algorithm="http://schemas.openxmlformats.org/package/2006/RelationshipTransform">
            <mdssi:RelationshipReference xmlns:mdssi="http://schemas.openxmlformats.org/package/2006/digital-signature" SourceId="rId10"/>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2"/>
            <mdssi:RelationshipReference xmlns:mdssi="http://schemas.openxmlformats.org/package/2006/digital-signature" SourceId="rId16"/>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15"/>
          </Transform>
          <Transform Algorithm="http://www.w3.org/TR/2001/REC-xml-c14n-20010315"/>
        </Transforms>
        <DigestMethod Algorithm="http://www.w3.org/2000/09/xmldsig#sha1"/>
        <DigestValue>1aoktGZWPNXpPgrGtPJhmTpu9Pk=</DigestValue>
      </Reference>
      <Reference URI="/ppt/slides/_rels/slide12.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0/09/xmldsig#sha1"/>
        <DigestValue>rGwcb4uJ2XOyzjt5axnGv2+K7J4=</DigestValue>
      </Reference>
      <Reference URI="/ppt/slides/_rels/slide13.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1"/>
            <mdssi:RelationshipReference xmlns:mdssi="http://schemas.openxmlformats.org/package/2006/digital-signature" SourceId="rId34"/>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17"/>
            <mdssi:RelationshipReference xmlns:mdssi="http://schemas.openxmlformats.org/package/2006/digital-signature" SourceId="rId25"/>
            <mdssi:RelationshipReference xmlns:mdssi="http://schemas.openxmlformats.org/package/2006/digital-signature" SourceId="rId33"/>
            <mdssi:RelationshipReference xmlns:mdssi="http://schemas.openxmlformats.org/package/2006/digital-signature" SourceId="rId2"/>
            <mdssi:RelationshipReference xmlns:mdssi="http://schemas.openxmlformats.org/package/2006/digital-signature" SourceId="rId16"/>
            <mdssi:RelationshipReference xmlns:mdssi="http://schemas.openxmlformats.org/package/2006/digital-signature" SourceId="rId20"/>
            <mdssi:RelationshipReference xmlns:mdssi="http://schemas.openxmlformats.org/package/2006/digital-signature" SourceId="rId29"/>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24"/>
            <mdssi:RelationshipReference xmlns:mdssi="http://schemas.openxmlformats.org/package/2006/digital-signature" SourceId="rId32"/>
            <mdssi:RelationshipReference xmlns:mdssi="http://schemas.openxmlformats.org/package/2006/digital-signature" SourceId="rId37"/>
            <mdssi:RelationshipReference xmlns:mdssi="http://schemas.openxmlformats.org/package/2006/digital-signature" SourceId="rId5"/>
            <mdssi:RelationshipReference xmlns:mdssi="http://schemas.openxmlformats.org/package/2006/digital-signature" SourceId="rId15"/>
            <mdssi:RelationshipReference xmlns:mdssi="http://schemas.openxmlformats.org/package/2006/digital-signature" SourceId="rId23"/>
            <mdssi:RelationshipReference xmlns:mdssi="http://schemas.openxmlformats.org/package/2006/digital-signature" SourceId="rId28"/>
            <mdssi:RelationshipReference xmlns:mdssi="http://schemas.openxmlformats.org/package/2006/digital-signature" SourceId="rId36"/>
            <mdssi:RelationshipReference xmlns:mdssi="http://schemas.openxmlformats.org/package/2006/digital-signature" SourceId="rId10"/>
            <mdssi:RelationshipReference xmlns:mdssi="http://schemas.openxmlformats.org/package/2006/digital-signature" SourceId="rId19"/>
            <mdssi:RelationshipReference xmlns:mdssi="http://schemas.openxmlformats.org/package/2006/digital-signature" SourceId="rId31"/>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22"/>
            <mdssi:RelationshipReference xmlns:mdssi="http://schemas.openxmlformats.org/package/2006/digital-signature" SourceId="rId27"/>
            <mdssi:RelationshipReference xmlns:mdssi="http://schemas.openxmlformats.org/package/2006/digital-signature" SourceId="rId30"/>
            <mdssi:RelationshipReference xmlns:mdssi="http://schemas.openxmlformats.org/package/2006/digital-signature" SourceId="rId35"/>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18"/>
            <mdssi:RelationshipReference xmlns:mdssi="http://schemas.openxmlformats.org/package/2006/digital-signature" SourceId="rId26"/>
          </Transform>
          <Transform Algorithm="http://www.w3.org/TR/2001/REC-xml-c14n-20010315"/>
        </Transforms>
        <DigestMethod Algorithm="http://www.w3.org/2000/09/xmldsig#sha1"/>
        <DigestValue>aBa4qNXxwqFHY+PpYloI4ayB6mI=</DigestValue>
      </Reference>
      <Reference URI="/ppt/slides/_rels/slide14.xml.rels?ContentType=application/vnd.openxmlformats-package.relationships+xml">
        <Transforms>
          <Transform Algorithm="http://schemas.openxmlformats.org/package/2006/RelationshipTransform">
            <mdssi:RelationshipReference xmlns:mdssi="http://schemas.openxmlformats.org/package/2006/digital-signature" SourceId="rId26"/>
            <mdssi:RelationshipReference xmlns:mdssi="http://schemas.openxmlformats.org/package/2006/digital-signature" SourceId="rId3"/>
            <mdssi:RelationshipReference xmlns:mdssi="http://schemas.openxmlformats.org/package/2006/digital-signature" SourceId="rId21"/>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17"/>
            <mdssi:RelationshipReference xmlns:mdssi="http://schemas.openxmlformats.org/package/2006/digital-signature" SourceId="rId25"/>
            <mdssi:RelationshipReference xmlns:mdssi="http://schemas.openxmlformats.org/package/2006/digital-signature" SourceId="rId2"/>
            <mdssi:RelationshipReference xmlns:mdssi="http://schemas.openxmlformats.org/package/2006/digital-signature" SourceId="rId16"/>
            <mdssi:RelationshipReference xmlns:mdssi="http://schemas.openxmlformats.org/package/2006/digital-signature" SourceId="rId20"/>
            <mdssi:RelationshipReference xmlns:mdssi="http://schemas.openxmlformats.org/package/2006/digital-signature" SourceId="rId29"/>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24"/>
            <mdssi:RelationshipReference xmlns:mdssi="http://schemas.openxmlformats.org/package/2006/digital-signature" SourceId="rId5"/>
            <mdssi:RelationshipReference xmlns:mdssi="http://schemas.openxmlformats.org/package/2006/digital-signature" SourceId="rId15"/>
            <mdssi:RelationshipReference xmlns:mdssi="http://schemas.openxmlformats.org/package/2006/digital-signature" SourceId="rId23"/>
            <mdssi:RelationshipReference xmlns:mdssi="http://schemas.openxmlformats.org/package/2006/digital-signature" SourceId="rId28"/>
            <mdssi:RelationshipReference xmlns:mdssi="http://schemas.openxmlformats.org/package/2006/digital-signature" SourceId="rId10"/>
            <mdssi:RelationshipReference xmlns:mdssi="http://schemas.openxmlformats.org/package/2006/digital-signature" SourceId="rId19"/>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22"/>
            <mdssi:RelationshipReference xmlns:mdssi="http://schemas.openxmlformats.org/package/2006/digital-signature" SourceId="rId27"/>
            <mdssi:RelationshipReference xmlns:mdssi="http://schemas.openxmlformats.org/package/2006/digital-signature" SourceId="rId30"/>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18"/>
          </Transform>
          <Transform Algorithm="http://www.w3.org/TR/2001/REC-xml-c14n-20010315"/>
        </Transforms>
        <DigestMethod Algorithm="http://www.w3.org/2000/09/xmldsig#sha1"/>
        <DigestValue>qNPH70/Gce6lm61IyNoOxL6xNIo=</DigestValue>
      </Reference>
      <Reference URI="/ppt/slides/_rels/slide15.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0/09/xmldsig#sha1"/>
        <DigestValue>rQGtCsAc6LSem2t+WfCOnsD0E2Y=</DigestValue>
      </Reference>
      <Reference URI="/ppt/slides/_rels/slide16.xml.rels?ContentType=application/vnd.openxmlformats-package.relationships+xml">
        <Transforms>
          <Transform Algorithm="http://schemas.openxmlformats.org/package/2006/RelationshipTransform">
            <mdssi:RelationshipReference xmlns:mdssi="http://schemas.openxmlformats.org/package/2006/digital-signature" SourceId="rId9"/>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10"/>
            <mdssi:RelationshipReference xmlns:mdssi="http://schemas.openxmlformats.org/package/2006/digital-signature" SourceId="rId4"/>
          </Transform>
          <Transform Algorithm="http://www.w3.org/TR/2001/REC-xml-c14n-20010315"/>
        </Transforms>
        <DigestMethod Algorithm="http://www.w3.org/2000/09/xmldsig#sha1"/>
        <DigestValue>PCgn63bbpj9rQfkXNMAOfdLI9WU=</DigestValue>
      </Reference>
      <Reference URI="/ppt/slides/_rels/slide17.xml.rels?ContentType=application/vnd.openxmlformats-package.relationships+xml">
        <Transforms>
          <Transform Algorithm="http://schemas.openxmlformats.org/package/2006/RelationshipTransform">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MjufyH2Goepm5H56MqEAEcJ4hiw=</DigestValue>
      </Reference>
      <Reference URI="/ppt/slides/_rels/slide18.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12"/>
          </Transform>
          <Transform Algorithm="http://www.w3.org/TR/2001/REC-xml-c14n-20010315"/>
        </Transforms>
        <DigestMethod Algorithm="http://www.w3.org/2000/09/xmldsig#sha1"/>
        <DigestValue>6nfuTp7BgRJYoxC4C9ExVIZpbTs=</DigestValue>
      </Reference>
      <Reference URI="/ppt/slides/_rels/slide19.xml.rels?ContentType=application/vnd.openxmlformats-package.relationships+xml">
        <Transforms>
          <Transform Algorithm="http://schemas.openxmlformats.org/package/2006/RelationshipTransform">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9CzsZvA+z36jpak6VR9RF9bKUWw=</DigestValue>
      </Reference>
      <Reference URI="/ppt/slides/_rels/slide2.xml.rels?ContentType=application/vnd.openxmlformats-package.relationships+xml">
        <Transforms>
          <Transform Algorithm="http://schemas.openxmlformats.org/package/2006/RelationshipTransform">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Transform>
          <Transform Algorithm="http://www.w3.org/TR/2001/REC-xml-c14n-20010315"/>
        </Transforms>
        <DigestMethod Algorithm="http://www.w3.org/2000/09/xmldsig#sha1"/>
        <DigestValue>xkl/iuM5MRenqwmh9ntu42oFqGc=</DigestValue>
      </Reference>
      <Reference URI="/ppt/slides/_rels/slide20.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0/09/xmldsig#sha1"/>
        <DigestValue>Gf3W2y64x4YFQHZDKchsnwG3ycM=</DigestValue>
      </Reference>
      <Reference URI="/ppt/slides/_rels/slide21.xml.rels?ContentType=application/vnd.openxmlformats-package.relationships+xml">
        <Transforms>
          <Transform Algorithm="http://schemas.openxmlformats.org/package/2006/RelationshipTransform">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0/09/xmldsig#sha1"/>
        <DigestValue>7ekX7jAQV85zh9d0xYtIHJQ3eY4=</DigestValue>
      </Reference>
      <Reference URI="/ppt/slides/_rels/slide22.xml.rels?ContentType=application/vnd.openxmlformats-package.relationships+xml">
        <Transforms>
          <Transform Algorithm="http://schemas.openxmlformats.org/package/2006/RelationshipTransform">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Z7/5dEQfGGy25rxM3TzUhIskIWA=</DigestValue>
      </Reference>
      <Reference URI="/ppt/slides/_rels/slide23.xml.rels?ContentType=application/vnd.openxmlformats-package.relationships+xml">
        <Transforms>
          <Transform Algorithm="http://schemas.openxmlformats.org/package/2006/RelationshipTransform">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Transform>
          <Transform Algorithm="http://www.w3.org/TR/2001/REC-xml-c14n-20010315"/>
        </Transforms>
        <DigestMethod Algorithm="http://www.w3.org/2000/09/xmldsig#sha1"/>
        <DigestValue>LBORZvWThv9ZDxKiMY0/dQpi7RY=</DigestValue>
      </Reference>
      <Reference URI="/ppt/slides/_rels/slide24.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Transform>
          <Transform Algorithm="http://www.w3.org/TR/2001/REC-xml-c14n-20010315"/>
        </Transforms>
        <DigestMethod Algorithm="http://www.w3.org/2000/09/xmldsig#sha1"/>
        <DigestValue>HDe+e7A06IwC0868HN757EXsGIo=</DigestValue>
      </Reference>
      <Reference URI="/ppt/slides/_rels/slide25.xml.rels?ContentType=application/vnd.openxmlformats-package.relationships+xml">
        <Transforms>
          <Transform Algorithm="http://schemas.openxmlformats.org/package/2006/RelationshipTransform">
            <mdssi:RelationshipReference xmlns:mdssi="http://schemas.openxmlformats.org/package/2006/digital-signature" SourceId="rId17"/>
            <mdssi:RelationshipReference xmlns:mdssi="http://schemas.openxmlformats.org/package/2006/digital-signature" SourceId="rId25"/>
            <mdssi:RelationshipReference xmlns:mdssi="http://schemas.openxmlformats.org/package/2006/digital-signature" SourceId="rId33"/>
            <mdssi:RelationshipReference xmlns:mdssi="http://schemas.openxmlformats.org/package/2006/digital-signature" SourceId="rId2"/>
            <mdssi:RelationshipReference xmlns:mdssi="http://schemas.openxmlformats.org/package/2006/digital-signature" SourceId="rId16"/>
            <mdssi:RelationshipReference xmlns:mdssi="http://schemas.openxmlformats.org/package/2006/digital-signature" SourceId="rId20"/>
            <mdssi:RelationshipReference xmlns:mdssi="http://schemas.openxmlformats.org/package/2006/digital-signature" SourceId="rId29"/>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24"/>
            <mdssi:RelationshipReference xmlns:mdssi="http://schemas.openxmlformats.org/package/2006/digital-signature" SourceId="rId32"/>
            <mdssi:RelationshipReference xmlns:mdssi="http://schemas.openxmlformats.org/package/2006/digital-signature" SourceId="rId5"/>
            <mdssi:RelationshipReference xmlns:mdssi="http://schemas.openxmlformats.org/package/2006/digital-signature" SourceId="rId15"/>
            <mdssi:RelationshipReference xmlns:mdssi="http://schemas.openxmlformats.org/package/2006/digital-signature" SourceId="rId23"/>
            <mdssi:RelationshipReference xmlns:mdssi="http://schemas.openxmlformats.org/package/2006/digital-signature" SourceId="rId28"/>
            <mdssi:RelationshipReference xmlns:mdssi="http://schemas.openxmlformats.org/package/2006/digital-signature" SourceId="rId10"/>
            <mdssi:RelationshipReference xmlns:mdssi="http://schemas.openxmlformats.org/package/2006/digital-signature" SourceId="rId19"/>
            <mdssi:RelationshipReference xmlns:mdssi="http://schemas.openxmlformats.org/package/2006/digital-signature" SourceId="rId31"/>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22"/>
            <mdssi:RelationshipReference xmlns:mdssi="http://schemas.openxmlformats.org/package/2006/digital-signature" SourceId="rId27"/>
            <mdssi:RelationshipReference xmlns:mdssi="http://schemas.openxmlformats.org/package/2006/digital-signature" SourceId="rId30"/>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18"/>
            <mdssi:RelationshipReference xmlns:mdssi="http://schemas.openxmlformats.org/package/2006/digital-signature" SourceId="rId26"/>
            <mdssi:RelationshipReference xmlns:mdssi="http://schemas.openxmlformats.org/package/2006/digital-signature" SourceId="rId3"/>
            <mdssi:RelationshipReference xmlns:mdssi="http://schemas.openxmlformats.org/package/2006/digital-signature" SourceId="rId21"/>
            <mdssi:RelationshipReference xmlns:mdssi="http://schemas.openxmlformats.org/package/2006/digital-signature" SourceId="rId34"/>
            <mdssi:RelationshipReference xmlns:mdssi="http://schemas.openxmlformats.org/package/2006/digital-signature" SourceId="rId7"/>
            <mdssi:RelationshipReference xmlns:mdssi="http://schemas.openxmlformats.org/package/2006/digital-signature" SourceId="rId12"/>
          </Transform>
          <Transform Algorithm="http://www.w3.org/TR/2001/REC-xml-c14n-20010315"/>
        </Transforms>
        <DigestMethod Algorithm="http://www.w3.org/2000/09/xmldsig#sha1"/>
        <DigestValue>ww5SQmVxULsYQaiSJjhhuQjQGXY=</DigestValue>
      </Reference>
      <Reference URI="/ppt/slides/_rels/slide26.xml.rels?ContentType=application/vnd.openxmlformats-package.relationships+xml">
        <Transforms>
          <Transform Algorithm="http://schemas.openxmlformats.org/package/2006/RelationshipTransform">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15"/>
            <mdssi:RelationshipReference xmlns:mdssi="http://schemas.openxmlformats.org/package/2006/digital-signature" SourceId="rId10"/>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JtxAeA9VP/aa6cnm2cygjBFCI8M=</DigestValue>
      </Reference>
      <Reference URI="/ppt/slides/_rels/slide27.xml.rels?ContentType=application/vnd.openxmlformats-package.relationships+xml">
        <Transforms>
          <Transform Algorithm="http://schemas.openxmlformats.org/package/2006/RelationshipTransform">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8"/>
            <mdssi:RelationshipReference xmlns:mdssi="http://schemas.openxmlformats.org/package/2006/digital-signature" SourceId="rId3"/>
          </Transform>
          <Transform Algorithm="http://www.w3.org/TR/2001/REC-xml-c14n-20010315"/>
        </Transforms>
        <DigestMethod Algorithm="http://www.w3.org/2000/09/xmldsig#sha1"/>
        <DigestValue>roiLat9SeJod3S5CPaPyscQeEXQ=</DigestValue>
      </Reference>
      <Reference URI="/ppt/slides/_rels/slide28.xml.rels?ContentType=application/vnd.openxmlformats-package.relationships+xml">
        <Transforms>
          <Transform Algorithm="http://schemas.openxmlformats.org/package/2006/RelationshipTransform">
            <mdssi:RelationshipReference xmlns:mdssi="http://schemas.openxmlformats.org/package/2006/digital-signature" SourceId="rId33"/>
            <mdssi:RelationshipReference xmlns:mdssi="http://schemas.openxmlformats.org/package/2006/digital-signature" SourceId="rId2"/>
            <mdssi:RelationshipReference xmlns:mdssi="http://schemas.openxmlformats.org/package/2006/digital-signature" SourceId="rId16"/>
            <mdssi:RelationshipReference xmlns:mdssi="http://schemas.openxmlformats.org/package/2006/digital-signature" SourceId="rId20"/>
            <mdssi:RelationshipReference xmlns:mdssi="http://schemas.openxmlformats.org/package/2006/digital-signature" SourceId="rId29"/>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24"/>
            <mdssi:RelationshipReference xmlns:mdssi="http://schemas.openxmlformats.org/package/2006/digital-signature" SourceId="rId32"/>
            <mdssi:RelationshipReference xmlns:mdssi="http://schemas.openxmlformats.org/package/2006/digital-signature" SourceId="rId37"/>
            <mdssi:RelationshipReference xmlns:mdssi="http://schemas.openxmlformats.org/package/2006/digital-signature" SourceId="rId5"/>
            <mdssi:RelationshipReference xmlns:mdssi="http://schemas.openxmlformats.org/package/2006/digital-signature" SourceId="rId15"/>
            <mdssi:RelationshipReference xmlns:mdssi="http://schemas.openxmlformats.org/package/2006/digital-signature" SourceId="rId23"/>
            <mdssi:RelationshipReference xmlns:mdssi="http://schemas.openxmlformats.org/package/2006/digital-signature" SourceId="rId28"/>
            <mdssi:RelationshipReference xmlns:mdssi="http://schemas.openxmlformats.org/package/2006/digital-signature" SourceId="rId36"/>
            <mdssi:RelationshipReference xmlns:mdssi="http://schemas.openxmlformats.org/package/2006/digital-signature" SourceId="rId10"/>
            <mdssi:RelationshipReference xmlns:mdssi="http://schemas.openxmlformats.org/package/2006/digital-signature" SourceId="rId19"/>
            <mdssi:RelationshipReference xmlns:mdssi="http://schemas.openxmlformats.org/package/2006/digital-signature" SourceId="rId31"/>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22"/>
            <mdssi:RelationshipReference xmlns:mdssi="http://schemas.openxmlformats.org/package/2006/digital-signature" SourceId="rId27"/>
            <mdssi:RelationshipReference xmlns:mdssi="http://schemas.openxmlformats.org/package/2006/digital-signature" SourceId="rId30"/>
            <mdssi:RelationshipReference xmlns:mdssi="http://schemas.openxmlformats.org/package/2006/digital-signature" SourceId="rId35"/>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18"/>
            <mdssi:RelationshipReference xmlns:mdssi="http://schemas.openxmlformats.org/package/2006/digital-signature" SourceId="rId26"/>
            <mdssi:RelationshipReference xmlns:mdssi="http://schemas.openxmlformats.org/package/2006/digital-signature" SourceId="rId3"/>
            <mdssi:RelationshipReference xmlns:mdssi="http://schemas.openxmlformats.org/package/2006/digital-signature" SourceId="rId21"/>
            <mdssi:RelationshipReference xmlns:mdssi="http://schemas.openxmlformats.org/package/2006/digital-signature" SourceId="rId34"/>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17"/>
            <mdssi:RelationshipReference xmlns:mdssi="http://schemas.openxmlformats.org/package/2006/digital-signature" SourceId="rId25"/>
          </Transform>
          <Transform Algorithm="http://www.w3.org/TR/2001/REC-xml-c14n-20010315"/>
        </Transforms>
        <DigestMethod Algorithm="http://www.w3.org/2000/09/xmldsig#sha1"/>
        <DigestValue>aq/6Fa/xPWlLrUGsm4zyEzgEhyg=</DigestValue>
      </Reference>
      <Reference URI="/ppt/slides/_rels/slide29.xml.rels?ContentType=application/vnd.openxmlformats-package.relationships+xml">
        <Transforms>
          <Transform Algorithm="http://schemas.openxmlformats.org/package/2006/RelationshipTransform">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0/09/xmldsig#sha1"/>
        <DigestValue>LCbH1adR6TzU8sKTlv7QNfXf7d4=</DigestValue>
      </Reference>
      <Reference URI="/ppt/slides/_rels/slide3.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0/09/xmldsig#sha1"/>
        <DigestValue>HwCQ4q1CeeniBW/wykqsH55IJgk=</DigestValue>
      </Reference>
      <Reference URI="/ppt/slides/_rels/slide30.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0/09/xmldsig#sha1"/>
        <DigestValue>RiLNU7+B35ko5jcgz3Vw/54RKDU=</DigestValue>
      </Reference>
      <Reference URI="/ppt/slides/_rels/slide31.xml.rels?ContentType=application/vnd.openxmlformats-package.relationships+xml">
        <Transforms>
          <Transform Algorithm="http://schemas.openxmlformats.org/package/2006/RelationshipTransform">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Transform>
          <Transform Algorithm="http://www.w3.org/TR/2001/REC-xml-c14n-20010315"/>
        </Transforms>
        <DigestMethod Algorithm="http://www.w3.org/2000/09/xmldsig#sha1"/>
        <DigestValue>VQFXOIpuRMZf2k8xnzTVON6xjPM=</DigestValue>
      </Reference>
      <Reference URI="/ppt/slides/_rels/slide32.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Transform>
          <Transform Algorithm="http://www.w3.org/TR/2001/REC-xml-c14n-20010315"/>
        </Transforms>
        <DigestMethod Algorithm="http://www.w3.org/2000/09/xmldsig#sha1"/>
        <DigestValue>9ysuwckQJoSIRfsvn8k4gko0nI0=</DigestValue>
      </Reference>
      <Reference URI="/ppt/slides/_rels/slide33.xml.rels?ContentType=application/vnd.openxmlformats-package.relationships+xml">
        <Transforms>
          <Transform Algorithm="http://schemas.openxmlformats.org/package/2006/RelationshipTransform">
            <mdssi:RelationshipReference xmlns:mdssi="http://schemas.openxmlformats.org/package/2006/digital-signature" SourceId="rId13"/>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10"/>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8"/>
          </Transform>
          <Transform Algorithm="http://www.w3.org/TR/2001/REC-xml-c14n-20010315"/>
        </Transforms>
        <DigestMethod Algorithm="http://www.w3.org/2000/09/xmldsig#sha1"/>
        <DigestValue>ADaIi7NfncjQvkDaoWSvrIzJAck=</DigestValue>
      </Reference>
      <Reference URI="/ppt/slides/_rels/slide4.xml.rels?ContentType=application/vnd.openxmlformats-package.relationships+xml">
        <Transforms>
          <Transform Algorithm="http://schemas.openxmlformats.org/package/2006/RelationshipTransform">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YMMrX1tUCfw1AADigCXqe5cXCMs=</DigestValue>
      </Reference>
      <Reference URI="/ppt/slides/_rels/slide5.xml.rels?ContentType=application/vnd.openxmlformats-package.relationships+xml">
        <Transforms>
          <Transform Algorithm="http://schemas.openxmlformats.org/package/2006/RelationshipTransform">
            <mdssi:RelationshipReference xmlns:mdssi="http://schemas.openxmlformats.org/package/2006/digital-signature" SourceId="rId5"/>
            <mdssi:RelationshipReference xmlns:mdssi="http://schemas.openxmlformats.org/package/2006/digital-signature" SourceId="rId10"/>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Transform>
          <Transform Algorithm="http://www.w3.org/TR/2001/REC-xml-c14n-20010315"/>
        </Transforms>
        <DigestMethod Algorithm="http://www.w3.org/2000/09/xmldsig#sha1"/>
        <DigestValue>7//wRjNjRa64MX4yiNAlSjithRg=</DigestValue>
      </Reference>
      <Reference URI="/ppt/slides/_rels/slide6.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17"/>
            <mdssi:RelationshipReference xmlns:mdssi="http://schemas.openxmlformats.org/package/2006/digital-signature" SourceId="rId2"/>
            <mdssi:RelationshipReference xmlns:mdssi="http://schemas.openxmlformats.org/package/2006/digital-signature" SourceId="rId16"/>
            <mdssi:RelationshipReference xmlns:mdssi="http://schemas.openxmlformats.org/package/2006/digital-signature" SourceId="rId20"/>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15"/>
            <mdssi:RelationshipReference xmlns:mdssi="http://schemas.openxmlformats.org/package/2006/digital-signature" SourceId="rId10"/>
            <mdssi:RelationshipReference xmlns:mdssi="http://schemas.openxmlformats.org/package/2006/digital-signature" SourceId="rId19"/>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18"/>
          </Transform>
          <Transform Algorithm="http://www.w3.org/TR/2001/REC-xml-c14n-20010315"/>
        </Transforms>
        <DigestMethod Algorithm="http://www.w3.org/2000/09/xmldsig#sha1"/>
        <DigestValue>cl1w8Lxp6z1a2R6Mq9fkw7+cZVQ=</DigestValue>
      </Reference>
      <Reference URI="/ppt/slides/_rels/slide7.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10"/>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Transform>
          <Transform Algorithm="http://www.w3.org/TR/2001/REC-xml-c14n-20010315"/>
        </Transforms>
        <DigestMethod Algorithm="http://www.w3.org/2000/09/xmldsig#sha1"/>
        <DigestValue>MY5CRpyCn9hiUZjf1uTYxBA/SqQ=</DigestValue>
      </Reference>
      <Reference URI="/ppt/slides/_rels/slide8.xml.rels?ContentType=application/vnd.openxmlformats-package.relationships+xml">
        <Transforms>
          <Transform Algorithm="http://schemas.openxmlformats.org/package/2006/RelationshipTransform">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10"/>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0/09/xmldsig#sha1"/>
        <DigestValue>5Bz4RkBkAJ/8U5ig5nV8E/zK59I=</DigestValue>
      </Reference>
      <Reference URI="/ppt/slides/_rels/slide9.xml.rels?ContentType=application/vnd.openxmlformats-package.relationships+xml">
        <Transforms>
          <Transform Algorithm="http://schemas.openxmlformats.org/package/2006/RelationshipTransform">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10"/>
            <mdssi:RelationshipReference xmlns:mdssi="http://schemas.openxmlformats.org/package/2006/digital-signature" SourceId="rId4"/>
          </Transform>
          <Transform Algorithm="http://www.w3.org/TR/2001/REC-xml-c14n-20010315"/>
        </Transforms>
        <DigestMethod Algorithm="http://www.w3.org/2000/09/xmldsig#sha1"/>
        <DigestValue>bdmM1e2gKeYk2egNYxLNHDXrfXo=</DigestValue>
      </Reference>
      <Reference URI="/ppt/slides/slide1.xml?ContentType=application/vnd.openxmlformats-officedocument.presentationml.slide+xml">
        <DigestMethod Algorithm="http://www.w3.org/2000/09/xmldsig#sha1"/>
        <DigestValue>G8dOPRL1KQIabP9fMGkYHs13xiQ=</DigestValue>
      </Reference>
      <Reference URI="/ppt/slides/slide10.xml?ContentType=application/vnd.openxmlformats-officedocument.presentationml.slide+xml">
        <DigestMethod Algorithm="http://www.w3.org/2000/09/xmldsig#sha1"/>
        <DigestValue>06gCucIlP1XgDC6OtGqbb4U3qyo=</DigestValue>
      </Reference>
      <Reference URI="/ppt/slides/slide11.xml?ContentType=application/vnd.openxmlformats-officedocument.presentationml.slide+xml">
        <DigestMethod Algorithm="http://www.w3.org/2000/09/xmldsig#sha1"/>
        <DigestValue>FQKxf/DNSs3EiaifrZ7loZCNWTw=</DigestValue>
      </Reference>
      <Reference URI="/ppt/slides/slide12.xml?ContentType=application/vnd.openxmlformats-officedocument.presentationml.slide+xml">
        <DigestMethod Algorithm="http://www.w3.org/2000/09/xmldsig#sha1"/>
        <DigestValue>jJ2yaI4TE9iISVnKW4U+CmkZ6H8=</DigestValue>
      </Reference>
      <Reference URI="/ppt/slides/slide13.xml?ContentType=application/vnd.openxmlformats-officedocument.presentationml.slide+xml">
        <DigestMethod Algorithm="http://www.w3.org/2000/09/xmldsig#sha1"/>
        <DigestValue>25XdzBGCOR+IwAK9QLdiY+kA+E4=</DigestValue>
      </Reference>
      <Reference URI="/ppt/slides/slide14.xml?ContentType=application/vnd.openxmlformats-officedocument.presentationml.slide+xml">
        <DigestMethod Algorithm="http://www.w3.org/2000/09/xmldsig#sha1"/>
        <DigestValue>qKS4jNEQVKYJJuP2k+zf0fqihqI=</DigestValue>
      </Reference>
      <Reference URI="/ppt/slides/slide15.xml?ContentType=application/vnd.openxmlformats-officedocument.presentationml.slide+xml">
        <DigestMethod Algorithm="http://www.w3.org/2000/09/xmldsig#sha1"/>
        <DigestValue>S6Yo+aLYJTRHKFoaSYyp8slUafQ=</DigestValue>
      </Reference>
      <Reference URI="/ppt/slides/slide16.xml?ContentType=application/vnd.openxmlformats-officedocument.presentationml.slide+xml">
        <DigestMethod Algorithm="http://www.w3.org/2000/09/xmldsig#sha1"/>
        <DigestValue>a3g2g8lUO3RMqtiMXRrNXKl/IhQ=</DigestValue>
      </Reference>
      <Reference URI="/ppt/slides/slide17.xml?ContentType=application/vnd.openxmlformats-officedocument.presentationml.slide+xml">
        <DigestMethod Algorithm="http://www.w3.org/2000/09/xmldsig#sha1"/>
        <DigestValue>1wCGcHIi/ABs0KXjjRE5lruZuGE=</DigestValue>
      </Reference>
      <Reference URI="/ppt/slides/slide18.xml?ContentType=application/vnd.openxmlformats-officedocument.presentationml.slide+xml">
        <DigestMethod Algorithm="http://www.w3.org/2000/09/xmldsig#sha1"/>
        <DigestValue>RzD8AdtwFMHzhwvv3w4e5j0+moI=</DigestValue>
      </Reference>
      <Reference URI="/ppt/slides/slide19.xml?ContentType=application/vnd.openxmlformats-officedocument.presentationml.slide+xml">
        <DigestMethod Algorithm="http://www.w3.org/2000/09/xmldsig#sha1"/>
        <DigestValue>jgCQko2KXVJq80uy8ckHEJGhRXc=</DigestValue>
      </Reference>
      <Reference URI="/ppt/slides/slide2.xml?ContentType=application/vnd.openxmlformats-officedocument.presentationml.slide+xml">
        <DigestMethod Algorithm="http://www.w3.org/2000/09/xmldsig#sha1"/>
        <DigestValue>t83XErpEdyIqEPuUZbHiIm/VCcw=</DigestValue>
      </Reference>
      <Reference URI="/ppt/slides/slide20.xml?ContentType=application/vnd.openxmlformats-officedocument.presentationml.slide+xml">
        <DigestMethod Algorithm="http://www.w3.org/2000/09/xmldsig#sha1"/>
        <DigestValue>6pfHNKVmGC/O4YVvNW4XpwofcQY=</DigestValue>
      </Reference>
      <Reference URI="/ppt/slides/slide21.xml?ContentType=application/vnd.openxmlformats-officedocument.presentationml.slide+xml">
        <DigestMethod Algorithm="http://www.w3.org/2000/09/xmldsig#sha1"/>
        <DigestValue>QHvK3+RENp8Mf6p3MfLyDhPK2SM=</DigestValue>
      </Reference>
      <Reference URI="/ppt/slides/slide22.xml?ContentType=application/vnd.openxmlformats-officedocument.presentationml.slide+xml">
        <DigestMethod Algorithm="http://www.w3.org/2000/09/xmldsig#sha1"/>
        <DigestValue>Q1ObB981jrci+8V60DkMMXKmFrA=</DigestValue>
      </Reference>
      <Reference URI="/ppt/slides/slide23.xml?ContentType=application/vnd.openxmlformats-officedocument.presentationml.slide+xml">
        <DigestMethod Algorithm="http://www.w3.org/2000/09/xmldsig#sha1"/>
        <DigestValue>KqHnLH/D366vWwf0hDscleY59ko=</DigestValue>
      </Reference>
      <Reference URI="/ppt/slides/slide24.xml?ContentType=application/vnd.openxmlformats-officedocument.presentationml.slide+xml">
        <DigestMethod Algorithm="http://www.w3.org/2000/09/xmldsig#sha1"/>
        <DigestValue>569VdCg82XzVT03a9wHoCEfgWxQ=</DigestValue>
      </Reference>
      <Reference URI="/ppt/slides/slide25.xml?ContentType=application/vnd.openxmlformats-officedocument.presentationml.slide+xml">
        <DigestMethod Algorithm="http://www.w3.org/2000/09/xmldsig#sha1"/>
        <DigestValue>v31ITCLy3ecfeL0iEIbfNxvHFgU=</DigestValue>
      </Reference>
      <Reference URI="/ppt/slides/slide26.xml?ContentType=application/vnd.openxmlformats-officedocument.presentationml.slide+xml">
        <DigestMethod Algorithm="http://www.w3.org/2000/09/xmldsig#sha1"/>
        <DigestValue>j6IjMfqCMCimntfc2VO/tW0vpaM=</DigestValue>
      </Reference>
      <Reference URI="/ppt/slides/slide27.xml?ContentType=application/vnd.openxmlformats-officedocument.presentationml.slide+xml">
        <DigestMethod Algorithm="http://www.w3.org/2000/09/xmldsig#sha1"/>
        <DigestValue>1QB1wwBU3G4zFzj8n/rX45koMxY=</DigestValue>
      </Reference>
      <Reference URI="/ppt/slides/slide28.xml?ContentType=application/vnd.openxmlformats-officedocument.presentationml.slide+xml">
        <DigestMethod Algorithm="http://www.w3.org/2000/09/xmldsig#sha1"/>
        <DigestValue>6sZljavB7v5pSJZgOSKyKmGqNcI=</DigestValue>
      </Reference>
      <Reference URI="/ppt/slides/slide29.xml?ContentType=application/vnd.openxmlformats-officedocument.presentationml.slide+xml">
        <DigestMethod Algorithm="http://www.w3.org/2000/09/xmldsig#sha1"/>
        <DigestValue>bcMW7ltKj6rE8blC0kTdOVpHlIM=</DigestValue>
      </Reference>
      <Reference URI="/ppt/slides/slide3.xml?ContentType=application/vnd.openxmlformats-officedocument.presentationml.slide+xml">
        <DigestMethod Algorithm="http://www.w3.org/2000/09/xmldsig#sha1"/>
        <DigestValue>Td6RmOqje0N2XJx5JvC/8jOBV58=</DigestValue>
      </Reference>
      <Reference URI="/ppt/slides/slide30.xml?ContentType=application/vnd.openxmlformats-officedocument.presentationml.slide+xml">
        <DigestMethod Algorithm="http://www.w3.org/2000/09/xmldsig#sha1"/>
        <DigestValue>+HxIq/6F+je4uFf3Q1VxOvtklhM=</DigestValue>
      </Reference>
      <Reference URI="/ppt/slides/slide31.xml?ContentType=application/vnd.openxmlformats-officedocument.presentationml.slide+xml">
        <DigestMethod Algorithm="http://www.w3.org/2000/09/xmldsig#sha1"/>
        <DigestValue>30/8SstsPdiyNg+yE27SYistD+g=</DigestValue>
      </Reference>
      <Reference URI="/ppt/slides/slide32.xml?ContentType=application/vnd.openxmlformats-officedocument.presentationml.slide+xml">
        <DigestMethod Algorithm="http://www.w3.org/2000/09/xmldsig#sha1"/>
        <DigestValue>ds+I1OIEDX9q/g8BFy/H2hMmE24=</DigestValue>
      </Reference>
      <Reference URI="/ppt/slides/slide33.xml?ContentType=application/vnd.openxmlformats-officedocument.presentationml.slide+xml">
        <DigestMethod Algorithm="http://www.w3.org/2000/09/xmldsig#sha1"/>
        <DigestValue>Bi3CVhw2IkfnXYoQiySNw00b0pI=</DigestValue>
      </Reference>
      <Reference URI="/ppt/slides/slide4.xml?ContentType=application/vnd.openxmlformats-officedocument.presentationml.slide+xml">
        <DigestMethod Algorithm="http://www.w3.org/2000/09/xmldsig#sha1"/>
        <DigestValue>PJLHCh5tRuu+OrIWwT7qMQ7M4sg=</DigestValue>
      </Reference>
      <Reference URI="/ppt/slides/slide5.xml?ContentType=application/vnd.openxmlformats-officedocument.presentationml.slide+xml">
        <DigestMethod Algorithm="http://www.w3.org/2000/09/xmldsig#sha1"/>
        <DigestValue>n6cIzt4FeVem+Vgs4OY724lEX8s=</DigestValue>
      </Reference>
      <Reference URI="/ppt/slides/slide6.xml?ContentType=application/vnd.openxmlformats-officedocument.presentationml.slide+xml">
        <DigestMethod Algorithm="http://www.w3.org/2000/09/xmldsig#sha1"/>
        <DigestValue>RNDSQSuWq6KMI/lde9Ud9I8tzCU=</DigestValue>
      </Reference>
      <Reference URI="/ppt/slides/slide7.xml?ContentType=application/vnd.openxmlformats-officedocument.presentationml.slide+xml">
        <DigestMethod Algorithm="http://www.w3.org/2000/09/xmldsig#sha1"/>
        <DigestValue>PW1R+Ed8n8ioadnvCs2kenRuqWk=</DigestValue>
      </Reference>
      <Reference URI="/ppt/slides/slide8.xml?ContentType=application/vnd.openxmlformats-officedocument.presentationml.slide+xml">
        <DigestMethod Algorithm="http://www.w3.org/2000/09/xmldsig#sha1"/>
        <DigestValue>y3GnEWNr/vbuJlDqNguZh3o2KzE=</DigestValue>
      </Reference>
      <Reference URI="/ppt/slides/slide9.xml?ContentType=application/vnd.openxmlformats-officedocument.presentationml.slide+xml">
        <DigestMethod Algorithm="http://www.w3.org/2000/09/xmldsig#sha1"/>
        <DigestValue>+W4IGYNHBndrl7W8YgelXHmmJek=</DigestValue>
      </Reference>
      <Reference URI="/ppt/tableStyles.xml?ContentType=application/vnd.openxmlformats-officedocument.presentationml.tableStyles+xml">
        <DigestMethod Algorithm="http://www.w3.org/2000/09/xmldsig#sha1"/>
        <DigestValue>urdjv9fK72EkgjQD+V8KZBIPo/s=</DigestValue>
      </Reference>
      <Reference URI="/ppt/tags/tag1.xml?ContentType=application/vnd.openxmlformats-officedocument.presentationml.tags+xml">
        <DigestMethod Algorithm="http://www.w3.org/2000/09/xmldsig#sha1"/>
        <DigestValue>vTx2jBUHiBcuREYqxrqy6sm2CUo=</DigestValue>
      </Reference>
      <Reference URI="/ppt/tags/tag10.xml?ContentType=application/vnd.openxmlformats-officedocument.presentationml.tags+xml">
        <DigestMethod Algorithm="http://www.w3.org/2000/09/xmldsig#sha1"/>
        <DigestValue>vTx2jBUHiBcuREYqxrqy6sm2CUo=</DigestValue>
      </Reference>
      <Reference URI="/ppt/tags/tag100.xml?ContentType=application/vnd.openxmlformats-officedocument.presentationml.tags+xml">
        <DigestMethod Algorithm="http://www.w3.org/2000/09/xmldsig#sha1"/>
        <DigestValue>bui2fXHyCMgrWCQLdYKSATyBO0M=</DigestValue>
      </Reference>
      <Reference URI="/ppt/tags/tag101.xml?ContentType=application/vnd.openxmlformats-officedocument.presentationml.tags+xml">
        <DigestMethod Algorithm="http://www.w3.org/2000/09/xmldsig#sha1"/>
        <DigestValue>FrrrrVzQJMJjH35d4B41TPCLvpU=</DigestValue>
      </Reference>
      <Reference URI="/ppt/tags/tag102.xml?ContentType=application/vnd.openxmlformats-officedocument.presentationml.tags+xml">
        <DigestMethod Algorithm="http://www.w3.org/2000/09/xmldsig#sha1"/>
        <DigestValue>P0s01vLzE1HNmFAXpEvAYeDqbX4=</DigestValue>
      </Reference>
      <Reference URI="/ppt/tags/tag103.xml?ContentType=application/vnd.openxmlformats-officedocument.presentationml.tags+xml">
        <DigestMethod Algorithm="http://www.w3.org/2000/09/xmldsig#sha1"/>
        <DigestValue>bf5+n9qaOg2gN4aRsy+EJnChZVY=</DigestValue>
      </Reference>
      <Reference URI="/ppt/tags/tag104.xml?ContentType=application/vnd.openxmlformats-officedocument.presentationml.tags+xml">
        <DigestMethod Algorithm="http://www.w3.org/2000/09/xmldsig#sha1"/>
        <DigestValue>4tMiMUFMNf6SdNRImSxfT1awsJc=</DigestValue>
      </Reference>
      <Reference URI="/ppt/tags/tag105.xml?ContentType=application/vnd.openxmlformats-officedocument.presentationml.tags+xml">
        <DigestMethod Algorithm="http://www.w3.org/2000/09/xmldsig#sha1"/>
        <DigestValue>vTx2jBUHiBcuREYqxrqy6sm2CUo=</DigestValue>
      </Reference>
      <Reference URI="/ppt/tags/tag106.xml?ContentType=application/vnd.openxmlformats-officedocument.presentationml.tags+xml">
        <DigestMethod Algorithm="http://www.w3.org/2000/09/xmldsig#sha1"/>
        <DigestValue>vTx2jBUHiBcuREYqxrqy6sm2CUo=</DigestValue>
      </Reference>
      <Reference URI="/ppt/tags/tag107.xml?ContentType=application/vnd.openxmlformats-officedocument.presentationml.tags+xml">
        <DigestMethod Algorithm="http://www.w3.org/2000/09/xmldsig#sha1"/>
        <DigestValue>XtRpMFHJMQUvwOpgPTSSoq2rq18=</DigestValue>
      </Reference>
      <Reference URI="/ppt/tags/tag108.xml?ContentType=application/vnd.openxmlformats-officedocument.presentationml.tags+xml">
        <DigestMethod Algorithm="http://www.w3.org/2000/09/xmldsig#sha1"/>
        <DigestValue>fNMfejWtfRkfPUjCJPZwmxSZanw=</DigestValue>
      </Reference>
      <Reference URI="/ppt/tags/tag109.xml?ContentType=application/vnd.openxmlformats-officedocument.presentationml.tags+xml">
        <DigestMethod Algorithm="http://www.w3.org/2000/09/xmldsig#sha1"/>
        <DigestValue>6Z2Vu0LLYNrdVbA2oQXrEuRUncs=</DigestValue>
      </Reference>
      <Reference URI="/ppt/tags/tag11.xml?ContentType=application/vnd.openxmlformats-officedocument.presentationml.tags+xml">
        <DigestMethod Algorithm="http://www.w3.org/2000/09/xmldsig#sha1"/>
        <DigestValue>vTx2jBUHiBcuREYqxrqy6sm2CUo=</DigestValue>
      </Reference>
      <Reference URI="/ppt/tags/tag110.xml?ContentType=application/vnd.openxmlformats-officedocument.presentationml.tags+xml">
        <DigestMethod Algorithm="http://www.w3.org/2000/09/xmldsig#sha1"/>
        <DigestValue>bf5+n9qaOg2gN4aRsy+EJnChZVY=</DigestValue>
      </Reference>
      <Reference URI="/ppt/tags/tag111.xml?ContentType=application/vnd.openxmlformats-officedocument.presentationml.tags+xml">
        <DigestMethod Algorithm="http://www.w3.org/2000/09/xmldsig#sha1"/>
        <DigestValue>FrrrrVzQJMJjH35d4B41TPCLvpU=</DigestValue>
      </Reference>
      <Reference URI="/ppt/tags/tag112.xml?ContentType=application/vnd.openxmlformats-officedocument.presentationml.tags+xml">
        <DigestMethod Algorithm="http://www.w3.org/2000/09/xmldsig#sha1"/>
        <DigestValue>2+4TGFFbzCl2YjXZkyoLTbdhSNk=</DigestValue>
      </Reference>
      <Reference URI="/ppt/tags/tag113.xml?ContentType=application/vnd.openxmlformats-officedocument.presentationml.tags+xml">
        <DigestMethod Algorithm="http://www.w3.org/2000/09/xmldsig#sha1"/>
        <DigestValue>KDBOxmdh9fKZxbHdoqo1nT+/Nm0=</DigestValue>
      </Reference>
      <Reference URI="/ppt/tags/tag114.xml?ContentType=application/vnd.openxmlformats-officedocument.presentationml.tags+xml">
        <DigestMethod Algorithm="http://www.w3.org/2000/09/xmldsig#sha1"/>
        <DigestValue>vTx2jBUHiBcuREYqxrqy6sm2CUo=</DigestValue>
      </Reference>
      <Reference URI="/ppt/tags/tag115.xml?ContentType=application/vnd.openxmlformats-officedocument.presentationml.tags+xml">
        <DigestMethod Algorithm="http://www.w3.org/2000/09/xmldsig#sha1"/>
        <DigestValue>fBnMXUSRLJMhBCsuQuSHX86tRZ8=</DigestValue>
      </Reference>
      <Reference URI="/ppt/tags/tag116.xml?ContentType=application/vnd.openxmlformats-officedocument.presentationml.tags+xml">
        <DigestMethod Algorithm="http://www.w3.org/2000/09/xmldsig#sha1"/>
        <DigestValue>vTx2jBUHiBcuREYqxrqy6sm2CUo=</DigestValue>
      </Reference>
      <Reference URI="/ppt/tags/tag117.xml?ContentType=application/vnd.openxmlformats-officedocument.presentationml.tags+xml">
        <DigestMethod Algorithm="http://www.w3.org/2000/09/xmldsig#sha1"/>
        <DigestValue>XtRpMFHJMQUvwOpgPTSSoq2rq18=</DigestValue>
      </Reference>
      <Reference URI="/ppt/tags/tag118.xml?ContentType=application/vnd.openxmlformats-officedocument.presentationml.tags+xml">
        <DigestMethod Algorithm="http://www.w3.org/2000/09/xmldsig#sha1"/>
        <DigestValue>bf5+n9qaOg2gN4aRsy+EJnChZVY=</DigestValue>
      </Reference>
      <Reference URI="/ppt/tags/tag119.xml?ContentType=application/vnd.openxmlformats-officedocument.presentationml.tags+xml">
        <DigestMethod Algorithm="http://www.w3.org/2000/09/xmldsig#sha1"/>
        <DigestValue>FrrrrVzQJMJjH35d4B41TPCLvpU=</DigestValue>
      </Reference>
      <Reference URI="/ppt/tags/tag12.xml?ContentType=application/vnd.openxmlformats-officedocument.presentationml.tags+xml">
        <DigestMethod Algorithm="http://www.w3.org/2000/09/xmldsig#sha1"/>
        <DigestValue>fNMfejWtfRkfPUjCJPZwmxSZanw=</DigestValue>
      </Reference>
      <Reference URI="/ppt/tags/tag120.xml?ContentType=application/vnd.openxmlformats-officedocument.presentationml.tags+xml">
        <DigestMethod Algorithm="http://www.w3.org/2000/09/xmldsig#sha1"/>
        <DigestValue>2+4TGFFbzCl2YjXZkyoLTbdhSNk=</DigestValue>
      </Reference>
      <Reference URI="/ppt/tags/tag121.xml?ContentType=application/vnd.openxmlformats-officedocument.presentationml.tags+xml">
        <DigestMethod Algorithm="http://www.w3.org/2000/09/xmldsig#sha1"/>
        <DigestValue>KDBOxmdh9fKZxbHdoqo1nT+/Nm0=</DigestValue>
      </Reference>
      <Reference URI="/ppt/tags/tag122.xml?ContentType=application/vnd.openxmlformats-officedocument.presentationml.tags+xml">
        <DigestMethod Algorithm="http://www.w3.org/2000/09/xmldsig#sha1"/>
        <DigestValue>cideuCoiBlsZMHiVGTKRjWYyE8Q=</DigestValue>
      </Reference>
      <Reference URI="/ppt/tags/tag123.xml?ContentType=application/vnd.openxmlformats-officedocument.presentationml.tags+xml">
        <DigestMethod Algorithm="http://www.w3.org/2000/09/xmldsig#sha1"/>
        <DigestValue>zmKNeVC9xOJuiNzG5GixpynDqCA=</DigestValue>
      </Reference>
      <Reference URI="/ppt/tags/tag124.xml?ContentType=application/vnd.openxmlformats-officedocument.presentationml.tags+xml">
        <DigestMethod Algorithm="http://www.w3.org/2000/09/xmldsig#sha1"/>
        <DigestValue>wxtoclK3+7RUOyFGs2WdH0oM4Os=</DigestValue>
      </Reference>
      <Reference URI="/ppt/tags/tag125.xml?ContentType=application/vnd.openxmlformats-officedocument.presentationml.tags+xml">
        <DigestMethod Algorithm="http://www.w3.org/2000/09/xmldsig#sha1"/>
        <DigestValue>YvF01fnugNC5uknJ/UGvY5/+9j0=</DigestValue>
      </Reference>
      <Reference URI="/ppt/tags/tag126.xml?ContentType=application/vnd.openxmlformats-officedocument.presentationml.tags+xml">
        <DigestMethod Algorithm="http://www.w3.org/2000/09/xmldsig#sha1"/>
        <DigestValue>RU+mSDo6yJRvjNLIOWlBpWLJLCs=</DigestValue>
      </Reference>
      <Reference URI="/ppt/tags/tag127.xml?ContentType=application/vnd.openxmlformats-officedocument.presentationml.tags+xml">
        <DigestMethod Algorithm="http://www.w3.org/2000/09/xmldsig#sha1"/>
        <DigestValue>4tMiMUFMNf6SdNRImSxfT1awsJc=</DigestValue>
      </Reference>
      <Reference URI="/ppt/tags/tag128.xml?ContentType=application/vnd.openxmlformats-officedocument.presentationml.tags+xml">
        <DigestMethod Algorithm="http://www.w3.org/2000/09/xmldsig#sha1"/>
        <DigestValue>P0s01vLzE1HNmFAXpEvAYeDqbX4=</DigestValue>
      </Reference>
      <Reference URI="/ppt/tags/tag129.xml?ContentType=application/vnd.openxmlformats-officedocument.presentationml.tags+xml">
        <DigestMethod Algorithm="http://www.w3.org/2000/09/xmldsig#sha1"/>
        <DigestValue>bui2fXHyCMgrWCQLdYKSATyBO0M=</DigestValue>
      </Reference>
      <Reference URI="/ppt/tags/tag13.xml?ContentType=application/vnd.openxmlformats-officedocument.presentationml.tags+xml">
        <DigestMethod Algorithm="http://www.w3.org/2000/09/xmldsig#sha1"/>
        <DigestValue>vTx2jBUHiBcuREYqxrqy6sm2CUo=</DigestValue>
      </Reference>
      <Reference URI="/ppt/tags/tag130.xml?ContentType=application/vnd.openxmlformats-officedocument.presentationml.tags+xml">
        <DigestMethod Algorithm="http://www.w3.org/2000/09/xmldsig#sha1"/>
        <DigestValue>3zj0eTf0JdgqUyWhxBMbgc4tdRE=</DigestValue>
      </Reference>
      <Reference URI="/ppt/tags/tag131.xml?ContentType=application/vnd.openxmlformats-officedocument.presentationml.tags+xml">
        <DigestMethod Algorithm="http://www.w3.org/2000/09/xmldsig#sha1"/>
        <DigestValue>h4ajQ5kiVXATT+2v/GBM2QS6pZk=</DigestValue>
      </Reference>
      <Reference URI="/ppt/tags/tag132.xml?ContentType=application/vnd.openxmlformats-officedocument.presentationml.tags+xml">
        <DigestMethod Algorithm="http://www.w3.org/2000/09/xmldsig#sha1"/>
        <DigestValue>op+M7wF6tYQkrUZ6aggJgvPPN3E=</DigestValue>
      </Reference>
      <Reference URI="/ppt/tags/tag133.xml?ContentType=application/vnd.openxmlformats-officedocument.presentationml.tags+xml">
        <DigestMethod Algorithm="http://www.w3.org/2000/09/xmldsig#sha1"/>
        <DigestValue>rnw/L3P/36Li7GkjigB8hyqQo2o=</DigestValue>
      </Reference>
      <Reference URI="/ppt/tags/tag134.xml?ContentType=application/vnd.openxmlformats-officedocument.presentationml.tags+xml">
        <DigestMethod Algorithm="http://www.w3.org/2000/09/xmldsig#sha1"/>
        <DigestValue>8VpF4kQ+TmCm1+LtXi3gOduNDBc=</DigestValue>
      </Reference>
      <Reference URI="/ppt/tags/tag135.xml?ContentType=application/vnd.openxmlformats-officedocument.presentationml.tags+xml">
        <DigestMethod Algorithm="http://www.w3.org/2000/09/xmldsig#sha1"/>
        <DigestValue>wi0x4SdbarmmBHd9n6xKATUpCOA=</DigestValue>
      </Reference>
      <Reference URI="/ppt/tags/tag136.xml?ContentType=application/vnd.openxmlformats-officedocument.presentationml.tags+xml">
        <DigestMethod Algorithm="http://www.w3.org/2000/09/xmldsig#sha1"/>
        <DigestValue>oQ3QLKucMACwxem36YIgSPML3ts=</DigestValue>
      </Reference>
      <Reference URI="/ppt/tags/tag137.xml?ContentType=application/vnd.openxmlformats-officedocument.presentationml.tags+xml">
        <DigestMethod Algorithm="http://www.w3.org/2000/09/xmldsig#sha1"/>
        <DigestValue>ZL/5TWcH3/GH/Uq0ms68DPq7gn0=</DigestValue>
      </Reference>
      <Reference URI="/ppt/tags/tag138.xml?ContentType=application/vnd.openxmlformats-officedocument.presentationml.tags+xml">
        <DigestMethod Algorithm="http://www.w3.org/2000/09/xmldsig#sha1"/>
        <DigestValue>vTx2jBUHiBcuREYqxrqy6sm2CUo=</DigestValue>
      </Reference>
      <Reference URI="/ppt/tags/tag139.xml?ContentType=application/vnd.openxmlformats-officedocument.presentationml.tags+xml">
        <DigestMethod Algorithm="http://www.w3.org/2000/09/xmldsig#sha1"/>
        <DigestValue>vTx2jBUHiBcuREYqxrqy6sm2CUo=</DigestValue>
      </Reference>
      <Reference URI="/ppt/tags/tag14.xml?ContentType=application/vnd.openxmlformats-officedocument.presentationml.tags+xml">
        <DigestMethod Algorithm="http://www.w3.org/2000/09/xmldsig#sha1"/>
        <DigestValue>vTx2jBUHiBcuREYqxrqy6sm2CUo=</DigestValue>
      </Reference>
      <Reference URI="/ppt/tags/tag140.xml?ContentType=application/vnd.openxmlformats-officedocument.presentationml.tags+xml">
        <DigestMethod Algorithm="http://www.w3.org/2000/09/xmldsig#sha1"/>
        <DigestValue>vTx2jBUHiBcuREYqxrqy6sm2CUo=</DigestValue>
      </Reference>
      <Reference URI="/ppt/tags/tag141.xml?ContentType=application/vnd.openxmlformats-officedocument.presentationml.tags+xml">
        <DigestMethod Algorithm="http://www.w3.org/2000/09/xmldsig#sha1"/>
        <DigestValue>vTx2jBUHiBcuREYqxrqy6sm2CUo=</DigestValue>
      </Reference>
      <Reference URI="/ppt/tags/tag142.xml?ContentType=application/vnd.openxmlformats-officedocument.presentationml.tags+xml">
        <DigestMethod Algorithm="http://www.w3.org/2000/09/xmldsig#sha1"/>
        <DigestValue>vTx2jBUHiBcuREYqxrqy6sm2CUo=</DigestValue>
      </Reference>
      <Reference URI="/ppt/tags/tag143.xml?ContentType=application/vnd.openxmlformats-officedocument.presentationml.tags+xml">
        <DigestMethod Algorithm="http://www.w3.org/2000/09/xmldsig#sha1"/>
        <DigestValue>vTx2jBUHiBcuREYqxrqy6sm2CUo=</DigestValue>
      </Reference>
      <Reference URI="/ppt/tags/tag15.xml?ContentType=application/vnd.openxmlformats-officedocument.presentationml.tags+xml">
        <DigestMethod Algorithm="http://www.w3.org/2000/09/xmldsig#sha1"/>
        <DigestValue>fBnMXUSRLJMhBCsuQuSHX86tRZ8=</DigestValue>
      </Reference>
      <Reference URI="/ppt/tags/tag16.xml?ContentType=application/vnd.openxmlformats-officedocument.presentationml.tags+xml">
        <DigestMethod Algorithm="http://www.w3.org/2000/09/xmldsig#sha1"/>
        <DigestValue>vTx2jBUHiBcuREYqxrqy6sm2CUo=</DigestValue>
      </Reference>
      <Reference URI="/ppt/tags/tag17.xml?ContentType=application/vnd.openxmlformats-officedocument.presentationml.tags+xml">
        <DigestMethod Algorithm="http://www.w3.org/2000/09/xmldsig#sha1"/>
        <DigestValue>fNMfejWtfRkfPUjCJPZwmxSZanw=</DigestValue>
      </Reference>
      <Reference URI="/ppt/tags/tag18.xml?ContentType=application/vnd.openxmlformats-officedocument.presentationml.tags+xml">
        <DigestMethod Algorithm="http://www.w3.org/2000/09/xmldsig#sha1"/>
        <DigestValue>6Z2Vu0LLYNrdVbA2oQXrEuRUncs=</DigestValue>
      </Reference>
      <Reference URI="/ppt/tags/tag19.xml?ContentType=application/vnd.openxmlformats-officedocument.presentationml.tags+xml">
        <DigestMethod Algorithm="http://www.w3.org/2000/09/xmldsig#sha1"/>
        <DigestValue>bf5+n9qaOg2gN4aRsy+EJnChZVY=</DigestValue>
      </Reference>
      <Reference URI="/ppt/tags/tag2.xml?ContentType=application/vnd.openxmlformats-officedocument.presentationml.tags+xml">
        <DigestMethod Algorithm="http://www.w3.org/2000/09/xmldsig#sha1"/>
        <DigestValue>vTx2jBUHiBcuREYqxrqy6sm2CUo=</DigestValue>
      </Reference>
      <Reference URI="/ppt/tags/tag20.xml?ContentType=application/vnd.openxmlformats-officedocument.presentationml.tags+xml">
        <DigestMethod Algorithm="http://www.w3.org/2000/09/xmldsig#sha1"/>
        <DigestValue>FrrrrVzQJMJjH35d4B41TPCLvpU=</DigestValue>
      </Reference>
      <Reference URI="/ppt/tags/tag21.xml?ContentType=application/vnd.openxmlformats-officedocument.presentationml.tags+xml">
        <DigestMethod Algorithm="http://www.w3.org/2000/09/xmldsig#sha1"/>
        <DigestValue>2+4TGFFbzCl2YjXZkyoLTbdhSNk=</DigestValue>
      </Reference>
      <Reference URI="/ppt/tags/tag22.xml?ContentType=application/vnd.openxmlformats-officedocument.presentationml.tags+xml">
        <DigestMethod Algorithm="http://www.w3.org/2000/09/xmldsig#sha1"/>
        <DigestValue>KDBOxmdh9fKZxbHdoqo1nT+/Nm0=</DigestValue>
      </Reference>
      <Reference URI="/ppt/tags/tag23.xml?ContentType=application/vnd.openxmlformats-officedocument.presentationml.tags+xml">
        <DigestMethod Algorithm="http://www.w3.org/2000/09/xmldsig#sha1"/>
        <DigestValue>cideuCoiBlsZMHiVGTKRjWYyE8Q=</DigestValue>
      </Reference>
      <Reference URI="/ppt/tags/tag24.xml?ContentType=application/vnd.openxmlformats-officedocument.presentationml.tags+xml">
        <DigestMethod Algorithm="http://www.w3.org/2000/09/xmldsig#sha1"/>
        <DigestValue>zmKNeVC9xOJuiNzG5GixpynDqCA=</DigestValue>
      </Reference>
      <Reference URI="/ppt/tags/tag25.xml?ContentType=application/vnd.openxmlformats-officedocument.presentationml.tags+xml">
        <DigestMethod Algorithm="http://www.w3.org/2000/09/xmldsig#sha1"/>
        <DigestValue>wxtoclK3+7RUOyFGs2WdH0oM4Os=</DigestValue>
      </Reference>
      <Reference URI="/ppt/tags/tag26.xml?ContentType=application/vnd.openxmlformats-officedocument.presentationml.tags+xml">
        <DigestMethod Algorithm="http://www.w3.org/2000/09/xmldsig#sha1"/>
        <DigestValue>YvF01fnugNC5uknJ/UGvY5/+9j0=</DigestValue>
      </Reference>
      <Reference URI="/ppt/tags/tag27.xml?ContentType=application/vnd.openxmlformats-officedocument.presentationml.tags+xml">
        <DigestMethod Algorithm="http://www.w3.org/2000/09/xmldsig#sha1"/>
        <DigestValue>RU+mSDo6yJRvjNLIOWlBpWLJLCs=</DigestValue>
      </Reference>
      <Reference URI="/ppt/tags/tag28.xml?ContentType=application/vnd.openxmlformats-officedocument.presentationml.tags+xml">
        <DigestMethod Algorithm="http://www.w3.org/2000/09/xmldsig#sha1"/>
        <DigestValue>4tMiMUFMNf6SdNRImSxfT1awsJc=</DigestValue>
      </Reference>
      <Reference URI="/ppt/tags/tag29.xml?ContentType=application/vnd.openxmlformats-officedocument.presentationml.tags+xml">
        <DigestMethod Algorithm="http://www.w3.org/2000/09/xmldsig#sha1"/>
        <DigestValue>P0s01vLzE1HNmFAXpEvAYeDqbX4=</DigestValue>
      </Reference>
      <Reference URI="/ppt/tags/tag3.xml?ContentType=application/vnd.openxmlformats-officedocument.presentationml.tags+xml">
        <DigestMethod Algorithm="http://www.w3.org/2000/09/xmldsig#sha1"/>
        <DigestValue>vTx2jBUHiBcuREYqxrqy6sm2CUo=</DigestValue>
      </Reference>
      <Reference URI="/ppt/tags/tag30.xml?ContentType=application/vnd.openxmlformats-officedocument.presentationml.tags+xml">
        <DigestMethod Algorithm="http://www.w3.org/2000/09/xmldsig#sha1"/>
        <DigestValue>bui2fXHyCMgrWCQLdYKSATyBO0M=</DigestValue>
      </Reference>
      <Reference URI="/ppt/tags/tag31.xml?ContentType=application/vnd.openxmlformats-officedocument.presentationml.tags+xml">
        <DigestMethod Algorithm="http://www.w3.org/2000/09/xmldsig#sha1"/>
        <DigestValue>oQ3QLKucMACwxem36YIgSPML3ts=</DigestValue>
      </Reference>
      <Reference URI="/ppt/tags/tag32.xml?ContentType=application/vnd.openxmlformats-officedocument.presentationml.tags+xml">
        <DigestMethod Algorithm="http://www.w3.org/2000/09/xmldsig#sha1"/>
        <DigestValue>3zj0eTf0JdgqUyWhxBMbgc4tdRE=</DigestValue>
      </Reference>
      <Reference URI="/ppt/tags/tag33.xml?ContentType=application/vnd.openxmlformats-officedocument.presentationml.tags+xml">
        <DigestMethod Algorithm="http://www.w3.org/2000/09/xmldsig#sha1"/>
        <DigestValue>h4ajQ5kiVXATT+2v/GBM2QS6pZk=</DigestValue>
      </Reference>
      <Reference URI="/ppt/tags/tag34.xml?ContentType=application/vnd.openxmlformats-officedocument.presentationml.tags+xml">
        <DigestMethod Algorithm="http://www.w3.org/2000/09/xmldsig#sha1"/>
        <DigestValue>ZL/5TWcH3/GH/Uq0ms68DPq7gn0=</DigestValue>
      </Reference>
      <Reference URI="/ppt/tags/tag35.xml?ContentType=application/vnd.openxmlformats-officedocument.presentationml.tags+xml">
        <DigestMethod Algorithm="http://www.w3.org/2000/09/xmldsig#sha1"/>
        <DigestValue>op+M7wF6tYQkrUZ6aggJgvPPN3E=</DigestValue>
      </Reference>
      <Reference URI="/ppt/tags/tag36.xml?ContentType=application/vnd.openxmlformats-officedocument.presentationml.tags+xml">
        <DigestMethod Algorithm="http://www.w3.org/2000/09/xmldsig#sha1"/>
        <DigestValue>rnw/L3P/36Li7GkjigB8hyqQo2o=</DigestValue>
      </Reference>
      <Reference URI="/ppt/tags/tag37.xml?ContentType=application/vnd.openxmlformats-officedocument.presentationml.tags+xml">
        <DigestMethod Algorithm="http://www.w3.org/2000/09/xmldsig#sha1"/>
        <DigestValue>nEbYZlQkYt8NUe1ZJ59mxDjj9W8=</DigestValue>
      </Reference>
      <Reference URI="/ppt/tags/tag38.xml?ContentType=application/vnd.openxmlformats-officedocument.presentationml.tags+xml">
        <DigestMethod Algorithm="http://www.w3.org/2000/09/xmldsig#sha1"/>
        <DigestValue>RzdTer0yoa2kkKAOcWdDt/StqWw=</DigestValue>
      </Reference>
      <Reference URI="/ppt/tags/tag39.xml?ContentType=application/vnd.openxmlformats-officedocument.presentationml.tags+xml">
        <DigestMethod Algorithm="http://www.w3.org/2000/09/xmldsig#sha1"/>
        <DigestValue>wi0x4SdbarmmBHd9n6xKATUpCOA=</DigestValue>
      </Reference>
      <Reference URI="/ppt/tags/tag4.xml?ContentType=application/vnd.openxmlformats-officedocument.presentationml.tags+xml">
        <DigestMethod Algorithm="http://www.w3.org/2000/09/xmldsig#sha1"/>
        <DigestValue>vTx2jBUHiBcuREYqxrqy6sm2CUo=</DigestValue>
      </Reference>
      <Reference URI="/ppt/tags/tag40.xml?ContentType=application/vnd.openxmlformats-officedocument.presentationml.tags+xml">
        <DigestMethod Algorithm="http://www.w3.org/2000/09/xmldsig#sha1"/>
        <DigestValue>snm3skN9TANr139OM2gaMqCTa20=</DigestValue>
      </Reference>
      <Reference URI="/ppt/tags/tag41.xml?ContentType=application/vnd.openxmlformats-officedocument.presentationml.tags+xml">
        <DigestMethod Algorithm="http://www.w3.org/2000/09/xmldsig#sha1"/>
        <DigestValue>AC23vlpYHY7OQOHPjn5gp4KaP+k=</DigestValue>
      </Reference>
      <Reference URI="/ppt/tags/tag42.xml?ContentType=application/vnd.openxmlformats-officedocument.presentationml.tags+xml">
        <DigestMethod Algorithm="http://www.w3.org/2000/09/xmldsig#sha1"/>
        <DigestValue>MfZbNFC74m9aZjTYtEp8bTS7LAQ=</DigestValue>
      </Reference>
      <Reference URI="/ppt/tags/tag43.xml?ContentType=application/vnd.openxmlformats-officedocument.presentationml.tags+xml">
        <DigestMethod Algorithm="http://www.w3.org/2000/09/xmldsig#sha1"/>
        <DigestValue>pcDpmk1mWF3tN5I5GgLXf1JB6KU=</DigestValue>
      </Reference>
      <Reference URI="/ppt/tags/tag44.xml?ContentType=application/vnd.openxmlformats-officedocument.presentationml.tags+xml">
        <DigestMethod Algorithm="http://www.w3.org/2000/09/xmldsig#sha1"/>
        <DigestValue>HY8EtYP+YOx4pWPY+/mBm1VQCAo=</DigestValue>
      </Reference>
      <Reference URI="/ppt/tags/tag45.xml?ContentType=application/vnd.openxmlformats-officedocument.presentationml.tags+xml">
        <DigestMethod Algorithm="http://www.w3.org/2000/09/xmldsig#sha1"/>
        <DigestValue>h4ajQ5kiVXATT+2v/GBM2QS6pZk=</DigestValue>
      </Reference>
      <Reference URI="/ppt/tags/tag46.xml?ContentType=application/vnd.openxmlformats-officedocument.presentationml.tags+xml">
        <DigestMethod Algorithm="http://www.w3.org/2000/09/xmldsig#sha1"/>
        <DigestValue>h4ajQ5kiVXATT+2v/GBM2QS6pZk=</DigestValue>
      </Reference>
      <Reference URI="/ppt/tags/tag47.xml?ContentType=application/vnd.openxmlformats-officedocument.presentationml.tags+xml">
        <DigestMethod Algorithm="http://www.w3.org/2000/09/xmldsig#sha1"/>
        <DigestValue>vTx2jBUHiBcuREYqxrqy6sm2CUo=</DigestValue>
      </Reference>
      <Reference URI="/ppt/tags/tag48.xml?ContentType=application/vnd.openxmlformats-officedocument.presentationml.tags+xml">
        <DigestMethod Algorithm="http://www.w3.org/2000/09/xmldsig#sha1"/>
        <DigestValue>fBnMXUSRLJMhBCsuQuSHX86tRZ8=</DigestValue>
      </Reference>
      <Reference URI="/ppt/tags/tag49.xml?ContentType=application/vnd.openxmlformats-officedocument.presentationml.tags+xml">
        <DigestMethod Algorithm="http://www.w3.org/2000/09/xmldsig#sha1"/>
        <DigestValue>vTx2jBUHiBcuREYqxrqy6sm2CUo=</DigestValue>
      </Reference>
      <Reference URI="/ppt/tags/tag5.xml?ContentType=application/vnd.openxmlformats-officedocument.presentationml.tags+xml">
        <DigestMethod Algorithm="http://www.w3.org/2000/09/xmldsig#sha1"/>
        <DigestValue>vTx2jBUHiBcuREYqxrqy6sm2CUo=</DigestValue>
      </Reference>
      <Reference URI="/ppt/tags/tag50.xml?ContentType=application/vnd.openxmlformats-officedocument.presentationml.tags+xml">
        <DigestMethod Algorithm="http://www.w3.org/2000/09/xmldsig#sha1"/>
        <DigestValue>fNMfejWtfRkfPUjCJPZwmxSZanw=</DigestValue>
      </Reference>
      <Reference URI="/ppt/tags/tag51.xml?ContentType=application/vnd.openxmlformats-officedocument.presentationml.tags+xml">
        <DigestMethod Algorithm="http://www.w3.org/2000/09/xmldsig#sha1"/>
        <DigestValue>6Z2Vu0LLYNrdVbA2oQXrEuRUncs=</DigestValue>
      </Reference>
      <Reference URI="/ppt/tags/tag52.xml?ContentType=application/vnd.openxmlformats-officedocument.presentationml.tags+xml">
        <DigestMethod Algorithm="http://www.w3.org/2000/09/xmldsig#sha1"/>
        <DigestValue>bf5+n9qaOg2gN4aRsy+EJnChZVY=</DigestValue>
      </Reference>
      <Reference URI="/ppt/tags/tag53.xml?ContentType=application/vnd.openxmlformats-officedocument.presentationml.tags+xml">
        <DigestMethod Algorithm="http://www.w3.org/2000/09/xmldsig#sha1"/>
        <DigestValue>FrrrrVzQJMJjH35d4B41TPCLvpU=</DigestValue>
      </Reference>
      <Reference URI="/ppt/tags/tag54.xml?ContentType=application/vnd.openxmlformats-officedocument.presentationml.tags+xml">
        <DigestMethod Algorithm="http://www.w3.org/2000/09/xmldsig#sha1"/>
        <DigestValue>2+4TGFFbzCl2YjXZkyoLTbdhSNk=</DigestValue>
      </Reference>
      <Reference URI="/ppt/tags/tag55.xml?ContentType=application/vnd.openxmlformats-officedocument.presentationml.tags+xml">
        <DigestMethod Algorithm="http://www.w3.org/2000/09/xmldsig#sha1"/>
        <DigestValue>KDBOxmdh9fKZxbHdoqo1nT+/Nm0=</DigestValue>
      </Reference>
      <Reference URI="/ppt/tags/tag56.xml?ContentType=application/vnd.openxmlformats-officedocument.presentationml.tags+xml">
        <DigestMethod Algorithm="http://www.w3.org/2000/09/xmldsig#sha1"/>
        <DigestValue>cideuCoiBlsZMHiVGTKRjWYyE8Q=</DigestValue>
      </Reference>
      <Reference URI="/ppt/tags/tag57.xml?ContentType=application/vnd.openxmlformats-officedocument.presentationml.tags+xml">
        <DigestMethod Algorithm="http://www.w3.org/2000/09/xmldsig#sha1"/>
        <DigestValue>zmKNeVC9xOJuiNzG5GixpynDqCA=</DigestValue>
      </Reference>
      <Reference URI="/ppt/tags/tag58.xml?ContentType=application/vnd.openxmlformats-officedocument.presentationml.tags+xml">
        <DigestMethod Algorithm="http://www.w3.org/2000/09/xmldsig#sha1"/>
        <DigestValue>wxtoclK3+7RUOyFGs2WdH0oM4Os=</DigestValue>
      </Reference>
      <Reference URI="/ppt/tags/tag59.xml?ContentType=application/vnd.openxmlformats-officedocument.presentationml.tags+xml">
        <DigestMethod Algorithm="http://www.w3.org/2000/09/xmldsig#sha1"/>
        <DigestValue>YvF01fnugNC5uknJ/UGvY5/+9j0=</DigestValue>
      </Reference>
      <Reference URI="/ppt/tags/tag6.xml?ContentType=application/vnd.openxmlformats-officedocument.presentationml.tags+xml">
        <DigestMethod Algorithm="http://www.w3.org/2000/09/xmldsig#sha1"/>
        <DigestValue>vTx2jBUHiBcuREYqxrqy6sm2CUo=</DigestValue>
      </Reference>
      <Reference URI="/ppt/tags/tag60.xml?ContentType=application/vnd.openxmlformats-officedocument.presentationml.tags+xml">
        <DigestMethod Algorithm="http://www.w3.org/2000/09/xmldsig#sha1"/>
        <DigestValue>RU+mSDo6yJRvjNLIOWlBpWLJLCs=</DigestValue>
      </Reference>
      <Reference URI="/ppt/tags/tag61.xml?ContentType=application/vnd.openxmlformats-officedocument.presentationml.tags+xml">
        <DigestMethod Algorithm="http://www.w3.org/2000/09/xmldsig#sha1"/>
        <DigestValue>4tMiMUFMNf6SdNRImSxfT1awsJc=</DigestValue>
      </Reference>
      <Reference URI="/ppt/tags/tag62.xml?ContentType=application/vnd.openxmlformats-officedocument.presentationml.tags+xml">
        <DigestMethod Algorithm="http://www.w3.org/2000/09/xmldsig#sha1"/>
        <DigestValue>P0s01vLzE1HNmFAXpEvAYeDqbX4=</DigestValue>
      </Reference>
      <Reference URI="/ppt/tags/tag63.xml?ContentType=application/vnd.openxmlformats-officedocument.presentationml.tags+xml">
        <DigestMethod Algorithm="http://www.w3.org/2000/09/xmldsig#sha1"/>
        <DigestValue>bui2fXHyCMgrWCQLdYKSATyBO0M=</DigestValue>
      </Reference>
      <Reference URI="/ppt/tags/tag64.xml?ContentType=application/vnd.openxmlformats-officedocument.presentationml.tags+xml">
        <DigestMethod Algorithm="http://www.w3.org/2000/09/xmldsig#sha1"/>
        <DigestValue>RzdTer0yoa2kkKAOcWdDt/StqWw=</DigestValue>
      </Reference>
      <Reference URI="/ppt/tags/tag65.xml?ContentType=application/vnd.openxmlformats-officedocument.presentationml.tags+xml">
        <DigestMethod Algorithm="http://www.w3.org/2000/09/xmldsig#sha1"/>
        <DigestValue>AC23vlpYHY7OQOHPjn5gp4KaP+k=</DigestValue>
      </Reference>
      <Reference URI="/ppt/tags/tag66.xml?ContentType=application/vnd.openxmlformats-officedocument.presentationml.tags+xml">
        <DigestMethod Algorithm="http://www.w3.org/2000/09/xmldsig#sha1"/>
        <DigestValue>MfZbNFC74m9aZjTYtEp8bTS7LAQ=</DigestValue>
      </Reference>
      <Reference URI="/ppt/tags/tag67.xml?ContentType=application/vnd.openxmlformats-officedocument.presentationml.tags+xml">
        <DigestMethod Algorithm="http://www.w3.org/2000/09/xmldsig#sha1"/>
        <DigestValue>pcDpmk1mWF3tN5I5GgLXf1JB6KU=</DigestValue>
      </Reference>
      <Reference URI="/ppt/tags/tag68.xml?ContentType=application/vnd.openxmlformats-officedocument.presentationml.tags+xml">
        <DigestMethod Algorithm="http://www.w3.org/2000/09/xmldsig#sha1"/>
        <DigestValue>HY8EtYP+YOx4pWPY+/mBm1VQCAo=</DigestValue>
      </Reference>
      <Reference URI="/ppt/tags/tag69.xml?ContentType=application/vnd.openxmlformats-officedocument.presentationml.tags+xml">
        <DigestMethod Algorithm="http://www.w3.org/2000/09/xmldsig#sha1"/>
        <DigestValue>vTx2jBUHiBcuREYqxrqy6sm2CUo=</DigestValue>
      </Reference>
      <Reference URI="/ppt/tags/tag7.xml?ContentType=application/vnd.openxmlformats-officedocument.presentationml.tags+xml">
        <DigestMethod Algorithm="http://www.w3.org/2000/09/xmldsig#sha1"/>
        <DigestValue>vTx2jBUHiBcuREYqxrqy6sm2CUo=</DigestValue>
      </Reference>
      <Reference URI="/ppt/tags/tag70.xml?ContentType=application/vnd.openxmlformats-officedocument.presentationml.tags+xml">
        <DigestMethod Algorithm="http://www.w3.org/2000/09/xmldsig#sha1"/>
        <DigestValue>6Z2Vu0LLYNrdVbA2oQXrEuRUncs=</DigestValue>
      </Reference>
      <Reference URI="/ppt/tags/tag71.xml?ContentType=application/vnd.openxmlformats-officedocument.presentationml.tags+xml">
        <DigestMethod Algorithm="http://www.w3.org/2000/09/xmldsig#sha1"/>
        <DigestValue>vTx2jBUHiBcuREYqxrqy6sm2CUo=</DigestValue>
      </Reference>
      <Reference URI="/ppt/tags/tag72.xml?ContentType=application/vnd.openxmlformats-officedocument.presentationml.tags+xml">
        <DigestMethod Algorithm="http://www.w3.org/2000/09/xmldsig#sha1"/>
        <DigestValue>fBnMXUSRLJMhBCsuQuSHX86tRZ8=</DigestValue>
      </Reference>
      <Reference URI="/ppt/tags/tag73.xml?ContentType=application/vnd.openxmlformats-officedocument.presentationml.tags+xml">
        <DigestMethod Algorithm="http://www.w3.org/2000/09/xmldsig#sha1"/>
        <DigestValue>fNMfejWtfRkfPUjCJPZwmxSZanw=</DigestValue>
      </Reference>
      <Reference URI="/ppt/tags/tag74.xml?ContentType=application/vnd.openxmlformats-officedocument.presentationml.tags+xml">
        <DigestMethod Algorithm="http://www.w3.org/2000/09/xmldsig#sha1"/>
        <DigestValue>fNMfejWtfRkfPUjCJPZwmxSZanw=</DigestValue>
      </Reference>
      <Reference URI="/ppt/tags/tag75.xml?ContentType=application/vnd.openxmlformats-officedocument.presentationml.tags+xml">
        <DigestMethod Algorithm="http://www.w3.org/2000/09/xmldsig#sha1"/>
        <DigestValue>vTx2jBUHiBcuREYqxrqy6sm2CUo=</DigestValue>
      </Reference>
      <Reference URI="/ppt/tags/tag76.xml?ContentType=application/vnd.openxmlformats-officedocument.presentationml.tags+xml">
        <DigestMethod Algorithm="http://www.w3.org/2000/09/xmldsig#sha1"/>
        <DigestValue>vTx2jBUHiBcuREYqxrqy6sm2CUo=</DigestValue>
      </Reference>
      <Reference URI="/ppt/tags/tag77.xml?ContentType=application/vnd.openxmlformats-officedocument.presentationml.tags+xml">
        <DigestMethod Algorithm="http://www.w3.org/2000/09/xmldsig#sha1"/>
        <DigestValue>vTx2jBUHiBcuREYqxrqy6sm2CUo=</DigestValue>
      </Reference>
      <Reference URI="/ppt/tags/tag78.xml?ContentType=application/vnd.openxmlformats-officedocument.presentationml.tags+xml">
        <DigestMethod Algorithm="http://www.w3.org/2000/09/xmldsig#sha1"/>
        <DigestValue>vTx2jBUHiBcuREYqxrqy6sm2CUo=</DigestValue>
      </Reference>
      <Reference URI="/ppt/tags/tag79.xml?ContentType=application/vnd.openxmlformats-officedocument.presentationml.tags+xml">
        <DigestMethod Algorithm="http://www.w3.org/2000/09/xmldsig#sha1"/>
        <DigestValue>vTx2jBUHiBcuREYqxrqy6sm2CUo=</DigestValue>
      </Reference>
      <Reference URI="/ppt/tags/tag8.xml?ContentType=application/vnd.openxmlformats-officedocument.presentationml.tags+xml">
        <DigestMethod Algorithm="http://www.w3.org/2000/09/xmldsig#sha1"/>
        <DigestValue>vTx2jBUHiBcuREYqxrqy6sm2CUo=</DigestValue>
      </Reference>
      <Reference URI="/ppt/tags/tag80.xml?ContentType=application/vnd.openxmlformats-officedocument.presentationml.tags+xml">
        <DigestMethod Algorithm="http://www.w3.org/2000/09/xmldsig#sha1"/>
        <DigestValue>vTx2jBUHiBcuREYqxrqy6sm2CUo=</DigestValue>
      </Reference>
      <Reference URI="/ppt/tags/tag81.xml?ContentType=application/vnd.openxmlformats-officedocument.presentationml.tags+xml">
        <DigestMethod Algorithm="http://www.w3.org/2000/09/xmldsig#sha1"/>
        <DigestValue>vTx2jBUHiBcuREYqxrqy6sm2CUo=</DigestValue>
      </Reference>
      <Reference URI="/ppt/tags/tag82.xml?ContentType=application/vnd.openxmlformats-officedocument.presentationml.tags+xml">
        <DigestMethod Algorithm="http://www.w3.org/2000/09/xmldsig#sha1"/>
        <DigestValue>vTx2jBUHiBcuREYqxrqy6sm2CUo=</DigestValue>
      </Reference>
      <Reference URI="/ppt/tags/tag83.xml?ContentType=application/vnd.openxmlformats-officedocument.presentationml.tags+xml">
        <DigestMethod Algorithm="http://www.w3.org/2000/09/xmldsig#sha1"/>
        <DigestValue>vTx2jBUHiBcuREYqxrqy6sm2CUo=</DigestValue>
      </Reference>
      <Reference URI="/ppt/tags/tag84.xml?ContentType=application/vnd.openxmlformats-officedocument.presentationml.tags+xml">
        <DigestMethod Algorithm="http://www.w3.org/2000/09/xmldsig#sha1"/>
        <DigestValue>XtRpMFHJMQUvwOpgPTSSoq2rq18=</DigestValue>
      </Reference>
      <Reference URI="/ppt/tags/tag85.xml?ContentType=application/vnd.openxmlformats-officedocument.presentationml.tags+xml">
        <DigestMethod Algorithm="http://www.w3.org/2000/09/xmldsig#sha1"/>
        <DigestValue>KDBOxmdh9fKZxbHdoqo1nT+/Nm0=</DigestValue>
      </Reference>
      <Reference URI="/ppt/tags/tag86.xml?ContentType=application/vnd.openxmlformats-officedocument.presentationml.tags+xml">
        <DigestMethod Algorithm="http://www.w3.org/2000/09/xmldsig#sha1"/>
        <DigestValue>cideuCoiBlsZMHiVGTKRjWYyE8Q=</DigestValue>
      </Reference>
      <Reference URI="/ppt/tags/tag87.xml?ContentType=application/vnd.openxmlformats-officedocument.presentationml.tags+xml">
        <DigestMethod Algorithm="http://www.w3.org/2000/09/xmldsig#sha1"/>
        <DigestValue>zmKNeVC9xOJuiNzG5GixpynDqCA=</DigestValue>
      </Reference>
      <Reference URI="/ppt/tags/tag88.xml?ContentType=application/vnd.openxmlformats-officedocument.presentationml.tags+xml">
        <DigestMethod Algorithm="http://www.w3.org/2000/09/xmldsig#sha1"/>
        <DigestValue>wxtoclK3+7RUOyFGs2WdH0oM4Os=</DigestValue>
      </Reference>
      <Reference URI="/ppt/tags/tag89.xml?ContentType=application/vnd.openxmlformats-officedocument.presentationml.tags+xml">
        <DigestMethod Algorithm="http://www.w3.org/2000/09/xmldsig#sha1"/>
        <DigestValue>YvF01fnugNC5uknJ/UGvY5/+9j0=</DigestValue>
      </Reference>
      <Reference URI="/ppt/tags/tag9.xml?ContentType=application/vnd.openxmlformats-officedocument.presentationml.tags+xml">
        <DigestMethod Algorithm="http://www.w3.org/2000/09/xmldsig#sha1"/>
        <DigestValue>fBnMXUSRLJMhBCsuQuSHX86tRZ8=</DigestValue>
      </Reference>
      <Reference URI="/ppt/tags/tag90.xml?ContentType=application/vnd.openxmlformats-officedocument.presentationml.tags+xml">
        <DigestMethod Algorithm="http://www.w3.org/2000/09/xmldsig#sha1"/>
        <DigestValue>RU+mSDo6yJRvjNLIOWlBpWLJLCs=</DigestValue>
      </Reference>
      <Reference URI="/ppt/tags/tag91.xml?ContentType=application/vnd.openxmlformats-officedocument.presentationml.tags+xml">
        <DigestMethod Algorithm="http://www.w3.org/2000/09/xmldsig#sha1"/>
        <DigestValue>3zj0eTf0JdgqUyWhxBMbgc4tdRE=</DigestValue>
      </Reference>
      <Reference URI="/ppt/tags/tag92.xml?ContentType=application/vnd.openxmlformats-officedocument.presentationml.tags+xml">
        <DigestMethod Algorithm="http://www.w3.org/2000/09/xmldsig#sha1"/>
        <DigestValue>h4ajQ5kiVXATT+2v/GBM2QS6pZk=</DigestValue>
      </Reference>
      <Reference URI="/ppt/tags/tag93.xml?ContentType=application/vnd.openxmlformats-officedocument.presentationml.tags+xml">
        <DigestMethod Algorithm="http://www.w3.org/2000/09/xmldsig#sha1"/>
        <DigestValue>op+M7wF6tYQkrUZ6aggJgvPPN3E=</DigestValue>
      </Reference>
      <Reference URI="/ppt/tags/tag94.xml?ContentType=application/vnd.openxmlformats-officedocument.presentationml.tags+xml">
        <DigestMethod Algorithm="http://www.w3.org/2000/09/xmldsig#sha1"/>
        <DigestValue>rnw/L3P/36Li7GkjigB8hyqQo2o=</DigestValue>
      </Reference>
      <Reference URI="/ppt/tags/tag95.xml?ContentType=application/vnd.openxmlformats-officedocument.presentationml.tags+xml">
        <DigestMethod Algorithm="http://www.w3.org/2000/09/xmldsig#sha1"/>
        <DigestValue>8VpF4kQ+TmCm1+LtXi3gOduNDBc=</DigestValue>
      </Reference>
      <Reference URI="/ppt/tags/tag96.xml?ContentType=application/vnd.openxmlformats-officedocument.presentationml.tags+xml">
        <DigestMethod Algorithm="http://www.w3.org/2000/09/xmldsig#sha1"/>
        <DigestValue>wi0x4SdbarmmBHd9n6xKATUpCOA=</DigestValue>
      </Reference>
      <Reference URI="/ppt/tags/tag97.xml?ContentType=application/vnd.openxmlformats-officedocument.presentationml.tags+xml">
        <DigestMethod Algorithm="http://www.w3.org/2000/09/xmldsig#sha1"/>
        <DigestValue>oQ3QLKucMACwxem36YIgSPML3ts=</DigestValue>
      </Reference>
      <Reference URI="/ppt/tags/tag98.xml?ContentType=application/vnd.openxmlformats-officedocument.presentationml.tags+xml">
        <DigestMethod Algorithm="http://www.w3.org/2000/09/xmldsig#sha1"/>
        <DigestValue>ZL/5TWcH3/GH/Uq0ms68DPq7gn0=</DigestValue>
      </Reference>
      <Reference URI="/ppt/tags/tag99.xml?ContentType=application/vnd.openxmlformats-officedocument.presentationml.tags+xml">
        <DigestMethod Algorithm="http://www.w3.org/2000/09/xmldsig#sha1"/>
        <DigestValue>2+4TGFFbzCl2YjXZkyoLTbdhSNk=</DigestValue>
      </Reference>
      <Reference URI="/ppt/theme/theme1.xml?ContentType=application/vnd.openxmlformats-officedocument.theme+xml">
        <DigestMethod Algorithm="http://www.w3.org/2000/09/xmldsig#sha1"/>
        <DigestValue>rsgHcetWFSQKolzEzXrgMO8HL40=</DigestValue>
      </Reference>
      <Reference URI="/ppt/theme/theme2.xml?ContentType=application/vnd.openxmlformats-officedocument.theme+xml">
        <DigestMethod Algorithm="http://www.w3.org/2000/09/xmldsig#sha1"/>
        <DigestValue>IIcYmpPx5f+OLbX76OmjT0CaOCY=</DigestValue>
      </Reference>
      <Reference URI="/ppt/theme/theme3.xml?ContentType=application/vnd.openxmlformats-officedocument.theme+xml">
        <DigestMethod Algorithm="http://www.w3.org/2000/09/xmldsig#sha1"/>
        <DigestValue>ihDJSor0VFZIY2NoNLYJfdZ2Nig=</DigestValue>
      </Reference>
      <Reference URI="/ppt/theme/theme4.xml?ContentType=application/vnd.openxmlformats-officedocument.theme+xml">
        <DigestMethod Algorithm="http://www.w3.org/2000/09/xmldsig#sha1"/>
        <DigestValue>m5P89xMRUJzMT0yw1uOD9wYUFy8=</DigestValue>
      </Reference>
      <Reference URI="/ppt/theme/theme5.xml?ContentType=application/vnd.openxmlformats-officedocument.theme+xml">
        <DigestMethod Algorithm="http://www.w3.org/2000/09/xmldsig#sha1"/>
        <DigestValue>/mfv1HB1A2AIruyCWege/0zky6E=</DigestValue>
      </Reference>
      <Reference URI="/ppt/viewProps.xml?ContentType=application/vnd.openxmlformats-officedocument.presentationml.viewProps+xml">
        <DigestMethod Algorithm="http://www.w3.org/2000/09/xmldsig#sha1"/>
        <DigestValue>MfeOBlQdpjp9JoV+B0VlbkBQDlg=</DigestValue>
      </Reference>
    </Manifest>
    <SignatureProperties>
      <SignatureProperty Id="idSignatureTime" Target="#idPackageSignature">
        <mdssi:SignatureTime xmlns:mdssi="http://schemas.openxmlformats.org/package/2006/digital-signature">
          <mdssi:Format>YYYY-MM-DDThh:mm:ssTZD</mdssi:Format>
          <mdssi:Value>2019-09-19T12:46:53Z</mdssi:Value>
        </mdssi:SignatureTime>
      </SignatureProperty>
    </SignatureProperties>
  </Object>
  <Object Id="idOfficeObject">
    <SignatureProperties>
      <SignatureProperty Id="idOfficeV1Details" Target="#idPackageSignature">
        <SignatureInfoV1 xmlns="http://schemas.microsoft.com/office/2006/digsig">
          <SetupID/>
          <SignatureText/>
          <SignatureImage/>
          <SignatureComments/>
          <WindowsVersion>10.0</WindowsVersion>
          <OfficeVersion>16.0</OfficeVersion>
          <ApplicationVersion>16.0</ApplicationVersion>
          <Monitors>1</Monitors>
          <HorizontalResolution>1920</HorizontalResolution>
          <VerticalResolution>1200</VerticalResolution>
          <ColorDepth>32</ColorDepth>
          <SignatureProviderId>{00000000-0000-0000-0000-000000000000}</SignatureProviderId>
          <SignatureProviderUrl/>
          <SignatureProviderDetails>9</SignatureProviderDetails>
          <SignatureType>1</SignatureType>
        </SignatureInfoV1>
      </SignatureProperty>
    </SignatureProperties>
  </Object>
  <Object>
    <xd:QualifyingProperties xmlns:xd="http://uri.etsi.org/01903/v1.3.2#" Target="#idPackageSignature">
      <xd:SignedProperties Id="idSignedProperties">
        <xd:SignedSignatureProperties>
          <xd:SigningTime>2019-09-19T12:46:53Z</xd:SigningTime>
          <xd:SigningCertificate>
            <xd:Cert>
              <xd:CertDigest>
                <DigestMethod Algorithm="http://www.w3.org/2000/09/xmldsig#sha1"/>
                <DigestValue>91hnZpqOJmAGh9pf3/eICP/pKl8=</DigestValue>
              </xd:CertDigest>
              <xd:IssuerSerial>
                <X509IssuerName>CN=Communications Server</X509IssuerName>
                <X509SerialNumber>474149183257318564488166</X509SerialNumber>
              </xd:IssuerSerial>
            </xd:Cert>
          </xd:SigningCertificate>
          <xd:SignaturePolicyIdentifier>
            <xd:SignaturePolicyImplied/>
          </xd:SignaturePolicyIdentifier>
        </xd:SignedSignatureProperties>
        <xd:SignedDataObjectProperties>
          <xd:CommitmentTypeIndication>
            <xd:CommitmentTypeId>
              <xd:Identifier>http://uri.etsi.org/01903/v1.2.2#ProofOfOrigin</xd:Identifier>
              <xd:Description>A créé et approuvé ce document</xd:Description>
            </xd:CommitmentTypeId>
            <xd:AllSignedDataObjects/>
          </xd:CommitmentTypeIndication>
        </xd:SignedDataObjectProperties>
      </xd:SignedProperties>
    </xd:QualifyingProperties>
  </Object>
</Signatur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D0B20BB41BF245A74357C5242D202F" ma:contentTypeVersion="9" ma:contentTypeDescription="Create a new document." ma:contentTypeScope="" ma:versionID="1148316a3427ca7df95b001eed000108">
  <xsd:schema xmlns:xsd="http://www.w3.org/2001/XMLSchema" xmlns:xs="http://www.w3.org/2001/XMLSchema" xmlns:p="http://schemas.microsoft.com/office/2006/metadata/properties" xmlns:ns3="acbb3e5d-5d9a-41a2-b23c-a652c639d82c" xmlns:ns4="b6e7370b-7179-4676-9a6f-0d2482e7e8cc" targetNamespace="http://schemas.microsoft.com/office/2006/metadata/properties" ma:root="true" ma:fieldsID="32cad87bd855cd45648e784504747f93" ns3:_="" ns4:_="">
    <xsd:import namespace="acbb3e5d-5d9a-41a2-b23c-a652c639d82c"/>
    <xsd:import namespace="b6e7370b-7179-4676-9a6f-0d2482e7e8cc"/>
    <xsd:element name="properties">
      <xsd:complexType>
        <xsd:sequence>
          <xsd:element name="documentManagement">
            <xsd:complexType>
              <xsd:all>
                <xsd:element ref="ns3:Type_x0020_of_x0020_Document" minOccurs="0"/>
                <xsd:element ref="ns3:Branch" minOccurs="0"/>
                <xsd:element ref="ns3:Zone" minOccurs="0"/>
                <xsd:element ref="ns3:URL" minOccurs="0"/>
                <xsd:element ref="ns3:URL_x0020_of_x0020_the_x0020_document" minOccurs="0"/>
                <xsd:element ref="ns3:Last_x0020_Updates"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bb3e5d-5d9a-41a2-b23c-a652c639d82c" elementFormDefault="qualified">
    <xsd:import namespace="http://schemas.microsoft.com/office/2006/documentManagement/types"/>
    <xsd:import namespace="http://schemas.microsoft.com/office/infopath/2007/PartnerControls"/>
    <xsd:element name="Type_x0020_of_x0020_Document" ma:index="9" nillable="true" ma:displayName="Type of Document" ma:format="Dropdown" ma:internalName="Type_x0020_of_x0020_Document">
      <xsd:simpleType>
        <xsd:restriction base="dms:Choice">
          <xsd:enumeration value="Intranet Document Library - Communications Branch"/>
          <xsd:enumeration value="Intranet Document Library - Departmental (Non-Branch Specific)"/>
        </xsd:restriction>
      </xsd:simpleType>
    </xsd:element>
    <xsd:element name="Branch" ma:index="10" nillable="true" ma:displayName="Branch" ma:format="Dropdown" ma:internalName="Branch">
      <xsd:simpleType>
        <xsd:restriction base="dms:Choice">
          <xsd:enumeration value="Audit &amp; Evaluation"/>
          <xsd:enumeration value="Communicaitons"/>
          <xsd:enumeration value="Intranet"/>
        </xsd:restriction>
      </xsd:simpleType>
    </xsd:element>
    <xsd:element name="Zone" ma:index="11" nillable="true" ma:displayName="Zone" ma:default="AE-VE" ma:format="Dropdown" ma:internalName="Zone">
      <xsd:simpleType>
        <xsd:restriction base="dms:Choice">
          <xsd:enumeration value="AE-VE"/>
          <xsd:enumeration value="Communications"/>
          <xsd:enumeration value="Guide"/>
          <xsd:enumeration value="Communautés-Communities"/>
        </xsd:restriction>
      </xsd:simpleType>
    </xsd:element>
    <xsd:element name="URL" ma:index="12" nillable="true" ma:displayName="URL - on Intranet Document Location" ma:description="Please add the link where the document is located on Intranet" ma:format="Hyperlink" ma:internalName="URL">
      <xsd:complexType>
        <xsd:complexContent>
          <xsd:extension base="dms:URL">
            <xsd:sequence>
              <xsd:element name="Url" type="dms:ValidUrl" minOccurs="0" nillable="true"/>
              <xsd:element name="Description" type="xsd:string" nillable="true"/>
            </xsd:sequence>
          </xsd:extension>
        </xsd:complexContent>
      </xsd:complexType>
    </xsd:element>
    <xsd:element name="URL_x0020_of_x0020_the_x0020_document" ma:index="13" nillable="true" ma:displayName="URL of the document" ma:description="Please add document URL." ma:format="Hyperlink" ma:internalName="URL_x0020_of_x0020_the_x0020_document">
      <xsd:complexType>
        <xsd:complexContent>
          <xsd:extension base="dms:URL">
            <xsd:sequence>
              <xsd:element name="Url" type="dms:ValidUrl" minOccurs="0" nillable="true"/>
              <xsd:element name="Description" type="xsd:string" nillable="true"/>
            </xsd:sequence>
          </xsd:extension>
        </xsd:complexContent>
      </xsd:complexType>
    </xsd:element>
    <xsd:element name="Last_x0020_Updates" ma:index="14" nillable="true" ma:displayName="Last Updates" ma:format="DateOnly" ma:internalName="Last_x0020_Updates">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6e7370b-7179-4676-9a6f-0d2482e7e8cc" elementFormDefault="qualified">
    <xsd:import namespace="http://schemas.microsoft.com/office/2006/documentManagement/types"/>
    <xsd:import namespace="http://schemas.microsoft.com/office/infopath/2007/PartnerControls"/>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of Document"/>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ranch xmlns="acbb3e5d-5d9a-41a2-b23c-a652c639d82c" xsi:nil="true"/>
    <URL_x0020_of_x0020_the_x0020_document xmlns="acbb3e5d-5d9a-41a2-b23c-a652c639d82c">
      <Url xsi:nil="true"/>
      <Description xsi:nil="true"/>
    </URL_x0020_of_x0020_the_x0020_document>
    <Zone xmlns="acbb3e5d-5d9a-41a2-b23c-a652c639d82c">AE-VE</Zone>
    <Last_x0020_Updates xmlns="acbb3e5d-5d9a-41a2-b23c-a652c639d82c" xsi:nil="true"/>
    <URL xmlns="acbb3e5d-5d9a-41a2-b23c-a652c639d82c">
      <Url xsi:nil="true"/>
      <Description xsi:nil="true"/>
    </URL>
    <Type_x0020_of_x0020_Document xmlns="acbb3e5d-5d9a-41a2-b23c-a652c639d82c" xsi:nil="true"/>
  </documentManagement>
</p:properties>
</file>

<file path=customXml/itemProps1.xml><?xml version="1.0" encoding="utf-8"?>
<ds:datastoreItem xmlns:ds="http://schemas.openxmlformats.org/officeDocument/2006/customXml" ds:itemID="{54B46F36-629C-4E16-A66C-5A538874D4F5}">
  <ds:schemaRefs>
    <ds:schemaRef ds:uri="http://schemas.microsoft.com/sharepoint/v3/contenttype/forms"/>
  </ds:schemaRefs>
</ds:datastoreItem>
</file>

<file path=customXml/itemProps2.xml><?xml version="1.0" encoding="utf-8"?>
<ds:datastoreItem xmlns:ds="http://schemas.openxmlformats.org/officeDocument/2006/customXml" ds:itemID="{01992546-B68B-4768-AEDF-F87ECD7970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bb3e5d-5d9a-41a2-b23c-a652c639d82c"/>
    <ds:schemaRef ds:uri="b6e7370b-7179-4676-9a6f-0d2482e7e8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5562F6-080F-498F-86FA-AAD69DE9C847}">
  <ds:schemaRefs>
    <ds:schemaRef ds:uri="http://purl.org/dc/elements/1.1/"/>
    <ds:schemaRef ds:uri="http://schemas.microsoft.com/office/2006/metadata/properties"/>
    <ds:schemaRef ds:uri="b6e7370b-7179-4676-9a6f-0d2482e7e8cc"/>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acbb3e5d-5d9a-41a2-b23c-a652c639d82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13810</TotalTime>
  <Words>2481</Words>
  <Application>Microsoft Office PowerPoint</Application>
  <PresentationFormat>Affichage à l'écran (4:3)</PresentationFormat>
  <Paragraphs>421</Paragraphs>
  <Slides>33</Slides>
  <Notes>33</Notes>
  <HiddenSlides>0</HiddenSlides>
  <MMClips>0</MMClips>
  <ScaleCrop>false</ScaleCrop>
  <HeadingPairs>
    <vt:vector size="6" baseType="variant">
      <vt:variant>
        <vt:lpstr>Polices utilisées</vt:lpstr>
      </vt:variant>
      <vt:variant>
        <vt:i4>8</vt:i4>
      </vt:variant>
      <vt:variant>
        <vt:lpstr>Thème</vt:lpstr>
      </vt:variant>
      <vt:variant>
        <vt:i4>4</vt:i4>
      </vt:variant>
      <vt:variant>
        <vt:lpstr>Titres des diapositives</vt:lpstr>
      </vt:variant>
      <vt:variant>
        <vt:i4>33</vt:i4>
      </vt:variant>
    </vt:vector>
  </HeadingPairs>
  <TitlesOfParts>
    <vt:vector size="45" baseType="lpstr">
      <vt:lpstr>Arial Unicode MS</vt:lpstr>
      <vt:lpstr>ＭＳ Ｐゴシック</vt:lpstr>
      <vt:lpstr>Arial</vt:lpstr>
      <vt:lpstr>Calibri</vt:lpstr>
      <vt:lpstr>Cambria Math</vt:lpstr>
      <vt:lpstr>Courier New</vt:lpstr>
      <vt:lpstr>Times New Roman</vt:lpstr>
      <vt:lpstr>ヒラギノ角ゴ Pro W3</vt:lpstr>
      <vt:lpstr>Office Theme</vt:lpstr>
      <vt:lpstr>Custom Design</vt:lpstr>
      <vt:lpstr>1_Custom Design</vt:lpstr>
      <vt:lpstr>2_Custom Design</vt:lpstr>
      <vt:lpstr>Impact Based Forecast for  the Canadian Armed Forces</vt:lpstr>
      <vt:lpstr>Agenda</vt:lpstr>
      <vt:lpstr>Project’s framework</vt:lpstr>
      <vt:lpstr>Rational</vt:lpstr>
      <vt:lpstr>Consolidated Weather Impact Chart (CWIC) - Objectives</vt:lpstr>
      <vt:lpstr>Consolidated Weather Impact Chart (CWIC) - Principles</vt:lpstr>
      <vt:lpstr>Current state (deterministic modeling) - CFWOS</vt:lpstr>
      <vt:lpstr>Current state (deterministic modeling) – GIS Capability</vt:lpstr>
      <vt:lpstr>Looking ahead (probabilistic modeling)</vt:lpstr>
      <vt:lpstr>In a Nutshell</vt:lpstr>
      <vt:lpstr>Thank you Merci</vt:lpstr>
      <vt:lpstr>Présentation PowerPoint</vt:lpstr>
      <vt:lpstr>Consolidated Weather Impact Chart (CWIC) – Seamless suite of systems</vt:lpstr>
      <vt:lpstr>Consolidated Weather Impact Chart (CWIC) – Seamless suite of products</vt:lpstr>
      <vt:lpstr>Consolidated Weather Impact Chart (CWIC) – A relevant database</vt:lpstr>
      <vt:lpstr>Consolidated Weather Impact Chart (CWIC) – Impacts characterization</vt:lpstr>
      <vt:lpstr>Consolidated Weather Impact Chart (CWIC) – Adjustable thresholds</vt:lpstr>
      <vt:lpstr>Consolidated Weather Impact Chart (CWIC) – Consolidation rule</vt:lpstr>
      <vt:lpstr>Current state (deterministic modeling) – Configuration page</vt:lpstr>
      <vt:lpstr>Current state (deterministic modeling) – Impacts products page</vt:lpstr>
      <vt:lpstr>Current state (deterministic modeling) – Impact-grams</vt:lpstr>
      <vt:lpstr>Current state (deterministic modeling) – GIS on operational visualisation tool</vt:lpstr>
      <vt:lpstr>Current state (deterministic modeling) – GIS – external WMS client interface</vt:lpstr>
      <vt:lpstr>Current state (deterministic modeling) – GIS – ESRI application</vt:lpstr>
      <vt:lpstr>Looking ahead (probabilistic modeling) – Impacts on operations</vt:lpstr>
      <vt:lpstr>Looking ahead (probabilistic modeling) – Percentiles</vt:lpstr>
      <vt:lpstr>Looking ahead (probabilistic modeling) – CAF Proof of concept</vt:lpstr>
      <vt:lpstr>Looking ahead (probabilistic modeling) – Impacts on population/environment</vt:lpstr>
      <vt:lpstr>Looking ahead (probabilistic modeling) – “Vigilance-in-context” matrix</vt:lpstr>
      <vt:lpstr>Looking ahead (probabilistic modeling) – “Vigilance-in-context” matrix</vt:lpstr>
      <vt:lpstr>Looking ahead (probabilistic modeling) – “Vigilance-in-context” matrix</vt:lpstr>
      <vt:lpstr>Looking ahead (probabilistic modeling) – Example: Rainfall Dec 15th, 2018 </vt:lpstr>
      <vt:lpstr>Looking ahead (probabilistic modeling) – Ways of improvements</vt:lpstr>
    </vt:vector>
  </TitlesOfParts>
  <Company>Environment Climate Change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david.degardin@canada.ca;marie-france.turcotte@canada.ca</dc:creator>
  <cp:lastModifiedBy>Degardin,David [NCR]</cp:lastModifiedBy>
  <cp:revision>452</cp:revision>
  <cp:lastPrinted>2019-09-06T16:06:07Z</cp:lastPrinted>
  <dcterms:created xsi:type="dcterms:W3CDTF">2019-01-29T14:33:31Z</dcterms:created>
  <dcterms:modified xsi:type="dcterms:W3CDTF">2019-09-19T12:45:24Z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0x01010075D0B20BB41BF245A74357C5242D202F</vt:lpwstr>
  </property>
  <property fmtid="{D5CDD505-2E9C-101B-9397-08002B2CF9AE}" pid="3" name="_MarkAsFinal">
    <vt:bool>true</vt:bool>
  </property>
</Properties>
</file>