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7" r:id="rId2"/>
    <p:sldId id="268" r:id="rId3"/>
  </p:sldIdLst>
  <p:sldSz cx="9144000" cy="5143500" type="screen16x9"/>
  <p:notesSz cx="6858000" cy="9144000"/>
  <p:embeddedFontLst>
    <p:embeddedFont>
      <p:font typeface="Atkinson Hyperlegible" pitchFamily="2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d1a04dc18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d1a04dc18_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d1a04dc18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ed1a04dc18_2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/>
        </p:nvSpPr>
        <p:spPr>
          <a:xfrm>
            <a:off x="3243900" y="0"/>
            <a:ext cx="59001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latin typeface="Atkinson Hyperlegible"/>
                <a:ea typeface="Atkinson Hyperlegible"/>
                <a:cs typeface="Atkinson Hyperlegible"/>
                <a:sym typeface="Atkinson Hyperlegible"/>
              </a:rPr>
              <a:t>Causal relationships between particulate matter and COVID-19 cases in USA cities: </a:t>
            </a:r>
            <a:r>
              <a:rPr lang="pt-BR" sz="2100" i="1">
                <a:latin typeface="Atkinson Hyperlegible"/>
                <a:ea typeface="Atkinson Hyperlegible"/>
                <a:cs typeface="Atkinson Hyperlegible"/>
                <a:sym typeface="Atkinson Hyperlegible"/>
              </a:rPr>
              <a:t>Highlights</a:t>
            </a:r>
            <a:endParaRPr sz="2100" i="1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</p:txBody>
      </p:sp>
      <p:sp>
        <p:nvSpPr>
          <p:cNvPr id="140" name="Google Shape;140;p24"/>
          <p:cNvSpPr txBox="1"/>
          <p:nvPr/>
        </p:nvSpPr>
        <p:spPr>
          <a:xfrm>
            <a:off x="1146125" y="0"/>
            <a:ext cx="30051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latin typeface="Atkinson Hyperlegible"/>
                <a:ea typeface="Atkinson Hyperlegible"/>
                <a:cs typeface="Atkinson Hyperlegible"/>
                <a:sym typeface="Atkinson Hyperlegible"/>
              </a:rPr>
              <a:t>Leonardo Y. Kamigauti</a:t>
            </a:r>
            <a:endParaRPr sz="15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latin typeface="Atkinson Hyperlegible"/>
                <a:ea typeface="Atkinson Hyperlegible"/>
                <a:cs typeface="Atkinson Hyperlegible"/>
                <a:sym typeface="Atkinson Hyperlegible"/>
              </a:rPr>
              <a:t>Gabriel M. P. Perez</a:t>
            </a:r>
            <a:endParaRPr sz="15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latin typeface="Atkinson Hyperlegible"/>
                <a:ea typeface="Atkinson Hyperlegible"/>
                <a:cs typeface="Atkinson Hyperlegible"/>
                <a:sym typeface="Atkinson Hyperlegible"/>
              </a:rPr>
              <a:t>Maria F. Andade</a:t>
            </a:r>
            <a:endParaRPr sz="15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3">
            <a:alphaModFix/>
          </a:blip>
          <a:srcRect l="3176" t="18048" r="2829" b="26909"/>
          <a:stretch/>
        </p:blipFill>
        <p:spPr>
          <a:xfrm>
            <a:off x="0" y="0"/>
            <a:ext cx="1146133" cy="503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03367"/>
            <a:ext cx="1146127" cy="373833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4"/>
          <p:cNvSpPr txBox="1"/>
          <p:nvPr/>
        </p:nvSpPr>
        <p:spPr>
          <a:xfrm>
            <a:off x="150" y="1028750"/>
            <a:ext cx="91440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Early conclusion: </a:t>
            </a:r>
            <a:r>
              <a:rPr lang="pt-BR" sz="3000">
                <a:latin typeface="Atkinson Hyperlegible"/>
                <a:ea typeface="Atkinson Hyperlegible"/>
                <a:cs typeface="Atkinson Hyperlegible"/>
                <a:sym typeface="Atkinson Hyperlegible"/>
              </a:rPr>
              <a:t>Particulate matter (&lt;2.5 um) have interactions with COVID-19 daily cases that cannot be explained by urban mobility.</a:t>
            </a:r>
            <a:endParaRPr sz="30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Pollution causes COVID-19 majoritarily by direct interaction, i.e., </a:t>
            </a:r>
            <a:r>
              <a:rPr lang="pt-BR" sz="3000" b="1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by facilitating airborne transmission rather than mediating the effect of urban mobility</a:t>
            </a:r>
            <a:endParaRPr sz="3000">
              <a:solidFill>
                <a:schemeClr val="dk1"/>
              </a:solidFill>
              <a:latin typeface="Atkinson Hyperlegible"/>
              <a:ea typeface="Atkinson Hyperlegible"/>
              <a:cs typeface="Atkinson Hyperlegible"/>
              <a:sym typeface="Atkinson Hyperlegible"/>
            </a:endParaRPr>
          </a:p>
        </p:txBody>
      </p:sp>
      <p:pic>
        <p:nvPicPr>
          <p:cNvPr id="144" name="Google Shape;144;p24" descr="https://www.ems2021.eu/screen_capture_allowed_white.png"/>
          <p:cNvPicPr preferRelativeResize="0"/>
          <p:nvPr/>
        </p:nvPicPr>
        <p:blipFill rotWithShape="1">
          <a:blip r:embed="rId5">
            <a:alphaModFix/>
          </a:blip>
          <a:srcRect l="28883" t="19917" r="29097" b="21293"/>
          <a:stretch/>
        </p:blipFill>
        <p:spPr>
          <a:xfrm>
            <a:off x="150" y="4511475"/>
            <a:ext cx="451751" cy="63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5" descr="https://www.ems2021.eu/screen_capture_allowed_white.png"/>
          <p:cNvPicPr preferRelativeResize="0"/>
          <p:nvPr/>
        </p:nvPicPr>
        <p:blipFill rotWithShape="1">
          <a:blip r:embed="rId3">
            <a:alphaModFix/>
          </a:blip>
          <a:srcRect l="28883" t="19917" r="29097" b="21293"/>
          <a:stretch/>
        </p:blipFill>
        <p:spPr>
          <a:xfrm>
            <a:off x="8692250" y="4511475"/>
            <a:ext cx="451751" cy="63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5"/>
          <p:cNvSpPr txBox="1"/>
          <p:nvPr/>
        </p:nvSpPr>
        <p:spPr>
          <a:xfrm>
            <a:off x="3243900" y="0"/>
            <a:ext cx="59001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latin typeface="Atkinson Hyperlegible"/>
                <a:ea typeface="Atkinson Hyperlegible"/>
                <a:cs typeface="Atkinson Hyperlegible"/>
                <a:sym typeface="Atkinson Hyperlegible"/>
              </a:rPr>
              <a:t>Causal relationships between particulate matter and COVID-19 cases in USA cities: </a:t>
            </a:r>
            <a:r>
              <a:rPr lang="pt-BR" sz="2100" i="1">
                <a:latin typeface="Atkinson Hyperlegible"/>
                <a:ea typeface="Atkinson Hyperlegible"/>
                <a:cs typeface="Atkinson Hyperlegible"/>
                <a:sym typeface="Atkinson Hyperlegible"/>
              </a:rPr>
              <a:t>Highlights</a:t>
            </a:r>
            <a:endParaRPr sz="2100" i="1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</p:txBody>
      </p:sp>
      <p:sp>
        <p:nvSpPr>
          <p:cNvPr id="151" name="Google Shape;151;p25"/>
          <p:cNvSpPr txBox="1"/>
          <p:nvPr/>
        </p:nvSpPr>
        <p:spPr>
          <a:xfrm>
            <a:off x="1146125" y="0"/>
            <a:ext cx="30051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latin typeface="Atkinson Hyperlegible"/>
                <a:ea typeface="Atkinson Hyperlegible"/>
                <a:cs typeface="Atkinson Hyperlegible"/>
                <a:sym typeface="Atkinson Hyperlegible"/>
              </a:rPr>
              <a:t>Leonardo Y. Kamigauti</a:t>
            </a:r>
            <a:endParaRPr sz="15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latin typeface="Atkinson Hyperlegible"/>
                <a:ea typeface="Atkinson Hyperlegible"/>
                <a:cs typeface="Atkinson Hyperlegible"/>
                <a:sym typeface="Atkinson Hyperlegible"/>
              </a:rPr>
              <a:t>Gabriel M. P. Perez</a:t>
            </a:r>
            <a:endParaRPr sz="15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latin typeface="Atkinson Hyperlegible"/>
                <a:ea typeface="Atkinson Hyperlegible"/>
                <a:cs typeface="Atkinson Hyperlegible"/>
                <a:sym typeface="Atkinson Hyperlegible"/>
              </a:rPr>
              <a:t>Maria F. Andade</a:t>
            </a:r>
            <a:endParaRPr sz="1500">
              <a:latin typeface="Atkinson Hyperlegible"/>
              <a:ea typeface="Atkinson Hyperlegible"/>
              <a:cs typeface="Atkinson Hyperlegible"/>
              <a:sym typeface="Atkinson Hyperlegible"/>
            </a:endParaRPr>
          </a:p>
        </p:txBody>
      </p:sp>
      <p:pic>
        <p:nvPicPr>
          <p:cNvPr id="152" name="Google Shape;152;p25"/>
          <p:cNvPicPr preferRelativeResize="0"/>
          <p:nvPr/>
        </p:nvPicPr>
        <p:blipFill rotWithShape="1">
          <a:blip r:embed="rId4">
            <a:alphaModFix/>
          </a:blip>
          <a:srcRect l="3176" t="18048" r="2829" b="26909"/>
          <a:stretch/>
        </p:blipFill>
        <p:spPr>
          <a:xfrm>
            <a:off x="0" y="0"/>
            <a:ext cx="1146133" cy="503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503367"/>
            <a:ext cx="1146127" cy="373833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5"/>
          <p:cNvSpPr txBox="1"/>
          <p:nvPr/>
        </p:nvSpPr>
        <p:spPr>
          <a:xfrm>
            <a:off x="637950" y="1028750"/>
            <a:ext cx="7868100" cy="39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We analyzed the causal relationship between COVID-19 daily cases and Particulate Matter (&lt;2.5 um) concentration in 51 USA cities.</a:t>
            </a:r>
            <a:endParaRPr sz="2200">
              <a:solidFill>
                <a:schemeClr val="dk1"/>
              </a:solidFill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We applied analysis of causal inference (Pearl, 2009) using two structures:</a:t>
            </a:r>
            <a:endParaRPr sz="2200">
              <a:solidFill>
                <a:schemeClr val="dk1"/>
              </a:solidFill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tkinson Hyperlegible"/>
              <a:buAutoNum type="arabicPeriod"/>
            </a:pPr>
            <a:r>
              <a:rPr lang="pt-BR" sz="22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Mobility causes both particulate matter and COVID-19.</a:t>
            </a:r>
            <a:endParaRPr sz="2200">
              <a:solidFill>
                <a:schemeClr val="dk1"/>
              </a:solidFill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tkinson Hyperlegible"/>
              <a:buAutoNum type="arabicPeriod"/>
            </a:pPr>
            <a:r>
              <a:rPr lang="pt-BR" sz="22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Mobility causes both, but particulate matter also causes COVID-19 independently.</a:t>
            </a:r>
            <a:endParaRPr sz="2200">
              <a:solidFill>
                <a:schemeClr val="dk1"/>
              </a:solidFill>
              <a:latin typeface="Atkinson Hyperlegible"/>
              <a:ea typeface="Atkinson Hyperlegible"/>
              <a:cs typeface="Atkinson Hyperlegible"/>
              <a:sym typeface="Atkinson Hyperlegib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Our analysis indicates that </a:t>
            </a:r>
            <a:r>
              <a:rPr lang="pt-BR" sz="2200" b="1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the first structure do not represents the system properly, and the second structure is more adequate</a:t>
            </a:r>
            <a:r>
              <a:rPr lang="pt-BR" sz="2200">
                <a:solidFill>
                  <a:schemeClr val="dk1"/>
                </a:solidFill>
                <a:latin typeface="Atkinson Hyperlegible"/>
                <a:ea typeface="Atkinson Hyperlegible"/>
                <a:cs typeface="Atkinson Hyperlegible"/>
                <a:sym typeface="Atkinson Hyperlegible"/>
              </a:rPr>
              <a:t>.</a:t>
            </a:r>
            <a:endParaRPr sz="2200">
              <a:solidFill>
                <a:schemeClr val="dk1"/>
              </a:solidFill>
              <a:latin typeface="Atkinson Hyperlegible"/>
              <a:ea typeface="Atkinson Hyperlegible"/>
              <a:cs typeface="Atkinson Hyperlegible"/>
              <a:sym typeface="Atkinson Hyperlegib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Apresentação na tela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Atkinson Hyperlegible</vt:lpstr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Leonardo Yoshiaki Kamigauti</cp:lastModifiedBy>
  <cp:revision>1</cp:revision>
  <dcterms:modified xsi:type="dcterms:W3CDTF">2021-09-06T15:49:01Z</dcterms:modified>
</cp:coreProperties>
</file>