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8" r:id="rId5"/>
    <p:sldMasterId id="2147483696" r:id="rId6"/>
    <p:sldMasterId id="2147483732" r:id="rId7"/>
    <p:sldMasterId id="2147483768" r:id="rId8"/>
    <p:sldMasterId id="2147483806" r:id="rId9"/>
  </p:sldMasterIdLst>
  <p:notesMasterIdLst>
    <p:notesMasterId r:id="rId25"/>
  </p:notesMasterIdLst>
  <p:sldIdLst>
    <p:sldId id="907" r:id="rId10"/>
    <p:sldId id="908" r:id="rId11"/>
    <p:sldId id="256" r:id="rId12"/>
    <p:sldId id="262" r:id="rId13"/>
    <p:sldId id="260" r:id="rId14"/>
    <p:sldId id="261" r:id="rId15"/>
    <p:sldId id="263" r:id="rId16"/>
    <p:sldId id="909" r:id="rId17"/>
    <p:sldId id="905" r:id="rId18"/>
    <p:sldId id="911" r:id="rId19"/>
    <p:sldId id="910" r:id="rId20"/>
    <p:sldId id="902" r:id="rId21"/>
    <p:sldId id="903" r:id="rId22"/>
    <p:sldId id="904" r:id="rId23"/>
    <p:sldId id="90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886GjGtxVWxJtZ1b6fhmojj1w6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embinder, Janette (KNMI)" initials="BJ(" lastIdx="4" clrIdx="0">
    <p:extLst>
      <p:ext uri="{19B8F6BF-5375-455C-9EA6-DF929625EA0E}">
        <p15:presenceInfo xmlns:p15="http://schemas.microsoft.com/office/powerpoint/2012/main" userId="S::bessembi@knmi.nl::2e9a74ba-9067-4caa-8d6f-cf8ba67957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79837" autoAdjust="0"/>
  </p:normalViewPr>
  <p:slideViewPr>
    <p:cSldViewPr snapToGrid="0">
      <p:cViewPr varScale="1">
        <p:scale>
          <a:sx n="49" d="100"/>
          <a:sy n="49" d="100"/>
        </p:scale>
        <p:origin x="114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21" Type="http://schemas.openxmlformats.org/officeDocument/2006/relationships/slide" Target="slides/slide1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customschemas.google.com/relationships/presentationmetadata" Target="meta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59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064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82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50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87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81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21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7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87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6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-3558"/>
            <a:ext cx="6101800" cy="6861558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15746 w 6098242"/>
              <a:gd name="connsiteY2" fmla="*/ 1088729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3558 h 6861558"/>
              <a:gd name="connsiteX1" fmla="*/ 5815746 w 6098242"/>
              <a:gd name="connsiteY1" fmla="*/ 0 h 6861558"/>
              <a:gd name="connsiteX2" fmla="*/ 5815746 w 6098242"/>
              <a:gd name="connsiteY2" fmla="*/ 1092287 h 6861558"/>
              <a:gd name="connsiteX3" fmla="*/ 6098242 w 6098242"/>
              <a:gd name="connsiteY3" fmla="*/ 711583 h 6861558"/>
              <a:gd name="connsiteX4" fmla="*/ 6098242 w 6098242"/>
              <a:gd name="connsiteY4" fmla="*/ 6623958 h 6861558"/>
              <a:gd name="connsiteX5" fmla="*/ 6096826 w 6098242"/>
              <a:gd name="connsiteY5" fmla="*/ 6858784 h 6861558"/>
              <a:gd name="connsiteX6" fmla="*/ 5862000 w 6098242"/>
              <a:gd name="connsiteY6" fmla="*/ 6861558 h 6861558"/>
              <a:gd name="connsiteX7" fmla="*/ 0 w 6098242"/>
              <a:gd name="connsiteY7" fmla="*/ 6861558 h 6861558"/>
              <a:gd name="connsiteX8" fmla="*/ 0 w 6098242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5746 w 6101800"/>
              <a:gd name="connsiteY2" fmla="*/ 1092287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29978 w 6101800"/>
              <a:gd name="connsiteY2" fmla="*/ 1102961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2188 w 6101800"/>
              <a:gd name="connsiteY2" fmla="*/ 1099403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800" h="6861558">
                <a:moveTo>
                  <a:pt x="0" y="3558"/>
                </a:moveTo>
                <a:lnTo>
                  <a:pt x="5815746" y="0"/>
                </a:lnTo>
                <a:lnTo>
                  <a:pt x="5812188" y="1099403"/>
                </a:lnTo>
                <a:lnTo>
                  <a:pt x="6101800" y="1099403"/>
                </a:lnTo>
                <a:lnTo>
                  <a:pt x="6098242" y="6623958"/>
                </a:lnTo>
                <a:lnTo>
                  <a:pt x="6096826" y="6858784"/>
                </a:lnTo>
                <a:lnTo>
                  <a:pt x="5862000" y="6861558"/>
                </a:lnTo>
                <a:lnTo>
                  <a:pt x="0" y="6861558"/>
                </a:lnTo>
                <a:lnTo>
                  <a:pt x="0" y="355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68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6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6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6FE448-0D39-45E0-AB60-2E01E4A2028E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6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6"/>
            <a:ext cx="5004595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14C7B9-276C-4063-9E37-EB5E93A388F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52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06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4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06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956FE-DD53-4356-832C-FB2BB2C587F8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86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9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3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C8713F2-B712-4E27-9F45-7120F0C9ABF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3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9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9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5FE24F-5D23-49A4-B55A-B346C195A26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6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630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770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3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E21FA-2309-4641-8035-3DF7EDC6D0E1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74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3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BF670-A970-49C3-A01C-9906A8EA14DF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9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3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605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6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5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68E4D2C-B2E2-432D-916C-3FBB3E911CBC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2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27C98A0-514A-4B40-8381-C5261AC3A408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337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9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9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9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228A485-B945-42FC-83C2-AB1E27AA286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3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23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3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3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3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2FE020F-D735-4E64-9B11-27A5887DCCF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6102096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76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3" y="0"/>
            <a:ext cx="6177515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81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11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-3558"/>
            <a:ext cx="6101800" cy="6861558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15746 w 6098242"/>
              <a:gd name="connsiteY2" fmla="*/ 1088729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3558 h 6861558"/>
              <a:gd name="connsiteX1" fmla="*/ 5815746 w 6098242"/>
              <a:gd name="connsiteY1" fmla="*/ 0 h 6861558"/>
              <a:gd name="connsiteX2" fmla="*/ 5815746 w 6098242"/>
              <a:gd name="connsiteY2" fmla="*/ 1092287 h 6861558"/>
              <a:gd name="connsiteX3" fmla="*/ 6098242 w 6098242"/>
              <a:gd name="connsiteY3" fmla="*/ 711583 h 6861558"/>
              <a:gd name="connsiteX4" fmla="*/ 6098242 w 6098242"/>
              <a:gd name="connsiteY4" fmla="*/ 6623958 h 6861558"/>
              <a:gd name="connsiteX5" fmla="*/ 6096826 w 6098242"/>
              <a:gd name="connsiteY5" fmla="*/ 6858784 h 6861558"/>
              <a:gd name="connsiteX6" fmla="*/ 5862000 w 6098242"/>
              <a:gd name="connsiteY6" fmla="*/ 6861558 h 6861558"/>
              <a:gd name="connsiteX7" fmla="*/ 0 w 6098242"/>
              <a:gd name="connsiteY7" fmla="*/ 6861558 h 6861558"/>
              <a:gd name="connsiteX8" fmla="*/ 0 w 6098242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5746 w 6101800"/>
              <a:gd name="connsiteY2" fmla="*/ 1092287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29978 w 6101800"/>
              <a:gd name="connsiteY2" fmla="*/ 1102961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2188 w 6101800"/>
              <a:gd name="connsiteY2" fmla="*/ 1099403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800" h="6861558">
                <a:moveTo>
                  <a:pt x="0" y="3558"/>
                </a:moveTo>
                <a:lnTo>
                  <a:pt x="5815746" y="0"/>
                </a:lnTo>
                <a:lnTo>
                  <a:pt x="5812188" y="1099403"/>
                </a:lnTo>
                <a:lnTo>
                  <a:pt x="6101800" y="1099403"/>
                </a:lnTo>
                <a:lnTo>
                  <a:pt x="6098242" y="6623958"/>
                </a:lnTo>
                <a:lnTo>
                  <a:pt x="6096826" y="6858784"/>
                </a:lnTo>
                <a:lnTo>
                  <a:pt x="5862000" y="6861558"/>
                </a:lnTo>
                <a:lnTo>
                  <a:pt x="0" y="6861558"/>
                </a:lnTo>
                <a:lnTo>
                  <a:pt x="0" y="355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231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8" y="0"/>
            <a:ext cx="12198351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7A3171-06C3-400E-B052-59913C75B3F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err="1"/>
              <a:t>Koninklijk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Meteorologisch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99847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214379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28890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43425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57948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4159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8" y="0"/>
            <a:ext cx="12198351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7A3171-06C3-400E-B052-59913C75B3F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Koninklijk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Nederlands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Meteorologisch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99855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2143966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28890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43442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57965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06397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28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32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6096826" y="6855226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3E77A-954C-47BA-BEDE-544396AD848A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Koninklijk Nederlands Meteorologisch Instituut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4261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28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898F1F-8562-49B3-A6FE-C0F21245651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310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1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E76-68A6-4D79-955A-D7B1CC9B75D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34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3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6E-008C-4A4C-BDD7-DB146A42BEAB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8269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9C8-9C23-49C1-9866-6BB82DF60DB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689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D1D-963E-4E91-B5EF-F0834DB9597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9727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41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63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AEF65-E7F2-4530-8B74-B5ACE58786E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5105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D80E4-50E9-4620-9991-B7F7890784D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3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43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A3B8-C5B1-40E0-927C-EB26D5E7E5E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266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6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6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03F8C6-C944-46F1-86AB-681B90059300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597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716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492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6096826" y="6855226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3E77A-954C-47BA-BEDE-544396AD848A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595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5DC1AA-CF9E-4788-9EA9-86E5552B04B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757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63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79"/>
            <a:ext cx="6096000" cy="6864765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4765"/>
              <a:gd name="connsiteX1" fmla="*/ 6091238 w 6096000"/>
              <a:gd name="connsiteY1" fmla="*/ 0 h 6864765"/>
              <a:gd name="connsiteX2" fmla="*/ 6091238 w 6096000"/>
              <a:gd name="connsiteY2" fmla="*/ 2381 h 6864765"/>
              <a:gd name="connsiteX3" fmla="*/ 6096000 w 6096000"/>
              <a:gd name="connsiteY3" fmla="*/ 2381 h 6864765"/>
              <a:gd name="connsiteX4" fmla="*/ 6096000 w 6096000"/>
              <a:gd name="connsiteY4" fmla="*/ 6860381 h 6864765"/>
              <a:gd name="connsiteX5" fmla="*/ 6095999 w 6096000"/>
              <a:gd name="connsiteY5" fmla="*/ 6860381 h 6864765"/>
              <a:gd name="connsiteX6" fmla="*/ 3832225 w 6096000"/>
              <a:gd name="connsiteY6" fmla="*/ 6860381 h 6864765"/>
              <a:gd name="connsiteX7" fmla="*/ 232201 w 6096000"/>
              <a:gd name="connsiteY7" fmla="*/ 6860381 h 6864765"/>
              <a:gd name="connsiteX8" fmla="*/ 4491 w 6096000"/>
              <a:gd name="connsiteY8" fmla="*/ 6864765 h 6864765"/>
              <a:gd name="connsiteX9" fmla="*/ 0 w 6096000"/>
              <a:gd name="connsiteY9" fmla="*/ 6626381 h 6864765"/>
              <a:gd name="connsiteX10" fmla="*/ 0 w 6096000"/>
              <a:gd name="connsiteY10" fmla="*/ 5488781 h 6864765"/>
              <a:gd name="connsiteX11" fmla="*/ 1 w 6096000"/>
              <a:gd name="connsiteY11" fmla="*/ 5488781 h 6864765"/>
              <a:gd name="connsiteX12" fmla="*/ 1 w 6096000"/>
              <a:gd name="connsiteY12" fmla="*/ 948531 h 6864765"/>
              <a:gd name="connsiteX13" fmla="*/ 1 w 6096000"/>
              <a:gd name="connsiteY13" fmla="*/ 711200 h 6864765"/>
              <a:gd name="connsiteX14" fmla="*/ 1 w 6096000"/>
              <a:gd name="connsiteY14" fmla="*/ 2381 h 6864765"/>
              <a:gd name="connsiteX15" fmla="*/ 2 w 6096000"/>
              <a:gd name="connsiteY15" fmla="*/ 2381 h 6864765"/>
              <a:gd name="connsiteX16" fmla="*/ 2 w 6096000"/>
              <a:gd name="connsiteY16" fmla="*/ 711994 h 6864765"/>
              <a:gd name="connsiteX17" fmla="*/ 233366 w 6096000"/>
              <a:gd name="connsiteY17" fmla="*/ 711994 h 6864765"/>
              <a:gd name="connsiteX18" fmla="*/ 233366 w 6096000"/>
              <a:gd name="connsiteY18" fmla="*/ 2381 h 6864765"/>
              <a:gd name="connsiteX19" fmla="*/ 229238 w 6096000"/>
              <a:gd name="connsiteY19" fmla="*/ 2381 h 6864765"/>
              <a:gd name="connsiteX20" fmla="*/ 229238 w 6096000"/>
              <a:gd name="connsiteY20" fmla="*/ 0 h 686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4765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4491" y="6864765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C14604E-ED38-42BA-BF5F-0793520F3417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0801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2" y="2289628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320"/>
            <a:ext cx="5004595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611" y="3"/>
            <a:ext cx="6098625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31863 w 6098625"/>
              <a:gd name="connsiteY0" fmla="*/ 0 h 6861207"/>
              <a:gd name="connsiteX1" fmla="*/ 6093863 w 6098625"/>
              <a:gd name="connsiteY1" fmla="*/ 0 h 6861207"/>
              <a:gd name="connsiteX2" fmla="*/ 6093863 w 6098625"/>
              <a:gd name="connsiteY2" fmla="*/ 2381 h 6861207"/>
              <a:gd name="connsiteX3" fmla="*/ 6098625 w 6098625"/>
              <a:gd name="connsiteY3" fmla="*/ 2381 h 6861207"/>
              <a:gd name="connsiteX4" fmla="*/ 6098625 w 6098625"/>
              <a:gd name="connsiteY4" fmla="*/ 6860381 h 6861207"/>
              <a:gd name="connsiteX5" fmla="*/ 6098624 w 6098625"/>
              <a:gd name="connsiteY5" fmla="*/ 6860381 h 6861207"/>
              <a:gd name="connsiteX6" fmla="*/ 3834850 w 6098625"/>
              <a:gd name="connsiteY6" fmla="*/ 6860381 h 6861207"/>
              <a:gd name="connsiteX7" fmla="*/ 234826 w 6098625"/>
              <a:gd name="connsiteY7" fmla="*/ 6860381 h 6861207"/>
              <a:gd name="connsiteX8" fmla="*/ 0 w 6098625"/>
              <a:gd name="connsiteY8" fmla="*/ 6861207 h 6861207"/>
              <a:gd name="connsiteX9" fmla="*/ 2625 w 6098625"/>
              <a:gd name="connsiteY9" fmla="*/ 6626381 h 6861207"/>
              <a:gd name="connsiteX10" fmla="*/ 2625 w 6098625"/>
              <a:gd name="connsiteY10" fmla="*/ 5488781 h 6861207"/>
              <a:gd name="connsiteX11" fmla="*/ 2626 w 6098625"/>
              <a:gd name="connsiteY11" fmla="*/ 5488781 h 6861207"/>
              <a:gd name="connsiteX12" fmla="*/ 2626 w 6098625"/>
              <a:gd name="connsiteY12" fmla="*/ 948531 h 6861207"/>
              <a:gd name="connsiteX13" fmla="*/ 2626 w 6098625"/>
              <a:gd name="connsiteY13" fmla="*/ 711200 h 6861207"/>
              <a:gd name="connsiteX14" fmla="*/ 2626 w 6098625"/>
              <a:gd name="connsiteY14" fmla="*/ 2381 h 6861207"/>
              <a:gd name="connsiteX15" fmla="*/ 2627 w 6098625"/>
              <a:gd name="connsiteY15" fmla="*/ 2381 h 6861207"/>
              <a:gd name="connsiteX16" fmla="*/ 2627 w 6098625"/>
              <a:gd name="connsiteY16" fmla="*/ 711994 h 6861207"/>
              <a:gd name="connsiteX17" fmla="*/ 235991 w 6098625"/>
              <a:gd name="connsiteY17" fmla="*/ 711994 h 6861207"/>
              <a:gd name="connsiteX18" fmla="*/ 235991 w 6098625"/>
              <a:gd name="connsiteY18" fmla="*/ 2381 h 6861207"/>
              <a:gd name="connsiteX19" fmla="*/ 231863 w 6098625"/>
              <a:gd name="connsiteY19" fmla="*/ 2381 h 6861207"/>
              <a:gd name="connsiteX20" fmla="*/ 231863 w 6098625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8625" h="6861207">
                <a:moveTo>
                  <a:pt x="231863" y="0"/>
                </a:moveTo>
                <a:lnTo>
                  <a:pt x="6093863" y="0"/>
                </a:lnTo>
                <a:lnTo>
                  <a:pt x="6093863" y="2381"/>
                </a:lnTo>
                <a:lnTo>
                  <a:pt x="6098625" y="2381"/>
                </a:lnTo>
                <a:lnTo>
                  <a:pt x="6098625" y="6860381"/>
                </a:lnTo>
                <a:lnTo>
                  <a:pt x="6098624" y="6860381"/>
                </a:lnTo>
                <a:lnTo>
                  <a:pt x="3834850" y="6860381"/>
                </a:lnTo>
                <a:lnTo>
                  <a:pt x="234826" y="6860381"/>
                </a:lnTo>
                <a:lnTo>
                  <a:pt x="0" y="6861207"/>
                </a:lnTo>
                <a:lnTo>
                  <a:pt x="2625" y="6626381"/>
                </a:lnTo>
                <a:lnTo>
                  <a:pt x="2625" y="5488781"/>
                </a:lnTo>
                <a:lnTo>
                  <a:pt x="2626" y="5488781"/>
                </a:lnTo>
                <a:lnTo>
                  <a:pt x="2626" y="948531"/>
                </a:lnTo>
                <a:lnTo>
                  <a:pt x="2626" y="711200"/>
                </a:lnTo>
                <a:lnTo>
                  <a:pt x="2626" y="2381"/>
                </a:lnTo>
                <a:lnTo>
                  <a:pt x="2627" y="2381"/>
                </a:lnTo>
                <a:lnTo>
                  <a:pt x="2627" y="711994"/>
                </a:lnTo>
                <a:lnTo>
                  <a:pt x="235991" y="711994"/>
                </a:lnTo>
                <a:lnTo>
                  <a:pt x="235991" y="2381"/>
                </a:lnTo>
                <a:lnTo>
                  <a:pt x="231863" y="2381"/>
                </a:lnTo>
                <a:lnTo>
                  <a:pt x="2318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E2EEF76-09DE-4A9D-A78C-2CAD7708ED4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74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28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32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1207"/>
              <a:gd name="connsiteX1" fmla="*/ 6091238 w 6096000"/>
              <a:gd name="connsiteY1" fmla="*/ 0 h 6861207"/>
              <a:gd name="connsiteX2" fmla="*/ 6091238 w 6096000"/>
              <a:gd name="connsiteY2" fmla="*/ 2381 h 6861207"/>
              <a:gd name="connsiteX3" fmla="*/ 6096000 w 6096000"/>
              <a:gd name="connsiteY3" fmla="*/ 2381 h 6861207"/>
              <a:gd name="connsiteX4" fmla="*/ 6096000 w 6096000"/>
              <a:gd name="connsiteY4" fmla="*/ 6860381 h 6861207"/>
              <a:gd name="connsiteX5" fmla="*/ 6095999 w 6096000"/>
              <a:gd name="connsiteY5" fmla="*/ 6860381 h 6861207"/>
              <a:gd name="connsiteX6" fmla="*/ 3832225 w 6096000"/>
              <a:gd name="connsiteY6" fmla="*/ 6860381 h 6861207"/>
              <a:gd name="connsiteX7" fmla="*/ 232201 w 6096000"/>
              <a:gd name="connsiteY7" fmla="*/ 6860381 h 6861207"/>
              <a:gd name="connsiteX8" fmla="*/ 932 w 6096000"/>
              <a:gd name="connsiteY8" fmla="*/ 6861207 h 6861207"/>
              <a:gd name="connsiteX9" fmla="*/ 0 w 6096000"/>
              <a:gd name="connsiteY9" fmla="*/ 6626381 h 6861207"/>
              <a:gd name="connsiteX10" fmla="*/ 0 w 6096000"/>
              <a:gd name="connsiteY10" fmla="*/ 5488781 h 6861207"/>
              <a:gd name="connsiteX11" fmla="*/ 1 w 6096000"/>
              <a:gd name="connsiteY11" fmla="*/ 5488781 h 6861207"/>
              <a:gd name="connsiteX12" fmla="*/ 1 w 6096000"/>
              <a:gd name="connsiteY12" fmla="*/ 948531 h 6861207"/>
              <a:gd name="connsiteX13" fmla="*/ 1 w 6096000"/>
              <a:gd name="connsiteY13" fmla="*/ 711200 h 6861207"/>
              <a:gd name="connsiteX14" fmla="*/ 1 w 6096000"/>
              <a:gd name="connsiteY14" fmla="*/ 2381 h 6861207"/>
              <a:gd name="connsiteX15" fmla="*/ 2 w 6096000"/>
              <a:gd name="connsiteY15" fmla="*/ 2381 h 6861207"/>
              <a:gd name="connsiteX16" fmla="*/ 2 w 6096000"/>
              <a:gd name="connsiteY16" fmla="*/ 711994 h 6861207"/>
              <a:gd name="connsiteX17" fmla="*/ 233366 w 6096000"/>
              <a:gd name="connsiteY17" fmla="*/ 711994 h 6861207"/>
              <a:gd name="connsiteX18" fmla="*/ 233366 w 6096000"/>
              <a:gd name="connsiteY18" fmla="*/ 2381 h 6861207"/>
              <a:gd name="connsiteX19" fmla="*/ 229238 w 6096000"/>
              <a:gd name="connsiteY19" fmla="*/ 2381 h 6861207"/>
              <a:gd name="connsiteX20" fmla="*/ 229238 w 6096000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1207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932" y="6861207"/>
                </a:lnTo>
                <a:cubicBezTo>
                  <a:pt x="621" y="6782932"/>
                  <a:pt x="311" y="6704656"/>
                  <a:pt x="0" y="6626381"/>
                </a:cubicBez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64BE70C-15B4-484D-A67C-E4757C31608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19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519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C2212-6701-437D-9F65-E0F59F3A47B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486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613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519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E641E-1A73-4831-8B2A-4EF52A95D666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9501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26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26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6FE448-0D39-45E0-AB60-2E01E4A2028E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66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26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26"/>
            <a:ext cx="5004595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14C7B9-276C-4063-9E37-EB5E93A388F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9506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26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41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26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956FE-DD53-4356-832C-FB2BB2C587F8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24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454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898F1F-8562-49B3-A6FE-C0F21245651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3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330000 w 12192000"/>
              <a:gd name="connsiteY4" fmla="*/ 3192987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61420 w 12192000"/>
              <a:gd name="connsiteY4" fmla="*/ 3428118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61420" y="3428118"/>
                </a:lnTo>
                <a:lnTo>
                  <a:pt x="6182040" y="3431384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28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533"/>
            <a:ext cx="5003800" cy="32207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50303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32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D0AAFB9F-33B2-4DD0-B9C6-D396DAAEED7C}" type="datetime4">
              <a:rPr lang="nl-NL" smtClean="0"/>
              <a:pPr/>
              <a:t>2 september 2021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533"/>
            <a:ext cx="5003800" cy="3220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322443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625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0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beelding met titel"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75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3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E21FA-2309-4641-8035-3DF7EDC6D0E1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3734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3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BF670-A970-49C3-A01C-9906A8EA14DF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7197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628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32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6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68E4D2C-B2E2-432D-916C-3FBB3E911CBC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30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27C98A0-514A-4B40-8381-C5261AC3A408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0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364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364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364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228A485-B945-42FC-83C2-AB1E27AA286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35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1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E76-68A6-4D79-955A-D7B1CC9B75D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91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4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3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3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3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2FE020F-D735-4E64-9B11-27A5887DCCF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517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shpTitel">
            <a:extLst>
              <a:ext uri="{FF2B5EF4-FFF2-40B4-BE49-F238E27FC236}">
                <a16:creationId xmlns:a16="http://schemas.microsoft.com/office/drawing/2014/main" id="{57B1E8CD-E3CA-4A92-9FD3-2C960B69F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5CD7540D-5A09-49AA-A788-C4284AA0E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>
            <a:extLst>
              <a:ext uri="{FF2B5EF4-FFF2-40B4-BE49-F238E27FC236}">
                <a16:creationId xmlns:a16="http://schemas.microsoft.com/office/drawing/2014/main" id="{6FF80173-83DD-4D71-BA7A-D81793D79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4A7D5576-E8DC-4981-A18F-1A831C0CECDE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6229758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shpTitel">
            <a:extLst>
              <a:ext uri="{FF2B5EF4-FFF2-40B4-BE49-F238E27FC236}">
                <a16:creationId xmlns:a16="http://schemas.microsoft.com/office/drawing/2014/main" id="{584EFD77-9E5F-439D-9A75-61BF7FE40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C2EBE00B-3E8D-4225-9290-02BD65A01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>
            <a:extLst>
              <a:ext uri="{FF2B5EF4-FFF2-40B4-BE49-F238E27FC236}">
                <a16:creationId xmlns:a16="http://schemas.microsoft.com/office/drawing/2014/main" id="{E08A233C-B596-4F06-A873-3DB3277D3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9D4CBF81-ABE3-4449-9317-D6668A0523E7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3338724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shpTitel">
            <a:extLst>
              <a:ext uri="{FF2B5EF4-FFF2-40B4-BE49-F238E27FC236}">
                <a16:creationId xmlns:a16="http://schemas.microsoft.com/office/drawing/2014/main" id="{4C24014B-1810-453B-AAC2-61D441AB5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B6BC1154-25EA-4C72-B40B-A72E28FBC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>
            <a:extLst>
              <a:ext uri="{FF2B5EF4-FFF2-40B4-BE49-F238E27FC236}">
                <a16:creationId xmlns:a16="http://schemas.microsoft.com/office/drawing/2014/main" id="{ED9105E7-4C43-43AD-B87B-8FDF31E9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67EE4CE2-2B4D-464E-B939-30F1277DE2BD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3029482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1" y="1798638"/>
            <a:ext cx="5344583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6733" y="1798638"/>
            <a:ext cx="5344584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shpTitel">
            <a:extLst>
              <a:ext uri="{FF2B5EF4-FFF2-40B4-BE49-F238E27FC236}">
                <a16:creationId xmlns:a16="http://schemas.microsoft.com/office/drawing/2014/main" id="{3F0F8D94-019B-4A92-B482-C74EF8783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27631EF0-7665-4C4F-B9FA-978724FE7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>
            <a:extLst>
              <a:ext uri="{FF2B5EF4-FFF2-40B4-BE49-F238E27FC236}">
                <a16:creationId xmlns:a16="http://schemas.microsoft.com/office/drawing/2014/main" id="{A1C075D0-74EE-4DBF-BA8F-58C0BEAB1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9BE9F9D6-9532-4CDD-AD4D-1221602EDA54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3788753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shpTitel">
            <a:extLst>
              <a:ext uri="{FF2B5EF4-FFF2-40B4-BE49-F238E27FC236}">
                <a16:creationId xmlns:a16="http://schemas.microsoft.com/office/drawing/2014/main" id="{D8438113-BC1F-4D4F-B6B6-66883CE2E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>
            <a:extLst>
              <a:ext uri="{FF2B5EF4-FFF2-40B4-BE49-F238E27FC236}">
                <a16:creationId xmlns:a16="http://schemas.microsoft.com/office/drawing/2014/main" id="{3C3CF6C9-DD15-46EA-B04E-9418C6E43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>
            <a:extLst>
              <a:ext uri="{FF2B5EF4-FFF2-40B4-BE49-F238E27FC236}">
                <a16:creationId xmlns:a16="http://schemas.microsoft.com/office/drawing/2014/main" id="{2EB8513D-5A9A-4D94-8CE3-F527BC577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D4289FA1-934D-4A5E-BE37-CDFC8B2240B1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1099892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hpTitel">
            <a:extLst>
              <a:ext uri="{FF2B5EF4-FFF2-40B4-BE49-F238E27FC236}">
                <a16:creationId xmlns:a16="http://schemas.microsoft.com/office/drawing/2014/main" id="{148763D7-9A30-4374-8A5A-741A4B5EE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KleurvlakBoven">
            <a:extLst>
              <a:ext uri="{FF2B5EF4-FFF2-40B4-BE49-F238E27FC236}">
                <a16:creationId xmlns:a16="http://schemas.microsoft.com/office/drawing/2014/main" id="{EE517084-3656-40D9-9D20-FD429E59D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Beeldmerk">
            <a:extLst>
              <a:ext uri="{FF2B5EF4-FFF2-40B4-BE49-F238E27FC236}">
                <a16:creationId xmlns:a16="http://schemas.microsoft.com/office/drawing/2014/main" id="{224C5C19-D34E-40F5-819A-6D6029095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CC8A09A4-3226-4214-9669-F4E917C264C4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8114088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>
            <a:extLst>
              <a:ext uri="{FF2B5EF4-FFF2-40B4-BE49-F238E27FC236}">
                <a16:creationId xmlns:a16="http://schemas.microsoft.com/office/drawing/2014/main" id="{1A5330F3-F4FC-4865-8E0B-E08615C72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shpKleurvlakBoven">
            <a:extLst>
              <a:ext uri="{FF2B5EF4-FFF2-40B4-BE49-F238E27FC236}">
                <a16:creationId xmlns:a16="http://schemas.microsoft.com/office/drawing/2014/main" id="{CE7B8C8E-1CB4-4CD8-9D90-0C940C9CC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>
            <a:extLst>
              <a:ext uri="{FF2B5EF4-FFF2-40B4-BE49-F238E27FC236}">
                <a16:creationId xmlns:a16="http://schemas.microsoft.com/office/drawing/2014/main" id="{436D18CA-5A10-4EE0-8326-753139234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60365629-060B-4AE2-B5E7-3DC17DE8AF3F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7675935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shpTitel">
            <a:extLst>
              <a:ext uri="{FF2B5EF4-FFF2-40B4-BE49-F238E27FC236}">
                <a16:creationId xmlns:a16="http://schemas.microsoft.com/office/drawing/2014/main" id="{F2BC501F-C538-4E57-9742-C7816233A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7C23B3E7-6125-4847-A970-75A0FC0A9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>
            <a:extLst>
              <a:ext uri="{FF2B5EF4-FFF2-40B4-BE49-F238E27FC236}">
                <a16:creationId xmlns:a16="http://schemas.microsoft.com/office/drawing/2014/main" id="{2838E307-D1A1-44EC-9D85-AF61A29BE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261F1834-B51B-4F9C-810C-750D04EEA1FE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14428357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shpTitel">
            <a:extLst>
              <a:ext uri="{FF2B5EF4-FFF2-40B4-BE49-F238E27FC236}">
                <a16:creationId xmlns:a16="http://schemas.microsoft.com/office/drawing/2014/main" id="{8B3CE76A-0721-498A-813C-6DCBC0144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71B979AE-5A04-4BA5-A066-19F54AE39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>
            <a:extLst>
              <a:ext uri="{FF2B5EF4-FFF2-40B4-BE49-F238E27FC236}">
                <a16:creationId xmlns:a16="http://schemas.microsoft.com/office/drawing/2014/main" id="{3A4FF6C7-5BE7-4D48-B55A-F9FD9C4F1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76387880-3882-492B-A41C-A1FA21D45F09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331928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3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6E-008C-4A4C-BDD7-DB146A42BEAB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9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shpTitel">
            <a:extLst>
              <a:ext uri="{FF2B5EF4-FFF2-40B4-BE49-F238E27FC236}">
                <a16:creationId xmlns:a16="http://schemas.microsoft.com/office/drawing/2014/main" id="{4717F28D-4BAC-4E49-B36D-C33857EA2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DA84BACE-AEA3-4F6B-9A27-CBE3CB2E8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>
            <a:extLst>
              <a:ext uri="{FF2B5EF4-FFF2-40B4-BE49-F238E27FC236}">
                <a16:creationId xmlns:a16="http://schemas.microsoft.com/office/drawing/2014/main" id="{DDCE5C60-11EB-40C2-8A0D-7A207D33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E73C13F0-C913-4F50-AFAE-3B92A9014C46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21715014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9285" y="1233488"/>
            <a:ext cx="2722033" cy="492125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1" y="1233488"/>
            <a:ext cx="7967133" cy="4921250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shpTitel">
            <a:extLst>
              <a:ext uri="{FF2B5EF4-FFF2-40B4-BE49-F238E27FC236}">
                <a16:creationId xmlns:a16="http://schemas.microsoft.com/office/drawing/2014/main" id="{C6AB2B10-CA8C-4C4A-9AA9-5BDEE9E21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BAABF288-DBA8-41A2-B9EC-5E556620F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>
            <a:extLst>
              <a:ext uri="{FF2B5EF4-FFF2-40B4-BE49-F238E27FC236}">
                <a16:creationId xmlns:a16="http://schemas.microsoft.com/office/drawing/2014/main" id="{962EA969-381C-4A84-BA74-B4E9211B5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C31A23E8-0AFF-44FE-BF4D-72770340B14A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40327187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1233488"/>
            <a:ext cx="10892367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8951" y="1798638"/>
            <a:ext cx="5344583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6733" y="1798638"/>
            <a:ext cx="5344584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hpTitel">
            <a:extLst>
              <a:ext uri="{FF2B5EF4-FFF2-40B4-BE49-F238E27FC236}">
                <a16:creationId xmlns:a16="http://schemas.microsoft.com/office/drawing/2014/main" id="{AA1ED7B7-3D3E-4B9F-A634-943C4177D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12ABC82C-3615-4C81-9E3D-019640E91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>
            <a:extLst>
              <a:ext uri="{FF2B5EF4-FFF2-40B4-BE49-F238E27FC236}">
                <a16:creationId xmlns:a16="http://schemas.microsoft.com/office/drawing/2014/main" id="{821A2CF6-79B9-4DD4-91EE-DD684C383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Dia </a:t>
            </a:r>
            <a:fld id="{00D9B15C-E046-48A4-9BF8-ECE639EB3D84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214125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9C8-9C23-49C1-9866-6BB82DF60DB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1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D1D-963E-4E91-B5EF-F0834DB9597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529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80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AEF65-E7F2-4530-8B74-B5ACE58786E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9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D80E4-50E9-4620-9991-B7F7890784D3}" type="datetime4">
              <a:rPr lang="nl-NL" smtClean="0">
                <a:solidFill>
                  <a:srgbClr val="000000"/>
                </a:solidFill>
              </a:rPr>
              <a:pPr/>
              <a:t>2 september 2021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>
                <a:solidFill>
                  <a:srgbClr val="000000"/>
                </a:solidFill>
              </a:rPr>
              <a:t>Koninklijk Nederlands Meteorologisch Instituut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EDF7FB"/>
                </a:solidFill>
              </a:rPr>
              <a:pPr/>
              <a:t>‹#›</a:t>
            </a:fld>
            <a:endParaRPr lang="nl-NL" dirty="0">
              <a:solidFill>
                <a:srgbClr val="EDF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6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606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A3B8-C5B1-40E0-927C-EB26D5E7E5E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8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6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charset="0"/>
              <a:buNone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6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03F8C6-C944-46F1-86AB-681B90059300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2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5DC1AA-CF9E-4788-9EA9-86E5552B04B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80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79"/>
            <a:ext cx="6096000" cy="6864765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4765"/>
              <a:gd name="connsiteX1" fmla="*/ 6091238 w 6096000"/>
              <a:gd name="connsiteY1" fmla="*/ 0 h 6864765"/>
              <a:gd name="connsiteX2" fmla="*/ 6091238 w 6096000"/>
              <a:gd name="connsiteY2" fmla="*/ 2381 h 6864765"/>
              <a:gd name="connsiteX3" fmla="*/ 6096000 w 6096000"/>
              <a:gd name="connsiteY3" fmla="*/ 2381 h 6864765"/>
              <a:gd name="connsiteX4" fmla="*/ 6096000 w 6096000"/>
              <a:gd name="connsiteY4" fmla="*/ 6860381 h 6864765"/>
              <a:gd name="connsiteX5" fmla="*/ 6095999 w 6096000"/>
              <a:gd name="connsiteY5" fmla="*/ 6860381 h 6864765"/>
              <a:gd name="connsiteX6" fmla="*/ 3832225 w 6096000"/>
              <a:gd name="connsiteY6" fmla="*/ 6860381 h 6864765"/>
              <a:gd name="connsiteX7" fmla="*/ 232201 w 6096000"/>
              <a:gd name="connsiteY7" fmla="*/ 6860381 h 6864765"/>
              <a:gd name="connsiteX8" fmla="*/ 4491 w 6096000"/>
              <a:gd name="connsiteY8" fmla="*/ 6864765 h 6864765"/>
              <a:gd name="connsiteX9" fmla="*/ 0 w 6096000"/>
              <a:gd name="connsiteY9" fmla="*/ 6626381 h 6864765"/>
              <a:gd name="connsiteX10" fmla="*/ 0 w 6096000"/>
              <a:gd name="connsiteY10" fmla="*/ 5488781 h 6864765"/>
              <a:gd name="connsiteX11" fmla="*/ 1 w 6096000"/>
              <a:gd name="connsiteY11" fmla="*/ 5488781 h 6864765"/>
              <a:gd name="connsiteX12" fmla="*/ 1 w 6096000"/>
              <a:gd name="connsiteY12" fmla="*/ 948531 h 6864765"/>
              <a:gd name="connsiteX13" fmla="*/ 1 w 6096000"/>
              <a:gd name="connsiteY13" fmla="*/ 711200 h 6864765"/>
              <a:gd name="connsiteX14" fmla="*/ 1 w 6096000"/>
              <a:gd name="connsiteY14" fmla="*/ 2381 h 6864765"/>
              <a:gd name="connsiteX15" fmla="*/ 2 w 6096000"/>
              <a:gd name="connsiteY15" fmla="*/ 2381 h 6864765"/>
              <a:gd name="connsiteX16" fmla="*/ 2 w 6096000"/>
              <a:gd name="connsiteY16" fmla="*/ 711994 h 6864765"/>
              <a:gd name="connsiteX17" fmla="*/ 233366 w 6096000"/>
              <a:gd name="connsiteY17" fmla="*/ 711994 h 6864765"/>
              <a:gd name="connsiteX18" fmla="*/ 233366 w 6096000"/>
              <a:gd name="connsiteY18" fmla="*/ 2381 h 6864765"/>
              <a:gd name="connsiteX19" fmla="*/ 229238 w 6096000"/>
              <a:gd name="connsiteY19" fmla="*/ 2381 h 6864765"/>
              <a:gd name="connsiteX20" fmla="*/ 229238 w 6096000"/>
              <a:gd name="connsiteY20" fmla="*/ 0 h 686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4765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4491" y="6864765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C14604E-ED38-42BA-BF5F-0793520F3417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2" y="2289717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492"/>
            <a:ext cx="5004595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710" y="3"/>
            <a:ext cx="6098625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31863 w 6098625"/>
              <a:gd name="connsiteY0" fmla="*/ 0 h 6861207"/>
              <a:gd name="connsiteX1" fmla="*/ 6093863 w 6098625"/>
              <a:gd name="connsiteY1" fmla="*/ 0 h 6861207"/>
              <a:gd name="connsiteX2" fmla="*/ 6093863 w 6098625"/>
              <a:gd name="connsiteY2" fmla="*/ 2381 h 6861207"/>
              <a:gd name="connsiteX3" fmla="*/ 6098625 w 6098625"/>
              <a:gd name="connsiteY3" fmla="*/ 2381 h 6861207"/>
              <a:gd name="connsiteX4" fmla="*/ 6098625 w 6098625"/>
              <a:gd name="connsiteY4" fmla="*/ 6860381 h 6861207"/>
              <a:gd name="connsiteX5" fmla="*/ 6098624 w 6098625"/>
              <a:gd name="connsiteY5" fmla="*/ 6860381 h 6861207"/>
              <a:gd name="connsiteX6" fmla="*/ 3834850 w 6098625"/>
              <a:gd name="connsiteY6" fmla="*/ 6860381 h 6861207"/>
              <a:gd name="connsiteX7" fmla="*/ 234826 w 6098625"/>
              <a:gd name="connsiteY7" fmla="*/ 6860381 h 6861207"/>
              <a:gd name="connsiteX8" fmla="*/ 0 w 6098625"/>
              <a:gd name="connsiteY8" fmla="*/ 6861207 h 6861207"/>
              <a:gd name="connsiteX9" fmla="*/ 2625 w 6098625"/>
              <a:gd name="connsiteY9" fmla="*/ 6626381 h 6861207"/>
              <a:gd name="connsiteX10" fmla="*/ 2625 w 6098625"/>
              <a:gd name="connsiteY10" fmla="*/ 5488781 h 6861207"/>
              <a:gd name="connsiteX11" fmla="*/ 2626 w 6098625"/>
              <a:gd name="connsiteY11" fmla="*/ 5488781 h 6861207"/>
              <a:gd name="connsiteX12" fmla="*/ 2626 w 6098625"/>
              <a:gd name="connsiteY12" fmla="*/ 948531 h 6861207"/>
              <a:gd name="connsiteX13" fmla="*/ 2626 w 6098625"/>
              <a:gd name="connsiteY13" fmla="*/ 711200 h 6861207"/>
              <a:gd name="connsiteX14" fmla="*/ 2626 w 6098625"/>
              <a:gd name="connsiteY14" fmla="*/ 2381 h 6861207"/>
              <a:gd name="connsiteX15" fmla="*/ 2627 w 6098625"/>
              <a:gd name="connsiteY15" fmla="*/ 2381 h 6861207"/>
              <a:gd name="connsiteX16" fmla="*/ 2627 w 6098625"/>
              <a:gd name="connsiteY16" fmla="*/ 711994 h 6861207"/>
              <a:gd name="connsiteX17" fmla="*/ 235991 w 6098625"/>
              <a:gd name="connsiteY17" fmla="*/ 711994 h 6861207"/>
              <a:gd name="connsiteX18" fmla="*/ 235991 w 6098625"/>
              <a:gd name="connsiteY18" fmla="*/ 2381 h 6861207"/>
              <a:gd name="connsiteX19" fmla="*/ 231863 w 6098625"/>
              <a:gd name="connsiteY19" fmla="*/ 2381 h 6861207"/>
              <a:gd name="connsiteX20" fmla="*/ 231863 w 6098625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8625" h="6861207">
                <a:moveTo>
                  <a:pt x="231863" y="0"/>
                </a:moveTo>
                <a:lnTo>
                  <a:pt x="6093863" y="0"/>
                </a:lnTo>
                <a:lnTo>
                  <a:pt x="6093863" y="2381"/>
                </a:lnTo>
                <a:lnTo>
                  <a:pt x="6098625" y="2381"/>
                </a:lnTo>
                <a:lnTo>
                  <a:pt x="6098625" y="6860381"/>
                </a:lnTo>
                <a:lnTo>
                  <a:pt x="6098624" y="6860381"/>
                </a:lnTo>
                <a:lnTo>
                  <a:pt x="3834850" y="6860381"/>
                </a:lnTo>
                <a:lnTo>
                  <a:pt x="234826" y="6860381"/>
                </a:lnTo>
                <a:lnTo>
                  <a:pt x="0" y="6861207"/>
                </a:lnTo>
                <a:lnTo>
                  <a:pt x="2625" y="6626381"/>
                </a:lnTo>
                <a:lnTo>
                  <a:pt x="2625" y="5488781"/>
                </a:lnTo>
                <a:lnTo>
                  <a:pt x="2626" y="5488781"/>
                </a:lnTo>
                <a:lnTo>
                  <a:pt x="2626" y="948531"/>
                </a:lnTo>
                <a:lnTo>
                  <a:pt x="2626" y="711200"/>
                </a:lnTo>
                <a:lnTo>
                  <a:pt x="2626" y="2381"/>
                </a:lnTo>
                <a:lnTo>
                  <a:pt x="2627" y="2381"/>
                </a:lnTo>
                <a:lnTo>
                  <a:pt x="2627" y="711994"/>
                </a:lnTo>
                <a:lnTo>
                  <a:pt x="235991" y="711994"/>
                </a:lnTo>
                <a:lnTo>
                  <a:pt x="235991" y="2381"/>
                </a:lnTo>
                <a:lnTo>
                  <a:pt x="231863" y="2381"/>
                </a:lnTo>
                <a:lnTo>
                  <a:pt x="2318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E2EEF76-09DE-4A9D-A78C-2CAD7708ED4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716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492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1207"/>
              <a:gd name="connsiteX1" fmla="*/ 6091238 w 6096000"/>
              <a:gd name="connsiteY1" fmla="*/ 0 h 6861207"/>
              <a:gd name="connsiteX2" fmla="*/ 6091238 w 6096000"/>
              <a:gd name="connsiteY2" fmla="*/ 2381 h 6861207"/>
              <a:gd name="connsiteX3" fmla="*/ 6096000 w 6096000"/>
              <a:gd name="connsiteY3" fmla="*/ 2381 h 6861207"/>
              <a:gd name="connsiteX4" fmla="*/ 6096000 w 6096000"/>
              <a:gd name="connsiteY4" fmla="*/ 6860381 h 6861207"/>
              <a:gd name="connsiteX5" fmla="*/ 6095999 w 6096000"/>
              <a:gd name="connsiteY5" fmla="*/ 6860381 h 6861207"/>
              <a:gd name="connsiteX6" fmla="*/ 3832225 w 6096000"/>
              <a:gd name="connsiteY6" fmla="*/ 6860381 h 6861207"/>
              <a:gd name="connsiteX7" fmla="*/ 232201 w 6096000"/>
              <a:gd name="connsiteY7" fmla="*/ 6860381 h 6861207"/>
              <a:gd name="connsiteX8" fmla="*/ 932 w 6096000"/>
              <a:gd name="connsiteY8" fmla="*/ 6861207 h 6861207"/>
              <a:gd name="connsiteX9" fmla="*/ 0 w 6096000"/>
              <a:gd name="connsiteY9" fmla="*/ 6626381 h 6861207"/>
              <a:gd name="connsiteX10" fmla="*/ 0 w 6096000"/>
              <a:gd name="connsiteY10" fmla="*/ 5488781 h 6861207"/>
              <a:gd name="connsiteX11" fmla="*/ 1 w 6096000"/>
              <a:gd name="connsiteY11" fmla="*/ 5488781 h 6861207"/>
              <a:gd name="connsiteX12" fmla="*/ 1 w 6096000"/>
              <a:gd name="connsiteY12" fmla="*/ 948531 h 6861207"/>
              <a:gd name="connsiteX13" fmla="*/ 1 w 6096000"/>
              <a:gd name="connsiteY13" fmla="*/ 711200 h 6861207"/>
              <a:gd name="connsiteX14" fmla="*/ 1 w 6096000"/>
              <a:gd name="connsiteY14" fmla="*/ 2381 h 6861207"/>
              <a:gd name="connsiteX15" fmla="*/ 2 w 6096000"/>
              <a:gd name="connsiteY15" fmla="*/ 2381 h 6861207"/>
              <a:gd name="connsiteX16" fmla="*/ 2 w 6096000"/>
              <a:gd name="connsiteY16" fmla="*/ 711994 h 6861207"/>
              <a:gd name="connsiteX17" fmla="*/ 233366 w 6096000"/>
              <a:gd name="connsiteY17" fmla="*/ 711994 h 6861207"/>
              <a:gd name="connsiteX18" fmla="*/ 233366 w 6096000"/>
              <a:gd name="connsiteY18" fmla="*/ 2381 h 6861207"/>
              <a:gd name="connsiteX19" fmla="*/ 229238 w 6096000"/>
              <a:gd name="connsiteY19" fmla="*/ 2381 h 6861207"/>
              <a:gd name="connsiteX20" fmla="*/ 229238 w 6096000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1207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932" y="6861207"/>
                </a:lnTo>
                <a:cubicBezTo>
                  <a:pt x="621" y="6782932"/>
                  <a:pt x="311" y="6704656"/>
                  <a:pt x="0" y="6626381"/>
                </a:cubicBez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64BE70C-15B4-484D-A67C-E4757C31608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2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608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C2212-6701-437D-9F65-E0F59F3A47B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73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702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608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E641E-1A73-4831-8B2A-4EF52A95D666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2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1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114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114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6FE448-0D39-45E0-AB60-2E01E4A2028E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8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1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114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114"/>
            <a:ext cx="5004595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14C7B9-276C-4063-9E37-EB5E93A388F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85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1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114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7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1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114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956FE-DD53-4356-832C-FB2BB2C587F8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330000 w 12192000"/>
              <a:gd name="connsiteY4" fmla="*/ 3192987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61420 w 12192000"/>
              <a:gd name="connsiteY4" fmla="*/ 3428118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61420" y="3428118"/>
                </a:lnTo>
                <a:lnTo>
                  <a:pt x="6182040" y="3431384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88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705"/>
            <a:ext cx="5003800" cy="32207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19615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88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D0AAFB9F-33B2-4DD0-B9C6-D396DAAEED7C}" type="datetime4">
              <a:rPr lang="nl-NL" smtClean="0"/>
              <a:pPr/>
              <a:t>2 september 2021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705"/>
            <a:ext cx="5003800" cy="3220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283281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134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1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beelding met titel"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7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3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E21FA-2309-4641-8035-3DF7EDC6D0E1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86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3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BF670-A970-49C3-A01C-9906A8EA14DF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716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492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6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68E4D2C-B2E2-432D-916C-3FBB3E911CBC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8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27C98A0-514A-4B40-8381-C5261AC3A408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2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452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452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452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228A485-B945-42FC-83C2-AB1E27AA286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735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3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3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3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2FE020F-D735-4E64-9B11-27A5887DCCF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6102096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2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4" y="0"/>
            <a:ext cx="6177515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5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2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576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8" y="0"/>
            <a:ext cx="12198351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7A3171-06C3-400E-B052-59913C75B3F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err="1"/>
              <a:t>Koninklijk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Meteorologisch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99845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2143680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28890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434138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57936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88131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6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6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3E77A-954C-47BA-BEDE-544396AD848A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Koninklijk Nederlands Meteorologisch Instituut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8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8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898F1F-8562-49B3-A6FE-C0F21245651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32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1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E76-68A6-4D79-955A-D7B1CC9B75D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468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3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6E-008C-4A4C-BDD7-DB146A42BEAB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4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9C8-9C23-49C1-9866-6BB82DF60DB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998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D1D-963E-4E91-B5EF-F0834DB9597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117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9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9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AEF65-E7F2-4530-8B74-B5ACE58786E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482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D80E4-50E9-4620-9991-B7F7890784D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82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20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A3B8-C5B1-40E0-927C-EB26D5E7E5E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43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6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03F8C6-C944-46F1-86AB-681B90059300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677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5DC1AA-CF9E-4788-9EA9-86E5552B04B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25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206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9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C14604E-ED38-42BA-BF5F-0793520F3417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667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2" y="2289606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6"/>
            <a:ext cx="5004595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E2EEF76-09DE-4A9D-A78C-2CAD7708ED4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81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6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6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64BE70C-15B4-484D-A67C-E4757C316085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14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493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C2212-6701-437D-9F65-E0F59F3A47B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203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93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493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E641E-1A73-4831-8B2A-4EF52A95D666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344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6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6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6FE448-0D39-45E0-AB60-2E01E4A2028E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373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6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6"/>
            <a:ext cx="5004595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14C7B9-276C-4063-9E37-EB5E93A388F3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936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06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63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6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888006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956FE-DD53-4356-832C-FB2BB2C587F8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325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9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3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C8713F2-B712-4E27-9F45-7120F0C9ABF4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56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6102096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41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9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9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5FE24F-5D23-49A4-B55A-B346C195A26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47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6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3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E21FA-2309-4641-8035-3DF7EDC6D0E1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197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3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BF670-A970-49C3-A01C-9906A8EA14DF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81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605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6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5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68E4D2C-B2E2-432D-916C-3FBB3E911CBC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3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27C98A0-514A-4B40-8381-C5261AC3A408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094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9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9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9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228A485-B945-42FC-83C2-AB1E27AA286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9845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3" y="1875623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3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3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3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2FE020F-D735-4E64-9B11-27A5887DCCF2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88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6102096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3" y="0"/>
            <a:ext cx="6177515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02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4" y="0"/>
            <a:ext cx="6177515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5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/>
        </p:blipFill>
        <p:spPr>
          <a:xfrm>
            <a:off x="1525261" y="6"/>
            <a:ext cx="9144019" cy="1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2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3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778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8" y="0"/>
            <a:ext cx="12198351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7A3171-06C3-400E-B052-59913C75B3F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Koninklijk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Nederlands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Meteorologisch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99845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2143680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28890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434138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57936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18185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6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6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3E77A-954C-47BA-BEDE-544396AD848A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57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41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8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898F1F-8562-49B3-A6FE-C0F21245651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1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E76-68A6-4D79-955A-D7B1CC9B75D2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75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3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6E-008C-4A4C-BDD7-DB146A42BEAB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0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9C8-9C23-49C1-9866-6BB82DF60DB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86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D1D-963E-4E91-B5EF-F0834DB9597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0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9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9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AEF65-E7F2-4530-8B74-B5ACE58786E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65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D80E4-50E9-4620-9991-B7F7890784D3}" type="datetime4">
              <a:rPr lang="nl-NL" smtClean="0">
                <a:solidFill>
                  <a:srgbClr val="000000"/>
                </a:solidFill>
              </a:rPr>
              <a:pPr/>
              <a:t>2 september 2021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>
                <a:solidFill>
                  <a:srgbClr val="000000"/>
                </a:solidFill>
              </a:rPr>
              <a:t>Koninklijk Nederlands Meteorologisch Instituut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EDF7FB"/>
                </a:solidFill>
              </a:rPr>
              <a:pPr/>
              <a:t>‹#›</a:t>
            </a:fld>
            <a:endParaRPr lang="nl-NL" dirty="0">
              <a:solidFill>
                <a:srgbClr val="EDF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3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20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A3B8-C5B1-40E0-927C-EB26D5E7E5E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4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charset="0"/>
              <a:buNone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6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03F8C6-C944-46F1-86AB-681B90059300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5DC1AA-CF9E-4788-9EA9-86E5552B04B3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9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C14604E-ED38-42BA-BF5F-0793520F3417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49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2" y="2289606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6"/>
            <a:ext cx="5004595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E2EEF76-09DE-4A9D-A78C-2CAD7708ED4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6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6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64BE70C-15B4-484D-A67C-E4757C316085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493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C2212-6701-437D-9F65-E0F59F3A47B4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56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93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3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3" y="3749493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E641E-1A73-4831-8B2A-4EF52A95D666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81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3" y="1052805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3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FDE29-0FDB-4686-B0A0-AA8EF4DD784B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705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705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3" y="1052519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3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FDE29-0FDB-4686-B0A0-AA8EF4DD784B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9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419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5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3" y="1052519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3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FDE29-0FDB-4686-B0A0-AA8EF4DD784B}" type="datetime4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 september 2021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9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000000">
                    <a:lumMod val="65000"/>
                    <a:lumOff val="35000"/>
                  </a:srgbClr>
                </a:solidFill>
              </a:rPr>
              <a:t>Koninklijk Nederlands Meteorologisch Instituut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419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6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3" y="105263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3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8351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FDE29-0FDB-4686-B0A0-AA8EF4DD784B}" type="datetime4">
              <a:rPr lang="nl-NL" smtClean="0"/>
              <a:t>2 september 2021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53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53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7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KleurvlakOnder">
            <a:extLst>
              <a:ext uri="{FF2B5EF4-FFF2-40B4-BE49-F238E27FC236}">
                <a16:creationId xmlns:a16="http://schemas.microsoft.com/office/drawing/2014/main" id="{613041E9-959B-4EE6-BCD1-10EFCFE8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2051" name="shpTekst">
            <a:extLst>
              <a:ext uri="{FF2B5EF4-FFF2-40B4-BE49-F238E27FC236}">
                <a16:creationId xmlns:a16="http://schemas.microsoft.com/office/drawing/2014/main" id="{8ECDF69D-3FE3-4C1F-973A-50406092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5124" name="shpDatum" descr="RO__vervolgpagina~LPPT.png">
            <a:extLst>
              <a:ext uri="{FF2B5EF4-FFF2-40B4-BE49-F238E27FC236}">
                <a16:creationId xmlns:a16="http://schemas.microsoft.com/office/drawing/2014/main" id="{3338E2F7-472C-4710-B7E6-A4C86DF12E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hpVoettekst">
            <a:extLst>
              <a:ext uri="{FF2B5EF4-FFF2-40B4-BE49-F238E27FC236}">
                <a16:creationId xmlns:a16="http://schemas.microsoft.com/office/drawing/2014/main" id="{C8A811A9-3867-4518-BBA9-EE993715C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1233488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5126" name="shpPagina">
            <a:extLst>
              <a:ext uri="{FF2B5EF4-FFF2-40B4-BE49-F238E27FC236}">
                <a16:creationId xmlns:a16="http://schemas.microsoft.com/office/drawing/2014/main" id="{FCCC74E4-4B3C-45E9-A452-192DE1722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1" y="1798638"/>
            <a:ext cx="1089236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>
            <a:extLst>
              <a:ext uri="{FF2B5EF4-FFF2-40B4-BE49-F238E27FC236}">
                <a16:creationId xmlns:a16="http://schemas.microsoft.com/office/drawing/2014/main" id="{4955A049-F2FF-4CD1-8054-F70878192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7468" y="6538913"/>
            <a:ext cx="5541433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>
            <a:extLst>
              <a:ext uri="{FF2B5EF4-FFF2-40B4-BE49-F238E27FC236}">
                <a16:creationId xmlns:a16="http://schemas.microsoft.com/office/drawing/2014/main" id="{7BF858D3-4D4B-412F-9B13-E811B28C0D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9001" y="6369051"/>
            <a:ext cx="5552017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>
            <a:extLst>
              <a:ext uri="{FF2B5EF4-FFF2-40B4-BE49-F238E27FC236}">
                <a16:creationId xmlns:a16="http://schemas.microsoft.com/office/drawing/2014/main" id="{EBCBB1A6-8DBE-4D9F-9D05-51EDA62B4B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5291667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/>
              <a:t>Dia </a:t>
            </a:r>
            <a:fld id="{DCC15386-A105-453B-9CE2-460521969486}" type="slidenum">
              <a:rPr lang="nl-NL" altLang="nl-NL"/>
              <a:pPr/>
              <a:t>‹#›</a:t>
            </a:fld>
            <a:r>
              <a:rPr lang="nl-NL" altLang="nl-NL"/>
              <a:t>, Gemeentewerken 2010, 24 juni 2010</a:t>
            </a:r>
          </a:p>
        </p:txBody>
      </p:sp>
    </p:spTree>
    <p:extLst>
      <p:ext uri="{BB962C8B-B14F-4D97-AF65-F5344CB8AC3E}">
        <p14:creationId xmlns:p14="http://schemas.microsoft.com/office/powerpoint/2010/main" val="39270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5"/>
        </a:buBlip>
        <a:defRPr>
          <a:solidFill>
            <a:srgbClr val="000000"/>
          </a:solidFill>
          <a:latin typeface="+mn-lt"/>
          <a:ea typeface="+mn-ea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6"/>
        </a:buBlip>
        <a:defRPr>
          <a:solidFill>
            <a:srgbClr val="000000"/>
          </a:solidFill>
          <a:latin typeface="+mn-lt"/>
          <a:ea typeface="+mn-ea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7"/>
        </a:buBlip>
        <a:defRPr>
          <a:solidFill>
            <a:srgbClr val="000000"/>
          </a:solidFill>
          <a:latin typeface="+mn-lt"/>
          <a:ea typeface="+mn-ea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essembi@knmi.nl" TargetMode="External"/><Relationship Id="rId5" Type="http://schemas.openxmlformats.org/officeDocument/2006/relationships/hyperlink" Target="mailto:judith.klostermann@wur.nl" TargetMode="External"/><Relationship Id="rId4" Type="http://schemas.openxmlformats.org/officeDocument/2006/relationships/hyperlink" Target="https://is.enes.org/events/trainings-and-education/first-is-enes-autumn-school-on-climate-data-use-for-impact-and-adaptation-assessm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77" y="248563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6186563"/>
            <a:ext cx="12192000" cy="646331"/>
          </a:xfrm>
          <a:prstGeom prst="rect">
            <a:avLst/>
          </a:prstGeom>
          <a:solidFill>
            <a:srgbClr val="EEEC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14" y="6184849"/>
            <a:ext cx="1093360" cy="6480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2408463" y="992516"/>
            <a:ext cx="9353660" cy="17459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000090"/>
                </a:solidFill>
              </a:rPr>
              <a:t>Experiences with virtual schools on </a:t>
            </a:r>
            <a:br>
              <a:rPr lang="en-US" sz="3200" b="1" dirty="0">
                <a:solidFill>
                  <a:srgbClr val="000090"/>
                </a:solidFill>
              </a:rPr>
            </a:br>
            <a:r>
              <a:rPr lang="en-US" sz="3200" b="1" dirty="0">
                <a:solidFill>
                  <a:srgbClr val="000090"/>
                </a:solidFill>
              </a:rPr>
              <a:t>“Climate data for impact assessments” </a:t>
            </a:r>
          </a:p>
          <a:p>
            <a:pPr lvl="0" algn="ctr"/>
            <a:endParaRPr lang="en-US" sz="3200" b="1" dirty="0">
              <a:solidFill>
                <a:srgbClr val="000090"/>
              </a:solidFill>
            </a:endParaRPr>
          </a:p>
          <a:p>
            <a:pPr lvl="0" algn="ctr"/>
            <a:endParaRPr sz="2800" i="1" dirty="0">
              <a:solidFill>
                <a:srgbClr val="00009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84A05-F0B7-453A-9B7F-29249EEDFCB4}"/>
              </a:ext>
            </a:extLst>
          </p:cNvPr>
          <p:cNvSpPr txBox="1"/>
          <p:nvPr/>
        </p:nvSpPr>
        <p:spPr>
          <a:xfrm>
            <a:off x="6640153" y="1382942"/>
            <a:ext cx="403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Learning objectives</a:t>
            </a:r>
            <a:endParaRPr lang="nl-NL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164AE-445A-4A61-BC3A-0A2493D0BE49}"/>
              </a:ext>
            </a:extLst>
          </p:cNvPr>
          <p:cNvSpPr txBox="1"/>
          <p:nvPr/>
        </p:nvSpPr>
        <p:spPr>
          <a:xfrm>
            <a:off x="599639" y="1277299"/>
            <a:ext cx="475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online courses with interaction between climate and impact researchers</a:t>
            </a:r>
            <a:endParaRPr lang="nl-NL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52EEC-32EC-420E-9945-1D5F7F4B7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06" y="2564925"/>
            <a:ext cx="3769713" cy="1467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E3F03-F0B7-4A0A-8991-E140684F0A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00" t="17076" r="17227" b="35375"/>
          <a:stretch/>
        </p:blipFill>
        <p:spPr>
          <a:xfrm>
            <a:off x="734006" y="4032845"/>
            <a:ext cx="3769713" cy="1979124"/>
          </a:xfrm>
          <a:prstGeom prst="rect">
            <a:avLst/>
          </a:prstGeom>
        </p:spPr>
      </p:pic>
      <p:sp>
        <p:nvSpPr>
          <p:cNvPr id="14" name="Google Shape;106;p6">
            <a:extLst>
              <a:ext uri="{FF2B5EF4-FFF2-40B4-BE49-F238E27FC236}">
                <a16:creationId xmlns:a16="http://schemas.microsoft.com/office/drawing/2014/main" id="{5E8286F2-5156-4387-AC3D-C031494C7C12}"/>
              </a:ext>
            </a:extLst>
          </p:cNvPr>
          <p:cNvSpPr txBox="1">
            <a:spLocks/>
          </p:cNvSpPr>
          <p:nvPr/>
        </p:nvSpPr>
        <p:spPr>
          <a:xfrm>
            <a:off x="5659777" y="1793351"/>
            <a:ext cx="6000737" cy="41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data sources, advantages and disadvantages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models – basic knowledge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Impact model approaches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Challenges in climate impact studies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Challenges in inter/transdisciplinary work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services and the information needs of users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Learning to understand each other for future cooperation</a:t>
            </a:r>
          </a:p>
        </p:txBody>
      </p:sp>
    </p:spTree>
    <p:extLst>
      <p:ext uri="{BB962C8B-B14F-4D97-AF65-F5344CB8AC3E}">
        <p14:creationId xmlns:p14="http://schemas.microsoft.com/office/powerpoint/2010/main" val="297104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0" y="-98436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Communication and </a:t>
            </a:r>
            <a:r>
              <a:rPr lang="en-US" sz="36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visualisation</a:t>
            </a:r>
            <a:endParaRPr sz="3600" b="1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>
            <a:spLocks noGrp="1"/>
          </p:cNvSpPr>
          <p:nvPr>
            <p:ph type="body" idx="4"/>
          </p:nvPr>
        </p:nvSpPr>
        <p:spPr>
          <a:xfrm>
            <a:off x="6287947" y="1791335"/>
            <a:ext cx="5183188" cy="41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/>
            <a:r>
              <a:rPr lang="en-US" dirty="0"/>
              <a:t>Keep your audience in mind, translate the info to their world and the media that they use</a:t>
            </a:r>
          </a:p>
          <a:p>
            <a:pPr lvl="0"/>
            <a:r>
              <a:rPr lang="en-US" dirty="0"/>
              <a:t>Check your information with your audience</a:t>
            </a:r>
          </a:p>
          <a:p>
            <a:pPr lvl="0"/>
            <a:r>
              <a:rPr lang="en-US" dirty="0"/>
              <a:t>Don’t overload your audience with information and keep the main message in mind</a:t>
            </a:r>
          </a:p>
          <a:p>
            <a:pPr lvl="0"/>
            <a:r>
              <a:rPr lang="en-US" dirty="0"/>
              <a:t>Present information in several different ways</a:t>
            </a:r>
          </a:p>
          <a:p>
            <a:pPr lvl="0"/>
            <a:r>
              <a:rPr lang="en-US" dirty="0"/>
              <a:t>Two-way interaction with users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60A5C4-EC15-4322-A40E-1651CC42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3" y="1980845"/>
            <a:ext cx="6141034" cy="32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7">
            <a:extLst>
              <a:ext uri="{FF2B5EF4-FFF2-40B4-BE49-F238E27FC236}">
                <a16:creationId xmlns:a16="http://schemas.microsoft.com/office/drawing/2014/main" id="{C34AFEDA-A341-4D24-9074-3E55FDF10E2F}"/>
              </a:ext>
            </a:extLst>
          </p:cNvPr>
          <p:cNvSpPr txBox="1"/>
          <p:nvPr/>
        </p:nvSpPr>
        <p:spPr>
          <a:xfrm>
            <a:off x="146913" y="5350394"/>
            <a:ext cx="230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Sommerville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&amp;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Hassol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6656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2;p30">
            <a:extLst>
              <a:ext uri="{FF2B5EF4-FFF2-40B4-BE49-F238E27FC236}">
                <a16:creationId xmlns:a16="http://schemas.microsoft.com/office/drawing/2014/main" id="{EFF86910-41D3-4F90-8C05-188E3ECA64D2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		            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Evaluation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8F79A-EE74-4FB3-B7CA-1F3656721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41"/>
          <a:stretch/>
        </p:blipFill>
        <p:spPr>
          <a:xfrm>
            <a:off x="57314" y="2227811"/>
            <a:ext cx="4019224" cy="2619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D21EE-4F26-4439-9E82-DEDBA6EB447C}"/>
              </a:ext>
            </a:extLst>
          </p:cNvPr>
          <p:cNvSpPr txBox="1"/>
          <p:nvPr/>
        </p:nvSpPr>
        <p:spPr>
          <a:xfrm>
            <a:off x="955289" y="1427253"/>
            <a:ext cx="1028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 the school too easy (1), just about right (3), or too difficult (5) ?</a:t>
            </a:r>
            <a:endParaRPr lang="nl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B5ED9-C1CB-4BF5-BF91-3BDF6B5BE849}"/>
              </a:ext>
            </a:extLst>
          </p:cNvPr>
          <p:cNvSpPr txBox="1"/>
          <p:nvPr/>
        </p:nvSpPr>
        <p:spPr>
          <a:xfrm>
            <a:off x="714902" y="2420418"/>
            <a:ext cx="84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Nov-</a:t>
            </a:r>
            <a:r>
              <a:rPr lang="en-US" dirty="0" err="1"/>
              <a:t>dec</a:t>
            </a:r>
            <a:r>
              <a:rPr lang="en-US" dirty="0"/>
              <a:t> 2020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0510B-D5D0-4FED-996B-CD0CE1FBE3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 b="11280"/>
          <a:stretch/>
        </p:blipFill>
        <p:spPr>
          <a:xfrm>
            <a:off x="4085446" y="1941330"/>
            <a:ext cx="3735781" cy="2918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0A2C4-ED94-46F5-B8CA-0573A6E77CDD}"/>
              </a:ext>
            </a:extLst>
          </p:cNvPr>
          <p:cNvSpPr txBox="1"/>
          <p:nvPr/>
        </p:nvSpPr>
        <p:spPr>
          <a:xfrm>
            <a:off x="4954393" y="2420418"/>
            <a:ext cx="875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March-April 2021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B7E0C-D589-400D-956D-A7DC4A2C2BE8}"/>
              </a:ext>
            </a:extLst>
          </p:cNvPr>
          <p:cNvSpPr txBox="1"/>
          <p:nvPr/>
        </p:nvSpPr>
        <p:spPr>
          <a:xfrm>
            <a:off x="955289" y="5652197"/>
            <a:ext cx="913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Overall positive evaluation, but also with good suggestions</a:t>
            </a:r>
            <a:endParaRPr lang="nl-NL" sz="2400" dirty="0"/>
          </a:p>
        </p:txBody>
      </p:sp>
      <p:pic>
        <p:nvPicPr>
          <p:cNvPr id="1026" name="Picture 2" descr="Diagram met antwoorden op het Formulier. Titel van de vraag: 2. The Summer School was:. Aantal antwoorden: 14 antwoorden.">
            <a:extLst>
              <a:ext uri="{FF2B5EF4-FFF2-40B4-BE49-F238E27FC236}">
                <a16:creationId xmlns:a16="http://schemas.microsoft.com/office/drawing/2014/main" id="{7DA0D8E6-B21C-444D-B1C1-842A71A7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06" y="2349489"/>
            <a:ext cx="4543494" cy="26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2;p30">
            <a:extLst>
              <a:ext uri="{FF2B5EF4-FFF2-40B4-BE49-F238E27FC236}">
                <a16:creationId xmlns:a16="http://schemas.microsoft.com/office/drawing/2014/main" id="{EFF86910-41D3-4F90-8C05-188E3ECA64D2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dirty="0">
                <a:solidFill>
                  <a:srgbClr val="000090"/>
                </a:solidFill>
              </a:rPr>
              <a:t>Challenges and recommendations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3168F-7FB5-41DF-BA5B-7223B3F7B8BA}"/>
              </a:ext>
            </a:extLst>
          </p:cNvPr>
          <p:cNvSpPr txBox="1"/>
          <p:nvPr/>
        </p:nvSpPr>
        <p:spPr>
          <a:xfrm>
            <a:off x="698269" y="997542"/>
            <a:ext cx="109395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Conversion from face-to-face schools to virtual schools </a:t>
            </a:r>
            <a:r>
              <a:rPr lang="en-US" sz="2400" b="1" dirty="0">
                <a:solidFill>
                  <a:schemeClr val="tx1"/>
                </a:solidFill>
              </a:rPr>
              <a:t>has disadvantages but also advantages</a:t>
            </a:r>
          </a:p>
          <a:p>
            <a:pPr marL="914400" lvl="5" indent="-457200">
              <a:buFont typeface="Arial" panose="020B0604020202020204" pitchFamily="34" charset="0"/>
              <a:buChar char="‒"/>
            </a:pPr>
            <a:r>
              <a:rPr lang="en-US" sz="2400" dirty="0"/>
              <a:t>more limited interaction between participants and with the lecturers, less networking</a:t>
            </a:r>
          </a:p>
          <a:p>
            <a:pPr marL="914400" lvl="5" indent="-457200">
              <a:buFont typeface="Arial" panose="020B0604020202020204" pitchFamily="34" charset="0"/>
              <a:buChar char="‒"/>
            </a:pPr>
            <a:r>
              <a:rPr lang="en-US" sz="2400" dirty="0"/>
              <a:t>limited number of participants per school </a:t>
            </a:r>
          </a:p>
          <a:p>
            <a:pPr marL="914400" lvl="5" indent="-457200">
              <a:buFont typeface="Arial" panose="020B0604020202020204" pitchFamily="34" charset="0"/>
              <a:buChar char="‒"/>
            </a:pPr>
            <a:r>
              <a:rPr lang="en-US" sz="2400" dirty="0"/>
              <a:t>potentially more difficult to ask for support for the case studies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easy to make recordings, which can be reused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easier to combine with other work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longer period with more time to work on case studies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No CO</a:t>
            </a:r>
            <a:r>
              <a:rPr lang="en-US" sz="2400" baseline="-25000" dirty="0"/>
              <a:t>2</a:t>
            </a:r>
            <a:r>
              <a:rPr lang="en-US" sz="2400" dirty="0"/>
              <a:t> emissions for traveling</a:t>
            </a:r>
          </a:p>
          <a:p>
            <a:pPr marL="457200"/>
            <a:endParaRPr lang="en-US" sz="2400" dirty="0"/>
          </a:p>
          <a:p>
            <a:r>
              <a:rPr lang="nl-NL" sz="2400" b="1" dirty="0"/>
              <a:t>Large </a:t>
            </a:r>
            <a:r>
              <a:rPr lang="nl-NL" sz="2400" b="1" dirty="0" err="1"/>
              <a:t>differences</a:t>
            </a:r>
            <a:r>
              <a:rPr lang="nl-NL" sz="2400" b="1" dirty="0"/>
              <a:t> in background </a:t>
            </a:r>
            <a:r>
              <a:rPr lang="nl-NL" sz="2400" b="1" dirty="0" err="1"/>
              <a:t>knowledge</a:t>
            </a:r>
            <a:r>
              <a:rPr lang="nl-NL" sz="2400" b="1" dirty="0"/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can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be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compensated</a:t>
            </a:r>
            <a:endParaRPr lang="nl-NL" sz="2400" b="1" dirty="0">
              <a:solidFill>
                <a:schemeClr val="tx1"/>
              </a:solidFill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Use</a:t>
            </a:r>
            <a:r>
              <a:rPr lang="nl-NL" sz="2400" dirty="0"/>
              <a:t> of </a:t>
            </a:r>
            <a:r>
              <a:rPr lang="nl-NL" sz="2400" dirty="0" err="1"/>
              <a:t>lessons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C3S User Learning Services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nl-NL" sz="2400" dirty="0"/>
              <a:t>Links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additional</a:t>
            </a:r>
            <a:r>
              <a:rPr lang="nl-NL" sz="2400" dirty="0"/>
              <a:t> background </a:t>
            </a:r>
            <a:r>
              <a:rPr lang="nl-NL" sz="2400" dirty="0" err="1"/>
              <a:t>material</a:t>
            </a:r>
            <a:endParaRPr lang="nl-NL" sz="2400" dirty="0"/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nl-NL" sz="2400" dirty="0"/>
              <a:t>Put </a:t>
            </a:r>
            <a:r>
              <a:rPr lang="nl-NL" sz="2400" dirty="0" err="1"/>
              <a:t>climate</a:t>
            </a:r>
            <a:r>
              <a:rPr lang="nl-NL" sz="2400" dirty="0"/>
              <a:t> researcher </a:t>
            </a:r>
            <a:r>
              <a:rPr lang="nl-NL" sz="2400" dirty="0" err="1"/>
              <a:t>and</a:t>
            </a:r>
            <a:r>
              <a:rPr lang="nl-NL" sz="2400" dirty="0"/>
              <a:t> impact researcher together </a:t>
            </a:r>
            <a:r>
              <a:rPr lang="nl-NL" sz="2400" dirty="0" err="1"/>
              <a:t>for</a:t>
            </a:r>
            <a:r>
              <a:rPr lang="nl-NL" sz="2400" dirty="0"/>
              <a:t> case </a:t>
            </a:r>
            <a:r>
              <a:rPr lang="nl-NL" sz="2400" dirty="0" err="1"/>
              <a:t>study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9015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904BD8-B596-4BAA-AC8F-D98295C0E734}"/>
              </a:ext>
            </a:extLst>
          </p:cNvPr>
          <p:cNvSpPr/>
          <p:nvPr/>
        </p:nvSpPr>
        <p:spPr>
          <a:xfrm>
            <a:off x="399011" y="1166842"/>
            <a:ext cx="107732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Interaction between climate scientists and impact researchers is needed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Use several networks/channels to get sufficient applications from the various disciplines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Participants experience </a:t>
            </a:r>
            <a:r>
              <a:rPr lang="en-US" sz="2400" dirty="0">
                <a:solidFill>
                  <a:schemeClr val="tx1"/>
                </a:solidFill>
              </a:rPr>
              <a:t>the real problems </a:t>
            </a:r>
            <a:r>
              <a:rPr lang="en-US" sz="2400" dirty="0"/>
              <a:t>that can occur during impact/adaptation studies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Discuss challenges in case studies with the whole group</a:t>
            </a:r>
          </a:p>
          <a:p>
            <a:endParaRPr lang="en-US" sz="2400" dirty="0"/>
          </a:p>
          <a:p>
            <a:r>
              <a:rPr lang="en-US" sz="2400" b="1" dirty="0"/>
              <a:t>Impact studies are more than </a:t>
            </a:r>
            <a:r>
              <a:rPr lang="en-US" sz="2400" b="1" dirty="0" err="1"/>
              <a:t>analysing</a:t>
            </a:r>
            <a:r>
              <a:rPr lang="en-US" sz="2400" b="1" dirty="0"/>
              <a:t> data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Also attention for user requirements, 			     communication issues and how 					        results may be used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Also learn about data needs for 					           user products and reflect on the 					        future of climate science </a:t>
            </a:r>
          </a:p>
        </p:txBody>
      </p:sp>
      <p:sp>
        <p:nvSpPr>
          <p:cNvPr id="6" name="Google Shape;112;p30">
            <a:extLst>
              <a:ext uri="{FF2B5EF4-FFF2-40B4-BE49-F238E27FC236}">
                <a16:creationId xmlns:a16="http://schemas.microsoft.com/office/drawing/2014/main" id="{D6487400-9266-4A7C-AB94-E44F39CFF2BA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dirty="0">
                <a:solidFill>
                  <a:srgbClr val="000090"/>
                </a:solidFill>
              </a:rPr>
              <a:t>Challenges and recommendations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06379-DE69-4DA2-A10F-DBCCC3085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9" t="50000" r="6409" b="6811"/>
          <a:stretch/>
        </p:blipFill>
        <p:spPr>
          <a:xfrm>
            <a:off x="6434051" y="4139738"/>
            <a:ext cx="5757949" cy="2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11CCF-44C2-4E38-BC0C-76E8AADA9F85}"/>
              </a:ext>
            </a:extLst>
          </p:cNvPr>
          <p:cNvSpPr txBox="1"/>
          <p:nvPr/>
        </p:nvSpPr>
        <p:spPr>
          <a:xfrm>
            <a:off x="448887" y="1166842"/>
            <a:ext cx="105737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Important to explain the connection </a:t>
            </a:r>
            <a:r>
              <a:rPr lang="en-US" sz="2400" b="1" dirty="0">
                <a:solidFill>
                  <a:schemeClr val="tx1"/>
                </a:solidFill>
              </a:rPr>
              <a:t>between</a:t>
            </a:r>
            <a:r>
              <a:rPr lang="en-US" sz="2400" b="1" dirty="0"/>
              <a:t> the various subjects in the programme to the participants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Additional attention for e.g. the importance of standards and the interconnection of the subjects during the programme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Explain clearly what is expected from the case study </a:t>
            </a:r>
            <a:r>
              <a:rPr lang="en-US" sz="2400" dirty="0">
                <a:solidFill>
                  <a:schemeClr val="tx1"/>
                </a:solidFill>
              </a:rPr>
              <a:t>(being not too ambitious</a:t>
            </a:r>
            <a:r>
              <a:rPr lang="en-US" sz="2400" dirty="0"/>
              <a:t>, but learn about different steps)</a:t>
            </a:r>
          </a:p>
          <a:p>
            <a:endParaRPr lang="en-US" sz="2400" dirty="0"/>
          </a:p>
          <a:p>
            <a:r>
              <a:rPr lang="en-US" sz="2400" b="1" dirty="0"/>
              <a:t>One school is not enough to learn how to use climate data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Follow-up meeting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Linked-In group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Continued support by members of the 				           IS-ENES3 project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Further short webinars or workshops</a:t>
            </a:r>
          </a:p>
        </p:txBody>
      </p:sp>
      <p:sp>
        <p:nvSpPr>
          <p:cNvPr id="6" name="Google Shape;112;p30">
            <a:extLst>
              <a:ext uri="{FF2B5EF4-FFF2-40B4-BE49-F238E27FC236}">
                <a16:creationId xmlns:a16="http://schemas.microsoft.com/office/drawing/2014/main" id="{FCAFA222-2082-42FF-B9D6-28CE1BBBCD5D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dirty="0">
                <a:solidFill>
                  <a:srgbClr val="000090"/>
                </a:solidFill>
              </a:rPr>
              <a:t>Challenges and recommendations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E66E8-6857-408F-918A-1648ED12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346" y="4206241"/>
            <a:ext cx="4896791" cy="26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2;p30">
            <a:extLst>
              <a:ext uri="{FF2B5EF4-FFF2-40B4-BE49-F238E27FC236}">
                <a16:creationId xmlns:a16="http://schemas.microsoft.com/office/drawing/2014/main" id="{D6487400-9266-4A7C-AB94-E44F39CFF2BA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dirty="0">
                <a:solidFill>
                  <a:srgbClr val="000090"/>
                </a:solidFill>
              </a:rPr>
              <a:t>Available material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82D94-EA39-4BB1-8CC0-54B22E0B1682}"/>
              </a:ext>
            </a:extLst>
          </p:cNvPr>
          <p:cNvSpPr txBox="1"/>
          <p:nvPr/>
        </p:nvSpPr>
        <p:spPr>
          <a:xfrm>
            <a:off x="1291244" y="1629294"/>
            <a:ext cx="93822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Programme, presentations and videos Autumn School: </a:t>
            </a:r>
            <a:r>
              <a:rPr lang="en-US" sz="2400" dirty="0">
                <a:hlinkClick r:id="rId4"/>
              </a:rPr>
              <a:t>First IS-ENES3 virtual Autumn School on Climate data use for impact assessments — IS-ENES 3</a:t>
            </a:r>
            <a:endParaRPr lang="en-US" sz="2400" dirty="0"/>
          </a:p>
          <a:p>
            <a:r>
              <a:rPr lang="en-US" sz="2400" dirty="0"/>
              <a:t>(will be replaced by the presentations of the Summer school May-June 2021)</a:t>
            </a:r>
          </a:p>
          <a:p>
            <a:endParaRPr lang="en-US" sz="2400" dirty="0"/>
          </a:p>
          <a:p>
            <a:r>
              <a:rPr lang="en-US" sz="2400" dirty="0"/>
              <a:t>For more material, contact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Judith Klostermann, </a:t>
            </a:r>
            <a:r>
              <a:rPr lang="en-US" sz="2400" dirty="0">
                <a:hlinkClick r:id="rId5"/>
              </a:rPr>
              <a:t>judith.klostermann@wur.nl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Janette Bessembinder, </a:t>
            </a:r>
            <a:r>
              <a:rPr lang="en-US" sz="2400" dirty="0">
                <a:hlinkClick r:id="rId6"/>
              </a:rPr>
              <a:t>bessembi@knmi.nl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77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77" y="248563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6186563"/>
            <a:ext cx="12192000" cy="646331"/>
          </a:xfrm>
          <a:prstGeom prst="rect">
            <a:avLst/>
          </a:prstGeom>
          <a:solidFill>
            <a:srgbClr val="EEEC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14" y="6184849"/>
            <a:ext cx="1093360" cy="6480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2408463" y="997537"/>
            <a:ext cx="9262597" cy="13300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>
                <a:solidFill>
                  <a:srgbClr val="000090"/>
                </a:solidFill>
              </a:rPr>
              <a:t>Experiences with virtual schools on “Climate data for impact assessments” </a:t>
            </a:r>
          </a:p>
          <a:p>
            <a:pPr lvl="0" algn="ctr"/>
            <a:endParaRPr lang="en-US" sz="3200" b="1" dirty="0">
              <a:solidFill>
                <a:srgbClr val="000090"/>
              </a:solidFill>
            </a:endParaRPr>
          </a:p>
          <a:p>
            <a:pPr lvl="0" algn="ctr"/>
            <a:endParaRPr sz="2800" i="1" dirty="0">
              <a:solidFill>
                <a:srgbClr val="00009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05F42-5F13-47FA-A451-A5B44E3B9911}"/>
              </a:ext>
            </a:extLst>
          </p:cNvPr>
          <p:cNvSpPr txBox="1"/>
          <p:nvPr/>
        </p:nvSpPr>
        <p:spPr>
          <a:xfrm>
            <a:off x="714894" y="1413164"/>
            <a:ext cx="101069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Lessons learnt, experiences and recommendations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06;p6">
            <a:extLst>
              <a:ext uri="{FF2B5EF4-FFF2-40B4-BE49-F238E27FC236}">
                <a16:creationId xmlns:a16="http://schemas.microsoft.com/office/drawing/2014/main" id="{98B088E6-8EAF-4436-8534-56B0F743AFEA}"/>
              </a:ext>
            </a:extLst>
          </p:cNvPr>
          <p:cNvSpPr txBox="1">
            <a:spLocks/>
          </p:cNvSpPr>
          <p:nvPr/>
        </p:nvSpPr>
        <p:spPr>
          <a:xfrm>
            <a:off x="714895" y="1791335"/>
            <a:ext cx="7718892" cy="41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from face to face to virtual schools has disadvantages but also advantages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differences in background knowledge can be compensated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between climate scientists and impact researchers is needed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studies are more than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to explain the connection between the various subjects in the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participants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school is not enough to learn how to use climate data</a:t>
            </a:r>
          </a:p>
        </p:txBody>
      </p:sp>
      <p:pic>
        <p:nvPicPr>
          <p:cNvPr id="13" name="Google Shape;107;p6">
            <a:extLst>
              <a:ext uri="{FF2B5EF4-FFF2-40B4-BE49-F238E27FC236}">
                <a16:creationId xmlns:a16="http://schemas.microsoft.com/office/drawing/2014/main" id="{F997C198-C8DA-44B8-94F5-5E28417558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5099" y="2689036"/>
            <a:ext cx="3855569" cy="1798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99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77" y="248563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6186563"/>
            <a:ext cx="12192000" cy="646331"/>
          </a:xfrm>
          <a:prstGeom prst="rect">
            <a:avLst/>
          </a:prstGeom>
          <a:solidFill>
            <a:srgbClr val="EEEC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The IS-ENES3 project has received funding from the European Union’s Horizon 2020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 824084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14" y="6184849"/>
            <a:ext cx="1093360" cy="6480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1560574" y="1313412"/>
            <a:ext cx="9262597" cy="4313770"/>
          </a:xfrm>
          <a:prstGeom prst="rect">
            <a:avLst/>
          </a:prstGeom>
          <a:solidFill>
            <a:srgbClr val="DDEAF6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>
                <a:solidFill>
                  <a:srgbClr val="000090"/>
                </a:solidFill>
              </a:rPr>
              <a:t>Experiences with virtual schools on “Climate data for impact assessments” </a:t>
            </a:r>
          </a:p>
          <a:p>
            <a:pPr lvl="0" algn="ctr"/>
            <a:endParaRPr lang="en-US" sz="3200" b="1" dirty="0">
              <a:solidFill>
                <a:srgbClr val="000090"/>
              </a:solidFill>
            </a:endParaRPr>
          </a:p>
          <a:p>
            <a:pPr lvl="0" algn="ctr"/>
            <a:r>
              <a:rPr lang="en-US" sz="2400" b="1" dirty="0">
                <a:solidFill>
                  <a:srgbClr val="000090"/>
                </a:solidFill>
              </a:rPr>
              <a:t>Janette Bessembinder, Judith Klostermann, Rutger Dankers, Vladimir </a:t>
            </a:r>
            <a:r>
              <a:rPr lang="en-US" sz="2400" b="1" dirty="0" err="1">
                <a:solidFill>
                  <a:srgbClr val="000090"/>
                </a:solidFill>
              </a:rPr>
              <a:t>Djurdjevic</a:t>
            </a:r>
            <a:r>
              <a:rPr lang="en-US" sz="2400" b="1" dirty="0">
                <a:solidFill>
                  <a:srgbClr val="000090"/>
                </a:solidFill>
              </a:rPr>
              <a:t> and </a:t>
            </a:r>
            <a:r>
              <a:rPr lang="en-US" sz="2400" b="1" dirty="0" err="1">
                <a:solidFill>
                  <a:srgbClr val="000090"/>
                </a:solidFill>
              </a:rPr>
              <a:t>Tomáš</a:t>
            </a:r>
            <a:r>
              <a:rPr lang="en-US" sz="2400" b="1" dirty="0">
                <a:solidFill>
                  <a:srgbClr val="000090"/>
                </a:solidFill>
              </a:rPr>
              <a:t> Halenka</a:t>
            </a:r>
          </a:p>
          <a:p>
            <a:pPr lvl="0" algn="ctr"/>
            <a:r>
              <a:rPr lang="en-US" sz="2400" i="1" dirty="0">
                <a:solidFill>
                  <a:srgbClr val="000090"/>
                </a:solidFill>
              </a:rPr>
              <a:t>September 9</a:t>
            </a:r>
            <a:r>
              <a:rPr lang="en-US" sz="2800" i="1" baseline="30000" dirty="0">
                <a:solidFill>
                  <a:srgbClr val="000090"/>
                </a:solidFill>
              </a:rPr>
              <a:t>th</a:t>
            </a:r>
            <a:r>
              <a:rPr lang="en-US" sz="2800" i="1" dirty="0">
                <a:solidFill>
                  <a:srgbClr val="000090"/>
                </a:solidFill>
              </a:rPr>
              <a:t> 2021</a:t>
            </a:r>
            <a:endParaRPr sz="28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l="21853" b="1774"/>
          <a:stretch/>
        </p:blipFill>
        <p:spPr>
          <a:xfrm>
            <a:off x="3700513" y="1102761"/>
            <a:ext cx="6650864" cy="57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0" y="-198879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3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Aim of the schools on Climate data for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1" dirty="0">
                <a:solidFill>
                  <a:srgbClr val="000090"/>
                </a:solidFill>
              </a:rPr>
              <a:t>                      </a:t>
            </a:r>
            <a:r>
              <a:rPr lang="en-US" sz="3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impact assessments             </a:t>
            </a:r>
            <a:endParaRPr sz="3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5725801" y="1335511"/>
            <a:ext cx="2317531" cy="11824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7457064" y="2534550"/>
            <a:ext cx="2317531" cy="11824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7540189" y="4390373"/>
            <a:ext cx="2317531" cy="11824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431826" y="5558937"/>
            <a:ext cx="2317531" cy="11824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0D70E-E3B6-40ED-8951-9A83E5B9F4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451"/>
          <a:stretch/>
        </p:blipFill>
        <p:spPr>
          <a:xfrm>
            <a:off x="8193597" y="1255802"/>
            <a:ext cx="1690358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602290-6773-4EE7-8510-539F3011D9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9" t="-1779" r="28250" b="1779"/>
          <a:stretch/>
        </p:blipFill>
        <p:spPr>
          <a:xfrm>
            <a:off x="9924860" y="2870309"/>
            <a:ext cx="1580998" cy="117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8957C-924B-48F2-842C-7A8D7D668B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9" t="-1779" r="28250" b="1779"/>
          <a:stretch/>
        </p:blipFill>
        <p:spPr>
          <a:xfrm>
            <a:off x="9924860" y="4382307"/>
            <a:ext cx="158099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315CD-F17B-4EFE-A64C-46650A0E9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990" y="2239784"/>
            <a:ext cx="1688738" cy="1176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9F2F4E-6441-4B49-BD30-BFCCDAEF3D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451"/>
          <a:stretch/>
        </p:blipFill>
        <p:spPr>
          <a:xfrm>
            <a:off x="7824489" y="5527137"/>
            <a:ext cx="1690358" cy="1176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88A12-99E9-4460-BAAA-E9523260C278}"/>
              </a:ext>
            </a:extLst>
          </p:cNvPr>
          <p:cNvSpPr txBox="1"/>
          <p:nvPr/>
        </p:nvSpPr>
        <p:spPr>
          <a:xfrm>
            <a:off x="817418" y="2437575"/>
            <a:ext cx="1413164" cy="300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8F0E0-138D-42B5-A9D5-AC5FF0141E96}"/>
              </a:ext>
            </a:extLst>
          </p:cNvPr>
          <p:cNvSpPr/>
          <p:nvPr/>
        </p:nvSpPr>
        <p:spPr>
          <a:xfrm>
            <a:off x="342240" y="1558285"/>
            <a:ext cx="2883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SzPts val="2800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Support exploitation of climate (model) data by Earth system science, climate change impact and climate service communities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B25DC-11E9-45B5-A3C3-55D807E8FDAA}"/>
              </a:ext>
            </a:extLst>
          </p:cNvPr>
          <p:cNvSpPr txBox="1"/>
          <p:nvPr/>
        </p:nvSpPr>
        <p:spPr>
          <a:xfrm>
            <a:off x="3375600" y="1438677"/>
            <a:ext cx="1612669" cy="80110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0" y="-98436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3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>
            <a:spLocks noGrp="1"/>
          </p:cNvSpPr>
          <p:nvPr>
            <p:ph type="body" idx="4"/>
          </p:nvPr>
        </p:nvSpPr>
        <p:spPr>
          <a:xfrm>
            <a:off x="6172200" y="1791335"/>
            <a:ext cx="5183188" cy="41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Climate data sources, advantages and disadvantages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Climate models – basic knowledge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Impact model approaches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Challenges in climate impact studies</a:t>
            </a:r>
            <a:endParaRPr dirty="0"/>
          </a:p>
          <a:p>
            <a:pPr lvl="0"/>
            <a:r>
              <a:rPr lang="en-US" dirty="0"/>
              <a:t>Challenges in inter/transdisciplinary work</a:t>
            </a:r>
            <a:endParaRPr dirty="0"/>
          </a:p>
          <a:p>
            <a:pPr lvl="0"/>
            <a:r>
              <a:rPr lang="en-US" dirty="0"/>
              <a:t>Climate services and the information needs of users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Learning to understand each other for future cooperation</a:t>
            </a:r>
            <a:endParaRPr dirty="0"/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77" y="2505722"/>
            <a:ext cx="5401024" cy="272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		            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Programme overview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30"/>
          <p:cNvGraphicFramePr/>
          <p:nvPr>
            <p:extLst>
              <p:ext uri="{D42A27DB-BD31-4B8C-83A1-F6EECF244321}">
                <p14:modId xmlns:p14="http://schemas.microsoft.com/office/powerpoint/2010/main" val="4087324617"/>
              </p:ext>
            </p:extLst>
          </p:nvPr>
        </p:nvGraphicFramePr>
        <p:xfrm>
          <a:off x="408740" y="3418401"/>
          <a:ext cx="11302241" cy="27294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0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6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</a:rPr>
                        <a:t>Week 1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</a:rPr>
                        <a:t>Week2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</a:rPr>
                        <a:t>Week 3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</a:rPr>
                        <a:t>Week 4-6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2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Climate models, CMIP, downscaling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Climate data sources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Climate indices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Uncertainties, ensembles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 err="1"/>
                        <a:t>ESMValTool</a:t>
                      </a:r>
                      <a:endParaRPr lang="en-US"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Impact modeling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Examples of impact studies in agriculture, forestry, water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Climate services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Climate data portals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Case study </a:t>
                      </a: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</a:rPr>
                        <a:t>Climate4Impact portal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</a:rPr>
                        <a:t>Bias correction methods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Case studies: 1 climate scientist+1 impact scientist</a:t>
                      </a:r>
                      <a:endParaRPr sz="20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Questions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Interactive sessions ongoing work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</a:rPr>
                        <a:t>Case study presentations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Evaluation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070B18-F77A-4BC9-8CA8-8AB495C4C137}"/>
              </a:ext>
            </a:extLst>
          </p:cNvPr>
          <p:cNvSpPr txBox="1"/>
          <p:nvPr/>
        </p:nvSpPr>
        <p:spPr>
          <a:xfrm>
            <a:off x="914399" y="1313416"/>
            <a:ext cx="10796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Due to COVID-19 face-to-face schools were converted to virtual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 virtual schools with 20 persons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 meetings/webinars per week for 6 weeks</a:t>
            </a:r>
            <a:endParaRPr lang="nl-N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5925312" y="408147"/>
            <a:ext cx="6096000" cy="6463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5, week 3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Steps required for climate impact case studies and challenges in multi/transdisciplinary work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Lessons ULS on climate data sources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1, week 1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models and the international landscape of climate research and modelling and current developments; Climate model evaluation and the ESMValTool)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2, week 1: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Downscaling techniques and regional modelling, and bias-adjustment; Standards for climate data, CMIP experiments; Climate indices and standards, uncertainties/ensembles, challenges in use of climate data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4, week 2: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services; landscape of portals, tools with climate data and other data</a:t>
            </a:r>
            <a:endParaRPr dirty="0"/>
          </a:p>
          <a:p>
            <a:pPr lvl="0">
              <a:buClr>
                <a:srgbClr val="0070C0"/>
              </a:buClr>
              <a:buSzPts val="1800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6, week 3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Climate4Impact portal and some examples on possible analyses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Lessons ULS on sectoral impacts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Webinar 3, week 2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Approaches used in impact modelling + examples of impact studies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79" y="256032"/>
            <a:ext cx="5730737" cy="648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2;p30">
            <a:extLst>
              <a:ext uri="{FF2B5EF4-FFF2-40B4-BE49-F238E27FC236}">
                <a16:creationId xmlns:a16="http://schemas.microsoft.com/office/drawing/2014/main" id="{EFF86910-41D3-4F90-8C05-188E3ECA64D2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rgbClr val="000090"/>
                </a:solidFill>
              </a:rPr>
              <a:t>	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Examples of case studies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3168F-7FB5-41DF-BA5B-7223B3F7B8BA}"/>
              </a:ext>
            </a:extLst>
          </p:cNvPr>
          <p:cNvSpPr txBox="1"/>
          <p:nvPr/>
        </p:nvSpPr>
        <p:spPr>
          <a:xfrm>
            <a:off x="0" y="4559405"/>
            <a:ext cx="5767305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914400" indent="-457200">
              <a:buFont typeface="Wingdings" panose="05000000000000000000" pitchFamily="2" charset="2"/>
              <a:buChar char="ü"/>
            </a:pPr>
            <a:r>
              <a:rPr lang="nl-NL" sz="2400" dirty="0" err="1"/>
              <a:t>Growing</a:t>
            </a:r>
            <a:r>
              <a:rPr lang="nl-NL" sz="2400" dirty="0"/>
              <a:t> </a:t>
            </a:r>
            <a:r>
              <a:rPr lang="nl-NL" sz="2400" dirty="0" err="1"/>
              <a:t>season</a:t>
            </a:r>
            <a:r>
              <a:rPr lang="nl-NL" sz="2400" dirty="0"/>
              <a:t> on long term </a:t>
            </a:r>
            <a:r>
              <a:rPr lang="nl-NL" sz="2400" dirty="0" err="1"/>
              <a:t>for</a:t>
            </a:r>
            <a:r>
              <a:rPr lang="nl-NL" sz="2400" dirty="0"/>
              <a:t> Beach </a:t>
            </a:r>
            <a:r>
              <a:rPr lang="nl-NL" sz="2400" dirty="0" err="1"/>
              <a:t>forests</a:t>
            </a:r>
            <a:r>
              <a:rPr lang="nl-NL" sz="2400" dirty="0"/>
              <a:t> in </a:t>
            </a:r>
            <a:r>
              <a:rPr lang="nl-NL" sz="2400" dirty="0" err="1"/>
              <a:t>the</a:t>
            </a:r>
            <a:r>
              <a:rPr lang="nl-NL" sz="2400" dirty="0"/>
              <a:t> Balkan </a:t>
            </a:r>
            <a:r>
              <a:rPr lang="nl-NL" sz="2400" dirty="0" err="1"/>
              <a:t>region</a:t>
            </a:r>
            <a:endParaRPr lang="nl-NL" sz="2400" dirty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Norway spruce and summer drought in Northern Europe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BB05A-872A-4178-B6E8-5B9CE7F0BEDE}"/>
              </a:ext>
            </a:extLst>
          </p:cNvPr>
          <p:cNvSpPr txBox="1"/>
          <p:nvPr/>
        </p:nvSpPr>
        <p:spPr>
          <a:xfrm>
            <a:off x="8016" y="1533682"/>
            <a:ext cx="608798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Water stress for citrus fruits in Spain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nl-NL" sz="2400" dirty="0"/>
              <a:t>Impact of </a:t>
            </a:r>
            <a:r>
              <a:rPr lang="nl-NL" sz="2400" dirty="0" err="1"/>
              <a:t>anomalous</a:t>
            </a:r>
            <a:r>
              <a:rPr lang="nl-NL" sz="2400" dirty="0"/>
              <a:t> </a:t>
            </a:r>
            <a:r>
              <a:rPr lang="nl-NL" sz="2400" dirty="0" err="1"/>
              <a:t>temperatures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rainfall</a:t>
            </a:r>
            <a:r>
              <a:rPr lang="nl-NL" sz="2400" dirty="0"/>
              <a:t> on </a:t>
            </a:r>
            <a:r>
              <a:rPr lang="nl-NL" sz="2400" dirty="0" err="1"/>
              <a:t>potato</a:t>
            </a:r>
            <a:r>
              <a:rPr lang="nl-NL" sz="2400" dirty="0"/>
              <a:t> </a:t>
            </a:r>
            <a:r>
              <a:rPr lang="nl-NL" sz="2400" dirty="0" err="1"/>
              <a:t>yield</a:t>
            </a:r>
            <a:r>
              <a:rPr lang="nl-NL" sz="2400" dirty="0"/>
              <a:t> in Ireland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nl-NL" sz="2400" dirty="0"/>
              <a:t>Impact of </a:t>
            </a:r>
            <a:r>
              <a:rPr lang="nl-NL" sz="2400" dirty="0" err="1"/>
              <a:t>temperature</a:t>
            </a:r>
            <a:r>
              <a:rPr lang="nl-NL" sz="2400" dirty="0"/>
              <a:t> change on </a:t>
            </a:r>
            <a:r>
              <a:rPr lang="nl-NL" sz="2400" dirty="0" err="1"/>
              <a:t>grapes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Balkan </a:t>
            </a:r>
            <a:r>
              <a:rPr lang="nl-NL" sz="2400" dirty="0" err="1"/>
              <a:t>region</a:t>
            </a:r>
            <a:r>
              <a:rPr lang="nl-NL" sz="2400" dirty="0"/>
              <a:t> 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Drought impact on maize production in Kenya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48330-1033-4A3F-8BB8-B53BEEE55EB9}"/>
              </a:ext>
            </a:extLst>
          </p:cNvPr>
          <p:cNvSpPr txBox="1"/>
          <p:nvPr/>
        </p:nvSpPr>
        <p:spPr>
          <a:xfrm>
            <a:off x="6229524" y="2703688"/>
            <a:ext cx="5983601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914400" indent="-457200">
              <a:buFont typeface="Wingdings" panose="05000000000000000000" pitchFamily="2" charset="2"/>
              <a:buChar char="ü"/>
            </a:pPr>
            <a:r>
              <a:rPr lang="nl-NL" sz="2400" dirty="0"/>
              <a:t>Extreme </a:t>
            </a:r>
            <a:r>
              <a:rPr lang="nl-NL" sz="2400" dirty="0" err="1"/>
              <a:t>precipitation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flash </a:t>
            </a:r>
            <a:r>
              <a:rPr lang="nl-NL" sz="2400" dirty="0" err="1"/>
              <a:t>floods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impact on Prague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Venice</a:t>
            </a:r>
            <a:endParaRPr lang="nl-NL" sz="2400" dirty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Flooding of coastal areas in France in the long term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Surface runoff in Norway and impact on hydropower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GB" sz="2400" dirty="0"/>
              <a:t>Sea level and flooding in Bangladesh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6053-971C-4240-BE09-AD367D6C2F8C}"/>
              </a:ext>
            </a:extLst>
          </p:cNvPr>
          <p:cNvSpPr txBox="1"/>
          <p:nvPr/>
        </p:nvSpPr>
        <p:spPr>
          <a:xfrm>
            <a:off x="6229524" y="1526353"/>
            <a:ext cx="595446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400" dirty="0"/>
              <a:t>Impact of hot temperature on people in Po plain, Italy</a:t>
            </a:r>
          </a:p>
        </p:txBody>
      </p:sp>
    </p:spTree>
    <p:extLst>
      <p:ext uri="{BB962C8B-B14F-4D97-AF65-F5344CB8AC3E}">
        <p14:creationId xmlns:p14="http://schemas.microsoft.com/office/powerpoint/2010/main" val="35409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65" y="132926"/>
            <a:ext cx="2515030" cy="7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2;p30">
            <a:extLst>
              <a:ext uri="{FF2B5EF4-FFF2-40B4-BE49-F238E27FC236}">
                <a16:creationId xmlns:a16="http://schemas.microsoft.com/office/drawing/2014/main" id="{EFF86910-41D3-4F90-8C05-188E3ECA64D2}"/>
              </a:ext>
            </a:extLst>
          </p:cNvPr>
          <p:cNvSpPr txBox="1"/>
          <p:nvPr/>
        </p:nvSpPr>
        <p:spPr>
          <a:xfrm>
            <a:off x="8016" y="25262"/>
            <a:ext cx="12192000" cy="9753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platforms and tools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Diagram met antwoorden op het Formulier. Titel van de vraag: 13. Which of the the following tools did your group use for your case study?. Aantal antwoorden: 14 antwoorden.">
            <a:extLst>
              <a:ext uri="{FF2B5EF4-FFF2-40B4-BE49-F238E27FC236}">
                <a16:creationId xmlns:a16="http://schemas.microsoft.com/office/drawing/2014/main" id="{4215CC01-BA41-48A3-B01A-0BC9EDBF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9" y="1417470"/>
            <a:ext cx="12192000" cy="57959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7DDE09-E8DF-430A-BD3F-C7D1EB944DFE}"/>
              </a:ext>
            </a:extLst>
          </p:cNvPr>
          <p:cNvSpPr/>
          <p:nvPr/>
        </p:nvSpPr>
        <p:spPr>
          <a:xfrm>
            <a:off x="225865" y="2190939"/>
            <a:ext cx="1756844" cy="38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14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KNMI sjabloon voor Powerpoint NL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3.xml><?xml version="1.0" encoding="utf-8"?>
<a:theme xmlns:a="http://schemas.openxmlformats.org/drawingml/2006/main" name="KNMI sjabloon voor Powerpoint NL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4.xml><?xml version="1.0" encoding="utf-8"?>
<a:theme xmlns:a="http://schemas.openxmlformats.org/drawingml/2006/main" name="25_KNMI sjabloon voor Powerpoint NL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5.xml><?xml version="1.0" encoding="utf-8"?>
<a:theme xmlns:a="http://schemas.openxmlformats.org/drawingml/2006/main" name="1_KNMI sjabloon voor Powerpoint NL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6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Standaardontwerp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A4BFA8920DA4EB1B32D4C561623CD" ma:contentTypeVersion="10" ma:contentTypeDescription="Een nieuw document maken." ma:contentTypeScope="" ma:versionID="0df163a99fbf8bcb29605cf30539a3d1">
  <xsd:schema xmlns:xsd="http://www.w3.org/2001/XMLSchema" xmlns:xs="http://www.w3.org/2001/XMLSchema" xmlns:p="http://schemas.microsoft.com/office/2006/metadata/properties" xmlns:ns3="af445f7e-8b61-449e-9017-85cbb7b843ce" targetNamespace="http://schemas.microsoft.com/office/2006/metadata/properties" ma:root="true" ma:fieldsID="f1eab9d4803822a21cf4ae8218f96100" ns3:_="">
    <xsd:import namespace="af445f7e-8b61-449e-9017-85cbb7b843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45f7e-8b61-449e-9017-85cbb7b84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B08BF-C126-4C1E-83C4-0E0172EF19E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af445f7e-8b61-449e-9017-85cbb7b843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57F97B-A14C-4E40-96D6-C11E572EF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45f7e-8b61-449e-9017-85cbb7b84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0B5BF8-55BB-4B58-BA67-F57CAA564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1159</Words>
  <Application>Microsoft Office PowerPoint</Application>
  <PresentationFormat>Widescreen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Wingdings</vt:lpstr>
      <vt:lpstr>Calibri</vt:lpstr>
      <vt:lpstr>Verdana</vt:lpstr>
      <vt:lpstr>Thème Office</vt:lpstr>
      <vt:lpstr>20_KNMI sjabloon voor Powerpoint NL breedbeeld</vt:lpstr>
      <vt:lpstr>KNMI sjabloon voor Powerpoint NL Breedbeeld</vt:lpstr>
      <vt:lpstr>25_KNMI sjabloon voor Powerpoint NL Breedbeeld</vt:lpstr>
      <vt:lpstr>1_KNMI sjabloon voor Powerpoint NL breedbeeld</vt:lpstr>
      <vt:lpstr>1_Standaardontwerp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Morellon</dc:creator>
  <cp:lastModifiedBy>Bessembinder, Janette (KNMI)</cp:lastModifiedBy>
  <cp:revision>70</cp:revision>
  <dcterms:created xsi:type="dcterms:W3CDTF">2020-02-25T10:00:05Z</dcterms:created>
  <dcterms:modified xsi:type="dcterms:W3CDTF">2021-09-02T13:47:25Z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0x010100067A4BFA8920DA4EB1B32D4C561623CD</vt:lpwstr>
  </property>
</Properties>
</file>