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78" r:id="rId5"/>
    <p:sldId id="265" r:id="rId6"/>
    <p:sldId id="281" r:id="rId7"/>
    <p:sldId id="477" r:id="rId8"/>
    <p:sldId id="280" r:id="rId9"/>
    <p:sldId id="279" r:id="rId10"/>
    <p:sldId id="266" r:id="rId11"/>
    <p:sldId id="260" r:id="rId12"/>
    <p:sldId id="259" r:id="rId13"/>
    <p:sldId id="282" r:id="rId14"/>
    <p:sldId id="272" r:id="rId15"/>
    <p:sldId id="271" r:id="rId16"/>
    <p:sldId id="269" r:id="rId17"/>
    <p:sldId id="270" r:id="rId18"/>
    <p:sldId id="275" r:id="rId19"/>
    <p:sldId id="268" r:id="rId20"/>
    <p:sldId id="273" r:id="rId21"/>
    <p:sldId id="267" r:id="rId22"/>
    <p:sldId id="277" r:id="rId23"/>
    <p:sldId id="262"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6206E1-2E75-4337-A63A-BD89488EF07D}" v="12" dt="2021-09-06T14:29:49.825"/>
    <p1510:client id="{5B25A645-56D1-45B7-91F5-81C11100AA72}" v="27" dt="2021-09-05T22:05:16.1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138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Future change in magnitude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'Future hazard'!$E$44</c:f>
              <c:strCache>
                <c:ptCount val="1"/>
                <c:pt idx="0">
                  <c:v>Increasing</c:v>
                </c:pt>
              </c:strCache>
            </c:strRef>
          </c:tx>
          <c:spPr>
            <a:solidFill>
              <a:srgbClr val="FF0000"/>
            </a:solidFill>
            <a:ln>
              <a:noFill/>
            </a:ln>
            <a:effectLst/>
          </c:spPr>
          <c:invertIfNegative val="0"/>
          <c:cat>
            <c:strRef>
              <c:f>'Future hazard'!$A$45:$A$60</c:f>
              <c:strCache>
                <c:ptCount val="16"/>
                <c:pt idx="0">
                  <c:v>Rain storm</c:v>
                </c:pt>
                <c:pt idx="1">
                  <c:v>Drought</c:v>
                </c:pt>
                <c:pt idx="2">
                  <c:v>Heat wave</c:v>
                </c:pt>
                <c:pt idx="3">
                  <c:v>Flash / surface flood</c:v>
                </c:pt>
                <c:pt idx="4">
                  <c:v>Extreme hot days</c:v>
                </c:pt>
                <c:pt idx="5">
                  <c:v>River flood</c:v>
                </c:pt>
                <c:pt idx="6">
                  <c:v>Severe wind</c:v>
                </c:pt>
                <c:pt idx="7">
                  <c:v> Forest fire</c:v>
                </c:pt>
                <c:pt idx="8">
                  <c:v> Landslide</c:v>
                </c:pt>
                <c:pt idx="9">
                  <c:v>Coastal flood</c:v>
                </c:pt>
                <c:pt idx="10">
                  <c:v>Vector-borne disease</c:v>
                </c:pt>
                <c:pt idx="11">
                  <c:v>Storm surge</c:v>
                </c:pt>
                <c:pt idx="12">
                  <c:v>Heavy snow</c:v>
                </c:pt>
                <c:pt idx="13">
                  <c:v>Extreme winter conditions</c:v>
                </c:pt>
                <c:pt idx="14">
                  <c:v>Cyclone (Hurricane / Typhoon)</c:v>
                </c:pt>
                <c:pt idx="15">
                  <c:v> Hail</c:v>
                </c:pt>
              </c:strCache>
            </c:strRef>
          </c:cat>
          <c:val>
            <c:numRef>
              <c:f>'Future hazard'!$E$45:$E$60</c:f>
              <c:numCache>
                <c:formatCode>General</c:formatCode>
                <c:ptCount val="16"/>
                <c:pt idx="0">
                  <c:v>342</c:v>
                </c:pt>
                <c:pt idx="1">
                  <c:v>299</c:v>
                </c:pt>
                <c:pt idx="2">
                  <c:v>299</c:v>
                </c:pt>
                <c:pt idx="3">
                  <c:v>239</c:v>
                </c:pt>
                <c:pt idx="4">
                  <c:v>231</c:v>
                </c:pt>
                <c:pt idx="5">
                  <c:v>156</c:v>
                </c:pt>
                <c:pt idx="6">
                  <c:v>111</c:v>
                </c:pt>
                <c:pt idx="7">
                  <c:v>101</c:v>
                </c:pt>
                <c:pt idx="8">
                  <c:v>70</c:v>
                </c:pt>
                <c:pt idx="9">
                  <c:v>130</c:v>
                </c:pt>
                <c:pt idx="10">
                  <c:v>95</c:v>
                </c:pt>
                <c:pt idx="11">
                  <c:v>69</c:v>
                </c:pt>
                <c:pt idx="12">
                  <c:v>31</c:v>
                </c:pt>
                <c:pt idx="13">
                  <c:v>44</c:v>
                </c:pt>
                <c:pt idx="14">
                  <c:v>46</c:v>
                </c:pt>
                <c:pt idx="15">
                  <c:v>38</c:v>
                </c:pt>
              </c:numCache>
            </c:numRef>
          </c:val>
          <c:extLst>
            <c:ext xmlns:c16="http://schemas.microsoft.com/office/drawing/2014/chart" uri="{C3380CC4-5D6E-409C-BE32-E72D297353CC}">
              <c16:uniqueId val="{00000000-DDDC-4174-A419-5620285628C6}"/>
            </c:ext>
          </c:extLst>
        </c:ser>
        <c:ser>
          <c:idx val="1"/>
          <c:order val="1"/>
          <c:tx>
            <c:strRef>
              <c:f>'Future hazard'!$F$44</c:f>
              <c:strCache>
                <c:ptCount val="1"/>
                <c:pt idx="0">
                  <c:v>Decreasing</c:v>
                </c:pt>
              </c:strCache>
            </c:strRef>
          </c:tx>
          <c:spPr>
            <a:solidFill>
              <a:schemeClr val="accent2"/>
            </a:solidFill>
            <a:ln>
              <a:noFill/>
            </a:ln>
            <a:effectLst/>
          </c:spPr>
          <c:invertIfNegative val="0"/>
          <c:cat>
            <c:strRef>
              <c:f>'Future hazard'!$A$45:$A$60</c:f>
              <c:strCache>
                <c:ptCount val="16"/>
                <c:pt idx="0">
                  <c:v>Rain storm</c:v>
                </c:pt>
                <c:pt idx="1">
                  <c:v>Drought</c:v>
                </c:pt>
                <c:pt idx="2">
                  <c:v>Heat wave</c:v>
                </c:pt>
                <c:pt idx="3">
                  <c:v>Flash / surface flood</c:v>
                </c:pt>
                <c:pt idx="4">
                  <c:v>Extreme hot days</c:v>
                </c:pt>
                <c:pt idx="5">
                  <c:v>River flood</c:v>
                </c:pt>
                <c:pt idx="6">
                  <c:v>Severe wind</c:v>
                </c:pt>
                <c:pt idx="7">
                  <c:v> Forest fire</c:v>
                </c:pt>
                <c:pt idx="8">
                  <c:v> Landslide</c:v>
                </c:pt>
                <c:pt idx="9">
                  <c:v>Coastal flood</c:v>
                </c:pt>
                <c:pt idx="10">
                  <c:v>Vector-borne disease</c:v>
                </c:pt>
                <c:pt idx="11">
                  <c:v>Storm surge</c:v>
                </c:pt>
                <c:pt idx="12">
                  <c:v>Heavy snow</c:v>
                </c:pt>
                <c:pt idx="13">
                  <c:v>Extreme winter conditions</c:v>
                </c:pt>
                <c:pt idx="14">
                  <c:v>Cyclone (Hurricane / Typhoon)</c:v>
                </c:pt>
                <c:pt idx="15">
                  <c:v> Hail</c:v>
                </c:pt>
              </c:strCache>
            </c:strRef>
          </c:cat>
          <c:val>
            <c:numRef>
              <c:f>'Future hazard'!$F$45:$F$60</c:f>
              <c:numCache>
                <c:formatCode>General</c:formatCode>
                <c:ptCount val="16"/>
                <c:pt idx="0">
                  <c:v>14</c:v>
                </c:pt>
                <c:pt idx="1">
                  <c:v>9</c:v>
                </c:pt>
                <c:pt idx="2">
                  <c:v>1</c:v>
                </c:pt>
                <c:pt idx="3">
                  <c:v>14</c:v>
                </c:pt>
                <c:pt idx="4">
                  <c:v>0</c:v>
                </c:pt>
                <c:pt idx="5">
                  <c:v>12</c:v>
                </c:pt>
                <c:pt idx="6">
                  <c:v>4</c:v>
                </c:pt>
                <c:pt idx="7">
                  <c:v>8</c:v>
                </c:pt>
                <c:pt idx="8">
                  <c:v>11</c:v>
                </c:pt>
                <c:pt idx="9">
                  <c:v>1</c:v>
                </c:pt>
                <c:pt idx="10">
                  <c:v>7</c:v>
                </c:pt>
                <c:pt idx="11">
                  <c:v>1</c:v>
                </c:pt>
                <c:pt idx="12">
                  <c:v>3</c:v>
                </c:pt>
                <c:pt idx="13">
                  <c:v>7</c:v>
                </c:pt>
                <c:pt idx="14">
                  <c:v>0</c:v>
                </c:pt>
                <c:pt idx="15">
                  <c:v>0</c:v>
                </c:pt>
              </c:numCache>
            </c:numRef>
          </c:val>
          <c:extLst>
            <c:ext xmlns:c16="http://schemas.microsoft.com/office/drawing/2014/chart" uri="{C3380CC4-5D6E-409C-BE32-E72D297353CC}">
              <c16:uniqueId val="{00000001-DDDC-4174-A419-5620285628C6}"/>
            </c:ext>
          </c:extLst>
        </c:ser>
        <c:ser>
          <c:idx val="2"/>
          <c:order val="2"/>
          <c:tx>
            <c:strRef>
              <c:f>'Future hazard'!$G$44</c:f>
              <c:strCache>
                <c:ptCount val="1"/>
                <c:pt idx="0">
                  <c:v>Do not know</c:v>
                </c:pt>
              </c:strCache>
            </c:strRef>
          </c:tx>
          <c:spPr>
            <a:solidFill>
              <a:srgbClr val="00B0F0"/>
            </a:solidFill>
            <a:ln>
              <a:noFill/>
            </a:ln>
            <a:effectLst/>
          </c:spPr>
          <c:invertIfNegative val="0"/>
          <c:cat>
            <c:strRef>
              <c:f>'Future hazard'!$A$45:$A$60</c:f>
              <c:strCache>
                <c:ptCount val="16"/>
                <c:pt idx="0">
                  <c:v>Rain storm</c:v>
                </c:pt>
                <c:pt idx="1">
                  <c:v>Drought</c:v>
                </c:pt>
                <c:pt idx="2">
                  <c:v>Heat wave</c:v>
                </c:pt>
                <c:pt idx="3">
                  <c:v>Flash / surface flood</c:v>
                </c:pt>
                <c:pt idx="4">
                  <c:v>Extreme hot days</c:v>
                </c:pt>
                <c:pt idx="5">
                  <c:v>River flood</c:v>
                </c:pt>
                <c:pt idx="6">
                  <c:v>Severe wind</c:v>
                </c:pt>
                <c:pt idx="7">
                  <c:v> Forest fire</c:v>
                </c:pt>
                <c:pt idx="8">
                  <c:v> Landslide</c:v>
                </c:pt>
                <c:pt idx="9">
                  <c:v>Coastal flood</c:v>
                </c:pt>
                <c:pt idx="10">
                  <c:v>Vector-borne disease</c:v>
                </c:pt>
                <c:pt idx="11">
                  <c:v>Storm surge</c:v>
                </c:pt>
                <c:pt idx="12">
                  <c:v>Heavy snow</c:v>
                </c:pt>
                <c:pt idx="13">
                  <c:v>Extreme winter conditions</c:v>
                </c:pt>
                <c:pt idx="14">
                  <c:v>Cyclone (Hurricane / Typhoon)</c:v>
                </c:pt>
                <c:pt idx="15">
                  <c:v> Hail</c:v>
                </c:pt>
              </c:strCache>
            </c:strRef>
          </c:cat>
          <c:val>
            <c:numRef>
              <c:f>'Future hazard'!$G$45:$G$60</c:f>
              <c:numCache>
                <c:formatCode>General</c:formatCode>
                <c:ptCount val="16"/>
                <c:pt idx="0">
                  <c:v>33</c:v>
                </c:pt>
                <c:pt idx="1">
                  <c:v>34</c:v>
                </c:pt>
                <c:pt idx="2">
                  <c:v>13</c:v>
                </c:pt>
                <c:pt idx="3">
                  <c:v>20</c:v>
                </c:pt>
                <c:pt idx="4">
                  <c:v>12</c:v>
                </c:pt>
                <c:pt idx="5">
                  <c:v>14</c:v>
                </c:pt>
                <c:pt idx="6">
                  <c:v>38</c:v>
                </c:pt>
                <c:pt idx="7">
                  <c:v>25</c:v>
                </c:pt>
                <c:pt idx="8">
                  <c:v>26</c:v>
                </c:pt>
                <c:pt idx="9">
                  <c:v>8</c:v>
                </c:pt>
                <c:pt idx="10">
                  <c:v>24</c:v>
                </c:pt>
                <c:pt idx="11">
                  <c:v>3</c:v>
                </c:pt>
                <c:pt idx="12">
                  <c:v>18</c:v>
                </c:pt>
                <c:pt idx="13">
                  <c:v>8</c:v>
                </c:pt>
                <c:pt idx="14">
                  <c:v>3</c:v>
                </c:pt>
                <c:pt idx="15">
                  <c:v>19</c:v>
                </c:pt>
              </c:numCache>
            </c:numRef>
          </c:val>
          <c:extLst>
            <c:ext xmlns:c16="http://schemas.microsoft.com/office/drawing/2014/chart" uri="{C3380CC4-5D6E-409C-BE32-E72D297353CC}">
              <c16:uniqueId val="{00000002-DDDC-4174-A419-5620285628C6}"/>
            </c:ext>
          </c:extLst>
        </c:ser>
        <c:dLbls>
          <c:showLegendKey val="0"/>
          <c:showVal val="0"/>
          <c:showCatName val="0"/>
          <c:showSerName val="0"/>
          <c:showPercent val="0"/>
          <c:showBubbleSize val="0"/>
        </c:dLbls>
        <c:gapWidth val="150"/>
        <c:overlap val="100"/>
        <c:axId val="644147888"/>
        <c:axId val="644148544"/>
      </c:barChart>
      <c:catAx>
        <c:axId val="644147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4148544"/>
        <c:crosses val="autoZero"/>
        <c:auto val="1"/>
        <c:lblAlgn val="ctr"/>
        <c:lblOffset val="100"/>
        <c:noMultiLvlLbl val="0"/>
      </c:catAx>
      <c:valAx>
        <c:axId val="644148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4147888"/>
        <c:crosses val="autoZero"/>
        <c:crossBetween val="between"/>
      </c:valAx>
      <c:spPr>
        <a:noFill/>
        <a:ln>
          <a:noFill/>
        </a:ln>
        <a:effectLst/>
      </c:spPr>
    </c:plotArea>
    <c:legend>
      <c:legendPos val="b"/>
      <c:layout>
        <c:manualLayout>
          <c:xMode val="edge"/>
          <c:yMode val="edge"/>
          <c:x val="0.42773517719280912"/>
          <c:y val="0.23521547614844099"/>
          <c:w val="0.5001781811792354"/>
          <c:h val="9.7744165107164285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DC5964-2802-465E-81ED-C9F192EAD0ED}"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F57A0A47-38C7-47CE-B254-38ADAD967936}">
      <dgm:prSet/>
      <dgm:spPr/>
      <dgm:t>
        <a:bodyPr/>
        <a:lstStyle/>
        <a:p>
          <a:r>
            <a:rPr lang="en-US" dirty="0"/>
            <a:t>Survey of service users: </a:t>
          </a:r>
        </a:p>
        <a:p>
          <a:r>
            <a:rPr lang="en-US" dirty="0"/>
            <a:t>This presentation</a:t>
          </a:r>
        </a:p>
      </dgm:t>
    </dgm:pt>
    <dgm:pt modelId="{5E660EE6-BFB0-4D1E-ABC0-51E9C1FF6EAB}" type="parTrans" cxnId="{98B73965-06E7-4564-B8C4-7747567BE576}">
      <dgm:prSet/>
      <dgm:spPr/>
      <dgm:t>
        <a:bodyPr/>
        <a:lstStyle/>
        <a:p>
          <a:endParaRPr lang="en-US"/>
        </a:p>
      </dgm:t>
    </dgm:pt>
    <dgm:pt modelId="{DC835744-8D4B-4A23-BE0C-9B3002299E44}" type="sibTrans" cxnId="{98B73965-06E7-4564-B8C4-7747567BE576}">
      <dgm:prSet/>
      <dgm:spPr/>
      <dgm:t>
        <a:bodyPr/>
        <a:lstStyle/>
        <a:p>
          <a:endParaRPr lang="en-US"/>
        </a:p>
      </dgm:t>
    </dgm:pt>
    <dgm:pt modelId="{DE9949C5-F670-4295-8294-C5BC615EB7FE}">
      <dgm:prSet/>
      <dgm:spPr/>
      <dgm:t>
        <a:bodyPr/>
        <a:lstStyle/>
        <a:p>
          <a:r>
            <a:rPr lang="en-US" dirty="0"/>
            <a:t>Cost benefit analysis of IUS: </a:t>
          </a:r>
        </a:p>
        <a:p>
          <a:r>
            <a:rPr lang="en-US" dirty="0"/>
            <a:t>Ongoing</a:t>
          </a:r>
        </a:p>
      </dgm:t>
    </dgm:pt>
    <dgm:pt modelId="{D45DE6F6-F826-4F62-B2AA-406C1906536F}" type="parTrans" cxnId="{737B7414-0574-43C3-BC21-3759ADDF0A20}">
      <dgm:prSet/>
      <dgm:spPr/>
      <dgm:t>
        <a:bodyPr/>
        <a:lstStyle/>
        <a:p>
          <a:endParaRPr lang="en-US"/>
        </a:p>
      </dgm:t>
    </dgm:pt>
    <dgm:pt modelId="{05ADB7A8-A7F4-4975-9DA8-62AB49FB2413}" type="sibTrans" cxnId="{737B7414-0574-43C3-BC21-3759ADDF0A20}">
      <dgm:prSet/>
      <dgm:spPr/>
      <dgm:t>
        <a:bodyPr/>
        <a:lstStyle/>
        <a:p>
          <a:endParaRPr lang="en-US"/>
        </a:p>
      </dgm:t>
    </dgm:pt>
    <dgm:pt modelId="{77C805D5-4A85-4325-A92C-EFFAF26EE8F7}">
      <dgm:prSet/>
      <dgm:spPr/>
      <dgm:t>
        <a:bodyPr/>
        <a:lstStyle/>
        <a:p>
          <a:r>
            <a:rPr lang="en-US" dirty="0"/>
            <a:t>Recommendations (test city): </a:t>
          </a:r>
        </a:p>
        <a:p>
          <a:r>
            <a:rPr lang="en-US" dirty="0"/>
            <a:t>Ongoing</a:t>
          </a:r>
        </a:p>
      </dgm:t>
    </dgm:pt>
    <dgm:pt modelId="{5E9BDC20-30BA-48BC-AAC9-E9CA30AFA7FF}" type="parTrans" cxnId="{8FDC9A16-669A-4C2A-9B07-CE2348BB9CA0}">
      <dgm:prSet/>
      <dgm:spPr/>
      <dgm:t>
        <a:bodyPr/>
        <a:lstStyle/>
        <a:p>
          <a:endParaRPr lang="en-US"/>
        </a:p>
      </dgm:t>
    </dgm:pt>
    <dgm:pt modelId="{5F1D35C7-8F35-4809-8AC8-931C5131DE49}" type="sibTrans" cxnId="{8FDC9A16-669A-4C2A-9B07-CE2348BB9CA0}">
      <dgm:prSet/>
      <dgm:spPr/>
      <dgm:t>
        <a:bodyPr/>
        <a:lstStyle/>
        <a:p>
          <a:endParaRPr lang="en-US"/>
        </a:p>
      </dgm:t>
    </dgm:pt>
    <dgm:pt modelId="{A2A30EA8-1BF7-48EE-A2E0-3FA0BB9E138B}" type="pres">
      <dgm:prSet presAssocID="{10DC5964-2802-465E-81ED-C9F192EAD0ED}" presName="outerComposite" presStyleCnt="0">
        <dgm:presLayoutVars>
          <dgm:chMax val="5"/>
          <dgm:dir/>
          <dgm:resizeHandles val="exact"/>
        </dgm:presLayoutVars>
      </dgm:prSet>
      <dgm:spPr/>
    </dgm:pt>
    <dgm:pt modelId="{979C9030-0ACD-4A97-A6FB-3F7D5009F99B}" type="pres">
      <dgm:prSet presAssocID="{10DC5964-2802-465E-81ED-C9F192EAD0ED}" presName="dummyMaxCanvas" presStyleCnt="0">
        <dgm:presLayoutVars/>
      </dgm:prSet>
      <dgm:spPr/>
    </dgm:pt>
    <dgm:pt modelId="{2F69CC7B-6488-462E-AA3B-0E5C5112E87F}" type="pres">
      <dgm:prSet presAssocID="{10DC5964-2802-465E-81ED-C9F192EAD0ED}" presName="ThreeNodes_1" presStyleLbl="node1" presStyleIdx="0" presStyleCnt="3">
        <dgm:presLayoutVars>
          <dgm:bulletEnabled val="1"/>
        </dgm:presLayoutVars>
      </dgm:prSet>
      <dgm:spPr/>
    </dgm:pt>
    <dgm:pt modelId="{B5A7563C-F425-4645-8DA4-1BB40D74D339}" type="pres">
      <dgm:prSet presAssocID="{10DC5964-2802-465E-81ED-C9F192EAD0ED}" presName="ThreeNodes_2" presStyleLbl="node1" presStyleIdx="1" presStyleCnt="3">
        <dgm:presLayoutVars>
          <dgm:bulletEnabled val="1"/>
        </dgm:presLayoutVars>
      </dgm:prSet>
      <dgm:spPr/>
    </dgm:pt>
    <dgm:pt modelId="{A36D12D4-4003-4543-BA35-042102CAC2D8}" type="pres">
      <dgm:prSet presAssocID="{10DC5964-2802-465E-81ED-C9F192EAD0ED}" presName="ThreeNodes_3" presStyleLbl="node1" presStyleIdx="2" presStyleCnt="3">
        <dgm:presLayoutVars>
          <dgm:bulletEnabled val="1"/>
        </dgm:presLayoutVars>
      </dgm:prSet>
      <dgm:spPr/>
    </dgm:pt>
    <dgm:pt modelId="{DE482FFA-56A6-44D1-8765-B2498041DD46}" type="pres">
      <dgm:prSet presAssocID="{10DC5964-2802-465E-81ED-C9F192EAD0ED}" presName="ThreeConn_1-2" presStyleLbl="fgAccFollowNode1" presStyleIdx="0" presStyleCnt="2">
        <dgm:presLayoutVars>
          <dgm:bulletEnabled val="1"/>
        </dgm:presLayoutVars>
      </dgm:prSet>
      <dgm:spPr/>
    </dgm:pt>
    <dgm:pt modelId="{025F1E8A-722F-448E-B9D3-5C3FC70839E4}" type="pres">
      <dgm:prSet presAssocID="{10DC5964-2802-465E-81ED-C9F192EAD0ED}" presName="ThreeConn_2-3" presStyleLbl="fgAccFollowNode1" presStyleIdx="1" presStyleCnt="2">
        <dgm:presLayoutVars>
          <dgm:bulletEnabled val="1"/>
        </dgm:presLayoutVars>
      </dgm:prSet>
      <dgm:spPr/>
    </dgm:pt>
    <dgm:pt modelId="{6D92DD57-6808-43D6-963D-00D66FF9AE94}" type="pres">
      <dgm:prSet presAssocID="{10DC5964-2802-465E-81ED-C9F192EAD0ED}" presName="ThreeNodes_1_text" presStyleLbl="node1" presStyleIdx="2" presStyleCnt="3">
        <dgm:presLayoutVars>
          <dgm:bulletEnabled val="1"/>
        </dgm:presLayoutVars>
      </dgm:prSet>
      <dgm:spPr/>
    </dgm:pt>
    <dgm:pt modelId="{F5811FCC-294B-4373-841E-9E9D9DB41FD4}" type="pres">
      <dgm:prSet presAssocID="{10DC5964-2802-465E-81ED-C9F192EAD0ED}" presName="ThreeNodes_2_text" presStyleLbl="node1" presStyleIdx="2" presStyleCnt="3">
        <dgm:presLayoutVars>
          <dgm:bulletEnabled val="1"/>
        </dgm:presLayoutVars>
      </dgm:prSet>
      <dgm:spPr/>
    </dgm:pt>
    <dgm:pt modelId="{7311FFE0-15C3-416D-94F1-5D756F0C60FC}" type="pres">
      <dgm:prSet presAssocID="{10DC5964-2802-465E-81ED-C9F192EAD0ED}" presName="ThreeNodes_3_text" presStyleLbl="node1" presStyleIdx="2" presStyleCnt="3">
        <dgm:presLayoutVars>
          <dgm:bulletEnabled val="1"/>
        </dgm:presLayoutVars>
      </dgm:prSet>
      <dgm:spPr/>
    </dgm:pt>
  </dgm:ptLst>
  <dgm:cxnLst>
    <dgm:cxn modelId="{737B7414-0574-43C3-BC21-3759ADDF0A20}" srcId="{10DC5964-2802-465E-81ED-C9F192EAD0ED}" destId="{DE9949C5-F670-4295-8294-C5BC615EB7FE}" srcOrd="1" destOrd="0" parTransId="{D45DE6F6-F826-4F62-B2AA-406C1906536F}" sibTransId="{05ADB7A8-A7F4-4975-9DA8-62AB49FB2413}"/>
    <dgm:cxn modelId="{8FDC9A16-669A-4C2A-9B07-CE2348BB9CA0}" srcId="{10DC5964-2802-465E-81ED-C9F192EAD0ED}" destId="{77C805D5-4A85-4325-A92C-EFFAF26EE8F7}" srcOrd="2" destOrd="0" parTransId="{5E9BDC20-30BA-48BC-AAC9-E9CA30AFA7FF}" sibTransId="{5F1D35C7-8F35-4809-8AC8-931C5131DE49}"/>
    <dgm:cxn modelId="{6B37E216-8886-4A71-AEB8-7D6952A6F6C3}" type="presOf" srcId="{DC835744-8D4B-4A23-BE0C-9B3002299E44}" destId="{DE482FFA-56A6-44D1-8765-B2498041DD46}" srcOrd="0" destOrd="0" presId="urn:microsoft.com/office/officeart/2005/8/layout/vProcess5"/>
    <dgm:cxn modelId="{9A945730-6A68-4F4D-90AA-F74DAEC24B45}" type="presOf" srcId="{DE9949C5-F670-4295-8294-C5BC615EB7FE}" destId="{B5A7563C-F425-4645-8DA4-1BB40D74D339}" srcOrd="0" destOrd="0" presId="urn:microsoft.com/office/officeart/2005/8/layout/vProcess5"/>
    <dgm:cxn modelId="{3AD5C43B-41DA-47BF-A934-401CC6032025}" type="presOf" srcId="{F57A0A47-38C7-47CE-B254-38ADAD967936}" destId="{6D92DD57-6808-43D6-963D-00D66FF9AE94}" srcOrd="1" destOrd="0" presId="urn:microsoft.com/office/officeart/2005/8/layout/vProcess5"/>
    <dgm:cxn modelId="{FD30743E-9DC6-40CA-97A7-0606B42F41A7}" type="presOf" srcId="{77C805D5-4A85-4325-A92C-EFFAF26EE8F7}" destId="{7311FFE0-15C3-416D-94F1-5D756F0C60FC}" srcOrd="1" destOrd="0" presId="urn:microsoft.com/office/officeart/2005/8/layout/vProcess5"/>
    <dgm:cxn modelId="{98B73965-06E7-4564-B8C4-7747567BE576}" srcId="{10DC5964-2802-465E-81ED-C9F192EAD0ED}" destId="{F57A0A47-38C7-47CE-B254-38ADAD967936}" srcOrd="0" destOrd="0" parTransId="{5E660EE6-BFB0-4D1E-ABC0-51E9C1FF6EAB}" sibTransId="{DC835744-8D4B-4A23-BE0C-9B3002299E44}"/>
    <dgm:cxn modelId="{FE88FF6A-3123-4525-926E-A87DCF05F8E1}" type="presOf" srcId="{10DC5964-2802-465E-81ED-C9F192EAD0ED}" destId="{A2A30EA8-1BF7-48EE-A2E0-3FA0BB9E138B}" srcOrd="0" destOrd="0" presId="urn:microsoft.com/office/officeart/2005/8/layout/vProcess5"/>
    <dgm:cxn modelId="{9DCE708A-B885-4474-BAFF-34094467218E}" type="presOf" srcId="{77C805D5-4A85-4325-A92C-EFFAF26EE8F7}" destId="{A36D12D4-4003-4543-BA35-042102CAC2D8}" srcOrd="0" destOrd="0" presId="urn:microsoft.com/office/officeart/2005/8/layout/vProcess5"/>
    <dgm:cxn modelId="{2983D6B5-E832-4186-823B-DAAE334D77B8}" type="presOf" srcId="{F57A0A47-38C7-47CE-B254-38ADAD967936}" destId="{2F69CC7B-6488-462E-AA3B-0E5C5112E87F}" srcOrd="0" destOrd="0" presId="urn:microsoft.com/office/officeart/2005/8/layout/vProcess5"/>
    <dgm:cxn modelId="{EC8FE6C7-D1AB-46F7-AB8E-A3BFE5043B1A}" type="presOf" srcId="{DE9949C5-F670-4295-8294-C5BC615EB7FE}" destId="{F5811FCC-294B-4373-841E-9E9D9DB41FD4}" srcOrd="1" destOrd="0" presId="urn:microsoft.com/office/officeart/2005/8/layout/vProcess5"/>
    <dgm:cxn modelId="{B109A1D7-F209-4FC7-824D-494E640A55CE}" type="presOf" srcId="{05ADB7A8-A7F4-4975-9DA8-62AB49FB2413}" destId="{025F1E8A-722F-448E-B9D3-5C3FC70839E4}" srcOrd="0" destOrd="0" presId="urn:microsoft.com/office/officeart/2005/8/layout/vProcess5"/>
    <dgm:cxn modelId="{A525E175-8912-46AD-96C9-AF45108B5FE2}" type="presParOf" srcId="{A2A30EA8-1BF7-48EE-A2E0-3FA0BB9E138B}" destId="{979C9030-0ACD-4A97-A6FB-3F7D5009F99B}" srcOrd="0" destOrd="0" presId="urn:microsoft.com/office/officeart/2005/8/layout/vProcess5"/>
    <dgm:cxn modelId="{AEFF6139-C4AE-4692-914B-4E2F1C111A6C}" type="presParOf" srcId="{A2A30EA8-1BF7-48EE-A2E0-3FA0BB9E138B}" destId="{2F69CC7B-6488-462E-AA3B-0E5C5112E87F}" srcOrd="1" destOrd="0" presId="urn:microsoft.com/office/officeart/2005/8/layout/vProcess5"/>
    <dgm:cxn modelId="{B14356C0-7FD6-462F-A169-454494CA88AF}" type="presParOf" srcId="{A2A30EA8-1BF7-48EE-A2E0-3FA0BB9E138B}" destId="{B5A7563C-F425-4645-8DA4-1BB40D74D339}" srcOrd="2" destOrd="0" presId="urn:microsoft.com/office/officeart/2005/8/layout/vProcess5"/>
    <dgm:cxn modelId="{7C44A572-689E-451D-993A-9731FF01C240}" type="presParOf" srcId="{A2A30EA8-1BF7-48EE-A2E0-3FA0BB9E138B}" destId="{A36D12D4-4003-4543-BA35-042102CAC2D8}" srcOrd="3" destOrd="0" presId="urn:microsoft.com/office/officeart/2005/8/layout/vProcess5"/>
    <dgm:cxn modelId="{0C484DC4-69E8-46B9-B161-AD5A04240819}" type="presParOf" srcId="{A2A30EA8-1BF7-48EE-A2E0-3FA0BB9E138B}" destId="{DE482FFA-56A6-44D1-8765-B2498041DD46}" srcOrd="4" destOrd="0" presId="urn:microsoft.com/office/officeart/2005/8/layout/vProcess5"/>
    <dgm:cxn modelId="{973D6D19-4236-480B-B7FB-82DBD7BE57CB}" type="presParOf" srcId="{A2A30EA8-1BF7-48EE-A2E0-3FA0BB9E138B}" destId="{025F1E8A-722F-448E-B9D3-5C3FC70839E4}" srcOrd="5" destOrd="0" presId="urn:microsoft.com/office/officeart/2005/8/layout/vProcess5"/>
    <dgm:cxn modelId="{CDCCBE15-46B9-4E20-820A-1EC9635379C8}" type="presParOf" srcId="{A2A30EA8-1BF7-48EE-A2E0-3FA0BB9E138B}" destId="{6D92DD57-6808-43D6-963D-00D66FF9AE94}" srcOrd="6" destOrd="0" presId="urn:microsoft.com/office/officeart/2005/8/layout/vProcess5"/>
    <dgm:cxn modelId="{282C1184-8DE1-4B7A-8801-3B0DF08A024F}" type="presParOf" srcId="{A2A30EA8-1BF7-48EE-A2E0-3FA0BB9E138B}" destId="{F5811FCC-294B-4373-841E-9E9D9DB41FD4}" srcOrd="7" destOrd="0" presId="urn:microsoft.com/office/officeart/2005/8/layout/vProcess5"/>
    <dgm:cxn modelId="{492D7B53-02E3-4879-90B1-8C8A9FA0B9FF}" type="presParOf" srcId="{A2A30EA8-1BF7-48EE-A2E0-3FA0BB9E138B}" destId="{7311FFE0-15C3-416D-94F1-5D756F0C60FC}"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9CC7B-6488-462E-AA3B-0E5C5112E87F}">
      <dsp:nvSpPr>
        <dsp:cNvPr id="0" name=""/>
        <dsp:cNvSpPr/>
      </dsp:nvSpPr>
      <dsp:spPr>
        <a:xfrm>
          <a:off x="0" y="0"/>
          <a:ext cx="6966490" cy="110682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Survey of service users: </a:t>
          </a:r>
        </a:p>
        <a:p>
          <a:pPr marL="0" lvl="0" indent="0" algn="l" defTabSz="1111250">
            <a:lnSpc>
              <a:spcPct val="90000"/>
            </a:lnSpc>
            <a:spcBef>
              <a:spcPct val="0"/>
            </a:spcBef>
            <a:spcAft>
              <a:spcPct val="35000"/>
            </a:spcAft>
            <a:buNone/>
          </a:pPr>
          <a:r>
            <a:rPr lang="en-US" sz="2500" kern="1200" dirty="0"/>
            <a:t>This presentation</a:t>
          </a:r>
        </a:p>
      </dsp:txBody>
      <dsp:txXfrm>
        <a:off x="32418" y="32418"/>
        <a:ext cx="5772143" cy="1041985"/>
      </dsp:txXfrm>
    </dsp:sp>
    <dsp:sp modelId="{B5A7563C-F425-4645-8DA4-1BB40D74D339}">
      <dsp:nvSpPr>
        <dsp:cNvPr id="0" name=""/>
        <dsp:cNvSpPr/>
      </dsp:nvSpPr>
      <dsp:spPr>
        <a:xfrm>
          <a:off x="614690" y="1291291"/>
          <a:ext cx="6966490" cy="110682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Cost benefit analysis of IUS: </a:t>
          </a:r>
        </a:p>
        <a:p>
          <a:pPr marL="0" lvl="0" indent="0" algn="l" defTabSz="1111250">
            <a:lnSpc>
              <a:spcPct val="90000"/>
            </a:lnSpc>
            <a:spcBef>
              <a:spcPct val="0"/>
            </a:spcBef>
            <a:spcAft>
              <a:spcPct val="35000"/>
            </a:spcAft>
            <a:buNone/>
          </a:pPr>
          <a:r>
            <a:rPr lang="en-US" sz="2500" kern="1200" dirty="0"/>
            <a:t>Ongoing</a:t>
          </a:r>
        </a:p>
      </dsp:txBody>
      <dsp:txXfrm>
        <a:off x="647108" y="1323709"/>
        <a:ext cx="5567530" cy="1041985"/>
      </dsp:txXfrm>
    </dsp:sp>
    <dsp:sp modelId="{A36D12D4-4003-4543-BA35-042102CAC2D8}">
      <dsp:nvSpPr>
        <dsp:cNvPr id="0" name=""/>
        <dsp:cNvSpPr/>
      </dsp:nvSpPr>
      <dsp:spPr>
        <a:xfrm>
          <a:off x="1229380" y="2582583"/>
          <a:ext cx="6966490" cy="110682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Recommendations (test city): </a:t>
          </a:r>
        </a:p>
        <a:p>
          <a:pPr marL="0" lvl="0" indent="0" algn="l" defTabSz="1111250">
            <a:lnSpc>
              <a:spcPct val="90000"/>
            </a:lnSpc>
            <a:spcBef>
              <a:spcPct val="0"/>
            </a:spcBef>
            <a:spcAft>
              <a:spcPct val="35000"/>
            </a:spcAft>
            <a:buNone/>
          </a:pPr>
          <a:r>
            <a:rPr lang="en-US" sz="2500" kern="1200" dirty="0"/>
            <a:t>Ongoing</a:t>
          </a:r>
        </a:p>
      </dsp:txBody>
      <dsp:txXfrm>
        <a:off x="1261798" y="2615001"/>
        <a:ext cx="5567530" cy="1041985"/>
      </dsp:txXfrm>
    </dsp:sp>
    <dsp:sp modelId="{DE482FFA-56A6-44D1-8765-B2498041DD46}">
      <dsp:nvSpPr>
        <dsp:cNvPr id="0" name=""/>
        <dsp:cNvSpPr/>
      </dsp:nvSpPr>
      <dsp:spPr>
        <a:xfrm>
          <a:off x="6247056" y="839339"/>
          <a:ext cx="719433" cy="719433"/>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6408928" y="839339"/>
        <a:ext cx="395689" cy="541373"/>
      </dsp:txXfrm>
    </dsp:sp>
    <dsp:sp modelId="{025F1E8A-722F-448E-B9D3-5C3FC70839E4}">
      <dsp:nvSpPr>
        <dsp:cNvPr id="0" name=""/>
        <dsp:cNvSpPr/>
      </dsp:nvSpPr>
      <dsp:spPr>
        <a:xfrm>
          <a:off x="6861746" y="2123252"/>
          <a:ext cx="719433" cy="719433"/>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7023618" y="2123252"/>
        <a:ext cx="395689" cy="54137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0CBAB1A-EF9E-4E82-938D-5C2055A59F4F}" type="datetimeFigureOut">
              <a:rPr lang="en-GB" smtClean="0"/>
              <a:t>06/09/2021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CD1A5F-8CBB-42B2-B692-E2032F9107DE}" type="slidenum">
              <a:rPr lang="en-GB" smtClean="0"/>
              <a:t>‹#›</a:t>
            </a:fld>
            <a:endParaRPr lang="en-GB"/>
          </a:p>
        </p:txBody>
      </p:sp>
    </p:spTree>
    <p:extLst>
      <p:ext uri="{BB962C8B-B14F-4D97-AF65-F5344CB8AC3E}">
        <p14:creationId xmlns:p14="http://schemas.microsoft.com/office/powerpoint/2010/main" val="3757676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CBAB1A-EF9E-4E82-938D-5C2055A59F4F}" type="datetimeFigureOut">
              <a:rPr lang="en-GB" smtClean="0"/>
              <a:t>06/09/2021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CD1A5F-8CBB-42B2-B692-E2032F9107DE}" type="slidenum">
              <a:rPr lang="en-GB" smtClean="0"/>
              <a:t>‹#›</a:t>
            </a:fld>
            <a:endParaRPr lang="en-GB"/>
          </a:p>
        </p:txBody>
      </p:sp>
    </p:spTree>
    <p:extLst>
      <p:ext uri="{BB962C8B-B14F-4D97-AF65-F5344CB8AC3E}">
        <p14:creationId xmlns:p14="http://schemas.microsoft.com/office/powerpoint/2010/main" val="2495801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CBAB1A-EF9E-4E82-938D-5C2055A59F4F}" type="datetimeFigureOut">
              <a:rPr lang="en-GB" smtClean="0"/>
              <a:t>06/09/2021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CD1A5F-8CBB-42B2-B692-E2032F9107DE}" type="slidenum">
              <a:rPr lang="en-GB" smtClean="0"/>
              <a:t>‹#›</a:t>
            </a:fld>
            <a:endParaRPr lang="en-GB"/>
          </a:p>
        </p:txBody>
      </p:sp>
    </p:spTree>
    <p:extLst>
      <p:ext uri="{BB962C8B-B14F-4D97-AF65-F5344CB8AC3E}">
        <p14:creationId xmlns:p14="http://schemas.microsoft.com/office/powerpoint/2010/main" val="3687361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CBAB1A-EF9E-4E82-938D-5C2055A59F4F}" type="datetimeFigureOut">
              <a:rPr lang="en-GB" smtClean="0"/>
              <a:t>06/09/2021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CD1A5F-8CBB-42B2-B692-E2032F9107DE}" type="slidenum">
              <a:rPr lang="en-GB" smtClean="0"/>
              <a:t>‹#›</a:t>
            </a:fld>
            <a:endParaRPr lang="en-GB"/>
          </a:p>
        </p:txBody>
      </p:sp>
    </p:spTree>
    <p:extLst>
      <p:ext uri="{BB962C8B-B14F-4D97-AF65-F5344CB8AC3E}">
        <p14:creationId xmlns:p14="http://schemas.microsoft.com/office/powerpoint/2010/main" val="2149806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CBAB1A-EF9E-4E82-938D-5C2055A59F4F}" type="datetimeFigureOut">
              <a:rPr lang="en-GB" smtClean="0"/>
              <a:t>06/09/2021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CD1A5F-8CBB-42B2-B692-E2032F9107DE}" type="slidenum">
              <a:rPr lang="en-GB" smtClean="0"/>
              <a:t>‹#›</a:t>
            </a:fld>
            <a:endParaRPr lang="en-GB"/>
          </a:p>
        </p:txBody>
      </p:sp>
    </p:spTree>
    <p:extLst>
      <p:ext uri="{BB962C8B-B14F-4D97-AF65-F5344CB8AC3E}">
        <p14:creationId xmlns:p14="http://schemas.microsoft.com/office/powerpoint/2010/main" val="2722191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CBAB1A-EF9E-4E82-938D-5C2055A59F4F}" type="datetimeFigureOut">
              <a:rPr lang="en-GB" smtClean="0"/>
              <a:t>06/09/2021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CD1A5F-8CBB-42B2-B692-E2032F9107DE}" type="slidenum">
              <a:rPr lang="en-GB" smtClean="0"/>
              <a:t>‹#›</a:t>
            </a:fld>
            <a:endParaRPr lang="en-GB"/>
          </a:p>
        </p:txBody>
      </p:sp>
    </p:spTree>
    <p:extLst>
      <p:ext uri="{BB962C8B-B14F-4D97-AF65-F5344CB8AC3E}">
        <p14:creationId xmlns:p14="http://schemas.microsoft.com/office/powerpoint/2010/main" val="4049555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CBAB1A-EF9E-4E82-938D-5C2055A59F4F}" type="datetimeFigureOut">
              <a:rPr lang="en-GB" smtClean="0"/>
              <a:t>06/09/2021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0CD1A5F-8CBB-42B2-B692-E2032F9107DE}" type="slidenum">
              <a:rPr lang="en-GB" smtClean="0"/>
              <a:t>‹#›</a:t>
            </a:fld>
            <a:endParaRPr lang="en-GB"/>
          </a:p>
        </p:txBody>
      </p:sp>
    </p:spTree>
    <p:extLst>
      <p:ext uri="{BB962C8B-B14F-4D97-AF65-F5344CB8AC3E}">
        <p14:creationId xmlns:p14="http://schemas.microsoft.com/office/powerpoint/2010/main" val="2776645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CBAB1A-EF9E-4E82-938D-5C2055A59F4F}" type="datetimeFigureOut">
              <a:rPr lang="en-GB" smtClean="0"/>
              <a:t>06/09/2021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0CD1A5F-8CBB-42B2-B692-E2032F9107DE}" type="slidenum">
              <a:rPr lang="en-GB" smtClean="0"/>
              <a:t>‹#›</a:t>
            </a:fld>
            <a:endParaRPr lang="en-GB"/>
          </a:p>
        </p:txBody>
      </p:sp>
    </p:spTree>
    <p:extLst>
      <p:ext uri="{BB962C8B-B14F-4D97-AF65-F5344CB8AC3E}">
        <p14:creationId xmlns:p14="http://schemas.microsoft.com/office/powerpoint/2010/main" val="1753273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CBAB1A-EF9E-4E82-938D-5C2055A59F4F}" type="datetimeFigureOut">
              <a:rPr lang="en-GB" smtClean="0"/>
              <a:t>06/09/2021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0CD1A5F-8CBB-42B2-B692-E2032F9107DE}" type="slidenum">
              <a:rPr lang="en-GB" smtClean="0"/>
              <a:t>‹#›</a:t>
            </a:fld>
            <a:endParaRPr lang="en-GB"/>
          </a:p>
        </p:txBody>
      </p:sp>
    </p:spTree>
    <p:extLst>
      <p:ext uri="{BB962C8B-B14F-4D97-AF65-F5344CB8AC3E}">
        <p14:creationId xmlns:p14="http://schemas.microsoft.com/office/powerpoint/2010/main" val="203264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CBAB1A-EF9E-4E82-938D-5C2055A59F4F}" type="datetimeFigureOut">
              <a:rPr lang="en-GB" smtClean="0"/>
              <a:t>06/09/2021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CD1A5F-8CBB-42B2-B692-E2032F9107DE}" type="slidenum">
              <a:rPr lang="en-GB" smtClean="0"/>
              <a:t>‹#›</a:t>
            </a:fld>
            <a:endParaRPr lang="en-GB"/>
          </a:p>
        </p:txBody>
      </p:sp>
    </p:spTree>
    <p:extLst>
      <p:ext uri="{BB962C8B-B14F-4D97-AF65-F5344CB8AC3E}">
        <p14:creationId xmlns:p14="http://schemas.microsoft.com/office/powerpoint/2010/main" val="712388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CBAB1A-EF9E-4E82-938D-5C2055A59F4F}" type="datetimeFigureOut">
              <a:rPr lang="en-GB" smtClean="0"/>
              <a:t>06/09/2021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CD1A5F-8CBB-42B2-B692-E2032F9107DE}" type="slidenum">
              <a:rPr lang="en-GB" smtClean="0"/>
              <a:t>‹#›</a:t>
            </a:fld>
            <a:endParaRPr lang="en-GB"/>
          </a:p>
        </p:txBody>
      </p:sp>
    </p:spTree>
    <p:extLst>
      <p:ext uri="{BB962C8B-B14F-4D97-AF65-F5344CB8AC3E}">
        <p14:creationId xmlns:p14="http://schemas.microsoft.com/office/powerpoint/2010/main" val="947155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CBAB1A-EF9E-4E82-938D-5C2055A59F4F}" type="datetimeFigureOut">
              <a:rPr lang="en-GB" smtClean="0"/>
              <a:t>06/09/2021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CD1A5F-8CBB-42B2-B692-E2032F9107DE}" type="slidenum">
              <a:rPr lang="en-GB" smtClean="0"/>
              <a:t>‹#›</a:t>
            </a:fld>
            <a:endParaRPr lang="en-GB"/>
          </a:p>
        </p:txBody>
      </p:sp>
    </p:spTree>
    <p:extLst>
      <p:ext uri="{BB962C8B-B14F-4D97-AF65-F5344CB8AC3E}">
        <p14:creationId xmlns:p14="http://schemas.microsoft.com/office/powerpoint/2010/main" val="4117981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ars.els-cdn.com/content/image/1-s2.0-S221209551930207X-gr1_lrg.jpg"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s://doi.org/10.1016/j.uclim.2020.100623"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hyperlink" Target="http://public.wmo.int/en/resources/bulletin/towards-integrated-urban-weather-environment-and-climate-service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654116-7166-401F-87EC-28967A4D245C}"/>
              </a:ext>
            </a:extLst>
          </p:cNvPr>
          <p:cNvPicPr>
            <a:picLocks noChangeAspect="1"/>
          </p:cNvPicPr>
          <p:nvPr/>
        </p:nvPicPr>
        <p:blipFill rotWithShape="1">
          <a:blip r:embed="rId2"/>
          <a:srcRect r="26330"/>
          <a:stretch/>
        </p:blipFill>
        <p:spPr>
          <a:xfrm>
            <a:off x="0" y="-130043"/>
            <a:ext cx="9144000" cy="6988043"/>
          </a:xfrm>
          <a:prstGeom prst="rect">
            <a:avLst/>
          </a:prstGeom>
        </p:spPr>
      </p:pic>
      <p:sp>
        <p:nvSpPr>
          <p:cNvPr id="8" name="TextBox 7">
            <a:extLst>
              <a:ext uri="{FF2B5EF4-FFF2-40B4-BE49-F238E27FC236}">
                <a16:creationId xmlns:a16="http://schemas.microsoft.com/office/drawing/2014/main" id="{658CC225-56F9-4F34-8C76-29FE2CB7092A}"/>
              </a:ext>
            </a:extLst>
          </p:cNvPr>
          <p:cNvSpPr txBox="1"/>
          <p:nvPr/>
        </p:nvSpPr>
        <p:spPr>
          <a:xfrm>
            <a:off x="2786495" y="223975"/>
            <a:ext cx="4572000" cy="369332"/>
          </a:xfrm>
          <a:prstGeom prst="rect">
            <a:avLst/>
          </a:prstGeom>
          <a:noFill/>
        </p:spPr>
        <p:txBody>
          <a:bodyPr wrap="square">
            <a:spAutoFit/>
          </a:bodyPr>
          <a:lstStyle/>
          <a:p>
            <a:r>
              <a:rPr lang="en-US" dirty="0">
                <a:solidFill>
                  <a:schemeClr val="bg1"/>
                </a:solidFill>
              </a:rPr>
              <a:t>Implementing Integrated Urban Services  </a:t>
            </a:r>
          </a:p>
        </p:txBody>
      </p:sp>
      <p:sp>
        <p:nvSpPr>
          <p:cNvPr id="9" name="TextBox 8">
            <a:extLst>
              <a:ext uri="{FF2B5EF4-FFF2-40B4-BE49-F238E27FC236}">
                <a16:creationId xmlns:a16="http://schemas.microsoft.com/office/drawing/2014/main" id="{777612FC-AB22-4B8B-B8BF-D6060FF4DDC7}"/>
              </a:ext>
            </a:extLst>
          </p:cNvPr>
          <p:cNvSpPr txBox="1"/>
          <p:nvPr/>
        </p:nvSpPr>
        <p:spPr>
          <a:xfrm>
            <a:off x="1578616" y="988679"/>
            <a:ext cx="6422994" cy="646331"/>
          </a:xfrm>
          <a:prstGeom prst="rect">
            <a:avLst/>
          </a:prstGeom>
          <a:noFill/>
        </p:spPr>
        <p:txBody>
          <a:bodyPr wrap="square">
            <a:spAutoFit/>
          </a:bodyPr>
          <a:lstStyle/>
          <a:p>
            <a:pPr algn="ctr"/>
            <a:r>
              <a:rPr lang="en-US" dirty="0">
                <a:solidFill>
                  <a:schemeClr val="bg1"/>
                </a:solidFill>
              </a:rPr>
              <a:t>Gerald Mills and Oksana </a:t>
            </a:r>
            <a:r>
              <a:rPr lang="en-US" dirty="0" err="1">
                <a:solidFill>
                  <a:schemeClr val="bg1"/>
                </a:solidFill>
              </a:rPr>
              <a:t>Tarasova</a:t>
            </a:r>
            <a:endParaRPr lang="en-US" dirty="0">
              <a:solidFill>
                <a:schemeClr val="bg1"/>
              </a:solidFill>
            </a:endParaRPr>
          </a:p>
          <a:p>
            <a:pPr algn="ctr"/>
            <a:r>
              <a:rPr lang="en-US" dirty="0">
                <a:solidFill>
                  <a:schemeClr val="bg1"/>
                </a:solidFill>
              </a:rPr>
              <a:t>On behalf of WMO study group on Integrated Urban Services.</a:t>
            </a:r>
            <a:endParaRPr lang="en-GB" dirty="0">
              <a:solidFill>
                <a:schemeClr val="bg1"/>
              </a:solidFill>
            </a:endParaRPr>
          </a:p>
        </p:txBody>
      </p:sp>
      <p:sp>
        <p:nvSpPr>
          <p:cNvPr id="11" name="TextBox 10">
            <a:extLst>
              <a:ext uri="{FF2B5EF4-FFF2-40B4-BE49-F238E27FC236}">
                <a16:creationId xmlns:a16="http://schemas.microsoft.com/office/drawing/2014/main" id="{69379761-6D26-41B3-9FEC-C236011EF13F}"/>
              </a:ext>
            </a:extLst>
          </p:cNvPr>
          <p:cNvSpPr txBox="1"/>
          <p:nvPr/>
        </p:nvSpPr>
        <p:spPr>
          <a:xfrm>
            <a:off x="3099731" y="5763129"/>
            <a:ext cx="5624819" cy="646331"/>
          </a:xfrm>
          <a:prstGeom prst="rect">
            <a:avLst/>
          </a:prstGeom>
          <a:noFill/>
        </p:spPr>
        <p:txBody>
          <a:bodyPr wrap="square">
            <a:spAutoFit/>
          </a:bodyPr>
          <a:lstStyle/>
          <a:p>
            <a:r>
              <a:rPr lang="en-US" dirty="0">
                <a:solidFill>
                  <a:schemeClr val="bg1"/>
                </a:solidFill>
              </a:rPr>
              <a:t>Tommy Gao </a:t>
            </a:r>
            <a:r>
              <a:rPr lang="en-IE" dirty="0">
                <a:solidFill>
                  <a:schemeClr val="bg1"/>
                </a:solidFill>
              </a:rPr>
              <a:t>Long Island Expressway </a:t>
            </a:r>
            <a:r>
              <a:rPr lang="en-IE" sz="1400" dirty="0">
                <a:solidFill>
                  <a:schemeClr val="bg1"/>
                </a:solidFill>
              </a:rPr>
              <a:t>shut</a:t>
            </a:r>
            <a:r>
              <a:rPr lang="en-IE" dirty="0">
                <a:solidFill>
                  <a:schemeClr val="bg1"/>
                </a:solidFill>
              </a:rPr>
              <a:t> down during Ida.</a:t>
            </a:r>
          </a:p>
          <a:p>
            <a:r>
              <a:rPr lang="en-IE" dirty="0">
                <a:solidFill>
                  <a:schemeClr val="bg1"/>
                </a:solidFill>
              </a:rPr>
              <a:t>Cc:4.0. Source: Wikipedia</a:t>
            </a:r>
            <a:r>
              <a:rPr lang="en-US" dirty="0">
                <a:solidFill>
                  <a:schemeClr val="bg1"/>
                </a:solidFill>
              </a:rPr>
              <a:t> </a:t>
            </a:r>
          </a:p>
        </p:txBody>
      </p:sp>
    </p:spTree>
    <p:extLst>
      <p:ext uri="{BB962C8B-B14F-4D97-AF65-F5344CB8AC3E}">
        <p14:creationId xmlns:p14="http://schemas.microsoft.com/office/powerpoint/2010/main" val="3150005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5E14EBD-1E72-4D0F-B65E-6713969847BA}"/>
              </a:ext>
            </a:extLst>
          </p:cNvPr>
          <p:cNvSpPr txBox="1"/>
          <p:nvPr/>
        </p:nvSpPr>
        <p:spPr>
          <a:xfrm>
            <a:off x="1037673" y="348865"/>
            <a:ext cx="7288583" cy="1576446"/>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500" kern="1200" dirty="0">
                <a:solidFill>
                  <a:srgbClr val="FFFFFF"/>
                </a:solidFill>
                <a:latin typeface="+mj-lt"/>
                <a:ea typeface="+mj-ea"/>
                <a:cs typeface="+mj-cs"/>
              </a:rPr>
              <a:t>Implementation Tasks</a:t>
            </a:r>
          </a:p>
        </p:txBody>
      </p:sp>
      <p:graphicFrame>
        <p:nvGraphicFramePr>
          <p:cNvPr id="5" name="TextBox 2">
            <a:extLst>
              <a:ext uri="{FF2B5EF4-FFF2-40B4-BE49-F238E27FC236}">
                <a16:creationId xmlns:a16="http://schemas.microsoft.com/office/drawing/2014/main" id="{536CE496-E402-49D2-82EB-031879E260B0}"/>
              </a:ext>
            </a:extLst>
          </p:cNvPr>
          <p:cNvGraphicFramePr/>
          <p:nvPr>
            <p:extLst>
              <p:ext uri="{D42A27DB-BD31-4B8C-83A1-F6EECF244321}">
                <p14:modId xmlns:p14="http://schemas.microsoft.com/office/powerpoint/2010/main" val="4181765341"/>
              </p:ext>
            </p:extLst>
          </p:nvPr>
        </p:nvGraphicFramePr>
        <p:xfrm>
          <a:off x="483042" y="2615979"/>
          <a:ext cx="8195871"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9151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10;&#10;Description automatically generated">
            <a:extLst>
              <a:ext uri="{FF2B5EF4-FFF2-40B4-BE49-F238E27FC236}">
                <a16:creationId xmlns:a16="http://schemas.microsoft.com/office/drawing/2014/main" id="{08A2C274-6F99-48CC-8045-EB14478D632F}"/>
              </a:ext>
            </a:extLst>
          </p:cNvPr>
          <p:cNvPicPr/>
          <p:nvPr/>
        </p:nvPicPr>
        <p:blipFill rotWithShape="1">
          <a:blip r:embed="rId2" cstate="print">
            <a:extLst>
              <a:ext uri="{28A0092B-C50C-407E-A947-70E740481C1C}">
                <a14:useLocalDpi xmlns:a14="http://schemas.microsoft.com/office/drawing/2010/main" val="0"/>
              </a:ext>
            </a:extLst>
          </a:blip>
          <a:srcRect l="3350" t="16893" r="3350" b="3651"/>
          <a:stretch/>
        </p:blipFill>
        <p:spPr>
          <a:xfrm>
            <a:off x="1003176" y="967666"/>
            <a:ext cx="7341834" cy="4412201"/>
          </a:xfrm>
          <a:prstGeom prst="rect">
            <a:avLst/>
          </a:prstGeom>
        </p:spPr>
      </p:pic>
      <p:sp>
        <p:nvSpPr>
          <p:cNvPr id="3" name="TextBox 2">
            <a:extLst>
              <a:ext uri="{FF2B5EF4-FFF2-40B4-BE49-F238E27FC236}">
                <a16:creationId xmlns:a16="http://schemas.microsoft.com/office/drawing/2014/main" id="{CA2EFA8B-AE2D-4137-8B49-C3F649F62C7C}"/>
              </a:ext>
            </a:extLst>
          </p:cNvPr>
          <p:cNvSpPr txBox="1"/>
          <p:nvPr/>
        </p:nvSpPr>
        <p:spPr>
          <a:xfrm>
            <a:off x="3930702" y="354198"/>
            <a:ext cx="1282595" cy="369332"/>
          </a:xfrm>
          <a:prstGeom prst="rect">
            <a:avLst/>
          </a:prstGeom>
          <a:noFill/>
        </p:spPr>
        <p:txBody>
          <a:bodyPr wrap="none" rtlCol="0">
            <a:spAutoFit/>
          </a:bodyPr>
          <a:lstStyle/>
          <a:p>
            <a:r>
              <a:rPr lang="en-US" dirty="0"/>
              <a:t>Survey data</a:t>
            </a:r>
            <a:endParaRPr lang="en-GB" dirty="0"/>
          </a:p>
        </p:txBody>
      </p:sp>
      <p:sp>
        <p:nvSpPr>
          <p:cNvPr id="4" name="TextBox 3">
            <a:extLst>
              <a:ext uri="{FF2B5EF4-FFF2-40B4-BE49-F238E27FC236}">
                <a16:creationId xmlns:a16="http://schemas.microsoft.com/office/drawing/2014/main" id="{88FD2F2E-212C-48C5-A5E3-FB0301164DFA}"/>
              </a:ext>
            </a:extLst>
          </p:cNvPr>
          <p:cNvSpPr txBox="1"/>
          <p:nvPr/>
        </p:nvSpPr>
        <p:spPr>
          <a:xfrm>
            <a:off x="893201" y="5333662"/>
            <a:ext cx="3445733" cy="1200329"/>
          </a:xfrm>
          <a:prstGeom prst="rect">
            <a:avLst/>
          </a:prstGeom>
          <a:noFill/>
        </p:spPr>
        <p:txBody>
          <a:bodyPr wrap="square" rtlCol="0">
            <a:spAutoFit/>
          </a:bodyPr>
          <a:lstStyle/>
          <a:p>
            <a:r>
              <a:rPr lang="en-US" dirty="0"/>
              <a:t>WMO survey data of users (n=79)</a:t>
            </a:r>
          </a:p>
          <a:p>
            <a:r>
              <a:rPr lang="en-US" dirty="0"/>
              <a:t>Sent to UN networks and focused on city hazards and the sources of information.</a:t>
            </a:r>
            <a:endParaRPr lang="en-GB" dirty="0"/>
          </a:p>
        </p:txBody>
      </p:sp>
      <p:sp>
        <p:nvSpPr>
          <p:cNvPr id="5" name="TextBox 4">
            <a:extLst>
              <a:ext uri="{FF2B5EF4-FFF2-40B4-BE49-F238E27FC236}">
                <a16:creationId xmlns:a16="http://schemas.microsoft.com/office/drawing/2014/main" id="{5AFF7B03-04AE-4511-BE65-41EA8BF38833}"/>
              </a:ext>
            </a:extLst>
          </p:cNvPr>
          <p:cNvSpPr txBox="1"/>
          <p:nvPr/>
        </p:nvSpPr>
        <p:spPr>
          <a:xfrm>
            <a:off x="4805068" y="5336336"/>
            <a:ext cx="3766278" cy="1200329"/>
          </a:xfrm>
          <a:prstGeom prst="rect">
            <a:avLst/>
          </a:prstGeom>
          <a:noFill/>
        </p:spPr>
        <p:txBody>
          <a:bodyPr wrap="square" rtlCol="0">
            <a:spAutoFit/>
          </a:bodyPr>
          <a:lstStyle/>
          <a:p>
            <a:r>
              <a:rPr lang="en-US" dirty="0"/>
              <a:t>ICLEI annual city reporting (n=762)</a:t>
            </a:r>
          </a:p>
          <a:p>
            <a:r>
              <a:rPr lang="en-US" dirty="0"/>
              <a:t>Completed annually by city officials to monitor sustainable development goals.</a:t>
            </a:r>
            <a:endParaRPr lang="en-GB" dirty="0"/>
          </a:p>
        </p:txBody>
      </p:sp>
    </p:spTree>
    <p:extLst>
      <p:ext uri="{BB962C8B-B14F-4D97-AF65-F5344CB8AC3E}">
        <p14:creationId xmlns:p14="http://schemas.microsoft.com/office/powerpoint/2010/main" val="1000465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2B90AA1-FB80-4B11-B840-F80E1D2FCC0B}"/>
              </a:ext>
            </a:extLst>
          </p:cNvPr>
          <p:cNvGraphicFramePr/>
          <p:nvPr>
            <p:extLst>
              <p:ext uri="{D42A27DB-BD31-4B8C-83A1-F6EECF244321}">
                <p14:modId xmlns:p14="http://schemas.microsoft.com/office/powerpoint/2010/main" val="3013386328"/>
              </p:ext>
            </p:extLst>
          </p:nvPr>
        </p:nvGraphicFramePr>
        <p:xfrm>
          <a:off x="164533" y="923443"/>
          <a:ext cx="4502385" cy="3427567"/>
        </p:xfrm>
        <a:graphic>
          <a:graphicData uri="http://schemas.openxmlformats.org/drawingml/2006/table">
            <a:tbl>
              <a:tblPr firstRow="1" firstCol="1" bandRow="1">
                <a:tableStyleId>{5C22544A-7EE6-4342-B048-85BDC9FD1C3A}</a:tableStyleId>
              </a:tblPr>
              <a:tblGrid>
                <a:gridCol w="2163826">
                  <a:extLst>
                    <a:ext uri="{9D8B030D-6E8A-4147-A177-3AD203B41FA5}">
                      <a16:colId xmlns:a16="http://schemas.microsoft.com/office/drawing/2014/main" val="2085410827"/>
                    </a:ext>
                  </a:extLst>
                </a:gridCol>
                <a:gridCol w="562661">
                  <a:extLst>
                    <a:ext uri="{9D8B030D-6E8A-4147-A177-3AD203B41FA5}">
                      <a16:colId xmlns:a16="http://schemas.microsoft.com/office/drawing/2014/main" val="866034157"/>
                    </a:ext>
                  </a:extLst>
                </a:gridCol>
                <a:gridCol w="483537">
                  <a:extLst>
                    <a:ext uri="{9D8B030D-6E8A-4147-A177-3AD203B41FA5}">
                      <a16:colId xmlns:a16="http://schemas.microsoft.com/office/drawing/2014/main" val="3863336388"/>
                    </a:ext>
                  </a:extLst>
                </a:gridCol>
                <a:gridCol w="404412">
                  <a:extLst>
                    <a:ext uri="{9D8B030D-6E8A-4147-A177-3AD203B41FA5}">
                      <a16:colId xmlns:a16="http://schemas.microsoft.com/office/drawing/2014/main" val="2014552562"/>
                    </a:ext>
                  </a:extLst>
                </a:gridCol>
                <a:gridCol w="483537">
                  <a:extLst>
                    <a:ext uri="{9D8B030D-6E8A-4147-A177-3AD203B41FA5}">
                      <a16:colId xmlns:a16="http://schemas.microsoft.com/office/drawing/2014/main" val="4032653732"/>
                    </a:ext>
                  </a:extLst>
                </a:gridCol>
                <a:gridCol w="404412">
                  <a:extLst>
                    <a:ext uri="{9D8B030D-6E8A-4147-A177-3AD203B41FA5}">
                      <a16:colId xmlns:a16="http://schemas.microsoft.com/office/drawing/2014/main" val="2371526497"/>
                    </a:ext>
                  </a:extLst>
                </a:gridCol>
              </a:tblGrid>
              <a:tr h="1886027">
                <a:tc>
                  <a:txBody>
                    <a:bodyPr/>
                    <a:lstStyle/>
                    <a:p>
                      <a:pPr algn="l" fontAlgn="b">
                        <a:lnSpc>
                          <a:spcPct val="107000"/>
                        </a:lnSpc>
                        <a:spcBef>
                          <a:spcPts val="0"/>
                        </a:spcBef>
                        <a:spcAft>
                          <a:spcPts val="0"/>
                        </a:spcAft>
                      </a:pPr>
                      <a:endParaRPr lang="en-GB" sz="1400" b="0" i="0" u="none" strike="noStrike" dirty="0">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marL="73152" marR="73152" algn="l" fontAlgn="b">
                        <a:lnSpc>
                          <a:spcPct val="107000"/>
                        </a:lnSpc>
                        <a:spcBef>
                          <a:spcPts val="0"/>
                        </a:spcBef>
                        <a:spcAft>
                          <a:spcPts val="800"/>
                        </a:spcAft>
                      </a:pPr>
                      <a:r>
                        <a:rPr lang="en-US" sz="1400" b="0" u="none" strike="noStrike" dirty="0">
                          <a:solidFill>
                            <a:schemeClr val="tx1"/>
                          </a:solidFill>
                          <a:effectLst/>
                        </a:rPr>
                        <a:t>Low income</a:t>
                      </a:r>
                      <a:endParaRPr lang="en-US" sz="1400" b="0" i="0" u="none" strike="noStrike" dirty="0">
                        <a:solidFill>
                          <a:schemeClr val="tx1"/>
                        </a:solidFill>
                        <a:effectLst/>
                        <a:latin typeface="Arial" panose="020B0604020202020204" pitchFamily="34" charset="0"/>
                      </a:endParaRPr>
                    </a:p>
                  </a:txBody>
                  <a:tcPr marL="68580" marR="68580" marT="7620" marB="0" vert="vert270" anchor="b">
                    <a:solidFill>
                      <a:schemeClr val="bg2"/>
                    </a:solidFill>
                  </a:tcPr>
                </a:tc>
                <a:tc>
                  <a:txBody>
                    <a:bodyPr/>
                    <a:lstStyle/>
                    <a:p>
                      <a:pPr marL="73152" marR="73152" algn="l" fontAlgn="b">
                        <a:lnSpc>
                          <a:spcPct val="107000"/>
                        </a:lnSpc>
                        <a:spcBef>
                          <a:spcPts val="0"/>
                        </a:spcBef>
                        <a:spcAft>
                          <a:spcPts val="800"/>
                        </a:spcAft>
                      </a:pPr>
                      <a:r>
                        <a:rPr lang="en-US" sz="1400" b="0" u="none" strike="noStrike">
                          <a:solidFill>
                            <a:schemeClr val="tx1"/>
                          </a:solidFill>
                          <a:effectLst/>
                        </a:rPr>
                        <a:t>Lower middle income</a:t>
                      </a:r>
                      <a:endParaRPr lang="en-US" sz="1400" b="0" i="0" u="none" strike="noStrike">
                        <a:solidFill>
                          <a:schemeClr val="tx1"/>
                        </a:solidFill>
                        <a:effectLst/>
                        <a:latin typeface="Arial" panose="020B0604020202020204" pitchFamily="34" charset="0"/>
                      </a:endParaRPr>
                    </a:p>
                  </a:txBody>
                  <a:tcPr marL="68580" marR="68580" marT="7620" marB="0" vert="vert270" anchor="b">
                    <a:solidFill>
                      <a:schemeClr val="bg2"/>
                    </a:solidFill>
                  </a:tcPr>
                </a:tc>
                <a:tc>
                  <a:txBody>
                    <a:bodyPr/>
                    <a:lstStyle/>
                    <a:p>
                      <a:pPr marL="73152" marR="73152" algn="l" fontAlgn="b">
                        <a:lnSpc>
                          <a:spcPct val="107000"/>
                        </a:lnSpc>
                        <a:spcBef>
                          <a:spcPts val="0"/>
                        </a:spcBef>
                        <a:spcAft>
                          <a:spcPts val="800"/>
                        </a:spcAft>
                      </a:pPr>
                      <a:r>
                        <a:rPr lang="en-US" sz="1400" b="0" u="none" strike="noStrike" dirty="0">
                          <a:solidFill>
                            <a:schemeClr val="tx1"/>
                          </a:solidFill>
                          <a:effectLst/>
                        </a:rPr>
                        <a:t>Upper middle income</a:t>
                      </a:r>
                      <a:endParaRPr lang="en-US" sz="1400" b="0" i="0" u="none" strike="noStrike" dirty="0">
                        <a:solidFill>
                          <a:schemeClr val="tx1"/>
                        </a:solidFill>
                        <a:effectLst/>
                        <a:latin typeface="Arial" panose="020B0604020202020204" pitchFamily="34" charset="0"/>
                      </a:endParaRPr>
                    </a:p>
                  </a:txBody>
                  <a:tcPr marL="68580" marR="68580" marT="7620" marB="0" vert="vert270" anchor="b">
                    <a:solidFill>
                      <a:schemeClr val="bg2"/>
                    </a:solidFill>
                  </a:tcPr>
                </a:tc>
                <a:tc>
                  <a:txBody>
                    <a:bodyPr/>
                    <a:lstStyle/>
                    <a:p>
                      <a:pPr marL="73152" marR="73152" algn="l" fontAlgn="b">
                        <a:lnSpc>
                          <a:spcPct val="107000"/>
                        </a:lnSpc>
                        <a:spcBef>
                          <a:spcPts val="0"/>
                        </a:spcBef>
                        <a:spcAft>
                          <a:spcPts val="800"/>
                        </a:spcAft>
                      </a:pPr>
                      <a:r>
                        <a:rPr lang="en-US" sz="1400" b="0" u="none" strike="noStrike">
                          <a:solidFill>
                            <a:schemeClr val="tx1"/>
                          </a:solidFill>
                          <a:effectLst/>
                        </a:rPr>
                        <a:t>High income</a:t>
                      </a:r>
                      <a:endParaRPr lang="en-US" sz="1400" b="0" i="0" u="none" strike="noStrike">
                        <a:solidFill>
                          <a:schemeClr val="tx1"/>
                        </a:solidFill>
                        <a:effectLst/>
                        <a:latin typeface="Arial" panose="020B0604020202020204" pitchFamily="34" charset="0"/>
                      </a:endParaRPr>
                    </a:p>
                  </a:txBody>
                  <a:tcPr marL="68580" marR="68580" marT="7620" marB="0" vert="vert270" anchor="b">
                    <a:solidFill>
                      <a:schemeClr val="bg2"/>
                    </a:solidFill>
                  </a:tcPr>
                </a:tc>
                <a:tc>
                  <a:txBody>
                    <a:bodyPr/>
                    <a:lstStyle/>
                    <a:p>
                      <a:pPr marL="73152" marR="73152" algn="l" fontAlgn="b">
                        <a:lnSpc>
                          <a:spcPct val="107000"/>
                        </a:lnSpc>
                        <a:spcBef>
                          <a:spcPts val="0"/>
                        </a:spcBef>
                        <a:spcAft>
                          <a:spcPts val="800"/>
                        </a:spcAft>
                      </a:pPr>
                      <a:r>
                        <a:rPr lang="en-US" sz="1400" b="0" u="none" strike="noStrike">
                          <a:solidFill>
                            <a:schemeClr val="tx1"/>
                          </a:solidFill>
                          <a:effectLst/>
                        </a:rPr>
                        <a:t>Total</a:t>
                      </a:r>
                      <a:endParaRPr lang="en-US" sz="1400" b="0" i="0" u="none" strike="noStrike">
                        <a:solidFill>
                          <a:schemeClr val="tx1"/>
                        </a:solidFill>
                        <a:effectLst/>
                        <a:latin typeface="Arial" panose="020B0604020202020204" pitchFamily="34" charset="0"/>
                      </a:endParaRPr>
                    </a:p>
                  </a:txBody>
                  <a:tcPr marL="68580" marR="68580" marT="7620" marB="0" vert="vert270" anchor="b">
                    <a:solidFill>
                      <a:schemeClr val="bg2"/>
                    </a:solidFill>
                  </a:tcPr>
                </a:tc>
                <a:extLst>
                  <a:ext uri="{0D108BD9-81ED-4DB2-BD59-A6C34878D82A}">
                    <a16:rowId xmlns:a16="http://schemas.microsoft.com/office/drawing/2014/main" val="505665398"/>
                  </a:ext>
                </a:extLst>
              </a:tr>
              <a:tr h="220220">
                <a:tc>
                  <a:txBody>
                    <a:bodyPr/>
                    <a:lstStyle/>
                    <a:p>
                      <a:pPr algn="l" fontAlgn="b">
                        <a:lnSpc>
                          <a:spcPct val="107000"/>
                        </a:lnSpc>
                        <a:spcBef>
                          <a:spcPts val="0"/>
                        </a:spcBef>
                        <a:spcAft>
                          <a:spcPts val="800"/>
                        </a:spcAft>
                      </a:pPr>
                      <a:r>
                        <a:rPr lang="en-US" sz="1400" b="0" u="none" strike="noStrike" dirty="0">
                          <a:solidFill>
                            <a:schemeClr val="tx1"/>
                          </a:solidFill>
                          <a:effectLst/>
                        </a:rPr>
                        <a:t>Sub-Saharan Africa</a:t>
                      </a:r>
                      <a:endParaRPr lang="en-US" sz="1400" b="0" i="0" u="none" strike="noStrike" dirty="0">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GB" sz="1400" b="0" u="none" strike="noStrike">
                          <a:solidFill>
                            <a:schemeClr val="tx1"/>
                          </a:solidFill>
                          <a:effectLst/>
                        </a:rPr>
                        <a:t>5</a:t>
                      </a:r>
                      <a:endParaRPr lang="en-GB" sz="1400" b="0" i="0" u="none" strike="noStrike">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GB" sz="1400" b="0" u="none" strike="noStrike" dirty="0">
                          <a:solidFill>
                            <a:schemeClr val="tx1"/>
                          </a:solidFill>
                          <a:effectLst/>
                        </a:rPr>
                        <a:t>19</a:t>
                      </a:r>
                      <a:endParaRPr lang="en-GB" sz="1400" b="0" i="0" u="none" strike="noStrike" dirty="0">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GB" sz="1400" b="0" u="none" strike="noStrike">
                          <a:solidFill>
                            <a:schemeClr val="tx1"/>
                          </a:solidFill>
                          <a:effectLst/>
                        </a:rPr>
                        <a:t>1</a:t>
                      </a:r>
                      <a:endParaRPr lang="en-GB" sz="1400" b="0" i="0" u="none" strike="noStrike">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GB" sz="1400" b="0" u="none" strike="noStrike">
                          <a:solidFill>
                            <a:schemeClr val="tx1"/>
                          </a:solidFill>
                          <a:effectLst/>
                        </a:rPr>
                        <a:t>0</a:t>
                      </a:r>
                      <a:endParaRPr lang="en-GB" sz="1400" b="0" i="0" u="none" strike="noStrike">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25</a:t>
                      </a:r>
                      <a:endParaRPr lang="en-US" sz="1400" b="0" i="0" u="none" strike="noStrike">
                        <a:solidFill>
                          <a:schemeClr val="tx1"/>
                        </a:solidFill>
                        <a:effectLst/>
                        <a:latin typeface="Arial" panose="020B0604020202020204" pitchFamily="34" charset="0"/>
                      </a:endParaRPr>
                    </a:p>
                  </a:txBody>
                  <a:tcPr marL="68580" marR="68580" marT="7620" marB="0" anchor="b">
                    <a:solidFill>
                      <a:schemeClr val="bg2"/>
                    </a:solidFill>
                  </a:tcPr>
                </a:tc>
                <a:extLst>
                  <a:ext uri="{0D108BD9-81ED-4DB2-BD59-A6C34878D82A}">
                    <a16:rowId xmlns:a16="http://schemas.microsoft.com/office/drawing/2014/main" val="129623562"/>
                  </a:ext>
                </a:extLst>
              </a:tr>
              <a:tr h="220220">
                <a:tc>
                  <a:txBody>
                    <a:bodyPr/>
                    <a:lstStyle/>
                    <a:p>
                      <a:pPr algn="l" fontAlgn="b">
                        <a:lnSpc>
                          <a:spcPct val="107000"/>
                        </a:lnSpc>
                        <a:spcBef>
                          <a:spcPts val="0"/>
                        </a:spcBef>
                        <a:spcAft>
                          <a:spcPts val="800"/>
                        </a:spcAft>
                      </a:pPr>
                      <a:r>
                        <a:rPr lang="en-US" sz="1400" b="0" u="none" strike="noStrike">
                          <a:solidFill>
                            <a:schemeClr val="tx1"/>
                          </a:solidFill>
                          <a:effectLst/>
                        </a:rPr>
                        <a:t>Europe &amp; Central Asia</a:t>
                      </a:r>
                      <a:endParaRPr lang="en-US" sz="1400" b="0" i="0" u="none" strike="noStrike">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GB" sz="1400" b="0" u="none" strike="noStrike" dirty="0">
                          <a:solidFill>
                            <a:schemeClr val="tx1"/>
                          </a:solidFill>
                          <a:effectLst/>
                        </a:rPr>
                        <a:t>0</a:t>
                      </a:r>
                      <a:endParaRPr lang="en-GB" sz="1400" b="0" i="0" u="none" strike="noStrike" dirty="0">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GB" sz="1400" b="0" u="none" strike="noStrike">
                          <a:solidFill>
                            <a:schemeClr val="tx1"/>
                          </a:solidFill>
                          <a:effectLst/>
                        </a:rPr>
                        <a:t>0</a:t>
                      </a:r>
                      <a:endParaRPr lang="en-GB" sz="1400" b="0" i="0" u="none" strike="noStrike">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GB" sz="1400" b="0" u="none" strike="noStrike">
                          <a:solidFill>
                            <a:schemeClr val="tx1"/>
                          </a:solidFill>
                          <a:effectLst/>
                        </a:rPr>
                        <a:t>0</a:t>
                      </a:r>
                      <a:endParaRPr lang="en-GB" sz="1400" b="0" i="0" u="none" strike="noStrike">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GB" sz="1400" b="0" u="none" strike="noStrike">
                          <a:solidFill>
                            <a:schemeClr val="tx1"/>
                          </a:solidFill>
                          <a:effectLst/>
                        </a:rPr>
                        <a:t>2</a:t>
                      </a:r>
                      <a:endParaRPr lang="en-GB" sz="1400" b="0" i="0" u="none" strike="noStrike">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2</a:t>
                      </a:r>
                      <a:endParaRPr lang="en-US" sz="1400" b="0" i="0" u="none" strike="noStrike">
                        <a:solidFill>
                          <a:schemeClr val="tx1"/>
                        </a:solidFill>
                        <a:effectLst/>
                        <a:latin typeface="Arial" panose="020B0604020202020204" pitchFamily="34" charset="0"/>
                      </a:endParaRPr>
                    </a:p>
                  </a:txBody>
                  <a:tcPr marL="68580" marR="68580" marT="7620" marB="0" anchor="b">
                    <a:solidFill>
                      <a:schemeClr val="bg2"/>
                    </a:solidFill>
                  </a:tcPr>
                </a:tc>
                <a:extLst>
                  <a:ext uri="{0D108BD9-81ED-4DB2-BD59-A6C34878D82A}">
                    <a16:rowId xmlns:a16="http://schemas.microsoft.com/office/drawing/2014/main" val="3933561667"/>
                  </a:ext>
                </a:extLst>
              </a:tr>
              <a:tr h="220220">
                <a:tc>
                  <a:txBody>
                    <a:bodyPr/>
                    <a:lstStyle/>
                    <a:p>
                      <a:pPr algn="l" fontAlgn="b">
                        <a:lnSpc>
                          <a:spcPct val="107000"/>
                        </a:lnSpc>
                        <a:spcBef>
                          <a:spcPts val="0"/>
                        </a:spcBef>
                        <a:spcAft>
                          <a:spcPts val="800"/>
                        </a:spcAft>
                      </a:pPr>
                      <a:r>
                        <a:rPr lang="en-US" sz="1400" b="0" u="none" strike="noStrike" dirty="0">
                          <a:solidFill>
                            <a:schemeClr val="tx1"/>
                          </a:solidFill>
                          <a:effectLst/>
                        </a:rPr>
                        <a:t>Latin America &amp; Caribbean</a:t>
                      </a:r>
                      <a:endParaRPr lang="en-US" sz="1400" b="0" i="0" u="none" strike="noStrike" dirty="0">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GB" sz="1400" b="0" u="none" strike="noStrike" dirty="0">
                          <a:solidFill>
                            <a:schemeClr val="tx1"/>
                          </a:solidFill>
                          <a:effectLst/>
                        </a:rPr>
                        <a:t>0</a:t>
                      </a:r>
                      <a:endParaRPr lang="en-GB" sz="1400" b="0" i="0" u="none" strike="noStrike" dirty="0">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GB" sz="1400" b="0" u="none" strike="noStrike">
                          <a:solidFill>
                            <a:schemeClr val="tx1"/>
                          </a:solidFill>
                          <a:effectLst/>
                        </a:rPr>
                        <a:t>9</a:t>
                      </a:r>
                      <a:endParaRPr lang="en-GB" sz="1400" b="0" i="0" u="none" strike="noStrike">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GB" sz="1400" b="0" u="none" strike="noStrike" dirty="0">
                          <a:solidFill>
                            <a:schemeClr val="tx1"/>
                          </a:solidFill>
                          <a:effectLst/>
                        </a:rPr>
                        <a:t>20</a:t>
                      </a:r>
                      <a:endParaRPr lang="en-GB" sz="1400" b="0" i="0" u="none" strike="noStrike" dirty="0">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GB" sz="1400" b="0" u="none" strike="noStrike">
                          <a:solidFill>
                            <a:schemeClr val="tx1"/>
                          </a:solidFill>
                          <a:effectLst/>
                        </a:rPr>
                        <a:t>0</a:t>
                      </a:r>
                      <a:endParaRPr lang="en-GB" sz="1400" b="0" i="0" u="none" strike="noStrike">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29</a:t>
                      </a:r>
                      <a:endParaRPr lang="en-US" sz="1400" b="0" i="0" u="none" strike="noStrike">
                        <a:solidFill>
                          <a:schemeClr val="tx1"/>
                        </a:solidFill>
                        <a:effectLst/>
                        <a:latin typeface="Arial" panose="020B0604020202020204" pitchFamily="34" charset="0"/>
                      </a:endParaRPr>
                    </a:p>
                  </a:txBody>
                  <a:tcPr marL="68580" marR="68580" marT="7620" marB="0" anchor="b">
                    <a:solidFill>
                      <a:schemeClr val="bg2"/>
                    </a:solidFill>
                  </a:tcPr>
                </a:tc>
                <a:extLst>
                  <a:ext uri="{0D108BD9-81ED-4DB2-BD59-A6C34878D82A}">
                    <a16:rowId xmlns:a16="http://schemas.microsoft.com/office/drawing/2014/main" val="312097755"/>
                  </a:ext>
                </a:extLst>
              </a:tr>
              <a:tr h="220220">
                <a:tc>
                  <a:txBody>
                    <a:bodyPr/>
                    <a:lstStyle/>
                    <a:p>
                      <a:pPr algn="l" fontAlgn="b">
                        <a:lnSpc>
                          <a:spcPct val="107000"/>
                        </a:lnSpc>
                        <a:spcBef>
                          <a:spcPts val="0"/>
                        </a:spcBef>
                        <a:spcAft>
                          <a:spcPts val="800"/>
                        </a:spcAft>
                      </a:pPr>
                      <a:r>
                        <a:rPr lang="en-US" sz="1400" b="0" u="none" strike="noStrike">
                          <a:solidFill>
                            <a:schemeClr val="tx1"/>
                          </a:solidFill>
                          <a:effectLst/>
                        </a:rPr>
                        <a:t>East Asia &amp; Pacific</a:t>
                      </a:r>
                      <a:endParaRPr lang="en-US" sz="1400" b="0" i="0" u="none" strike="noStrike">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GB" sz="1400" b="0" u="none" strike="noStrike">
                          <a:solidFill>
                            <a:schemeClr val="tx1"/>
                          </a:solidFill>
                          <a:effectLst/>
                        </a:rPr>
                        <a:t>0</a:t>
                      </a:r>
                      <a:endParaRPr lang="en-GB" sz="1400" b="0" i="0" u="none" strike="noStrike">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GB" sz="1400" b="0" u="none" strike="noStrike">
                          <a:solidFill>
                            <a:schemeClr val="tx1"/>
                          </a:solidFill>
                          <a:effectLst/>
                        </a:rPr>
                        <a:t>5</a:t>
                      </a:r>
                      <a:endParaRPr lang="en-GB" sz="1400" b="0" i="0" u="none" strike="noStrike">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GB" sz="1400" b="0" u="none" strike="noStrike" dirty="0">
                          <a:solidFill>
                            <a:schemeClr val="tx1"/>
                          </a:solidFill>
                          <a:effectLst/>
                        </a:rPr>
                        <a:t>12</a:t>
                      </a:r>
                      <a:endParaRPr lang="en-GB" sz="1400" b="0" i="0" u="none" strike="noStrike" dirty="0">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GB" sz="1400" b="0" u="none" strike="noStrike" dirty="0">
                          <a:solidFill>
                            <a:schemeClr val="tx1"/>
                          </a:solidFill>
                          <a:effectLst/>
                        </a:rPr>
                        <a:t>1</a:t>
                      </a:r>
                      <a:endParaRPr lang="en-GB" sz="1400" b="0" i="0" u="none" strike="noStrike" dirty="0">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18</a:t>
                      </a:r>
                      <a:endParaRPr lang="en-US" sz="1400" b="0" i="0" u="none" strike="noStrike">
                        <a:solidFill>
                          <a:schemeClr val="tx1"/>
                        </a:solidFill>
                        <a:effectLst/>
                        <a:latin typeface="Arial" panose="020B0604020202020204" pitchFamily="34" charset="0"/>
                      </a:endParaRPr>
                    </a:p>
                  </a:txBody>
                  <a:tcPr marL="68580" marR="68580" marT="7620" marB="0" anchor="b">
                    <a:solidFill>
                      <a:schemeClr val="bg2"/>
                    </a:solidFill>
                  </a:tcPr>
                </a:tc>
                <a:extLst>
                  <a:ext uri="{0D108BD9-81ED-4DB2-BD59-A6C34878D82A}">
                    <a16:rowId xmlns:a16="http://schemas.microsoft.com/office/drawing/2014/main" val="2601829968"/>
                  </a:ext>
                </a:extLst>
              </a:tr>
              <a:tr h="220220">
                <a:tc>
                  <a:txBody>
                    <a:bodyPr/>
                    <a:lstStyle/>
                    <a:p>
                      <a:pPr algn="l" fontAlgn="b">
                        <a:lnSpc>
                          <a:spcPct val="107000"/>
                        </a:lnSpc>
                        <a:spcBef>
                          <a:spcPts val="0"/>
                        </a:spcBef>
                        <a:spcAft>
                          <a:spcPts val="800"/>
                        </a:spcAft>
                      </a:pPr>
                      <a:r>
                        <a:rPr lang="en-US" sz="1400" b="0" u="none" strike="noStrike">
                          <a:solidFill>
                            <a:schemeClr val="tx1"/>
                          </a:solidFill>
                          <a:effectLst/>
                        </a:rPr>
                        <a:t>Middle East &amp; North Africa</a:t>
                      </a:r>
                      <a:endParaRPr lang="en-US" sz="1400" b="0" i="0" u="none" strike="noStrike">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GB" sz="1400" b="0" u="none" strike="noStrike">
                          <a:solidFill>
                            <a:schemeClr val="tx1"/>
                          </a:solidFill>
                          <a:effectLst/>
                        </a:rPr>
                        <a:t>0</a:t>
                      </a:r>
                      <a:endParaRPr lang="en-GB" sz="1400" b="0" i="0" u="none" strike="noStrike">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GB" sz="1400" b="0" u="none" strike="noStrike" dirty="0">
                          <a:solidFill>
                            <a:schemeClr val="tx1"/>
                          </a:solidFill>
                          <a:effectLst/>
                        </a:rPr>
                        <a:t>0</a:t>
                      </a:r>
                      <a:endParaRPr lang="en-GB" sz="1400" b="0" i="0" u="none" strike="noStrike" dirty="0">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GB" sz="1400" b="0" u="none" strike="noStrike" dirty="0">
                          <a:solidFill>
                            <a:schemeClr val="tx1"/>
                          </a:solidFill>
                          <a:effectLst/>
                        </a:rPr>
                        <a:t>0</a:t>
                      </a:r>
                      <a:endParaRPr lang="en-GB" sz="1400" b="0" i="0" u="none" strike="noStrike" dirty="0">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GB" sz="1400" b="0" u="none" strike="noStrike" dirty="0">
                          <a:solidFill>
                            <a:schemeClr val="tx1"/>
                          </a:solidFill>
                          <a:effectLst/>
                        </a:rPr>
                        <a:t>1</a:t>
                      </a:r>
                      <a:endParaRPr lang="en-GB" sz="1400" b="0" i="0" u="none" strike="noStrike" dirty="0">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1</a:t>
                      </a:r>
                      <a:endParaRPr lang="en-US" sz="1400" b="0" i="0" u="none" strike="noStrike">
                        <a:solidFill>
                          <a:schemeClr val="tx1"/>
                        </a:solidFill>
                        <a:effectLst/>
                        <a:latin typeface="Arial" panose="020B0604020202020204" pitchFamily="34" charset="0"/>
                      </a:endParaRPr>
                    </a:p>
                  </a:txBody>
                  <a:tcPr marL="68580" marR="68580" marT="7620" marB="0" anchor="b">
                    <a:solidFill>
                      <a:schemeClr val="bg2"/>
                    </a:solidFill>
                  </a:tcPr>
                </a:tc>
                <a:extLst>
                  <a:ext uri="{0D108BD9-81ED-4DB2-BD59-A6C34878D82A}">
                    <a16:rowId xmlns:a16="http://schemas.microsoft.com/office/drawing/2014/main" val="638765332"/>
                  </a:ext>
                </a:extLst>
              </a:tr>
              <a:tr h="220220">
                <a:tc>
                  <a:txBody>
                    <a:bodyPr/>
                    <a:lstStyle/>
                    <a:p>
                      <a:pPr algn="l" fontAlgn="b">
                        <a:lnSpc>
                          <a:spcPct val="107000"/>
                        </a:lnSpc>
                        <a:spcBef>
                          <a:spcPts val="0"/>
                        </a:spcBef>
                        <a:spcAft>
                          <a:spcPts val="800"/>
                        </a:spcAft>
                      </a:pPr>
                      <a:r>
                        <a:rPr lang="en-US" sz="1400" b="0" u="none" strike="noStrike">
                          <a:solidFill>
                            <a:schemeClr val="tx1"/>
                          </a:solidFill>
                          <a:effectLst/>
                        </a:rPr>
                        <a:t>South Asia</a:t>
                      </a:r>
                      <a:endParaRPr lang="en-US" sz="1400" b="0" i="0" u="none" strike="noStrike">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GB" sz="1400" b="0" u="none" strike="noStrike">
                          <a:solidFill>
                            <a:schemeClr val="tx1"/>
                          </a:solidFill>
                          <a:effectLst/>
                        </a:rPr>
                        <a:t>0</a:t>
                      </a:r>
                      <a:endParaRPr lang="en-GB" sz="1400" b="0" i="0" u="none" strike="noStrike">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GB" sz="1400" b="0" u="none" strike="noStrike">
                          <a:solidFill>
                            <a:schemeClr val="tx1"/>
                          </a:solidFill>
                          <a:effectLst/>
                        </a:rPr>
                        <a:t>4</a:t>
                      </a:r>
                      <a:endParaRPr lang="en-GB" sz="1400" b="0" i="0" u="none" strike="noStrike">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GB" sz="1400" b="0" u="none" strike="noStrike" dirty="0">
                          <a:solidFill>
                            <a:schemeClr val="tx1"/>
                          </a:solidFill>
                          <a:effectLst/>
                        </a:rPr>
                        <a:t>0</a:t>
                      </a:r>
                      <a:endParaRPr lang="en-GB" sz="1400" b="0" i="0" u="none" strike="noStrike" dirty="0">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GB" sz="1400" b="0" u="none" strike="noStrike" dirty="0">
                          <a:solidFill>
                            <a:schemeClr val="tx1"/>
                          </a:solidFill>
                          <a:effectLst/>
                        </a:rPr>
                        <a:t>0</a:t>
                      </a:r>
                      <a:endParaRPr lang="en-GB" sz="1400" b="0" i="0" u="none" strike="noStrike" dirty="0">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US" sz="1400" b="0" u="none" strike="noStrike" dirty="0">
                          <a:solidFill>
                            <a:schemeClr val="tx1"/>
                          </a:solidFill>
                          <a:effectLst/>
                        </a:rPr>
                        <a:t>4</a:t>
                      </a:r>
                      <a:endParaRPr lang="en-US" sz="1400" b="0" i="0" u="none" strike="noStrike" dirty="0">
                        <a:solidFill>
                          <a:schemeClr val="tx1"/>
                        </a:solidFill>
                        <a:effectLst/>
                        <a:latin typeface="Arial" panose="020B0604020202020204" pitchFamily="34" charset="0"/>
                      </a:endParaRPr>
                    </a:p>
                  </a:txBody>
                  <a:tcPr marL="68580" marR="68580" marT="7620" marB="0" anchor="b">
                    <a:solidFill>
                      <a:schemeClr val="bg2"/>
                    </a:solidFill>
                  </a:tcPr>
                </a:tc>
                <a:extLst>
                  <a:ext uri="{0D108BD9-81ED-4DB2-BD59-A6C34878D82A}">
                    <a16:rowId xmlns:a16="http://schemas.microsoft.com/office/drawing/2014/main" val="3453958742"/>
                  </a:ext>
                </a:extLst>
              </a:tr>
              <a:tr h="220220">
                <a:tc>
                  <a:txBody>
                    <a:bodyPr/>
                    <a:lstStyle/>
                    <a:p>
                      <a:pPr algn="l" fontAlgn="b">
                        <a:lnSpc>
                          <a:spcPct val="107000"/>
                        </a:lnSpc>
                        <a:spcBef>
                          <a:spcPts val="0"/>
                        </a:spcBef>
                        <a:spcAft>
                          <a:spcPts val="800"/>
                        </a:spcAft>
                      </a:pPr>
                      <a:r>
                        <a:rPr lang="en-US" sz="1400" b="0" u="none" strike="noStrike">
                          <a:solidFill>
                            <a:schemeClr val="tx1"/>
                          </a:solidFill>
                          <a:effectLst/>
                        </a:rPr>
                        <a:t>Total</a:t>
                      </a:r>
                      <a:endParaRPr lang="en-US" sz="1400" b="0" i="0" u="none" strike="noStrike">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5</a:t>
                      </a:r>
                      <a:endParaRPr lang="en-US" sz="1400" b="0" i="0" u="none" strike="noStrike">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37</a:t>
                      </a:r>
                      <a:endParaRPr lang="en-US" sz="1400" b="0" i="0" u="none" strike="noStrike">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33</a:t>
                      </a:r>
                      <a:endParaRPr lang="en-US" sz="1400" b="0" i="0" u="none" strike="noStrike">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US" sz="1400" b="0" u="none" strike="noStrike" dirty="0">
                          <a:solidFill>
                            <a:schemeClr val="tx1"/>
                          </a:solidFill>
                          <a:effectLst/>
                        </a:rPr>
                        <a:t>4</a:t>
                      </a:r>
                      <a:endParaRPr lang="en-US" sz="1400" b="0" i="0" u="none" strike="noStrike" dirty="0">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r" fontAlgn="b">
                        <a:lnSpc>
                          <a:spcPct val="107000"/>
                        </a:lnSpc>
                        <a:spcBef>
                          <a:spcPts val="0"/>
                        </a:spcBef>
                        <a:spcAft>
                          <a:spcPts val="800"/>
                        </a:spcAft>
                      </a:pPr>
                      <a:r>
                        <a:rPr lang="en-US" sz="1400" b="0" u="none" strike="noStrike" dirty="0">
                          <a:solidFill>
                            <a:schemeClr val="tx1"/>
                          </a:solidFill>
                          <a:effectLst/>
                        </a:rPr>
                        <a:t>79</a:t>
                      </a:r>
                      <a:endParaRPr lang="en-US" sz="1400" b="0" i="0" u="none" strike="noStrike" dirty="0">
                        <a:solidFill>
                          <a:schemeClr val="tx1"/>
                        </a:solidFill>
                        <a:effectLst/>
                        <a:latin typeface="Arial" panose="020B0604020202020204" pitchFamily="34" charset="0"/>
                      </a:endParaRPr>
                    </a:p>
                  </a:txBody>
                  <a:tcPr marL="68580" marR="68580" marT="7620" marB="0" anchor="b">
                    <a:solidFill>
                      <a:schemeClr val="bg2"/>
                    </a:solidFill>
                  </a:tcPr>
                </a:tc>
                <a:extLst>
                  <a:ext uri="{0D108BD9-81ED-4DB2-BD59-A6C34878D82A}">
                    <a16:rowId xmlns:a16="http://schemas.microsoft.com/office/drawing/2014/main" val="2658865956"/>
                  </a:ext>
                </a:extLst>
              </a:tr>
            </a:tbl>
          </a:graphicData>
        </a:graphic>
      </p:graphicFrame>
      <p:sp>
        <p:nvSpPr>
          <p:cNvPr id="5" name="TextBox 4">
            <a:extLst>
              <a:ext uri="{FF2B5EF4-FFF2-40B4-BE49-F238E27FC236}">
                <a16:creationId xmlns:a16="http://schemas.microsoft.com/office/drawing/2014/main" id="{CA26574B-C633-4081-9A4E-C92069D3488D}"/>
              </a:ext>
            </a:extLst>
          </p:cNvPr>
          <p:cNvSpPr txBox="1"/>
          <p:nvPr/>
        </p:nvSpPr>
        <p:spPr>
          <a:xfrm>
            <a:off x="1291904" y="5311915"/>
            <a:ext cx="7407479" cy="338554"/>
          </a:xfrm>
          <a:prstGeom prst="rect">
            <a:avLst/>
          </a:prstGeom>
          <a:noFill/>
        </p:spPr>
        <p:txBody>
          <a:bodyPr wrap="square">
            <a:spAutoFit/>
          </a:bodyPr>
          <a:lstStyle/>
          <a:p>
            <a:r>
              <a:rPr lang="en-US" sz="1600" dirty="0"/>
              <a:t>Distribution of responses by income and region (World Bank classification).</a:t>
            </a:r>
          </a:p>
        </p:txBody>
      </p:sp>
      <p:sp>
        <p:nvSpPr>
          <p:cNvPr id="3" name="TextBox 2">
            <a:extLst>
              <a:ext uri="{FF2B5EF4-FFF2-40B4-BE49-F238E27FC236}">
                <a16:creationId xmlns:a16="http://schemas.microsoft.com/office/drawing/2014/main" id="{4C2D54C5-1251-400A-A3FA-94D7B55CB50B}"/>
              </a:ext>
            </a:extLst>
          </p:cNvPr>
          <p:cNvSpPr txBox="1"/>
          <p:nvPr/>
        </p:nvSpPr>
        <p:spPr>
          <a:xfrm>
            <a:off x="1404872" y="448234"/>
            <a:ext cx="1866217" cy="369332"/>
          </a:xfrm>
          <a:prstGeom prst="rect">
            <a:avLst/>
          </a:prstGeom>
          <a:noFill/>
        </p:spPr>
        <p:txBody>
          <a:bodyPr wrap="none" rtlCol="0">
            <a:spAutoFit/>
          </a:bodyPr>
          <a:lstStyle/>
          <a:p>
            <a:r>
              <a:rPr lang="en-IE" dirty="0"/>
              <a:t>WMO user survey</a:t>
            </a:r>
            <a:endParaRPr lang="en-US" dirty="0"/>
          </a:p>
        </p:txBody>
      </p:sp>
      <p:graphicFrame>
        <p:nvGraphicFramePr>
          <p:cNvPr id="7" name="Table 6">
            <a:extLst>
              <a:ext uri="{FF2B5EF4-FFF2-40B4-BE49-F238E27FC236}">
                <a16:creationId xmlns:a16="http://schemas.microsoft.com/office/drawing/2014/main" id="{C9CA937E-66F8-424F-B0C7-0545AE3D19BC}"/>
              </a:ext>
            </a:extLst>
          </p:cNvPr>
          <p:cNvGraphicFramePr/>
          <p:nvPr>
            <p:extLst>
              <p:ext uri="{D42A27DB-BD31-4B8C-83A1-F6EECF244321}">
                <p14:modId xmlns:p14="http://schemas.microsoft.com/office/powerpoint/2010/main" val="912286803"/>
              </p:ext>
            </p:extLst>
          </p:nvPr>
        </p:nvGraphicFramePr>
        <p:xfrm>
          <a:off x="4788594" y="923443"/>
          <a:ext cx="4190873" cy="3591936"/>
        </p:xfrm>
        <a:graphic>
          <a:graphicData uri="http://schemas.openxmlformats.org/drawingml/2006/table">
            <a:tbl>
              <a:tblPr firstRow="1" firstCol="1" bandRow="1">
                <a:tableStyleId>{5C22544A-7EE6-4342-B048-85BDC9FD1C3A}</a:tableStyleId>
              </a:tblPr>
              <a:tblGrid>
                <a:gridCol w="2118360">
                  <a:extLst>
                    <a:ext uri="{9D8B030D-6E8A-4147-A177-3AD203B41FA5}">
                      <a16:colId xmlns:a16="http://schemas.microsoft.com/office/drawing/2014/main" val="1036884178"/>
                    </a:ext>
                  </a:extLst>
                </a:gridCol>
                <a:gridCol w="331661">
                  <a:extLst>
                    <a:ext uri="{9D8B030D-6E8A-4147-A177-3AD203B41FA5}">
                      <a16:colId xmlns:a16="http://schemas.microsoft.com/office/drawing/2014/main" val="2917126469"/>
                    </a:ext>
                  </a:extLst>
                </a:gridCol>
                <a:gridCol w="367347">
                  <a:extLst>
                    <a:ext uri="{9D8B030D-6E8A-4147-A177-3AD203B41FA5}">
                      <a16:colId xmlns:a16="http://schemas.microsoft.com/office/drawing/2014/main" val="1191871854"/>
                    </a:ext>
                  </a:extLst>
                </a:gridCol>
                <a:gridCol w="457835">
                  <a:extLst>
                    <a:ext uri="{9D8B030D-6E8A-4147-A177-3AD203B41FA5}">
                      <a16:colId xmlns:a16="http://schemas.microsoft.com/office/drawing/2014/main" val="485645960"/>
                    </a:ext>
                  </a:extLst>
                </a:gridCol>
                <a:gridCol w="457835">
                  <a:extLst>
                    <a:ext uri="{9D8B030D-6E8A-4147-A177-3AD203B41FA5}">
                      <a16:colId xmlns:a16="http://schemas.microsoft.com/office/drawing/2014/main" val="2251489517"/>
                    </a:ext>
                  </a:extLst>
                </a:gridCol>
                <a:gridCol w="457835">
                  <a:extLst>
                    <a:ext uri="{9D8B030D-6E8A-4147-A177-3AD203B41FA5}">
                      <a16:colId xmlns:a16="http://schemas.microsoft.com/office/drawing/2014/main" val="1694215752"/>
                    </a:ext>
                  </a:extLst>
                </a:gridCol>
              </a:tblGrid>
              <a:tr h="1959728">
                <a:tc>
                  <a:txBody>
                    <a:bodyPr/>
                    <a:lstStyle/>
                    <a:p>
                      <a:pPr algn="l" fontAlgn="b">
                        <a:lnSpc>
                          <a:spcPct val="107000"/>
                        </a:lnSpc>
                        <a:spcBef>
                          <a:spcPts val="0"/>
                        </a:spcBef>
                        <a:spcAft>
                          <a:spcPts val="0"/>
                        </a:spcAft>
                      </a:pPr>
                      <a:endParaRPr lang="en-US" sz="1400" b="0" i="0" u="none" strike="noStrike" dirty="0">
                        <a:solidFill>
                          <a:schemeClr val="tx1"/>
                        </a:solidFill>
                        <a:effectLst/>
                        <a:latin typeface="Arial" panose="020B0604020202020204" pitchFamily="34" charset="0"/>
                      </a:endParaRPr>
                    </a:p>
                  </a:txBody>
                  <a:tcPr marL="68580" marR="68580" marT="9525" marB="0" vert="vert270" anchor="b">
                    <a:solidFill>
                      <a:schemeClr val="bg2"/>
                    </a:solidFill>
                  </a:tcPr>
                </a:tc>
                <a:tc>
                  <a:txBody>
                    <a:bodyPr/>
                    <a:lstStyle/>
                    <a:p>
                      <a:pPr marL="73152" marR="73152" algn="l" fontAlgn="b">
                        <a:lnSpc>
                          <a:spcPct val="107000"/>
                        </a:lnSpc>
                        <a:spcBef>
                          <a:spcPts val="0"/>
                        </a:spcBef>
                        <a:spcAft>
                          <a:spcPts val="800"/>
                        </a:spcAft>
                      </a:pPr>
                      <a:r>
                        <a:rPr lang="en-US" sz="1400" b="0" u="none" strike="noStrike">
                          <a:solidFill>
                            <a:schemeClr val="tx1"/>
                          </a:solidFill>
                          <a:effectLst/>
                        </a:rPr>
                        <a:t>Low income</a:t>
                      </a:r>
                      <a:endParaRPr lang="en-US" sz="1400" b="0" i="0" u="none" strike="noStrike">
                        <a:solidFill>
                          <a:schemeClr val="tx1"/>
                        </a:solidFill>
                        <a:effectLst/>
                        <a:latin typeface="Arial" panose="020B0604020202020204" pitchFamily="34" charset="0"/>
                      </a:endParaRPr>
                    </a:p>
                  </a:txBody>
                  <a:tcPr marL="68580" marR="68580" marT="9525" marB="0" vert="vert270" anchor="b">
                    <a:solidFill>
                      <a:schemeClr val="bg2"/>
                    </a:solidFill>
                  </a:tcPr>
                </a:tc>
                <a:tc>
                  <a:txBody>
                    <a:bodyPr/>
                    <a:lstStyle/>
                    <a:p>
                      <a:pPr marL="73152" marR="73152" algn="l" fontAlgn="b">
                        <a:lnSpc>
                          <a:spcPct val="107000"/>
                        </a:lnSpc>
                        <a:spcBef>
                          <a:spcPts val="0"/>
                        </a:spcBef>
                        <a:spcAft>
                          <a:spcPts val="800"/>
                        </a:spcAft>
                      </a:pPr>
                      <a:r>
                        <a:rPr lang="en-US" sz="1400" b="0" u="none" strike="noStrike">
                          <a:solidFill>
                            <a:schemeClr val="tx1"/>
                          </a:solidFill>
                          <a:effectLst/>
                        </a:rPr>
                        <a:t>Lower middle income</a:t>
                      </a:r>
                      <a:endParaRPr lang="en-US" sz="1400" b="0" i="0" u="none" strike="noStrike">
                        <a:solidFill>
                          <a:schemeClr val="tx1"/>
                        </a:solidFill>
                        <a:effectLst/>
                        <a:latin typeface="Arial" panose="020B0604020202020204" pitchFamily="34" charset="0"/>
                      </a:endParaRPr>
                    </a:p>
                  </a:txBody>
                  <a:tcPr marL="68580" marR="68580" marT="9525" marB="0" vert="vert270" anchor="b">
                    <a:solidFill>
                      <a:schemeClr val="bg2"/>
                    </a:solidFill>
                  </a:tcPr>
                </a:tc>
                <a:tc>
                  <a:txBody>
                    <a:bodyPr/>
                    <a:lstStyle/>
                    <a:p>
                      <a:pPr marL="73152" marR="73152" algn="l" fontAlgn="b">
                        <a:lnSpc>
                          <a:spcPct val="107000"/>
                        </a:lnSpc>
                        <a:spcBef>
                          <a:spcPts val="0"/>
                        </a:spcBef>
                        <a:spcAft>
                          <a:spcPts val="800"/>
                        </a:spcAft>
                      </a:pPr>
                      <a:r>
                        <a:rPr lang="en-US" sz="1400" b="0" u="none" strike="noStrike">
                          <a:solidFill>
                            <a:schemeClr val="tx1"/>
                          </a:solidFill>
                          <a:effectLst/>
                        </a:rPr>
                        <a:t>Upper middle income</a:t>
                      </a:r>
                      <a:endParaRPr lang="en-US" sz="1400" b="0" i="0" u="none" strike="noStrike">
                        <a:solidFill>
                          <a:schemeClr val="tx1"/>
                        </a:solidFill>
                        <a:effectLst/>
                        <a:latin typeface="Arial" panose="020B0604020202020204" pitchFamily="34" charset="0"/>
                      </a:endParaRPr>
                    </a:p>
                  </a:txBody>
                  <a:tcPr marL="68580" marR="68580" marT="9525" marB="0" vert="vert270" anchor="b">
                    <a:solidFill>
                      <a:schemeClr val="bg2"/>
                    </a:solidFill>
                  </a:tcPr>
                </a:tc>
                <a:tc>
                  <a:txBody>
                    <a:bodyPr/>
                    <a:lstStyle/>
                    <a:p>
                      <a:pPr marL="73152" marR="73152" algn="l" fontAlgn="b">
                        <a:lnSpc>
                          <a:spcPct val="107000"/>
                        </a:lnSpc>
                        <a:spcBef>
                          <a:spcPts val="0"/>
                        </a:spcBef>
                        <a:spcAft>
                          <a:spcPts val="800"/>
                        </a:spcAft>
                      </a:pPr>
                      <a:r>
                        <a:rPr lang="en-US" sz="1400" b="0" u="none" strike="noStrike">
                          <a:solidFill>
                            <a:schemeClr val="tx1"/>
                          </a:solidFill>
                          <a:effectLst/>
                        </a:rPr>
                        <a:t>High income</a:t>
                      </a:r>
                      <a:endParaRPr lang="en-US" sz="1400" b="0" i="0" u="none" strike="noStrike">
                        <a:solidFill>
                          <a:schemeClr val="tx1"/>
                        </a:solidFill>
                        <a:effectLst/>
                        <a:latin typeface="Arial" panose="020B0604020202020204" pitchFamily="34" charset="0"/>
                      </a:endParaRPr>
                    </a:p>
                  </a:txBody>
                  <a:tcPr marL="68580" marR="68580" marT="9525" marB="0" vert="vert270" anchor="b">
                    <a:solidFill>
                      <a:schemeClr val="bg2"/>
                    </a:solidFill>
                  </a:tcPr>
                </a:tc>
                <a:tc>
                  <a:txBody>
                    <a:bodyPr/>
                    <a:lstStyle/>
                    <a:p>
                      <a:pPr marL="73152" marR="73152" algn="l" fontAlgn="b">
                        <a:lnSpc>
                          <a:spcPct val="107000"/>
                        </a:lnSpc>
                        <a:spcBef>
                          <a:spcPts val="0"/>
                        </a:spcBef>
                        <a:spcAft>
                          <a:spcPts val="800"/>
                        </a:spcAft>
                      </a:pPr>
                      <a:r>
                        <a:rPr lang="en-US" sz="1400" b="0" u="none" strike="noStrike">
                          <a:solidFill>
                            <a:schemeClr val="tx1"/>
                          </a:solidFill>
                          <a:effectLst/>
                        </a:rPr>
                        <a:t>Total</a:t>
                      </a:r>
                      <a:endParaRPr lang="en-US" sz="1400" b="0" i="0" u="none" strike="noStrike">
                        <a:solidFill>
                          <a:schemeClr val="tx1"/>
                        </a:solidFill>
                        <a:effectLst/>
                        <a:latin typeface="Arial" panose="020B0604020202020204" pitchFamily="34" charset="0"/>
                      </a:endParaRPr>
                    </a:p>
                  </a:txBody>
                  <a:tcPr marL="68580" marR="68580" marT="9525" marB="0" vert="vert270" anchor="b">
                    <a:solidFill>
                      <a:schemeClr val="bg2"/>
                    </a:solidFill>
                  </a:tcPr>
                </a:tc>
                <a:extLst>
                  <a:ext uri="{0D108BD9-81ED-4DB2-BD59-A6C34878D82A}">
                    <a16:rowId xmlns:a16="http://schemas.microsoft.com/office/drawing/2014/main" val="638917739"/>
                  </a:ext>
                </a:extLst>
              </a:tr>
              <a:tr h="190500">
                <a:tc>
                  <a:txBody>
                    <a:bodyPr/>
                    <a:lstStyle/>
                    <a:p>
                      <a:pPr algn="l" fontAlgn="b">
                        <a:lnSpc>
                          <a:spcPct val="107000"/>
                        </a:lnSpc>
                        <a:spcBef>
                          <a:spcPts val="0"/>
                        </a:spcBef>
                        <a:spcAft>
                          <a:spcPts val="800"/>
                        </a:spcAft>
                      </a:pPr>
                      <a:r>
                        <a:rPr lang="en-US" sz="1400" b="0" u="none" strike="noStrike">
                          <a:solidFill>
                            <a:schemeClr val="tx1"/>
                          </a:solidFill>
                          <a:effectLst/>
                        </a:rPr>
                        <a:t>Sub-Saharan Africa</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dirty="0">
                          <a:solidFill>
                            <a:schemeClr val="tx1"/>
                          </a:solidFill>
                          <a:effectLst/>
                        </a:rPr>
                        <a:t>6</a:t>
                      </a:r>
                      <a:endParaRPr lang="en-US" sz="1400" b="0" i="0" u="none" strike="noStrike" dirty="0">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13</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10</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0</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29</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extLst>
                  <a:ext uri="{0D108BD9-81ED-4DB2-BD59-A6C34878D82A}">
                    <a16:rowId xmlns:a16="http://schemas.microsoft.com/office/drawing/2014/main" val="2006025846"/>
                  </a:ext>
                </a:extLst>
              </a:tr>
              <a:tr h="190500">
                <a:tc>
                  <a:txBody>
                    <a:bodyPr/>
                    <a:lstStyle/>
                    <a:p>
                      <a:pPr algn="l" fontAlgn="b">
                        <a:lnSpc>
                          <a:spcPct val="107000"/>
                        </a:lnSpc>
                        <a:spcBef>
                          <a:spcPts val="0"/>
                        </a:spcBef>
                        <a:spcAft>
                          <a:spcPts val="800"/>
                        </a:spcAft>
                      </a:pPr>
                      <a:r>
                        <a:rPr lang="en-US" sz="1400" b="0" u="none" strike="noStrike">
                          <a:solidFill>
                            <a:schemeClr val="tx1"/>
                          </a:solidFill>
                          <a:effectLst/>
                        </a:rPr>
                        <a:t>Europe &amp; Central Asia</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dirty="0">
                          <a:solidFill>
                            <a:schemeClr val="tx1"/>
                          </a:solidFill>
                          <a:effectLst/>
                        </a:rPr>
                        <a:t>0</a:t>
                      </a:r>
                      <a:endParaRPr lang="en-US" sz="1400" b="0" i="0" u="none" strike="noStrike" dirty="0">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0</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14</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145</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159</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extLst>
                  <a:ext uri="{0D108BD9-81ED-4DB2-BD59-A6C34878D82A}">
                    <a16:rowId xmlns:a16="http://schemas.microsoft.com/office/drawing/2014/main" val="759876272"/>
                  </a:ext>
                </a:extLst>
              </a:tr>
              <a:tr h="190500">
                <a:tc>
                  <a:txBody>
                    <a:bodyPr/>
                    <a:lstStyle/>
                    <a:p>
                      <a:pPr algn="l" fontAlgn="b">
                        <a:lnSpc>
                          <a:spcPct val="107000"/>
                        </a:lnSpc>
                        <a:spcBef>
                          <a:spcPts val="0"/>
                        </a:spcBef>
                        <a:spcAft>
                          <a:spcPts val="800"/>
                        </a:spcAft>
                      </a:pPr>
                      <a:r>
                        <a:rPr lang="en-US" sz="1400" b="0" u="none" strike="noStrike">
                          <a:solidFill>
                            <a:schemeClr val="tx1"/>
                          </a:solidFill>
                          <a:effectLst/>
                        </a:rPr>
                        <a:t>Latin America &amp; Caribbean</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dirty="0">
                          <a:solidFill>
                            <a:schemeClr val="tx1"/>
                          </a:solidFill>
                          <a:effectLst/>
                        </a:rPr>
                        <a:t>0</a:t>
                      </a:r>
                      <a:endParaRPr lang="en-US" sz="1400" b="0" i="0" u="none" strike="noStrike" dirty="0">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5</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262</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15</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282</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extLst>
                  <a:ext uri="{0D108BD9-81ED-4DB2-BD59-A6C34878D82A}">
                    <a16:rowId xmlns:a16="http://schemas.microsoft.com/office/drawing/2014/main" val="2458644976"/>
                  </a:ext>
                </a:extLst>
              </a:tr>
              <a:tr h="190500">
                <a:tc>
                  <a:txBody>
                    <a:bodyPr/>
                    <a:lstStyle/>
                    <a:p>
                      <a:pPr algn="l" fontAlgn="b">
                        <a:lnSpc>
                          <a:spcPct val="107000"/>
                        </a:lnSpc>
                        <a:spcBef>
                          <a:spcPts val="0"/>
                        </a:spcBef>
                        <a:spcAft>
                          <a:spcPts val="800"/>
                        </a:spcAft>
                      </a:pPr>
                      <a:r>
                        <a:rPr lang="en-US" sz="1400" b="0" u="none" strike="noStrike">
                          <a:solidFill>
                            <a:schemeClr val="tx1"/>
                          </a:solidFill>
                          <a:effectLst/>
                        </a:rPr>
                        <a:t>North America</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0</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dirty="0">
                          <a:solidFill>
                            <a:schemeClr val="tx1"/>
                          </a:solidFill>
                          <a:effectLst/>
                        </a:rPr>
                        <a:t>0</a:t>
                      </a:r>
                      <a:endParaRPr lang="en-US" sz="1400" b="0" i="0" u="none" strike="noStrike" dirty="0">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dirty="0">
                          <a:solidFill>
                            <a:schemeClr val="tx1"/>
                          </a:solidFill>
                          <a:effectLst/>
                        </a:rPr>
                        <a:t>0</a:t>
                      </a:r>
                      <a:endParaRPr lang="en-US" sz="1400" b="0" i="0" u="none" strike="noStrike" dirty="0">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183</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183</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extLst>
                  <a:ext uri="{0D108BD9-81ED-4DB2-BD59-A6C34878D82A}">
                    <a16:rowId xmlns:a16="http://schemas.microsoft.com/office/drawing/2014/main" val="456639618"/>
                  </a:ext>
                </a:extLst>
              </a:tr>
              <a:tr h="190500">
                <a:tc>
                  <a:txBody>
                    <a:bodyPr/>
                    <a:lstStyle/>
                    <a:p>
                      <a:pPr algn="l" fontAlgn="b">
                        <a:lnSpc>
                          <a:spcPct val="107000"/>
                        </a:lnSpc>
                        <a:spcBef>
                          <a:spcPts val="0"/>
                        </a:spcBef>
                        <a:spcAft>
                          <a:spcPts val="800"/>
                        </a:spcAft>
                      </a:pPr>
                      <a:r>
                        <a:rPr lang="en-US" sz="1400" b="0" u="none" strike="noStrike">
                          <a:solidFill>
                            <a:schemeClr val="tx1"/>
                          </a:solidFill>
                          <a:effectLst/>
                        </a:rPr>
                        <a:t>East Asia &amp; Pacific</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0</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13</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dirty="0">
                          <a:solidFill>
                            <a:schemeClr val="tx1"/>
                          </a:solidFill>
                          <a:effectLst/>
                        </a:rPr>
                        <a:t>28</a:t>
                      </a:r>
                      <a:endParaRPr lang="en-US" sz="1400" b="0" i="0" u="none" strike="noStrike" dirty="0">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dirty="0">
                          <a:solidFill>
                            <a:schemeClr val="tx1"/>
                          </a:solidFill>
                          <a:effectLst/>
                        </a:rPr>
                        <a:t>31</a:t>
                      </a:r>
                      <a:endParaRPr lang="en-US" sz="1400" b="0" i="0" u="none" strike="noStrike" dirty="0">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72</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extLst>
                  <a:ext uri="{0D108BD9-81ED-4DB2-BD59-A6C34878D82A}">
                    <a16:rowId xmlns:a16="http://schemas.microsoft.com/office/drawing/2014/main" val="2393367290"/>
                  </a:ext>
                </a:extLst>
              </a:tr>
              <a:tr h="190500">
                <a:tc>
                  <a:txBody>
                    <a:bodyPr/>
                    <a:lstStyle/>
                    <a:p>
                      <a:pPr algn="l" fontAlgn="b">
                        <a:lnSpc>
                          <a:spcPct val="107000"/>
                        </a:lnSpc>
                        <a:spcBef>
                          <a:spcPts val="0"/>
                        </a:spcBef>
                        <a:spcAft>
                          <a:spcPts val="800"/>
                        </a:spcAft>
                      </a:pPr>
                      <a:r>
                        <a:rPr lang="en-US" sz="1400" b="0" u="none" strike="noStrike">
                          <a:solidFill>
                            <a:schemeClr val="tx1"/>
                          </a:solidFill>
                          <a:effectLst/>
                        </a:rPr>
                        <a:t>Middle East &amp; North Africa</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0</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2</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1</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dirty="0">
                          <a:solidFill>
                            <a:schemeClr val="tx1"/>
                          </a:solidFill>
                          <a:effectLst/>
                        </a:rPr>
                        <a:t>13</a:t>
                      </a:r>
                      <a:endParaRPr lang="en-US" sz="1400" b="0" i="0" u="none" strike="noStrike" dirty="0">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16</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extLst>
                  <a:ext uri="{0D108BD9-81ED-4DB2-BD59-A6C34878D82A}">
                    <a16:rowId xmlns:a16="http://schemas.microsoft.com/office/drawing/2014/main" val="2719410829"/>
                  </a:ext>
                </a:extLst>
              </a:tr>
              <a:tr h="190500">
                <a:tc>
                  <a:txBody>
                    <a:bodyPr/>
                    <a:lstStyle/>
                    <a:p>
                      <a:pPr algn="l" fontAlgn="b">
                        <a:lnSpc>
                          <a:spcPct val="107000"/>
                        </a:lnSpc>
                        <a:spcBef>
                          <a:spcPts val="0"/>
                        </a:spcBef>
                        <a:spcAft>
                          <a:spcPts val="800"/>
                        </a:spcAft>
                      </a:pPr>
                      <a:r>
                        <a:rPr lang="en-US" sz="1400" b="0" u="none" strike="noStrike">
                          <a:solidFill>
                            <a:schemeClr val="tx1"/>
                          </a:solidFill>
                          <a:effectLst/>
                        </a:rPr>
                        <a:t>South Asia</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0</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21</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0</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dirty="0">
                          <a:solidFill>
                            <a:schemeClr val="tx1"/>
                          </a:solidFill>
                          <a:effectLst/>
                        </a:rPr>
                        <a:t>0</a:t>
                      </a:r>
                      <a:endParaRPr lang="en-US" sz="1400" b="0" i="0" u="none" strike="noStrike" dirty="0">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dirty="0">
                          <a:solidFill>
                            <a:schemeClr val="tx1"/>
                          </a:solidFill>
                          <a:effectLst/>
                        </a:rPr>
                        <a:t>21</a:t>
                      </a:r>
                      <a:endParaRPr lang="en-US" sz="1400" b="0" i="0" u="none" strike="noStrike" dirty="0">
                        <a:solidFill>
                          <a:schemeClr val="tx1"/>
                        </a:solidFill>
                        <a:effectLst/>
                        <a:latin typeface="Arial" panose="020B0604020202020204" pitchFamily="34" charset="0"/>
                      </a:endParaRPr>
                    </a:p>
                  </a:txBody>
                  <a:tcPr marL="68580" marR="68580" marT="9525" marB="0" anchor="b">
                    <a:solidFill>
                      <a:schemeClr val="bg2"/>
                    </a:solidFill>
                  </a:tcPr>
                </a:tc>
                <a:extLst>
                  <a:ext uri="{0D108BD9-81ED-4DB2-BD59-A6C34878D82A}">
                    <a16:rowId xmlns:a16="http://schemas.microsoft.com/office/drawing/2014/main" val="219631557"/>
                  </a:ext>
                </a:extLst>
              </a:tr>
              <a:tr h="190500">
                <a:tc>
                  <a:txBody>
                    <a:bodyPr/>
                    <a:lstStyle/>
                    <a:p>
                      <a:pPr algn="l" fontAlgn="b">
                        <a:lnSpc>
                          <a:spcPct val="107000"/>
                        </a:lnSpc>
                        <a:spcBef>
                          <a:spcPts val="0"/>
                        </a:spcBef>
                        <a:spcAft>
                          <a:spcPts val="800"/>
                        </a:spcAft>
                      </a:pPr>
                      <a:r>
                        <a:rPr lang="en-US" sz="1400" b="0" u="none" strike="noStrike">
                          <a:solidFill>
                            <a:schemeClr val="tx1"/>
                          </a:solidFill>
                          <a:effectLst/>
                        </a:rPr>
                        <a:t>Total</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6</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54</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a:solidFill>
                            <a:schemeClr val="tx1"/>
                          </a:solidFill>
                          <a:effectLst/>
                        </a:rPr>
                        <a:t>315</a:t>
                      </a:r>
                      <a:endParaRPr lang="en-US"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dirty="0">
                          <a:solidFill>
                            <a:schemeClr val="tx1"/>
                          </a:solidFill>
                          <a:effectLst/>
                        </a:rPr>
                        <a:t>387</a:t>
                      </a:r>
                      <a:endParaRPr lang="en-US" sz="1400" b="0" i="0" u="none" strike="noStrike" dirty="0">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US" sz="1400" b="0" u="none" strike="noStrike" dirty="0">
                          <a:solidFill>
                            <a:schemeClr val="tx1"/>
                          </a:solidFill>
                          <a:effectLst/>
                        </a:rPr>
                        <a:t>762</a:t>
                      </a:r>
                      <a:endParaRPr lang="en-US" sz="1400" b="0" i="0" u="none" strike="noStrike" dirty="0">
                        <a:solidFill>
                          <a:schemeClr val="tx1"/>
                        </a:solidFill>
                        <a:effectLst/>
                        <a:latin typeface="Arial" panose="020B0604020202020204" pitchFamily="34" charset="0"/>
                      </a:endParaRPr>
                    </a:p>
                  </a:txBody>
                  <a:tcPr marL="68580" marR="68580" marT="9525" marB="0" anchor="b">
                    <a:solidFill>
                      <a:schemeClr val="bg2"/>
                    </a:solidFill>
                  </a:tcPr>
                </a:tc>
                <a:extLst>
                  <a:ext uri="{0D108BD9-81ED-4DB2-BD59-A6C34878D82A}">
                    <a16:rowId xmlns:a16="http://schemas.microsoft.com/office/drawing/2014/main" val="1786203313"/>
                  </a:ext>
                </a:extLst>
              </a:tr>
            </a:tbl>
          </a:graphicData>
        </a:graphic>
      </p:graphicFrame>
      <p:sp>
        <p:nvSpPr>
          <p:cNvPr id="8" name="TextBox 7">
            <a:extLst>
              <a:ext uri="{FF2B5EF4-FFF2-40B4-BE49-F238E27FC236}">
                <a16:creationId xmlns:a16="http://schemas.microsoft.com/office/drawing/2014/main" id="{27800F84-6A2A-4E54-931F-F26EF8A2DAAC}"/>
              </a:ext>
            </a:extLst>
          </p:cNvPr>
          <p:cNvSpPr txBox="1"/>
          <p:nvPr/>
        </p:nvSpPr>
        <p:spPr>
          <a:xfrm>
            <a:off x="5872911" y="448234"/>
            <a:ext cx="1300356" cy="369332"/>
          </a:xfrm>
          <a:prstGeom prst="rect">
            <a:avLst/>
          </a:prstGeom>
          <a:noFill/>
        </p:spPr>
        <p:txBody>
          <a:bodyPr wrap="none" rtlCol="0">
            <a:spAutoFit/>
          </a:bodyPr>
          <a:lstStyle/>
          <a:p>
            <a:r>
              <a:rPr lang="en-IE" dirty="0"/>
              <a:t>ICLEI survey</a:t>
            </a:r>
            <a:endParaRPr lang="en-US" dirty="0"/>
          </a:p>
        </p:txBody>
      </p:sp>
    </p:spTree>
    <p:extLst>
      <p:ext uri="{BB962C8B-B14F-4D97-AF65-F5344CB8AC3E}">
        <p14:creationId xmlns:p14="http://schemas.microsoft.com/office/powerpoint/2010/main" val="4172748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99A467-2956-4108-94EB-DB9EFE5DDE20}"/>
              </a:ext>
            </a:extLst>
          </p:cNvPr>
          <p:cNvPicPr>
            <a:picLocks noChangeAspect="1"/>
          </p:cNvPicPr>
          <p:nvPr/>
        </p:nvPicPr>
        <p:blipFill>
          <a:blip r:embed="rId2"/>
          <a:stretch>
            <a:fillRect/>
          </a:stretch>
        </p:blipFill>
        <p:spPr>
          <a:xfrm>
            <a:off x="745725" y="1153106"/>
            <a:ext cx="7492754" cy="4702999"/>
          </a:xfrm>
          <a:prstGeom prst="rect">
            <a:avLst/>
          </a:prstGeom>
        </p:spPr>
      </p:pic>
      <p:sp>
        <p:nvSpPr>
          <p:cNvPr id="3" name="TextBox 2">
            <a:extLst>
              <a:ext uri="{FF2B5EF4-FFF2-40B4-BE49-F238E27FC236}">
                <a16:creationId xmlns:a16="http://schemas.microsoft.com/office/drawing/2014/main" id="{0C251963-2CFA-453A-B44B-6CC78CD868AA}"/>
              </a:ext>
            </a:extLst>
          </p:cNvPr>
          <p:cNvSpPr txBox="1"/>
          <p:nvPr/>
        </p:nvSpPr>
        <p:spPr>
          <a:xfrm>
            <a:off x="2981041" y="1873270"/>
            <a:ext cx="3695179" cy="369332"/>
          </a:xfrm>
          <a:prstGeom prst="rect">
            <a:avLst/>
          </a:prstGeom>
          <a:noFill/>
        </p:spPr>
        <p:txBody>
          <a:bodyPr wrap="none" rtlCol="0">
            <a:spAutoFit/>
          </a:bodyPr>
          <a:lstStyle/>
          <a:p>
            <a:r>
              <a:rPr lang="en-IE" dirty="0"/>
              <a:t>What are the hazards your city faces?</a:t>
            </a:r>
            <a:endParaRPr lang="en-US" dirty="0"/>
          </a:p>
        </p:txBody>
      </p:sp>
      <p:sp>
        <p:nvSpPr>
          <p:cNvPr id="4" name="TextBox 3">
            <a:extLst>
              <a:ext uri="{FF2B5EF4-FFF2-40B4-BE49-F238E27FC236}">
                <a16:creationId xmlns:a16="http://schemas.microsoft.com/office/drawing/2014/main" id="{D4E5CAF4-EF75-4E05-95DB-16CDD45E2317}"/>
              </a:ext>
            </a:extLst>
          </p:cNvPr>
          <p:cNvSpPr txBox="1"/>
          <p:nvPr/>
        </p:nvSpPr>
        <p:spPr>
          <a:xfrm>
            <a:off x="3426780" y="506026"/>
            <a:ext cx="2290439" cy="369332"/>
          </a:xfrm>
          <a:prstGeom prst="rect">
            <a:avLst/>
          </a:prstGeom>
          <a:noFill/>
        </p:spPr>
        <p:txBody>
          <a:bodyPr wrap="square" rtlCol="0">
            <a:spAutoFit/>
          </a:bodyPr>
          <a:lstStyle/>
          <a:p>
            <a:r>
              <a:rPr lang="en-US" dirty="0"/>
              <a:t>WMO user survey</a:t>
            </a:r>
            <a:endParaRPr lang="en-GB" dirty="0"/>
          </a:p>
        </p:txBody>
      </p:sp>
    </p:spTree>
    <p:extLst>
      <p:ext uri="{BB962C8B-B14F-4D97-AF65-F5344CB8AC3E}">
        <p14:creationId xmlns:p14="http://schemas.microsoft.com/office/powerpoint/2010/main" val="2738637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DC7C08-BFA6-499A-84FB-E227E6DF2852}"/>
              </a:ext>
            </a:extLst>
          </p:cNvPr>
          <p:cNvPicPr>
            <a:picLocks noChangeAspect="1"/>
          </p:cNvPicPr>
          <p:nvPr/>
        </p:nvPicPr>
        <p:blipFill>
          <a:blip r:embed="rId2"/>
          <a:stretch>
            <a:fillRect/>
          </a:stretch>
        </p:blipFill>
        <p:spPr>
          <a:xfrm>
            <a:off x="1797115" y="257452"/>
            <a:ext cx="6064878" cy="4381876"/>
          </a:xfrm>
          <a:prstGeom prst="rect">
            <a:avLst/>
          </a:prstGeom>
        </p:spPr>
      </p:pic>
      <p:graphicFrame>
        <p:nvGraphicFramePr>
          <p:cNvPr id="5" name="Table 4">
            <a:extLst>
              <a:ext uri="{FF2B5EF4-FFF2-40B4-BE49-F238E27FC236}">
                <a16:creationId xmlns:a16="http://schemas.microsoft.com/office/drawing/2014/main" id="{0430DDB0-C3BF-4005-93E8-5C08EF0C01B6}"/>
              </a:ext>
            </a:extLst>
          </p:cNvPr>
          <p:cNvGraphicFramePr/>
          <p:nvPr>
            <p:extLst>
              <p:ext uri="{D42A27DB-BD31-4B8C-83A1-F6EECF244321}">
                <p14:modId xmlns:p14="http://schemas.microsoft.com/office/powerpoint/2010/main" val="3729018920"/>
              </p:ext>
            </p:extLst>
          </p:nvPr>
        </p:nvGraphicFramePr>
        <p:xfrm>
          <a:off x="2268757" y="4805239"/>
          <a:ext cx="4673600" cy="1524000"/>
        </p:xfrm>
        <a:graphic>
          <a:graphicData uri="http://schemas.openxmlformats.org/drawingml/2006/table">
            <a:tbl>
              <a:tblPr firstRow="1" firstCol="1" bandRow="1">
                <a:tableStyleId>{5C22544A-7EE6-4342-B048-85BDC9FD1C3A}</a:tableStyleId>
              </a:tblPr>
              <a:tblGrid>
                <a:gridCol w="3692682">
                  <a:extLst>
                    <a:ext uri="{9D8B030D-6E8A-4147-A177-3AD203B41FA5}">
                      <a16:colId xmlns:a16="http://schemas.microsoft.com/office/drawing/2014/main" val="1934783996"/>
                    </a:ext>
                  </a:extLst>
                </a:gridCol>
                <a:gridCol w="436667">
                  <a:extLst>
                    <a:ext uri="{9D8B030D-6E8A-4147-A177-3AD203B41FA5}">
                      <a16:colId xmlns:a16="http://schemas.microsoft.com/office/drawing/2014/main" val="3957438670"/>
                    </a:ext>
                  </a:extLst>
                </a:gridCol>
                <a:gridCol w="544251">
                  <a:extLst>
                    <a:ext uri="{9D8B030D-6E8A-4147-A177-3AD203B41FA5}">
                      <a16:colId xmlns:a16="http://schemas.microsoft.com/office/drawing/2014/main" val="2523284420"/>
                    </a:ext>
                  </a:extLst>
                </a:gridCol>
              </a:tblGrid>
              <a:tr h="190500">
                <a:tc>
                  <a:txBody>
                    <a:bodyPr/>
                    <a:lstStyle/>
                    <a:p>
                      <a:pPr algn="l" fontAlgn="b">
                        <a:lnSpc>
                          <a:spcPct val="107000"/>
                        </a:lnSpc>
                        <a:spcBef>
                          <a:spcPts val="0"/>
                        </a:spcBef>
                        <a:spcAft>
                          <a:spcPts val="800"/>
                        </a:spcAft>
                      </a:pPr>
                      <a:r>
                        <a:rPr lang="en-US" sz="1100" b="0" u="none" strike="noStrike" dirty="0" err="1">
                          <a:solidFill>
                            <a:schemeClr val="tx1"/>
                          </a:solidFill>
                          <a:effectLst/>
                        </a:rPr>
                        <a:t>Organisation</a:t>
                      </a:r>
                      <a:endParaRPr lang="en-US" sz="1800" b="0" i="0" u="none" strike="noStrike" dirty="0">
                        <a:solidFill>
                          <a:schemeClr val="tx1"/>
                        </a:solidFill>
                        <a:effectLst/>
                        <a:latin typeface="Arial" panose="020B0604020202020204" pitchFamily="34" charset="0"/>
                      </a:endParaRPr>
                    </a:p>
                  </a:txBody>
                  <a:tcPr marL="68580" marR="68580" marT="9525" marB="0" anchor="b">
                    <a:solidFill>
                      <a:schemeClr val="bg1">
                        <a:lumMod val="95000"/>
                      </a:schemeClr>
                    </a:solidFill>
                  </a:tcPr>
                </a:tc>
                <a:tc>
                  <a:txBody>
                    <a:bodyPr/>
                    <a:lstStyle/>
                    <a:p>
                      <a:pPr algn="r" fontAlgn="b">
                        <a:lnSpc>
                          <a:spcPct val="107000"/>
                        </a:lnSpc>
                        <a:spcBef>
                          <a:spcPts val="0"/>
                        </a:spcBef>
                        <a:spcAft>
                          <a:spcPts val="800"/>
                        </a:spcAft>
                      </a:pPr>
                      <a:r>
                        <a:rPr lang="en-GB" sz="1100" b="0" u="none" strike="noStrike">
                          <a:solidFill>
                            <a:schemeClr val="tx1"/>
                          </a:solidFill>
                          <a:effectLst/>
                        </a:rPr>
                        <a:t>N</a:t>
                      </a:r>
                      <a:endParaRPr lang="en-GB" sz="1800" b="0" i="0" u="none" strike="noStrike">
                        <a:solidFill>
                          <a:schemeClr val="tx1"/>
                        </a:solidFill>
                        <a:effectLst/>
                        <a:latin typeface="Arial" panose="020B0604020202020204" pitchFamily="34" charset="0"/>
                      </a:endParaRPr>
                    </a:p>
                  </a:txBody>
                  <a:tcPr marL="68580" marR="68580" marT="9525" marB="0" anchor="b">
                    <a:solidFill>
                      <a:schemeClr val="bg1">
                        <a:lumMod val="95000"/>
                      </a:schemeClr>
                    </a:solidFill>
                  </a:tcPr>
                </a:tc>
                <a:tc>
                  <a:txBody>
                    <a:bodyPr/>
                    <a:lstStyle/>
                    <a:p>
                      <a:pPr algn="r" fontAlgn="b">
                        <a:lnSpc>
                          <a:spcPct val="107000"/>
                        </a:lnSpc>
                        <a:spcBef>
                          <a:spcPts val="0"/>
                        </a:spcBef>
                        <a:spcAft>
                          <a:spcPts val="800"/>
                        </a:spcAft>
                      </a:pPr>
                      <a:r>
                        <a:rPr lang="en-GB" sz="1100" u="none" strike="noStrike" dirty="0">
                          <a:solidFill>
                            <a:schemeClr val="tx1"/>
                          </a:solidFill>
                          <a:effectLst/>
                        </a:rPr>
                        <a:t>%</a:t>
                      </a:r>
                      <a:endParaRPr lang="en-GB" sz="1800" b="0" i="0" u="none" strike="noStrike" dirty="0">
                        <a:solidFill>
                          <a:schemeClr val="tx1"/>
                        </a:solidFill>
                        <a:effectLst/>
                        <a:latin typeface="Arial" panose="020B0604020202020204" pitchFamily="34" charset="0"/>
                      </a:endParaRPr>
                    </a:p>
                  </a:txBody>
                  <a:tcPr marL="68580" marR="68580" marT="9525" marB="0" anchor="b">
                    <a:solidFill>
                      <a:schemeClr val="bg1">
                        <a:lumMod val="95000"/>
                      </a:schemeClr>
                    </a:solidFill>
                  </a:tcPr>
                </a:tc>
                <a:extLst>
                  <a:ext uri="{0D108BD9-81ED-4DB2-BD59-A6C34878D82A}">
                    <a16:rowId xmlns:a16="http://schemas.microsoft.com/office/drawing/2014/main" val="475907844"/>
                  </a:ext>
                </a:extLst>
              </a:tr>
              <a:tr h="190500">
                <a:tc>
                  <a:txBody>
                    <a:bodyPr/>
                    <a:lstStyle/>
                    <a:p>
                      <a:pPr algn="l" fontAlgn="b">
                        <a:lnSpc>
                          <a:spcPct val="107000"/>
                        </a:lnSpc>
                        <a:spcBef>
                          <a:spcPts val="0"/>
                        </a:spcBef>
                        <a:spcAft>
                          <a:spcPts val="800"/>
                        </a:spcAft>
                      </a:pPr>
                      <a:r>
                        <a:rPr lang="en-IE" sz="1100" b="0" u="none" strike="noStrike">
                          <a:solidFill>
                            <a:schemeClr val="tx1"/>
                          </a:solidFill>
                          <a:effectLst/>
                        </a:rPr>
                        <a:t>National Meteorological and Hydrological Services (1)</a:t>
                      </a:r>
                      <a:endParaRPr lang="en-IE" sz="1800" b="0" i="0" u="none" strike="noStrike">
                        <a:solidFill>
                          <a:schemeClr val="tx1"/>
                        </a:solidFill>
                        <a:effectLst/>
                        <a:latin typeface="Arial" panose="020B0604020202020204" pitchFamily="34" charset="0"/>
                      </a:endParaRPr>
                    </a:p>
                  </a:txBody>
                  <a:tcPr marL="68580" marR="68580" marT="9525" marB="0" anchor="b">
                    <a:solidFill>
                      <a:schemeClr val="bg1">
                        <a:lumMod val="95000"/>
                      </a:schemeClr>
                    </a:solidFill>
                  </a:tcPr>
                </a:tc>
                <a:tc>
                  <a:txBody>
                    <a:bodyPr/>
                    <a:lstStyle/>
                    <a:p>
                      <a:pPr algn="r" fontAlgn="b">
                        <a:lnSpc>
                          <a:spcPct val="107000"/>
                        </a:lnSpc>
                        <a:spcBef>
                          <a:spcPts val="0"/>
                        </a:spcBef>
                        <a:spcAft>
                          <a:spcPts val="800"/>
                        </a:spcAft>
                      </a:pPr>
                      <a:r>
                        <a:rPr lang="en-GB" sz="1100" b="0" u="none" strike="noStrike">
                          <a:solidFill>
                            <a:schemeClr val="tx1"/>
                          </a:solidFill>
                          <a:effectLst/>
                        </a:rPr>
                        <a:t>46</a:t>
                      </a:r>
                      <a:endParaRPr lang="en-GB" sz="1800" b="0" i="0" u="none" strike="noStrike">
                        <a:solidFill>
                          <a:schemeClr val="tx1"/>
                        </a:solidFill>
                        <a:effectLst/>
                        <a:latin typeface="Arial" panose="020B0604020202020204" pitchFamily="34" charset="0"/>
                      </a:endParaRPr>
                    </a:p>
                  </a:txBody>
                  <a:tcPr marL="68580" marR="68580" marT="9525" marB="0" anchor="b">
                    <a:solidFill>
                      <a:schemeClr val="bg1">
                        <a:lumMod val="95000"/>
                      </a:schemeClr>
                    </a:solidFill>
                  </a:tcPr>
                </a:tc>
                <a:tc>
                  <a:txBody>
                    <a:bodyPr/>
                    <a:lstStyle/>
                    <a:p>
                      <a:pPr algn="r" fontAlgn="b">
                        <a:lnSpc>
                          <a:spcPct val="107000"/>
                        </a:lnSpc>
                        <a:spcBef>
                          <a:spcPts val="0"/>
                        </a:spcBef>
                        <a:spcAft>
                          <a:spcPts val="800"/>
                        </a:spcAft>
                      </a:pPr>
                      <a:r>
                        <a:rPr lang="en-GB" sz="1100" u="none" strike="noStrike">
                          <a:effectLst/>
                        </a:rPr>
                        <a:t>58.2</a:t>
                      </a:r>
                      <a:endParaRPr lang="en-GB" sz="1800" b="0" i="0" u="none" strike="noStrike">
                        <a:effectLst/>
                        <a:latin typeface="Arial" panose="020B0604020202020204" pitchFamily="34" charset="0"/>
                      </a:endParaRPr>
                    </a:p>
                  </a:txBody>
                  <a:tcPr marL="68580" marR="68580" marT="9525" marB="0" anchor="b">
                    <a:solidFill>
                      <a:schemeClr val="bg1">
                        <a:lumMod val="95000"/>
                      </a:schemeClr>
                    </a:solidFill>
                  </a:tcPr>
                </a:tc>
                <a:extLst>
                  <a:ext uri="{0D108BD9-81ED-4DB2-BD59-A6C34878D82A}">
                    <a16:rowId xmlns:a16="http://schemas.microsoft.com/office/drawing/2014/main" val="1946116203"/>
                  </a:ext>
                </a:extLst>
              </a:tr>
              <a:tr h="190500">
                <a:tc>
                  <a:txBody>
                    <a:bodyPr/>
                    <a:lstStyle/>
                    <a:p>
                      <a:pPr algn="l" fontAlgn="b">
                        <a:lnSpc>
                          <a:spcPct val="107000"/>
                        </a:lnSpc>
                        <a:spcBef>
                          <a:spcPts val="0"/>
                        </a:spcBef>
                        <a:spcAft>
                          <a:spcPts val="800"/>
                        </a:spcAft>
                      </a:pPr>
                      <a:r>
                        <a:rPr lang="en-US" sz="1100" b="0" u="none" strike="noStrike">
                          <a:solidFill>
                            <a:schemeClr val="tx1"/>
                          </a:solidFill>
                          <a:effectLst/>
                        </a:rPr>
                        <a:t>government agencies (2)</a:t>
                      </a:r>
                      <a:endParaRPr lang="en-US" sz="1800" b="0" i="0" u="none" strike="noStrike">
                        <a:solidFill>
                          <a:schemeClr val="tx1"/>
                        </a:solidFill>
                        <a:effectLst/>
                        <a:latin typeface="Arial" panose="020B0604020202020204" pitchFamily="34" charset="0"/>
                      </a:endParaRPr>
                    </a:p>
                  </a:txBody>
                  <a:tcPr marL="68580" marR="68580" marT="9525" marB="0" anchor="b">
                    <a:solidFill>
                      <a:schemeClr val="bg1">
                        <a:lumMod val="95000"/>
                      </a:schemeClr>
                    </a:solidFill>
                  </a:tcPr>
                </a:tc>
                <a:tc>
                  <a:txBody>
                    <a:bodyPr/>
                    <a:lstStyle/>
                    <a:p>
                      <a:pPr algn="r" fontAlgn="b">
                        <a:lnSpc>
                          <a:spcPct val="107000"/>
                        </a:lnSpc>
                        <a:spcBef>
                          <a:spcPts val="0"/>
                        </a:spcBef>
                        <a:spcAft>
                          <a:spcPts val="800"/>
                        </a:spcAft>
                      </a:pPr>
                      <a:r>
                        <a:rPr lang="en-GB" sz="1100" b="0" u="none" strike="noStrike">
                          <a:solidFill>
                            <a:schemeClr val="tx1"/>
                          </a:solidFill>
                          <a:effectLst/>
                        </a:rPr>
                        <a:t>41</a:t>
                      </a:r>
                      <a:endParaRPr lang="en-GB" sz="1800" b="0" i="0" u="none" strike="noStrike">
                        <a:solidFill>
                          <a:schemeClr val="tx1"/>
                        </a:solidFill>
                        <a:effectLst/>
                        <a:latin typeface="Arial" panose="020B0604020202020204" pitchFamily="34" charset="0"/>
                      </a:endParaRPr>
                    </a:p>
                  </a:txBody>
                  <a:tcPr marL="68580" marR="68580" marT="9525" marB="0" anchor="b">
                    <a:solidFill>
                      <a:schemeClr val="bg1">
                        <a:lumMod val="95000"/>
                      </a:schemeClr>
                    </a:solidFill>
                  </a:tcPr>
                </a:tc>
                <a:tc>
                  <a:txBody>
                    <a:bodyPr/>
                    <a:lstStyle/>
                    <a:p>
                      <a:pPr algn="r" fontAlgn="b">
                        <a:lnSpc>
                          <a:spcPct val="107000"/>
                        </a:lnSpc>
                        <a:spcBef>
                          <a:spcPts val="0"/>
                        </a:spcBef>
                        <a:spcAft>
                          <a:spcPts val="800"/>
                        </a:spcAft>
                      </a:pPr>
                      <a:r>
                        <a:rPr lang="en-GB" sz="1100" u="none" strike="noStrike">
                          <a:effectLst/>
                        </a:rPr>
                        <a:t>51.9</a:t>
                      </a:r>
                      <a:endParaRPr lang="en-GB" sz="1800" b="0" i="0" u="none" strike="noStrike">
                        <a:effectLst/>
                        <a:latin typeface="Arial" panose="020B0604020202020204" pitchFamily="34" charset="0"/>
                      </a:endParaRPr>
                    </a:p>
                  </a:txBody>
                  <a:tcPr marL="68580" marR="68580" marT="9525" marB="0" anchor="b">
                    <a:solidFill>
                      <a:schemeClr val="bg1">
                        <a:lumMod val="95000"/>
                      </a:schemeClr>
                    </a:solidFill>
                  </a:tcPr>
                </a:tc>
                <a:extLst>
                  <a:ext uri="{0D108BD9-81ED-4DB2-BD59-A6C34878D82A}">
                    <a16:rowId xmlns:a16="http://schemas.microsoft.com/office/drawing/2014/main" val="1832649360"/>
                  </a:ext>
                </a:extLst>
              </a:tr>
              <a:tr h="190500">
                <a:tc>
                  <a:txBody>
                    <a:bodyPr/>
                    <a:lstStyle/>
                    <a:p>
                      <a:pPr algn="l" fontAlgn="b">
                        <a:lnSpc>
                          <a:spcPct val="107000"/>
                        </a:lnSpc>
                        <a:spcBef>
                          <a:spcPts val="0"/>
                        </a:spcBef>
                        <a:spcAft>
                          <a:spcPts val="800"/>
                        </a:spcAft>
                      </a:pPr>
                      <a:r>
                        <a:rPr lang="en-US" sz="1100" b="0" u="none" strike="noStrike">
                          <a:solidFill>
                            <a:schemeClr val="tx1"/>
                          </a:solidFill>
                          <a:effectLst/>
                        </a:rPr>
                        <a:t>universities/research networks (3)</a:t>
                      </a:r>
                      <a:endParaRPr lang="en-US" sz="1800" b="0" i="0" u="none" strike="noStrike">
                        <a:solidFill>
                          <a:schemeClr val="tx1"/>
                        </a:solidFill>
                        <a:effectLst/>
                        <a:latin typeface="Arial" panose="020B0604020202020204" pitchFamily="34" charset="0"/>
                      </a:endParaRPr>
                    </a:p>
                  </a:txBody>
                  <a:tcPr marL="68580" marR="68580" marT="9525" marB="0" anchor="b">
                    <a:solidFill>
                      <a:schemeClr val="bg1">
                        <a:lumMod val="95000"/>
                      </a:schemeClr>
                    </a:solidFill>
                  </a:tcPr>
                </a:tc>
                <a:tc>
                  <a:txBody>
                    <a:bodyPr/>
                    <a:lstStyle/>
                    <a:p>
                      <a:pPr algn="r" fontAlgn="b">
                        <a:lnSpc>
                          <a:spcPct val="107000"/>
                        </a:lnSpc>
                        <a:spcBef>
                          <a:spcPts val="0"/>
                        </a:spcBef>
                        <a:spcAft>
                          <a:spcPts val="800"/>
                        </a:spcAft>
                      </a:pPr>
                      <a:r>
                        <a:rPr lang="en-GB" sz="1100" b="0" u="none" strike="noStrike">
                          <a:solidFill>
                            <a:schemeClr val="tx1"/>
                          </a:solidFill>
                          <a:effectLst/>
                        </a:rPr>
                        <a:t>22</a:t>
                      </a:r>
                      <a:endParaRPr lang="en-GB" sz="1800" b="0" i="0" u="none" strike="noStrike">
                        <a:solidFill>
                          <a:schemeClr val="tx1"/>
                        </a:solidFill>
                        <a:effectLst/>
                        <a:latin typeface="Arial" panose="020B0604020202020204" pitchFamily="34" charset="0"/>
                      </a:endParaRPr>
                    </a:p>
                  </a:txBody>
                  <a:tcPr marL="68580" marR="68580" marT="9525" marB="0" anchor="b">
                    <a:solidFill>
                      <a:schemeClr val="bg1">
                        <a:lumMod val="95000"/>
                      </a:schemeClr>
                    </a:solidFill>
                  </a:tcPr>
                </a:tc>
                <a:tc>
                  <a:txBody>
                    <a:bodyPr/>
                    <a:lstStyle/>
                    <a:p>
                      <a:pPr algn="r" fontAlgn="b">
                        <a:lnSpc>
                          <a:spcPct val="107000"/>
                        </a:lnSpc>
                        <a:spcBef>
                          <a:spcPts val="0"/>
                        </a:spcBef>
                        <a:spcAft>
                          <a:spcPts val="800"/>
                        </a:spcAft>
                      </a:pPr>
                      <a:r>
                        <a:rPr lang="en-GB" sz="1100" u="none" strike="noStrike">
                          <a:effectLst/>
                        </a:rPr>
                        <a:t>27.8</a:t>
                      </a:r>
                      <a:endParaRPr lang="en-GB" sz="1800" b="0" i="0" u="none" strike="noStrike">
                        <a:effectLst/>
                        <a:latin typeface="Arial" panose="020B0604020202020204" pitchFamily="34" charset="0"/>
                      </a:endParaRPr>
                    </a:p>
                  </a:txBody>
                  <a:tcPr marL="68580" marR="68580" marT="9525" marB="0" anchor="b">
                    <a:solidFill>
                      <a:schemeClr val="bg1">
                        <a:lumMod val="95000"/>
                      </a:schemeClr>
                    </a:solidFill>
                  </a:tcPr>
                </a:tc>
                <a:extLst>
                  <a:ext uri="{0D108BD9-81ED-4DB2-BD59-A6C34878D82A}">
                    <a16:rowId xmlns:a16="http://schemas.microsoft.com/office/drawing/2014/main" val="3522720329"/>
                  </a:ext>
                </a:extLst>
              </a:tr>
              <a:tr h="190500">
                <a:tc>
                  <a:txBody>
                    <a:bodyPr/>
                    <a:lstStyle/>
                    <a:p>
                      <a:pPr algn="l" fontAlgn="b">
                        <a:lnSpc>
                          <a:spcPct val="107000"/>
                        </a:lnSpc>
                        <a:spcBef>
                          <a:spcPts val="0"/>
                        </a:spcBef>
                        <a:spcAft>
                          <a:spcPts val="800"/>
                        </a:spcAft>
                      </a:pPr>
                      <a:r>
                        <a:rPr lang="en-US" sz="1100" b="0" u="none" strike="noStrike">
                          <a:solidFill>
                            <a:schemeClr val="tx1"/>
                          </a:solidFill>
                          <a:effectLst/>
                        </a:rPr>
                        <a:t>private sector (4)</a:t>
                      </a:r>
                      <a:endParaRPr lang="en-US" sz="1800" b="0" i="0" u="none" strike="noStrike">
                        <a:solidFill>
                          <a:schemeClr val="tx1"/>
                        </a:solidFill>
                        <a:effectLst/>
                        <a:latin typeface="Arial" panose="020B0604020202020204" pitchFamily="34" charset="0"/>
                      </a:endParaRPr>
                    </a:p>
                  </a:txBody>
                  <a:tcPr marL="68580" marR="68580" marT="9525" marB="0" anchor="b">
                    <a:solidFill>
                      <a:schemeClr val="bg1">
                        <a:lumMod val="95000"/>
                      </a:schemeClr>
                    </a:solidFill>
                  </a:tcPr>
                </a:tc>
                <a:tc>
                  <a:txBody>
                    <a:bodyPr/>
                    <a:lstStyle/>
                    <a:p>
                      <a:pPr algn="r" fontAlgn="b">
                        <a:lnSpc>
                          <a:spcPct val="107000"/>
                        </a:lnSpc>
                        <a:spcBef>
                          <a:spcPts val="0"/>
                        </a:spcBef>
                        <a:spcAft>
                          <a:spcPts val="800"/>
                        </a:spcAft>
                      </a:pPr>
                      <a:r>
                        <a:rPr lang="en-GB" sz="1100" b="0" u="none" strike="noStrike">
                          <a:solidFill>
                            <a:schemeClr val="tx1"/>
                          </a:solidFill>
                          <a:effectLst/>
                        </a:rPr>
                        <a:t>4</a:t>
                      </a:r>
                      <a:endParaRPr lang="en-GB" sz="1800" b="0" i="0" u="none" strike="noStrike">
                        <a:solidFill>
                          <a:schemeClr val="tx1"/>
                        </a:solidFill>
                        <a:effectLst/>
                        <a:latin typeface="Arial" panose="020B0604020202020204" pitchFamily="34" charset="0"/>
                      </a:endParaRPr>
                    </a:p>
                  </a:txBody>
                  <a:tcPr marL="68580" marR="68580" marT="9525" marB="0" anchor="b">
                    <a:solidFill>
                      <a:schemeClr val="bg1">
                        <a:lumMod val="95000"/>
                      </a:schemeClr>
                    </a:solidFill>
                  </a:tcPr>
                </a:tc>
                <a:tc>
                  <a:txBody>
                    <a:bodyPr/>
                    <a:lstStyle/>
                    <a:p>
                      <a:pPr algn="r" fontAlgn="b">
                        <a:lnSpc>
                          <a:spcPct val="107000"/>
                        </a:lnSpc>
                        <a:spcBef>
                          <a:spcPts val="0"/>
                        </a:spcBef>
                        <a:spcAft>
                          <a:spcPts val="800"/>
                        </a:spcAft>
                      </a:pPr>
                      <a:r>
                        <a:rPr lang="en-GB" sz="1100" u="none" strike="noStrike">
                          <a:effectLst/>
                        </a:rPr>
                        <a:t>5.1</a:t>
                      </a:r>
                      <a:endParaRPr lang="en-GB" sz="1800" b="0" i="0" u="none" strike="noStrike">
                        <a:effectLst/>
                        <a:latin typeface="Arial" panose="020B0604020202020204" pitchFamily="34" charset="0"/>
                      </a:endParaRPr>
                    </a:p>
                  </a:txBody>
                  <a:tcPr marL="68580" marR="68580" marT="9525" marB="0" anchor="b">
                    <a:solidFill>
                      <a:schemeClr val="bg1">
                        <a:lumMod val="95000"/>
                      </a:schemeClr>
                    </a:solidFill>
                  </a:tcPr>
                </a:tc>
                <a:extLst>
                  <a:ext uri="{0D108BD9-81ED-4DB2-BD59-A6C34878D82A}">
                    <a16:rowId xmlns:a16="http://schemas.microsoft.com/office/drawing/2014/main" val="409324512"/>
                  </a:ext>
                </a:extLst>
              </a:tr>
              <a:tr h="190500">
                <a:tc>
                  <a:txBody>
                    <a:bodyPr/>
                    <a:lstStyle/>
                    <a:p>
                      <a:pPr algn="l" fontAlgn="b">
                        <a:lnSpc>
                          <a:spcPct val="107000"/>
                        </a:lnSpc>
                        <a:spcBef>
                          <a:spcPts val="0"/>
                        </a:spcBef>
                        <a:spcAft>
                          <a:spcPts val="800"/>
                        </a:spcAft>
                      </a:pPr>
                      <a:r>
                        <a:rPr lang="en-IE" sz="1100" b="0" u="none" strike="noStrike">
                          <a:solidFill>
                            <a:schemeClr val="tx1"/>
                          </a:solidFill>
                          <a:effectLst/>
                        </a:rPr>
                        <a:t>I don’t receive any information/predictions (5)</a:t>
                      </a:r>
                      <a:endParaRPr lang="en-IE" sz="1800" b="0" i="0" u="none" strike="noStrike">
                        <a:solidFill>
                          <a:schemeClr val="tx1"/>
                        </a:solidFill>
                        <a:effectLst/>
                        <a:latin typeface="Arial" panose="020B0604020202020204" pitchFamily="34" charset="0"/>
                      </a:endParaRPr>
                    </a:p>
                  </a:txBody>
                  <a:tcPr marL="68580" marR="68580" marT="9525" marB="0" anchor="b">
                    <a:solidFill>
                      <a:schemeClr val="bg1">
                        <a:lumMod val="95000"/>
                      </a:schemeClr>
                    </a:solidFill>
                  </a:tcPr>
                </a:tc>
                <a:tc>
                  <a:txBody>
                    <a:bodyPr/>
                    <a:lstStyle/>
                    <a:p>
                      <a:pPr algn="r" fontAlgn="b">
                        <a:lnSpc>
                          <a:spcPct val="107000"/>
                        </a:lnSpc>
                        <a:spcBef>
                          <a:spcPts val="0"/>
                        </a:spcBef>
                        <a:spcAft>
                          <a:spcPts val="800"/>
                        </a:spcAft>
                      </a:pPr>
                      <a:r>
                        <a:rPr lang="en-GB" sz="1100" b="0" u="none" strike="noStrike">
                          <a:solidFill>
                            <a:schemeClr val="tx1"/>
                          </a:solidFill>
                          <a:effectLst/>
                        </a:rPr>
                        <a:t>16</a:t>
                      </a:r>
                      <a:endParaRPr lang="en-GB" sz="1800" b="0" i="0" u="none" strike="noStrike">
                        <a:solidFill>
                          <a:schemeClr val="tx1"/>
                        </a:solidFill>
                        <a:effectLst/>
                        <a:latin typeface="Arial" panose="020B0604020202020204" pitchFamily="34" charset="0"/>
                      </a:endParaRPr>
                    </a:p>
                  </a:txBody>
                  <a:tcPr marL="68580" marR="68580" marT="9525" marB="0" anchor="b">
                    <a:solidFill>
                      <a:schemeClr val="bg1">
                        <a:lumMod val="95000"/>
                      </a:schemeClr>
                    </a:solidFill>
                  </a:tcPr>
                </a:tc>
                <a:tc>
                  <a:txBody>
                    <a:bodyPr/>
                    <a:lstStyle/>
                    <a:p>
                      <a:pPr algn="r" fontAlgn="b">
                        <a:lnSpc>
                          <a:spcPct val="107000"/>
                        </a:lnSpc>
                        <a:spcBef>
                          <a:spcPts val="0"/>
                        </a:spcBef>
                        <a:spcAft>
                          <a:spcPts val="800"/>
                        </a:spcAft>
                      </a:pPr>
                      <a:r>
                        <a:rPr lang="en-GB" sz="1100" u="none" strike="noStrike">
                          <a:effectLst/>
                        </a:rPr>
                        <a:t>20.3</a:t>
                      </a:r>
                      <a:endParaRPr lang="en-GB" sz="1800" b="0" i="0" u="none" strike="noStrike">
                        <a:effectLst/>
                        <a:latin typeface="Arial" panose="020B0604020202020204" pitchFamily="34" charset="0"/>
                      </a:endParaRPr>
                    </a:p>
                  </a:txBody>
                  <a:tcPr marL="68580" marR="68580" marT="9525" marB="0" anchor="b">
                    <a:solidFill>
                      <a:schemeClr val="bg1">
                        <a:lumMod val="95000"/>
                      </a:schemeClr>
                    </a:solidFill>
                  </a:tcPr>
                </a:tc>
                <a:extLst>
                  <a:ext uri="{0D108BD9-81ED-4DB2-BD59-A6C34878D82A}">
                    <a16:rowId xmlns:a16="http://schemas.microsoft.com/office/drawing/2014/main" val="3151217073"/>
                  </a:ext>
                </a:extLst>
              </a:tr>
              <a:tr h="190500">
                <a:tc>
                  <a:txBody>
                    <a:bodyPr/>
                    <a:lstStyle/>
                    <a:p>
                      <a:pPr algn="l" fontAlgn="b">
                        <a:lnSpc>
                          <a:spcPct val="107000"/>
                        </a:lnSpc>
                        <a:spcBef>
                          <a:spcPts val="0"/>
                        </a:spcBef>
                        <a:spcAft>
                          <a:spcPts val="800"/>
                        </a:spcAft>
                      </a:pPr>
                      <a:r>
                        <a:rPr lang="en-US" sz="1100" b="0" u="none" strike="noStrike">
                          <a:solidFill>
                            <a:schemeClr val="tx1"/>
                          </a:solidFill>
                          <a:effectLst/>
                        </a:rPr>
                        <a:t>other (6)</a:t>
                      </a:r>
                      <a:endParaRPr lang="en-US" sz="1800" b="0" i="0" u="none" strike="noStrike">
                        <a:solidFill>
                          <a:schemeClr val="tx1"/>
                        </a:solidFill>
                        <a:effectLst/>
                        <a:latin typeface="Arial" panose="020B0604020202020204" pitchFamily="34" charset="0"/>
                      </a:endParaRPr>
                    </a:p>
                  </a:txBody>
                  <a:tcPr marL="68580" marR="68580" marT="9525" marB="0" anchor="b">
                    <a:solidFill>
                      <a:schemeClr val="bg1">
                        <a:lumMod val="95000"/>
                      </a:schemeClr>
                    </a:solidFill>
                  </a:tcPr>
                </a:tc>
                <a:tc>
                  <a:txBody>
                    <a:bodyPr/>
                    <a:lstStyle/>
                    <a:p>
                      <a:pPr algn="r" fontAlgn="b">
                        <a:lnSpc>
                          <a:spcPct val="107000"/>
                        </a:lnSpc>
                        <a:spcBef>
                          <a:spcPts val="0"/>
                        </a:spcBef>
                        <a:spcAft>
                          <a:spcPts val="800"/>
                        </a:spcAft>
                      </a:pPr>
                      <a:r>
                        <a:rPr lang="en-GB" sz="1100" b="0" u="none" strike="noStrike">
                          <a:solidFill>
                            <a:schemeClr val="tx1"/>
                          </a:solidFill>
                          <a:effectLst/>
                        </a:rPr>
                        <a:t>0</a:t>
                      </a:r>
                      <a:endParaRPr lang="en-GB" sz="1800" b="0" i="0" u="none" strike="noStrike">
                        <a:solidFill>
                          <a:schemeClr val="tx1"/>
                        </a:solidFill>
                        <a:effectLst/>
                        <a:latin typeface="Arial" panose="020B0604020202020204" pitchFamily="34" charset="0"/>
                      </a:endParaRPr>
                    </a:p>
                  </a:txBody>
                  <a:tcPr marL="68580" marR="68580" marT="9525" marB="0" anchor="b">
                    <a:solidFill>
                      <a:schemeClr val="bg1">
                        <a:lumMod val="95000"/>
                      </a:schemeClr>
                    </a:solidFill>
                  </a:tcPr>
                </a:tc>
                <a:tc>
                  <a:txBody>
                    <a:bodyPr/>
                    <a:lstStyle/>
                    <a:p>
                      <a:pPr algn="r" fontAlgn="b">
                        <a:lnSpc>
                          <a:spcPct val="107000"/>
                        </a:lnSpc>
                        <a:spcBef>
                          <a:spcPts val="0"/>
                        </a:spcBef>
                        <a:spcAft>
                          <a:spcPts val="800"/>
                        </a:spcAft>
                      </a:pPr>
                      <a:r>
                        <a:rPr lang="en-GB" sz="1100" u="none" strike="noStrike">
                          <a:effectLst/>
                        </a:rPr>
                        <a:t>0.0</a:t>
                      </a:r>
                      <a:endParaRPr lang="en-GB" sz="1800" b="0" i="0" u="none" strike="noStrike">
                        <a:effectLst/>
                        <a:latin typeface="Arial" panose="020B0604020202020204" pitchFamily="34" charset="0"/>
                      </a:endParaRPr>
                    </a:p>
                  </a:txBody>
                  <a:tcPr marL="68580" marR="68580" marT="9525" marB="0" anchor="b">
                    <a:solidFill>
                      <a:schemeClr val="bg1">
                        <a:lumMod val="95000"/>
                      </a:schemeClr>
                    </a:solidFill>
                  </a:tcPr>
                </a:tc>
                <a:extLst>
                  <a:ext uri="{0D108BD9-81ED-4DB2-BD59-A6C34878D82A}">
                    <a16:rowId xmlns:a16="http://schemas.microsoft.com/office/drawing/2014/main" val="1974881092"/>
                  </a:ext>
                </a:extLst>
              </a:tr>
              <a:tr h="190500">
                <a:tc gridSpan="3">
                  <a:txBody>
                    <a:bodyPr/>
                    <a:lstStyle/>
                    <a:p>
                      <a:pPr algn="l" fontAlgn="b">
                        <a:lnSpc>
                          <a:spcPct val="107000"/>
                        </a:lnSpc>
                        <a:spcBef>
                          <a:spcPts val="0"/>
                        </a:spcBef>
                        <a:spcAft>
                          <a:spcPts val="800"/>
                        </a:spcAft>
                      </a:pPr>
                      <a:r>
                        <a:rPr lang="en-IE" sz="1100" b="0" u="none" strike="noStrike" dirty="0">
                          <a:solidFill>
                            <a:schemeClr val="tx1"/>
                          </a:solidFill>
                          <a:effectLst/>
                        </a:rPr>
                        <a:t>Table 8. Who is providing the information for long-term planning (predictions)?</a:t>
                      </a:r>
                      <a:endParaRPr lang="en-IE" sz="1800" b="0" i="0" u="none" strike="noStrike" dirty="0">
                        <a:solidFill>
                          <a:schemeClr val="tx1"/>
                        </a:solidFill>
                        <a:effectLst/>
                        <a:latin typeface="Arial" panose="020B0604020202020204" pitchFamily="34" charset="0"/>
                      </a:endParaRPr>
                    </a:p>
                  </a:txBody>
                  <a:tcPr marL="68580" marR="68580" marT="9525" marB="0" anchor="b">
                    <a:solidFill>
                      <a:schemeClr val="bg1">
                        <a:lumMod val="9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31390662"/>
                  </a:ext>
                </a:extLst>
              </a:tr>
            </a:tbl>
          </a:graphicData>
        </a:graphic>
      </p:graphicFrame>
    </p:spTree>
    <p:extLst>
      <p:ext uri="{BB962C8B-B14F-4D97-AF65-F5344CB8AC3E}">
        <p14:creationId xmlns:p14="http://schemas.microsoft.com/office/powerpoint/2010/main" val="1632608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4F4B6D-C910-48D4-A420-65BC73545063}"/>
              </a:ext>
            </a:extLst>
          </p:cNvPr>
          <p:cNvPicPr>
            <a:picLocks noChangeAspect="1"/>
          </p:cNvPicPr>
          <p:nvPr/>
        </p:nvPicPr>
        <p:blipFill>
          <a:blip r:embed="rId2"/>
          <a:stretch>
            <a:fillRect/>
          </a:stretch>
        </p:blipFill>
        <p:spPr>
          <a:xfrm>
            <a:off x="1747914" y="587230"/>
            <a:ext cx="5387346" cy="3277095"/>
          </a:xfrm>
          <a:prstGeom prst="rect">
            <a:avLst/>
          </a:prstGeom>
        </p:spPr>
      </p:pic>
      <p:graphicFrame>
        <p:nvGraphicFramePr>
          <p:cNvPr id="3" name="Table 2">
            <a:extLst>
              <a:ext uri="{FF2B5EF4-FFF2-40B4-BE49-F238E27FC236}">
                <a16:creationId xmlns:a16="http://schemas.microsoft.com/office/drawing/2014/main" id="{3DB832A5-BC94-4EA6-9579-AA90004FBC14}"/>
              </a:ext>
            </a:extLst>
          </p:cNvPr>
          <p:cNvGraphicFramePr/>
          <p:nvPr>
            <p:extLst>
              <p:ext uri="{D42A27DB-BD31-4B8C-83A1-F6EECF244321}">
                <p14:modId xmlns:p14="http://schemas.microsoft.com/office/powerpoint/2010/main" val="1510078739"/>
              </p:ext>
            </p:extLst>
          </p:nvPr>
        </p:nvGraphicFramePr>
        <p:xfrm>
          <a:off x="1528902" y="4584928"/>
          <a:ext cx="5825370" cy="1224156"/>
        </p:xfrm>
        <a:graphic>
          <a:graphicData uri="http://schemas.openxmlformats.org/drawingml/2006/table">
            <a:tbl>
              <a:tblPr firstRow="1" firstCol="1" bandRow="1">
                <a:tableStyleId>{5C22544A-7EE6-4342-B048-85BDC9FD1C3A}</a:tableStyleId>
              </a:tblPr>
              <a:tblGrid>
                <a:gridCol w="4378272">
                  <a:extLst>
                    <a:ext uri="{9D8B030D-6E8A-4147-A177-3AD203B41FA5}">
                      <a16:colId xmlns:a16="http://schemas.microsoft.com/office/drawing/2014/main" val="3313665084"/>
                    </a:ext>
                  </a:extLst>
                </a:gridCol>
                <a:gridCol w="393151">
                  <a:extLst>
                    <a:ext uri="{9D8B030D-6E8A-4147-A177-3AD203B41FA5}">
                      <a16:colId xmlns:a16="http://schemas.microsoft.com/office/drawing/2014/main" val="1890102917"/>
                    </a:ext>
                  </a:extLst>
                </a:gridCol>
                <a:gridCol w="1053947">
                  <a:extLst>
                    <a:ext uri="{9D8B030D-6E8A-4147-A177-3AD203B41FA5}">
                      <a16:colId xmlns:a16="http://schemas.microsoft.com/office/drawing/2014/main" val="3396180455"/>
                    </a:ext>
                  </a:extLst>
                </a:gridCol>
              </a:tblGrid>
              <a:tr h="190500">
                <a:tc>
                  <a:txBody>
                    <a:bodyPr/>
                    <a:lstStyle/>
                    <a:p>
                      <a:pPr algn="l" fontAlgn="b">
                        <a:lnSpc>
                          <a:spcPct val="107000"/>
                        </a:lnSpc>
                        <a:spcBef>
                          <a:spcPts val="0"/>
                        </a:spcBef>
                        <a:spcAft>
                          <a:spcPts val="800"/>
                        </a:spcAft>
                      </a:pPr>
                      <a:r>
                        <a:rPr lang="en-US" sz="1400" b="0" u="none" strike="noStrike" dirty="0">
                          <a:solidFill>
                            <a:schemeClr val="tx1"/>
                          </a:solidFill>
                          <a:effectLst/>
                        </a:rPr>
                        <a:t>Aspects</a:t>
                      </a:r>
                      <a:endParaRPr lang="en-US" sz="1400" b="0" i="0" u="none" strike="noStrike" dirty="0">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GB" sz="1400" b="0" u="none" strike="noStrike">
                          <a:solidFill>
                            <a:schemeClr val="tx1"/>
                          </a:solidFill>
                          <a:effectLst/>
                        </a:rPr>
                        <a:t>N</a:t>
                      </a:r>
                      <a:endParaRPr lang="en-GB"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GB" sz="1400" u="none" strike="noStrike" dirty="0">
                          <a:solidFill>
                            <a:schemeClr val="tx1"/>
                          </a:solidFill>
                          <a:effectLst/>
                        </a:rPr>
                        <a:t>%</a:t>
                      </a:r>
                      <a:endParaRPr lang="en-GB" sz="1400" b="0" i="0" u="none" strike="noStrike" dirty="0">
                        <a:solidFill>
                          <a:schemeClr val="tx1"/>
                        </a:solidFill>
                        <a:effectLst/>
                        <a:latin typeface="Arial" panose="020B0604020202020204" pitchFamily="34" charset="0"/>
                      </a:endParaRPr>
                    </a:p>
                  </a:txBody>
                  <a:tcPr marL="68580" marR="68580" marT="9525" marB="0" anchor="b">
                    <a:solidFill>
                      <a:schemeClr val="bg2"/>
                    </a:solidFill>
                  </a:tcPr>
                </a:tc>
                <a:extLst>
                  <a:ext uri="{0D108BD9-81ED-4DB2-BD59-A6C34878D82A}">
                    <a16:rowId xmlns:a16="http://schemas.microsoft.com/office/drawing/2014/main" val="3269509765"/>
                  </a:ext>
                </a:extLst>
              </a:tr>
              <a:tr h="190500">
                <a:tc>
                  <a:txBody>
                    <a:bodyPr/>
                    <a:lstStyle/>
                    <a:p>
                      <a:pPr algn="l" fontAlgn="b">
                        <a:lnSpc>
                          <a:spcPct val="107000"/>
                        </a:lnSpc>
                        <a:spcBef>
                          <a:spcPts val="0"/>
                        </a:spcBef>
                        <a:spcAft>
                          <a:spcPts val="800"/>
                        </a:spcAft>
                      </a:pPr>
                      <a:r>
                        <a:rPr lang="en-US" sz="1400" b="0" u="none" strike="noStrike" dirty="0">
                          <a:solidFill>
                            <a:schemeClr val="tx1"/>
                          </a:solidFill>
                          <a:effectLst/>
                        </a:rPr>
                        <a:t>Content (1)</a:t>
                      </a:r>
                      <a:endParaRPr lang="en-US" sz="1400" b="0" i="0" u="none" strike="noStrike" dirty="0">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GB" sz="1400" b="0" u="none" strike="noStrike">
                          <a:solidFill>
                            <a:schemeClr val="tx1"/>
                          </a:solidFill>
                          <a:effectLst/>
                        </a:rPr>
                        <a:t>37</a:t>
                      </a:r>
                      <a:endParaRPr lang="en-GB"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GB" sz="1400" u="none" strike="noStrike">
                          <a:effectLst/>
                        </a:rPr>
                        <a:t>47</a:t>
                      </a:r>
                      <a:endParaRPr lang="en-GB" sz="1400" b="0" i="0" u="none" strike="noStrike">
                        <a:effectLst/>
                        <a:latin typeface="Arial" panose="020B0604020202020204" pitchFamily="34" charset="0"/>
                      </a:endParaRPr>
                    </a:p>
                  </a:txBody>
                  <a:tcPr marL="68580" marR="68580" marT="9525" marB="0" anchor="b">
                    <a:solidFill>
                      <a:schemeClr val="bg2"/>
                    </a:solidFill>
                  </a:tcPr>
                </a:tc>
                <a:extLst>
                  <a:ext uri="{0D108BD9-81ED-4DB2-BD59-A6C34878D82A}">
                    <a16:rowId xmlns:a16="http://schemas.microsoft.com/office/drawing/2014/main" val="1114697321"/>
                  </a:ext>
                </a:extLst>
              </a:tr>
              <a:tr h="190500">
                <a:tc>
                  <a:txBody>
                    <a:bodyPr/>
                    <a:lstStyle/>
                    <a:p>
                      <a:pPr algn="l" fontAlgn="b">
                        <a:lnSpc>
                          <a:spcPct val="107000"/>
                        </a:lnSpc>
                        <a:spcBef>
                          <a:spcPts val="0"/>
                        </a:spcBef>
                        <a:spcAft>
                          <a:spcPts val="800"/>
                        </a:spcAft>
                      </a:pPr>
                      <a:r>
                        <a:rPr lang="en-US" sz="1400" b="0" u="none" strike="noStrike" dirty="0">
                          <a:solidFill>
                            <a:schemeClr val="tx1"/>
                          </a:solidFill>
                          <a:effectLst/>
                        </a:rPr>
                        <a:t>Frequency (2)</a:t>
                      </a:r>
                      <a:endParaRPr lang="en-US" sz="1400" b="0" i="0" u="none" strike="noStrike" dirty="0">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GB" sz="1400" b="0" u="none" strike="noStrike" dirty="0">
                          <a:solidFill>
                            <a:schemeClr val="tx1"/>
                          </a:solidFill>
                          <a:effectLst/>
                        </a:rPr>
                        <a:t>31</a:t>
                      </a:r>
                      <a:endParaRPr lang="en-GB" sz="1400" b="0" i="0" u="none" strike="noStrike" dirty="0">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GB" sz="1400" u="none" strike="noStrike" dirty="0">
                          <a:effectLst/>
                        </a:rPr>
                        <a:t>39</a:t>
                      </a:r>
                      <a:endParaRPr lang="en-GB" sz="1400" b="0" i="0" u="none" strike="noStrike" dirty="0">
                        <a:effectLst/>
                        <a:latin typeface="Arial" panose="020B0604020202020204" pitchFamily="34" charset="0"/>
                      </a:endParaRPr>
                    </a:p>
                  </a:txBody>
                  <a:tcPr marL="68580" marR="68580" marT="9525" marB="0" anchor="b">
                    <a:solidFill>
                      <a:schemeClr val="bg2"/>
                    </a:solidFill>
                  </a:tcPr>
                </a:tc>
                <a:extLst>
                  <a:ext uri="{0D108BD9-81ED-4DB2-BD59-A6C34878D82A}">
                    <a16:rowId xmlns:a16="http://schemas.microsoft.com/office/drawing/2014/main" val="3062334186"/>
                  </a:ext>
                </a:extLst>
              </a:tr>
              <a:tr h="190500">
                <a:tc>
                  <a:txBody>
                    <a:bodyPr/>
                    <a:lstStyle/>
                    <a:p>
                      <a:pPr algn="l" fontAlgn="b">
                        <a:lnSpc>
                          <a:spcPct val="107000"/>
                        </a:lnSpc>
                        <a:spcBef>
                          <a:spcPts val="0"/>
                        </a:spcBef>
                        <a:spcAft>
                          <a:spcPts val="800"/>
                        </a:spcAft>
                      </a:pPr>
                      <a:r>
                        <a:rPr lang="en-US" sz="1400" b="0" u="none" strike="noStrike" dirty="0">
                          <a:solidFill>
                            <a:schemeClr val="tx1"/>
                          </a:solidFill>
                          <a:effectLst/>
                        </a:rPr>
                        <a:t>Spatial resolution/accuracy (3)</a:t>
                      </a:r>
                      <a:endParaRPr lang="en-US" sz="1400" b="0" i="0" u="none" strike="noStrike" dirty="0">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GB" sz="1400" b="0" u="none" strike="noStrike">
                          <a:solidFill>
                            <a:schemeClr val="tx1"/>
                          </a:solidFill>
                          <a:effectLst/>
                        </a:rPr>
                        <a:t>35</a:t>
                      </a:r>
                      <a:endParaRPr lang="en-GB" sz="1400" b="0" i="0" u="none" strike="noStrike">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GB" sz="1400" u="none" strike="noStrike" dirty="0">
                          <a:effectLst/>
                        </a:rPr>
                        <a:t>44</a:t>
                      </a:r>
                      <a:endParaRPr lang="en-GB" sz="1400" b="0" i="0" u="none" strike="noStrike" dirty="0">
                        <a:effectLst/>
                        <a:latin typeface="Arial" panose="020B0604020202020204" pitchFamily="34" charset="0"/>
                      </a:endParaRPr>
                    </a:p>
                  </a:txBody>
                  <a:tcPr marL="68580" marR="68580" marT="9525" marB="0" anchor="b">
                    <a:solidFill>
                      <a:schemeClr val="bg2"/>
                    </a:solidFill>
                  </a:tcPr>
                </a:tc>
                <a:extLst>
                  <a:ext uri="{0D108BD9-81ED-4DB2-BD59-A6C34878D82A}">
                    <a16:rowId xmlns:a16="http://schemas.microsoft.com/office/drawing/2014/main" val="3284130041"/>
                  </a:ext>
                </a:extLst>
              </a:tr>
              <a:tr h="190500">
                <a:tc>
                  <a:txBody>
                    <a:bodyPr/>
                    <a:lstStyle/>
                    <a:p>
                      <a:pPr algn="l" fontAlgn="b">
                        <a:lnSpc>
                          <a:spcPct val="107000"/>
                        </a:lnSpc>
                        <a:spcBef>
                          <a:spcPts val="0"/>
                        </a:spcBef>
                        <a:spcAft>
                          <a:spcPts val="800"/>
                        </a:spcAft>
                      </a:pPr>
                      <a:r>
                        <a:rPr lang="en-US" sz="1400" b="0" u="none" strike="noStrike" dirty="0">
                          <a:solidFill>
                            <a:schemeClr val="tx1"/>
                          </a:solidFill>
                          <a:effectLst/>
                        </a:rPr>
                        <a:t>other (4)</a:t>
                      </a:r>
                      <a:endParaRPr lang="en-US" sz="1400" b="0" i="0" u="none" strike="noStrike" dirty="0">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GB" sz="1400" b="0" u="none" strike="noStrike" dirty="0">
                          <a:solidFill>
                            <a:schemeClr val="tx1"/>
                          </a:solidFill>
                          <a:effectLst/>
                        </a:rPr>
                        <a:t>0</a:t>
                      </a:r>
                      <a:endParaRPr lang="en-GB" sz="1400" b="0" i="0" u="none" strike="noStrike" dirty="0">
                        <a:solidFill>
                          <a:schemeClr val="tx1"/>
                        </a:solidFill>
                        <a:effectLst/>
                        <a:latin typeface="Arial" panose="020B0604020202020204" pitchFamily="34" charset="0"/>
                      </a:endParaRPr>
                    </a:p>
                  </a:txBody>
                  <a:tcPr marL="68580" marR="68580" marT="9525" marB="0" anchor="b">
                    <a:solidFill>
                      <a:schemeClr val="bg2"/>
                    </a:solidFill>
                  </a:tcPr>
                </a:tc>
                <a:tc>
                  <a:txBody>
                    <a:bodyPr/>
                    <a:lstStyle/>
                    <a:p>
                      <a:pPr algn="r" fontAlgn="b">
                        <a:lnSpc>
                          <a:spcPct val="107000"/>
                        </a:lnSpc>
                        <a:spcBef>
                          <a:spcPts val="0"/>
                        </a:spcBef>
                        <a:spcAft>
                          <a:spcPts val="800"/>
                        </a:spcAft>
                      </a:pPr>
                      <a:r>
                        <a:rPr lang="en-GB" sz="1400" u="none" strike="noStrike" dirty="0">
                          <a:effectLst/>
                        </a:rPr>
                        <a:t>0.0</a:t>
                      </a:r>
                      <a:endParaRPr lang="en-GB" sz="1400" b="0" i="0" u="none" strike="noStrike" dirty="0">
                        <a:effectLst/>
                        <a:latin typeface="Arial" panose="020B0604020202020204" pitchFamily="34" charset="0"/>
                      </a:endParaRPr>
                    </a:p>
                  </a:txBody>
                  <a:tcPr marL="68580" marR="68580" marT="9525" marB="0" anchor="b"/>
                </a:tc>
                <a:extLst>
                  <a:ext uri="{0D108BD9-81ED-4DB2-BD59-A6C34878D82A}">
                    <a16:rowId xmlns:a16="http://schemas.microsoft.com/office/drawing/2014/main" val="494852424"/>
                  </a:ext>
                </a:extLst>
              </a:tr>
              <a:tr h="190500">
                <a:tc gridSpan="3">
                  <a:txBody>
                    <a:bodyPr/>
                    <a:lstStyle/>
                    <a:p>
                      <a:pPr algn="l" fontAlgn="b">
                        <a:lnSpc>
                          <a:spcPct val="107000"/>
                        </a:lnSpc>
                        <a:spcBef>
                          <a:spcPts val="0"/>
                        </a:spcBef>
                        <a:spcAft>
                          <a:spcPts val="800"/>
                        </a:spcAft>
                      </a:pPr>
                      <a:r>
                        <a:rPr lang="en-IE" sz="1400" b="0" u="none" strike="noStrike" dirty="0">
                          <a:solidFill>
                            <a:schemeClr val="tx1"/>
                          </a:solidFill>
                          <a:effectLst/>
                        </a:rPr>
                        <a:t>What aspects of the information you receive do you expect to be improved?</a:t>
                      </a:r>
                      <a:endParaRPr lang="en-IE" sz="1400" b="0" i="0" u="none" strike="noStrike" dirty="0">
                        <a:solidFill>
                          <a:schemeClr val="tx1"/>
                        </a:solidFill>
                        <a:effectLst/>
                        <a:latin typeface="Arial" panose="020B0604020202020204" pitchFamily="34" charset="0"/>
                      </a:endParaRPr>
                    </a:p>
                  </a:txBody>
                  <a:tcPr marL="68580" marR="68580" marT="9525" marB="0" anchor="b">
                    <a:solidFill>
                      <a:schemeClr val="bg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6170055"/>
                  </a:ext>
                </a:extLst>
              </a:tr>
            </a:tbl>
          </a:graphicData>
        </a:graphic>
      </p:graphicFrame>
    </p:spTree>
    <p:extLst>
      <p:ext uri="{BB962C8B-B14F-4D97-AF65-F5344CB8AC3E}">
        <p14:creationId xmlns:p14="http://schemas.microsoft.com/office/powerpoint/2010/main" val="2274937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90A3C6A-CE7D-4B87-8B84-284D21AEA9A2}"/>
              </a:ext>
            </a:extLst>
          </p:cNvPr>
          <p:cNvPicPr>
            <a:picLocks noChangeAspect="1"/>
          </p:cNvPicPr>
          <p:nvPr/>
        </p:nvPicPr>
        <p:blipFill>
          <a:blip r:embed="rId2"/>
          <a:stretch>
            <a:fillRect/>
          </a:stretch>
        </p:blipFill>
        <p:spPr>
          <a:xfrm>
            <a:off x="4687586" y="1643517"/>
            <a:ext cx="3971037" cy="3403746"/>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BC75405-0BC0-4D0B-9005-A52E040345A0}"/>
              </a:ext>
            </a:extLst>
          </p:cNvPr>
          <p:cNvPicPr>
            <a:picLocks noChangeAspect="1"/>
          </p:cNvPicPr>
          <p:nvPr/>
        </p:nvPicPr>
        <p:blipFill>
          <a:blip r:embed="rId3"/>
          <a:stretch>
            <a:fillRect/>
          </a:stretch>
        </p:blipFill>
        <p:spPr>
          <a:xfrm>
            <a:off x="473345" y="1643517"/>
            <a:ext cx="3971037" cy="3403746"/>
          </a:xfrm>
          <a:prstGeom prst="rect">
            <a:avLst/>
          </a:prstGeom>
        </p:spPr>
      </p:pic>
      <p:sp>
        <p:nvSpPr>
          <p:cNvPr id="2" name="TextBox 1">
            <a:extLst>
              <a:ext uri="{FF2B5EF4-FFF2-40B4-BE49-F238E27FC236}">
                <a16:creationId xmlns:a16="http://schemas.microsoft.com/office/drawing/2014/main" id="{B0E96BE7-3E3C-4E85-A3BA-6CC13CAECE0A}"/>
              </a:ext>
            </a:extLst>
          </p:cNvPr>
          <p:cNvSpPr txBox="1"/>
          <p:nvPr/>
        </p:nvSpPr>
        <p:spPr>
          <a:xfrm>
            <a:off x="3816991" y="637563"/>
            <a:ext cx="1252266" cy="369332"/>
          </a:xfrm>
          <a:prstGeom prst="rect">
            <a:avLst/>
          </a:prstGeom>
          <a:noFill/>
        </p:spPr>
        <p:txBody>
          <a:bodyPr wrap="none" rtlCol="0">
            <a:spAutoFit/>
          </a:bodyPr>
          <a:lstStyle/>
          <a:p>
            <a:r>
              <a:rPr lang="en-IE" dirty="0"/>
              <a:t>CDP Survey</a:t>
            </a:r>
            <a:endParaRPr lang="en-US" dirty="0"/>
          </a:p>
        </p:txBody>
      </p:sp>
    </p:spTree>
    <p:extLst>
      <p:ext uri="{BB962C8B-B14F-4D97-AF65-F5344CB8AC3E}">
        <p14:creationId xmlns:p14="http://schemas.microsoft.com/office/powerpoint/2010/main" val="3791091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9CF781F5-676D-411F-8836-2F43FC3AD28F}"/>
              </a:ext>
            </a:extLst>
          </p:cNvPr>
          <p:cNvGraphicFramePr>
            <a:graphicFrameLocks/>
          </p:cNvGraphicFramePr>
          <p:nvPr>
            <p:extLst>
              <p:ext uri="{D42A27DB-BD31-4B8C-83A1-F6EECF244321}">
                <p14:modId xmlns:p14="http://schemas.microsoft.com/office/powerpoint/2010/main" val="2601004196"/>
              </p:ext>
            </p:extLst>
          </p:nvPr>
        </p:nvGraphicFramePr>
        <p:xfrm>
          <a:off x="954807" y="1163320"/>
          <a:ext cx="7284720" cy="45313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04615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153BEA-DA8E-4560-8052-61C6C5A8B14B}"/>
              </a:ext>
            </a:extLst>
          </p:cNvPr>
          <p:cNvPicPr>
            <a:picLocks noChangeAspect="1"/>
          </p:cNvPicPr>
          <p:nvPr/>
        </p:nvPicPr>
        <p:blipFill>
          <a:blip r:embed="rId2"/>
          <a:stretch>
            <a:fillRect/>
          </a:stretch>
        </p:blipFill>
        <p:spPr>
          <a:xfrm>
            <a:off x="1008182" y="575275"/>
            <a:ext cx="7172830" cy="5212966"/>
          </a:xfrm>
          <a:prstGeom prst="rect">
            <a:avLst/>
          </a:prstGeom>
        </p:spPr>
      </p:pic>
    </p:spTree>
    <p:extLst>
      <p:ext uri="{BB962C8B-B14F-4D97-AF65-F5344CB8AC3E}">
        <p14:creationId xmlns:p14="http://schemas.microsoft.com/office/powerpoint/2010/main" val="1479355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D669EC-68DF-4B18-B615-4060DA7022DF}"/>
              </a:ext>
            </a:extLst>
          </p:cNvPr>
          <p:cNvSpPr txBox="1"/>
          <p:nvPr/>
        </p:nvSpPr>
        <p:spPr>
          <a:xfrm>
            <a:off x="763967" y="438962"/>
            <a:ext cx="7222921" cy="2655279"/>
          </a:xfrm>
          <a:prstGeom prst="rect">
            <a:avLst/>
          </a:prstGeom>
          <a:noFill/>
        </p:spPr>
        <p:txBody>
          <a:bodyPr wrap="square">
            <a:spAutoFit/>
          </a:bodyPr>
          <a:lstStyle/>
          <a:p>
            <a:pPr algn="ct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Results, so far</a:t>
            </a: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Based on the combined information from the WMO and CDP survey: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 is broad provider-user agreement on the most significant hazards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Flooding and extreme rainfall issues are paramount for city managers.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 needs to be a greater focus on water shortages and drought.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commercial and emergency services are key stakeholders.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 needs to be a far greater emphasis on communicating information.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49E2D1FA-312E-4DB5-8D22-70058DEDEC5D}"/>
              </a:ext>
            </a:extLst>
          </p:cNvPr>
          <p:cNvSpPr txBox="1"/>
          <p:nvPr/>
        </p:nvSpPr>
        <p:spPr>
          <a:xfrm>
            <a:off x="696897" y="3870664"/>
            <a:ext cx="7750206" cy="1477328"/>
          </a:xfrm>
          <a:prstGeom prst="rect">
            <a:avLst/>
          </a:prstGeom>
          <a:noFill/>
        </p:spPr>
        <p:txBody>
          <a:bodyPr wrap="square" rtlCol="0">
            <a:spAutoFit/>
          </a:bodyPr>
          <a:lstStyle/>
          <a:p>
            <a:r>
              <a:rPr lang="en-US" dirty="0"/>
              <a:t>Next steps:</a:t>
            </a:r>
          </a:p>
          <a:p>
            <a:pPr marL="342900" indent="-342900">
              <a:buFont typeface="+mj-lt"/>
              <a:buAutoNum type="arabicPeriod"/>
            </a:pPr>
            <a:r>
              <a:rPr lang="en-US" dirty="0"/>
              <a:t>Develop partnership with ICLEI to gather data on cities and their use of hazard information.</a:t>
            </a:r>
          </a:p>
          <a:p>
            <a:pPr marL="342900" indent="-342900">
              <a:buFont typeface="+mj-lt"/>
              <a:buAutoNum type="arabicPeriod"/>
            </a:pPr>
            <a:r>
              <a:rPr lang="en-US" dirty="0"/>
              <a:t>Complete the cost-benefit analysis.</a:t>
            </a:r>
          </a:p>
          <a:p>
            <a:r>
              <a:rPr lang="en-US" dirty="0"/>
              <a:t> </a:t>
            </a:r>
            <a:endParaRPr lang="en-GB" dirty="0"/>
          </a:p>
        </p:txBody>
      </p:sp>
    </p:spTree>
    <p:extLst>
      <p:ext uri="{BB962C8B-B14F-4D97-AF65-F5344CB8AC3E}">
        <p14:creationId xmlns:p14="http://schemas.microsoft.com/office/powerpoint/2010/main" val="2093187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E5E7BC42-7398-4899-9EB7-545BE4D500AF}"/>
              </a:ext>
            </a:extLst>
          </p:cNvPr>
          <p:cNvPicPr>
            <a:picLocks noChangeAspect="1"/>
          </p:cNvPicPr>
          <p:nvPr/>
        </p:nvPicPr>
        <p:blipFill>
          <a:blip r:embed="rId2"/>
          <a:stretch>
            <a:fillRect/>
          </a:stretch>
        </p:blipFill>
        <p:spPr>
          <a:xfrm>
            <a:off x="1325460" y="1619435"/>
            <a:ext cx="5528390" cy="3451340"/>
          </a:xfrm>
          <a:prstGeom prst="rect">
            <a:avLst/>
          </a:prstGeom>
        </p:spPr>
      </p:pic>
      <p:sp>
        <p:nvSpPr>
          <p:cNvPr id="7" name="TextBox 6">
            <a:extLst>
              <a:ext uri="{FF2B5EF4-FFF2-40B4-BE49-F238E27FC236}">
                <a16:creationId xmlns:a16="http://schemas.microsoft.com/office/drawing/2014/main" id="{C58C7212-2B71-4638-8040-674A2EF631ED}"/>
              </a:ext>
            </a:extLst>
          </p:cNvPr>
          <p:cNvSpPr txBox="1"/>
          <p:nvPr/>
        </p:nvSpPr>
        <p:spPr>
          <a:xfrm>
            <a:off x="629272" y="5995765"/>
            <a:ext cx="7902234" cy="738664"/>
          </a:xfrm>
          <a:prstGeom prst="rect">
            <a:avLst/>
          </a:prstGeom>
          <a:noFill/>
        </p:spPr>
        <p:txBody>
          <a:bodyPr wrap="square">
            <a:spAutoFit/>
          </a:bodyPr>
          <a:lstStyle/>
          <a:p>
            <a:r>
              <a:rPr lang="en-US" sz="1400" b="0" i="0" dirty="0">
                <a:solidFill>
                  <a:srgbClr val="333333"/>
                </a:solidFill>
                <a:effectLst/>
              </a:rPr>
              <a:t>The ‘domino effect’ partially shown for a typhoon or hurricane event, which produces multiple hydro-meteorological hazards (blue) that have immediate effects (green) and follow-on impacts (purple) that can be both short- and long-term. </a:t>
            </a:r>
            <a:r>
              <a:rPr lang="en-US" sz="1400" b="0" i="0" dirty="0">
                <a:solidFill>
                  <a:srgbClr val="0066CC"/>
                </a:solidFill>
                <a:effectLst/>
                <a:hlinkClick r:id="rId3"/>
              </a:rPr>
              <a:t>Source</a:t>
            </a:r>
            <a:r>
              <a:rPr lang="en-US" sz="1400" b="0" i="0" dirty="0">
                <a:solidFill>
                  <a:srgbClr val="333333"/>
                </a:solidFill>
                <a:effectLst/>
              </a:rPr>
              <a:t>: </a:t>
            </a:r>
            <a:r>
              <a:rPr lang="en-US" sz="1400" b="0" i="0" dirty="0" err="1">
                <a:solidFill>
                  <a:srgbClr val="0066CC"/>
                </a:solidFill>
                <a:effectLst/>
                <a:hlinkClick r:id="rId4"/>
              </a:rPr>
              <a:t>Grimmond</a:t>
            </a:r>
            <a:r>
              <a:rPr lang="en-US" sz="1400" b="0" i="0" dirty="0">
                <a:solidFill>
                  <a:srgbClr val="0066CC"/>
                </a:solidFill>
                <a:effectLst/>
                <a:hlinkClick r:id="rId4"/>
              </a:rPr>
              <a:t> et al. 2020</a:t>
            </a:r>
            <a:r>
              <a:rPr lang="en-US" sz="1400" b="0" i="0" dirty="0">
                <a:solidFill>
                  <a:srgbClr val="333333"/>
                </a:solidFill>
                <a:effectLst/>
              </a:rPr>
              <a:t>)</a:t>
            </a:r>
            <a:endParaRPr lang="en-GB" sz="1400" dirty="0"/>
          </a:p>
        </p:txBody>
      </p:sp>
      <p:sp>
        <p:nvSpPr>
          <p:cNvPr id="2" name="TextBox 1">
            <a:extLst>
              <a:ext uri="{FF2B5EF4-FFF2-40B4-BE49-F238E27FC236}">
                <a16:creationId xmlns:a16="http://schemas.microsoft.com/office/drawing/2014/main" id="{7241FC80-2F9B-46A6-B361-7B5B81859530}"/>
              </a:ext>
            </a:extLst>
          </p:cNvPr>
          <p:cNvSpPr txBox="1"/>
          <p:nvPr/>
        </p:nvSpPr>
        <p:spPr>
          <a:xfrm>
            <a:off x="1904301" y="520117"/>
            <a:ext cx="4901726" cy="369332"/>
          </a:xfrm>
          <a:prstGeom prst="rect">
            <a:avLst/>
          </a:prstGeom>
          <a:noFill/>
        </p:spPr>
        <p:txBody>
          <a:bodyPr wrap="none" rtlCol="0">
            <a:spAutoFit/>
          </a:bodyPr>
          <a:lstStyle/>
          <a:p>
            <a:r>
              <a:rPr lang="en-IE" dirty="0"/>
              <a:t>The need for an integrated system at urban scales.</a:t>
            </a:r>
            <a:endParaRPr lang="en-US" dirty="0"/>
          </a:p>
        </p:txBody>
      </p:sp>
    </p:spTree>
    <p:extLst>
      <p:ext uri="{BB962C8B-B14F-4D97-AF65-F5344CB8AC3E}">
        <p14:creationId xmlns:p14="http://schemas.microsoft.com/office/powerpoint/2010/main" val="2374928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40D550-3D53-474E-9680-A57618722E6B}"/>
              </a:ext>
            </a:extLst>
          </p:cNvPr>
          <p:cNvSpPr txBox="1"/>
          <p:nvPr/>
        </p:nvSpPr>
        <p:spPr>
          <a:xfrm>
            <a:off x="585926" y="1262848"/>
            <a:ext cx="7625920" cy="3693319"/>
          </a:xfrm>
          <a:prstGeom prst="rect">
            <a:avLst/>
          </a:prstGeom>
          <a:noFill/>
        </p:spPr>
        <p:txBody>
          <a:bodyPr wrap="square">
            <a:spAutoFit/>
          </a:bodyPr>
          <a:lstStyle/>
          <a:p>
            <a:pPr algn="ctr"/>
            <a:r>
              <a:rPr lang="en-GB" sz="2400" b="0" i="0" dirty="0">
                <a:solidFill>
                  <a:srgbClr val="222222"/>
                </a:solidFill>
                <a:effectLst/>
              </a:rPr>
              <a:t>References</a:t>
            </a:r>
          </a:p>
          <a:p>
            <a:endParaRPr lang="en-GB" sz="1400" dirty="0">
              <a:solidFill>
                <a:srgbClr val="222222"/>
              </a:solidFill>
            </a:endParaRPr>
          </a:p>
          <a:p>
            <a:endParaRPr lang="en-GB" sz="1400" b="0" i="0" dirty="0">
              <a:solidFill>
                <a:srgbClr val="222222"/>
              </a:solidFill>
              <a:effectLst/>
            </a:endParaRPr>
          </a:p>
          <a:p>
            <a:endParaRPr lang="en-GB" sz="1400" dirty="0">
              <a:solidFill>
                <a:srgbClr val="222222"/>
              </a:solidFill>
            </a:endParaRPr>
          </a:p>
          <a:p>
            <a:r>
              <a:rPr lang="en-GB" sz="1400" b="0" i="0" dirty="0" err="1">
                <a:solidFill>
                  <a:srgbClr val="222222"/>
                </a:solidFill>
                <a:effectLst/>
              </a:rPr>
              <a:t>Baklanov</a:t>
            </a:r>
            <a:r>
              <a:rPr lang="en-GB" sz="1400" b="0" i="0" dirty="0">
                <a:solidFill>
                  <a:srgbClr val="222222"/>
                </a:solidFill>
                <a:effectLst/>
              </a:rPr>
              <a:t>, A., </a:t>
            </a:r>
            <a:r>
              <a:rPr lang="en-GB" sz="1400" b="0" i="0" dirty="0" err="1">
                <a:solidFill>
                  <a:srgbClr val="222222"/>
                </a:solidFill>
                <a:effectLst/>
              </a:rPr>
              <a:t>Grimmond</a:t>
            </a:r>
            <a:r>
              <a:rPr lang="en-GB" sz="1400" b="0" i="0" dirty="0">
                <a:solidFill>
                  <a:srgbClr val="222222"/>
                </a:solidFill>
                <a:effectLst/>
              </a:rPr>
              <a:t>, C.S.B., Carlson, D., Terblanche, D., Tang, X., </a:t>
            </a:r>
            <a:r>
              <a:rPr lang="en-GB" sz="1400" b="0" i="0" dirty="0" err="1">
                <a:solidFill>
                  <a:srgbClr val="222222"/>
                </a:solidFill>
                <a:effectLst/>
              </a:rPr>
              <a:t>Bouchet</a:t>
            </a:r>
            <a:r>
              <a:rPr lang="en-GB" sz="1400" b="0" i="0" dirty="0">
                <a:solidFill>
                  <a:srgbClr val="222222"/>
                </a:solidFill>
                <a:effectLst/>
              </a:rPr>
              <a:t>, V., Lee, B., </a:t>
            </a:r>
            <a:r>
              <a:rPr lang="en-GB" sz="1400" b="0" i="0" dirty="0" err="1">
                <a:solidFill>
                  <a:srgbClr val="222222"/>
                </a:solidFill>
                <a:effectLst/>
              </a:rPr>
              <a:t>Langendijk</a:t>
            </a:r>
            <a:r>
              <a:rPr lang="en-GB" sz="1400" b="0" i="0" dirty="0">
                <a:solidFill>
                  <a:srgbClr val="222222"/>
                </a:solidFill>
                <a:effectLst/>
              </a:rPr>
              <a:t>, G., </a:t>
            </a:r>
            <a:r>
              <a:rPr lang="en-GB" sz="1400" b="0" i="0" dirty="0" err="1">
                <a:solidFill>
                  <a:srgbClr val="222222"/>
                </a:solidFill>
                <a:effectLst/>
              </a:rPr>
              <a:t>Kolli</a:t>
            </a:r>
            <a:r>
              <a:rPr lang="en-GB" sz="1400" b="0" i="0" dirty="0">
                <a:solidFill>
                  <a:srgbClr val="222222"/>
                </a:solidFill>
                <a:effectLst/>
              </a:rPr>
              <a:t>, R.K. and </a:t>
            </a:r>
            <a:r>
              <a:rPr lang="en-GB" sz="1400" b="0" i="0" dirty="0" err="1">
                <a:solidFill>
                  <a:srgbClr val="222222"/>
                </a:solidFill>
                <a:effectLst/>
              </a:rPr>
              <a:t>Hovsepyan</a:t>
            </a:r>
            <a:r>
              <a:rPr lang="en-GB" sz="1400" b="0" i="0" dirty="0">
                <a:solidFill>
                  <a:srgbClr val="222222"/>
                </a:solidFill>
                <a:effectLst/>
              </a:rPr>
              <a:t>, A., 2018. From urban meteorology, climate and environment research to integrated city services. </a:t>
            </a:r>
            <a:r>
              <a:rPr lang="en-GB" sz="1400" b="0" i="1" dirty="0">
                <a:solidFill>
                  <a:srgbClr val="222222"/>
                </a:solidFill>
                <a:effectLst/>
              </a:rPr>
              <a:t>Urban Climate</a:t>
            </a:r>
            <a:r>
              <a:rPr lang="en-GB" sz="1400" b="0" i="0" dirty="0">
                <a:solidFill>
                  <a:srgbClr val="222222"/>
                </a:solidFill>
                <a:effectLst/>
              </a:rPr>
              <a:t>, </a:t>
            </a:r>
            <a:r>
              <a:rPr lang="en-GB" sz="1400" b="0" i="1" dirty="0">
                <a:solidFill>
                  <a:srgbClr val="222222"/>
                </a:solidFill>
                <a:effectLst/>
              </a:rPr>
              <a:t>23</a:t>
            </a:r>
            <a:r>
              <a:rPr lang="en-GB" sz="1400" b="0" i="0" dirty="0">
                <a:solidFill>
                  <a:srgbClr val="222222"/>
                </a:solidFill>
                <a:effectLst/>
              </a:rPr>
              <a:t>, pp.330-341.</a:t>
            </a:r>
          </a:p>
          <a:p>
            <a:endParaRPr lang="en-GB" sz="1400" b="0" i="0" dirty="0">
              <a:solidFill>
                <a:srgbClr val="222222"/>
              </a:solidFill>
              <a:effectLst/>
            </a:endParaRPr>
          </a:p>
          <a:p>
            <a:r>
              <a:rPr lang="en-GB" sz="1400" b="0" i="0" dirty="0" err="1">
                <a:solidFill>
                  <a:srgbClr val="222222"/>
                </a:solidFill>
                <a:effectLst/>
              </a:rPr>
              <a:t>Grimmond</a:t>
            </a:r>
            <a:r>
              <a:rPr lang="en-GB" sz="1400" b="0" i="0" dirty="0">
                <a:solidFill>
                  <a:srgbClr val="222222"/>
                </a:solidFill>
                <a:effectLst/>
              </a:rPr>
              <a:t>, S., </a:t>
            </a:r>
            <a:r>
              <a:rPr lang="en-GB" sz="1400" b="0" i="0" dirty="0" err="1">
                <a:solidFill>
                  <a:srgbClr val="222222"/>
                </a:solidFill>
                <a:effectLst/>
              </a:rPr>
              <a:t>Bouchet</a:t>
            </a:r>
            <a:r>
              <a:rPr lang="en-GB" sz="1400" b="0" i="0" dirty="0">
                <a:solidFill>
                  <a:srgbClr val="222222"/>
                </a:solidFill>
                <a:effectLst/>
              </a:rPr>
              <a:t>, V., Molina, L.T., </a:t>
            </a:r>
            <a:r>
              <a:rPr lang="en-GB" sz="1400" b="0" i="0" dirty="0" err="1">
                <a:solidFill>
                  <a:srgbClr val="222222"/>
                </a:solidFill>
                <a:effectLst/>
              </a:rPr>
              <a:t>Baklanov</a:t>
            </a:r>
            <a:r>
              <a:rPr lang="en-GB" sz="1400" b="0" i="0" dirty="0">
                <a:solidFill>
                  <a:srgbClr val="222222"/>
                </a:solidFill>
                <a:effectLst/>
              </a:rPr>
              <a:t>, A., Tan, J., </a:t>
            </a:r>
            <a:r>
              <a:rPr lang="en-GB" sz="1400" b="0" i="0" dirty="0" err="1">
                <a:solidFill>
                  <a:srgbClr val="222222"/>
                </a:solidFill>
                <a:effectLst/>
              </a:rPr>
              <a:t>Schlünzen</a:t>
            </a:r>
            <a:r>
              <a:rPr lang="en-GB" sz="1400" b="0" i="0" dirty="0">
                <a:solidFill>
                  <a:srgbClr val="222222"/>
                </a:solidFill>
                <a:effectLst/>
              </a:rPr>
              <a:t>, K.H., Mills, G., Golding, B., Masson, V., Ren, C. and </a:t>
            </a:r>
            <a:r>
              <a:rPr lang="en-GB" sz="1400" b="0" i="0" dirty="0" err="1">
                <a:solidFill>
                  <a:srgbClr val="222222"/>
                </a:solidFill>
                <a:effectLst/>
              </a:rPr>
              <a:t>Voogt</a:t>
            </a:r>
            <a:r>
              <a:rPr lang="en-GB" sz="1400" b="0" i="0" dirty="0">
                <a:solidFill>
                  <a:srgbClr val="222222"/>
                </a:solidFill>
                <a:effectLst/>
              </a:rPr>
              <a:t>, J., 2020. Integrated urban hydrometeorological, climate and environmental services: Concept, methodology and key messages. Urban climate, 33, p.100623</a:t>
            </a:r>
          </a:p>
          <a:p>
            <a:endParaRPr lang="en-GB" sz="1400" dirty="0">
              <a:solidFill>
                <a:srgbClr val="222222"/>
              </a:solidFill>
            </a:endParaRPr>
          </a:p>
          <a:p>
            <a:r>
              <a:rPr lang="en-GB" sz="1400" b="0" i="0" dirty="0" err="1">
                <a:solidFill>
                  <a:srgbClr val="222222"/>
                </a:solidFill>
                <a:effectLst/>
              </a:rPr>
              <a:t>Baklanov</a:t>
            </a:r>
            <a:r>
              <a:rPr lang="en-GB" sz="1400" b="0" i="0" dirty="0">
                <a:solidFill>
                  <a:srgbClr val="222222"/>
                </a:solidFill>
                <a:effectLst/>
              </a:rPr>
              <a:t>, A., Cárdenas, B., Lee, T.C., </a:t>
            </a:r>
            <a:r>
              <a:rPr lang="en-GB" sz="1400" b="0" i="0" dirty="0" err="1">
                <a:solidFill>
                  <a:srgbClr val="222222"/>
                </a:solidFill>
                <a:effectLst/>
              </a:rPr>
              <a:t>Leroyer</a:t>
            </a:r>
            <a:r>
              <a:rPr lang="en-GB" sz="1400" b="0" i="0" dirty="0">
                <a:solidFill>
                  <a:srgbClr val="222222"/>
                </a:solidFill>
                <a:effectLst/>
              </a:rPr>
              <a:t>, S., Masson, V., Molina, L.T., Müller, T., Ren, C., Vogel, F.R. and </a:t>
            </a:r>
            <a:r>
              <a:rPr lang="en-GB" sz="1400" b="0" i="0" dirty="0" err="1">
                <a:solidFill>
                  <a:srgbClr val="222222"/>
                </a:solidFill>
                <a:effectLst/>
              </a:rPr>
              <a:t>Voogt</a:t>
            </a:r>
            <a:r>
              <a:rPr lang="en-GB" sz="1400" b="0" i="0" dirty="0">
                <a:solidFill>
                  <a:srgbClr val="222222"/>
                </a:solidFill>
                <a:effectLst/>
              </a:rPr>
              <a:t>, J.A., 2020. Integrated urban services: Experience from four cities on different continents. Urban Climate, 32, p.100610.</a:t>
            </a:r>
          </a:p>
          <a:p>
            <a:endParaRPr lang="en-GB" sz="1400" dirty="0"/>
          </a:p>
        </p:txBody>
      </p:sp>
    </p:spTree>
    <p:extLst>
      <p:ext uri="{BB962C8B-B14F-4D97-AF65-F5344CB8AC3E}">
        <p14:creationId xmlns:p14="http://schemas.microsoft.com/office/powerpoint/2010/main" val="129407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0A4988-59A6-457A-9B34-F16FEF195BDE}"/>
              </a:ext>
            </a:extLst>
          </p:cNvPr>
          <p:cNvPicPr>
            <a:picLocks noChangeAspect="1"/>
          </p:cNvPicPr>
          <p:nvPr/>
        </p:nvPicPr>
        <p:blipFill rotWithShape="1">
          <a:blip r:embed="rId2"/>
          <a:srcRect l="1000" r="1" b="1"/>
          <a:stretch/>
        </p:blipFill>
        <p:spPr>
          <a:xfrm>
            <a:off x="20" y="10"/>
            <a:ext cx="9143980" cy="6857990"/>
          </a:xfrm>
          <a:prstGeom prst="rect">
            <a:avLst/>
          </a:prstGeom>
        </p:spPr>
      </p:pic>
      <p:sp>
        <p:nvSpPr>
          <p:cNvPr id="3" name="TextBox 2">
            <a:extLst>
              <a:ext uri="{FF2B5EF4-FFF2-40B4-BE49-F238E27FC236}">
                <a16:creationId xmlns:a16="http://schemas.microsoft.com/office/drawing/2014/main" id="{43D744BC-CC99-4212-8E76-9C605ADAA161}"/>
              </a:ext>
            </a:extLst>
          </p:cNvPr>
          <p:cNvSpPr txBox="1"/>
          <p:nvPr/>
        </p:nvSpPr>
        <p:spPr>
          <a:xfrm>
            <a:off x="184557" y="427839"/>
            <a:ext cx="7045390" cy="1477328"/>
          </a:xfrm>
          <a:prstGeom prst="rect">
            <a:avLst/>
          </a:prstGeom>
          <a:noFill/>
        </p:spPr>
        <p:txBody>
          <a:bodyPr wrap="none" rtlCol="0">
            <a:spAutoFit/>
          </a:bodyPr>
          <a:lstStyle/>
          <a:p>
            <a:r>
              <a:rPr lang="en-IE" dirty="0">
                <a:solidFill>
                  <a:schemeClr val="bg1"/>
                </a:solidFill>
              </a:rPr>
              <a:t>Cities are the home for the majority of humankind.</a:t>
            </a:r>
          </a:p>
          <a:p>
            <a:r>
              <a:rPr lang="en-IE" dirty="0">
                <a:solidFill>
                  <a:schemeClr val="bg1"/>
                </a:solidFill>
              </a:rPr>
              <a:t>They contribute to climate change at the local, regional and global scales.</a:t>
            </a:r>
          </a:p>
          <a:p>
            <a:r>
              <a:rPr lang="en-IE" dirty="0">
                <a:solidFill>
                  <a:schemeClr val="bg1"/>
                </a:solidFill>
              </a:rPr>
              <a:t>They are at risk from the consequences of these changes because:</a:t>
            </a:r>
          </a:p>
          <a:p>
            <a:pPr marL="285750" indent="-285750">
              <a:buFont typeface="Arial" panose="020B0604020202020204" pitchFamily="34" charset="0"/>
              <a:buChar char="•"/>
            </a:pPr>
            <a:r>
              <a:rPr lang="en-IE" dirty="0">
                <a:solidFill>
                  <a:schemeClr val="bg1"/>
                </a:solidFill>
              </a:rPr>
              <a:t>Of their common topographic setting </a:t>
            </a:r>
          </a:p>
          <a:p>
            <a:pPr marL="285750" indent="-285750">
              <a:buFont typeface="Arial" panose="020B0604020202020204" pitchFamily="34" charset="0"/>
              <a:buChar char="•"/>
            </a:pPr>
            <a:r>
              <a:rPr lang="en-IE" dirty="0">
                <a:solidFill>
                  <a:schemeClr val="bg1"/>
                </a:solidFill>
              </a:rPr>
              <a:t>Concentration of infrastructure and humans</a:t>
            </a:r>
            <a:endParaRPr lang="en-US" dirty="0">
              <a:solidFill>
                <a:schemeClr val="bg1"/>
              </a:solidFill>
            </a:endParaRPr>
          </a:p>
        </p:txBody>
      </p:sp>
    </p:spTree>
    <p:extLst>
      <p:ext uri="{BB962C8B-B14F-4D97-AF65-F5344CB8AC3E}">
        <p14:creationId xmlns:p14="http://schemas.microsoft.com/office/powerpoint/2010/main" val="199991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B29049AC-0F2E-4FC0-BC68-631CCC3171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346" r="20412" b="-1"/>
          <a:stretch/>
        </p:blipFill>
        <p:spPr bwMode="auto">
          <a:xfrm>
            <a:off x="4861390" y="1224578"/>
            <a:ext cx="3055397" cy="422474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A3EFF756-C6ED-4949-8762-50970627B91D}"/>
              </a:ext>
            </a:extLst>
          </p:cNvPr>
          <p:cNvPicPr>
            <a:picLocks noChangeAspect="1"/>
          </p:cNvPicPr>
          <p:nvPr/>
        </p:nvPicPr>
        <p:blipFill rotWithShape="1">
          <a:blip r:embed="rId3"/>
          <a:srcRect l="19700" r="7980" b="2"/>
          <a:stretch/>
        </p:blipFill>
        <p:spPr>
          <a:xfrm>
            <a:off x="1058947" y="1224578"/>
            <a:ext cx="3055397" cy="4224746"/>
          </a:xfrm>
          <a:prstGeom prst="rect">
            <a:avLst/>
          </a:prstGeom>
        </p:spPr>
      </p:pic>
      <p:sp>
        <p:nvSpPr>
          <p:cNvPr id="2" name="AutoShape 2" descr="Image result for dublin airport weather station">
            <a:extLst>
              <a:ext uri="{FF2B5EF4-FFF2-40B4-BE49-F238E27FC236}">
                <a16:creationId xmlns:a16="http://schemas.microsoft.com/office/drawing/2014/main" id="{C3679E47-651F-495E-BCB2-650B2CFD9DC8}"/>
              </a:ext>
            </a:extLst>
          </p:cNvPr>
          <p:cNvSpPr>
            <a:spLocks noChangeAspect="1" noChangeArrowheads="1"/>
          </p:cNvSpPr>
          <p:nvPr/>
        </p:nvSpPr>
        <p:spPr bwMode="auto">
          <a:xfrm>
            <a:off x="4428477" y="297475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6" name="TextBox 5">
            <a:extLst>
              <a:ext uri="{FF2B5EF4-FFF2-40B4-BE49-F238E27FC236}">
                <a16:creationId xmlns:a16="http://schemas.microsoft.com/office/drawing/2014/main" id="{756AFFF2-E1C3-4559-8099-0D704089EB15}"/>
              </a:ext>
            </a:extLst>
          </p:cNvPr>
          <p:cNvSpPr txBox="1"/>
          <p:nvPr/>
        </p:nvSpPr>
        <p:spPr>
          <a:xfrm>
            <a:off x="2256092" y="281032"/>
            <a:ext cx="4954370" cy="523220"/>
          </a:xfrm>
          <a:prstGeom prst="rect">
            <a:avLst/>
          </a:prstGeom>
          <a:noFill/>
        </p:spPr>
        <p:txBody>
          <a:bodyPr wrap="none" rtlCol="0">
            <a:spAutoFit/>
          </a:bodyPr>
          <a:lstStyle/>
          <a:p>
            <a:r>
              <a:rPr lang="en-US" sz="2800" dirty="0"/>
              <a:t>Maturing urban climate science</a:t>
            </a:r>
            <a:endParaRPr lang="en-GB" sz="2800" dirty="0"/>
          </a:p>
        </p:txBody>
      </p:sp>
      <p:sp>
        <p:nvSpPr>
          <p:cNvPr id="3" name="TextBox 2">
            <a:extLst>
              <a:ext uri="{FF2B5EF4-FFF2-40B4-BE49-F238E27FC236}">
                <a16:creationId xmlns:a16="http://schemas.microsoft.com/office/drawing/2014/main" id="{731E500D-1485-4AA3-80DF-13625C45B2AE}"/>
              </a:ext>
            </a:extLst>
          </p:cNvPr>
          <p:cNvSpPr txBox="1"/>
          <p:nvPr/>
        </p:nvSpPr>
        <p:spPr>
          <a:xfrm>
            <a:off x="1577426" y="4609165"/>
            <a:ext cx="2018438" cy="369332"/>
          </a:xfrm>
          <a:prstGeom prst="rect">
            <a:avLst/>
          </a:prstGeom>
          <a:noFill/>
        </p:spPr>
        <p:txBody>
          <a:bodyPr wrap="none" rtlCol="0">
            <a:spAutoFit/>
          </a:bodyPr>
          <a:lstStyle/>
          <a:p>
            <a:r>
              <a:rPr lang="en-US" dirty="0"/>
              <a:t>Where we measure</a:t>
            </a:r>
            <a:endParaRPr lang="en-GB" dirty="0"/>
          </a:p>
        </p:txBody>
      </p:sp>
      <p:sp>
        <p:nvSpPr>
          <p:cNvPr id="10" name="TextBox 9">
            <a:extLst>
              <a:ext uri="{FF2B5EF4-FFF2-40B4-BE49-F238E27FC236}">
                <a16:creationId xmlns:a16="http://schemas.microsoft.com/office/drawing/2014/main" id="{C0A54154-FD4F-4A20-A477-883A0C590846}"/>
              </a:ext>
            </a:extLst>
          </p:cNvPr>
          <p:cNvSpPr txBox="1"/>
          <p:nvPr/>
        </p:nvSpPr>
        <p:spPr>
          <a:xfrm>
            <a:off x="5454463" y="4345936"/>
            <a:ext cx="1715278" cy="369332"/>
          </a:xfrm>
          <a:prstGeom prst="rect">
            <a:avLst/>
          </a:prstGeom>
          <a:noFill/>
        </p:spPr>
        <p:txBody>
          <a:bodyPr wrap="none" rtlCol="0">
            <a:spAutoFit/>
          </a:bodyPr>
          <a:lstStyle/>
          <a:p>
            <a:r>
              <a:rPr lang="en-US" dirty="0">
                <a:solidFill>
                  <a:schemeClr val="bg1"/>
                </a:solidFill>
              </a:rPr>
              <a:t>Where we apply</a:t>
            </a:r>
            <a:endParaRPr lang="en-GB" dirty="0">
              <a:solidFill>
                <a:schemeClr val="bg1"/>
              </a:solidFill>
            </a:endParaRPr>
          </a:p>
        </p:txBody>
      </p:sp>
      <p:sp>
        <p:nvSpPr>
          <p:cNvPr id="7" name="TextBox 6">
            <a:extLst>
              <a:ext uri="{FF2B5EF4-FFF2-40B4-BE49-F238E27FC236}">
                <a16:creationId xmlns:a16="http://schemas.microsoft.com/office/drawing/2014/main" id="{E929A726-528D-4BCF-BEB3-2F840525F5E1}"/>
              </a:ext>
            </a:extLst>
          </p:cNvPr>
          <p:cNvSpPr txBox="1"/>
          <p:nvPr/>
        </p:nvSpPr>
        <p:spPr>
          <a:xfrm>
            <a:off x="4114800" y="2974019"/>
            <a:ext cx="914400" cy="914400"/>
          </a:xfrm>
          <a:prstGeom prst="rect">
            <a:avLst/>
          </a:prstGeom>
          <a:noFill/>
        </p:spPr>
        <p:txBody>
          <a:bodyPr wrap="square" rtlCol="0">
            <a:spAutoFit/>
          </a:bodyPr>
          <a:lstStyle/>
          <a:p>
            <a:endParaRPr lang="en-GB" dirty="0"/>
          </a:p>
        </p:txBody>
      </p:sp>
      <p:sp>
        <p:nvSpPr>
          <p:cNvPr id="8" name="TextBox 7">
            <a:extLst>
              <a:ext uri="{FF2B5EF4-FFF2-40B4-BE49-F238E27FC236}">
                <a16:creationId xmlns:a16="http://schemas.microsoft.com/office/drawing/2014/main" id="{90F94494-FB9A-4EA0-9BCC-15DA3FC5DA15}"/>
              </a:ext>
            </a:extLst>
          </p:cNvPr>
          <p:cNvSpPr txBox="1"/>
          <p:nvPr/>
        </p:nvSpPr>
        <p:spPr>
          <a:xfrm>
            <a:off x="712382" y="5699242"/>
            <a:ext cx="7736990" cy="369332"/>
          </a:xfrm>
          <a:prstGeom prst="rect">
            <a:avLst/>
          </a:prstGeom>
          <a:noFill/>
        </p:spPr>
        <p:txBody>
          <a:bodyPr wrap="none" rtlCol="0">
            <a:spAutoFit/>
          </a:bodyPr>
          <a:lstStyle/>
          <a:p>
            <a:r>
              <a:rPr lang="en-US" dirty="0"/>
              <a:t>Urban climate science is sufficiently developed to predict many urban outcomes. </a:t>
            </a:r>
            <a:endParaRPr lang="en-GB" dirty="0"/>
          </a:p>
        </p:txBody>
      </p:sp>
    </p:spTree>
    <p:extLst>
      <p:ext uri="{BB962C8B-B14F-4D97-AF65-F5344CB8AC3E}">
        <p14:creationId xmlns:p14="http://schemas.microsoft.com/office/powerpoint/2010/main" val="2618560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1318D32C-B102-4DA2-81F9-4DF56D31750B}"/>
              </a:ext>
            </a:extLst>
          </p:cNvPr>
          <p:cNvPicPr>
            <a:picLocks noChangeAspect="1"/>
          </p:cNvPicPr>
          <p:nvPr/>
        </p:nvPicPr>
        <p:blipFill>
          <a:blip r:embed="rId2"/>
          <a:stretch>
            <a:fillRect/>
          </a:stretch>
        </p:blipFill>
        <p:spPr>
          <a:xfrm>
            <a:off x="1084697" y="3974218"/>
            <a:ext cx="1756483" cy="2490034"/>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2642BA70-9893-4CB3-9B4E-3883FBAADDA3}"/>
              </a:ext>
            </a:extLst>
          </p:cNvPr>
          <p:cNvPicPr>
            <a:picLocks noChangeAspect="1"/>
          </p:cNvPicPr>
          <p:nvPr/>
        </p:nvPicPr>
        <p:blipFill>
          <a:blip r:embed="rId3"/>
          <a:stretch>
            <a:fillRect/>
          </a:stretch>
        </p:blipFill>
        <p:spPr>
          <a:xfrm>
            <a:off x="3797427" y="4100053"/>
            <a:ext cx="1673636" cy="2372588"/>
          </a:xfrm>
          <a:prstGeom prst="rect">
            <a:avLst/>
          </a:prstGeom>
        </p:spPr>
      </p:pic>
      <p:sp>
        <p:nvSpPr>
          <p:cNvPr id="6" name="TextBox 5">
            <a:extLst>
              <a:ext uri="{FF2B5EF4-FFF2-40B4-BE49-F238E27FC236}">
                <a16:creationId xmlns:a16="http://schemas.microsoft.com/office/drawing/2014/main" id="{D558F83D-2A9E-49DE-93E8-8B491401A318}"/>
              </a:ext>
            </a:extLst>
          </p:cNvPr>
          <p:cNvSpPr txBox="1"/>
          <p:nvPr/>
        </p:nvSpPr>
        <p:spPr>
          <a:xfrm>
            <a:off x="889144" y="6557214"/>
            <a:ext cx="1839030" cy="276999"/>
          </a:xfrm>
          <a:prstGeom prst="rect">
            <a:avLst/>
          </a:prstGeom>
          <a:noFill/>
        </p:spPr>
        <p:txBody>
          <a:bodyPr wrap="none" rtlCol="0">
            <a:spAutoFit/>
          </a:bodyPr>
          <a:lstStyle/>
          <a:p>
            <a:r>
              <a:rPr lang="en-US" sz="1200" dirty="0"/>
              <a:t>Concept and methodology</a:t>
            </a:r>
            <a:endParaRPr lang="en-GB" sz="1200" dirty="0"/>
          </a:p>
        </p:txBody>
      </p:sp>
      <p:sp>
        <p:nvSpPr>
          <p:cNvPr id="7" name="TextBox 6">
            <a:extLst>
              <a:ext uri="{FF2B5EF4-FFF2-40B4-BE49-F238E27FC236}">
                <a16:creationId xmlns:a16="http://schemas.microsoft.com/office/drawing/2014/main" id="{C1F123B6-2A34-4BB3-944F-05B35EF45344}"/>
              </a:ext>
            </a:extLst>
          </p:cNvPr>
          <p:cNvSpPr txBox="1"/>
          <p:nvPr/>
        </p:nvSpPr>
        <p:spPr>
          <a:xfrm>
            <a:off x="3807160" y="6557214"/>
            <a:ext cx="1483227" cy="276999"/>
          </a:xfrm>
          <a:prstGeom prst="rect">
            <a:avLst/>
          </a:prstGeom>
          <a:noFill/>
        </p:spPr>
        <p:txBody>
          <a:bodyPr wrap="none" rtlCol="0">
            <a:spAutoFit/>
          </a:bodyPr>
          <a:lstStyle/>
          <a:p>
            <a:r>
              <a:rPr lang="en-US" sz="1200" dirty="0"/>
              <a:t>Demonstration cities</a:t>
            </a:r>
            <a:endParaRPr lang="en-GB" sz="1200" dirty="0"/>
          </a:p>
        </p:txBody>
      </p:sp>
      <p:sp>
        <p:nvSpPr>
          <p:cNvPr id="8" name="Rectangle 7">
            <a:extLst>
              <a:ext uri="{FF2B5EF4-FFF2-40B4-BE49-F238E27FC236}">
                <a16:creationId xmlns:a16="http://schemas.microsoft.com/office/drawing/2014/main" id="{FE70F5A1-AFB0-4B38-8221-5EA0DE6FF0CC}"/>
              </a:ext>
            </a:extLst>
          </p:cNvPr>
          <p:cNvSpPr/>
          <p:nvPr/>
        </p:nvSpPr>
        <p:spPr>
          <a:xfrm>
            <a:off x="6350466" y="4108442"/>
            <a:ext cx="1780884" cy="239775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Implementation</a:t>
            </a:r>
            <a:endParaRPr lang="en-GB" dirty="0"/>
          </a:p>
        </p:txBody>
      </p:sp>
      <p:sp>
        <p:nvSpPr>
          <p:cNvPr id="9" name="Arrow: Striped Right 8">
            <a:extLst>
              <a:ext uri="{FF2B5EF4-FFF2-40B4-BE49-F238E27FC236}">
                <a16:creationId xmlns:a16="http://schemas.microsoft.com/office/drawing/2014/main" id="{AC3AF4BD-309E-4BC6-83D1-C3A17BC00063}"/>
              </a:ext>
            </a:extLst>
          </p:cNvPr>
          <p:cNvSpPr/>
          <p:nvPr/>
        </p:nvSpPr>
        <p:spPr>
          <a:xfrm>
            <a:off x="3095537" y="4922175"/>
            <a:ext cx="528506" cy="46978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Striped Right 9">
            <a:extLst>
              <a:ext uri="{FF2B5EF4-FFF2-40B4-BE49-F238E27FC236}">
                <a16:creationId xmlns:a16="http://schemas.microsoft.com/office/drawing/2014/main" id="{D6961C42-52D9-4C85-ADBC-971335EA5989}"/>
              </a:ext>
            </a:extLst>
          </p:cNvPr>
          <p:cNvSpPr/>
          <p:nvPr/>
        </p:nvSpPr>
        <p:spPr>
          <a:xfrm>
            <a:off x="5773023" y="4965518"/>
            <a:ext cx="528506" cy="46978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81E9C1D-3D30-436F-98F3-6CAE431A9115}"/>
              </a:ext>
            </a:extLst>
          </p:cNvPr>
          <p:cNvSpPr txBox="1"/>
          <p:nvPr/>
        </p:nvSpPr>
        <p:spPr>
          <a:xfrm>
            <a:off x="6560147" y="6550223"/>
            <a:ext cx="1358962" cy="307777"/>
          </a:xfrm>
          <a:prstGeom prst="rect">
            <a:avLst/>
          </a:prstGeom>
          <a:noFill/>
        </p:spPr>
        <p:txBody>
          <a:bodyPr wrap="none" rtlCol="0">
            <a:spAutoFit/>
          </a:bodyPr>
          <a:lstStyle/>
          <a:p>
            <a:r>
              <a:rPr lang="en-US" sz="1400" dirty="0"/>
              <a:t>Implementation</a:t>
            </a:r>
            <a:endParaRPr lang="en-GB" sz="1400" dirty="0"/>
          </a:p>
        </p:txBody>
      </p:sp>
      <p:sp>
        <p:nvSpPr>
          <p:cNvPr id="16" name="TextBox 15">
            <a:extLst>
              <a:ext uri="{FF2B5EF4-FFF2-40B4-BE49-F238E27FC236}">
                <a16:creationId xmlns:a16="http://schemas.microsoft.com/office/drawing/2014/main" id="{DA729BA2-9468-4C2F-8AA9-552AA889CB03}"/>
              </a:ext>
            </a:extLst>
          </p:cNvPr>
          <p:cNvSpPr txBox="1"/>
          <p:nvPr/>
        </p:nvSpPr>
        <p:spPr>
          <a:xfrm>
            <a:off x="536895" y="1021402"/>
            <a:ext cx="8363824" cy="2369880"/>
          </a:xfrm>
          <a:prstGeom prst="rect">
            <a:avLst/>
          </a:prstGeom>
          <a:noFill/>
        </p:spPr>
        <p:txBody>
          <a:bodyPr wrap="square">
            <a:spAutoFit/>
          </a:bodyPr>
          <a:lstStyle/>
          <a:p>
            <a:pPr algn="l"/>
            <a:r>
              <a:rPr lang="en-IE" sz="1600" b="0" i="0" dirty="0">
                <a:solidFill>
                  <a:srgbClr val="444444"/>
                </a:solidFill>
                <a:effectLst/>
              </a:rPr>
              <a:t>WMO is promoting safe, health and resilient cities through the development of specially tailored </a:t>
            </a:r>
            <a:r>
              <a:rPr lang="en-IE" sz="1600" b="0" i="0" u="none" strike="noStrike" dirty="0">
                <a:solidFill>
                  <a:srgbClr val="666666"/>
                </a:solidFill>
                <a:effectLst/>
                <a:hlinkClick r:id="rId4"/>
              </a:rPr>
              <a:t>integrated urban weather, climate and environmental services</a:t>
            </a:r>
            <a:r>
              <a:rPr lang="en-IE" sz="1600" b="0" i="0" dirty="0">
                <a:solidFill>
                  <a:srgbClr val="444444"/>
                </a:solidFill>
                <a:effectLst/>
              </a:rPr>
              <a:t>. The aim is to build urban services that meet the special needs of cities and their growing population.</a:t>
            </a:r>
          </a:p>
          <a:p>
            <a:pPr algn="l"/>
            <a:r>
              <a:rPr lang="en-IE" sz="1600" b="0" i="0" dirty="0">
                <a:solidFill>
                  <a:srgbClr val="444444"/>
                </a:solidFill>
                <a:effectLst/>
              </a:rPr>
              <a:t>These services are needed by</a:t>
            </a:r>
          </a:p>
          <a:p>
            <a:pPr marL="285750" indent="-285750" algn="l">
              <a:buFont typeface="Arial" panose="020B0604020202020204" pitchFamily="34" charset="0"/>
              <a:buChar char="•"/>
            </a:pPr>
            <a:r>
              <a:rPr lang="en-IE" sz="1400" b="0" i="0" dirty="0">
                <a:solidFill>
                  <a:srgbClr val="444444"/>
                </a:solidFill>
                <a:effectLst/>
              </a:rPr>
              <a:t>Emergency managers to map out risks and provide early warnings.</a:t>
            </a:r>
          </a:p>
          <a:p>
            <a:pPr marL="285750" indent="-285750" algn="l">
              <a:buFont typeface="Arial" panose="020B0604020202020204" pitchFamily="34" charset="0"/>
              <a:buChar char="•"/>
            </a:pPr>
            <a:r>
              <a:rPr lang="en-IE" sz="1400" b="0" i="0" dirty="0">
                <a:solidFill>
                  <a:srgbClr val="444444"/>
                </a:solidFill>
                <a:effectLst/>
              </a:rPr>
              <a:t>Transport departments to minimize emissions and disruptions from extreme weather,</a:t>
            </a:r>
          </a:p>
          <a:p>
            <a:pPr marL="285750" indent="-285750" algn="l">
              <a:buFont typeface="Arial" panose="020B0604020202020204" pitchFamily="34" charset="0"/>
              <a:buChar char="•"/>
            </a:pPr>
            <a:r>
              <a:rPr lang="en-IE" sz="1400" b="0" i="0" dirty="0">
                <a:solidFill>
                  <a:srgbClr val="444444"/>
                </a:solidFill>
                <a:effectLst/>
              </a:rPr>
              <a:t>Health providers to prepare heat-action plans and responses to severe pollution</a:t>
            </a:r>
          </a:p>
          <a:p>
            <a:pPr marL="285750" indent="-285750" algn="l">
              <a:buFont typeface="Arial" panose="020B0604020202020204" pitchFamily="34" charset="0"/>
              <a:buChar char="•"/>
            </a:pPr>
            <a:r>
              <a:rPr lang="en-IE" sz="1400" b="0" i="0" dirty="0">
                <a:solidFill>
                  <a:srgbClr val="444444"/>
                </a:solidFill>
                <a:effectLst/>
              </a:rPr>
              <a:t>Energy managers to optimize production.</a:t>
            </a:r>
          </a:p>
          <a:p>
            <a:pPr marL="285750" indent="-285750" algn="l">
              <a:buFont typeface="Arial" panose="020B0604020202020204" pitchFamily="34" charset="0"/>
              <a:buChar char="•"/>
            </a:pPr>
            <a:r>
              <a:rPr lang="en-IE" sz="1400" b="0" i="0" dirty="0">
                <a:solidFill>
                  <a:srgbClr val="444444"/>
                </a:solidFill>
                <a:effectLst/>
              </a:rPr>
              <a:t>Water departments  to manage the impact of floods and water shortages</a:t>
            </a:r>
          </a:p>
          <a:p>
            <a:pPr marL="285750" indent="-285750" algn="l">
              <a:buFont typeface="Arial" panose="020B0604020202020204" pitchFamily="34" charset="0"/>
              <a:buChar char="•"/>
            </a:pPr>
            <a:r>
              <a:rPr lang="en-IE" sz="1400" b="0" i="0" dirty="0">
                <a:solidFill>
                  <a:srgbClr val="444444"/>
                </a:solidFill>
                <a:effectLst/>
              </a:rPr>
              <a:t>Urban planners to reduce vulnerability of buildings and infrastructure to sea-level rise and natural hazards</a:t>
            </a:r>
          </a:p>
        </p:txBody>
      </p:sp>
      <p:sp>
        <p:nvSpPr>
          <p:cNvPr id="17" name="TextBox 16">
            <a:extLst>
              <a:ext uri="{FF2B5EF4-FFF2-40B4-BE49-F238E27FC236}">
                <a16:creationId xmlns:a16="http://schemas.microsoft.com/office/drawing/2014/main" id="{D0AB592F-63EC-4232-81EC-EDC2B160F9CE}"/>
              </a:ext>
            </a:extLst>
          </p:cNvPr>
          <p:cNvSpPr txBox="1"/>
          <p:nvPr/>
        </p:nvSpPr>
        <p:spPr>
          <a:xfrm>
            <a:off x="2592198" y="310393"/>
            <a:ext cx="3360407" cy="369332"/>
          </a:xfrm>
          <a:prstGeom prst="rect">
            <a:avLst/>
          </a:prstGeom>
          <a:noFill/>
        </p:spPr>
        <p:txBody>
          <a:bodyPr wrap="none" rtlCol="0">
            <a:spAutoFit/>
          </a:bodyPr>
          <a:lstStyle/>
          <a:p>
            <a:r>
              <a:rPr lang="en-IE" dirty="0"/>
              <a:t>WMO and the new Urban Agenda</a:t>
            </a:r>
            <a:endParaRPr lang="en-US" dirty="0"/>
          </a:p>
        </p:txBody>
      </p:sp>
    </p:spTree>
    <p:extLst>
      <p:ext uri="{BB962C8B-B14F-4D97-AF65-F5344CB8AC3E}">
        <p14:creationId xmlns:p14="http://schemas.microsoft.com/office/powerpoint/2010/main" val="3781377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7C9A87-47EB-4E95-B08C-32A6F1DF41E4}"/>
              </a:ext>
            </a:extLst>
          </p:cNvPr>
          <p:cNvSpPr txBox="1"/>
          <p:nvPr/>
        </p:nvSpPr>
        <p:spPr>
          <a:xfrm>
            <a:off x="757371" y="1827990"/>
            <a:ext cx="2953244" cy="2308324"/>
          </a:xfrm>
          <a:prstGeom prst="rect">
            <a:avLst/>
          </a:prstGeom>
          <a:noFill/>
        </p:spPr>
        <p:txBody>
          <a:bodyPr wrap="none" rtlCol="0">
            <a:spAutoFit/>
          </a:bodyPr>
          <a:lstStyle/>
          <a:p>
            <a:pPr algn="ctr"/>
            <a:r>
              <a:rPr lang="en-IE" b="1" dirty="0"/>
              <a:t>Service provider</a:t>
            </a:r>
          </a:p>
          <a:p>
            <a:r>
              <a:rPr lang="en-IE" dirty="0"/>
              <a:t>National Meteorological &amp; </a:t>
            </a:r>
          </a:p>
          <a:p>
            <a:r>
              <a:rPr lang="en-IE" dirty="0"/>
              <a:t>Hydrological Services (NMHS)</a:t>
            </a:r>
          </a:p>
          <a:p>
            <a:r>
              <a:rPr lang="en-IE" dirty="0"/>
              <a:t>Hazard</a:t>
            </a:r>
          </a:p>
          <a:p>
            <a:pPr marL="285750" indent="-285750">
              <a:buFont typeface="Arial" panose="020B0604020202020204" pitchFamily="34" charset="0"/>
              <a:buChar char="•"/>
            </a:pPr>
            <a:r>
              <a:rPr lang="en-IE" dirty="0"/>
              <a:t>Meteorological</a:t>
            </a:r>
          </a:p>
          <a:p>
            <a:pPr marL="285750" indent="-285750">
              <a:buFont typeface="Arial" panose="020B0604020202020204" pitchFamily="34" charset="0"/>
              <a:buChar char="•"/>
            </a:pPr>
            <a:r>
              <a:rPr lang="en-IE" dirty="0"/>
              <a:t>Climatological</a:t>
            </a:r>
          </a:p>
          <a:p>
            <a:pPr marL="285750" indent="-285750">
              <a:buFont typeface="Arial" panose="020B0604020202020204" pitchFamily="34" charset="0"/>
              <a:buChar char="•"/>
            </a:pPr>
            <a:r>
              <a:rPr lang="en-IE" dirty="0"/>
              <a:t>Hydrological</a:t>
            </a:r>
          </a:p>
          <a:p>
            <a:pPr marL="285750" indent="-285750">
              <a:buFont typeface="Arial" panose="020B0604020202020204" pitchFamily="34" charset="0"/>
              <a:buChar char="•"/>
            </a:pPr>
            <a:r>
              <a:rPr lang="en-IE" dirty="0"/>
              <a:t>Air quality</a:t>
            </a:r>
            <a:endParaRPr lang="en-US" dirty="0"/>
          </a:p>
        </p:txBody>
      </p:sp>
      <p:sp>
        <p:nvSpPr>
          <p:cNvPr id="3" name="TextBox 2">
            <a:extLst>
              <a:ext uri="{FF2B5EF4-FFF2-40B4-BE49-F238E27FC236}">
                <a16:creationId xmlns:a16="http://schemas.microsoft.com/office/drawing/2014/main" id="{844DFD74-0906-4A1A-9ABD-80E6DC66BF65}"/>
              </a:ext>
            </a:extLst>
          </p:cNvPr>
          <p:cNvSpPr txBox="1"/>
          <p:nvPr/>
        </p:nvSpPr>
        <p:spPr>
          <a:xfrm>
            <a:off x="6116650" y="1583951"/>
            <a:ext cx="2139583" cy="3139321"/>
          </a:xfrm>
          <a:prstGeom prst="rect">
            <a:avLst/>
          </a:prstGeom>
          <a:noFill/>
        </p:spPr>
        <p:txBody>
          <a:bodyPr wrap="square" rtlCol="0">
            <a:spAutoFit/>
          </a:bodyPr>
          <a:lstStyle/>
          <a:p>
            <a:r>
              <a:rPr lang="en-IE" b="1" dirty="0"/>
              <a:t>Service user</a:t>
            </a:r>
          </a:p>
          <a:p>
            <a:r>
              <a:rPr lang="en-US" dirty="0"/>
              <a:t>Citizen</a:t>
            </a:r>
          </a:p>
          <a:p>
            <a:r>
              <a:rPr lang="en-US" dirty="0"/>
              <a:t>Government</a:t>
            </a:r>
          </a:p>
          <a:p>
            <a:r>
              <a:rPr lang="en-US" dirty="0"/>
              <a:t>Public health</a:t>
            </a:r>
          </a:p>
          <a:p>
            <a:r>
              <a:rPr lang="en-US" dirty="0"/>
              <a:t>Sector</a:t>
            </a:r>
          </a:p>
          <a:p>
            <a:pPr marL="285750" indent="-285750">
              <a:buFont typeface="Arial" panose="020B0604020202020204" pitchFamily="34" charset="0"/>
              <a:buChar char="•"/>
            </a:pPr>
            <a:r>
              <a:rPr lang="en-US" dirty="0"/>
              <a:t>Energy</a:t>
            </a:r>
          </a:p>
          <a:p>
            <a:pPr marL="285750" indent="-285750">
              <a:buFont typeface="Arial" panose="020B0604020202020204" pitchFamily="34" charset="0"/>
              <a:buChar char="•"/>
            </a:pPr>
            <a:r>
              <a:rPr lang="en-US" dirty="0"/>
              <a:t>Water</a:t>
            </a:r>
          </a:p>
          <a:p>
            <a:pPr marL="285750" indent="-285750">
              <a:buFont typeface="Arial" panose="020B0604020202020204" pitchFamily="34" charset="0"/>
              <a:buChar char="•"/>
            </a:pPr>
            <a:r>
              <a:rPr lang="en-US" dirty="0"/>
              <a:t>Transport</a:t>
            </a:r>
          </a:p>
          <a:p>
            <a:pPr marL="285750" indent="-285750">
              <a:buFont typeface="Arial" panose="020B0604020202020204" pitchFamily="34" charset="0"/>
              <a:buChar char="•"/>
            </a:pPr>
            <a:r>
              <a:rPr lang="en-US" dirty="0"/>
              <a:t>Commercial</a:t>
            </a:r>
          </a:p>
          <a:p>
            <a:pPr marL="285750" indent="-285750">
              <a:buFont typeface="Arial" panose="020B0604020202020204" pitchFamily="34" charset="0"/>
              <a:buChar char="•"/>
            </a:pPr>
            <a:r>
              <a:rPr lang="en-US" dirty="0"/>
              <a:t>Industrial</a:t>
            </a:r>
          </a:p>
          <a:p>
            <a:pPr marL="285750" indent="-285750">
              <a:buFont typeface="Arial" panose="020B0604020202020204" pitchFamily="34" charset="0"/>
              <a:buChar char="•"/>
            </a:pPr>
            <a:r>
              <a:rPr lang="en-US" dirty="0"/>
              <a:t>Residential</a:t>
            </a:r>
          </a:p>
        </p:txBody>
      </p:sp>
      <p:sp>
        <p:nvSpPr>
          <p:cNvPr id="5" name="TextBox 4">
            <a:extLst>
              <a:ext uri="{FF2B5EF4-FFF2-40B4-BE49-F238E27FC236}">
                <a16:creationId xmlns:a16="http://schemas.microsoft.com/office/drawing/2014/main" id="{F9A54F46-E84F-47B6-B596-68D7F0075F60}"/>
              </a:ext>
            </a:extLst>
          </p:cNvPr>
          <p:cNvSpPr txBox="1"/>
          <p:nvPr/>
        </p:nvSpPr>
        <p:spPr>
          <a:xfrm>
            <a:off x="3865148" y="2578093"/>
            <a:ext cx="1673022" cy="646331"/>
          </a:xfrm>
          <a:prstGeom prst="rect">
            <a:avLst/>
          </a:prstGeom>
          <a:noFill/>
        </p:spPr>
        <p:txBody>
          <a:bodyPr wrap="none" rtlCol="0">
            <a:spAutoFit/>
          </a:bodyPr>
          <a:lstStyle/>
          <a:p>
            <a:r>
              <a:rPr lang="en-IE" dirty="0"/>
              <a:t>Information</a:t>
            </a:r>
          </a:p>
          <a:p>
            <a:r>
              <a:rPr lang="en-IE" dirty="0"/>
              <a:t>Communication</a:t>
            </a:r>
            <a:endParaRPr lang="en-US" dirty="0"/>
          </a:p>
        </p:txBody>
      </p:sp>
      <p:sp>
        <p:nvSpPr>
          <p:cNvPr id="8" name="TextBox 7">
            <a:extLst>
              <a:ext uri="{FF2B5EF4-FFF2-40B4-BE49-F238E27FC236}">
                <a16:creationId xmlns:a16="http://schemas.microsoft.com/office/drawing/2014/main" id="{658CC225-56F9-4F34-8C76-29FE2CB7092A}"/>
              </a:ext>
            </a:extLst>
          </p:cNvPr>
          <p:cNvSpPr txBox="1"/>
          <p:nvPr/>
        </p:nvSpPr>
        <p:spPr>
          <a:xfrm>
            <a:off x="2352463" y="479644"/>
            <a:ext cx="4572000" cy="646331"/>
          </a:xfrm>
          <a:prstGeom prst="rect">
            <a:avLst/>
          </a:prstGeom>
          <a:noFill/>
        </p:spPr>
        <p:txBody>
          <a:bodyPr wrap="square">
            <a:spAutoFit/>
          </a:bodyPr>
          <a:lstStyle/>
          <a:p>
            <a:pPr algn="ctr"/>
            <a:r>
              <a:rPr lang="en-US" dirty="0"/>
              <a:t>Integrated Urban Services</a:t>
            </a:r>
          </a:p>
          <a:p>
            <a:pPr algn="ctr"/>
            <a:r>
              <a:rPr lang="en-US" dirty="0"/>
              <a:t>WMO  </a:t>
            </a:r>
          </a:p>
        </p:txBody>
      </p:sp>
      <p:sp>
        <p:nvSpPr>
          <p:cNvPr id="6" name="Oval 5">
            <a:extLst>
              <a:ext uri="{FF2B5EF4-FFF2-40B4-BE49-F238E27FC236}">
                <a16:creationId xmlns:a16="http://schemas.microsoft.com/office/drawing/2014/main" id="{BE6F3A67-736B-4288-9EF2-C7120824CFF4}"/>
              </a:ext>
            </a:extLst>
          </p:cNvPr>
          <p:cNvSpPr/>
          <p:nvPr/>
        </p:nvSpPr>
        <p:spPr>
          <a:xfrm>
            <a:off x="337351" y="1286882"/>
            <a:ext cx="3527798" cy="339054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9F133BD5-5670-41A3-BF52-D81F77180995}"/>
              </a:ext>
            </a:extLst>
          </p:cNvPr>
          <p:cNvSpPr/>
          <p:nvPr/>
        </p:nvSpPr>
        <p:spPr>
          <a:xfrm>
            <a:off x="5611999" y="1217980"/>
            <a:ext cx="2592279" cy="3674193"/>
          </a:xfrm>
          <a:prstGeom prst="roundRect">
            <a:avLst/>
          </a:prstGeom>
          <a:solidFill>
            <a:schemeClr val="accent4">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Striped Right 8">
            <a:extLst>
              <a:ext uri="{FF2B5EF4-FFF2-40B4-BE49-F238E27FC236}">
                <a16:creationId xmlns:a16="http://schemas.microsoft.com/office/drawing/2014/main" id="{916011C2-3E86-46E3-9C50-D8CB2D3EB2D5}"/>
              </a:ext>
            </a:extLst>
          </p:cNvPr>
          <p:cNvSpPr/>
          <p:nvPr/>
        </p:nvSpPr>
        <p:spPr>
          <a:xfrm>
            <a:off x="4243406" y="1964425"/>
            <a:ext cx="790113" cy="452761"/>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Striped Right 9">
            <a:extLst>
              <a:ext uri="{FF2B5EF4-FFF2-40B4-BE49-F238E27FC236}">
                <a16:creationId xmlns:a16="http://schemas.microsoft.com/office/drawing/2014/main" id="{3EC9C545-5D3E-476E-85C8-16638AE125A7}"/>
              </a:ext>
            </a:extLst>
          </p:cNvPr>
          <p:cNvSpPr/>
          <p:nvPr/>
        </p:nvSpPr>
        <p:spPr>
          <a:xfrm rot="10800000">
            <a:off x="4163311" y="3429000"/>
            <a:ext cx="790113" cy="452761"/>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58164074-C7FA-49C8-9761-BF586EB3CA1A}"/>
              </a:ext>
            </a:extLst>
          </p:cNvPr>
          <p:cNvSpPr txBox="1"/>
          <p:nvPr/>
        </p:nvSpPr>
        <p:spPr>
          <a:xfrm>
            <a:off x="337351" y="5274049"/>
            <a:ext cx="7866927" cy="1200329"/>
          </a:xfrm>
          <a:prstGeom prst="rect">
            <a:avLst/>
          </a:prstGeom>
          <a:noFill/>
        </p:spPr>
        <p:txBody>
          <a:bodyPr wrap="square" rtlCol="0">
            <a:spAutoFit/>
          </a:bodyPr>
          <a:lstStyle/>
          <a:p>
            <a:r>
              <a:rPr lang="en-US" dirty="0"/>
              <a:t>Services have developed historically to support certain services, such as air transport and have neglected other potential users. Moreover, these services have developed in isolation with their own scientific infrastructure (models and data) and organizational structures.</a:t>
            </a:r>
            <a:endParaRPr lang="en-GB" dirty="0"/>
          </a:p>
        </p:txBody>
      </p:sp>
    </p:spTree>
    <p:extLst>
      <p:ext uri="{BB962C8B-B14F-4D97-AF65-F5344CB8AC3E}">
        <p14:creationId xmlns:p14="http://schemas.microsoft.com/office/powerpoint/2010/main" val="1941564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225925-15B9-4399-8909-5608BD96479D}"/>
              </a:ext>
            </a:extLst>
          </p:cNvPr>
          <p:cNvPicPr>
            <a:picLocks noChangeAspect="1"/>
          </p:cNvPicPr>
          <p:nvPr/>
        </p:nvPicPr>
        <p:blipFill>
          <a:blip r:embed="rId2"/>
          <a:stretch>
            <a:fillRect/>
          </a:stretch>
        </p:blipFill>
        <p:spPr>
          <a:xfrm>
            <a:off x="1775534" y="949911"/>
            <a:ext cx="5291989" cy="4696787"/>
          </a:xfrm>
          <a:prstGeom prst="rect">
            <a:avLst/>
          </a:prstGeom>
        </p:spPr>
      </p:pic>
      <p:sp>
        <p:nvSpPr>
          <p:cNvPr id="5" name="TextBox 4">
            <a:extLst>
              <a:ext uri="{FF2B5EF4-FFF2-40B4-BE49-F238E27FC236}">
                <a16:creationId xmlns:a16="http://schemas.microsoft.com/office/drawing/2014/main" id="{3EFB57B4-ABC5-443D-AA2F-66982A3EE715}"/>
              </a:ext>
            </a:extLst>
          </p:cNvPr>
          <p:cNvSpPr txBox="1"/>
          <p:nvPr/>
        </p:nvSpPr>
        <p:spPr>
          <a:xfrm>
            <a:off x="5610739" y="6410185"/>
            <a:ext cx="3204787" cy="276999"/>
          </a:xfrm>
          <a:prstGeom prst="rect">
            <a:avLst/>
          </a:prstGeom>
          <a:noFill/>
        </p:spPr>
        <p:txBody>
          <a:bodyPr wrap="square">
            <a:spAutoFit/>
          </a:bodyPr>
          <a:lstStyle/>
          <a:p>
            <a:r>
              <a:rPr lang="en-GB" sz="1200" dirty="0"/>
              <a:t>https://community.wmo.int/activity-areas/urban</a:t>
            </a:r>
          </a:p>
        </p:txBody>
      </p:sp>
      <p:sp>
        <p:nvSpPr>
          <p:cNvPr id="2" name="TextBox 1">
            <a:extLst>
              <a:ext uri="{FF2B5EF4-FFF2-40B4-BE49-F238E27FC236}">
                <a16:creationId xmlns:a16="http://schemas.microsoft.com/office/drawing/2014/main" id="{9D1B9560-EADC-48BD-A5B6-11704027F89E}"/>
              </a:ext>
            </a:extLst>
          </p:cNvPr>
          <p:cNvSpPr txBox="1"/>
          <p:nvPr/>
        </p:nvSpPr>
        <p:spPr>
          <a:xfrm>
            <a:off x="3377179" y="447816"/>
            <a:ext cx="2233560" cy="369332"/>
          </a:xfrm>
          <a:prstGeom prst="rect">
            <a:avLst/>
          </a:prstGeom>
          <a:noFill/>
        </p:spPr>
        <p:txBody>
          <a:bodyPr wrap="none" rtlCol="0">
            <a:spAutoFit/>
          </a:bodyPr>
          <a:lstStyle/>
          <a:p>
            <a:r>
              <a:rPr lang="en-IE" dirty="0"/>
              <a:t>IUS conceptual model</a:t>
            </a:r>
            <a:endParaRPr lang="en-US" dirty="0"/>
          </a:p>
        </p:txBody>
      </p:sp>
    </p:spTree>
    <p:extLst>
      <p:ext uri="{BB962C8B-B14F-4D97-AF65-F5344CB8AC3E}">
        <p14:creationId xmlns:p14="http://schemas.microsoft.com/office/powerpoint/2010/main" val="1454187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Timeline&#10;&#10;Description automatically generated">
            <a:extLst>
              <a:ext uri="{FF2B5EF4-FFF2-40B4-BE49-F238E27FC236}">
                <a16:creationId xmlns:a16="http://schemas.microsoft.com/office/drawing/2014/main" id="{B3CBDF55-98AE-4080-AB78-21D5AAF250EA}"/>
              </a:ext>
            </a:extLst>
          </p:cNvPr>
          <p:cNvPicPr>
            <a:picLocks noChangeAspect="1"/>
          </p:cNvPicPr>
          <p:nvPr/>
        </p:nvPicPr>
        <p:blipFill>
          <a:blip r:embed="rId2"/>
          <a:stretch>
            <a:fillRect/>
          </a:stretch>
        </p:blipFill>
        <p:spPr>
          <a:xfrm>
            <a:off x="528070" y="869969"/>
            <a:ext cx="7987193" cy="5571067"/>
          </a:xfrm>
          <a:prstGeom prst="rect">
            <a:avLst/>
          </a:prstGeom>
        </p:spPr>
      </p:pic>
      <p:sp>
        <p:nvSpPr>
          <p:cNvPr id="3" name="TextBox 2">
            <a:extLst>
              <a:ext uri="{FF2B5EF4-FFF2-40B4-BE49-F238E27FC236}">
                <a16:creationId xmlns:a16="http://schemas.microsoft.com/office/drawing/2014/main" id="{7C439709-CBC5-4586-A17C-0F37DA557681}"/>
              </a:ext>
            </a:extLst>
          </p:cNvPr>
          <p:cNvSpPr txBox="1"/>
          <p:nvPr/>
        </p:nvSpPr>
        <p:spPr>
          <a:xfrm>
            <a:off x="2659310" y="276837"/>
            <a:ext cx="4216282" cy="369332"/>
          </a:xfrm>
          <a:prstGeom prst="rect">
            <a:avLst/>
          </a:prstGeom>
          <a:noFill/>
        </p:spPr>
        <p:txBody>
          <a:bodyPr wrap="none" rtlCol="0">
            <a:spAutoFit/>
          </a:bodyPr>
          <a:lstStyle/>
          <a:p>
            <a:r>
              <a:rPr lang="en-IE" dirty="0"/>
              <a:t>Urban services and the level of integration.</a:t>
            </a:r>
            <a:endParaRPr lang="en-US" dirty="0"/>
          </a:p>
        </p:txBody>
      </p:sp>
      <p:sp>
        <p:nvSpPr>
          <p:cNvPr id="4" name="TextBox 3">
            <a:extLst>
              <a:ext uri="{FF2B5EF4-FFF2-40B4-BE49-F238E27FC236}">
                <a16:creationId xmlns:a16="http://schemas.microsoft.com/office/drawing/2014/main" id="{32E3BB53-0F34-4B08-BF83-C4AF92FE2D0B}"/>
              </a:ext>
            </a:extLst>
          </p:cNvPr>
          <p:cNvSpPr txBox="1"/>
          <p:nvPr/>
        </p:nvSpPr>
        <p:spPr>
          <a:xfrm>
            <a:off x="1963024" y="578840"/>
            <a:ext cx="5558958" cy="369332"/>
          </a:xfrm>
          <a:prstGeom prst="rect">
            <a:avLst/>
          </a:prstGeom>
          <a:noFill/>
        </p:spPr>
        <p:txBody>
          <a:bodyPr wrap="none" rtlCol="0">
            <a:spAutoFit/>
          </a:bodyPr>
          <a:lstStyle/>
          <a:p>
            <a:r>
              <a:rPr lang="en-IE" dirty="0"/>
              <a:t>Axes of service integration: cross-service and cross-sector</a:t>
            </a:r>
            <a:endParaRPr lang="en-US" dirty="0"/>
          </a:p>
        </p:txBody>
      </p:sp>
    </p:spTree>
    <p:extLst>
      <p:ext uri="{BB962C8B-B14F-4D97-AF65-F5344CB8AC3E}">
        <p14:creationId xmlns:p14="http://schemas.microsoft.com/office/powerpoint/2010/main" val="3998211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E4F3917-A5A5-4DDB-A40E-696805C611E2}"/>
              </a:ext>
            </a:extLst>
          </p:cNvPr>
          <p:cNvGraphicFramePr/>
          <p:nvPr>
            <p:extLst>
              <p:ext uri="{D42A27DB-BD31-4B8C-83A1-F6EECF244321}">
                <p14:modId xmlns:p14="http://schemas.microsoft.com/office/powerpoint/2010/main" val="330644171"/>
              </p:ext>
            </p:extLst>
          </p:nvPr>
        </p:nvGraphicFramePr>
        <p:xfrm>
          <a:off x="1355903" y="911250"/>
          <a:ext cx="6864819" cy="4425671"/>
        </p:xfrm>
        <a:graphic>
          <a:graphicData uri="http://schemas.openxmlformats.org/drawingml/2006/table">
            <a:tbl>
              <a:tblPr firstRow="1" firstCol="1" bandRow="1">
                <a:tableStyleId>{5C22544A-7EE6-4342-B048-85BDC9FD1C3A}</a:tableStyleId>
              </a:tblPr>
              <a:tblGrid>
                <a:gridCol w="2122778">
                  <a:extLst>
                    <a:ext uri="{9D8B030D-6E8A-4147-A177-3AD203B41FA5}">
                      <a16:colId xmlns:a16="http://schemas.microsoft.com/office/drawing/2014/main" val="3838774319"/>
                    </a:ext>
                  </a:extLst>
                </a:gridCol>
                <a:gridCol w="1123340">
                  <a:extLst>
                    <a:ext uri="{9D8B030D-6E8A-4147-A177-3AD203B41FA5}">
                      <a16:colId xmlns:a16="http://schemas.microsoft.com/office/drawing/2014/main" val="4089505734"/>
                    </a:ext>
                  </a:extLst>
                </a:gridCol>
                <a:gridCol w="1013942">
                  <a:extLst>
                    <a:ext uri="{9D8B030D-6E8A-4147-A177-3AD203B41FA5}">
                      <a16:colId xmlns:a16="http://schemas.microsoft.com/office/drawing/2014/main" val="3481998630"/>
                    </a:ext>
                  </a:extLst>
                </a:gridCol>
                <a:gridCol w="1269787">
                  <a:extLst>
                    <a:ext uri="{9D8B030D-6E8A-4147-A177-3AD203B41FA5}">
                      <a16:colId xmlns:a16="http://schemas.microsoft.com/office/drawing/2014/main" val="2127178431"/>
                    </a:ext>
                  </a:extLst>
                </a:gridCol>
                <a:gridCol w="1334972">
                  <a:extLst>
                    <a:ext uri="{9D8B030D-6E8A-4147-A177-3AD203B41FA5}">
                      <a16:colId xmlns:a16="http://schemas.microsoft.com/office/drawing/2014/main" val="1694523422"/>
                    </a:ext>
                  </a:extLst>
                </a:gridCol>
              </a:tblGrid>
              <a:tr h="526933">
                <a:tc>
                  <a:txBody>
                    <a:bodyPr/>
                    <a:lstStyle/>
                    <a:p>
                      <a:pPr algn="ctr" fontAlgn="b">
                        <a:lnSpc>
                          <a:spcPct val="107000"/>
                        </a:lnSpc>
                        <a:spcBef>
                          <a:spcPts val="0"/>
                        </a:spcBef>
                        <a:spcAft>
                          <a:spcPts val="800"/>
                        </a:spcAft>
                      </a:pPr>
                      <a:r>
                        <a:rPr lang="en-GB" sz="1800" b="0" u="none" strike="noStrike" dirty="0">
                          <a:solidFill>
                            <a:schemeClr val="tx1"/>
                          </a:solidFill>
                          <a:effectLst/>
                        </a:rPr>
                        <a:t> </a:t>
                      </a:r>
                      <a:endParaRPr lang="en-GB" sz="1800" b="0" i="0" u="none" strike="noStrike" dirty="0">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ctr" fontAlgn="ctr">
                        <a:lnSpc>
                          <a:spcPct val="107000"/>
                        </a:lnSpc>
                        <a:spcBef>
                          <a:spcPts val="0"/>
                        </a:spcBef>
                        <a:spcAft>
                          <a:spcPts val="800"/>
                        </a:spcAft>
                      </a:pPr>
                      <a:r>
                        <a:rPr lang="en-CA" sz="1800" b="0" u="none" strike="noStrike" kern="1200" dirty="0">
                          <a:solidFill>
                            <a:schemeClr val="tx1"/>
                          </a:solidFill>
                          <a:effectLst/>
                        </a:rPr>
                        <a:t>Weather</a:t>
                      </a:r>
                      <a:endParaRPr lang="en-CA" sz="1800" b="0" i="0" u="none" strike="noStrike" dirty="0">
                        <a:solidFill>
                          <a:schemeClr val="tx1"/>
                        </a:solidFill>
                        <a:effectLst/>
                        <a:latin typeface="Arial" panose="020B0604020202020204" pitchFamily="34" charset="0"/>
                      </a:endParaRPr>
                    </a:p>
                  </a:txBody>
                  <a:tcPr marL="68580" marR="68580" marT="7620" marB="0" anchor="ctr">
                    <a:solidFill>
                      <a:schemeClr val="bg2"/>
                    </a:solidFill>
                  </a:tcPr>
                </a:tc>
                <a:tc>
                  <a:txBody>
                    <a:bodyPr/>
                    <a:lstStyle/>
                    <a:p>
                      <a:pPr algn="ctr" fontAlgn="ctr">
                        <a:lnSpc>
                          <a:spcPct val="107000"/>
                        </a:lnSpc>
                        <a:spcBef>
                          <a:spcPts val="0"/>
                        </a:spcBef>
                        <a:spcAft>
                          <a:spcPts val="800"/>
                        </a:spcAft>
                      </a:pPr>
                      <a:r>
                        <a:rPr lang="en-CA" sz="1800" b="0" u="none" strike="noStrike" kern="1200" dirty="0">
                          <a:solidFill>
                            <a:schemeClr val="tx1"/>
                          </a:solidFill>
                          <a:effectLst/>
                        </a:rPr>
                        <a:t>Climate</a:t>
                      </a:r>
                      <a:endParaRPr lang="en-CA" sz="1800" b="0" i="0" u="none" strike="noStrike" dirty="0">
                        <a:solidFill>
                          <a:schemeClr val="tx1"/>
                        </a:solidFill>
                        <a:effectLst/>
                        <a:latin typeface="Arial" panose="020B0604020202020204" pitchFamily="34" charset="0"/>
                      </a:endParaRPr>
                    </a:p>
                  </a:txBody>
                  <a:tcPr marL="68580" marR="68580" marT="7620" marB="0" anchor="ctr">
                    <a:solidFill>
                      <a:schemeClr val="bg2"/>
                    </a:solidFill>
                  </a:tcPr>
                </a:tc>
                <a:tc>
                  <a:txBody>
                    <a:bodyPr/>
                    <a:lstStyle/>
                    <a:p>
                      <a:pPr algn="ctr" fontAlgn="ctr">
                        <a:lnSpc>
                          <a:spcPct val="107000"/>
                        </a:lnSpc>
                        <a:spcBef>
                          <a:spcPts val="0"/>
                        </a:spcBef>
                        <a:spcAft>
                          <a:spcPts val="800"/>
                        </a:spcAft>
                      </a:pPr>
                      <a:r>
                        <a:rPr lang="en-CA" sz="1800" b="0" u="none" strike="noStrike" kern="1200" dirty="0">
                          <a:solidFill>
                            <a:schemeClr val="tx1"/>
                          </a:solidFill>
                          <a:effectLst/>
                        </a:rPr>
                        <a:t>Hydrology</a:t>
                      </a:r>
                      <a:endParaRPr lang="en-CA" sz="1800" b="0" i="0" u="none" strike="noStrike" dirty="0">
                        <a:solidFill>
                          <a:schemeClr val="tx1"/>
                        </a:solidFill>
                        <a:effectLst/>
                        <a:latin typeface="Arial" panose="020B0604020202020204" pitchFamily="34" charset="0"/>
                      </a:endParaRPr>
                    </a:p>
                  </a:txBody>
                  <a:tcPr marL="68580" marR="68580" marT="7620" marB="0" anchor="ctr">
                    <a:solidFill>
                      <a:schemeClr val="bg2"/>
                    </a:solidFill>
                  </a:tcPr>
                </a:tc>
                <a:tc>
                  <a:txBody>
                    <a:bodyPr/>
                    <a:lstStyle/>
                    <a:p>
                      <a:pPr algn="ctr" fontAlgn="t">
                        <a:lnSpc>
                          <a:spcPct val="107000"/>
                        </a:lnSpc>
                        <a:spcBef>
                          <a:spcPts val="0"/>
                        </a:spcBef>
                        <a:spcAft>
                          <a:spcPts val="800"/>
                        </a:spcAft>
                      </a:pPr>
                      <a:r>
                        <a:rPr lang="en-CA" sz="1800" b="0" u="none" strike="noStrike" kern="1200" dirty="0">
                          <a:solidFill>
                            <a:schemeClr val="tx1"/>
                          </a:solidFill>
                          <a:effectLst/>
                        </a:rPr>
                        <a:t>Air quality</a:t>
                      </a:r>
                      <a:endParaRPr lang="en-CA" sz="1800" b="0" i="0" u="none" strike="noStrike" dirty="0">
                        <a:solidFill>
                          <a:schemeClr val="tx1"/>
                        </a:solidFill>
                        <a:effectLst/>
                        <a:latin typeface="Arial" panose="020B0604020202020204" pitchFamily="34" charset="0"/>
                      </a:endParaRPr>
                    </a:p>
                  </a:txBody>
                  <a:tcPr marL="68580" marR="68580" marT="7620" marB="0">
                    <a:solidFill>
                      <a:schemeClr val="bg2"/>
                    </a:solidFill>
                  </a:tcPr>
                </a:tc>
                <a:extLst>
                  <a:ext uri="{0D108BD9-81ED-4DB2-BD59-A6C34878D82A}">
                    <a16:rowId xmlns:a16="http://schemas.microsoft.com/office/drawing/2014/main" val="2774111985"/>
                  </a:ext>
                </a:extLst>
              </a:tr>
              <a:tr h="571311">
                <a:tc>
                  <a:txBody>
                    <a:bodyPr/>
                    <a:lstStyle/>
                    <a:p>
                      <a:pPr algn="ctr" fontAlgn="b">
                        <a:lnSpc>
                          <a:spcPct val="107000"/>
                        </a:lnSpc>
                        <a:spcBef>
                          <a:spcPts val="0"/>
                        </a:spcBef>
                        <a:spcAft>
                          <a:spcPts val="800"/>
                        </a:spcAft>
                      </a:pPr>
                      <a:r>
                        <a:rPr lang="en-GB" sz="1800" b="0" u="none" strike="noStrike" dirty="0">
                          <a:solidFill>
                            <a:schemeClr val="tx1"/>
                          </a:solidFill>
                          <a:effectLst/>
                        </a:rPr>
                        <a:t>Number of NMHS</a:t>
                      </a:r>
                      <a:endParaRPr lang="en-GB" sz="1800" b="0" i="0" u="none" strike="noStrike" dirty="0">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ctr" fontAlgn="ctr">
                        <a:lnSpc>
                          <a:spcPct val="107000"/>
                        </a:lnSpc>
                        <a:spcBef>
                          <a:spcPts val="0"/>
                        </a:spcBef>
                        <a:spcAft>
                          <a:spcPts val="800"/>
                        </a:spcAft>
                      </a:pPr>
                      <a:r>
                        <a:rPr lang="en-CA" sz="1800" b="0" u="none" strike="noStrike" kern="1200">
                          <a:solidFill>
                            <a:schemeClr val="tx1"/>
                          </a:solidFill>
                          <a:effectLst/>
                        </a:rPr>
                        <a:t>79</a:t>
                      </a:r>
                      <a:endParaRPr lang="en-CA" sz="1800" b="0" i="0" u="none" strike="noStrike">
                        <a:solidFill>
                          <a:schemeClr val="tx1"/>
                        </a:solidFill>
                        <a:effectLst/>
                        <a:latin typeface="Arial" panose="020B0604020202020204" pitchFamily="34" charset="0"/>
                      </a:endParaRPr>
                    </a:p>
                  </a:txBody>
                  <a:tcPr marL="68580" marR="68580" marT="7620" marB="0" anchor="ctr">
                    <a:solidFill>
                      <a:schemeClr val="bg2"/>
                    </a:solidFill>
                  </a:tcPr>
                </a:tc>
                <a:tc>
                  <a:txBody>
                    <a:bodyPr/>
                    <a:lstStyle/>
                    <a:p>
                      <a:pPr algn="ctr" fontAlgn="ctr">
                        <a:lnSpc>
                          <a:spcPct val="107000"/>
                        </a:lnSpc>
                        <a:spcBef>
                          <a:spcPts val="0"/>
                        </a:spcBef>
                        <a:spcAft>
                          <a:spcPts val="800"/>
                        </a:spcAft>
                      </a:pPr>
                      <a:r>
                        <a:rPr lang="en-CA" sz="1800" b="0" u="none" strike="noStrike" kern="1200" dirty="0">
                          <a:solidFill>
                            <a:schemeClr val="tx1"/>
                          </a:solidFill>
                          <a:effectLst/>
                        </a:rPr>
                        <a:t>55</a:t>
                      </a:r>
                      <a:endParaRPr lang="en-CA" sz="1800" b="0" i="0" u="none" strike="noStrike" dirty="0">
                        <a:solidFill>
                          <a:schemeClr val="tx1"/>
                        </a:solidFill>
                        <a:effectLst/>
                        <a:latin typeface="Arial" panose="020B0604020202020204" pitchFamily="34" charset="0"/>
                      </a:endParaRPr>
                    </a:p>
                  </a:txBody>
                  <a:tcPr marL="68580" marR="68580" marT="7620" marB="0" anchor="ctr">
                    <a:solidFill>
                      <a:schemeClr val="bg2"/>
                    </a:solidFill>
                  </a:tcPr>
                </a:tc>
                <a:tc>
                  <a:txBody>
                    <a:bodyPr/>
                    <a:lstStyle/>
                    <a:p>
                      <a:pPr algn="ctr" fontAlgn="ctr">
                        <a:lnSpc>
                          <a:spcPct val="107000"/>
                        </a:lnSpc>
                        <a:spcBef>
                          <a:spcPts val="0"/>
                        </a:spcBef>
                        <a:spcAft>
                          <a:spcPts val="800"/>
                        </a:spcAft>
                      </a:pPr>
                      <a:r>
                        <a:rPr lang="en-CA" sz="1800" b="0" u="none" strike="noStrike" kern="1200">
                          <a:solidFill>
                            <a:schemeClr val="tx1"/>
                          </a:solidFill>
                          <a:effectLst/>
                        </a:rPr>
                        <a:t>47</a:t>
                      </a:r>
                      <a:endParaRPr lang="en-CA" sz="1800" b="0" i="0" u="none" strike="noStrike">
                        <a:solidFill>
                          <a:schemeClr val="tx1"/>
                        </a:solidFill>
                        <a:effectLst/>
                        <a:latin typeface="Arial" panose="020B0604020202020204" pitchFamily="34" charset="0"/>
                      </a:endParaRPr>
                    </a:p>
                  </a:txBody>
                  <a:tcPr marL="68580" marR="68580" marT="7620" marB="0" anchor="ctr">
                    <a:solidFill>
                      <a:schemeClr val="bg2"/>
                    </a:solidFill>
                  </a:tcPr>
                </a:tc>
                <a:tc>
                  <a:txBody>
                    <a:bodyPr/>
                    <a:lstStyle/>
                    <a:p>
                      <a:pPr algn="ctr" fontAlgn="t">
                        <a:lnSpc>
                          <a:spcPct val="107000"/>
                        </a:lnSpc>
                        <a:spcBef>
                          <a:spcPts val="0"/>
                        </a:spcBef>
                        <a:spcAft>
                          <a:spcPts val="800"/>
                        </a:spcAft>
                      </a:pPr>
                      <a:r>
                        <a:rPr lang="en-CA" sz="1800" b="0" u="none" strike="noStrike" kern="1200" dirty="0">
                          <a:solidFill>
                            <a:schemeClr val="tx1"/>
                          </a:solidFill>
                          <a:effectLst/>
                        </a:rPr>
                        <a:t>36</a:t>
                      </a:r>
                      <a:endParaRPr lang="en-CA" sz="1800" b="0" i="0" u="none" strike="noStrike" dirty="0">
                        <a:solidFill>
                          <a:schemeClr val="tx1"/>
                        </a:solidFill>
                        <a:effectLst/>
                        <a:latin typeface="Arial" panose="020B0604020202020204" pitchFamily="34" charset="0"/>
                      </a:endParaRPr>
                    </a:p>
                  </a:txBody>
                  <a:tcPr marL="68580" marR="68580" marT="7620" marB="0">
                    <a:solidFill>
                      <a:schemeClr val="bg2"/>
                    </a:solidFill>
                  </a:tcPr>
                </a:tc>
                <a:extLst>
                  <a:ext uri="{0D108BD9-81ED-4DB2-BD59-A6C34878D82A}">
                    <a16:rowId xmlns:a16="http://schemas.microsoft.com/office/drawing/2014/main" val="3445315827"/>
                  </a:ext>
                </a:extLst>
              </a:tr>
              <a:tr h="312115">
                <a:tc>
                  <a:txBody>
                    <a:bodyPr/>
                    <a:lstStyle/>
                    <a:p>
                      <a:pPr algn="ctr" fontAlgn="b">
                        <a:lnSpc>
                          <a:spcPct val="107000"/>
                        </a:lnSpc>
                        <a:spcBef>
                          <a:spcPts val="0"/>
                        </a:spcBef>
                        <a:spcAft>
                          <a:spcPts val="800"/>
                        </a:spcAft>
                      </a:pPr>
                      <a:r>
                        <a:rPr lang="en-CA" sz="1800" b="0" u="none" strike="noStrike" kern="1200">
                          <a:solidFill>
                            <a:schemeClr val="tx1"/>
                          </a:solidFill>
                          <a:effectLst/>
                        </a:rPr>
                        <a:t>By Hazard</a:t>
                      </a:r>
                      <a:endParaRPr lang="en-CA" sz="1800" b="0" i="0" u="none" strike="noStrike">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ctr" fontAlgn="ctr">
                        <a:lnSpc>
                          <a:spcPct val="107000"/>
                        </a:lnSpc>
                        <a:spcBef>
                          <a:spcPts val="0"/>
                        </a:spcBef>
                        <a:spcAft>
                          <a:spcPts val="800"/>
                        </a:spcAft>
                      </a:pPr>
                      <a:r>
                        <a:rPr lang="en-CA" sz="1800" b="0" u="none" strike="noStrike" kern="1200" dirty="0">
                          <a:solidFill>
                            <a:schemeClr val="tx1"/>
                          </a:solidFill>
                          <a:effectLst/>
                        </a:rPr>
                        <a:t>% </a:t>
                      </a:r>
                      <a:endParaRPr lang="en-CA" sz="1800" b="0" i="0" u="none" strike="noStrike" dirty="0">
                        <a:solidFill>
                          <a:schemeClr val="tx1"/>
                        </a:solidFill>
                        <a:effectLst/>
                        <a:latin typeface="Arial" panose="020B0604020202020204" pitchFamily="34" charset="0"/>
                      </a:endParaRPr>
                    </a:p>
                  </a:txBody>
                  <a:tcPr marL="68580" marR="68580" marT="7620" marB="0" anchor="ctr">
                    <a:solidFill>
                      <a:schemeClr val="bg2"/>
                    </a:solidFill>
                  </a:tcPr>
                </a:tc>
                <a:tc>
                  <a:txBody>
                    <a:bodyPr/>
                    <a:lstStyle/>
                    <a:p>
                      <a:pPr algn="ctr" fontAlgn="t">
                        <a:lnSpc>
                          <a:spcPct val="107000"/>
                        </a:lnSpc>
                        <a:spcBef>
                          <a:spcPts val="0"/>
                        </a:spcBef>
                        <a:spcAft>
                          <a:spcPts val="800"/>
                        </a:spcAft>
                      </a:pPr>
                      <a:r>
                        <a:rPr lang="en-CA" sz="1800" b="0" u="none" strike="noStrike" kern="1200" dirty="0">
                          <a:solidFill>
                            <a:schemeClr val="tx1"/>
                          </a:solidFill>
                          <a:effectLst/>
                        </a:rPr>
                        <a:t>% </a:t>
                      </a:r>
                      <a:endParaRPr lang="en-CA" sz="1800" b="0" i="0" u="none" strike="noStrike" dirty="0">
                        <a:solidFill>
                          <a:schemeClr val="tx1"/>
                        </a:solidFill>
                        <a:effectLst/>
                        <a:latin typeface="Arial" panose="020B0604020202020204" pitchFamily="34" charset="0"/>
                      </a:endParaRPr>
                    </a:p>
                  </a:txBody>
                  <a:tcPr marL="68580" marR="68580" marT="7620" marB="0">
                    <a:solidFill>
                      <a:schemeClr val="bg2"/>
                    </a:solidFill>
                  </a:tcPr>
                </a:tc>
                <a:tc>
                  <a:txBody>
                    <a:bodyPr/>
                    <a:lstStyle/>
                    <a:p>
                      <a:pPr algn="ctr" fontAlgn="t">
                        <a:lnSpc>
                          <a:spcPct val="107000"/>
                        </a:lnSpc>
                        <a:spcBef>
                          <a:spcPts val="0"/>
                        </a:spcBef>
                        <a:spcAft>
                          <a:spcPts val="800"/>
                        </a:spcAft>
                      </a:pPr>
                      <a:r>
                        <a:rPr lang="en-CA" sz="1800" b="0" u="none" strike="noStrike" kern="1200" dirty="0">
                          <a:solidFill>
                            <a:schemeClr val="tx1"/>
                          </a:solidFill>
                          <a:effectLst/>
                        </a:rPr>
                        <a:t>% </a:t>
                      </a:r>
                      <a:endParaRPr lang="en-CA" sz="1800" b="0" i="0" u="none" strike="noStrike" dirty="0">
                        <a:solidFill>
                          <a:schemeClr val="tx1"/>
                        </a:solidFill>
                        <a:effectLst/>
                        <a:latin typeface="Arial" panose="020B0604020202020204" pitchFamily="34" charset="0"/>
                      </a:endParaRPr>
                    </a:p>
                  </a:txBody>
                  <a:tcPr marL="68580" marR="68580" marT="7620" marB="0">
                    <a:solidFill>
                      <a:schemeClr val="bg2"/>
                    </a:solidFill>
                  </a:tcPr>
                </a:tc>
                <a:tc>
                  <a:txBody>
                    <a:bodyPr/>
                    <a:lstStyle/>
                    <a:p>
                      <a:pPr algn="ctr" fontAlgn="t">
                        <a:lnSpc>
                          <a:spcPct val="107000"/>
                        </a:lnSpc>
                        <a:spcBef>
                          <a:spcPts val="0"/>
                        </a:spcBef>
                        <a:spcAft>
                          <a:spcPts val="800"/>
                        </a:spcAft>
                      </a:pPr>
                      <a:r>
                        <a:rPr lang="en-CA" sz="1800" b="0" u="none" strike="noStrike" kern="1200">
                          <a:solidFill>
                            <a:schemeClr val="tx1"/>
                          </a:solidFill>
                          <a:effectLst/>
                        </a:rPr>
                        <a:t>% </a:t>
                      </a:r>
                      <a:endParaRPr lang="en-CA" sz="1800" b="0" i="0" u="none" strike="noStrike">
                        <a:solidFill>
                          <a:schemeClr val="tx1"/>
                        </a:solidFill>
                        <a:effectLst/>
                        <a:latin typeface="Arial" panose="020B0604020202020204" pitchFamily="34" charset="0"/>
                      </a:endParaRPr>
                    </a:p>
                  </a:txBody>
                  <a:tcPr marL="68580" marR="68580" marT="7620" marB="0">
                    <a:solidFill>
                      <a:schemeClr val="bg2"/>
                    </a:solidFill>
                  </a:tcPr>
                </a:tc>
                <a:extLst>
                  <a:ext uri="{0D108BD9-81ED-4DB2-BD59-A6C34878D82A}">
                    <a16:rowId xmlns:a16="http://schemas.microsoft.com/office/drawing/2014/main" val="2359211301"/>
                  </a:ext>
                </a:extLst>
              </a:tr>
              <a:tr h="312115">
                <a:tc>
                  <a:txBody>
                    <a:bodyPr/>
                    <a:lstStyle/>
                    <a:p>
                      <a:pPr algn="ctr" fontAlgn="b">
                        <a:lnSpc>
                          <a:spcPct val="107000"/>
                        </a:lnSpc>
                        <a:spcBef>
                          <a:spcPts val="0"/>
                        </a:spcBef>
                        <a:spcAft>
                          <a:spcPts val="800"/>
                        </a:spcAft>
                      </a:pPr>
                      <a:r>
                        <a:rPr lang="en-CA" sz="1800" b="0" u="none" strike="noStrike" kern="1200">
                          <a:solidFill>
                            <a:schemeClr val="tx1"/>
                          </a:solidFill>
                          <a:effectLst/>
                        </a:rPr>
                        <a:t>Heavy rainfall</a:t>
                      </a:r>
                      <a:endParaRPr lang="en-CA" sz="1800" b="0" i="0" u="none" strike="noStrike">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ctr" fontAlgn="ctr">
                        <a:lnSpc>
                          <a:spcPct val="107000"/>
                        </a:lnSpc>
                        <a:spcBef>
                          <a:spcPts val="0"/>
                        </a:spcBef>
                        <a:spcAft>
                          <a:spcPts val="800"/>
                        </a:spcAft>
                      </a:pPr>
                      <a:r>
                        <a:rPr lang="en-CA" sz="1800" b="0" u="none" strike="noStrike" kern="1200" dirty="0">
                          <a:solidFill>
                            <a:schemeClr val="tx1"/>
                          </a:solidFill>
                          <a:effectLst/>
                        </a:rPr>
                        <a:t>77</a:t>
                      </a:r>
                      <a:endParaRPr lang="en-CA" sz="1800" b="0" i="0" u="none" strike="noStrike" dirty="0">
                        <a:solidFill>
                          <a:schemeClr val="tx1"/>
                        </a:solidFill>
                        <a:effectLst/>
                        <a:latin typeface="Arial" panose="020B0604020202020204" pitchFamily="34" charset="0"/>
                      </a:endParaRPr>
                    </a:p>
                  </a:txBody>
                  <a:tcPr marL="68580" marR="68580" marT="7620" marB="0" anchor="ctr">
                    <a:solidFill>
                      <a:schemeClr val="bg2"/>
                    </a:solidFill>
                  </a:tcPr>
                </a:tc>
                <a:tc>
                  <a:txBody>
                    <a:bodyPr/>
                    <a:lstStyle/>
                    <a:p>
                      <a:pPr algn="ctr" fontAlgn="ctr">
                        <a:lnSpc>
                          <a:spcPct val="107000"/>
                        </a:lnSpc>
                        <a:spcBef>
                          <a:spcPts val="0"/>
                        </a:spcBef>
                        <a:spcAft>
                          <a:spcPts val="800"/>
                        </a:spcAft>
                      </a:pPr>
                      <a:r>
                        <a:rPr lang="en-CA" sz="1800" b="0" u="none" strike="noStrike" kern="1200" dirty="0">
                          <a:solidFill>
                            <a:schemeClr val="tx1"/>
                          </a:solidFill>
                          <a:effectLst/>
                        </a:rPr>
                        <a:t>55</a:t>
                      </a:r>
                      <a:endParaRPr lang="en-CA" sz="1800" b="0" i="0" u="none" strike="noStrike" dirty="0">
                        <a:solidFill>
                          <a:schemeClr val="tx1"/>
                        </a:solidFill>
                        <a:effectLst/>
                        <a:latin typeface="Arial" panose="020B0604020202020204" pitchFamily="34" charset="0"/>
                      </a:endParaRPr>
                    </a:p>
                  </a:txBody>
                  <a:tcPr marL="68580" marR="68580" marT="7620" marB="0" anchor="ctr">
                    <a:solidFill>
                      <a:schemeClr val="bg2"/>
                    </a:solidFill>
                  </a:tcPr>
                </a:tc>
                <a:tc>
                  <a:txBody>
                    <a:bodyPr/>
                    <a:lstStyle/>
                    <a:p>
                      <a:pPr algn="ctr" fontAlgn="ctr">
                        <a:lnSpc>
                          <a:spcPct val="107000"/>
                        </a:lnSpc>
                        <a:spcBef>
                          <a:spcPts val="0"/>
                        </a:spcBef>
                        <a:spcAft>
                          <a:spcPts val="800"/>
                        </a:spcAft>
                      </a:pPr>
                      <a:r>
                        <a:rPr lang="en-CA" sz="1800" b="0" u="none" strike="noStrike" kern="1200" dirty="0">
                          <a:solidFill>
                            <a:schemeClr val="tx1"/>
                          </a:solidFill>
                          <a:effectLst/>
                        </a:rPr>
                        <a:t>46</a:t>
                      </a:r>
                      <a:endParaRPr lang="en-CA" sz="1800" b="0" i="0" u="none" strike="noStrike" dirty="0">
                        <a:solidFill>
                          <a:schemeClr val="tx1"/>
                        </a:solidFill>
                        <a:effectLst/>
                        <a:latin typeface="Arial" panose="020B0604020202020204" pitchFamily="34" charset="0"/>
                      </a:endParaRPr>
                    </a:p>
                  </a:txBody>
                  <a:tcPr marL="68580" marR="68580" marT="7620" marB="0" anchor="ctr">
                    <a:solidFill>
                      <a:schemeClr val="bg2"/>
                    </a:solidFill>
                  </a:tcPr>
                </a:tc>
                <a:tc>
                  <a:txBody>
                    <a:bodyPr/>
                    <a:lstStyle/>
                    <a:p>
                      <a:pPr algn="ctr" fontAlgn="t">
                        <a:lnSpc>
                          <a:spcPct val="107000"/>
                        </a:lnSpc>
                        <a:spcBef>
                          <a:spcPts val="0"/>
                        </a:spcBef>
                        <a:spcAft>
                          <a:spcPts val="800"/>
                        </a:spcAft>
                      </a:pPr>
                      <a:r>
                        <a:rPr lang="en-CA" sz="1800" b="0" u="none" strike="noStrike" kern="1200" dirty="0">
                          <a:solidFill>
                            <a:schemeClr val="tx1"/>
                          </a:solidFill>
                          <a:effectLst/>
                        </a:rPr>
                        <a:t>36</a:t>
                      </a:r>
                      <a:endParaRPr lang="en-CA" sz="1800" b="0" i="0" u="none" strike="noStrike" dirty="0">
                        <a:solidFill>
                          <a:schemeClr val="tx1"/>
                        </a:solidFill>
                        <a:effectLst/>
                        <a:latin typeface="Arial" panose="020B0604020202020204" pitchFamily="34" charset="0"/>
                      </a:endParaRPr>
                    </a:p>
                  </a:txBody>
                  <a:tcPr marL="68580" marR="68580" marT="7620" marB="0">
                    <a:solidFill>
                      <a:schemeClr val="bg2"/>
                    </a:solidFill>
                  </a:tcPr>
                </a:tc>
                <a:extLst>
                  <a:ext uri="{0D108BD9-81ED-4DB2-BD59-A6C34878D82A}">
                    <a16:rowId xmlns:a16="http://schemas.microsoft.com/office/drawing/2014/main" val="2487933455"/>
                  </a:ext>
                </a:extLst>
              </a:tr>
              <a:tr h="312115">
                <a:tc>
                  <a:txBody>
                    <a:bodyPr/>
                    <a:lstStyle/>
                    <a:p>
                      <a:pPr algn="ctr" fontAlgn="b">
                        <a:lnSpc>
                          <a:spcPct val="107000"/>
                        </a:lnSpc>
                        <a:spcBef>
                          <a:spcPts val="0"/>
                        </a:spcBef>
                        <a:spcAft>
                          <a:spcPts val="800"/>
                        </a:spcAft>
                      </a:pPr>
                      <a:r>
                        <a:rPr lang="en-CA" sz="1800" b="0" u="none" strike="noStrike" kern="1200">
                          <a:solidFill>
                            <a:schemeClr val="tx1"/>
                          </a:solidFill>
                          <a:effectLst/>
                        </a:rPr>
                        <a:t>Flooding</a:t>
                      </a:r>
                      <a:endParaRPr lang="en-CA" sz="1800" b="0" i="0" u="none" strike="noStrike">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ctr" fontAlgn="ctr">
                        <a:lnSpc>
                          <a:spcPct val="107000"/>
                        </a:lnSpc>
                        <a:spcBef>
                          <a:spcPts val="0"/>
                        </a:spcBef>
                        <a:spcAft>
                          <a:spcPts val="800"/>
                        </a:spcAft>
                      </a:pPr>
                      <a:r>
                        <a:rPr lang="en-CA" sz="1800" b="0" u="none" strike="noStrike" kern="1200" dirty="0">
                          <a:solidFill>
                            <a:schemeClr val="tx1"/>
                          </a:solidFill>
                          <a:effectLst/>
                        </a:rPr>
                        <a:t>67</a:t>
                      </a:r>
                      <a:endParaRPr lang="en-CA" sz="1800" b="0" i="0" u="none" strike="noStrike" dirty="0">
                        <a:solidFill>
                          <a:schemeClr val="tx1"/>
                        </a:solidFill>
                        <a:effectLst/>
                        <a:latin typeface="Arial" panose="020B0604020202020204" pitchFamily="34" charset="0"/>
                      </a:endParaRPr>
                    </a:p>
                  </a:txBody>
                  <a:tcPr marL="68580" marR="68580" marT="7620" marB="0" anchor="ctr">
                    <a:solidFill>
                      <a:schemeClr val="bg2"/>
                    </a:solidFill>
                  </a:tcPr>
                </a:tc>
                <a:tc>
                  <a:txBody>
                    <a:bodyPr/>
                    <a:lstStyle/>
                    <a:p>
                      <a:pPr algn="ctr" fontAlgn="ctr">
                        <a:lnSpc>
                          <a:spcPct val="107000"/>
                        </a:lnSpc>
                        <a:spcBef>
                          <a:spcPts val="0"/>
                        </a:spcBef>
                        <a:spcAft>
                          <a:spcPts val="800"/>
                        </a:spcAft>
                      </a:pPr>
                      <a:r>
                        <a:rPr lang="en-CA" sz="1800" b="0" u="none" strike="noStrike" kern="1200" dirty="0">
                          <a:solidFill>
                            <a:schemeClr val="tx1"/>
                          </a:solidFill>
                          <a:effectLst/>
                        </a:rPr>
                        <a:t>48</a:t>
                      </a:r>
                      <a:endParaRPr lang="en-CA" sz="1800" b="0" i="0" u="none" strike="noStrike" dirty="0">
                        <a:solidFill>
                          <a:schemeClr val="tx1"/>
                        </a:solidFill>
                        <a:effectLst/>
                        <a:latin typeface="Arial" panose="020B0604020202020204" pitchFamily="34" charset="0"/>
                      </a:endParaRPr>
                    </a:p>
                  </a:txBody>
                  <a:tcPr marL="68580" marR="68580" marT="7620" marB="0" anchor="ctr">
                    <a:solidFill>
                      <a:schemeClr val="bg2"/>
                    </a:solidFill>
                  </a:tcPr>
                </a:tc>
                <a:tc>
                  <a:txBody>
                    <a:bodyPr/>
                    <a:lstStyle/>
                    <a:p>
                      <a:pPr algn="ctr" fontAlgn="ctr">
                        <a:lnSpc>
                          <a:spcPct val="107000"/>
                        </a:lnSpc>
                        <a:spcBef>
                          <a:spcPts val="0"/>
                        </a:spcBef>
                        <a:spcAft>
                          <a:spcPts val="800"/>
                        </a:spcAft>
                      </a:pPr>
                      <a:r>
                        <a:rPr lang="en-CA" sz="1800" b="0" u="none" strike="noStrike" kern="1200" dirty="0">
                          <a:solidFill>
                            <a:schemeClr val="tx1"/>
                          </a:solidFill>
                          <a:effectLst/>
                        </a:rPr>
                        <a:t>41</a:t>
                      </a:r>
                      <a:endParaRPr lang="en-CA" sz="1800" b="0" i="0" u="none" strike="noStrike" dirty="0">
                        <a:solidFill>
                          <a:schemeClr val="tx1"/>
                        </a:solidFill>
                        <a:effectLst/>
                        <a:latin typeface="Arial" panose="020B0604020202020204" pitchFamily="34" charset="0"/>
                      </a:endParaRPr>
                    </a:p>
                  </a:txBody>
                  <a:tcPr marL="68580" marR="68580" marT="7620" marB="0" anchor="ctr">
                    <a:solidFill>
                      <a:schemeClr val="bg2"/>
                    </a:solidFill>
                  </a:tcPr>
                </a:tc>
                <a:tc>
                  <a:txBody>
                    <a:bodyPr/>
                    <a:lstStyle/>
                    <a:p>
                      <a:pPr algn="ctr" fontAlgn="t">
                        <a:lnSpc>
                          <a:spcPct val="107000"/>
                        </a:lnSpc>
                        <a:spcBef>
                          <a:spcPts val="0"/>
                        </a:spcBef>
                        <a:spcAft>
                          <a:spcPts val="800"/>
                        </a:spcAft>
                      </a:pPr>
                      <a:r>
                        <a:rPr lang="en-CA" sz="1800" b="0" u="none" strike="noStrike" kern="1200" dirty="0">
                          <a:solidFill>
                            <a:schemeClr val="tx1"/>
                          </a:solidFill>
                          <a:effectLst/>
                        </a:rPr>
                        <a:t>30</a:t>
                      </a:r>
                      <a:endParaRPr lang="en-CA" sz="1800" b="0" i="0" u="none" strike="noStrike" dirty="0">
                        <a:solidFill>
                          <a:schemeClr val="tx1"/>
                        </a:solidFill>
                        <a:effectLst/>
                        <a:latin typeface="Arial" panose="020B0604020202020204" pitchFamily="34" charset="0"/>
                      </a:endParaRPr>
                    </a:p>
                  </a:txBody>
                  <a:tcPr marL="68580" marR="68580" marT="7620" marB="0">
                    <a:solidFill>
                      <a:schemeClr val="bg2"/>
                    </a:solidFill>
                  </a:tcPr>
                </a:tc>
                <a:extLst>
                  <a:ext uri="{0D108BD9-81ED-4DB2-BD59-A6C34878D82A}">
                    <a16:rowId xmlns:a16="http://schemas.microsoft.com/office/drawing/2014/main" val="2007001379"/>
                  </a:ext>
                </a:extLst>
              </a:tr>
              <a:tr h="571311">
                <a:tc>
                  <a:txBody>
                    <a:bodyPr/>
                    <a:lstStyle/>
                    <a:p>
                      <a:pPr algn="ctr" fontAlgn="b">
                        <a:lnSpc>
                          <a:spcPct val="107000"/>
                        </a:lnSpc>
                        <a:spcBef>
                          <a:spcPts val="0"/>
                        </a:spcBef>
                        <a:spcAft>
                          <a:spcPts val="800"/>
                        </a:spcAft>
                      </a:pPr>
                      <a:r>
                        <a:rPr lang="en-CA" sz="1800" b="0" u="none" strike="noStrike" kern="1200">
                          <a:solidFill>
                            <a:schemeClr val="tx1"/>
                          </a:solidFill>
                          <a:effectLst/>
                        </a:rPr>
                        <a:t>Tropical storms</a:t>
                      </a:r>
                      <a:endParaRPr lang="en-CA" sz="1800" b="0" i="0" u="none" strike="noStrike">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ctr" fontAlgn="ctr">
                        <a:lnSpc>
                          <a:spcPct val="107000"/>
                        </a:lnSpc>
                        <a:spcBef>
                          <a:spcPts val="0"/>
                        </a:spcBef>
                        <a:spcAft>
                          <a:spcPts val="800"/>
                        </a:spcAft>
                      </a:pPr>
                      <a:r>
                        <a:rPr lang="en-CA" sz="1800" b="0" u="none" strike="noStrike" kern="1200">
                          <a:solidFill>
                            <a:schemeClr val="tx1"/>
                          </a:solidFill>
                          <a:effectLst/>
                        </a:rPr>
                        <a:t>29</a:t>
                      </a:r>
                      <a:endParaRPr lang="en-CA" sz="1800" b="0" i="0" u="none" strike="noStrike">
                        <a:solidFill>
                          <a:schemeClr val="tx1"/>
                        </a:solidFill>
                        <a:effectLst/>
                        <a:latin typeface="Arial" panose="020B0604020202020204" pitchFamily="34" charset="0"/>
                      </a:endParaRPr>
                    </a:p>
                  </a:txBody>
                  <a:tcPr marL="68580" marR="68580" marT="7620" marB="0" anchor="ctr">
                    <a:solidFill>
                      <a:schemeClr val="bg2"/>
                    </a:solidFill>
                  </a:tcPr>
                </a:tc>
                <a:tc>
                  <a:txBody>
                    <a:bodyPr/>
                    <a:lstStyle/>
                    <a:p>
                      <a:pPr algn="ctr" fontAlgn="ctr">
                        <a:lnSpc>
                          <a:spcPct val="107000"/>
                        </a:lnSpc>
                        <a:spcBef>
                          <a:spcPts val="0"/>
                        </a:spcBef>
                        <a:spcAft>
                          <a:spcPts val="800"/>
                        </a:spcAft>
                      </a:pPr>
                      <a:r>
                        <a:rPr lang="en-CA" sz="1800" b="0" u="none" strike="noStrike" kern="1200" dirty="0">
                          <a:solidFill>
                            <a:schemeClr val="tx1"/>
                          </a:solidFill>
                          <a:effectLst/>
                        </a:rPr>
                        <a:t>23</a:t>
                      </a:r>
                      <a:endParaRPr lang="en-CA" sz="1800" b="0" i="0" u="none" strike="noStrike" dirty="0">
                        <a:solidFill>
                          <a:schemeClr val="tx1"/>
                        </a:solidFill>
                        <a:effectLst/>
                        <a:latin typeface="Arial" panose="020B0604020202020204" pitchFamily="34" charset="0"/>
                      </a:endParaRPr>
                    </a:p>
                  </a:txBody>
                  <a:tcPr marL="68580" marR="68580" marT="7620" marB="0" anchor="ctr">
                    <a:solidFill>
                      <a:schemeClr val="bg2"/>
                    </a:solidFill>
                  </a:tcPr>
                </a:tc>
                <a:tc>
                  <a:txBody>
                    <a:bodyPr/>
                    <a:lstStyle/>
                    <a:p>
                      <a:pPr algn="ctr" fontAlgn="ctr">
                        <a:lnSpc>
                          <a:spcPct val="107000"/>
                        </a:lnSpc>
                        <a:spcBef>
                          <a:spcPts val="0"/>
                        </a:spcBef>
                        <a:spcAft>
                          <a:spcPts val="800"/>
                        </a:spcAft>
                      </a:pPr>
                      <a:r>
                        <a:rPr lang="en-CA" sz="1800" b="0" u="none" strike="noStrike" kern="1200" dirty="0">
                          <a:solidFill>
                            <a:schemeClr val="tx1"/>
                          </a:solidFill>
                          <a:effectLst/>
                        </a:rPr>
                        <a:t>20</a:t>
                      </a:r>
                      <a:endParaRPr lang="en-CA" sz="1800" b="0" i="0" u="none" strike="noStrike" dirty="0">
                        <a:solidFill>
                          <a:schemeClr val="tx1"/>
                        </a:solidFill>
                        <a:effectLst/>
                        <a:latin typeface="Arial" panose="020B0604020202020204" pitchFamily="34" charset="0"/>
                      </a:endParaRPr>
                    </a:p>
                  </a:txBody>
                  <a:tcPr marL="68580" marR="68580" marT="7620" marB="0" anchor="ctr">
                    <a:solidFill>
                      <a:schemeClr val="bg2"/>
                    </a:solidFill>
                  </a:tcPr>
                </a:tc>
                <a:tc>
                  <a:txBody>
                    <a:bodyPr/>
                    <a:lstStyle/>
                    <a:p>
                      <a:pPr algn="ctr" fontAlgn="t">
                        <a:lnSpc>
                          <a:spcPct val="107000"/>
                        </a:lnSpc>
                        <a:spcBef>
                          <a:spcPts val="0"/>
                        </a:spcBef>
                        <a:spcAft>
                          <a:spcPts val="800"/>
                        </a:spcAft>
                      </a:pPr>
                      <a:r>
                        <a:rPr lang="en-CA" sz="1800" b="0" u="none" strike="noStrike" kern="1200" dirty="0">
                          <a:solidFill>
                            <a:schemeClr val="tx1"/>
                          </a:solidFill>
                          <a:effectLst/>
                        </a:rPr>
                        <a:t>9</a:t>
                      </a:r>
                      <a:endParaRPr lang="en-CA" sz="1800" b="0" i="0" u="none" strike="noStrike" dirty="0">
                        <a:solidFill>
                          <a:schemeClr val="tx1"/>
                        </a:solidFill>
                        <a:effectLst/>
                        <a:latin typeface="Arial" panose="020B0604020202020204" pitchFamily="34" charset="0"/>
                      </a:endParaRPr>
                    </a:p>
                  </a:txBody>
                  <a:tcPr marL="68580" marR="68580" marT="7620" marB="0">
                    <a:solidFill>
                      <a:schemeClr val="bg2"/>
                    </a:solidFill>
                  </a:tcPr>
                </a:tc>
                <a:extLst>
                  <a:ext uri="{0D108BD9-81ED-4DB2-BD59-A6C34878D82A}">
                    <a16:rowId xmlns:a16="http://schemas.microsoft.com/office/drawing/2014/main" val="478991738"/>
                  </a:ext>
                </a:extLst>
              </a:tr>
              <a:tr h="571311">
                <a:tc>
                  <a:txBody>
                    <a:bodyPr/>
                    <a:lstStyle/>
                    <a:p>
                      <a:pPr algn="ctr" fontAlgn="b">
                        <a:lnSpc>
                          <a:spcPct val="107000"/>
                        </a:lnSpc>
                        <a:spcBef>
                          <a:spcPts val="0"/>
                        </a:spcBef>
                        <a:spcAft>
                          <a:spcPts val="800"/>
                        </a:spcAft>
                      </a:pPr>
                      <a:r>
                        <a:rPr lang="en-CA" sz="1800" b="0" u="none" strike="noStrike" kern="1200">
                          <a:solidFill>
                            <a:schemeClr val="tx1"/>
                          </a:solidFill>
                          <a:effectLst/>
                        </a:rPr>
                        <a:t>Coastal inundation</a:t>
                      </a:r>
                      <a:endParaRPr lang="en-CA" sz="1800" b="0" i="0" u="none" strike="noStrike">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ctr" fontAlgn="ctr">
                        <a:lnSpc>
                          <a:spcPct val="107000"/>
                        </a:lnSpc>
                        <a:spcBef>
                          <a:spcPts val="0"/>
                        </a:spcBef>
                        <a:spcAft>
                          <a:spcPts val="800"/>
                        </a:spcAft>
                      </a:pPr>
                      <a:r>
                        <a:rPr lang="en-CA" sz="1800" b="0" u="none" strike="noStrike" kern="1200" dirty="0">
                          <a:solidFill>
                            <a:schemeClr val="tx1"/>
                          </a:solidFill>
                          <a:effectLst/>
                        </a:rPr>
                        <a:t>34</a:t>
                      </a:r>
                      <a:endParaRPr lang="en-CA" sz="1800" b="0" i="0" u="none" strike="noStrike" dirty="0">
                        <a:solidFill>
                          <a:schemeClr val="tx1"/>
                        </a:solidFill>
                        <a:effectLst/>
                        <a:latin typeface="Arial" panose="020B0604020202020204" pitchFamily="34" charset="0"/>
                      </a:endParaRPr>
                    </a:p>
                  </a:txBody>
                  <a:tcPr marL="68580" marR="68580" marT="7620" marB="0" anchor="ctr">
                    <a:solidFill>
                      <a:schemeClr val="bg2"/>
                    </a:solidFill>
                  </a:tcPr>
                </a:tc>
                <a:tc>
                  <a:txBody>
                    <a:bodyPr/>
                    <a:lstStyle/>
                    <a:p>
                      <a:pPr algn="ctr" fontAlgn="ctr">
                        <a:lnSpc>
                          <a:spcPct val="107000"/>
                        </a:lnSpc>
                        <a:spcBef>
                          <a:spcPts val="0"/>
                        </a:spcBef>
                        <a:spcAft>
                          <a:spcPts val="800"/>
                        </a:spcAft>
                      </a:pPr>
                      <a:r>
                        <a:rPr lang="en-CA" sz="1800" b="0" u="none" strike="noStrike" kern="1200" dirty="0">
                          <a:solidFill>
                            <a:schemeClr val="tx1"/>
                          </a:solidFill>
                          <a:effectLst/>
                        </a:rPr>
                        <a:t>25</a:t>
                      </a:r>
                      <a:endParaRPr lang="en-CA" sz="1800" b="0" i="0" u="none" strike="noStrike" dirty="0">
                        <a:solidFill>
                          <a:schemeClr val="tx1"/>
                        </a:solidFill>
                        <a:effectLst/>
                        <a:latin typeface="Arial" panose="020B0604020202020204" pitchFamily="34" charset="0"/>
                      </a:endParaRPr>
                    </a:p>
                  </a:txBody>
                  <a:tcPr marL="68580" marR="68580" marT="7620" marB="0" anchor="ctr">
                    <a:solidFill>
                      <a:schemeClr val="bg2"/>
                    </a:solidFill>
                  </a:tcPr>
                </a:tc>
                <a:tc>
                  <a:txBody>
                    <a:bodyPr/>
                    <a:lstStyle/>
                    <a:p>
                      <a:pPr algn="ctr" fontAlgn="ctr">
                        <a:lnSpc>
                          <a:spcPct val="107000"/>
                        </a:lnSpc>
                        <a:spcBef>
                          <a:spcPts val="0"/>
                        </a:spcBef>
                        <a:spcAft>
                          <a:spcPts val="800"/>
                        </a:spcAft>
                      </a:pPr>
                      <a:r>
                        <a:rPr lang="en-CA" sz="1800" b="0" u="none" strike="noStrike" kern="1200" dirty="0">
                          <a:solidFill>
                            <a:schemeClr val="tx1"/>
                          </a:solidFill>
                          <a:effectLst/>
                        </a:rPr>
                        <a:t>22</a:t>
                      </a:r>
                      <a:endParaRPr lang="en-CA" sz="1800" b="0" i="0" u="none" strike="noStrike" dirty="0">
                        <a:solidFill>
                          <a:schemeClr val="tx1"/>
                        </a:solidFill>
                        <a:effectLst/>
                        <a:latin typeface="Arial" panose="020B0604020202020204" pitchFamily="34" charset="0"/>
                      </a:endParaRPr>
                    </a:p>
                  </a:txBody>
                  <a:tcPr marL="68580" marR="68580" marT="7620" marB="0" anchor="ctr">
                    <a:solidFill>
                      <a:schemeClr val="bg2"/>
                    </a:solidFill>
                  </a:tcPr>
                </a:tc>
                <a:tc>
                  <a:txBody>
                    <a:bodyPr/>
                    <a:lstStyle/>
                    <a:p>
                      <a:pPr algn="ctr" fontAlgn="t">
                        <a:lnSpc>
                          <a:spcPct val="107000"/>
                        </a:lnSpc>
                        <a:spcBef>
                          <a:spcPts val="0"/>
                        </a:spcBef>
                        <a:spcAft>
                          <a:spcPts val="800"/>
                        </a:spcAft>
                      </a:pPr>
                      <a:r>
                        <a:rPr lang="en-CA" sz="1800" b="0" u="none" strike="noStrike" kern="1200" dirty="0">
                          <a:solidFill>
                            <a:schemeClr val="tx1"/>
                          </a:solidFill>
                          <a:effectLst/>
                        </a:rPr>
                        <a:t>15</a:t>
                      </a:r>
                      <a:endParaRPr lang="en-CA" sz="1800" b="0" i="0" u="none" strike="noStrike" dirty="0">
                        <a:solidFill>
                          <a:schemeClr val="tx1"/>
                        </a:solidFill>
                        <a:effectLst/>
                        <a:latin typeface="Arial" panose="020B0604020202020204" pitchFamily="34" charset="0"/>
                      </a:endParaRPr>
                    </a:p>
                  </a:txBody>
                  <a:tcPr marL="68580" marR="68580" marT="7620" marB="0">
                    <a:solidFill>
                      <a:schemeClr val="bg2"/>
                    </a:solidFill>
                  </a:tcPr>
                </a:tc>
                <a:extLst>
                  <a:ext uri="{0D108BD9-81ED-4DB2-BD59-A6C34878D82A}">
                    <a16:rowId xmlns:a16="http://schemas.microsoft.com/office/drawing/2014/main" val="1383889803"/>
                  </a:ext>
                </a:extLst>
              </a:tr>
              <a:tr h="312115">
                <a:tc>
                  <a:txBody>
                    <a:bodyPr/>
                    <a:lstStyle/>
                    <a:p>
                      <a:pPr algn="ctr" fontAlgn="b">
                        <a:lnSpc>
                          <a:spcPct val="107000"/>
                        </a:lnSpc>
                        <a:spcBef>
                          <a:spcPts val="0"/>
                        </a:spcBef>
                        <a:spcAft>
                          <a:spcPts val="800"/>
                        </a:spcAft>
                      </a:pPr>
                      <a:r>
                        <a:rPr lang="en-CA" sz="1800" b="0" u="none" strike="noStrike" kern="1200">
                          <a:solidFill>
                            <a:schemeClr val="tx1"/>
                          </a:solidFill>
                          <a:effectLst/>
                        </a:rPr>
                        <a:t>Wind storms</a:t>
                      </a:r>
                      <a:endParaRPr lang="en-CA" sz="1800" b="0" i="0" u="none" strike="noStrike">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ctr" fontAlgn="ctr">
                        <a:lnSpc>
                          <a:spcPct val="107000"/>
                        </a:lnSpc>
                        <a:spcBef>
                          <a:spcPts val="0"/>
                        </a:spcBef>
                        <a:spcAft>
                          <a:spcPts val="800"/>
                        </a:spcAft>
                      </a:pPr>
                      <a:r>
                        <a:rPr lang="en-CA" sz="1800" b="0" u="none" strike="noStrike" kern="1200">
                          <a:solidFill>
                            <a:schemeClr val="tx1"/>
                          </a:solidFill>
                          <a:effectLst/>
                        </a:rPr>
                        <a:t>56</a:t>
                      </a:r>
                      <a:endParaRPr lang="en-CA" sz="1800" b="0" i="0" u="none" strike="noStrike">
                        <a:solidFill>
                          <a:schemeClr val="tx1"/>
                        </a:solidFill>
                        <a:effectLst/>
                        <a:latin typeface="Arial" panose="020B0604020202020204" pitchFamily="34" charset="0"/>
                      </a:endParaRPr>
                    </a:p>
                  </a:txBody>
                  <a:tcPr marL="68580" marR="68580" marT="7620" marB="0" anchor="ctr">
                    <a:solidFill>
                      <a:schemeClr val="bg2"/>
                    </a:solidFill>
                  </a:tcPr>
                </a:tc>
                <a:tc>
                  <a:txBody>
                    <a:bodyPr/>
                    <a:lstStyle/>
                    <a:p>
                      <a:pPr algn="ctr" fontAlgn="ctr">
                        <a:lnSpc>
                          <a:spcPct val="107000"/>
                        </a:lnSpc>
                        <a:spcBef>
                          <a:spcPts val="0"/>
                        </a:spcBef>
                        <a:spcAft>
                          <a:spcPts val="800"/>
                        </a:spcAft>
                      </a:pPr>
                      <a:r>
                        <a:rPr lang="en-CA" sz="1800" b="0" u="none" strike="noStrike" kern="1200" dirty="0">
                          <a:solidFill>
                            <a:schemeClr val="tx1"/>
                          </a:solidFill>
                          <a:effectLst/>
                        </a:rPr>
                        <a:t>38</a:t>
                      </a:r>
                      <a:endParaRPr lang="en-CA" sz="1800" b="0" i="0" u="none" strike="noStrike" dirty="0">
                        <a:solidFill>
                          <a:schemeClr val="tx1"/>
                        </a:solidFill>
                        <a:effectLst/>
                        <a:latin typeface="Arial" panose="020B0604020202020204" pitchFamily="34" charset="0"/>
                      </a:endParaRPr>
                    </a:p>
                  </a:txBody>
                  <a:tcPr marL="68580" marR="68580" marT="7620" marB="0" anchor="ctr">
                    <a:solidFill>
                      <a:schemeClr val="bg2"/>
                    </a:solidFill>
                  </a:tcPr>
                </a:tc>
                <a:tc>
                  <a:txBody>
                    <a:bodyPr/>
                    <a:lstStyle/>
                    <a:p>
                      <a:pPr algn="ctr" fontAlgn="ctr">
                        <a:lnSpc>
                          <a:spcPct val="107000"/>
                        </a:lnSpc>
                        <a:spcBef>
                          <a:spcPts val="0"/>
                        </a:spcBef>
                        <a:spcAft>
                          <a:spcPts val="800"/>
                        </a:spcAft>
                      </a:pPr>
                      <a:r>
                        <a:rPr lang="en-CA" sz="1800" b="0" u="none" strike="noStrike" kern="1200" dirty="0">
                          <a:solidFill>
                            <a:schemeClr val="tx1"/>
                          </a:solidFill>
                          <a:effectLst/>
                        </a:rPr>
                        <a:t>32</a:t>
                      </a:r>
                      <a:endParaRPr lang="en-CA" sz="1800" b="0" i="0" u="none" strike="noStrike" dirty="0">
                        <a:solidFill>
                          <a:schemeClr val="tx1"/>
                        </a:solidFill>
                        <a:effectLst/>
                        <a:latin typeface="Arial" panose="020B0604020202020204" pitchFamily="34" charset="0"/>
                      </a:endParaRPr>
                    </a:p>
                  </a:txBody>
                  <a:tcPr marL="68580" marR="68580" marT="7620" marB="0" anchor="ctr">
                    <a:solidFill>
                      <a:schemeClr val="bg2"/>
                    </a:solidFill>
                  </a:tcPr>
                </a:tc>
                <a:tc>
                  <a:txBody>
                    <a:bodyPr/>
                    <a:lstStyle/>
                    <a:p>
                      <a:pPr algn="ctr" fontAlgn="t">
                        <a:lnSpc>
                          <a:spcPct val="107000"/>
                        </a:lnSpc>
                        <a:spcBef>
                          <a:spcPts val="0"/>
                        </a:spcBef>
                        <a:spcAft>
                          <a:spcPts val="800"/>
                        </a:spcAft>
                      </a:pPr>
                      <a:r>
                        <a:rPr lang="en-CA" sz="1800" b="0" u="none" strike="noStrike" kern="1200" dirty="0">
                          <a:solidFill>
                            <a:schemeClr val="tx1"/>
                          </a:solidFill>
                          <a:effectLst/>
                        </a:rPr>
                        <a:t>26</a:t>
                      </a:r>
                      <a:endParaRPr lang="en-CA" sz="1800" b="0" i="0" u="none" strike="noStrike" dirty="0">
                        <a:solidFill>
                          <a:schemeClr val="tx1"/>
                        </a:solidFill>
                        <a:effectLst/>
                        <a:latin typeface="Arial" panose="020B0604020202020204" pitchFamily="34" charset="0"/>
                      </a:endParaRPr>
                    </a:p>
                  </a:txBody>
                  <a:tcPr marL="68580" marR="68580" marT="7620" marB="0">
                    <a:solidFill>
                      <a:schemeClr val="bg2"/>
                    </a:solidFill>
                  </a:tcPr>
                </a:tc>
                <a:extLst>
                  <a:ext uri="{0D108BD9-81ED-4DB2-BD59-A6C34878D82A}">
                    <a16:rowId xmlns:a16="http://schemas.microsoft.com/office/drawing/2014/main" val="2654807482"/>
                  </a:ext>
                </a:extLst>
              </a:tr>
              <a:tr h="312115">
                <a:tc>
                  <a:txBody>
                    <a:bodyPr/>
                    <a:lstStyle/>
                    <a:p>
                      <a:pPr algn="ctr" fontAlgn="b">
                        <a:lnSpc>
                          <a:spcPct val="107000"/>
                        </a:lnSpc>
                        <a:spcBef>
                          <a:spcPts val="0"/>
                        </a:spcBef>
                        <a:spcAft>
                          <a:spcPts val="800"/>
                        </a:spcAft>
                      </a:pPr>
                      <a:r>
                        <a:rPr lang="en-CA" sz="1800" b="0" u="none" strike="noStrike" kern="1200">
                          <a:solidFill>
                            <a:schemeClr val="tx1"/>
                          </a:solidFill>
                          <a:effectLst/>
                        </a:rPr>
                        <a:t>Heatwaves</a:t>
                      </a:r>
                      <a:endParaRPr lang="en-CA" sz="1800" b="0" i="0" u="none" strike="noStrike">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ctr" fontAlgn="ctr">
                        <a:lnSpc>
                          <a:spcPct val="107000"/>
                        </a:lnSpc>
                        <a:spcBef>
                          <a:spcPts val="0"/>
                        </a:spcBef>
                        <a:spcAft>
                          <a:spcPts val="800"/>
                        </a:spcAft>
                      </a:pPr>
                      <a:r>
                        <a:rPr lang="en-CA" sz="1800" b="0" u="none" strike="noStrike" kern="1200">
                          <a:solidFill>
                            <a:schemeClr val="tx1"/>
                          </a:solidFill>
                          <a:effectLst/>
                        </a:rPr>
                        <a:t>52</a:t>
                      </a:r>
                      <a:endParaRPr lang="en-CA" sz="1800" b="0" i="0" u="none" strike="noStrike">
                        <a:solidFill>
                          <a:schemeClr val="tx1"/>
                        </a:solidFill>
                        <a:effectLst/>
                        <a:latin typeface="Arial" panose="020B0604020202020204" pitchFamily="34" charset="0"/>
                      </a:endParaRPr>
                    </a:p>
                  </a:txBody>
                  <a:tcPr marL="68580" marR="68580" marT="7620" marB="0" anchor="ctr">
                    <a:solidFill>
                      <a:schemeClr val="bg2"/>
                    </a:solidFill>
                  </a:tcPr>
                </a:tc>
                <a:tc>
                  <a:txBody>
                    <a:bodyPr/>
                    <a:lstStyle/>
                    <a:p>
                      <a:pPr algn="ctr" fontAlgn="ctr">
                        <a:lnSpc>
                          <a:spcPct val="107000"/>
                        </a:lnSpc>
                        <a:spcBef>
                          <a:spcPts val="0"/>
                        </a:spcBef>
                        <a:spcAft>
                          <a:spcPts val="800"/>
                        </a:spcAft>
                      </a:pPr>
                      <a:r>
                        <a:rPr lang="en-CA" sz="1800" b="0" u="none" strike="noStrike" kern="1200" dirty="0">
                          <a:solidFill>
                            <a:schemeClr val="tx1"/>
                          </a:solidFill>
                          <a:effectLst/>
                        </a:rPr>
                        <a:t>34</a:t>
                      </a:r>
                      <a:endParaRPr lang="en-CA" sz="1800" b="0" i="0" u="none" strike="noStrike" dirty="0">
                        <a:solidFill>
                          <a:schemeClr val="tx1"/>
                        </a:solidFill>
                        <a:effectLst/>
                        <a:latin typeface="Arial" panose="020B0604020202020204" pitchFamily="34" charset="0"/>
                      </a:endParaRPr>
                    </a:p>
                  </a:txBody>
                  <a:tcPr marL="68580" marR="68580" marT="7620" marB="0" anchor="ctr">
                    <a:solidFill>
                      <a:schemeClr val="bg2"/>
                    </a:solidFill>
                  </a:tcPr>
                </a:tc>
                <a:tc>
                  <a:txBody>
                    <a:bodyPr/>
                    <a:lstStyle/>
                    <a:p>
                      <a:pPr algn="ctr" fontAlgn="ctr">
                        <a:lnSpc>
                          <a:spcPct val="107000"/>
                        </a:lnSpc>
                        <a:spcBef>
                          <a:spcPts val="0"/>
                        </a:spcBef>
                        <a:spcAft>
                          <a:spcPts val="800"/>
                        </a:spcAft>
                      </a:pPr>
                      <a:r>
                        <a:rPr lang="en-CA" sz="1800" b="0" u="none" strike="noStrike" kern="1200" dirty="0">
                          <a:solidFill>
                            <a:schemeClr val="tx1"/>
                          </a:solidFill>
                          <a:effectLst/>
                        </a:rPr>
                        <a:t>31</a:t>
                      </a:r>
                      <a:endParaRPr lang="en-CA" sz="1800" b="0" i="0" u="none" strike="noStrike" dirty="0">
                        <a:solidFill>
                          <a:schemeClr val="tx1"/>
                        </a:solidFill>
                        <a:effectLst/>
                        <a:latin typeface="Arial" panose="020B0604020202020204" pitchFamily="34" charset="0"/>
                      </a:endParaRPr>
                    </a:p>
                  </a:txBody>
                  <a:tcPr marL="68580" marR="68580" marT="7620" marB="0" anchor="ctr">
                    <a:solidFill>
                      <a:schemeClr val="bg2"/>
                    </a:solidFill>
                  </a:tcPr>
                </a:tc>
                <a:tc>
                  <a:txBody>
                    <a:bodyPr/>
                    <a:lstStyle/>
                    <a:p>
                      <a:pPr algn="ctr" fontAlgn="ctr">
                        <a:lnSpc>
                          <a:spcPct val="107000"/>
                        </a:lnSpc>
                        <a:spcBef>
                          <a:spcPts val="0"/>
                        </a:spcBef>
                        <a:spcAft>
                          <a:spcPts val="800"/>
                        </a:spcAft>
                      </a:pPr>
                      <a:r>
                        <a:rPr lang="en-CA" sz="1800" b="0" u="none" strike="noStrike" kern="1200" dirty="0">
                          <a:solidFill>
                            <a:schemeClr val="tx1"/>
                          </a:solidFill>
                          <a:effectLst/>
                        </a:rPr>
                        <a:t>28</a:t>
                      </a:r>
                      <a:endParaRPr lang="en-CA" sz="1800" b="0" i="0" u="none" strike="noStrike" dirty="0">
                        <a:solidFill>
                          <a:schemeClr val="tx1"/>
                        </a:solidFill>
                        <a:effectLst/>
                        <a:latin typeface="Arial" panose="020B0604020202020204" pitchFamily="34" charset="0"/>
                      </a:endParaRPr>
                    </a:p>
                  </a:txBody>
                  <a:tcPr marL="68580" marR="68580" marT="7620" marB="0" anchor="ctr">
                    <a:solidFill>
                      <a:schemeClr val="bg2"/>
                    </a:solidFill>
                  </a:tcPr>
                </a:tc>
                <a:extLst>
                  <a:ext uri="{0D108BD9-81ED-4DB2-BD59-A6C34878D82A}">
                    <a16:rowId xmlns:a16="http://schemas.microsoft.com/office/drawing/2014/main" val="754000068"/>
                  </a:ext>
                </a:extLst>
              </a:tr>
              <a:tr h="312115">
                <a:tc>
                  <a:txBody>
                    <a:bodyPr/>
                    <a:lstStyle/>
                    <a:p>
                      <a:pPr algn="ctr" fontAlgn="b">
                        <a:lnSpc>
                          <a:spcPct val="107000"/>
                        </a:lnSpc>
                        <a:spcBef>
                          <a:spcPts val="0"/>
                        </a:spcBef>
                        <a:spcAft>
                          <a:spcPts val="800"/>
                        </a:spcAft>
                      </a:pPr>
                      <a:r>
                        <a:rPr lang="en-CA" sz="1800" b="0" u="none" strike="noStrike" kern="1200">
                          <a:solidFill>
                            <a:schemeClr val="tx1"/>
                          </a:solidFill>
                          <a:effectLst/>
                        </a:rPr>
                        <a:t>Air pollution</a:t>
                      </a:r>
                      <a:endParaRPr lang="en-CA" sz="1800" b="0" i="0" u="none" strike="noStrike">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ctr" fontAlgn="ctr">
                        <a:lnSpc>
                          <a:spcPct val="107000"/>
                        </a:lnSpc>
                        <a:spcBef>
                          <a:spcPts val="0"/>
                        </a:spcBef>
                        <a:spcAft>
                          <a:spcPts val="800"/>
                        </a:spcAft>
                      </a:pPr>
                      <a:r>
                        <a:rPr lang="en-CA" sz="1800" b="0" u="none" strike="noStrike" kern="1200">
                          <a:solidFill>
                            <a:schemeClr val="tx1"/>
                          </a:solidFill>
                          <a:effectLst/>
                        </a:rPr>
                        <a:t>51</a:t>
                      </a:r>
                      <a:endParaRPr lang="en-CA" sz="1800" b="0" i="0" u="none" strike="noStrike">
                        <a:solidFill>
                          <a:schemeClr val="tx1"/>
                        </a:solidFill>
                        <a:effectLst/>
                        <a:latin typeface="Arial" panose="020B0604020202020204" pitchFamily="34" charset="0"/>
                      </a:endParaRPr>
                    </a:p>
                  </a:txBody>
                  <a:tcPr marL="68580" marR="68580" marT="7620" marB="0" anchor="ctr">
                    <a:solidFill>
                      <a:schemeClr val="bg2"/>
                    </a:solidFill>
                  </a:tcPr>
                </a:tc>
                <a:tc>
                  <a:txBody>
                    <a:bodyPr/>
                    <a:lstStyle/>
                    <a:p>
                      <a:pPr algn="ctr" fontAlgn="ctr">
                        <a:lnSpc>
                          <a:spcPct val="107000"/>
                        </a:lnSpc>
                        <a:spcBef>
                          <a:spcPts val="0"/>
                        </a:spcBef>
                        <a:spcAft>
                          <a:spcPts val="800"/>
                        </a:spcAft>
                      </a:pPr>
                      <a:r>
                        <a:rPr lang="en-CA" sz="1800" b="0" u="none" strike="noStrike" kern="1200" dirty="0">
                          <a:solidFill>
                            <a:schemeClr val="tx1"/>
                          </a:solidFill>
                          <a:effectLst/>
                        </a:rPr>
                        <a:t>34</a:t>
                      </a:r>
                      <a:endParaRPr lang="en-CA" sz="1800" b="0" i="0" u="none" strike="noStrike" dirty="0">
                        <a:solidFill>
                          <a:schemeClr val="tx1"/>
                        </a:solidFill>
                        <a:effectLst/>
                        <a:latin typeface="Arial" panose="020B0604020202020204" pitchFamily="34" charset="0"/>
                      </a:endParaRPr>
                    </a:p>
                  </a:txBody>
                  <a:tcPr marL="68580" marR="68580" marT="7620" marB="0" anchor="ctr">
                    <a:solidFill>
                      <a:schemeClr val="bg2"/>
                    </a:solidFill>
                  </a:tcPr>
                </a:tc>
                <a:tc>
                  <a:txBody>
                    <a:bodyPr/>
                    <a:lstStyle/>
                    <a:p>
                      <a:pPr algn="ctr" fontAlgn="ctr">
                        <a:lnSpc>
                          <a:spcPct val="107000"/>
                        </a:lnSpc>
                        <a:spcBef>
                          <a:spcPts val="0"/>
                        </a:spcBef>
                        <a:spcAft>
                          <a:spcPts val="800"/>
                        </a:spcAft>
                      </a:pPr>
                      <a:r>
                        <a:rPr lang="en-CA" sz="1800" b="0" u="none" strike="noStrike" kern="1200" dirty="0">
                          <a:solidFill>
                            <a:schemeClr val="tx1"/>
                          </a:solidFill>
                          <a:effectLst/>
                        </a:rPr>
                        <a:t>31</a:t>
                      </a:r>
                      <a:endParaRPr lang="en-CA" sz="1800" b="0" i="0" u="none" strike="noStrike" dirty="0">
                        <a:solidFill>
                          <a:schemeClr val="tx1"/>
                        </a:solidFill>
                        <a:effectLst/>
                        <a:latin typeface="Arial" panose="020B0604020202020204" pitchFamily="34" charset="0"/>
                      </a:endParaRPr>
                    </a:p>
                  </a:txBody>
                  <a:tcPr marL="68580" marR="68580" marT="7620" marB="0" anchor="ctr">
                    <a:solidFill>
                      <a:schemeClr val="bg2"/>
                    </a:solidFill>
                  </a:tcPr>
                </a:tc>
                <a:tc>
                  <a:txBody>
                    <a:bodyPr/>
                    <a:lstStyle/>
                    <a:p>
                      <a:pPr algn="ctr" fontAlgn="ctr">
                        <a:lnSpc>
                          <a:spcPct val="107000"/>
                        </a:lnSpc>
                        <a:spcBef>
                          <a:spcPts val="0"/>
                        </a:spcBef>
                        <a:spcAft>
                          <a:spcPts val="800"/>
                        </a:spcAft>
                      </a:pPr>
                      <a:r>
                        <a:rPr lang="en-CA" sz="1800" b="0" u="none" strike="noStrike" kern="1200" dirty="0">
                          <a:solidFill>
                            <a:schemeClr val="tx1"/>
                          </a:solidFill>
                          <a:effectLst/>
                        </a:rPr>
                        <a:t>25</a:t>
                      </a:r>
                      <a:endParaRPr lang="en-CA" sz="1800" b="0" i="0" u="none" strike="noStrike" dirty="0">
                        <a:solidFill>
                          <a:schemeClr val="tx1"/>
                        </a:solidFill>
                        <a:effectLst/>
                        <a:latin typeface="Arial" panose="020B0604020202020204" pitchFamily="34" charset="0"/>
                      </a:endParaRPr>
                    </a:p>
                  </a:txBody>
                  <a:tcPr marL="68580" marR="68580" marT="7620" marB="0" anchor="ctr">
                    <a:solidFill>
                      <a:schemeClr val="bg2"/>
                    </a:solidFill>
                  </a:tcPr>
                </a:tc>
                <a:extLst>
                  <a:ext uri="{0D108BD9-81ED-4DB2-BD59-A6C34878D82A}">
                    <a16:rowId xmlns:a16="http://schemas.microsoft.com/office/drawing/2014/main" val="4171975689"/>
                  </a:ext>
                </a:extLst>
              </a:tr>
              <a:tr h="312115">
                <a:tc>
                  <a:txBody>
                    <a:bodyPr/>
                    <a:lstStyle/>
                    <a:p>
                      <a:pPr algn="ctr" fontAlgn="b">
                        <a:lnSpc>
                          <a:spcPct val="107000"/>
                        </a:lnSpc>
                        <a:spcBef>
                          <a:spcPts val="0"/>
                        </a:spcBef>
                        <a:spcAft>
                          <a:spcPts val="800"/>
                        </a:spcAft>
                      </a:pPr>
                      <a:r>
                        <a:rPr lang="en-CA" sz="1800" b="0" u="none" strike="noStrike" kern="1200">
                          <a:solidFill>
                            <a:schemeClr val="tx1"/>
                          </a:solidFill>
                          <a:effectLst/>
                        </a:rPr>
                        <a:t>Thunderstorm</a:t>
                      </a:r>
                      <a:endParaRPr lang="en-CA" sz="1800" b="0" i="0" u="none" strike="noStrike">
                        <a:solidFill>
                          <a:schemeClr val="tx1"/>
                        </a:solidFill>
                        <a:effectLst/>
                        <a:latin typeface="Arial" panose="020B0604020202020204" pitchFamily="34" charset="0"/>
                      </a:endParaRPr>
                    </a:p>
                  </a:txBody>
                  <a:tcPr marL="68580" marR="68580" marT="7620" marB="0" anchor="b">
                    <a:solidFill>
                      <a:schemeClr val="bg2"/>
                    </a:solidFill>
                  </a:tcPr>
                </a:tc>
                <a:tc>
                  <a:txBody>
                    <a:bodyPr/>
                    <a:lstStyle/>
                    <a:p>
                      <a:pPr algn="ctr" fontAlgn="ctr">
                        <a:lnSpc>
                          <a:spcPct val="107000"/>
                        </a:lnSpc>
                        <a:spcBef>
                          <a:spcPts val="0"/>
                        </a:spcBef>
                        <a:spcAft>
                          <a:spcPts val="800"/>
                        </a:spcAft>
                      </a:pPr>
                      <a:r>
                        <a:rPr lang="en-CA" sz="1800" b="0" u="none" strike="noStrike" kern="1200">
                          <a:solidFill>
                            <a:schemeClr val="tx1"/>
                          </a:solidFill>
                          <a:effectLst/>
                        </a:rPr>
                        <a:t>66</a:t>
                      </a:r>
                      <a:endParaRPr lang="en-CA" sz="1800" b="0" i="0" u="none" strike="noStrike">
                        <a:solidFill>
                          <a:schemeClr val="tx1"/>
                        </a:solidFill>
                        <a:effectLst/>
                        <a:latin typeface="Arial" panose="020B0604020202020204" pitchFamily="34" charset="0"/>
                      </a:endParaRPr>
                    </a:p>
                  </a:txBody>
                  <a:tcPr marL="68580" marR="68580" marT="7620" marB="0" anchor="ctr">
                    <a:solidFill>
                      <a:schemeClr val="bg2"/>
                    </a:solidFill>
                  </a:tcPr>
                </a:tc>
                <a:tc>
                  <a:txBody>
                    <a:bodyPr/>
                    <a:lstStyle/>
                    <a:p>
                      <a:pPr algn="ctr" fontAlgn="ctr">
                        <a:lnSpc>
                          <a:spcPct val="107000"/>
                        </a:lnSpc>
                        <a:spcBef>
                          <a:spcPts val="0"/>
                        </a:spcBef>
                        <a:spcAft>
                          <a:spcPts val="800"/>
                        </a:spcAft>
                      </a:pPr>
                      <a:r>
                        <a:rPr lang="en-CA" sz="1800" b="0" u="none" strike="noStrike" kern="1200">
                          <a:solidFill>
                            <a:schemeClr val="tx1"/>
                          </a:solidFill>
                          <a:effectLst/>
                        </a:rPr>
                        <a:t>46</a:t>
                      </a:r>
                      <a:endParaRPr lang="en-CA" sz="1800" b="0" i="0" u="none" strike="noStrike">
                        <a:solidFill>
                          <a:schemeClr val="tx1"/>
                        </a:solidFill>
                        <a:effectLst/>
                        <a:latin typeface="Arial" panose="020B0604020202020204" pitchFamily="34" charset="0"/>
                      </a:endParaRPr>
                    </a:p>
                  </a:txBody>
                  <a:tcPr marL="68580" marR="68580" marT="7620" marB="0" anchor="ctr">
                    <a:solidFill>
                      <a:schemeClr val="bg2"/>
                    </a:solidFill>
                  </a:tcPr>
                </a:tc>
                <a:tc>
                  <a:txBody>
                    <a:bodyPr/>
                    <a:lstStyle/>
                    <a:p>
                      <a:pPr algn="ctr" fontAlgn="ctr">
                        <a:lnSpc>
                          <a:spcPct val="107000"/>
                        </a:lnSpc>
                        <a:spcBef>
                          <a:spcPts val="0"/>
                        </a:spcBef>
                        <a:spcAft>
                          <a:spcPts val="800"/>
                        </a:spcAft>
                      </a:pPr>
                      <a:r>
                        <a:rPr lang="en-CA" sz="1800" b="0" u="none" strike="noStrike" kern="1200" dirty="0">
                          <a:solidFill>
                            <a:schemeClr val="tx1"/>
                          </a:solidFill>
                          <a:effectLst/>
                        </a:rPr>
                        <a:t>39</a:t>
                      </a:r>
                      <a:endParaRPr lang="en-CA" sz="1800" b="0" i="0" u="none" strike="noStrike" dirty="0">
                        <a:solidFill>
                          <a:schemeClr val="tx1"/>
                        </a:solidFill>
                        <a:effectLst/>
                        <a:latin typeface="Arial" panose="020B0604020202020204" pitchFamily="34" charset="0"/>
                      </a:endParaRPr>
                    </a:p>
                  </a:txBody>
                  <a:tcPr marL="68580" marR="68580" marT="7620" marB="0" anchor="ctr">
                    <a:solidFill>
                      <a:schemeClr val="bg2"/>
                    </a:solidFill>
                  </a:tcPr>
                </a:tc>
                <a:tc>
                  <a:txBody>
                    <a:bodyPr/>
                    <a:lstStyle/>
                    <a:p>
                      <a:pPr algn="ctr" fontAlgn="ctr">
                        <a:lnSpc>
                          <a:spcPct val="107000"/>
                        </a:lnSpc>
                        <a:spcBef>
                          <a:spcPts val="0"/>
                        </a:spcBef>
                        <a:spcAft>
                          <a:spcPts val="800"/>
                        </a:spcAft>
                      </a:pPr>
                      <a:r>
                        <a:rPr lang="en-CA" sz="1800" b="0" u="none" strike="noStrike" kern="1200" dirty="0">
                          <a:solidFill>
                            <a:schemeClr val="tx1"/>
                          </a:solidFill>
                          <a:effectLst/>
                        </a:rPr>
                        <a:t>29</a:t>
                      </a:r>
                      <a:endParaRPr lang="en-CA" sz="1800" b="0" i="0" u="none" strike="noStrike" dirty="0">
                        <a:solidFill>
                          <a:schemeClr val="tx1"/>
                        </a:solidFill>
                        <a:effectLst/>
                        <a:latin typeface="Arial" panose="020B0604020202020204" pitchFamily="34" charset="0"/>
                      </a:endParaRPr>
                    </a:p>
                  </a:txBody>
                  <a:tcPr marL="68580" marR="68580" marT="7620" marB="0" anchor="ctr">
                    <a:solidFill>
                      <a:schemeClr val="bg2"/>
                    </a:solidFill>
                  </a:tcPr>
                </a:tc>
                <a:extLst>
                  <a:ext uri="{0D108BD9-81ED-4DB2-BD59-A6C34878D82A}">
                    <a16:rowId xmlns:a16="http://schemas.microsoft.com/office/drawing/2014/main" val="4031019517"/>
                  </a:ext>
                </a:extLst>
              </a:tr>
            </a:tbl>
          </a:graphicData>
        </a:graphic>
      </p:graphicFrame>
      <p:sp>
        <p:nvSpPr>
          <p:cNvPr id="5" name="TextBox 4">
            <a:extLst>
              <a:ext uri="{FF2B5EF4-FFF2-40B4-BE49-F238E27FC236}">
                <a16:creationId xmlns:a16="http://schemas.microsoft.com/office/drawing/2014/main" id="{27396597-F0D4-4419-9291-1284556AC61D}"/>
              </a:ext>
            </a:extLst>
          </p:cNvPr>
          <p:cNvSpPr txBox="1"/>
          <p:nvPr/>
        </p:nvSpPr>
        <p:spPr>
          <a:xfrm>
            <a:off x="2956845" y="5634687"/>
            <a:ext cx="3662933" cy="375552"/>
          </a:xfrm>
          <a:prstGeom prst="rect">
            <a:avLst/>
          </a:prstGeom>
          <a:noFill/>
        </p:spPr>
        <p:txBody>
          <a:bodyPr wrap="square">
            <a:spAutoFit/>
          </a:bodyPr>
          <a:lstStyle/>
          <a:p>
            <a:pPr algn="ctr">
              <a:lnSpc>
                <a:spcPct val="107000"/>
              </a:lnSpc>
              <a:spcAft>
                <a:spcPts val="600"/>
              </a:spcAft>
            </a:pPr>
            <a:r>
              <a:rPr lang="en-GB"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Services and level of development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4B40168F-5CB3-43A8-B994-94DB1701269A}"/>
              </a:ext>
            </a:extLst>
          </p:cNvPr>
          <p:cNvSpPr txBox="1"/>
          <p:nvPr/>
        </p:nvSpPr>
        <p:spPr>
          <a:xfrm>
            <a:off x="3599932" y="372862"/>
            <a:ext cx="2182200" cy="369332"/>
          </a:xfrm>
          <a:prstGeom prst="rect">
            <a:avLst/>
          </a:prstGeom>
          <a:noFill/>
        </p:spPr>
        <p:txBody>
          <a:bodyPr wrap="none" rtlCol="0">
            <a:spAutoFit/>
          </a:bodyPr>
          <a:lstStyle/>
          <a:p>
            <a:r>
              <a:rPr lang="en-US" dirty="0"/>
              <a:t>NMHS survey results.</a:t>
            </a:r>
            <a:endParaRPr lang="en-GB" dirty="0"/>
          </a:p>
        </p:txBody>
      </p:sp>
    </p:spTree>
    <p:extLst>
      <p:ext uri="{BB962C8B-B14F-4D97-AF65-F5344CB8AC3E}">
        <p14:creationId xmlns:p14="http://schemas.microsoft.com/office/powerpoint/2010/main" val="33894435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78EF68D42D494BAFFA02499510404E" ma:contentTypeVersion="10" ma:contentTypeDescription="Create a new document." ma:contentTypeScope="" ma:versionID="25fd6c7e08bd7fbc30156db133f849c9">
  <xsd:schema xmlns:xsd="http://www.w3.org/2001/XMLSchema" xmlns:xs="http://www.w3.org/2001/XMLSchema" xmlns:p="http://schemas.microsoft.com/office/2006/metadata/properties" xmlns:ns3="0be01f13-8130-4a20-bc98-fa4aeb97e3d7" targetNamespace="http://schemas.microsoft.com/office/2006/metadata/properties" ma:root="true" ma:fieldsID="b4c8d2de612b897046d1a8cfd8b19157" ns3:_="">
    <xsd:import namespace="0be01f13-8130-4a20-bc98-fa4aeb97e3d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e01f13-8130-4a20-bc98-fa4aeb97e3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E5372C2-50CC-4C4B-B77D-6612E9A86C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e01f13-8130-4a20-bc98-fa4aeb97e3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D751E0C-AFE1-4046-AE07-881776A40FF5}">
  <ds:schemaRefs>
    <ds:schemaRef ds:uri="http://schemas.microsoft.com/sharepoint/v3/contenttype/forms"/>
  </ds:schemaRefs>
</ds:datastoreItem>
</file>

<file path=customXml/itemProps3.xml><?xml version="1.0" encoding="utf-8"?>
<ds:datastoreItem xmlns:ds="http://schemas.openxmlformats.org/officeDocument/2006/customXml" ds:itemID="{267F54D3-DC40-485D-9469-FBE30C9D3BF1}">
  <ds:schemaRefs>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 ds:uri="http://purl.org/dc/dcmitype/"/>
    <ds:schemaRef ds:uri="0be01f13-8130-4a20-bc98-fa4aeb97e3d7"/>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607</TotalTime>
  <Words>1145</Words>
  <Application>Microsoft Office PowerPoint</Application>
  <PresentationFormat>On-screen Show (4:3)</PresentationFormat>
  <Paragraphs>291</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gerald.mills@ucd.ie</dc:creator>
  <cp:lastModifiedBy>gerald.mills@ucd.ie</cp:lastModifiedBy>
  <cp:revision>6</cp:revision>
  <dcterms:created xsi:type="dcterms:W3CDTF">2021-09-03T21:18:28Z</dcterms:created>
  <dcterms:modified xsi:type="dcterms:W3CDTF">2021-09-06T21:08:53Z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0x0101004278EF68D42D494BAFFA02499510404E</vt:lpwstr>
  </property>
</Properties>
</file>