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8"/>
  </p:notesMasterIdLst>
  <p:handoutMasterIdLst>
    <p:handoutMasterId r:id="rId9"/>
  </p:handoutMasterIdLst>
  <p:sldIdLst>
    <p:sldId id="264" r:id="rId2"/>
    <p:sldId id="262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rey Bessardon" initials="GB" lastIdx="1" clrIdx="0">
    <p:extLst>
      <p:ext uri="{19B8F6BF-5375-455C-9EA6-DF929625EA0E}">
        <p15:presenceInfo xmlns:p15="http://schemas.microsoft.com/office/powerpoint/2012/main" userId="Geoffrey Bessar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CBA775-DEF1-4C34-88D5-D55AF00A5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E9DE5-6A44-4F43-BF4A-5D48455BC9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44B6F-C2E3-43DE-AA67-EC5E8D6F6FE4}" type="datetimeFigureOut">
              <a:rPr lang="en-IE" smtClean="0"/>
              <a:t>06/09/2021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CD7CC-16E2-42D0-B6DF-E9EDD36D7D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B464E-10F7-4931-8138-3488DB823F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AE72-B657-48BB-B17D-FD1C2300B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863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01062-87BC-453D-8AA5-0EE34E6830F8}" type="datetimeFigureOut">
              <a:rPr lang="en-IE" smtClean="0"/>
              <a:t>06/09/2021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A1C1-198F-4F1D-A660-DC18209477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71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4"/>
            <a:ext cx="12192000" cy="4428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  <a:tileRect r="-100000" b="-100000"/>
          </a:grad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743595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fld id="{72DCB568-5909-43AF-9887-0DAB051183FB}" type="datetime1">
              <a:rPr lang="en-IE" smtClean="0"/>
              <a:pPr/>
              <a:t>06/09/2021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r>
              <a:rPr lang="en-IE" dirty="0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fld id="{C7EA5D93-18AF-46FA-9683-8738498B4C97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61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1F46-A4EE-460D-9CB6-75D563AE0D52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214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E2E-EE0A-461A-BC9F-542FC97C3DB2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73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6FEE4-BAE4-4FB9-B6C5-770903BB5A21}" type="datetime1">
              <a:rPr lang="en-IE" smtClean="0"/>
              <a:t>06/09/2021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162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F8C9B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buClr>
                <a:srgbClr val="0F8C9B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975-2F14-4782-9B33-189D7D0ED36B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44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F8C9B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1B50-E65A-464B-9C7C-DAABACB08D57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20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buClr>
                <a:srgbClr val="0F8C9B"/>
              </a:buClr>
              <a:defRPr/>
            </a:lvl1pPr>
            <a:lvl2pPr>
              <a:buClr>
                <a:srgbClr val="0F8C9B"/>
              </a:buClr>
              <a:defRPr/>
            </a:lvl2pPr>
            <a:lvl3pPr>
              <a:buClr>
                <a:srgbClr val="0F8C9B"/>
              </a:buClr>
              <a:defRPr/>
            </a:lvl3pPr>
            <a:lvl4pPr>
              <a:buClr>
                <a:srgbClr val="0F8C9B"/>
              </a:buClr>
              <a:defRPr/>
            </a:lvl4pPr>
            <a:lvl5pPr>
              <a:buClr>
                <a:srgbClr val="0F8C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909" y="6406486"/>
            <a:ext cx="1343706" cy="365125"/>
          </a:xfrm>
        </p:spPr>
        <p:txBody>
          <a:bodyPr/>
          <a:lstStyle/>
          <a:p>
            <a:fld id="{B942AD28-A068-4A23-A127-65542BA796E9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40" y="6406487"/>
            <a:ext cx="8644320" cy="365125"/>
          </a:xfrm>
        </p:spPr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79615" y="6281012"/>
            <a:ext cx="1062155" cy="490599"/>
          </a:xfrm>
        </p:spPr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53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4428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47" y="2095185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50" y="5328180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AC60-A798-4828-AAEC-683ADAD913C0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219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369-EB19-43CB-A12F-DE40A185865F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28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A296-82DA-4C67-8FB4-99BE27A297A7}" type="datetime1">
              <a:rPr lang="en-IE" smtClean="0"/>
              <a:t>06/09/2021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807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7687-1E70-4B9B-83C6-6D77D067F9AA}" type="datetime1">
              <a:rPr lang="en-IE" smtClean="0"/>
              <a:t>06/09/2021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28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28A-7498-4A31-9CCF-552831A16400}" type="datetime1">
              <a:rPr lang="en-IE" smtClean="0"/>
              <a:t>06/09/2021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348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>
            <a:lvl1pPr>
              <a:buClr>
                <a:srgbClr val="0F8C9B"/>
              </a:buClr>
              <a:defRPr/>
            </a:lvl1pPr>
            <a:lvl2pPr>
              <a:buClr>
                <a:srgbClr val="0F8C9B"/>
              </a:buClr>
              <a:defRPr/>
            </a:lvl2pPr>
            <a:lvl3pPr>
              <a:buClr>
                <a:srgbClr val="0F8C9B"/>
              </a:buClr>
              <a:defRPr/>
            </a:lvl3pPr>
            <a:lvl4pPr>
              <a:buClr>
                <a:srgbClr val="0F8C9B"/>
              </a:buClr>
              <a:defRPr/>
            </a:lvl4pPr>
            <a:lvl5pPr>
              <a:buClr>
                <a:srgbClr val="0F8C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F12-E844-44AA-9CCC-00A9ED3DF543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07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31C2DAA-4B8E-49DF-9258-71C2F9500068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7EA5D93-18AF-46FA-9683-8738498B4C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312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98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rgbClr val="0F8C9B"/>
                </a:solidFill>
              </a:defRPr>
            </a:lvl1pPr>
          </a:lstStyle>
          <a:p>
            <a:r>
              <a:rPr lang="en-IE"/>
              <a:t>EMS Annual meeting 2021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11224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0F8C9B"/>
                </a:solidFill>
              </a:defRPr>
            </a:lvl1pPr>
          </a:lstStyle>
          <a:p>
            <a:fld id="{EE90D002-CD3C-48EA-B032-8A10365D1BDF}" type="datetime1">
              <a:rPr lang="en-IE" smtClean="0"/>
              <a:pPr/>
              <a:t>06/09/2021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14858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rgbClr val="0F8C9B"/>
                </a:solidFill>
              </a:defRPr>
            </a:lvl1pPr>
          </a:lstStyle>
          <a:p>
            <a:fld id="{C7EA5D93-18AF-46FA-9683-8738498B4C97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DA502C1-58B1-48D9-B527-A372590ABDC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77" y="5083305"/>
            <a:ext cx="9620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4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EEA71E-AF11-4A04-A406-E60428318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Using machine learning to produce a very high-resolution land-cover map for Ireland and beyond</a:t>
            </a:r>
            <a:endParaRPr lang="en-I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519006-CD63-4520-90C3-EA9851EC1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Geoffrey Bessardon, Emily Gleeson, Eoin Walsh, </a:t>
            </a:r>
            <a:r>
              <a:rPr lang="en-IE" dirty="0" err="1"/>
              <a:t>Odhrán</a:t>
            </a:r>
            <a:r>
              <a:rPr lang="en-IE" dirty="0"/>
              <a:t> Dooley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68CA39-753E-4AA9-91AE-2899D309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6216F-764E-4567-B974-2E16CBBC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178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75CD451E-EF21-4B3A-9C83-581C31CA1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22213" b="5859"/>
          <a:stretch/>
        </p:blipFill>
        <p:spPr>
          <a:xfrm>
            <a:off x="2052122" y="2538261"/>
            <a:ext cx="2348986" cy="31975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EE4B73C-E3D9-4807-A571-36D2C7D2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Context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951736-92B6-47C9-9661-2DC2B861F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1813" y="1730132"/>
            <a:ext cx="5649599" cy="970449"/>
          </a:xfrm>
        </p:spPr>
        <p:txBody>
          <a:bodyPr/>
          <a:lstStyle/>
          <a:p>
            <a:r>
              <a:rPr lang="en-IE" dirty="0"/>
              <a:t>ECOCLIMAP-SG used in HARMONIE-AROME overestimates grassland over Ireland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C8C1C9-8707-4813-9017-8823A0C37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46169" y="2189009"/>
            <a:ext cx="6454898" cy="576262"/>
          </a:xfrm>
        </p:spPr>
        <p:txBody>
          <a:bodyPr/>
          <a:lstStyle/>
          <a:p>
            <a:r>
              <a:rPr lang="en-IE" dirty="0"/>
              <a:t>2020 work: </a:t>
            </a:r>
            <a:br>
              <a:rPr lang="en-IE" dirty="0"/>
            </a:br>
            <a:r>
              <a:rPr lang="en-IE" dirty="0"/>
              <a:t>Segmentation of Sentinel-2 imagery over Ireland </a:t>
            </a:r>
            <a:br>
              <a:rPr lang="en-IE" dirty="0"/>
            </a:br>
            <a:r>
              <a:rPr lang="en-IE" dirty="0"/>
              <a:t>Creation </a:t>
            </a:r>
            <a:r>
              <a:rPr lang="en-IE" dirty="0" err="1"/>
              <a:t>Ulmas</a:t>
            </a:r>
            <a:r>
              <a:rPr lang="en-IE" dirty="0"/>
              <a:t>-Walsh map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65806-94B7-459B-A181-3BD6EF9E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EMS Annual meeting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5B24B-FC23-442F-A6BB-B77184E0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2</a:t>
            </a:fld>
            <a:endParaRPr lang="en-IE"/>
          </a:p>
        </p:txBody>
      </p:sp>
      <p:pic>
        <p:nvPicPr>
          <p:cNvPr id="14" name="Content Placeholder 13" descr="Map&#10;&#10;Description automatically generated">
            <a:extLst>
              <a:ext uri="{FF2B5EF4-FFF2-40B4-BE49-F238E27FC236}">
                <a16:creationId xmlns:a16="http://schemas.microsoft.com/office/drawing/2014/main" id="{D4612096-24E4-411F-8861-037CA5A3D9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" y="2625852"/>
            <a:ext cx="2068796" cy="3109912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B4B7B6F6-2A30-4732-82D8-9CE4DAE7A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64"/>
            <a:ext cx="2257425" cy="11459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47D54E-86A4-4342-BBA1-1A625219FED8}"/>
              </a:ext>
            </a:extLst>
          </p:cNvPr>
          <p:cNvSpPr/>
          <p:nvPr/>
        </p:nvSpPr>
        <p:spPr>
          <a:xfrm>
            <a:off x="3029395" y="4097629"/>
            <a:ext cx="486383" cy="29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794DE75F-F689-4F57-A839-BD7BAC2A52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84" y="2867003"/>
            <a:ext cx="4142051" cy="3109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1A51A4-4362-413E-885F-0D6F63DB8791}"/>
              </a:ext>
            </a:extLst>
          </p:cNvPr>
          <p:cNvSpPr txBox="1"/>
          <p:nvPr/>
        </p:nvSpPr>
        <p:spPr>
          <a:xfrm>
            <a:off x="4842685" y="5939387"/>
            <a:ext cx="62007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6A6A6A"/>
                </a:solidFill>
                <a:effectLst/>
                <a:latin typeface="Verdana" panose="020B0604030504040204" pitchFamily="34" charset="0"/>
              </a:rPr>
              <a:t>Walsh et al. 2021</a:t>
            </a:r>
          </a:p>
          <a:p>
            <a:r>
              <a:rPr lang="en-GB" sz="1400" b="0" i="0" dirty="0">
                <a:solidFill>
                  <a:srgbClr val="6A6A6A"/>
                </a:solidFill>
                <a:effectLst/>
                <a:latin typeface="Verdana" panose="020B0604030504040204" pitchFamily="34" charset="0"/>
              </a:rPr>
              <a:t>Using machine learning to produce a very high resolution land-cover map for Ireland https://doi.org/10.5194/asr-18-65-2021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80353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20CD-CBA4-4BB9-8C19-6FE7790B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Ulmas</a:t>
            </a:r>
            <a:r>
              <a:rPr lang="en-IE" dirty="0"/>
              <a:t>-Walsh has promising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A9A6F-3B6F-4F63-86C0-D7B9CFE6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13FE-4BCB-4900-BE9B-16BE3E92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EMS Annual meeting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FED57-C34F-4E13-899B-DBC3D2378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-469" t="76719" r="469" b="-363"/>
          <a:stretch/>
        </p:blipFill>
        <p:spPr>
          <a:xfrm rot="5400000">
            <a:off x="1595130" y="3696863"/>
            <a:ext cx="3976125" cy="1237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6D1CC-EC11-4A63-8E53-80E805675792}"/>
              </a:ext>
            </a:extLst>
          </p:cNvPr>
          <p:cNvSpPr txBox="1"/>
          <p:nvPr/>
        </p:nvSpPr>
        <p:spPr>
          <a:xfrm>
            <a:off x="7385938" y="2431480"/>
            <a:ext cx="19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Century Gothic (Body)"/>
              </a:rPr>
              <a:t>Bog in county Galway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9F7BB-94CD-49CD-B15C-0E33C7549E5D}"/>
              </a:ext>
            </a:extLst>
          </p:cNvPr>
          <p:cNvSpPr txBox="1"/>
          <p:nvPr/>
        </p:nvSpPr>
        <p:spPr>
          <a:xfrm>
            <a:off x="7385938" y="3485131"/>
            <a:ext cx="186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Century Gothic (Body)"/>
              </a:rPr>
              <a:t>County Tipperary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E8122-FD5B-427C-8050-BE09EE56AEEE}"/>
              </a:ext>
            </a:extLst>
          </p:cNvPr>
          <p:cNvSpPr txBox="1"/>
          <p:nvPr/>
        </p:nvSpPr>
        <p:spPr>
          <a:xfrm>
            <a:off x="7408089" y="4538782"/>
            <a:ext cx="2124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Phoenix Park (Dublin)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6EE4D2-DF8F-46A6-B4D6-43C5FA256489}"/>
              </a:ext>
            </a:extLst>
          </p:cNvPr>
          <p:cNvSpPr txBox="1"/>
          <p:nvPr/>
        </p:nvSpPr>
        <p:spPr>
          <a:xfrm>
            <a:off x="7408089" y="5760156"/>
            <a:ext cx="2591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Lake in county Galway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1BE534-C965-4300-97A6-F438D9B2E5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73729" t="3216" r="407" b="22384"/>
          <a:stretch/>
        </p:blipFill>
        <p:spPr>
          <a:xfrm>
            <a:off x="1746818" y="2292292"/>
            <a:ext cx="1128549" cy="42725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C78D57-C762-4492-A0A0-2ED08E479B87}"/>
              </a:ext>
            </a:extLst>
          </p:cNvPr>
          <p:cNvGrpSpPr/>
          <p:nvPr/>
        </p:nvGrpSpPr>
        <p:grpSpPr>
          <a:xfrm>
            <a:off x="4400485" y="2402498"/>
            <a:ext cx="2906478" cy="4272568"/>
            <a:chOff x="4136897" y="2585431"/>
            <a:chExt cx="2906478" cy="4272568"/>
          </a:xfrm>
          <a:solidFill>
            <a:schemeClr val="tx1"/>
          </a:solidFill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13E52B-27E7-4D2F-B396-A0B800816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57" t="3960" r="61846"/>
            <a:stretch/>
          </p:blipFill>
          <p:spPr>
            <a:xfrm>
              <a:off x="4136897" y="2585431"/>
              <a:ext cx="1128550" cy="4272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6020A-0DB6-4869-BAD5-9DF1FAB95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821" t="21139" r="2082" b="19505"/>
            <a:stretch/>
          </p:blipFill>
          <p:spPr>
            <a:xfrm>
              <a:off x="5310178" y="2770109"/>
              <a:ext cx="1733197" cy="40553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1C88D97-89FB-424B-AB49-79BDEB365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t="3360" r="74136" b="22240"/>
          <a:stretch/>
        </p:blipFill>
        <p:spPr>
          <a:xfrm>
            <a:off x="154827" y="2303335"/>
            <a:ext cx="1128549" cy="42725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E528D0-2962-4B3C-9893-005D75F6B343}"/>
              </a:ext>
            </a:extLst>
          </p:cNvPr>
          <p:cNvSpPr txBox="1"/>
          <p:nvPr/>
        </p:nvSpPr>
        <p:spPr>
          <a:xfrm>
            <a:off x="201886" y="1922960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Sentinel-2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C9CC6F-BE0F-48C5-821C-586EC5276B78}"/>
              </a:ext>
            </a:extLst>
          </p:cNvPr>
          <p:cNvSpPr txBox="1"/>
          <p:nvPr/>
        </p:nvSpPr>
        <p:spPr>
          <a:xfrm>
            <a:off x="1921121" y="1958120"/>
            <a:ext cx="1846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Ulmas</a:t>
            </a:r>
            <a:r>
              <a:rPr lang="en-IE" dirty="0">
                <a:solidFill>
                  <a:schemeClr val="bg1"/>
                </a:solidFill>
              </a:rPr>
              <a:t>-Walsh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5C9B30-FE05-4731-9B64-703662F9CC06}"/>
              </a:ext>
            </a:extLst>
          </p:cNvPr>
          <p:cNvSpPr txBox="1"/>
          <p:nvPr/>
        </p:nvSpPr>
        <p:spPr>
          <a:xfrm>
            <a:off x="4660106" y="1971127"/>
            <a:ext cx="2245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ECOCLIMAP-SG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524DBD-ED3E-4148-86A4-FB20D1DE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4204" y="2378805"/>
            <a:ext cx="1932975" cy="2615822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Bog shape is looks better</a:t>
            </a:r>
          </a:p>
          <a:p>
            <a:r>
              <a:rPr lang="en-IE" dirty="0"/>
              <a:t>Forests are captured in Country Tipperary</a:t>
            </a:r>
          </a:p>
          <a:p>
            <a:r>
              <a:rPr lang="en-IE" dirty="0"/>
              <a:t>Differences in Phoenix Park are due to label definition</a:t>
            </a:r>
          </a:p>
          <a:p>
            <a:r>
              <a:rPr lang="en-IE" dirty="0"/>
              <a:t>ECO-SG misses lake in Galway</a:t>
            </a:r>
          </a:p>
        </p:txBody>
      </p:sp>
    </p:spTree>
    <p:extLst>
      <p:ext uri="{BB962C8B-B14F-4D97-AF65-F5344CB8AC3E}">
        <p14:creationId xmlns:p14="http://schemas.microsoft.com/office/powerpoint/2010/main" val="87276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9E2F-FCA7-4B63-9E42-36F65656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Extension to other countries: example Faroe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F27C6-E5EE-4AF4-90A1-B61DEDC3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33BAB-54CA-4537-B014-BE93D5A7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FAD6F8-F513-4874-9B2B-431F182C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1" y="2258126"/>
            <a:ext cx="4989289" cy="352821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60D83F-3A1C-4B43-AB0B-9645BF20F4B6}"/>
              </a:ext>
            </a:extLst>
          </p:cNvPr>
          <p:cNvSpPr txBox="1">
            <a:spLocks/>
          </p:cNvSpPr>
          <p:nvPr/>
        </p:nvSpPr>
        <p:spPr>
          <a:xfrm>
            <a:off x="5880900" y="2809590"/>
            <a:ext cx="4329900" cy="261582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F8C9B"/>
              </a:buClr>
              <a:buFont typeface="Wingdings 2" charset="2"/>
              <a:buChar char="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F8C9B"/>
              </a:buClr>
              <a:buFont typeface="Wingdings 2" charset="2"/>
              <a:buChar char="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F8C9B"/>
              </a:buClr>
              <a:buFont typeface="Wingdings 2" charset="2"/>
              <a:buChar char="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F8C9B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F8C9B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>
                <a:solidFill>
                  <a:schemeClr val="bg1"/>
                </a:solidFill>
              </a:rPr>
              <a:t>The prediction counts most of the country as grassland</a:t>
            </a:r>
          </a:p>
          <a:p>
            <a:r>
              <a:rPr lang="en-IE" dirty="0">
                <a:solidFill>
                  <a:schemeClr val="bg1"/>
                </a:solidFill>
              </a:rPr>
              <a:t>Issue: not enough </a:t>
            </a:r>
            <a:r>
              <a:rPr lang="en-IE" dirty="0" err="1">
                <a:solidFill>
                  <a:schemeClr val="bg1"/>
                </a:solidFill>
              </a:rPr>
              <a:t>bareland</a:t>
            </a:r>
            <a:r>
              <a:rPr lang="en-IE" dirty="0">
                <a:solidFill>
                  <a:schemeClr val="bg1"/>
                </a:solidFill>
              </a:rPr>
              <a:t> and lakes in the training dataset</a:t>
            </a:r>
          </a:p>
          <a:p>
            <a:r>
              <a:rPr lang="en-IE" dirty="0"/>
              <a:t>Ongoing work with continental dataset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1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1373697C-C540-4667-9984-5E83BD452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0"/>
          <a:stretch/>
        </p:blipFill>
        <p:spPr bwMode="auto">
          <a:xfrm>
            <a:off x="2547643" y="2136106"/>
            <a:ext cx="291166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0D627-4450-4E6B-89D4-FF9AE6D8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Comparison with other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62E3B-C9A4-4E37-8F8A-455374F0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0E2B-B011-47D1-8E31-E93CB13A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D6893A-A30F-4C3C-8991-27A076800B7A}"/>
              </a:ext>
            </a:extLst>
          </p:cNvPr>
          <p:cNvGrpSpPr/>
          <p:nvPr/>
        </p:nvGrpSpPr>
        <p:grpSpPr>
          <a:xfrm>
            <a:off x="36944" y="2099748"/>
            <a:ext cx="1019175" cy="1223963"/>
            <a:chOff x="124814" y="1926732"/>
            <a:chExt cx="2038350" cy="2447925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EDAED52-8D17-47F8-8BE2-190F6D883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14" y="1926732"/>
              <a:ext cx="2038350" cy="244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2FB35C-89CC-4CFB-B302-72DFD2011ECF}"/>
                </a:ext>
              </a:extLst>
            </p:cNvPr>
            <p:cNvSpPr/>
            <p:nvPr/>
          </p:nvSpPr>
          <p:spPr>
            <a:xfrm>
              <a:off x="686175" y="3335168"/>
              <a:ext cx="124200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6FF42A3-4AF7-4E11-BC39-340A83697AB1}"/>
              </a:ext>
            </a:extLst>
          </p:cNvPr>
          <p:cNvSpPr txBox="1"/>
          <p:nvPr/>
        </p:nvSpPr>
        <p:spPr>
          <a:xfrm>
            <a:off x="39736" y="1730415"/>
            <a:ext cx="611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The Burren</a:t>
            </a:r>
            <a:endParaRPr lang="en-IE" dirty="0">
              <a:latin typeface="+mj-lt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16AC46C-0EBD-49D6-9A59-5CDCC3079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289"/>
            <a:ext cx="2558128" cy="25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CF9BAB0-4339-4091-8222-119FE71ADA20}"/>
              </a:ext>
            </a:extLst>
          </p:cNvPr>
          <p:cNvSpPr txBox="1"/>
          <p:nvPr/>
        </p:nvSpPr>
        <p:spPr>
          <a:xfrm>
            <a:off x="10125" y="5957846"/>
            <a:ext cx="26670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IE" sz="1050" b="0" u="none" strike="noStrike" dirty="0">
                <a:solidFill>
                  <a:srgbClr val="000000"/>
                </a:solidFill>
                <a:effectLst/>
                <a:latin typeface="+mj-lt"/>
              </a:rPr>
              <a:t>The Burren, north of Doolin, Co. Clare</a:t>
            </a:r>
            <a:r>
              <a:rPr lang="en-US" sz="1050" b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/>
            <a:r>
              <a:rPr lang="en-IE" sz="1050" b="0" u="none" strike="noStrike" dirty="0">
                <a:solidFill>
                  <a:srgbClr val="000000"/>
                </a:solidFill>
                <a:effectLst/>
                <a:latin typeface="+mj-lt"/>
              </a:rPr>
              <a:t>5km x 5km</a:t>
            </a:r>
            <a:endParaRPr lang="en-US" sz="1050" b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7C89E01-845C-4189-BA26-3567FAB4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17" y="1793400"/>
            <a:ext cx="2762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464D7-8A3A-42BE-A144-FD625778CB09}"/>
              </a:ext>
            </a:extLst>
          </p:cNvPr>
          <p:cNvSpPr txBox="1"/>
          <p:nvPr/>
        </p:nvSpPr>
        <p:spPr>
          <a:xfrm>
            <a:off x="2772554" y="2227437"/>
            <a:ext cx="1557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IE" b="1" i="0" u="none" strike="noStrike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Agricultural Areas</a:t>
            </a:r>
            <a:endParaRPr lang="en-I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A5B0B7-254F-42F2-94C7-3FDE88D29D4D}"/>
              </a:ext>
            </a:extLst>
          </p:cNvPr>
          <p:cNvSpPr txBox="1"/>
          <p:nvPr/>
        </p:nvSpPr>
        <p:spPr>
          <a:xfrm>
            <a:off x="2858727" y="2994347"/>
            <a:ext cx="1557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i="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Artificial Areas</a:t>
            </a:r>
            <a:endParaRPr lang="en-I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1C9723-4A0C-4556-87DE-E9A2BFE18C26}"/>
              </a:ext>
            </a:extLst>
          </p:cNvPr>
          <p:cNvSpPr txBox="1"/>
          <p:nvPr/>
        </p:nvSpPr>
        <p:spPr>
          <a:xfrm>
            <a:off x="2830180" y="3730658"/>
            <a:ext cx="1967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i="0" u="none" strike="noStrike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Forest &amp; Semi-Natural Areas</a:t>
            </a:r>
            <a:endParaRPr lang="en-I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EC16EC-9807-41B1-9FDF-DE1A8E9BBE99}"/>
              </a:ext>
            </a:extLst>
          </p:cNvPr>
          <p:cNvSpPr txBox="1"/>
          <p:nvPr/>
        </p:nvSpPr>
        <p:spPr>
          <a:xfrm>
            <a:off x="2863899" y="4674353"/>
            <a:ext cx="1263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i="0" u="none" strike="noStrike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Wetlands</a:t>
            </a:r>
            <a:r>
              <a:rPr lang="en-IE" b="0" i="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​</a:t>
            </a:r>
            <a:endParaRPr lang="en-I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CEC35C-AA6F-4BC3-A556-0D9CBAE578E9}"/>
              </a:ext>
            </a:extLst>
          </p:cNvPr>
          <p:cNvSpPr txBox="1"/>
          <p:nvPr/>
        </p:nvSpPr>
        <p:spPr>
          <a:xfrm>
            <a:off x="2863899" y="5439402"/>
            <a:ext cx="906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i="0" u="none" strike="noStrike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Water</a:t>
            </a:r>
            <a:r>
              <a:rPr lang="en-IE" b="0" i="0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​</a:t>
            </a:r>
            <a:endParaRPr lang="en-IE"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4DBACBF7-2D15-43CE-8EBA-8A749D62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125" y="387890"/>
            <a:ext cx="222885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34137584-4B5F-413E-A86D-C5D26549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75" y="1793400"/>
            <a:ext cx="2762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3FEEDA0-923E-475F-BCC8-6F925DC9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077" y="4674353"/>
            <a:ext cx="4159024" cy="2615822"/>
          </a:xfrm>
        </p:spPr>
        <p:txBody>
          <a:bodyPr>
            <a:normAutofit/>
          </a:bodyPr>
          <a:lstStyle/>
          <a:p>
            <a:r>
              <a:rPr lang="en-IE" dirty="0"/>
              <a:t>S2GLC (produced by ES) using machine learning is good at representing roads</a:t>
            </a:r>
          </a:p>
          <a:p>
            <a:r>
              <a:rPr lang="en-IE" dirty="0" err="1"/>
              <a:t>Ulmas</a:t>
            </a:r>
            <a:r>
              <a:rPr lang="en-IE" dirty="0"/>
              <a:t>-Walsh has a sporadic “</a:t>
            </a:r>
            <a:r>
              <a:rPr lang="en-IE" dirty="0" err="1"/>
              <a:t>checkered</a:t>
            </a:r>
            <a:r>
              <a:rPr lang="en-IE" dirty="0"/>
              <a:t> effect”</a:t>
            </a:r>
          </a:p>
          <a:p>
            <a:r>
              <a:rPr lang="en-IE" dirty="0"/>
              <a:t>CORINE (Copernicus) does a decent work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087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53F5-4CC6-4E6B-B65D-42BD7490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29C3-8DBC-4E19-8516-373BDFA8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Machine learning techniques are promising but work needs still to be done</a:t>
            </a:r>
          </a:p>
          <a:p>
            <a:r>
              <a:rPr lang="en-IE" dirty="0"/>
              <a:t>Any </a:t>
            </a:r>
            <a:r>
              <a:rPr lang="en-IE" dirty="0" err="1"/>
              <a:t>expension</a:t>
            </a:r>
            <a:r>
              <a:rPr lang="en-IE" dirty="0"/>
              <a:t> of the UW map needs correction of the </a:t>
            </a:r>
            <a:r>
              <a:rPr lang="en-IE" dirty="0" err="1"/>
              <a:t>checkered</a:t>
            </a:r>
            <a:r>
              <a:rPr lang="en-IE" dirty="0"/>
              <a:t> issue an a well thought training dataset (on-going)</a:t>
            </a:r>
          </a:p>
          <a:p>
            <a:r>
              <a:rPr lang="en-IE" dirty="0"/>
              <a:t>Each map has pro and cons between label definition and accuracy</a:t>
            </a:r>
          </a:p>
          <a:p>
            <a:r>
              <a:rPr lang="en-IE" dirty="0"/>
              <a:t>ECOCLIMAP-SG urban labels implicitly includes building heights</a:t>
            </a:r>
          </a:p>
          <a:p>
            <a:pPr lvl="1"/>
            <a:r>
              <a:rPr lang="en-GB" dirty="0"/>
              <a:t>Leveraging machine learning to produce a cost-effective national building height map of Ireland EMS2021-48 | Lightning talks | OSA1.5  </a:t>
            </a: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Wed, 08 Sep, 09:30–09:35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60D2D-2BE7-4309-9FDB-9DBBAEA7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5D93-18AF-46FA-9683-8738498B4C97}" type="slidenum">
              <a:rPr lang="en-IE" smtClean="0"/>
              <a:t>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609E-59B4-4378-AB97-A32B8C1A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</p:spTree>
    <p:extLst>
      <p:ext uri="{BB962C8B-B14F-4D97-AF65-F5344CB8AC3E}">
        <p14:creationId xmlns:p14="http://schemas.microsoft.com/office/powerpoint/2010/main" val="4261729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129</TotalTime>
  <Words>324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Century Gothic (Body)</vt:lpstr>
      <vt:lpstr>Neue Haas Grotesk Text Pro</vt:lpstr>
      <vt:lpstr>Open Sans</vt:lpstr>
      <vt:lpstr>Times New Roman</vt:lpstr>
      <vt:lpstr>Verdana</vt:lpstr>
      <vt:lpstr>Wingdings 2</vt:lpstr>
      <vt:lpstr>Quotable</vt:lpstr>
      <vt:lpstr>Using machine learning to produce a very high-resolution land-cover map for Ireland and beyond</vt:lpstr>
      <vt:lpstr>Context </vt:lpstr>
      <vt:lpstr>Ulmas-Walsh has promising results</vt:lpstr>
      <vt:lpstr>Extension to other countries: example Faroe</vt:lpstr>
      <vt:lpstr>Comparison with other maps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machine learning to produce a very high-resolution land-cover map for Ireland and beyond</dc:title>
  <dc:creator>Geoffrey Bessardon</dc:creator>
  <cp:lastModifiedBy>Geoffrey Bessardon</cp:lastModifiedBy>
  <cp:revision>2</cp:revision>
  <dcterms:created xsi:type="dcterms:W3CDTF">2021-09-03T08:43:53Z</dcterms:created>
  <dcterms:modified xsi:type="dcterms:W3CDTF">2021-09-06T12:07:13Z</dcterms:modified>
</cp:coreProperties>
</file>