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74" r:id="rId3"/>
    <p:sldId id="283" r:id="rId4"/>
    <p:sldId id="278" r:id="rId5"/>
    <p:sldId id="275" r:id="rId6"/>
    <p:sldId id="289" r:id="rId7"/>
    <p:sldId id="290" r:id="rId8"/>
    <p:sldId id="291" r:id="rId9"/>
    <p:sldId id="286" r:id="rId10"/>
    <p:sldId id="287" r:id="rId11"/>
    <p:sldId id="288" r:id="rId12"/>
    <p:sldId id="284" r:id="rId13"/>
    <p:sldId id="292" r:id="rId14"/>
    <p:sldId id="29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DB3C-80D2-47F6-BA2F-C29B7E60ADB8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57815-F4A6-4E0F-83EF-F62611676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283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DB3C-80D2-47F6-BA2F-C29B7E60ADB8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57815-F4A6-4E0F-83EF-F62611676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271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DB3C-80D2-47F6-BA2F-C29B7E60ADB8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57815-F4A6-4E0F-83EF-F62611676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942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DB3C-80D2-47F6-BA2F-C29B7E60ADB8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57815-F4A6-4E0F-83EF-F62611676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972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DB3C-80D2-47F6-BA2F-C29B7E60ADB8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57815-F4A6-4E0F-83EF-F62611676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602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DB3C-80D2-47F6-BA2F-C29B7E60ADB8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57815-F4A6-4E0F-83EF-F62611676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782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DB3C-80D2-47F6-BA2F-C29B7E60ADB8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57815-F4A6-4E0F-83EF-F62611676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977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DB3C-80D2-47F6-BA2F-C29B7E60ADB8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57815-F4A6-4E0F-83EF-F62611676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082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DB3C-80D2-47F6-BA2F-C29B7E60ADB8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57815-F4A6-4E0F-83EF-F62611676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193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DB3C-80D2-47F6-BA2F-C29B7E60ADB8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57815-F4A6-4E0F-83EF-F62611676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46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DB3C-80D2-47F6-BA2F-C29B7E60ADB8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57815-F4A6-4E0F-83EF-F62611676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18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BDB3C-80D2-47F6-BA2F-C29B7E60ADB8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57815-F4A6-4E0F-83EF-F62611676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763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f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24" Type="http://schemas.openxmlformats.org/officeDocument/2006/relationships/image" Target="../media/image40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9DEFD-57EA-4631-8254-4D29369D54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1585" y="1828612"/>
            <a:ext cx="9948829" cy="2827667"/>
          </a:xfrm>
        </p:spPr>
        <p:txBody>
          <a:bodyPr>
            <a:noAutofit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r>
              <a:rPr lang="en-US" b="1" dirty="0"/>
              <a:t>Redefining the climate regions of Romania through objective</a:t>
            </a:r>
            <a:br>
              <a:rPr lang="en-US" b="1" dirty="0"/>
            </a:br>
            <a:r>
              <a:rPr lang="en-US" b="1" dirty="0"/>
              <a:t>methods</a:t>
            </a:r>
            <a:r>
              <a:rPr lang="en-US" b="1" i="1" dirty="0" smtClean="0"/>
              <a:t> </a:t>
            </a:r>
            <a:endParaRPr lang="en-US" sz="2600" b="1" dirty="0">
              <a:solidFill>
                <a:srgbClr val="05416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A322EE-F207-48E0-B8E0-D787CA3E81A3}"/>
              </a:ext>
            </a:extLst>
          </p:cNvPr>
          <p:cNvSpPr/>
          <p:nvPr/>
        </p:nvSpPr>
        <p:spPr>
          <a:xfrm>
            <a:off x="0" y="9236"/>
            <a:ext cx="12192000" cy="124514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66.png">
            <a:extLst>
              <a:ext uri="{FF2B5EF4-FFF2-40B4-BE49-F238E27FC236}">
                <a16:creationId xmlns:a16="http://schemas.microsoft.com/office/drawing/2014/main" id="{2A430DBE-2F19-46AE-B964-1510E28D18EA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1115966" y="93832"/>
            <a:ext cx="986947" cy="1088914"/>
          </a:xfrm>
          <a:prstGeom prst="rect">
            <a:avLst/>
          </a:prstGeom>
          <a:ln/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6AEF284B-5F56-453C-891F-697E8D5F7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052FAE88-7B23-4C32-87B7-23E8E42E6065}"/>
              </a:ext>
            </a:extLst>
          </p:cNvPr>
          <p:cNvSpPr txBox="1">
            <a:spLocks/>
          </p:cNvSpPr>
          <p:nvPr/>
        </p:nvSpPr>
        <p:spPr>
          <a:xfrm>
            <a:off x="3100815" y="289230"/>
            <a:ext cx="9144000" cy="4682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o-RO" sz="1800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EMS Annual Meeting</a:t>
            </a:r>
          </a:p>
          <a:p>
            <a:r>
              <a:rPr lang="ro-RO" sz="1800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10 of September</a:t>
            </a:r>
            <a:r>
              <a:rPr lang="en-US" sz="1800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2021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95754" y="5126159"/>
            <a:ext cx="74562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Vlad-</a:t>
            </a:r>
            <a:r>
              <a:rPr lang="en-US" sz="2000" dirty="0" err="1"/>
              <a:t>Alexandru</a:t>
            </a:r>
            <a:r>
              <a:rPr lang="en-US" sz="2000" dirty="0"/>
              <a:t> </a:t>
            </a:r>
            <a:r>
              <a:rPr lang="en-US" sz="2000" b="1" dirty="0" smtClean="0"/>
              <a:t>AMIH</a:t>
            </a:r>
            <a:r>
              <a:rPr lang="ro-RO" sz="2000" b="1" dirty="0" smtClean="0"/>
              <a:t>ĂESEI     </a:t>
            </a:r>
            <a:r>
              <a:rPr lang="en-US" sz="2000" dirty="0" smtClean="0"/>
              <a:t>Lucian</a:t>
            </a:r>
            <a:r>
              <a:rPr lang="en-US" sz="2000" b="1" dirty="0" smtClean="0"/>
              <a:t> </a:t>
            </a:r>
            <a:r>
              <a:rPr lang="ro-RO" sz="2000" b="1" dirty="0" smtClean="0"/>
              <a:t>SFÎCĂ </a:t>
            </a:r>
            <a:r>
              <a:rPr lang="en-US" sz="2000" dirty="0" smtClean="0"/>
              <a:t>, </a:t>
            </a:r>
            <a:r>
              <a:rPr lang="en-US" sz="2000" dirty="0" err="1" smtClean="0"/>
              <a:t>Alexandru</a:t>
            </a:r>
            <a:r>
              <a:rPr lang="en-US" sz="2000" dirty="0" smtClean="0"/>
              <a:t> </a:t>
            </a:r>
            <a:r>
              <a:rPr lang="ro-RO" sz="2000" b="1" dirty="0" smtClean="0"/>
              <a:t>DUMITRESCU</a:t>
            </a:r>
            <a:endParaRPr lang="en-US" sz="2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5" y="81470"/>
            <a:ext cx="5292908" cy="10612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2" t="18418" r="16118" b="20092"/>
          <a:stretch/>
        </p:blipFill>
        <p:spPr>
          <a:xfrm>
            <a:off x="9931041" y="93831"/>
            <a:ext cx="1091703" cy="104889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217459" y="5006299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/>
              <a:t>1,2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786282" y="4997335"/>
            <a:ext cx="3116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/>
              <a:t>1                                                  2</a:t>
            </a:r>
            <a:endParaRPr lang="en-US" b="1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620871" y="5459508"/>
            <a:ext cx="1290917" cy="4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228659" y="5655079"/>
            <a:ext cx="77346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dirty="0" smtClean="0"/>
              <a:t>Faculty of Geography and Geology, Alexandru Ioan Cuza University</a:t>
            </a:r>
            <a:r>
              <a:rPr lang="en-US" dirty="0" smtClean="0"/>
              <a:t>, </a:t>
            </a:r>
            <a:r>
              <a:rPr lang="en-US" dirty="0" err="1" smtClean="0"/>
              <a:t>Ia</a:t>
            </a:r>
            <a:r>
              <a:rPr lang="ro-RO" dirty="0" smtClean="0"/>
              <a:t>și, Romania</a:t>
            </a:r>
          </a:p>
          <a:p>
            <a:pPr algn="ctr"/>
            <a:r>
              <a:rPr lang="ro-RO" dirty="0" smtClean="0"/>
              <a:t>National Meteorological Administration, Bucharest, Romania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2106969" y="5572683"/>
            <a:ext cx="3063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b="1" dirty="0"/>
              <a:t>1                                                  </a:t>
            </a:r>
            <a:endParaRPr lang="en-US" b="1" dirty="0"/>
          </a:p>
        </p:txBody>
      </p:sp>
      <p:sp>
        <p:nvSpPr>
          <p:cNvPr id="21" name="Rectangle 20"/>
          <p:cNvSpPr/>
          <p:nvPr/>
        </p:nvSpPr>
        <p:spPr>
          <a:xfrm>
            <a:off x="3060231" y="5861095"/>
            <a:ext cx="3063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b="1" dirty="0" smtClean="0"/>
              <a:t>2                                                 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7755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920991" y="494370"/>
            <a:ext cx="4298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CONTINENTALITY  </a:t>
            </a:r>
            <a:r>
              <a:rPr lang="en-US" sz="2400" b="1" dirty="0"/>
              <a:t>VS. </a:t>
            </a:r>
            <a:r>
              <a:rPr lang="en-US" sz="2400" b="1" dirty="0" smtClean="0"/>
              <a:t>OCEANITY</a:t>
            </a:r>
            <a:endParaRPr lang="ro-RO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303" y="956035"/>
            <a:ext cx="7472681" cy="546648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054478" y="6440106"/>
            <a:ext cx="107617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i="1" dirty="0" smtClean="0">
                <a:latin typeface="Verdana" panose="020B0604030504040204" pitchFamily="34" charset="0"/>
              </a:rPr>
              <a:t>South-East of Europe represents a so-called </a:t>
            </a:r>
            <a:r>
              <a:rPr lang="en-US" i="1" dirty="0" smtClean="0">
                <a:latin typeface="Verdana" panose="020B0604030504040204" pitchFamily="34" charset="0"/>
              </a:rPr>
              <a:t>Earth's</a:t>
            </a:r>
            <a:r>
              <a:rPr lang="ro-RO" i="1" dirty="0" smtClean="0">
                <a:latin typeface="Verdana" panose="020B0604030504040204" pitchFamily="34" charset="0"/>
              </a:rPr>
              <a:t> </a:t>
            </a:r>
            <a:r>
              <a:rPr lang="en-US" i="1" dirty="0" smtClean="0">
                <a:latin typeface="Verdana" panose="020B0604030504040204" pitchFamily="34" charset="0"/>
              </a:rPr>
              <a:t>Climate</a:t>
            </a:r>
            <a:r>
              <a:rPr lang="ro-RO" i="1" dirty="0" smtClean="0">
                <a:latin typeface="Verdana" panose="020B0604030504040204" pitchFamily="34" charset="0"/>
              </a:rPr>
              <a:t> </a:t>
            </a:r>
            <a:r>
              <a:rPr lang="en-US" i="1" dirty="0" smtClean="0">
                <a:latin typeface="Verdana" panose="020B0604030504040204" pitchFamily="34" charset="0"/>
              </a:rPr>
              <a:t>Problem</a:t>
            </a:r>
            <a:r>
              <a:rPr lang="ro-RO" i="1" dirty="0" smtClean="0">
                <a:latin typeface="Verdana" panose="020B0604030504040204" pitchFamily="34" charset="0"/>
              </a:rPr>
              <a:t> region at global scale</a:t>
            </a:r>
            <a:endParaRPr lang="en-US" i="1" dirty="0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66675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2108957" cy="46166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INTRODUCTION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6844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23" r="33453"/>
          <a:stretch/>
        </p:blipFill>
        <p:spPr>
          <a:xfrm>
            <a:off x="4948781" y="769545"/>
            <a:ext cx="2533474" cy="24911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6675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108957" cy="46166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6" name="Oval 5"/>
          <p:cNvSpPr/>
          <p:nvPr/>
        </p:nvSpPr>
        <p:spPr>
          <a:xfrm>
            <a:off x="6125763" y="2357072"/>
            <a:ext cx="476250" cy="43815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442574" y="435289"/>
            <a:ext cx="1621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XERIC REGIONS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27787" y="402187"/>
            <a:ext cx="1754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AXERIC REGIONS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" t="12016" r="20842" b="2128"/>
          <a:stretch/>
        </p:blipFill>
        <p:spPr>
          <a:xfrm>
            <a:off x="791310" y="3676087"/>
            <a:ext cx="3223431" cy="29274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Oval 10"/>
          <p:cNvSpPr/>
          <p:nvPr/>
        </p:nvSpPr>
        <p:spPr>
          <a:xfrm>
            <a:off x="3046327" y="4856208"/>
            <a:ext cx="908604" cy="886611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17686" y="6261019"/>
            <a:ext cx="302455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Mesophil</a:t>
            </a:r>
            <a:r>
              <a:rPr lang="ro-RO" sz="1400" b="1" dirty="0" smtClean="0"/>
              <a:t>ic decidous</a:t>
            </a:r>
            <a:r>
              <a:rPr lang="en-US" sz="1400" b="1" dirty="0" smtClean="0"/>
              <a:t> forest</a:t>
            </a:r>
            <a:r>
              <a:rPr lang="ro-RO" sz="1400" b="1" dirty="0" smtClean="0"/>
              <a:t>s</a:t>
            </a:r>
            <a:r>
              <a:rPr lang="en-US" sz="1400" b="1" dirty="0" smtClean="0"/>
              <a:t>: </a:t>
            </a:r>
            <a:r>
              <a:rPr lang="en-US" sz="1400" b="1" i="1" dirty="0" smtClean="0"/>
              <a:t>Fagus</a:t>
            </a:r>
            <a:r>
              <a:rPr lang="ro-RO" sz="1400" b="1" i="1" dirty="0" smtClean="0"/>
              <a:t> sp</a:t>
            </a:r>
            <a:r>
              <a:rPr lang="ro-RO" sz="1400" b="1" dirty="0" smtClean="0"/>
              <a:t>.</a:t>
            </a:r>
            <a:endParaRPr lang="en-US" sz="14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9" r="18258"/>
          <a:stretch/>
        </p:blipFill>
        <p:spPr>
          <a:xfrm>
            <a:off x="4299437" y="3673153"/>
            <a:ext cx="4056881" cy="29099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Oval 13"/>
          <p:cNvSpPr/>
          <p:nvPr/>
        </p:nvSpPr>
        <p:spPr>
          <a:xfrm>
            <a:off x="7088971" y="4457700"/>
            <a:ext cx="1131837" cy="1178748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334606" y="6248584"/>
            <a:ext cx="355209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Thermophil</a:t>
            </a:r>
            <a:r>
              <a:rPr lang="ro-RO" sz="1400" b="1" dirty="0" smtClean="0"/>
              <a:t>ious</a:t>
            </a:r>
            <a:r>
              <a:rPr lang="en-US" sz="1400" b="1" dirty="0" smtClean="0"/>
              <a:t> </a:t>
            </a:r>
            <a:r>
              <a:rPr lang="ro-RO" sz="1400" b="1" dirty="0" smtClean="0"/>
              <a:t>decidous </a:t>
            </a:r>
            <a:r>
              <a:rPr lang="en-US" sz="1400" b="1" dirty="0" smtClean="0"/>
              <a:t>forest</a:t>
            </a:r>
            <a:r>
              <a:rPr lang="ro-RO" sz="1400" b="1" dirty="0" smtClean="0"/>
              <a:t>s</a:t>
            </a:r>
            <a:r>
              <a:rPr lang="en-US" sz="1400" b="1" dirty="0" smtClean="0"/>
              <a:t>: </a:t>
            </a:r>
            <a:r>
              <a:rPr lang="en-US" sz="1400" b="1" i="1" dirty="0" smtClean="0"/>
              <a:t>Quercus</a:t>
            </a:r>
            <a:r>
              <a:rPr lang="ro-RO" sz="1400" b="1" i="1" dirty="0" smtClean="0"/>
              <a:t> sp.</a:t>
            </a:r>
            <a:endParaRPr lang="en-US" sz="1400" b="1" i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" t="7307" r="2713" b="1969"/>
          <a:stretch/>
        </p:blipFill>
        <p:spPr>
          <a:xfrm>
            <a:off x="8554912" y="3673154"/>
            <a:ext cx="3442214" cy="290991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8609104" y="6253178"/>
            <a:ext cx="2575376" cy="3057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Steppe and</a:t>
            </a:r>
            <a:r>
              <a:rPr lang="ro-RO" sz="1400" b="1" dirty="0" smtClean="0"/>
              <a:t> forest</a:t>
            </a:r>
            <a:r>
              <a:rPr lang="en-US" sz="1400" b="1" dirty="0" smtClean="0"/>
              <a:t> steppe</a:t>
            </a:r>
            <a:endParaRPr lang="en-US" sz="1400" b="1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6" r="67183"/>
          <a:stretch/>
        </p:blipFill>
        <p:spPr>
          <a:xfrm>
            <a:off x="8956320" y="769544"/>
            <a:ext cx="2621400" cy="25590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91"/>
          <a:stretch/>
        </p:blipFill>
        <p:spPr>
          <a:xfrm>
            <a:off x="1016154" y="699503"/>
            <a:ext cx="2577787" cy="255902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181225" y="2300382"/>
            <a:ext cx="476250" cy="43815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159164" y="2392240"/>
            <a:ext cx="476250" cy="43815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319851" y="435289"/>
            <a:ext cx="1994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 smtClean="0"/>
              <a:t>SUB</a:t>
            </a:r>
            <a:r>
              <a:rPr lang="en-US" dirty="0" smtClean="0"/>
              <a:t>XERIC REGIONS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0224540" y="6531950"/>
            <a:ext cx="1795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Bohn et al., 2004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0257690" y="92333"/>
            <a:ext cx="176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Bo</a:t>
            </a:r>
            <a:r>
              <a:rPr lang="ro-RO" b="1" dirty="0" smtClean="0"/>
              <a:t>tti</a:t>
            </a:r>
            <a:r>
              <a:rPr lang="en-US" b="1" dirty="0" smtClean="0"/>
              <a:t> et al., 20</a:t>
            </a:r>
            <a:r>
              <a:rPr lang="ro-RO" b="1" dirty="0" smtClean="0"/>
              <a:t>18</a:t>
            </a:r>
            <a:endParaRPr lang="en-US" b="1" dirty="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2512632" y="2729740"/>
            <a:ext cx="801180" cy="2109883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9617239" y="2830390"/>
            <a:ext cx="858481" cy="248106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9030259" y="5346623"/>
            <a:ext cx="828964" cy="907998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>
            <a:stCxn id="7" idx="2"/>
            <a:endCxn id="14" idx="0"/>
          </p:cNvCxnSpPr>
          <p:nvPr/>
        </p:nvCxnSpPr>
        <p:spPr>
          <a:xfrm flipH="1">
            <a:off x="7654890" y="2611315"/>
            <a:ext cx="2504274" cy="184638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6" idx="5"/>
            <a:endCxn id="14" idx="0"/>
          </p:cNvCxnSpPr>
          <p:nvPr/>
        </p:nvCxnSpPr>
        <p:spPr>
          <a:xfrm>
            <a:off x="6532268" y="2731056"/>
            <a:ext cx="1122622" cy="1726644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275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78" y="1397976"/>
            <a:ext cx="5541674" cy="3923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47822" y="5451176"/>
            <a:ext cx="510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i="1" dirty="0" smtClean="0"/>
              <a:t>Köppen classification map for Romania (1981-2013)</a:t>
            </a:r>
            <a:endParaRPr lang="en-US" b="1" i="1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66675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2108957" cy="46166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INTRODUCTION</a:t>
            </a:r>
            <a:endParaRPr lang="en-US" b="1" dirty="0"/>
          </a:p>
        </p:txBody>
      </p:sp>
      <p:pic>
        <p:nvPicPr>
          <p:cNvPr id="7" name="Image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23" y="1397976"/>
            <a:ext cx="5580664" cy="3947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71645" y="5451176"/>
            <a:ext cx="5119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i="1" dirty="0" smtClean="0"/>
              <a:t>Köppen classification map for Romania (1961-1980)</a:t>
            </a:r>
            <a:endParaRPr lang="en-US" b="1" i="1" dirty="0"/>
          </a:p>
        </p:txBody>
      </p:sp>
      <p:sp>
        <p:nvSpPr>
          <p:cNvPr id="2" name="TextBox 1"/>
          <p:cNvSpPr txBox="1"/>
          <p:nvPr/>
        </p:nvSpPr>
        <p:spPr>
          <a:xfrm>
            <a:off x="814917" y="1028644"/>
            <a:ext cx="2604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/>
              <a:t>KÖPPEN CLASSIFICATION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9487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AutoShape 4" descr="data:image/jpeg;base64,/9j/4AAQSkZJRgABAQAAAQABAAD/2wCEAAkGBxQSEhUUEhQWFhUXGCAaGRgYFyAgIRsgIB4hHR0hHx4aHCghHiAlHhwbITEhJSkrLi8uHR8zODMtNygwLiwBCgoKDg0OGxAQGy8lICYtODQsMDQ0LDIsMCwsNCwsLDAsNSwsLC8vLC8sLywsNDA0NCwsLCwsLCw0LCwvLCwsLP/AABEIAMABBgMBIgACEQEDEQH/xAAbAAACAwEBAQAAAAAAAAAAAAAEBQIDBgABB//EAE0QAAIBAwMCBAMEBgYGCQIHAAECEQMSIQAEMSJBBRNRYTJxgQYjQpEHFFJiocEVM3KCsbJTksLR4fAWJDRUc5TS4/FjZCV0g4Sio8P/xAAaAQACAwEBAAAAAAAAAAAAAAADBAECBQAG/8QAMhEAAgECBAMHBAMAAgMAAAAAAQIAAxEEEiExQVHwEyJhcaGx0QUykcEUgeEj8SQzUv/aAAwDAQACEQMRAD8AcnwLb3Ff6OGAD/2YZB9Adzd7ZA11PwDb3KreGU0BMFn29MKowWJP6ycKCxOPwH1E7re+C7aqxqVqNJyBlnUGAI7txEfwGl3hng2xqVayrs6ICgIX8lYcQVZZiDjEehHY6UFQkSJmaP2VoLTH/wCHUn6gsmjTJMgksT+sZAMKYE54MEg/w/7G7aqc7DboIm59ssdsYrE5BmeMHg41pa32U2ESdltz/wDoIT/l0wp11SKa03CqBEIYHVZH05+WeNcahk5ZjvEvsPtKVMudtssED/s0csB/pPfSOj9l9sajN+q7W20ADyCBMmSPvPkNfSPH/wCpb+0v+ddZhfiPyH8z/PQXrMBpHcLQRwc0ym58M2lNwH2u0RcgsaTAAg9IM1PxLkH2I50QngG0cBl22zZTwRSJB+X3mj/FN09KvSspl0qAq5BiyCLSexGWHY8c4Gg6hq02qeTSFjsHBckBTADyAsgGLsdy0j17tXI0PtGRh6WxHvKd39l9sQI221XqGVoe/Bl+NX/9HtsBJ2mygf8A2/8A7mrtv4lebCoWqrQUuB4AaQeSsEGQvfMHGg08WeKdV0ii7La5YRmYLLHSDyMmMTnGo7SqNz7SGo4dTqN/OEL9m9uRnabIH/8AL8f/ANmuP2d23/ddkP8A9t/7mmy1wSBIB9Cc/wDH6aYeFpSqXLVBz8JE/Xj5fXPbULVqMbX9pz0aKrfLf8zK+HfZrbikl222ZMcvts5zk3jOdWL4BtpI/VdiY/8Atv8A3NOKXTTBOcD5nGq0t6ciR/ieZx3Pb11xrVNTeSMPS5Rafs9t/wDumx/8r/7mqqf2a2/mFv1bZ/CBb+rC3k5i/nHM6dVFMgDEyJ/5+v5ap8glypMggEnuYnERGT/CdcKz85zYelwWA0/A9sc/qmxjtG0GR/r9859I1Z/0e23/AHTY/wDlB/69NGpXEgkwAMDvJP8Au7Rr39Vj4On5DH1H8xnXGs3OR/Gp8og3/wBnNuQP+rbMAMpNm1E8+zGR6jRNPwHasOna7Ax6bUH/AG9PKlWn5VtttUOO3IuHB7iD7ccaT+Ny8UUnzHEl15p0xFzAgiCZtGeSTwDqTVfQX9pTsqVixFgPOAbvYbKl8e32EzFo2oLSeAFDTP00Hs/1Go9g2u0VjMB9nbMcgEtBI5jTdvC6FAAoBTaekNSie5HSOqe+Se+l+42wI+8pkKGAWkxBg/vGewHSRKx75FFxJO1/T4/cT7anvl08z6Rhs/s9QCAHb7RvdtsCefUtokeA0e222f8A5Yf+rSv7Pb/yn8mo5KMJoliO0ypI+UiZ754GtKKwn4h+Y1Z6lQHeP0qVGogYCT8N+yVCrSRzQ2gLDgbVfX+1rq32KoITU8mi0CLF2ykc8hbon39NFbPbqadBoBLgDLGDBxi4AcjIHf5BrqfhrmZoU7SLSRu6hkSG4sxkA4P10z3plkC8Up9n6JJA2a/CWBO0QTGYEvyfeNV/0NSkf9QOe42tLEgnP3s4iOPT11rv6IpHqZOogT1NGPr/AB0m2uzbzairTp2XIuazg2yxMQWNwyRxMQSOFm5nWi+t9l6L0pO2smMLt6YcfCeQ+Oc57N9az4LT/wC4t/5aj7f/AFPf+B9pc/0S10fq9G2cn9YqTBiTFmO+Jzo3xPYIKbkLkgDLEcER35wP+PBgMdpFpmaHg1IxOzZZMZ21LGJkhahMDjHfR+2+ytJ0VjRpISASrUElfYwYkex1Ol4a5tK0KDC0QTuHByOICsI44Ony+HIAAtwAAAC1HAgAAcN6Aa5iZwA4z5F+kn7NU9tTpWqhvdjNgB9YmeM8fLXadfpe2gSnRK3ElzNzseB2uJjk8a7TFPVQTBk66TU/ad7qQpAsPMIkqJ6QQWBP4SwBAn3Gl32d3H3qOAAtz0yOozJkRasDJUZwADnQm53YL1KzyskqAWnpQkYwLQ0XEGeJmOBdhUcbaKZMqWqOQCD1ZFuJMSJwcCM4BAVyoBzg8xNS/AT6Jvj0HjtyY7jvpTv2pl8tTkA8137uQZC9v8DgYGmlNvOog9SF07rBUkfsuOR6MPmNIN34q/nGCQEJFvTBhz3KEjHTg+/Og3tvHERnNlF438c/7Ofmn+ddYjfl1zRpI5vAIbGIHt785j0OnG78WdqTIReSwIJYCIIMAKgHbk+uktDfjy3q1AaYUkkMeAoE/wCB0F2vtrNLC0mUEMLS7e00gFlULBDTEAEZz9NCb3drRp3MquDhCoEuYJAwIzHxDHMxGuHhxrKrbhmBZ1PlyQqwQ6qBEOwIBJPJBGBjUN74XTpsINs/iRBgtPZ5Rbs5AGeYnS3bpfLv7Q7sBraB0vAFZy9QUze8WQGQdJ+G4AkzOTA6iAOZs8R2rU6YApqVaAFKhbcMY+IjPEREd+2ix4IlNv61ypYseoKVaG7qAFAEDmfrnQx2NRVJkkASLpieAb+IAx6EHAngBrF2uWvFKwVhYiZbe7ISpeggAEWvUkKOekEWrxwInHEaIoefSINI2IQOm69SP3AfhPtx7d9GKXqr0LTJbBJdpCwSLhGDxHIk+mrhSLAiFUrkjv8A5ZMekdwNbWFrZl7Nt+Uw3qVKbZhB9p9oKqwrBKgEGZKEcYxIJyJwOffHviu53IcOahCsIKUnDCmI6WN69QuwWgDqHEZq8qF7SQPrHY+hE/TXKYiVn/WBn6EXR/z66byU73A1lv5ta1r6Rz4V4qpqvRqVA7pADTBIyTImLhibfYwMw5q0VknuACDPHxZPtEz7ax1OmlNCigGkcsrAi0zyGPIBzgSvYxgH7B6m5p2muDTtt+7WC9pINzk9+9oWRxjQamEzvemfOPUvqSLT/wCXhx5/BhSeMPUHmU6NMU2AKF3yVnDFQsAGZ+LjmNXbLzap6qiKJGUpADPE+YGMZGQBr2jhUOBYDTaBgcCQPSVHyB9jr2nvIrOh+ICe/UkT8rgST7xqcVhLJelv7/mZZ+p12O+n9Qve/ZuUHm1GY3Lm6AJIGRTCg8xwCOdQ22wXblmsHIUs2f7rTMrmQwyJmDLDTttyj0mFU3CRwJLCQZAAz9PTQFNqbMquajfhDeVUBs5AclQOk5nIA5iZ1hh6jrqTDCszak3EpnrHlACVstqJgEEm0NPJF3cg2DMZ1VXo1DYyoFCHq8rpOB8LKQQRmc4yCD3N9fw9D909x5Wm6VGWCY5tYXEWgiZiInXeBOKRNNlrGrMP5jFi3urFiCuOkGOTEEldQNdRvJY6XiXxGgzUL1KDymlSEysPImIxIgEAdwQDjWl2G48ynTciCyhomYkToWvtwrOgxfeUBEdU5XqjDY+oB7aA+y9UqhoVJFRGaAe6z+H2EwRkjjR1bMluR95p/TXGq38R11tNRt99tloIa7FfL6jhowSRMD3/AInUvDn8M3B+6FFjcBlIliDAFwEkidJNz4elWj1ip1KVlWAjgHJosF5HJzGi/sFsU2960aVVg7i4u69MXCY8umYJB4mZB41qh6NrA97lEO0OcqeenlD9xQ2bKTthsXcC5rmWAgEEykkACM8a8p0BfUNRdmagdCw8wmDOCQVlWust/wCA01Fao6uG2tRJU8PTk44Uq+CexMao8tlrXChXYevmpZ87C49+3bHOotCXMVbOhTd1Hl+Hl+SEcsQ2SI6RPVGY9dN/EN6rBqbqscHL/wAqRGvd94slEFjTEhwp66a5KX8s4HGIJB7gRnQNP74eYkwxJgVEP4iIlUYcg/iPpOl67lFzCXpgFrGF+H+GbWoi/c0yU6fgyIEiCyg8EadKoAgYAwNZ7a0qSsfNR2brtYKzQPLW4SiC2QIg5JBjMDRPhj7dAWpU3SZEGlUBwt3DDAge0nHOrU2zoGMq28yf6Y/6qh/bb/DXap/Srvkq0qNl2HJNyMvI/eAng8a7TlL7RF2Opgv6g5QNUqOeuSAcHk2CReQcGIiQPQQ4peD+dUpiu1M0EAZQXVGBK5ACZkExMrw2ODptt9yxn/q+4EMag60Fx5txV4M/CenGj9hR8wEulWmRUvhqgkn+47dP7pMe0aSJBNzvGASBlG0ZJWVvhYH5EHWK8QP3tT+23+Y61+32ioWILEkkmXJGTOATC/IaxfilUCq8/tt9eo8eug1/t05/Me+n/wDtN+X7EofdpfZd1ekfWAeCYzHMEHjQO1VKleoaxH3dRQiMJUA01YsAOXOQJmIxzqrxWoYupU/vXIpq0ANJxMHm0Scxx37sPDdj5KfcpFW6OoY/ZLMzSSxEEmSTCjgaUchU31OnXLlH61W2kOecR0CSYJyROZkyJkdIzkAxxrqlFShHUUA6ltwPUfCQvuDxA417XQhBSNQM8iQVHckgQIPoJmcgyOdFbGvNMqVXAICARKgRlcxOs/LxHX5mbXxOQQXa7U1OomOogAKIkKcx3tMj5gzOIXb7dhFIBM1GAkk5BIgD+0Mk+4GY043FQ00BVlKrjIgqbSBAA+XSROee2srvakVqHTIDXR7AqMk4jPzgExjTFJbmIFjUJYxqngK0Oolixe4ovUbYIwDkmTz2HsNC+KJTcoyJUp8zKsCcDIImfSZ76alK1JlqtDMTLIsTbmfizMYmR8hxqt6q1DN1RHaS6jAwJ+EtacAdUEcZ1fMT3jr4wGomS8NrXW2tAU4ZoPsJGTYT3kQePY0ovmrcFBsyWTF0yRjsO3aIydOKHgoZF6WttDEkqohhk8Z47+06T1aLIcKRIkGBkHuQ3qPXWlSx9u7bSANItrFP9HVxUqN53lrN6GAZDMQBbEyFAMR3HfOivCm3K0mJpIXUQubTgkg9haZJAkRMcGBOpUuqSTDTkiTaBAJw2Dj/ABxjE6lUtcFqEGAPiaTJIwWPOf2R/v16VdHXMso7Oe6wH4jXw3cpVJKOCYyI9gO/tAI9gcaWjw4VWFVXBTOVkFAJIBU5EZWAe/GqH8OIVGSqVcQqss5DC6DPbmByPrq/b1FQiDEXLUAMsCDg4HBi5THIj8RAKWubQAWwusN8Nq1FAe+5bpAMTIIOCPXJ+h1qqfiqVQAVPvHKnsVjPqMZ7RzGcqOKgpjA6pDL8JwQI95INpzg8gTo2oFeGYqBxaFBx+6TEjEiR+WsH6hhsjBxsff/AGM4eqD3TCd5swsNTKsBkW4uI7EDAYT2GeIEaJ3tbzNuKsSALwYIIggsAYkKyhhMceugtvvClS4i+nwQ2GUcAz+Jc5DE240x2ShXegc03Ulczg8ge0H+OkTw4xzZvKU07nplSnmqGPJ61zwRmTH0IgyedJN1tDUNyNbVpkFWInJ4v/EQRKESJNpyTl1tadRUFQZEScwyzlgCcFZJhSMdogERarS3Djy3anUYYlfjxJjlT/HgkeupXMCSvXnJVsjDmJV9lqq1VArQLWZSMW3K5HLAm0xIziRoipValVZabFVk/CFEwRHAz31lt/Tq7R3qU6quoYNWprbAGFJjBBwD85xB0+RgbWBkHgjuDn+Wm2qtYEH3/E2cOlGr37C+l9Bvzl1X9ICbcJTq06tR7ASy25n5kav8M+0o3zE0q9XbBcWFKZDwGYmSGjHuPhEd9Lj4atQKzUA/SBcaV0x7xpj4MG213lUCqnLBKB6jDRwViDHrifWRslU7K9tbTGNZTUKAHf8AqGjdI6CN9JQEu/l05aDEsLIGSBgDjQisrMSm4FUGOKVOAT/ckzBJk9/lDAeIblQb0uJEiyg2J9fvTMeg1PxGpcUNjgEAcQRlviz2x+es6sxCkiGUXIkKHiQowpBkwSwVc5Cy1sD0+g0XS8WAZgy1YmATThfoZzP/AMaVUaNzWHbiqtuVeLfiUyLhGOYIHGjt3QmQdhTcByRJp54F0N3IA+gGooNmW5ktoZlP0rbkVNvQYBh96whgQcD0Ou0N+lDZU6W3oMlBKLM/UFCjsTBK4MSfz12tGl9sVf7jGfhCUi6Wjaz0xajk/F2Y4+p7/PV+yoUbStm1sKksq7SoJtBKmD6GDGT6Z0u2HiFUT95UMgiDUHfEiKYyO2jT4hVCgX1OefMzmB+xwIwPc6zO0XnNL+LV/wDn2jXwGrDCmhohcsVp7apTkxEyzW8x84Osv9qqZLVfKqLTa8kknJhiYmcZA5DDkWmdNv8Apc1OnlJt6TdJJM2jMgEkxHrI9dId7vvOaKakVapJJtK2rd1m6DBg2988xBirkEac4XDU2RyW0FviA7DctVArwrBVPlKWtN0fGfw3YIAxEt89NfDvEazkzTIUz1U6g+IMebhgc8e3M6beAqqgqhAUYCDNoBfEzn5/PRnh9W1GViFIdoJ9ySOee/5azXqqWIy+UHinci95m63iNmPvKajHUrRJJJ6lcAz6xqdT7RCiEDJILSGBkcGQDEz7EA5Pppn4xRVwqucMPhnqkiZPbtAHz+WsgNqrNaxPSTAEgkiMyCOOZOfrolOmKh0BmQ5AN2hfim7NZwhEzVDEEfCACokHk5JAiTE4jGo+zPhCpc9i5jJHJHfj5ZEfSBrHUdsxqTazhWyYk4VRGOywY+v10dD7Q0lUU1UXAQWqAAL6YWSYBwMTHI1NZSLIL+MIrXW4j6sVWqzOpgKIaJHPaO/V8+dZ/wAQrTV82mxpgHjyyDxB6ibZMmJBjHadSoeNBSRXCtTm0m0TwDJWCYg8z6z2lhsBSr12hVamigrAEdxPGZN30A9dCpqVuZHgYJQ2od6dK5ipSXlm5EGBJwJM6O8c8LatQFBblyJYAHA5ySMme/5HglbTw5MG1Q4WFa3sVHPYwREn01PcvaYAB6YchRCEjpYn58jMCDgDMm4MkAmfP6vhLJURXsIAHwnuMjqAnkHjGIxwYVndfMNKklyAMAwIDAZJAAEkfwMa0XjuwhVLKA5kLC8nuSF5xxEHAGs0m1ljBkgDBJu/FJEZkdwP44I1/p+JH2EamLVl1zHhJeCVa9ZvLqUBSpdRYEtcZ+ETIIweY7Rgro7xDZMgU0xcQ8Ws8iojGSpuOCDkHmVBnJ0DFQUy1NgcEE5MEdsm7BBmCOOMzozwvw9XQt5jOWEEkKYj+0D/AMfnnWvubWi7ML5thy19YNuiFlKTEqw+BuzAiEM9/nBEc6cv44lRmvUqW56wwViFkKGtIF1zcHJPtpPvtiesUVS6R5hyqEKR0sLYE5yCSJnI6dD7ChWaoCQ1OVK4ZeZUMRgsBhQcBpJgjQcWoamc41hKTWBCtYHf3E1fh6ioxWCZDQ2VAgZBBAIeSvS34TI76lu92wSUIWvRRiA3DRmOxj2GYI+Ws0KL0qiKxqXC69kMz3Q55tuk4krcACTGtbumpNtndHvNJSbgwacSDcnPcfRhnXnWp5bHnNFbsQd5ZQ3CVKKKGXymMVSzC6IEqYESzSDwImMkan4uUdin3ZwCZxgm0N+/BM2icCOSNLfCdpUp0iDuXAZ8SlMSAFGZTHSBI5kt6YNqblgBBJKA2e/MCMkiIGeYByROuBCtzHXhOXRs2/nKfFvCKa02ZIljNQA94iccgREH1n5oadRtosFWqUVOGAMqPTPxAdhz26udbE7+Kbkm8WFh816WX25U/wB4+mlO22o8pZJ6i9w7EBmGJzMEY9B+fLUIHeGkLRqtSbumW7LeU2oRglgYJp1PoZFIiO8g99EUlYI1anUpoqGCSaigEiMgKpOGByCJg+4U/Z3ppCiZDUT5ZBHYHpPuCsGRp14dVtvyR19qgX8Cdiwn5+2naZDVD4Q1fCIgFUHU/vWU0d4mfL3iMpUg3Vap6szaS37seog6v329BterV2+cSLogXAwSDmQc/u8aKpVWZoSoq9P43Dj4k/CKkmeJ7T76YRVl/vqMfgHlnpzw33nV3GLdGZQ4sYAGxvM7SqKz2JWo3AAAB2DZsi6yGM/TkaY0djVIDLWWXHVNWoVy13QC2JAAn5iBOmFNKoGatEmDkUyB2C48w4DXTnMgYjPUV3BXFagTIyKRi2DOPN5JjMxg41yLlFhJJubmYX9K71G2tEuaZPnEfdzGFI79wQRrtS/SwlUbal5rI332LEKx0tMy7T/8690/R+yK1DZjKKRzo85t+f8Ax/loLbrOnPiewWkadrhgT2j9k5wTg/y150KSCeU9WzgEKdzEvizikjP2JAZYBuk28EgT7kxAz2irwNKqOahp2ggIiIE+FGMT1kAwSITAk4kDRde1txSRgXXruUT0kqbXY8DAZRJGXBHGr6rmh1FiFJBaCsiYkA5W7EECJBGO4q7kJkG59orWezW4SD7at0XC1SbWK+pgSTgk3H25OcQY7mgaZLUlV7SRUvtwZJUiSD/Dn66PreKUFtWbRNwXy3m66boC57nPfPadVbrbLuaVZEIkm74ZkFSsCCDIM/4d9LqTe5GkRrsVXuxKKjl3ZyFU2CmsjAVQJBkjnmTPGhd0zgVAitc6NDCLZa5lPM/ESJ9s66n5tKolJwXqNMHi4gGecjqgZnJHAwJ1ai0qgFRX61a1AJESbpE8wOPRfWda2DOWuLWsR1/ekyMRY0wdzeQ29OpRCCYtS0svJwoHxL6jtn051X4gKjMrNLAgDKgsvfFoEYnP+MRq+nu5qKFuYAEgMDPbg/iIEkesHk5BFSKjAD4QQTyMwQoyB8/aBrYqUKdUHQX58ZnioyNeVDZTChmUgwDl5IBBEIOoRPJ9T20/8BpbvqirRUSPioEmbRIFtfi65s56o0tpeLrVRUFrtwZaDIMAhRmZE4I9ux0Xu6NKgyVmZXqEqwBUEwAYOQCvED3bknXmSrA5T7Xmmjs+pmrSrCoo+NhCrPJiT9AMk/zgar85fJuAkWiB+3IFoyPxSoyO/Gl9Dxmmx6VqMAqw6rxHMZk8jABnPI1Ldbkstm3Ug8q7rABiBCSCYxAICjHoBriqZbHeGA0lVWmGYs1zU6UKCTkkGC0n6H3t99ZHxSpNYxCHHAnOcnq45JP+/WsrLXo0irLt7Bbku4nq4gIYIUCDJk8jvrJbujUqF6oWAYWFJMr1AlukEg5nGJ9dWoAZwWOkDVnu6qLTV4DBil0EzcQCCwOZEFcg8cxGhPDd8ywEsWVAh5AwMHH1/PTHbbekwV1uNsAQ0lTjFsxkQCPT5zqjxCi0i6D2jIjpY4g5yo5Hf6a9SR3biZgYXKmX1P1hkqoBQXpIJl+Wk+gEZz8/bIyt0raZh6jEtzaQrEn3BdW/u6T0N7VtakOq4l2HoBz9Mcd4OeZORzTdwysQwutIwVdbWzEA9AMBrcflB7xtL5So9Zoq2+vDK60+0nMiO/y/OPpig1jS85CEqo/S5DdQuUIIjpabF6TE5j0NG38OoMpY0VLnlmpgFgBlpiCboJPPGr/DfD9tUuQ00ZlkGFXJtuzjBlY/va83VRFdguwmth3tTE0H2WYVKNrAXKYjmOleOxHB/LTSsOaUhS6tawUducHBIkH3zjGlf2VsXzlVh/WWx6QOPfEHV3iNSagHDEkJn8SZA9rlNQH1tGgP9xnDWKd3WVDYvm1JBRz5TgBgDTLFrbYyTz2HoJK3FIxRVTJVjUxxyakH2PSCf3tFeHVfNQsAbgbai9yOAx/fWInvaf3Yr8MT4+MQo7QGcg/lAOpI1tJvpeKK7BN3TsyKyMGHpZBUn0MNafl7aa7ZVhrntJqGBbMwidywA54nQ3jwH67RYQSQyR/dDlvpAH94ab+DM3XF4HmD4QT+FJ4B7acwwzEDw/cedv8AxlJ5/MDq7WkVbza4UWgH7pTEukElr05AEEd5xGvP6N2nmFX3KNVL9Qalt5LZmfuPim7PPUdMq1WvjyzUm3M0wc3r2ewfDP4uM68Xd7pnaEqKglgDSpyREhQ3n/ESIkiMjjnTmXLpE82bWWrU2SoiE0IcmkAVWHIbKwBHx5IA5Oppvtlt/hahSuE9ICyAbSTA4BESdU0v1tqpW5kQi4M1GnAnNsisTcAYJKxIJGI0e+2ry0V1AKwoNKbWxk9QkYbGOfbXSZh/00ODtKBBkGrIPqLG12p/ppH/AFWjP+m/2G12nsOO5FKn3GJaW/DqnklWNSoKYmcEmDK/FKiSVMHpMxptS8P3IAIai8OwAtanMFl5ueOPTVK+CUC/mRbVb8SgyIwCJEzEA5H5a92bGpVAqVQywWsmArHJkGRJAckniMDqJ15ksLd316+J6B8Q520j7w5F2wK1qg8xjfUYwqkkKgAJ7CAAJn1125ZKy2oYuULeDjMn4gcwFPGDiTGhV8HSoB5jjAyCxORwQGOI/P5caBrbFtuJG8QCGCiqRkkEdIL8gGOcAnQLBjmvrFGc3jKhZASmAA2YRLQYERHpweZxHsUfiaeVTetTJDQZpxBAjpDA8rxM4j10P967lU8p2MZSjhlAHfzwpyYi6fbVuzO1eiE3Pk02gZdbVb3DH4TMggkwZ540REynNvFatSoRbSeee3QzrTQFkZiFi2IJOB3xiRyZMSdHbnwlq9MFDDKLT3i0Wn4TIyCwM5EjvoHa+H0VZDQqozDIpmorA4g9KyQMxIx7GdEbLa11dWfy0WbOhB03dKlWm4gErkxAn6GzANmU25RVipAVpn954QykBmc1PUA9Wc4kic3YJBjkTGpVNvTQnzJIUAgADKjkyMADvMfP1d7wea6U6ZsqBQ8EZHExJE5BxJjiI0u31RqLJfSgowvYDAUhgGkDiSJnjJzB1s4TFColnsD7+MSqKwewnvh21dPvKbgAIXsOUIUMQQ0XA8GcjHEwdOPs54eu4FV63mixgGuIioLQZZhMYPwqVt9BOlVd/IZaVFGdZ+9VVDWHlEVVbILGSvbGYJBeeHeHgr5d24UsocqadUU5iQJqCMRkECTyOBrNxFTtGLjQHbymjTUJTsbHx668Yfu66FUp7byzi3pCkDHyPHt3jtOvKu1RSP1ip1/EqryOOFUfujsZjV3h9eqVASikgR5mI9sckxyLhyOdLd3sq/mMb0rHEq4YBTiYthYjj8Uk5IGlAbbG0l7DeCbnxOhP3dKY5vBgNcAMAXeuAMz6Trq+6L3Iga5wolOkj4s8dPHESNMNzTLU7atOmMQVUFpwR0YLCCZkQcA4nAyeDU0ZiprMIugbirkywx94BxgdhjjUgpa+vv8AEVqVV4m/XnMzv/Dlo9AeqwxcJiSeIFouYDOcEx76lRpu9zB6lqcliOmFGBaskwWOCDn8Pdl9oXtcFwL2WSeQoEwBx6ZPJ/hrzZVFamEUPe0mYZRn1Igm0QPeMa1fpzuxPKCrHuA8YjrbRqLscPcOGUcSZgnPIGONMau2qU1Wp5xZVFpAUEBWXpjHVm3/AFjqjy2cwINihMmMnN2AZibiP3eedG77xVVV0VZS2JYkCLY9MfM/8daYIW/pBEsbcecK2KEISLSAwPQPhY5DROUZWhh6Dk9h/Dt5SoVDkgutzSwa2CGUgkwYbOcke3C3wRjUyQ1lK2nMZdQAZIGSCAGIge3OmW52s1GAqPbIAA8vCkgwk0uk2mBk+2YnGxKdm++jde8cotbRtxNDS3aip5qQQvxqpn5x6xmOMSDlYB+7RXbBwxRlI7SLQR8i8/ONLNj4eirfSqsVgB0YiAw6ZhQtrYjgfFkdtW7euqU1Z3ACPZkgmEYMAI5MA6RcDhGkN5WnioR6pkKanlhfQFwWJ/u9fMSYHfTLwuwU2tMlagnMmBAmZyCJYH39tL/D2SoS9ZUK1GJCMQQAW5IPPXAz6g4t08WjQpKTTSmmZhFUclZ4He0T8h6a61ja04zL+GF9zvqrEqLD5aqRB6rXkzPpAjnWr8MIpiqjSSasC0wT93TODjWS8EaKlZpNwqBRg4sVQvb66fbatXNKqaCLUc1xcKg/D5SZyR3jTlJgpOh0Hx+5o1EPZILi3zrCd6aXk1pqhR5isTUL9JlRkqwbkYIMflqqmlA16pqVUYqzParVQVjJu+8KmAOAAO8aL8ObeFKl4oXAgIoJCiD1yRJGOOc86NncS2KNubepp5ESLf2Z47geuGkNxeJsLG0WUauyLm2pLVJWPMfN2IEtGZ7a8KbFXRroYwydb/tYgTHxL/zOmNc7qTYKFsmLi8x2mBzE4+WvKp3X4RQ4HJfmBdwPW6Ppq0rMN+lzeU62zpNSdXArwSD3sbXav/TXP6pRj/TD/I2u09hvsilX7jFnhwFYCnW6fL6WhiAWMFWBuBhs4GZDDtlou3o0rRApAgsXgqLlIF0ucRBMT8MmZOs94miPUpLZc7VFHHYdbAmR2Bx79pnWnp0wApLlUKnqU3H4gYuzhuLVWOwyZPl6qgWPPhN2oSDYQ3b+MK9oJCziZBXHMHMHOQ3Ed9BvuKTVb2rAqFJXy2EfIkibjP7XYcY0MNqk3U9uofDGoVBGIjicYEiV4Eal4p4MSt7kgqQZUKDk5BYCYnMHGgDIDpAlMx72kMo+KbcAh6UGZCxcW9DJ/F6k+nOkm6CNDUnrJPUw8tSATkxewAnPGO/OdC0vMpmCDaMlyy5/1RMz3MCJ4jLKnXSnSFSmBUcwOv8AB0zgYBnJnEj5aNTRiwC6kwFZadIFtYBU8PVwGXoUHDVHCweJlyzScyJII7DXbhq9JGQvQqSsGKfmOJBMqVFMd+SxiRqlt4XPmNTqORIvYqfqOom3P4R3417SEJDkcE2UpJN3JwJtzjEQMzrYX6eQt2b0mU2MJbRYM9UV2l0KuC9hpqCyw9xlb8Az2mBblsEM6u1NYgVEKhgQtJVuqNgSSeFHE9hOTmNJdvt6j1WLuy2gw1oEiViYOe8egI7kjRez3tSmXNEswAAZ5kgZJAWZA5nPeeRpE02Zgq7xosijMY78F8OFCrRDmjYrOFVTJSRi4wLiJYTGJMknOtR4q6U6NRyBhTx69h9TGsQlS6ClRnA/Hzghhi2IYQYP70emq/EhFO6m1y5kSMSIm5jPOIJOScc6NU+nV7Xiv8sM3emj2O4VVQecvmMoIQN8IOeLsknH09tDA5DF2VZ6VVmJYQYOMkE5AHOSZ7Zd0Cm+0+ZTgyckRBPJKzA1PxPfvDOKlgJwD+xcME/FJUZzngzGk2pkGxlmBqNodDNWokwXsMSZeXj15tUZ9CM9joEb7ah2+/ZzAm2q7GZbsjRPsBrPVBFRJVzcCoDKTLAXCL/3Q30GqE219SqjU3JBVu4i4E9iIBIbBMaIuHc8D+JTsl3LdbQzeH9YrZVur4QScARAOcTlm7xI99evU8mu4RJJW1YtAugDgkDkCYGjdn4WySxNsI0dRNsmZkmZie+JAGs/5kgX205M+8zmCSY7D6GMHW1hqJp0u9oerQJYM1l2nUN24ZmNOD8IkItpHQzf1uRGPh9xqzZ+F3nIDFibVYcmZuM8Adhnj87duqveb5EFmaZ9+B6lh+fy0x8ONJ0d7+myDd0xJznssYnnn20ZTfTnOY2l1JAz1SsC9FK4EARUVSPmFB0uq+Hqxny/vHjglTAXvb2tj8hHoWYUlxWg9RVbYghCDZjsQSWjteQeMK6leoHsdGUqsBw1168SSmQYFpEAD176T+pI2VWHj/kvhWOY5TwE0XgqLT27nqJaAetzaLjwDMYUwQOfTnUv1r4mHUDTLLatxBzdGeZ+fwqI1DwvZNBehuEsMQRns0/iFhHoD3Hy1NdjVS4VgL/VR05nAt6gJPMHPrGsYkHea1INxjCnur6YRKdQNZz5dTsuOtlCG5O0/FGSRIY+Jb/7o9LAnERMYk8HBABxzxjQ/gm6FRBIKnuRj4WxwJIORyQAB6zpjWp3IeytdKkL1YwZB4xPqZE6DfW0K6g6mZLwjc3192FgEOpAPJ6FEx6SAZ7zrQeFsrUqoZC81h0hgCPu0yZYaz1Jx/SEKSSKPXIIjKFYJ+L8XHcn6NhTW5gQD3yPWZH8Cfrp1KmQhhyH6jZp9pSVT1a4jXdUaYWoq0WYSnw1QpaCD0t5gIt5iRxozY1FV6gsKBmLXNVDBjxgXkqDzEAc4B1mtioKLKiYg47jGq6areywvSAOBxkj+B/x0c4re42i64QWGUgA+H+zbGuv7S/mNd+sJ+0v5jWL8Mpr5YwPafT6517uwgkmBC4x3n075C/8nREqZ6mS0FVp9nS7W/L1i/8ATTXU7SkAwJ84cGfwN6a7Wc/SLTs2dKR1GtLfMqxP5cfTXa1qK5UtM1nzEkQ3e7SxFZFu8thUZZgvZLABowboPYYjAJ048OrfrLI8Hyo4HEi4ZBi3IIIznvoHbLdDypJzMAgegBnt8+Z1dR2lRWY0apUsAWDcE56oQrDfwPcHXl6ihlsTr111p6Z0JsQI+Xd+W1sM7ETCryccxhefWMn00VuaqupVwyhhJkHER3WYzA7T20l8N8VSiLa6mieCSvRMAGHBttmSJg500rqKjMhIKOiiCCQ0EsIIIz9ePXsp2eVgGFhz+OjE6oK6tE/9FsqX3EhkIVS0NMSpEtDYBNpI+sZU+LeH+W1Kx7qbkpBT4WjhlJyDnpxBHedN/G9rVekWDoMFnDi4oRBS0AiHuyzSOqO2NZ2t4vUrT5gUsoDtaBazJcVKjPxKCJY8N+6AHKSm+ZDtM9sQSCCfMQh6tWy5WXB4IiclZtFxIJGMr76W7rdtbb0QTJChh27giSc3YPbUvGZogNTb+ru6Ty7XMosggiSJtBjPbOsztt6FvcMf1ljBtQwg4IUzF0ADJ4IOY1r4dalZLu+hiYpAklQOvjnNAUAMZBIzfcpbOZJiTj5cat229pJSeajISQL1WT6DicgyYJ9YxpJ4Xt6jhzDEkKCGchgAocZBiSpXpA9pB4u3VWpUe6xwyWgmoAoF3wxEkyRGdFpYY0nzA+kioL93lL/CWFDzUDsaRWQWousFQOzLb+KIzJAHtobY7avcKnllhdjzGtAmUJsTpVoxgH66M32y3jOtrjy+m0TAWVAmIkGSTMnUtkm5QljTFVSg4rNHMYvJB49O/OtFRzg2fQkEEnfrSW73xCpUZqTbcUjEiqCWBUHiLACCobBI4xoWt4bUqjG4JvJpuigAEi6ZIzBCjHAk6OrbWvURiS6dMCncpnMH4Rjvk9yNDUNqEFMhjyRgkGJBXkd1lvr9NKVGpU2LNa/rIps1rJp6j1iXdeDMGS4u97CWLMTlWBJluYEZPBGpiqdruSRUqO6hQczIiSGJk2jiO5HI7OaS5ushlmDMxDAE4wSJicckiYz6dsi2tTC31LHJklpksxIzAkgx6LHsOGLpE2H9Q3aPbvcoWvjj1Ra/3bKxQ9UK5A6oJ+ptnA55WfNnuqLsLnvQcNTDEEkDkqPUxHYiO+ga6VK5FjBU8sqxnKKFlueL+nPOTkDRHh+2FCpZcrKzGCOPRc+gYBifTPY6uco7zGCIULZd+Qh+4go9JULIQxBhktgEwZyRgHHJHpwHT8LNNQxYus9SnCwMqYHEAE3GbWg4A1alRm80huo07sxCi1lj1kNMgzNwiJxft9uXNOGIp2utQtkS3Uv0CqVHz9TpatjKVPQa9aSEpOTyl67iotF7fiAHllxybcXAcZIX6H5CnaoKgDkP1HOYAHcZkSCCPaDnnU9qhCfCWdoAJ4U29eDmbhcYBJkkDTHw/ZEXDlqqiCswuSCYdVaTIP7wt4nOXisXUq76ARqhhVsRHXhO7NwSoMqvHsGgjqI+EXSfTieNd4uiVagQkNabiwA+IGUEjEgGPXH5lV9kjMS9okiHBXJJVe/0SD6CM6E8Q3a0gqImT0WjMyRCqQQsgZkjpAb0OkBdjcbzSQZAIu3mzdTetQxJJUjBnmMwJycgmTyBqzc+MuKSwFJCEMrEqUJAVTIpkoYuBkAZ7gapr+dILpdi4BQ0A2kqCBgm4QJIBwQBAOrvGKO4XbNXWoohB0BZBa622SJJNwHEdI9Z0RRcgG0I4IW+wivc7qs3kbmnT61VgUJtVkYZhs5uVbTEGfQyHfhm7WsRUSbHpqyyI7k/7Q+WqfDdp5h8o4spIYm5WzA5EiI9O/eNUv4NuNqGag0gkxTi5RJk8wwn2MSRjTCtTIKnQ8OUoKxUgX049f8AcbbNAAQPY/8A8R/OdZ/xzxRdvVa5mYusimiXMQAR+EYWZMnjOdLt7VrOaPnKKYFQmoadRiYkgjCBhmYCk+mDorbLSp1KjQ7sTk1AzO0WgC4LIUW4BB4n00yQisW+644f1x9ZUVD2ajYg6eWs8o+JboUllqNNsAJ5bMxBz/pFAKgEkwR0ntobc+PVkKLXCnkipSkAEEAXBpA6gQDJGRPabqNW92rVFZQGhJEgKAJtwAoMTOSe+I1R44grBXh5gqLVJDwY6TGBkksR04PA1GbK40G/4/uQKhYEMdLfmA/pFrl9lRJJJ8wAkxkhWB47690P+kC5dpTVqZQCqIllJbpfJtESeT89drdp/bMhbcI88OqlGZSltIfC0sSxJ7k5JJM57nkzh5QqCTzwOx9/bSTb7UMlI/sAEREcRwZH8x2Oi/DvESwJqL5RNUogZstAn0GZDQMyBIJB15h13nrEa4EM3/iIQWqL6jyET9owTBJwBjJOo0dh5dEUxVliLFBtAGS1xXgw0kDgCAB20B4rvhcKRRHuJYs5Kqto4kKxv9AB65GivAd1VZZR6NXyyQYrM1qkYBYqHLfF8Q4jkjVatNlQHaJ4msNddRwifxjxVYbaosMB1W4uEQWDE8cdIyIAzgappbb7oxfBJ6gY56QAePigccZME6l4yjO71FUIw7zxPxEMRGRiPzjnQ+/BRwtt4qMJgmFc/iUCGAMc4gwx7nTFIkJkTc785iFQzZm04+flLvE9yFRnDCmFuW4gtblvhAnNsMOSekcaA8I8HVlRoAQRHaQfxEzmZPrMGDbMkDZF6gkBhcScDEqFSYxLBRJGBBHB05/osU+kKDTIwZypMyIwIPb0gjgDRf5XY0QoOp9JXKGcqOMXeH0bK3lmWLBVNowWUQDkH4kj04Oca7dmkarI7BAGlwwOAtMH4o45Mji32EuqngxKq1NovVVJtGPitMyI6p9csJnER8M8Goq6ms9RWQHGeqcTInuBIjHSD7rGqXN3c+UZyouqr1eSdaZC2svZmULaFAFwkmPbt69xoJhUo07TSuYEqVRhOFLTBIEGD3Hf56bnwyK7fDYHC2lSTAW+JvjIUjjuvpOi6m2sLgzODye9Yjse6n+OhKbcZDKvACUbG/y7/IcS8EKEm3uZvAgGR3+us3XoXPikxuFtISoMLegJGViGXPtg5xsfG9xC1kEgKoN0nmZfv+EMh7cn0xW3gKlJuILQCVwQpgWgzgRAnmB9RAYKL84JltsJitksrVhLiQ5BgSA2ZMADlSMQOe2pU1U2lmtAAVSF9HYCfUlYPyj11qd+tCg0o1lZWypn7wGDaOzG2MDIjUPBPCtvXgvcWCjpZ2BWZ7EyO3p2xjV72GaWyXmYXZfFDqCgYC2JYliABjIsCY/ePrqG92jJDOwa0ZAEG2CAOMkA8gjBnMAa0298DrU2LJTolPW+oT3gwfhthDN3M8AaM2BqJ5fmFHRyFNRVtKngyC0T6z9AdcWtreESmxHOZbY7ZnUMACVlGb4YHqCwgZUdIIPxCcae+G+DK+2VySVNuJ9CIOO4YT2476Y73bDbF2Wmzo6iArESwEZIxJXiecZEYRbZVpLcy4KCZZSpgy1trtBgcXfhEjVDZluDGxT7wCzVNQdyLVBgDMAKO+APiI/eODBCnSnxLaFiQKuCeolJIORIe6eI7dOIjIDSq1wGECRwvEflkfX6a88LoKxLMAAwlMAEqsEyGHEn2wfyGW1uJKoFgG1aqhIp1JVlIBfJXjII+L1g95OZOrqHhakszNwAwtkSMkQAYc88z2x6lp4cl970ggCnAySIWR0HEMYxzB0DX+zwWofvoQnCgJieZuGeIiJIPJg64NCBVueEvo7qmatiuhRXbq6S15BI+Iz0SRI7uq9m1X4vvEqogIAucIWkEwGzhTAJZOPUaV7vwOqtMVUdzILFay5AAzPIHeB6H56jT3D1E2903A3kl2yqkAKDOWYNj+znvq6ZSwtoR1edVUqt73/MNWoPOoEKSVQkQrXH4RAIGQQSSOJUekh/XJvBUEoQQ62nnscj6flpTsqBvBUALTpyxZyOogMZbJUAAT6hvbTmg12CfhNobue8+4Kwff6ajYxWupIvE1fbbZKpeoKZvPFWkoIgFsM4Bgdh20m3tQeYGo0HFMfjvEESs2KTgD2InGCDrQeJUDUqQquaqKCHQU/hJNp+8I4IMhY7ewCbfVihAqMqsB13Moyc5hiThYIBPxxJgnTuFprVfU62gWZqSBhxPWkCd0UkAPUFhtYC5l6YnBzJBM4ifQ488JS2nMGQsAGFi7GBaDbkQfW7sdMNopaKqreG4B6Fj1g5JwO0cckSS6tF3tL29LBhbP5Sf4+uiLhqjMNNOJkvikVCLzFfpTY/q1KY/rR3/db212hv0j2naIyOzKa+LiTEKwIF3aQf467XoEFhaZ9M92apNq4JsVwDJhqL4PeMDHeNef0WHf75KjgZEq4EwAekCPSP7J+ejylJ65Xy9m7h2ADblg8yIBSwwSAs+8c86dUPCnRRZt6AKCVHnOBcxAcTYem1RBg5HA158Jbj7TdNe/D3tMnuNowSnTqUGqg1QTFNopi6BELOARk9g0ngajX2lWhWv29NyhQKQoJzcSQwYzBBEW5BH56Wj9nmAgbPargjG4qcYP8Aogcn64H0dt4HQKhTTwDcBc3JABPPoBq4QcdRxlWrZlykC0+YtvbZNWiVIjNpkccyoH8RPA4zXuHpJuKjqFgIDK4uLEk55jE3egJxOt39pfCKQpBVWA3QckmCAIkmeFEekaxfhX2fdagFWCiTEdx6RM/n2AGdCKU6ZuDb48OuMEMF2tso02M8pvXpUzXFHoMFk/FbJMgc4BPv7auf7RUTVV6QL0lCh7mUGTM4qMssMDGMjnuX4/v2BFJekMtxa4hioIuWnAy9vuIme2BPsftSH85WY58soWHpKwWhnjMXluSAckaXc0rXYWPDy8ev1Ga2ECjMnCO/6co1manTqU1quADRqESSCZAKtAY8AgntqHi9RggLEho+OB6QVeMBx+RxxgaO3dRaZaohLL03IjftNFwA7gmSO4nvyXVpeakWOoI+MsjAjkTDm4emDzpcsNDaZ6G3lE3h+6tIqsDBdmZe4M/7MHjsNN/G4WKkSItb5cj8jn6aQvQfbFUZQ1I9KmeDEW5xayysyILDAEAPNoA+ztJ4p2kk9wOZ/LVm4N4yCLHTaD+I0XqLXURJLMn0Xy2BjvaQR8z6aY7I+ZQBXuOn/Z/lpb4X4tBrK5QgH4gwtJCgQTOJFv1nPGq/BfGUSnbFV7bQXVMSUUxg4PqOc6hkJHlOKmHNumqIGQFXIZSpnDrMA25gNORyI7ap/VFCB63SQq9YkgAk8zOPScRE5Gi6tSHWA8ZbC5MI0hZ5J6fqffVNDxea/l/q9ZFqLBLoBETyMizMEk4JGM6kOMtrRiirBLAfO3tK6fnUWN1Rnp/hNoMd8mJPI4/LEkWqpvuBVkqG11Ax7EKxIkNg/PGdP9rRWjK9QTlVOQo4gfu+k8TGMSu3OyKXMhFSmclQOPWOx+Xy4yTQnXrq8KmXlYwU7SoZWmxHJt9ARmMcSM47++qNt4XWIJIM29gpLAjAkhR3559PXRBrELclzRwPxA+nVBOIwY59DjI/Zb9JtSq5pVaAqM7haK02AEfCQzMxkxBng540SmrFTYA2lmDE3Bmt2OzrlFYKi9IuF8gyBwJAU9/fvkyJ7Txd6MI9M2BiLlIYREwcgrbI7SRGCTqt/E9whZKe3IJIIU1VgXEyAORIDEAcGTkYFb+F+fSapUp1wAS3lLUuYxBAWYtwWEcxkHiasnEgdf3JuCbGXp4xRct5bsGdDDTLP8JERwclfXjVHifiNJOssy3EgshCGQWGSzE5Agg8249A28R8Lp1IR5UNPphYUsCcggwfi7/LS4eDFlZDVMcWs4tZcHA7qFlYZeZ7c2SoikG3XpOAY6hrdW8evKU73d04KpWvQgioFOMrCGZxAAnOZEZ0P5QqJRekq2UiIVzN8gIZiYGS3fIGNNaXg9Km1xIeIAVwcMwFsQLQS3LW4EemrfFKNghT1YNpYsSwIYATmDBE9sn11XtCXvaWKqFtf40nvgVJShsIR4ZfLGFw0E4iRd3gH+OiKdVWNyEoDcOuVi0lSQr57D+eg9i9tV6a3FSGdgvKm4wAZ5aGMfXvo3xaCGL9AQBkaJN2ZwOqIgERkE6m92seuurwRW4ircbYl2qOzqFV7ADaxhoVmzkG6xQeRnkwotNFb7ojpVgSkAop6mMHuelZEQM5gwGO7rmoCy5a34SLQSMLgyQepiTkRGobTaimFEy10s3qSCCf8B8o1r4EFhYjaZ+Mqdme6dSLdcuWkt8uB2GqdzVCoSXCzgMeATx7c6KY6DosKjGGRqYwfVXVpH8j9ARM61AJkzC/pTVv1SkGi7zRMf2W12rv0urG2px/pR/lbXaum0cp/bN5u76LhzUcqXm1NqahAmYmmCwEYkg502PjdFVDHzYMkfcVZx7WSPqNZ/c1SK7ffURlSqtu3QnCmDTVYg9Prhs++ypnAn01izTE6k4YBhMESJBHPscj5HU9drtWEtE/2n/q0/8AEH89I406+1TAU0n/AEg/wOkYrL+0PzGk8SCWHlNLBHuHzgPjnhvn0gAQtRGDoxEww9R6EEg+xOkG337L1KEQo7ISkSpUwf2QeCRcM6ebzxdMqhDOcAKwLDEzHAEZ6iJx9QB4FSakkkJWAkupBJY5a4n4wTODjQyl0s2nLrlD5QWuNf3NDtwatK9ScpECYvJLX2iSGJNpOT89FbpKyKf1YBgwkZGDzIDQM5HOZnBknH+FfaWpQFSnbSZUZZem0ggzABKjrBF0dUDTJPtchqLAemk9bYJPvbBXnkjP+Gl6jOjZXA0iD4N6veT9cOvGMk2u4qXCpWUhqZFlgDBuAYBMRPMmZgjSvataCh8ilUJYhWoM5IzFrBlknnPefQjTHxDf1C8bcGp0E3koFUGDNwAPH4eczpN42XQLVIUVCl7WiRjAEkmZvM5OuV7bQSYZ2PeNuGmk1FRatOoXtkMoBgZwOwmBweT3ydL/AAWom3rOFmxoIDAiye6zwt03DgSCPfQ7LfpWQOvDYhhHzGRnv+WlnjdOZZVmzkDhgeRxljPB7gaCHzaQiIFNiPOOK0TTbsGIJ+YI/wA0D8tSCiWwSCox3yW/5jSrwjfKyWPB5EsZDcDk4MghufxR21etRabMylbSAbRAiLjicDHIMCciCYM2g2UqbS3w8GXpuSWQyrn9k5X6jKn5e+q97vikfdVCYHUoUgmeCGYEwRPY57Z1N9+pYRMfiJBEDmWBAIM+uIu99SqO5I6lATNRRBkEGAZggcGfbV82tyJUIYu3dMBfPzReMsVBBBMBWUE8mMCTnB76R+CeAUF3ArbimKVZ1ixQopkMF5Pd5WTBGSRkCdabd0QwUSiJ+EG2C3AADYE9o+fOktREhvNc9IW0s10woM/eSq8jPOD6RoiuApA4ywVr3llXcpQrxScupW11XlYJmCMC2W9ImJ4GmPmo9NTQJZjgQSCqgxDZAxBw/vrNbT7S7UXCmXc8BhTJDE91IQLI9ZzP10HU3VV2byaLKjiD5jokRH9s9uw4AHAgXFB78vPoQpUsmov1x+b/AOao70ubmp0yy3Rc0yGXNhKd4YW94+cQr+OClTV3VgZE2KGukQLmMBTcQJ9x9EK+GkhfO3LTPFNgoBgnBOTEDJ/3693GzqJDJuKlRQ0mmzBiRyYOCSDkAkTESNXNFNvmWFCpbeaGr9pEsIhhJhS33YAgH4gxJgclflGg95vlDq0mpUWOtsAA4NqntzkDEZJ7rNl4lTh2d6wYjgUXLNHCgupUAGYHTkyYgyzobjbqq7hltpAQS6sWBmyCMqejpPJuka5KPgfmDZCN+v1eGbHbsl3UBVcPUAJJgglZVRkhQVBBGeng41LaUdyD99WU3G5UROpgInNRhaYzAAAN3sNX+HbpBRQkNbAcst3J6swOMyZMeurazO4gcvlbmCsnssKZ4k898kaoGsdZVgBtwirxKv5bC5gokhSUYzazLkjkwB3+mRrzab1ahgMWOD/VuoiQOWETPvouleFRiptaWHWSerqmGPHbXtev+6eR6eo99buDP/GJh41R2zaS1lHpqulRC4AABM/zOqN2tzqGpEgG5WkQCPXuPyP01YGb0A+s/wAtNcInMP8Apezt6X/ij/K2u15+laf1enJH9aO37re+u1dNo9S+2bMVa5rFRKSQAG2TMFkCZqLUgiSTMiM8407TxVVRLlrsSMkbepMgwZATGeJ5Ec6QNu6wditVirelWjCFh2DUyelpiS3aZHBXhviVVFZnc1DAgPWpRz6pTWDH0/x1i3mt2Z8PyPmPE8TUhSErZDHNJh8PIMjBPYHntq7Zb1aoJUVBH7dNk/K8CdKU8bcgny6ciIHnrn1zGIGdSTxqoZ+7p4GANwpkkiAenGJM+0Rrs0nszzH5HzPftO3TSH/1f/8ANz/LSes3T6SQPzIGiPHPEC5QEIFWoSGFQEnocDpAxMnv20rr7pekXDLevpLf4jS9bVh5fsx7CCyHz/QneCKPJDftkv8A6zEgfQQPpqn7RgmgwCsQYDhPiKE9duRm2RjOcahsdyKbmkWUrl1M8AsZUj2JwfT5aKO6W74h+ehtcPmjehW0xW72NFmZ6e4VVB/qy6rGBIhhIz29ffRvh9dHpKH29RrWBD06PIiYOOcicGY/J75yMzQUOfiIBjA4nk/4fw1fst7SZeh1YA8g9+c+5mfrqjIu5v1/UoFuAAYv8M3VNfMNJqaUyOGOaRzPS8Mszw3Ed9R8X3S1KdRzY0UyilVEEky0QTgKEMz300qbejVaWSm7AdwCfpOT8tKN54JQIcj7k+iELkdyvwzPt2Gp7NSOUCaNmuDc+MI+yvidOlNN1UBs3twPSBH+7561NLy6xISwqRJhQZAMHtAn5zjWMXb1kBphqFVMQajspEcYAYH6W6p8N2wqm7zlCgcUJTOCJc9fvExxjQf4zX30l6irUN7WPpHGydKVV0eG56AF6kM2x6xJECOPkD5dRLsEqVSigMyq4JUCZ4BmZPRntjgBJ4xRqAFRXpvTEQaqlmQz0qLcMSTHAI78g6o2vgwhGRtrUCoAl1ICBmLXyyn3zpgUja94saV2AI2m4HhdL+sFQtC3K1SpNs4mIgAqP4nV2w3lN0WxT0sVK2ZkSLbpCyMGTIPb11h9tvTtyEqUoT4h5Ls1uckBSGGT6kZPEnUx4tUvY7SnZ5hiashemYbqyWyZxmTnGaNQc6X8tre8oEsdo78d8Wq01qOKi0wLQEWleckRDSB1SFgcFuTEaE8K8ENUCruwCSBbTuLKvvknq4+URofZUKVTNaqlRqUQFBVEIkSASZIIYDssGI052u+UUlZmAAWST7DJ/hOiAZF035xlEAa8ZKgUAAAAcAcDXDQVPfoyhldSpAIM8g5GqNz4tTpW3sBc1o5OSCQMD0B0PKSYxeMXOV+f+ydWjQDbkSvUOfX9065fEULlLuoAMeeCSBnjlT+WutIjCdCHw2jff5VO+ZutEz6zHPvrjuh6j89UbTxSnVFyOCASvpkGDz/j3GRjXAEbSbyzwndDbKaNSmQisSrqpg8FAbQbbV6SWxgZzAZDxmkUYpWpE2kz5qsVb0A9Ofy4zpfS3Ilsjn19hrxqqHm0/ODrnUMbmBNAHWT8S8SqXKlBaDqi2gGqwge5FNvQdux5nVVGvVKt5y01PICMW4zklR6DXqVkUkC0SBEQOCZ4+Y1DdbpbWyOD/hrbwlggtPMY1SKrA6+MvFUGs0O5YIJQzaJ4IxEnI78fPRVJ+NKqO7bzKhYizFmRI9ewPPbPz7Cw70ftD89MkxPLM5+lv+opf+IP8ra7Q/6UNyrbenBBPmjv+62vNXpnSOUh3Z//2Q=="/>
          <p:cNvSpPr>
            <a:spLocks noChangeAspect="1" noChangeArrowheads="1"/>
          </p:cNvSpPr>
          <p:nvPr/>
        </p:nvSpPr>
        <p:spPr bwMode="auto">
          <a:xfrm>
            <a:off x="1047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sp>
        <p:nvSpPr>
          <p:cNvPr id="26630" name="AutoShape 6" descr="data:image/jpeg;base64,/9j/4AAQSkZJRgABAQAAAQABAAD/2wCEAAkGBxQSEhUUEhQWFhUXGCAaGRgYFyAgIRsgIB4hHR0hHx4aHCghHiAlHhwbITEhJSkrLi8uHR8zODMtNygwLiwBCgoKDg0OGxAQGy8lICYtODQsMDQ0LDIsMCwsNCwsLDAsNSwsLC8vLC8sLywsNDA0NCwsLCwsLCw0LCwvLCwsLP/AABEIAMABBgMBIgACEQEDEQH/xAAbAAACAwEBAQAAAAAAAAAAAAAEBQIDBgABB//EAE0QAAIBAwMCBAMEBgYGCQIHAAECEQMSIQAEMSJBBRNRYTJxgQYjQpEHFFJiocEVM3KCsbJTksLR4fAWJDRUc5TS4/FjZCV0g4Sio8P/xAAaAQACAwEBAAAAAAAAAAAAAAADBAECBQAG/8QAMhEAAgECBAMHBAMAAgMAAAAAAQIAAxEEEiExQVHwEyJhcaGx0QUykcEUgeEj8SQzUv/aAAwDAQACEQMRAD8AcnwLb3Ff6OGAD/2YZB9Adzd7ZA11PwDb3KreGU0BMFn29MKowWJP6ycKCxOPwH1E7re+C7aqxqVqNJyBlnUGAI7txEfwGl3hng2xqVayrs6ICgIX8lYcQVZZiDjEehHY6UFQkSJmaP2VoLTH/wCHUn6gsmjTJMgksT+sZAMKYE54MEg/w/7G7aqc7DboIm59ssdsYrE5BmeMHg41pa32U2ESdltz/wDoIT/l0wp11SKa03CqBEIYHVZH05+WeNcahk5ZjvEvsPtKVMudtssED/s0csB/pPfSOj9l9sajN+q7W20ADyCBMmSPvPkNfSPH/wCpb+0v+ddZhfiPyH8z/PQXrMBpHcLQRwc0ym58M2lNwH2u0RcgsaTAAg9IM1PxLkH2I50QngG0cBl22zZTwRSJB+X3mj/FN09KvSspl0qAq5BiyCLSexGWHY8c4Gg6hq02qeTSFjsHBckBTADyAsgGLsdy0j17tXI0PtGRh6WxHvKd39l9sQI221XqGVoe/Bl+NX/9HtsBJ2mygf8A2/8A7mrtv4lebCoWqrQUuB4AaQeSsEGQvfMHGg08WeKdV0ii7La5YRmYLLHSDyMmMTnGo7SqNz7SGo4dTqN/OEL9m9uRnabIH/8AL8f/ANmuP2d23/ddkP8A9t/7mmy1wSBIB9Cc/wDH6aYeFpSqXLVBz8JE/Xj5fXPbULVqMbX9pz0aKrfLf8zK+HfZrbikl222ZMcvts5zk3jOdWL4BtpI/VdiY/8Atv8A3NOKXTTBOcD5nGq0t6ciR/ieZx3Pb11xrVNTeSMPS5Rafs9t/wDumx/8r/7mqqf2a2/mFv1bZ/CBb+rC3k5i/nHM6dVFMgDEyJ/5+v5ap8glypMggEnuYnERGT/CdcKz85zYelwWA0/A9sc/qmxjtG0GR/r9859I1Z/0e23/AHTY/wDlB/69NGpXEgkwAMDvJP8Au7Rr39Vj4On5DH1H8xnXGs3OR/Gp8og3/wBnNuQP+rbMAMpNm1E8+zGR6jRNPwHasOna7Ax6bUH/AG9PKlWn5VtttUOO3IuHB7iD7ccaT+Ny8UUnzHEl15p0xFzAgiCZtGeSTwDqTVfQX9pTsqVixFgPOAbvYbKl8e32EzFo2oLSeAFDTP00Hs/1Go9g2u0VjMB9nbMcgEtBI5jTdvC6FAAoBTaekNSie5HSOqe+Se+l+42wI+8pkKGAWkxBg/vGewHSRKx75FFxJO1/T4/cT7anvl08z6Rhs/s9QCAHb7RvdtsCefUtokeA0e222f8A5Yf+rSv7Pb/yn8mo5KMJoliO0ypI+UiZ754GtKKwn4h+Y1Z6lQHeP0qVGogYCT8N+yVCrSRzQ2gLDgbVfX+1rq32KoITU8mi0CLF2ykc8hbon39NFbPbqadBoBLgDLGDBxi4AcjIHf5BrqfhrmZoU7SLSRu6hkSG4sxkA4P10z3plkC8Up9n6JJA2a/CWBO0QTGYEvyfeNV/0NSkf9QOe42tLEgnP3s4iOPT11rv6IpHqZOogT1NGPr/AB0m2uzbzairTp2XIuazg2yxMQWNwyRxMQSOFm5nWi+t9l6L0pO2smMLt6YcfCeQ+Oc57N9az4LT/wC4t/5aj7f/AFPf+B9pc/0S10fq9G2cn9YqTBiTFmO+Jzo3xPYIKbkLkgDLEcER35wP+PBgMdpFpmaHg1IxOzZZMZ21LGJkhahMDjHfR+2+ytJ0VjRpISASrUElfYwYkex1Ol4a5tK0KDC0QTuHByOICsI44Ony+HIAAtwAAAC1HAgAAcN6Aa5iZwA4z5F+kn7NU9tTpWqhvdjNgB9YmeM8fLXadfpe2gSnRK3ElzNzseB2uJjk8a7TFPVQTBk66TU/ad7qQpAsPMIkqJ6QQWBP4SwBAn3Gl32d3H3qOAAtz0yOozJkRasDJUZwADnQm53YL1KzyskqAWnpQkYwLQ0XEGeJmOBdhUcbaKZMqWqOQCD1ZFuJMSJwcCM4BAVyoBzg8xNS/AT6Jvj0HjtyY7jvpTv2pl8tTkA8137uQZC9v8DgYGmlNvOog9SF07rBUkfsuOR6MPmNIN34q/nGCQEJFvTBhz3KEjHTg+/Og3tvHERnNlF438c/7Ofmn+ddYjfl1zRpI5vAIbGIHt785j0OnG78WdqTIReSwIJYCIIMAKgHbk+uktDfjy3q1AaYUkkMeAoE/wCB0F2vtrNLC0mUEMLS7e00gFlULBDTEAEZz9NCb3drRp3MquDhCoEuYJAwIzHxDHMxGuHhxrKrbhmBZ1PlyQqwQ6qBEOwIBJPJBGBjUN74XTpsINs/iRBgtPZ5Rbs5AGeYnS3bpfLv7Q7sBraB0vAFZy9QUze8WQGQdJ+G4AkzOTA6iAOZs8R2rU6YApqVaAFKhbcMY+IjPEREd+2ix4IlNv61ypYseoKVaG7qAFAEDmfrnQx2NRVJkkASLpieAb+IAx6EHAngBrF2uWvFKwVhYiZbe7ISpeggAEWvUkKOekEWrxwInHEaIoefSINI2IQOm69SP3AfhPtx7d9GKXqr0LTJbBJdpCwSLhGDxHIk+mrhSLAiFUrkjv8A5ZMekdwNbWFrZl7Nt+Uw3qVKbZhB9p9oKqwrBKgEGZKEcYxIJyJwOffHviu53IcOahCsIKUnDCmI6WN69QuwWgDqHEZq8qF7SQPrHY+hE/TXKYiVn/WBn6EXR/z66byU73A1lv5ta1r6Rz4V4qpqvRqVA7pADTBIyTImLhibfYwMw5q0VknuACDPHxZPtEz7ax1OmlNCigGkcsrAi0zyGPIBzgSvYxgH7B6m5p2muDTtt+7WC9pINzk9+9oWRxjQamEzvemfOPUvqSLT/wCXhx5/BhSeMPUHmU6NMU2AKF3yVnDFQsAGZ+LjmNXbLzap6qiKJGUpADPE+YGMZGQBr2jhUOBYDTaBgcCQPSVHyB9jr2nvIrOh+ICe/UkT8rgST7xqcVhLJelv7/mZZ+p12O+n9Qve/ZuUHm1GY3Lm6AJIGRTCg8xwCOdQ22wXblmsHIUs2f7rTMrmQwyJmDLDTttyj0mFU3CRwJLCQZAAz9PTQFNqbMquajfhDeVUBs5AclQOk5nIA5iZ1hh6jrqTDCszak3EpnrHlACVstqJgEEm0NPJF3cg2DMZ1VXo1DYyoFCHq8rpOB8LKQQRmc4yCD3N9fw9D909x5Wm6VGWCY5tYXEWgiZiInXeBOKRNNlrGrMP5jFi3urFiCuOkGOTEEldQNdRvJY6XiXxGgzUL1KDymlSEysPImIxIgEAdwQDjWl2G48ynTciCyhomYkToWvtwrOgxfeUBEdU5XqjDY+oB7aA+y9UqhoVJFRGaAe6z+H2EwRkjjR1bMluR95p/TXGq38R11tNRt99tloIa7FfL6jhowSRMD3/AInUvDn8M3B+6FFjcBlIliDAFwEkidJNz4elWj1ip1KVlWAjgHJosF5HJzGi/sFsU2960aVVg7i4u69MXCY8umYJB4mZB41qh6NrA97lEO0OcqeenlD9xQ2bKTthsXcC5rmWAgEEykkACM8a8p0BfUNRdmagdCw8wmDOCQVlWust/wCA01Fao6uG2tRJU8PTk44Uq+CexMao8tlrXChXYevmpZ87C49+3bHOotCXMVbOhTd1Hl+Hl+SEcsQ2SI6RPVGY9dN/EN6rBqbqscHL/wAqRGvd94slEFjTEhwp66a5KX8s4HGIJB7gRnQNP74eYkwxJgVEP4iIlUYcg/iPpOl67lFzCXpgFrGF+H+GbWoi/c0yU6fgyIEiCyg8EadKoAgYAwNZ7a0qSsfNR2brtYKzQPLW4SiC2QIg5JBjMDRPhj7dAWpU3SZEGlUBwt3DDAge0nHOrU2zoGMq28yf6Y/6qh/bb/DXap/Srvkq0qNl2HJNyMvI/eAng8a7TlL7RF2Opgv6g5QNUqOeuSAcHk2CReQcGIiQPQQ4peD+dUpiu1M0EAZQXVGBK5ACZkExMrw2ODptt9yxn/q+4EMag60Fx5txV4M/CenGj9hR8wEulWmRUvhqgkn+47dP7pMe0aSJBNzvGASBlG0ZJWVvhYH5EHWK8QP3tT+23+Y61+32ioWILEkkmXJGTOATC/IaxfilUCq8/tt9eo8eug1/t05/Me+n/wDtN+X7EofdpfZd1ekfWAeCYzHMEHjQO1VKleoaxH3dRQiMJUA01YsAOXOQJmIxzqrxWoYupU/vXIpq0ANJxMHm0Scxx37sPDdj5KfcpFW6OoY/ZLMzSSxEEmSTCjgaUchU31OnXLlH61W2kOecR0CSYJyROZkyJkdIzkAxxrqlFShHUUA6ltwPUfCQvuDxA417XQhBSNQM8iQVHckgQIPoJmcgyOdFbGvNMqVXAICARKgRlcxOs/LxHX5mbXxOQQXa7U1OomOogAKIkKcx3tMj5gzOIXb7dhFIBM1GAkk5BIgD+0Mk+4GY043FQ00BVlKrjIgqbSBAA+XSROee2srvakVqHTIDXR7AqMk4jPzgExjTFJbmIFjUJYxqngK0Oolixe4ovUbYIwDkmTz2HsNC+KJTcoyJUp8zKsCcDIImfSZ76alK1JlqtDMTLIsTbmfizMYmR8hxqt6q1DN1RHaS6jAwJ+EtacAdUEcZ1fMT3jr4wGomS8NrXW2tAU4ZoPsJGTYT3kQePY0ovmrcFBsyWTF0yRjsO3aIydOKHgoZF6WttDEkqohhk8Z47+06T1aLIcKRIkGBkHuQ3qPXWlSx9u7bSANItrFP9HVxUqN53lrN6GAZDMQBbEyFAMR3HfOivCm3K0mJpIXUQubTgkg9haZJAkRMcGBOpUuqSTDTkiTaBAJw2Dj/ABxjE6lUtcFqEGAPiaTJIwWPOf2R/v16VdHXMso7Oe6wH4jXw3cpVJKOCYyI9gO/tAI9gcaWjw4VWFVXBTOVkFAJIBU5EZWAe/GqH8OIVGSqVcQqss5DC6DPbmByPrq/b1FQiDEXLUAMsCDg4HBi5THIj8RAKWubQAWwusN8Nq1FAe+5bpAMTIIOCPXJ+h1qqfiqVQAVPvHKnsVjPqMZ7RzGcqOKgpjA6pDL8JwQI95INpzg8gTo2oFeGYqBxaFBx+6TEjEiR+WsH6hhsjBxsff/AGM4eqD3TCd5swsNTKsBkW4uI7EDAYT2GeIEaJ3tbzNuKsSALwYIIggsAYkKyhhMceugtvvClS4i+nwQ2GUcAz+Jc5DE240x2ShXegc03Ulczg8ge0H+OkTw4xzZvKU07nplSnmqGPJ61zwRmTH0IgyedJN1tDUNyNbVpkFWInJ4v/EQRKESJNpyTl1tadRUFQZEScwyzlgCcFZJhSMdogERarS3Djy3anUYYlfjxJjlT/HgkeupXMCSvXnJVsjDmJV9lqq1VArQLWZSMW3K5HLAm0xIziRoipValVZabFVk/CFEwRHAz31lt/Tq7R3qU6quoYNWprbAGFJjBBwD85xB0+RgbWBkHgjuDn+Wm2qtYEH3/E2cOlGr37C+l9Bvzl1X9ICbcJTq06tR7ASy25n5kav8M+0o3zE0q9XbBcWFKZDwGYmSGjHuPhEd9Lj4atQKzUA/SBcaV0x7xpj4MG213lUCqnLBKB6jDRwViDHrifWRslU7K9tbTGNZTUKAHf8AqGjdI6CN9JQEu/l05aDEsLIGSBgDjQisrMSm4FUGOKVOAT/ckzBJk9/lDAeIblQb0uJEiyg2J9fvTMeg1PxGpcUNjgEAcQRlviz2x+es6sxCkiGUXIkKHiQowpBkwSwVc5Cy1sD0+g0XS8WAZgy1YmATThfoZzP/AMaVUaNzWHbiqtuVeLfiUyLhGOYIHGjt3QmQdhTcByRJp54F0N3IA+gGooNmW5ktoZlP0rbkVNvQYBh96whgQcD0Ou0N+lDZU6W3oMlBKLM/UFCjsTBK4MSfz12tGl9sVf7jGfhCUi6Wjaz0xajk/F2Y4+p7/PV+yoUbStm1sKksq7SoJtBKmD6GDGT6Z0u2HiFUT95UMgiDUHfEiKYyO2jT4hVCgX1OefMzmB+xwIwPc6zO0XnNL+LV/wDn2jXwGrDCmhohcsVp7apTkxEyzW8x84Osv9qqZLVfKqLTa8kknJhiYmcZA5DDkWmdNv8Apc1OnlJt6TdJJM2jMgEkxHrI9dId7vvOaKakVapJJtK2rd1m6DBg2988xBirkEac4XDU2RyW0FviA7DctVArwrBVPlKWtN0fGfw3YIAxEt89NfDvEazkzTIUz1U6g+IMebhgc8e3M6beAqqgqhAUYCDNoBfEzn5/PRnh9W1GViFIdoJ9ySOee/5azXqqWIy+UHinci95m63iNmPvKajHUrRJJJ6lcAz6xqdT7RCiEDJILSGBkcGQDEz7EA5Pppn4xRVwqucMPhnqkiZPbtAHz+WsgNqrNaxPSTAEgkiMyCOOZOfrolOmKh0BmQ5AN2hfim7NZwhEzVDEEfCACokHk5JAiTE4jGo+zPhCpc9i5jJHJHfj5ZEfSBrHUdsxqTazhWyYk4VRGOywY+v10dD7Q0lUU1UXAQWqAAL6YWSYBwMTHI1NZSLIL+MIrXW4j6sVWqzOpgKIaJHPaO/V8+dZ/wAQrTV82mxpgHjyyDxB6ibZMmJBjHadSoeNBSRXCtTm0m0TwDJWCYg8z6z2lhsBSr12hVamigrAEdxPGZN30A9dCpqVuZHgYJQ2od6dK5ipSXlm5EGBJwJM6O8c8LatQFBblyJYAHA5ySMme/5HglbTw5MG1Q4WFa3sVHPYwREn01PcvaYAB6YchRCEjpYn58jMCDgDMm4MkAmfP6vhLJURXsIAHwnuMjqAnkHjGIxwYVndfMNKklyAMAwIDAZJAAEkfwMa0XjuwhVLKA5kLC8nuSF5xxEHAGs0m1ljBkgDBJu/FJEZkdwP44I1/p+JH2EamLVl1zHhJeCVa9ZvLqUBSpdRYEtcZ+ETIIweY7Rgro7xDZMgU0xcQ8Ws8iojGSpuOCDkHmVBnJ0DFQUy1NgcEE5MEdsm7BBmCOOMzozwvw9XQt5jOWEEkKYj+0D/AMfnnWvubWi7ML5thy19YNuiFlKTEqw+BuzAiEM9/nBEc6cv44lRmvUqW56wwViFkKGtIF1zcHJPtpPvtiesUVS6R5hyqEKR0sLYE5yCSJnI6dD7ChWaoCQ1OVK4ZeZUMRgsBhQcBpJgjQcWoamc41hKTWBCtYHf3E1fh6ioxWCZDQ2VAgZBBAIeSvS34TI76lu92wSUIWvRRiA3DRmOxj2GYI+Ws0KL0qiKxqXC69kMz3Q55tuk4krcACTGtbumpNtndHvNJSbgwacSDcnPcfRhnXnWp5bHnNFbsQd5ZQ3CVKKKGXymMVSzC6IEqYESzSDwImMkan4uUdin3ZwCZxgm0N+/BM2icCOSNLfCdpUp0iDuXAZ8SlMSAFGZTHSBI5kt6YNqblgBBJKA2e/MCMkiIGeYByROuBCtzHXhOXRs2/nKfFvCKa02ZIljNQA94iccgREH1n5oadRtosFWqUVOGAMqPTPxAdhz26udbE7+Kbkm8WFh816WX25U/wB4+mlO22o8pZJ6i9w7EBmGJzMEY9B+fLUIHeGkLRqtSbumW7LeU2oRglgYJp1PoZFIiO8g99EUlYI1anUpoqGCSaigEiMgKpOGByCJg+4U/Z3ppCiZDUT5ZBHYHpPuCsGRp14dVtvyR19qgX8Cdiwn5+2naZDVD4Q1fCIgFUHU/vWU0d4mfL3iMpUg3Vap6szaS37seog6v329BterV2+cSLogXAwSDmQc/u8aKpVWZoSoq9P43Dj4k/CKkmeJ7T76YRVl/vqMfgHlnpzw33nV3GLdGZQ4sYAGxvM7SqKz2JWo3AAAB2DZsi6yGM/TkaY0djVIDLWWXHVNWoVy13QC2JAAn5iBOmFNKoGatEmDkUyB2C48w4DXTnMgYjPUV3BXFagTIyKRi2DOPN5JjMxg41yLlFhJJubmYX9K71G2tEuaZPnEfdzGFI79wQRrtS/SwlUbal5rI332LEKx0tMy7T/8690/R+yK1DZjKKRzo85t+f8Ax/loLbrOnPiewWkadrhgT2j9k5wTg/y150KSCeU9WzgEKdzEvizikjP2JAZYBuk28EgT7kxAz2irwNKqOahp2ggIiIE+FGMT1kAwSITAk4kDRde1txSRgXXruUT0kqbXY8DAZRJGXBHGr6rmh1FiFJBaCsiYkA5W7EECJBGO4q7kJkG59orWezW4SD7at0XC1SbWK+pgSTgk3H25OcQY7mgaZLUlV7SRUvtwZJUiSD/Dn66PreKUFtWbRNwXy3m66boC57nPfPadVbrbLuaVZEIkm74ZkFSsCCDIM/4d9LqTe5GkRrsVXuxKKjl3ZyFU2CmsjAVQJBkjnmTPGhd0zgVAitc6NDCLZa5lPM/ESJ9s66n5tKolJwXqNMHi4gGecjqgZnJHAwJ1ai0qgFRX61a1AJESbpE8wOPRfWda2DOWuLWsR1/ekyMRY0wdzeQ29OpRCCYtS0svJwoHxL6jtn051X4gKjMrNLAgDKgsvfFoEYnP+MRq+nu5qKFuYAEgMDPbg/iIEkesHk5BFSKjAD4QQTyMwQoyB8/aBrYqUKdUHQX58ZnioyNeVDZTChmUgwDl5IBBEIOoRPJ9T20/8BpbvqirRUSPioEmbRIFtfi65s56o0tpeLrVRUFrtwZaDIMAhRmZE4I9ux0Xu6NKgyVmZXqEqwBUEwAYOQCvED3bknXmSrA5T7Xmmjs+pmrSrCoo+NhCrPJiT9AMk/zgar85fJuAkWiB+3IFoyPxSoyO/Gl9Dxmmx6VqMAqw6rxHMZk8jABnPI1Ldbkstm3Ug8q7rABiBCSCYxAICjHoBriqZbHeGA0lVWmGYs1zU6UKCTkkGC0n6H3t99ZHxSpNYxCHHAnOcnq45JP+/WsrLXo0irLt7Bbku4nq4gIYIUCDJk8jvrJbujUqF6oWAYWFJMr1AlukEg5nGJ9dWoAZwWOkDVnu6qLTV4DBil0EzcQCCwOZEFcg8cxGhPDd8ywEsWVAh5AwMHH1/PTHbbekwV1uNsAQ0lTjFsxkQCPT5zqjxCi0i6D2jIjpY4g5yo5Hf6a9SR3biZgYXKmX1P1hkqoBQXpIJl+Wk+gEZz8/bIyt0raZh6jEtzaQrEn3BdW/u6T0N7VtakOq4l2HoBz9Mcd4OeZORzTdwysQwutIwVdbWzEA9AMBrcflB7xtL5So9Zoq2+vDK60+0nMiO/y/OPpig1jS85CEqo/S5DdQuUIIjpabF6TE5j0NG38OoMpY0VLnlmpgFgBlpiCboJPPGr/DfD9tUuQ00ZlkGFXJtuzjBlY/va83VRFdguwmth3tTE0H2WYVKNrAXKYjmOleOxHB/LTSsOaUhS6tawUducHBIkH3zjGlf2VsXzlVh/WWx6QOPfEHV3iNSagHDEkJn8SZA9rlNQH1tGgP9xnDWKd3WVDYvm1JBRz5TgBgDTLFrbYyTz2HoJK3FIxRVTJVjUxxyakH2PSCf3tFeHVfNQsAbgbai9yOAx/fWInvaf3Yr8MT4+MQo7QGcg/lAOpI1tJvpeKK7BN3TsyKyMGHpZBUn0MNafl7aa7ZVhrntJqGBbMwidywA54nQ3jwH67RYQSQyR/dDlvpAH94ab+DM3XF4HmD4QT+FJ4B7acwwzEDw/cedv8AxlJ5/MDq7WkVbza4UWgH7pTEukElr05AEEd5xGvP6N2nmFX3KNVL9Qalt5LZmfuPim7PPUdMq1WvjyzUm3M0wc3r2ewfDP4uM68Xd7pnaEqKglgDSpyREhQ3n/ESIkiMjjnTmXLpE82bWWrU2SoiE0IcmkAVWHIbKwBHx5IA5Oppvtlt/hahSuE9ICyAbSTA4BESdU0v1tqpW5kQi4M1GnAnNsisTcAYJKxIJGI0e+2ry0V1AKwoNKbWxk9QkYbGOfbXSZh/00ODtKBBkGrIPqLG12p/ppH/AFWjP+m/2G12nsOO5FKn3GJaW/DqnklWNSoKYmcEmDK/FKiSVMHpMxptS8P3IAIai8OwAtanMFl5ueOPTVK+CUC/mRbVb8SgyIwCJEzEA5H5a92bGpVAqVQywWsmArHJkGRJAckniMDqJ15ksLd316+J6B8Q520j7w5F2wK1qg8xjfUYwqkkKgAJ7CAAJn1125ZKy2oYuULeDjMn4gcwFPGDiTGhV8HSoB5jjAyCxORwQGOI/P5caBrbFtuJG8QCGCiqRkkEdIL8gGOcAnQLBjmvrFGc3jKhZASmAA2YRLQYERHpweZxHsUfiaeVTetTJDQZpxBAjpDA8rxM4j10P967lU8p2MZSjhlAHfzwpyYi6fbVuzO1eiE3Pk02gZdbVb3DH4TMggkwZ540REynNvFatSoRbSeee3QzrTQFkZiFi2IJOB3xiRyZMSdHbnwlq9MFDDKLT3i0Wn4TIyCwM5EjvoHa+H0VZDQqozDIpmorA4g9KyQMxIx7GdEbLa11dWfy0WbOhB03dKlWm4gErkxAn6GzANmU25RVipAVpn954QykBmc1PUA9Wc4kic3YJBjkTGpVNvTQnzJIUAgADKjkyMADvMfP1d7wea6U6ZsqBQ8EZHExJE5BxJjiI0u31RqLJfSgowvYDAUhgGkDiSJnjJzB1s4TFColnsD7+MSqKwewnvh21dPvKbgAIXsOUIUMQQ0XA8GcjHEwdOPs54eu4FV63mixgGuIioLQZZhMYPwqVt9BOlVd/IZaVFGdZ+9VVDWHlEVVbILGSvbGYJBeeHeHgr5d24UsocqadUU5iQJqCMRkECTyOBrNxFTtGLjQHbymjTUJTsbHx668Yfu66FUp7byzi3pCkDHyPHt3jtOvKu1RSP1ip1/EqryOOFUfujsZjV3h9eqVASikgR5mI9sckxyLhyOdLd3sq/mMb0rHEq4YBTiYthYjj8Uk5IGlAbbG0l7DeCbnxOhP3dKY5vBgNcAMAXeuAMz6Trq+6L3Iga5wolOkj4s8dPHESNMNzTLU7atOmMQVUFpwR0YLCCZkQcA4nAyeDU0ZiprMIugbirkywx94BxgdhjjUgpa+vv8AEVqVV4m/XnMzv/Dlo9AeqwxcJiSeIFouYDOcEx76lRpu9zB6lqcliOmFGBaskwWOCDn8Pdl9oXtcFwL2WSeQoEwBx6ZPJ/hrzZVFamEUPe0mYZRn1Igm0QPeMa1fpzuxPKCrHuA8YjrbRqLscPcOGUcSZgnPIGONMau2qU1Wp5xZVFpAUEBWXpjHVm3/AFjqjy2cwINihMmMnN2AZibiP3eedG77xVVV0VZS2JYkCLY9MfM/8daYIW/pBEsbcecK2KEISLSAwPQPhY5DROUZWhh6Dk9h/Dt5SoVDkgutzSwa2CGUgkwYbOcke3C3wRjUyQ1lK2nMZdQAZIGSCAGIge3OmW52s1GAqPbIAA8vCkgwk0uk2mBk+2YnGxKdm++jde8cotbRtxNDS3aip5qQQvxqpn5x6xmOMSDlYB+7RXbBwxRlI7SLQR8i8/ONLNj4eirfSqsVgB0YiAw6ZhQtrYjgfFkdtW7euqU1Z3ACPZkgmEYMAI5MA6RcDhGkN5WnioR6pkKanlhfQFwWJ/u9fMSYHfTLwuwU2tMlagnMmBAmZyCJYH39tL/D2SoS9ZUK1GJCMQQAW5IPPXAz6g4t08WjQpKTTSmmZhFUclZ4He0T8h6a61ja04zL+GF9zvqrEqLD5aqRB6rXkzPpAjnWr8MIpiqjSSasC0wT93TODjWS8EaKlZpNwqBRg4sVQvb66fbatXNKqaCLUc1xcKg/D5SZyR3jTlJgpOh0Hx+5o1EPZILi3zrCd6aXk1pqhR5isTUL9JlRkqwbkYIMflqqmlA16pqVUYqzParVQVjJu+8KmAOAAO8aL8ObeFKl4oXAgIoJCiD1yRJGOOc86NncS2KNubepp5ESLf2Z47geuGkNxeJsLG0WUauyLm2pLVJWPMfN2IEtGZ7a8KbFXRroYwydb/tYgTHxL/zOmNc7qTYKFsmLi8x2mBzE4+WvKp3X4RQ4HJfmBdwPW6Ppq0rMN+lzeU62zpNSdXArwSD3sbXav/TXP6pRj/TD/I2u09hvsilX7jFnhwFYCnW6fL6WhiAWMFWBuBhs4GZDDtlou3o0rRApAgsXgqLlIF0ucRBMT8MmZOs94miPUpLZc7VFHHYdbAmR2Bx79pnWnp0wApLlUKnqU3H4gYuzhuLVWOwyZPl6qgWPPhN2oSDYQ3b+MK9oJCziZBXHMHMHOQ3Ed9BvuKTVb2rAqFJXy2EfIkibjP7XYcY0MNqk3U9uofDGoVBGIjicYEiV4Eal4p4MSt7kgqQZUKDk5BYCYnMHGgDIDpAlMx72kMo+KbcAh6UGZCxcW9DJ/F6k+nOkm6CNDUnrJPUw8tSATkxewAnPGO/OdC0vMpmCDaMlyy5/1RMz3MCJ4jLKnXSnSFSmBUcwOv8AB0zgYBnJnEj5aNTRiwC6kwFZadIFtYBU8PVwGXoUHDVHCweJlyzScyJII7DXbhq9JGQvQqSsGKfmOJBMqVFMd+SxiRqlt4XPmNTqORIvYqfqOom3P4R3417SEJDkcE2UpJN3JwJtzjEQMzrYX6eQt2b0mU2MJbRYM9UV2l0KuC9hpqCyw9xlb8Az2mBblsEM6u1NYgVEKhgQtJVuqNgSSeFHE9hOTmNJdvt6j1WLuy2gw1oEiViYOe8egI7kjRez3tSmXNEswAAZ5kgZJAWZA5nPeeRpE02Zgq7xosijMY78F8OFCrRDmjYrOFVTJSRi4wLiJYTGJMknOtR4q6U6NRyBhTx69h9TGsQlS6ClRnA/Hzghhi2IYQYP70emq/EhFO6m1y5kSMSIm5jPOIJOScc6NU+nV7Xiv8sM3emj2O4VVQecvmMoIQN8IOeLsknH09tDA5DF2VZ6VVmJYQYOMkE5AHOSZ7Zd0Cm+0+ZTgyckRBPJKzA1PxPfvDOKlgJwD+xcME/FJUZzngzGk2pkGxlmBqNodDNWokwXsMSZeXj15tUZ9CM9joEb7ah2+/ZzAm2q7GZbsjRPsBrPVBFRJVzcCoDKTLAXCL/3Q30GqE219SqjU3JBVu4i4E9iIBIbBMaIuHc8D+JTsl3LdbQzeH9YrZVur4QScARAOcTlm7xI99evU8mu4RJJW1YtAugDgkDkCYGjdn4WySxNsI0dRNsmZkmZie+JAGs/5kgX205M+8zmCSY7D6GMHW1hqJp0u9oerQJYM1l2nUN24ZmNOD8IkItpHQzf1uRGPh9xqzZ+F3nIDFibVYcmZuM8Adhnj87duqveb5EFmaZ9+B6lh+fy0x8ONJ0d7+myDd0xJznssYnnn20ZTfTnOY2l1JAz1SsC9FK4EARUVSPmFB0uq+Hqxny/vHjglTAXvb2tj8hHoWYUlxWg9RVbYghCDZjsQSWjteQeMK6leoHsdGUqsBw1168SSmQYFpEAD176T+pI2VWHj/kvhWOY5TwE0XgqLT27nqJaAetzaLjwDMYUwQOfTnUv1r4mHUDTLLatxBzdGeZ+fwqI1DwvZNBehuEsMQRns0/iFhHoD3Hy1NdjVS4VgL/VR05nAt6gJPMHPrGsYkHea1INxjCnur6YRKdQNZz5dTsuOtlCG5O0/FGSRIY+Jb/7o9LAnERMYk8HBABxzxjQ/gm6FRBIKnuRj4WxwJIORyQAB6zpjWp3IeytdKkL1YwZB4xPqZE6DfW0K6g6mZLwjc3192FgEOpAPJ6FEx6SAZ7zrQeFsrUqoZC81h0hgCPu0yZYaz1Jx/SEKSSKPXIIjKFYJ+L8XHcn6NhTW5gQD3yPWZH8Cfrp1KmQhhyH6jZp9pSVT1a4jXdUaYWoq0WYSnw1QpaCD0t5gIt5iRxozY1FV6gsKBmLXNVDBjxgXkqDzEAc4B1mtioKLKiYg47jGq6areywvSAOBxkj+B/x0c4re42i64QWGUgA+H+zbGuv7S/mNd+sJ+0v5jWL8Mpr5YwPafT6517uwgkmBC4x3n075C/8nREqZ6mS0FVp9nS7W/L1i/8ATTXU7SkAwJ84cGfwN6a7Wc/SLTs2dKR1GtLfMqxP5cfTXa1qK5UtM1nzEkQ3e7SxFZFu8thUZZgvZLABowboPYYjAJ048OrfrLI8Hyo4HEi4ZBi3IIIznvoHbLdDypJzMAgegBnt8+Z1dR2lRWY0apUsAWDcE56oQrDfwPcHXl6ihlsTr111p6Z0JsQI+Xd+W1sM7ETCryccxhefWMn00VuaqupVwyhhJkHER3WYzA7T20l8N8VSiLa6mieCSvRMAGHBttmSJg500rqKjMhIKOiiCCQ0EsIIIz9ePXsp2eVgGFhz+OjE6oK6tE/9FsqX3EhkIVS0NMSpEtDYBNpI+sZU+LeH+W1Kx7qbkpBT4WjhlJyDnpxBHedN/G9rVekWDoMFnDi4oRBS0AiHuyzSOqO2NZ2t4vUrT5gUsoDtaBazJcVKjPxKCJY8N+6AHKSm+ZDtM9sQSCCfMQh6tWy5WXB4IiclZtFxIJGMr76W7rdtbb0QTJChh27giSc3YPbUvGZogNTb+ru6Ty7XMosggiSJtBjPbOsztt6FvcMf1ljBtQwg4IUzF0ADJ4IOY1r4dalZLu+hiYpAklQOvjnNAUAMZBIzfcpbOZJiTj5cat229pJSeajISQL1WT6DicgyYJ9YxpJ4Xt6jhzDEkKCGchgAocZBiSpXpA9pB4u3VWpUe6xwyWgmoAoF3wxEkyRGdFpYY0nzA+kioL93lL/CWFDzUDsaRWQWousFQOzLb+KIzJAHtobY7avcKnllhdjzGtAmUJsTpVoxgH66M32y3jOtrjy+m0TAWVAmIkGSTMnUtkm5QljTFVSg4rNHMYvJB49O/OtFRzg2fQkEEnfrSW73xCpUZqTbcUjEiqCWBUHiLACCobBI4xoWt4bUqjG4JvJpuigAEi6ZIzBCjHAk6OrbWvURiS6dMCncpnMH4Rjvk9yNDUNqEFMhjyRgkGJBXkd1lvr9NKVGpU2LNa/rIps1rJp6j1iXdeDMGS4u97CWLMTlWBJluYEZPBGpiqdruSRUqO6hQczIiSGJk2jiO5HI7OaS5ushlmDMxDAE4wSJicckiYz6dsi2tTC31LHJklpksxIzAkgx6LHsOGLpE2H9Q3aPbvcoWvjj1Ra/3bKxQ9UK5A6oJ+ptnA55WfNnuqLsLnvQcNTDEEkDkqPUxHYiO+ga6VK5FjBU8sqxnKKFlueL+nPOTkDRHh+2FCpZcrKzGCOPRc+gYBifTPY6uco7zGCIULZd+Qh+4go9JULIQxBhktgEwZyRgHHJHpwHT8LNNQxYus9SnCwMqYHEAE3GbWg4A1alRm80huo07sxCi1lj1kNMgzNwiJxft9uXNOGIp2utQtkS3Uv0CqVHz9TpatjKVPQa9aSEpOTyl67iotF7fiAHllxybcXAcZIX6H5CnaoKgDkP1HOYAHcZkSCCPaDnnU9qhCfCWdoAJ4U29eDmbhcYBJkkDTHw/ZEXDlqqiCswuSCYdVaTIP7wt4nOXisXUq76ARqhhVsRHXhO7NwSoMqvHsGgjqI+EXSfTieNd4uiVagQkNabiwA+IGUEjEgGPXH5lV9kjMS9okiHBXJJVe/0SD6CM6E8Q3a0gqImT0WjMyRCqQQsgZkjpAb0OkBdjcbzSQZAIu3mzdTetQxJJUjBnmMwJycgmTyBqzc+MuKSwFJCEMrEqUJAVTIpkoYuBkAZ7gapr+dILpdi4BQ0A2kqCBgm4QJIBwQBAOrvGKO4XbNXWoohB0BZBa622SJJNwHEdI9Z0RRcgG0I4IW+wivc7qs3kbmnT61VgUJtVkYZhs5uVbTEGfQyHfhm7WsRUSbHpqyyI7k/7Q+WqfDdp5h8o4spIYm5WzA5EiI9O/eNUv4NuNqGag0gkxTi5RJk8wwn2MSRjTCtTIKnQ8OUoKxUgX049f8AcbbNAAQPY/8A8R/OdZ/xzxRdvVa5mYusimiXMQAR+EYWZMnjOdLt7VrOaPnKKYFQmoadRiYkgjCBhmYCk+mDorbLSp1KjQ7sTk1AzO0WgC4LIUW4BB4n00yQisW+644f1x9ZUVD2ajYg6eWs8o+JboUllqNNsAJ5bMxBz/pFAKgEkwR0ntobc+PVkKLXCnkipSkAEEAXBpA6gQDJGRPabqNW92rVFZQGhJEgKAJtwAoMTOSe+I1R44grBXh5gqLVJDwY6TGBkksR04PA1GbK40G/4/uQKhYEMdLfmA/pFrl9lRJJJ8wAkxkhWB47690P+kC5dpTVqZQCqIllJbpfJtESeT89drdp/bMhbcI88OqlGZSltIfC0sSxJ7k5JJM57nkzh5QqCTzwOx9/bSTb7UMlI/sAEREcRwZH8x2Oi/DvESwJqL5RNUogZstAn0GZDQMyBIJB15h13nrEa4EM3/iIQWqL6jyET9owTBJwBjJOo0dh5dEUxVliLFBtAGS1xXgw0kDgCAB20B4rvhcKRRHuJYs5Kqto4kKxv9AB65GivAd1VZZR6NXyyQYrM1qkYBYqHLfF8Q4jkjVatNlQHaJ4msNddRwifxjxVYbaosMB1W4uEQWDE8cdIyIAzgappbb7oxfBJ6gY56QAePigccZME6l4yjO71FUIw7zxPxEMRGRiPzjnQ+/BRwtt4qMJgmFc/iUCGAMc4gwx7nTFIkJkTc785iFQzZm04+flLvE9yFRnDCmFuW4gtblvhAnNsMOSekcaA8I8HVlRoAQRHaQfxEzmZPrMGDbMkDZF6gkBhcScDEqFSYxLBRJGBBHB05/osU+kKDTIwZypMyIwIPb0gjgDRf5XY0QoOp9JXKGcqOMXeH0bK3lmWLBVNowWUQDkH4kj04Oca7dmkarI7BAGlwwOAtMH4o45Mji32EuqngxKq1NovVVJtGPitMyI6p9csJnER8M8Goq6ms9RWQHGeqcTInuBIjHSD7rGqXN3c+UZyouqr1eSdaZC2svZmULaFAFwkmPbt69xoJhUo07TSuYEqVRhOFLTBIEGD3Hf56bnwyK7fDYHC2lSTAW+JvjIUjjuvpOi6m2sLgzODye9Yjse6n+OhKbcZDKvACUbG/y7/IcS8EKEm3uZvAgGR3+us3XoXPikxuFtISoMLegJGViGXPtg5xsfG9xC1kEgKoN0nmZfv+EMh7cn0xW3gKlJuILQCVwQpgWgzgRAnmB9RAYKL84JltsJitksrVhLiQ5BgSA2ZMADlSMQOe2pU1U2lmtAAVSF9HYCfUlYPyj11qd+tCg0o1lZWypn7wGDaOzG2MDIjUPBPCtvXgvcWCjpZ2BWZ7EyO3p2xjV72GaWyXmYXZfFDqCgYC2JYliABjIsCY/ePrqG92jJDOwa0ZAEG2CAOMkA8gjBnMAa0298DrU2LJTolPW+oT3gwfhthDN3M8AaM2BqJ5fmFHRyFNRVtKngyC0T6z9AdcWtreESmxHOZbY7ZnUMACVlGb4YHqCwgZUdIIPxCcae+G+DK+2VySVNuJ9CIOO4YT2476Y73bDbF2Wmzo6iArESwEZIxJXiecZEYRbZVpLcy4KCZZSpgy1trtBgcXfhEjVDZluDGxT7wCzVNQdyLVBgDMAKO+APiI/eODBCnSnxLaFiQKuCeolJIORIe6eI7dOIjIDSq1wGECRwvEflkfX6a88LoKxLMAAwlMAEqsEyGHEn2wfyGW1uJKoFgG1aqhIp1JVlIBfJXjII+L1g95OZOrqHhakszNwAwtkSMkQAYc88z2x6lp4cl970ggCnAySIWR0HEMYxzB0DX+zwWofvoQnCgJieZuGeIiJIPJg64NCBVueEvo7qmatiuhRXbq6S15BI+Iz0SRI7uq9m1X4vvEqogIAucIWkEwGzhTAJZOPUaV7vwOqtMVUdzILFay5AAzPIHeB6H56jT3D1E2903A3kl2yqkAKDOWYNj+znvq6ZSwtoR1edVUqt73/MNWoPOoEKSVQkQrXH4RAIGQQSSOJUekh/XJvBUEoQQ62nnscj6flpTsqBvBUALTpyxZyOogMZbJUAAT6hvbTmg12CfhNobue8+4Kwff6ajYxWupIvE1fbbZKpeoKZvPFWkoIgFsM4Bgdh20m3tQeYGo0HFMfjvEESs2KTgD2InGCDrQeJUDUqQquaqKCHQU/hJNp+8I4IMhY7ewCbfVihAqMqsB13Moyc5hiThYIBPxxJgnTuFprVfU62gWZqSBhxPWkCd0UkAPUFhtYC5l6YnBzJBM4ifQ488JS2nMGQsAGFi7GBaDbkQfW7sdMNopaKqreG4B6Fj1g5JwO0cckSS6tF3tL29LBhbP5Sf4+uiLhqjMNNOJkvikVCLzFfpTY/q1KY/rR3/db212hv0j2naIyOzKa+LiTEKwIF3aQf467XoEFhaZ9M92apNq4JsVwDJhqL4PeMDHeNef0WHf75KjgZEq4EwAekCPSP7J+ejylJ65Xy9m7h2ADblg8yIBSwwSAs+8c86dUPCnRRZt6AKCVHnOBcxAcTYem1RBg5HA158Jbj7TdNe/D3tMnuNowSnTqUGqg1QTFNopi6BELOARk9g0ngajX2lWhWv29NyhQKQoJzcSQwYzBBEW5BH56Wj9nmAgbPargjG4qcYP8Aogcn64H0dt4HQKhTTwDcBc3JABPPoBq4QcdRxlWrZlykC0+YtvbZNWiVIjNpkccyoH8RPA4zXuHpJuKjqFgIDK4uLEk55jE3egJxOt39pfCKQpBVWA3QckmCAIkmeFEekaxfhX2fdagFWCiTEdx6RM/n2AGdCKU6ZuDb48OuMEMF2tso02M8pvXpUzXFHoMFk/FbJMgc4BPv7auf7RUTVV6QL0lCh7mUGTM4qMssMDGMjnuX4/v2BFJekMtxa4hioIuWnAy9vuIme2BPsftSH85WY58soWHpKwWhnjMXluSAckaXc0rXYWPDy8ev1Ga2ECjMnCO/6co1manTqU1quADRqESSCZAKtAY8AgntqHi9RggLEho+OB6QVeMBx+RxxgaO3dRaZaohLL03IjftNFwA7gmSO4nvyXVpeakWOoI+MsjAjkTDm4emDzpcsNDaZ6G3lE3h+6tIqsDBdmZe4M/7MHjsNN/G4WKkSItb5cj8jn6aQvQfbFUZQ1I9KmeDEW5xayysyILDAEAPNoA+ztJ4p2kk9wOZ/LVm4N4yCLHTaD+I0XqLXURJLMn0Xy2BjvaQR8z6aY7I+ZQBXuOn/Z/lpb4X4tBrK5QgH4gwtJCgQTOJFv1nPGq/BfGUSnbFV7bQXVMSUUxg4PqOc6hkJHlOKmHNumqIGQFXIZSpnDrMA25gNORyI7ap/VFCB63SQq9YkgAk8zOPScRE5Gi6tSHWA8ZbC5MI0hZ5J6fqffVNDxea/l/q9ZFqLBLoBETyMizMEk4JGM6kOMtrRiirBLAfO3tK6fnUWN1Rnp/hNoMd8mJPI4/LEkWqpvuBVkqG11Ax7EKxIkNg/PGdP9rRWjK9QTlVOQo4gfu+k8TGMSu3OyKXMhFSmclQOPWOx+Xy4yTQnXrq8KmXlYwU7SoZWmxHJt9ARmMcSM47++qNt4XWIJIM29gpLAjAkhR3559PXRBrELclzRwPxA+nVBOIwY59DjI/Zb9JtSq5pVaAqM7haK02AEfCQzMxkxBng540SmrFTYA2lmDE3Bmt2OzrlFYKi9IuF8gyBwJAU9/fvkyJ7Txd6MI9M2BiLlIYREwcgrbI7SRGCTqt/E9whZKe3IJIIU1VgXEyAORIDEAcGTkYFb+F+fSapUp1wAS3lLUuYxBAWYtwWEcxkHiasnEgdf3JuCbGXp4xRct5bsGdDDTLP8JERwclfXjVHifiNJOssy3EgshCGQWGSzE5Agg8249A28R8Lp1IR5UNPphYUsCcggwfi7/LS4eDFlZDVMcWs4tZcHA7qFlYZeZ7c2SoikG3XpOAY6hrdW8evKU73d04KpWvQgioFOMrCGZxAAnOZEZ0P5QqJRekq2UiIVzN8gIZiYGS3fIGNNaXg9Km1xIeIAVwcMwFsQLQS3LW4EemrfFKNghT1YNpYsSwIYATmDBE9sn11XtCXvaWKqFtf40nvgVJShsIR4ZfLGFw0E4iRd3gH+OiKdVWNyEoDcOuVi0lSQr57D+eg9i9tV6a3FSGdgvKm4wAZ5aGMfXvo3xaCGL9AQBkaJN2ZwOqIgERkE6m92seuurwRW4ircbYl2qOzqFV7ADaxhoVmzkG6xQeRnkwotNFb7ojpVgSkAop6mMHuelZEQM5gwGO7rmoCy5a34SLQSMLgyQepiTkRGobTaimFEy10s3qSCCf8B8o1r4EFhYjaZ+Mqdme6dSLdcuWkt8uB2GqdzVCoSXCzgMeATx7c6KY6DosKjGGRqYwfVXVpH8j9ARM61AJkzC/pTVv1SkGi7zRMf2W12rv0urG2px/pR/lbXaum0cp/bN5u76LhzUcqXm1NqahAmYmmCwEYkg502PjdFVDHzYMkfcVZx7WSPqNZ/c1SK7ffURlSqtu3QnCmDTVYg9Prhs++ypnAn01izTE6k4YBhMESJBHPscj5HU9drtWEtE/2n/q0/8AEH89I406+1TAU0n/AEg/wOkYrL+0PzGk8SCWHlNLBHuHzgPjnhvn0gAQtRGDoxEww9R6EEg+xOkG337L1KEQo7ISkSpUwf2QeCRcM6ebzxdMqhDOcAKwLDEzHAEZ6iJx9QB4FSakkkJWAkupBJY5a4n4wTODjQyl0s2nLrlD5QWuNf3NDtwatK9ScpECYvJLX2iSGJNpOT89FbpKyKf1YBgwkZGDzIDQM5HOZnBknH+FfaWpQFSnbSZUZZem0ggzABKjrBF0dUDTJPtchqLAemk9bYJPvbBXnkjP+Gl6jOjZXA0iD4N6veT9cOvGMk2u4qXCpWUhqZFlgDBuAYBMRPMmZgjSvataCh8ilUJYhWoM5IzFrBlknnPefQjTHxDf1C8bcGp0E3koFUGDNwAPH4eczpN42XQLVIUVCl7WiRjAEkmZvM5OuV7bQSYZ2PeNuGmk1FRatOoXtkMoBgZwOwmBweT3ydL/AAWom3rOFmxoIDAiye6zwt03DgSCPfQ7LfpWQOvDYhhHzGRnv+WlnjdOZZVmzkDhgeRxljPB7gaCHzaQiIFNiPOOK0TTbsGIJ+YI/wA0D8tSCiWwSCox3yW/5jSrwjfKyWPB5EsZDcDk4MghufxR21etRabMylbSAbRAiLjicDHIMCciCYM2g2UqbS3w8GXpuSWQyrn9k5X6jKn5e+q97vikfdVCYHUoUgmeCGYEwRPY57Z1N9+pYRMfiJBEDmWBAIM+uIu99SqO5I6lATNRRBkEGAZggcGfbV82tyJUIYu3dMBfPzReMsVBBBMBWUE8mMCTnB76R+CeAUF3ArbimKVZ1ixQopkMF5Pd5WTBGSRkCdabd0QwUSiJ+EG2C3AADYE9o+fOktREhvNc9IW0s10woM/eSq8jPOD6RoiuApA4ywVr3llXcpQrxScupW11XlYJmCMC2W9ImJ4GmPmo9NTQJZjgQSCqgxDZAxBw/vrNbT7S7UXCmXc8BhTJDE91IQLI9ZzP10HU3VV2byaLKjiD5jokRH9s9uw4AHAgXFB78vPoQpUsmov1x+b/AOao70ubmp0yy3Rc0yGXNhKd4YW94+cQr+OClTV3VgZE2KGukQLmMBTcQJ9x9EK+GkhfO3LTPFNgoBgnBOTEDJ/3693GzqJDJuKlRQ0mmzBiRyYOCSDkAkTESNXNFNvmWFCpbeaGr9pEsIhhJhS33YAgH4gxJgclflGg95vlDq0mpUWOtsAA4NqntzkDEZJ7rNl4lTh2d6wYjgUXLNHCgupUAGYHTkyYgyzobjbqq7hltpAQS6sWBmyCMqejpPJuka5KPgfmDZCN+v1eGbHbsl3UBVcPUAJJgglZVRkhQVBBGeng41LaUdyD99WU3G5UROpgInNRhaYzAAAN3sNX+HbpBRQkNbAcst3J6swOMyZMeurazO4gcvlbmCsnssKZ4k898kaoGsdZVgBtwirxKv5bC5gokhSUYzazLkjkwB3+mRrzab1ahgMWOD/VuoiQOWETPvouleFRiptaWHWSerqmGPHbXtev+6eR6eo99buDP/GJh41R2zaS1lHpqulRC4AABM/zOqN2tzqGpEgG5WkQCPXuPyP01YGb0A+s/wAtNcInMP8Apezt6X/ij/K2u15+laf1enJH9aO37re+u1dNo9S+2bMVa5rFRKSQAG2TMFkCZqLUgiSTMiM8407TxVVRLlrsSMkbepMgwZATGeJ5Ec6QNu6wditVirelWjCFh2DUyelpiS3aZHBXhviVVFZnc1DAgPWpRz6pTWDH0/x1i3mt2Z8PyPmPE8TUhSErZDHNJh8PIMjBPYHntq7Zb1aoJUVBH7dNk/K8CdKU8bcgny6ciIHnrn1zGIGdSTxqoZ+7p4GANwpkkiAenGJM+0Rrs0nszzH5HzPftO3TSH/1f/8ANz/LSes3T6SQPzIGiPHPEC5QEIFWoSGFQEnocDpAxMnv20rr7pekXDLevpLf4jS9bVh5fsx7CCyHz/QneCKPJDftkv8A6zEgfQQPpqn7RgmgwCsQYDhPiKE9duRm2RjOcahsdyKbmkWUrl1M8AsZUj2JwfT5aKO6W74h+ehtcPmjehW0xW72NFmZ6e4VVB/qy6rGBIhhIz29ffRvh9dHpKH29RrWBD06PIiYOOcicGY/J75yMzQUOfiIBjA4nk/4fw1fst7SZeh1YA8g9+c+5mfrqjIu5v1/UoFuAAYv8M3VNfMNJqaUyOGOaRzPS8Mszw3Ed9R8X3S1KdRzY0UyilVEEky0QTgKEMz300qbejVaWSm7AdwCfpOT8tKN54JQIcj7k+iELkdyvwzPt2Gp7NSOUCaNmuDc+MI+yvidOlNN1UBs3twPSBH+7561NLy6xISwqRJhQZAMHtAn5zjWMXb1kBphqFVMQajspEcYAYH6W6p8N2wqm7zlCgcUJTOCJc9fvExxjQf4zX30l6irUN7WPpHGydKVV0eG56AF6kM2x6xJECOPkD5dRLsEqVSigMyq4JUCZ4BmZPRntjgBJ4xRqAFRXpvTEQaqlmQz0qLcMSTHAI78g6o2vgwhGRtrUCoAl1ICBmLXyyn3zpgUja94saV2AI2m4HhdL+sFQtC3K1SpNs4mIgAqP4nV2w3lN0WxT0sVK2ZkSLbpCyMGTIPb11h9tvTtyEqUoT4h5Ls1uckBSGGT6kZPEnUx4tUvY7SnZ5hiashemYbqyWyZxmTnGaNQc6X8tre8oEsdo78d8Wq01qOKi0wLQEWleckRDSB1SFgcFuTEaE8K8ENUCruwCSBbTuLKvvknq4+URofZUKVTNaqlRqUQFBVEIkSASZIIYDssGI052u+UUlZmAAWST7DJ/hOiAZF035xlEAa8ZKgUAAAAcAcDXDQVPfoyhldSpAIM8g5GqNz4tTpW3sBc1o5OSCQMD0B0PKSYxeMXOV+f+ydWjQDbkSvUOfX9065fEULlLuoAMeeCSBnjlT+WutIjCdCHw2jff5VO+ZutEz6zHPvrjuh6j89UbTxSnVFyOCASvpkGDz/j3GRjXAEbSbyzwndDbKaNSmQisSrqpg8FAbQbbV6SWxgZzAZDxmkUYpWpE2kz5qsVb0A9Ofy4zpfS3Ilsjn19hrxqqHm0/ODrnUMbmBNAHWT8S8SqXKlBaDqi2gGqwge5FNvQdux5nVVGvVKt5y01PICMW4zklR6DXqVkUkC0SBEQOCZ4+Y1DdbpbWyOD/hrbwlggtPMY1SKrA6+MvFUGs0O5YIJQzaJ4IxEnI78fPRVJ+NKqO7bzKhYizFmRI9ewPPbPz7Cw70ftD89MkxPLM5+lv+opf+IP8ra7Q/6UNyrbenBBPmjv+62vNXpnSOUh3Z//2Q=="/>
          <p:cNvSpPr>
            <a:spLocks noChangeAspect="1" noChangeArrowheads="1"/>
          </p:cNvSpPr>
          <p:nvPr/>
        </p:nvSpPr>
        <p:spPr bwMode="auto">
          <a:xfrm>
            <a:off x="1047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sp>
        <p:nvSpPr>
          <p:cNvPr id="2" name="TextBox 1"/>
          <p:cNvSpPr txBox="1"/>
          <p:nvPr/>
        </p:nvSpPr>
        <p:spPr>
          <a:xfrm>
            <a:off x="8829179" y="3456285"/>
            <a:ext cx="3360472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Weak points:</a:t>
            </a:r>
          </a:p>
          <a:p>
            <a:endParaRPr lang="en-US" sz="2400" b="1" dirty="0" smtClean="0"/>
          </a:p>
          <a:p>
            <a:pPr algn="just"/>
            <a:r>
              <a:rPr lang="en-US" sz="1600" b="1" dirty="0" smtClean="0"/>
              <a:t>- no clear methodology displayed;</a:t>
            </a:r>
          </a:p>
          <a:p>
            <a:pPr marL="285750" indent="-285750" algn="just">
              <a:buFontTx/>
              <a:buChar char="-"/>
            </a:pPr>
            <a:endParaRPr lang="en-US" sz="1600" b="1" dirty="0" smtClean="0"/>
          </a:p>
          <a:p>
            <a:pPr algn="just"/>
            <a:r>
              <a:rPr lang="en-US" sz="1600" b="1" dirty="0" smtClean="0"/>
              <a:t>- no correspondence with the climate</a:t>
            </a:r>
          </a:p>
          <a:p>
            <a:pPr algn="just"/>
            <a:r>
              <a:rPr lang="en-US" sz="1600" b="1" dirty="0" smtClean="0"/>
              <a:t>of the neighbors countries;</a:t>
            </a:r>
          </a:p>
          <a:p>
            <a:pPr algn="just"/>
            <a:endParaRPr lang="en-US" sz="1600" b="1" dirty="0" smtClean="0"/>
          </a:p>
          <a:p>
            <a:pPr algn="just"/>
            <a:r>
              <a:rPr lang="en-US" sz="1600" b="1" dirty="0" smtClean="0"/>
              <a:t>- no clear thresholds regarding the </a:t>
            </a:r>
          </a:p>
          <a:p>
            <a:pPr algn="just"/>
            <a:r>
              <a:rPr lang="en-US" sz="1600" b="1" dirty="0"/>
              <a:t>c</a:t>
            </a:r>
            <a:r>
              <a:rPr lang="en-US" sz="1600" b="1" dirty="0" smtClean="0"/>
              <a:t>limate elements;</a:t>
            </a:r>
          </a:p>
          <a:p>
            <a:pPr algn="just"/>
            <a:endParaRPr lang="en-US" sz="1600" b="1" dirty="0" smtClean="0"/>
          </a:p>
          <a:p>
            <a:pPr algn="just"/>
            <a:r>
              <a:rPr lang="en-US" sz="1600" b="1" dirty="0" smtClean="0"/>
              <a:t>- subjective interpretation of the </a:t>
            </a:r>
          </a:p>
          <a:p>
            <a:pPr algn="just"/>
            <a:r>
              <a:rPr lang="en-US" sz="1600" b="1" dirty="0" smtClean="0"/>
              <a:t>vegetation aspects;  </a:t>
            </a:r>
          </a:p>
          <a:p>
            <a:pPr marL="285750" indent="-285750">
              <a:buFontTx/>
              <a:buChar char="-"/>
            </a:pPr>
            <a:endParaRPr lang="en-US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865915" y="12700"/>
            <a:ext cx="330718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Climate region</a:t>
            </a:r>
            <a:r>
              <a:rPr lang="ro-RO" b="1" dirty="0" smtClean="0"/>
              <a:t>s</a:t>
            </a:r>
            <a:r>
              <a:rPr lang="en-US" b="1" dirty="0" smtClean="0"/>
              <a:t> of Romania,</a:t>
            </a:r>
          </a:p>
          <a:p>
            <a:pPr algn="ctr"/>
            <a:r>
              <a:rPr lang="en-US" b="1" dirty="0" smtClean="0"/>
              <a:t>Bogdan, 1983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 smtClean="0"/>
              <a:t>Climate of Romania considered </a:t>
            </a:r>
          </a:p>
          <a:p>
            <a:pPr algn="ctr"/>
            <a:r>
              <a:rPr lang="en-US" b="1" dirty="0" smtClean="0"/>
              <a:t>as temperate-continental</a:t>
            </a:r>
            <a:r>
              <a:rPr lang="ro-RO" b="1" dirty="0" smtClean="0"/>
              <a:t> with</a:t>
            </a:r>
            <a:endParaRPr lang="en-US" b="1" dirty="0"/>
          </a:p>
          <a:p>
            <a:pPr algn="ctr"/>
            <a:r>
              <a:rPr lang="en-US" b="1" dirty="0" smtClean="0"/>
              <a:t>6 climate </a:t>
            </a:r>
            <a:r>
              <a:rPr lang="ro-RO" b="1" dirty="0" smtClean="0"/>
              <a:t>sub</a:t>
            </a:r>
            <a:r>
              <a:rPr lang="en-US" b="1" dirty="0" smtClean="0"/>
              <a:t>regions:</a:t>
            </a:r>
          </a:p>
          <a:p>
            <a:pPr marL="342900" indent="-342900" algn="just">
              <a:buAutoNum type="arabicPeriod"/>
            </a:pPr>
            <a:r>
              <a:rPr lang="en-US" b="1" dirty="0" smtClean="0"/>
              <a:t>Oceanic</a:t>
            </a:r>
          </a:p>
          <a:p>
            <a:pPr marL="342900" indent="-342900" algn="just">
              <a:buAutoNum type="arabicPeriod"/>
            </a:pPr>
            <a:r>
              <a:rPr lang="en-US" b="1" dirty="0" smtClean="0"/>
              <a:t>Submediteranean</a:t>
            </a:r>
          </a:p>
          <a:p>
            <a:pPr marL="342900" indent="-342900" algn="just">
              <a:buAutoNum type="arabicPeriod"/>
            </a:pPr>
            <a:r>
              <a:rPr lang="en-US" b="1" dirty="0" smtClean="0"/>
              <a:t>Transitional (inside Romania)</a:t>
            </a:r>
          </a:p>
          <a:p>
            <a:pPr marL="342900" indent="-342900" algn="just">
              <a:buAutoNum type="arabicPeriod"/>
            </a:pPr>
            <a:r>
              <a:rPr lang="ro-RO" b="1" dirty="0" smtClean="0"/>
              <a:t>Arid</a:t>
            </a:r>
            <a:endParaRPr lang="en-US" b="1" dirty="0" smtClean="0"/>
          </a:p>
          <a:p>
            <a:pPr marL="342900" indent="-342900" algn="just">
              <a:buAutoNum type="arabicPeriod"/>
            </a:pPr>
            <a:r>
              <a:rPr lang="en-US" b="1" dirty="0" smtClean="0"/>
              <a:t>Baltic</a:t>
            </a:r>
          </a:p>
          <a:p>
            <a:pPr marL="342900" indent="-342900" algn="just">
              <a:buAutoNum type="arabicPeriod"/>
            </a:pPr>
            <a:r>
              <a:rPr lang="en-US" b="1" dirty="0" smtClean="0"/>
              <a:t>Pontic</a:t>
            </a:r>
            <a:endParaRPr lang="en-US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8829179" y="3429020"/>
            <a:ext cx="334392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85" y="576868"/>
            <a:ext cx="8164030" cy="589773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0"/>
            <a:ext cx="66675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2108957" cy="46166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INTRODUCTION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7746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6675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409092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DATA AND METHODS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51" y="2312660"/>
            <a:ext cx="2284289" cy="16425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78" y="5155999"/>
            <a:ext cx="2300675" cy="1654376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1045551" y="5149023"/>
            <a:ext cx="2235197" cy="1609496"/>
          </a:xfrm>
          <a:custGeom>
            <a:avLst/>
            <a:gdLst>
              <a:gd name="connsiteX0" fmla="*/ 0 w 2781300"/>
              <a:gd name="connsiteY0" fmla="*/ 0 h 2025650"/>
              <a:gd name="connsiteX1" fmla="*/ 2781300 w 2781300"/>
              <a:gd name="connsiteY1" fmla="*/ 0 h 2025650"/>
              <a:gd name="connsiteX2" fmla="*/ 2781300 w 2781300"/>
              <a:gd name="connsiteY2" fmla="*/ 2025650 h 2025650"/>
              <a:gd name="connsiteX3" fmla="*/ 6350 w 2781300"/>
              <a:gd name="connsiteY3" fmla="*/ 2019300 h 2025650"/>
              <a:gd name="connsiteX4" fmla="*/ 0 w 2781300"/>
              <a:gd name="connsiteY4" fmla="*/ 0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300" h="2025650">
                <a:moveTo>
                  <a:pt x="0" y="0"/>
                </a:moveTo>
                <a:lnTo>
                  <a:pt x="2781300" y="0"/>
                </a:lnTo>
                <a:lnTo>
                  <a:pt x="2781300" y="2025650"/>
                </a:lnTo>
                <a:lnTo>
                  <a:pt x="6350" y="2019300"/>
                </a:lnTo>
                <a:cubicBezTo>
                  <a:pt x="4233" y="1356783"/>
                  <a:pt x="2117" y="694267"/>
                  <a:pt x="0" y="0"/>
                </a:cubicBezTo>
                <a:close/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03591" y="2692202"/>
            <a:ext cx="1175507" cy="805592"/>
          </a:xfrm>
          <a:custGeom>
            <a:avLst/>
            <a:gdLst>
              <a:gd name="connsiteX0" fmla="*/ 1295400 w 1473200"/>
              <a:gd name="connsiteY0" fmla="*/ 1016000 h 1028700"/>
              <a:gd name="connsiteX1" fmla="*/ 1308100 w 1473200"/>
              <a:gd name="connsiteY1" fmla="*/ 958850 h 1028700"/>
              <a:gd name="connsiteX2" fmla="*/ 1314450 w 1473200"/>
              <a:gd name="connsiteY2" fmla="*/ 889000 h 1028700"/>
              <a:gd name="connsiteX3" fmla="*/ 1358900 w 1473200"/>
              <a:gd name="connsiteY3" fmla="*/ 819150 h 1028700"/>
              <a:gd name="connsiteX4" fmla="*/ 1447800 w 1473200"/>
              <a:gd name="connsiteY4" fmla="*/ 774700 h 1028700"/>
              <a:gd name="connsiteX5" fmla="*/ 1473200 w 1473200"/>
              <a:gd name="connsiteY5" fmla="*/ 698500 h 1028700"/>
              <a:gd name="connsiteX6" fmla="*/ 1473200 w 1473200"/>
              <a:gd name="connsiteY6" fmla="*/ 654050 h 1028700"/>
              <a:gd name="connsiteX7" fmla="*/ 1422400 w 1473200"/>
              <a:gd name="connsiteY7" fmla="*/ 641350 h 1028700"/>
              <a:gd name="connsiteX8" fmla="*/ 1339850 w 1473200"/>
              <a:gd name="connsiteY8" fmla="*/ 685800 h 1028700"/>
              <a:gd name="connsiteX9" fmla="*/ 1295400 w 1473200"/>
              <a:gd name="connsiteY9" fmla="*/ 685800 h 1028700"/>
              <a:gd name="connsiteX10" fmla="*/ 1244600 w 1473200"/>
              <a:gd name="connsiteY10" fmla="*/ 660400 h 1028700"/>
              <a:gd name="connsiteX11" fmla="*/ 1231900 w 1473200"/>
              <a:gd name="connsiteY11" fmla="*/ 596900 h 1028700"/>
              <a:gd name="connsiteX12" fmla="*/ 1231900 w 1473200"/>
              <a:gd name="connsiteY12" fmla="*/ 514350 h 1028700"/>
              <a:gd name="connsiteX13" fmla="*/ 1244600 w 1473200"/>
              <a:gd name="connsiteY13" fmla="*/ 412750 h 1028700"/>
              <a:gd name="connsiteX14" fmla="*/ 1219200 w 1473200"/>
              <a:gd name="connsiteY14" fmla="*/ 304800 h 1028700"/>
              <a:gd name="connsiteX15" fmla="*/ 1136650 w 1473200"/>
              <a:gd name="connsiteY15" fmla="*/ 203200 h 1028700"/>
              <a:gd name="connsiteX16" fmla="*/ 1085850 w 1473200"/>
              <a:gd name="connsiteY16" fmla="*/ 76200 h 1028700"/>
              <a:gd name="connsiteX17" fmla="*/ 1035050 w 1473200"/>
              <a:gd name="connsiteY17" fmla="*/ 6350 h 1028700"/>
              <a:gd name="connsiteX18" fmla="*/ 996950 w 1473200"/>
              <a:gd name="connsiteY18" fmla="*/ 0 h 1028700"/>
              <a:gd name="connsiteX19" fmla="*/ 933450 w 1473200"/>
              <a:gd name="connsiteY19" fmla="*/ 31750 h 1028700"/>
              <a:gd name="connsiteX20" fmla="*/ 933450 w 1473200"/>
              <a:gd name="connsiteY20" fmla="*/ 63500 h 1028700"/>
              <a:gd name="connsiteX21" fmla="*/ 869950 w 1473200"/>
              <a:gd name="connsiteY21" fmla="*/ 82550 h 1028700"/>
              <a:gd name="connsiteX22" fmla="*/ 781050 w 1473200"/>
              <a:gd name="connsiteY22" fmla="*/ 88900 h 1028700"/>
              <a:gd name="connsiteX23" fmla="*/ 749300 w 1473200"/>
              <a:gd name="connsiteY23" fmla="*/ 127000 h 1028700"/>
              <a:gd name="connsiteX24" fmla="*/ 736600 w 1473200"/>
              <a:gd name="connsiteY24" fmla="*/ 133350 h 1028700"/>
              <a:gd name="connsiteX25" fmla="*/ 685800 w 1473200"/>
              <a:gd name="connsiteY25" fmla="*/ 101600 h 1028700"/>
              <a:gd name="connsiteX26" fmla="*/ 654050 w 1473200"/>
              <a:gd name="connsiteY26" fmla="*/ 82550 h 1028700"/>
              <a:gd name="connsiteX27" fmla="*/ 590550 w 1473200"/>
              <a:gd name="connsiteY27" fmla="*/ 88900 h 1028700"/>
              <a:gd name="connsiteX28" fmla="*/ 558800 w 1473200"/>
              <a:gd name="connsiteY28" fmla="*/ 76200 h 1028700"/>
              <a:gd name="connsiteX29" fmla="*/ 520700 w 1473200"/>
              <a:gd name="connsiteY29" fmla="*/ 76200 h 1028700"/>
              <a:gd name="connsiteX30" fmla="*/ 469900 w 1473200"/>
              <a:gd name="connsiteY30" fmla="*/ 44450 h 1028700"/>
              <a:gd name="connsiteX31" fmla="*/ 431800 w 1473200"/>
              <a:gd name="connsiteY31" fmla="*/ 76200 h 1028700"/>
              <a:gd name="connsiteX32" fmla="*/ 393700 w 1473200"/>
              <a:gd name="connsiteY32" fmla="*/ 95250 h 1028700"/>
              <a:gd name="connsiteX33" fmla="*/ 368300 w 1473200"/>
              <a:gd name="connsiteY33" fmla="*/ 120650 h 1028700"/>
              <a:gd name="connsiteX34" fmla="*/ 330200 w 1473200"/>
              <a:gd name="connsiteY34" fmla="*/ 120650 h 1028700"/>
              <a:gd name="connsiteX35" fmla="*/ 285750 w 1473200"/>
              <a:gd name="connsiteY35" fmla="*/ 165100 h 1028700"/>
              <a:gd name="connsiteX36" fmla="*/ 273050 w 1473200"/>
              <a:gd name="connsiteY36" fmla="*/ 203200 h 1028700"/>
              <a:gd name="connsiteX37" fmla="*/ 254000 w 1473200"/>
              <a:gd name="connsiteY37" fmla="*/ 266700 h 1028700"/>
              <a:gd name="connsiteX38" fmla="*/ 228600 w 1473200"/>
              <a:gd name="connsiteY38" fmla="*/ 298450 h 1028700"/>
              <a:gd name="connsiteX39" fmla="*/ 203200 w 1473200"/>
              <a:gd name="connsiteY39" fmla="*/ 361950 h 1028700"/>
              <a:gd name="connsiteX40" fmla="*/ 165100 w 1473200"/>
              <a:gd name="connsiteY40" fmla="*/ 406400 h 1028700"/>
              <a:gd name="connsiteX41" fmla="*/ 133350 w 1473200"/>
              <a:gd name="connsiteY41" fmla="*/ 457200 h 1028700"/>
              <a:gd name="connsiteX42" fmla="*/ 107950 w 1473200"/>
              <a:gd name="connsiteY42" fmla="*/ 463550 h 1028700"/>
              <a:gd name="connsiteX43" fmla="*/ 69850 w 1473200"/>
              <a:gd name="connsiteY43" fmla="*/ 482600 h 1028700"/>
              <a:gd name="connsiteX44" fmla="*/ 0 w 1473200"/>
              <a:gd name="connsiteY44" fmla="*/ 482600 h 1028700"/>
              <a:gd name="connsiteX45" fmla="*/ 82550 w 1473200"/>
              <a:gd name="connsiteY45" fmla="*/ 558800 h 1028700"/>
              <a:gd name="connsiteX46" fmla="*/ 82550 w 1473200"/>
              <a:gd name="connsiteY46" fmla="*/ 628650 h 1028700"/>
              <a:gd name="connsiteX47" fmla="*/ 139700 w 1473200"/>
              <a:gd name="connsiteY47" fmla="*/ 679450 h 1028700"/>
              <a:gd name="connsiteX48" fmla="*/ 190500 w 1473200"/>
              <a:gd name="connsiteY48" fmla="*/ 704850 h 1028700"/>
              <a:gd name="connsiteX49" fmla="*/ 190500 w 1473200"/>
              <a:gd name="connsiteY49" fmla="*/ 749300 h 1028700"/>
              <a:gd name="connsiteX50" fmla="*/ 177800 w 1473200"/>
              <a:gd name="connsiteY50" fmla="*/ 793750 h 1028700"/>
              <a:gd name="connsiteX51" fmla="*/ 222250 w 1473200"/>
              <a:gd name="connsiteY51" fmla="*/ 800100 h 1028700"/>
              <a:gd name="connsiteX52" fmla="*/ 241300 w 1473200"/>
              <a:gd name="connsiteY52" fmla="*/ 819150 h 1028700"/>
              <a:gd name="connsiteX53" fmla="*/ 292100 w 1473200"/>
              <a:gd name="connsiteY53" fmla="*/ 850900 h 1028700"/>
              <a:gd name="connsiteX54" fmla="*/ 349250 w 1473200"/>
              <a:gd name="connsiteY54" fmla="*/ 793750 h 1028700"/>
              <a:gd name="connsiteX55" fmla="*/ 393700 w 1473200"/>
              <a:gd name="connsiteY55" fmla="*/ 831850 h 1028700"/>
              <a:gd name="connsiteX56" fmla="*/ 349250 w 1473200"/>
              <a:gd name="connsiteY56" fmla="*/ 863600 h 1028700"/>
              <a:gd name="connsiteX57" fmla="*/ 381000 w 1473200"/>
              <a:gd name="connsiteY57" fmla="*/ 908050 h 1028700"/>
              <a:gd name="connsiteX58" fmla="*/ 463550 w 1473200"/>
              <a:gd name="connsiteY58" fmla="*/ 946150 h 1028700"/>
              <a:gd name="connsiteX59" fmla="*/ 406400 w 1473200"/>
              <a:gd name="connsiteY59" fmla="*/ 990600 h 1028700"/>
              <a:gd name="connsiteX60" fmla="*/ 476250 w 1473200"/>
              <a:gd name="connsiteY60" fmla="*/ 996950 h 1028700"/>
              <a:gd name="connsiteX61" fmla="*/ 622300 w 1473200"/>
              <a:gd name="connsiteY61" fmla="*/ 1016000 h 1028700"/>
              <a:gd name="connsiteX62" fmla="*/ 742950 w 1473200"/>
              <a:gd name="connsiteY62" fmla="*/ 1028700 h 1028700"/>
              <a:gd name="connsiteX63" fmla="*/ 831850 w 1473200"/>
              <a:gd name="connsiteY63" fmla="*/ 1028700 h 1028700"/>
              <a:gd name="connsiteX64" fmla="*/ 958850 w 1473200"/>
              <a:gd name="connsiteY64" fmla="*/ 946150 h 1028700"/>
              <a:gd name="connsiteX65" fmla="*/ 1066800 w 1473200"/>
              <a:gd name="connsiteY65" fmla="*/ 927100 h 1028700"/>
              <a:gd name="connsiteX66" fmla="*/ 1136650 w 1473200"/>
              <a:gd name="connsiteY66" fmla="*/ 952500 h 1028700"/>
              <a:gd name="connsiteX67" fmla="*/ 1212850 w 1473200"/>
              <a:gd name="connsiteY67" fmla="*/ 965200 h 1028700"/>
              <a:gd name="connsiteX68" fmla="*/ 1238250 w 1473200"/>
              <a:gd name="connsiteY68" fmla="*/ 1003300 h 1028700"/>
              <a:gd name="connsiteX69" fmla="*/ 1295400 w 1473200"/>
              <a:gd name="connsiteY69" fmla="*/ 101600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73200" h="1028700">
                <a:moveTo>
                  <a:pt x="1295400" y="1016000"/>
                </a:moveTo>
                <a:lnTo>
                  <a:pt x="1308100" y="958850"/>
                </a:lnTo>
                <a:lnTo>
                  <a:pt x="1314450" y="889000"/>
                </a:lnTo>
                <a:lnTo>
                  <a:pt x="1358900" y="819150"/>
                </a:lnTo>
                <a:lnTo>
                  <a:pt x="1447800" y="774700"/>
                </a:lnTo>
                <a:lnTo>
                  <a:pt x="1473200" y="698500"/>
                </a:lnTo>
                <a:lnTo>
                  <a:pt x="1473200" y="654050"/>
                </a:lnTo>
                <a:lnTo>
                  <a:pt x="1422400" y="641350"/>
                </a:lnTo>
                <a:lnTo>
                  <a:pt x="1339850" y="685800"/>
                </a:lnTo>
                <a:lnTo>
                  <a:pt x="1295400" y="685800"/>
                </a:lnTo>
                <a:lnTo>
                  <a:pt x="1244600" y="660400"/>
                </a:lnTo>
                <a:lnTo>
                  <a:pt x="1231900" y="596900"/>
                </a:lnTo>
                <a:lnTo>
                  <a:pt x="1231900" y="514350"/>
                </a:lnTo>
                <a:lnTo>
                  <a:pt x="1244600" y="412750"/>
                </a:lnTo>
                <a:lnTo>
                  <a:pt x="1219200" y="304800"/>
                </a:lnTo>
                <a:lnTo>
                  <a:pt x="1136650" y="203200"/>
                </a:lnTo>
                <a:lnTo>
                  <a:pt x="1085850" y="76200"/>
                </a:lnTo>
                <a:lnTo>
                  <a:pt x="1035050" y="6350"/>
                </a:lnTo>
                <a:lnTo>
                  <a:pt x="996950" y="0"/>
                </a:lnTo>
                <a:lnTo>
                  <a:pt x="933450" y="31750"/>
                </a:lnTo>
                <a:lnTo>
                  <a:pt x="933450" y="63500"/>
                </a:lnTo>
                <a:lnTo>
                  <a:pt x="869950" y="82550"/>
                </a:lnTo>
                <a:lnTo>
                  <a:pt x="781050" y="88900"/>
                </a:lnTo>
                <a:lnTo>
                  <a:pt x="749300" y="127000"/>
                </a:lnTo>
                <a:lnTo>
                  <a:pt x="736600" y="133350"/>
                </a:lnTo>
                <a:lnTo>
                  <a:pt x="685800" y="101600"/>
                </a:lnTo>
                <a:lnTo>
                  <a:pt x="654050" y="82550"/>
                </a:lnTo>
                <a:lnTo>
                  <a:pt x="590550" y="88900"/>
                </a:lnTo>
                <a:lnTo>
                  <a:pt x="558800" y="76200"/>
                </a:lnTo>
                <a:lnTo>
                  <a:pt x="520700" y="76200"/>
                </a:lnTo>
                <a:lnTo>
                  <a:pt x="469900" y="44450"/>
                </a:lnTo>
                <a:lnTo>
                  <a:pt x="431800" y="76200"/>
                </a:lnTo>
                <a:lnTo>
                  <a:pt x="393700" y="95250"/>
                </a:lnTo>
                <a:lnTo>
                  <a:pt x="368300" y="120650"/>
                </a:lnTo>
                <a:lnTo>
                  <a:pt x="330200" y="120650"/>
                </a:lnTo>
                <a:lnTo>
                  <a:pt x="285750" y="165100"/>
                </a:lnTo>
                <a:lnTo>
                  <a:pt x="273050" y="203200"/>
                </a:lnTo>
                <a:lnTo>
                  <a:pt x="254000" y="266700"/>
                </a:lnTo>
                <a:lnTo>
                  <a:pt x="228600" y="298450"/>
                </a:lnTo>
                <a:lnTo>
                  <a:pt x="203200" y="361950"/>
                </a:lnTo>
                <a:lnTo>
                  <a:pt x="165100" y="406400"/>
                </a:lnTo>
                <a:lnTo>
                  <a:pt x="133350" y="457200"/>
                </a:lnTo>
                <a:lnTo>
                  <a:pt x="107950" y="463550"/>
                </a:lnTo>
                <a:lnTo>
                  <a:pt x="69850" y="482600"/>
                </a:lnTo>
                <a:lnTo>
                  <a:pt x="0" y="482600"/>
                </a:lnTo>
                <a:lnTo>
                  <a:pt x="82550" y="558800"/>
                </a:lnTo>
                <a:lnTo>
                  <a:pt x="82550" y="628650"/>
                </a:lnTo>
                <a:lnTo>
                  <a:pt x="139700" y="679450"/>
                </a:lnTo>
                <a:lnTo>
                  <a:pt x="190500" y="704850"/>
                </a:lnTo>
                <a:lnTo>
                  <a:pt x="190500" y="749300"/>
                </a:lnTo>
                <a:lnTo>
                  <a:pt x="177800" y="793750"/>
                </a:lnTo>
                <a:lnTo>
                  <a:pt x="222250" y="800100"/>
                </a:lnTo>
                <a:lnTo>
                  <a:pt x="241300" y="819150"/>
                </a:lnTo>
                <a:lnTo>
                  <a:pt x="292100" y="850900"/>
                </a:lnTo>
                <a:lnTo>
                  <a:pt x="349250" y="793750"/>
                </a:lnTo>
                <a:lnTo>
                  <a:pt x="393700" y="831850"/>
                </a:lnTo>
                <a:lnTo>
                  <a:pt x="349250" y="863600"/>
                </a:lnTo>
                <a:lnTo>
                  <a:pt x="381000" y="908050"/>
                </a:lnTo>
                <a:lnTo>
                  <a:pt x="463550" y="946150"/>
                </a:lnTo>
                <a:lnTo>
                  <a:pt x="406400" y="990600"/>
                </a:lnTo>
                <a:lnTo>
                  <a:pt x="476250" y="996950"/>
                </a:lnTo>
                <a:lnTo>
                  <a:pt x="622300" y="1016000"/>
                </a:lnTo>
                <a:lnTo>
                  <a:pt x="742950" y="1028700"/>
                </a:lnTo>
                <a:lnTo>
                  <a:pt x="831850" y="1028700"/>
                </a:lnTo>
                <a:lnTo>
                  <a:pt x="958850" y="946150"/>
                </a:lnTo>
                <a:lnTo>
                  <a:pt x="1066800" y="927100"/>
                </a:lnTo>
                <a:lnTo>
                  <a:pt x="1136650" y="952500"/>
                </a:lnTo>
                <a:lnTo>
                  <a:pt x="1212850" y="965200"/>
                </a:lnTo>
                <a:lnTo>
                  <a:pt x="1238250" y="1003300"/>
                </a:lnTo>
                <a:lnTo>
                  <a:pt x="1295400" y="1016000"/>
                </a:lnTo>
                <a:close/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3842557" y="702733"/>
            <a:ext cx="8472" cy="60536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370424" y="721559"/>
            <a:ext cx="1802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DATA BASES (DB)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911433" y="721559"/>
            <a:ext cx="1739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INPUT DATA (ID)</a:t>
            </a:r>
            <a:endParaRPr lang="en-US" b="1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7694237" y="702732"/>
            <a:ext cx="8472" cy="60536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986331" y="1317677"/>
            <a:ext cx="344280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MONTHLY CLIMATE PARAMETERS:</a:t>
            </a:r>
          </a:p>
          <a:p>
            <a:pPr marL="342900" indent="-342900">
              <a:buAutoNum type="arabicPeriod"/>
            </a:pPr>
            <a:r>
              <a:rPr lang="en-US" dirty="0" smtClean="0"/>
              <a:t>Maximum temperature</a:t>
            </a:r>
          </a:p>
          <a:p>
            <a:pPr marL="342900" indent="-342900">
              <a:buAutoNum type="arabicPeriod"/>
            </a:pPr>
            <a:r>
              <a:rPr lang="en-US" dirty="0" smtClean="0"/>
              <a:t>Minimum temperature</a:t>
            </a:r>
          </a:p>
          <a:p>
            <a:pPr marL="342900" indent="-342900">
              <a:buAutoNum type="arabicPeriod"/>
            </a:pPr>
            <a:r>
              <a:rPr lang="en-US" dirty="0" smtClean="0"/>
              <a:t>Mean temperature</a:t>
            </a:r>
          </a:p>
          <a:p>
            <a:pPr marL="342900" indent="-342900">
              <a:buAutoNum type="arabicPeriod"/>
            </a:pPr>
            <a:r>
              <a:rPr lang="en-US" dirty="0" smtClean="0"/>
              <a:t>Precipitation amount</a:t>
            </a:r>
          </a:p>
          <a:p>
            <a:pPr marL="342900" indent="-342900">
              <a:buAutoNum type="arabicPeriod"/>
            </a:pPr>
            <a:r>
              <a:rPr lang="en-US" dirty="0" smtClean="0"/>
              <a:t>Relative humidity</a:t>
            </a:r>
          </a:p>
          <a:p>
            <a:pPr marL="342900" indent="-342900">
              <a:buAutoNum type="arabicPeriod"/>
            </a:pPr>
            <a:r>
              <a:rPr lang="en-US" dirty="0" smtClean="0"/>
              <a:t>Solar radiation (ERA 5 land)/</a:t>
            </a:r>
          </a:p>
          <a:p>
            <a:r>
              <a:rPr lang="en-US" dirty="0" smtClean="0"/>
              <a:t>Sunshine duration (ROCADA)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017397" y="3950527"/>
            <a:ext cx="3375155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KÖPPEN PARAMETERS: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July mean air temperature 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January mean air temperature 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Annual mean air temperature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Annual precipitation amount 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October-March precipitation amount 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Precipitation amount in April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Precipitation </a:t>
            </a:r>
            <a:r>
              <a:rPr lang="en-US" sz="1400" dirty="0"/>
              <a:t>amount </a:t>
            </a:r>
            <a:r>
              <a:rPr lang="en-US" sz="1400" dirty="0" smtClean="0"/>
              <a:t>in February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Precipitation amount in September 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Precipitation amount in July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Precipitation amount in November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June-September mean air temperature</a:t>
            </a:r>
            <a:endParaRPr lang="en-US" sz="1400" b="1" i="1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9242952" y="756159"/>
            <a:ext cx="1059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METHOD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900873" y="1752392"/>
            <a:ext cx="1898405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1" dirty="0"/>
          </a:p>
          <a:p>
            <a:r>
              <a:rPr lang="en-US" sz="1400" b="1" dirty="0" smtClean="0"/>
              <a:t>Factoring method(FM):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Anderson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Bartlett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Regression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ten Berge</a:t>
            </a:r>
          </a:p>
          <a:p>
            <a:pPr marL="342900" indent="-342900">
              <a:buAutoNum type="arabicPeriod"/>
            </a:pPr>
            <a:endParaRPr lang="en-US" dirty="0"/>
          </a:p>
          <a:p>
            <a:endParaRPr lang="en-US" dirty="0" smtClean="0"/>
          </a:p>
        </p:txBody>
      </p:sp>
      <p:sp>
        <p:nvSpPr>
          <p:cNvPr id="23" name="Rectangle 22"/>
          <p:cNvSpPr/>
          <p:nvPr/>
        </p:nvSpPr>
        <p:spPr>
          <a:xfrm>
            <a:off x="9658763" y="1556973"/>
            <a:ext cx="240428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Factor scores methods(FSM):</a:t>
            </a:r>
            <a:endParaRPr lang="en-US" sz="1400" b="1" dirty="0"/>
          </a:p>
          <a:p>
            <a:pPr marL="342900" indent="-342900">
              <a:buAutoNum type="arabicPeriod"/>
            </a:pPr>
            <a:r>
              <a:rPr lang="en-US" sz="1400" dirty="0"/>
              <a:t>Alpha</a:t>
            </a:r>
          </a:p>
          <a:p>
            <a:pPr marL="342900" indent="-342900">
              <a:buAutoNum type="arabicPeriod"/>
            </a:pPr>
            <a:r>
              <a:rPr lang="en-US" sz="1400" dirty="0"/>
              <a:t>GLS</a:t>
            </a:r>
          </a:p>
          <a:p>
            <a:pPr marL="342900" indent="-342900">
              <a:buAutoNum type="arabicPeriod"/>
            </a:pPr>
            <a:r>
              <a:rPr lang="en-US" sz="1400" dirty="0"/>
              <a:t>Minchi</a:t>
            </a:r>
          </a:p>
          <a:p>
            <a:pPr marL="342900" indent="-342900">
              <a:buAutoNum type="arabicPeriod"/>
            </a:pPr>
            <a:r>
              <a:rPr lang="en-US" sz="1400" dirty="0"/>
              <a:t>Mminrank</a:t>
            </a:r>
          </a:p>
          <a:p>
            <a:pPr marL="342900" indent="-342900">
              <a:buAutoNum type="arabicPeriod"/>
            </a:pPr>
            <a:r>
              <a:rPr lang="en-US" sz="1400" dirty="0"/>
              <a:t>Minres</a:t>
            </a:r>
          </a:p>
          <a:p>
            <a:pPr marL="342900" indent="-342900">
              <a:buAutoNum type="arabicPeriod"/>
            </a:pPr>
            <a:r>
              <a:rPr lang="en-US" sz="1400" dirty="0"/>
              <a:t>ML</a:t>
            </a:r>
          </a:p>
          <a:p>
            <a:pPr marL="342900" indent="-342900">
              <a:buAutoNum type="arabicPeriod"/>
            </a:pPr>
            <a:r>
              <a:rPr lang="en-US" sz="1400" dirty="0"/>
              <a:t>Old.min</a:t>
            </a:r>
          </a:p>
          <a:p>
            <a:pPr marL="342900" indent="-342900">
              <a:buAutoNum type="arabicPeriod"/>
            </a:pPr>
            <a:r>
              <a:rPr lang="en-US" sz="1400" dirty="0"/>
              <a:t>ULS</a:t>
            </a:r>
          </a:p>
          <a:p>
            <a:pPr marL="342900" indent="-342900">
              <a:buAutoNum type="arabicPeriod"/>
            </a:pPr>
            <a:r>
              <a:rPr lang="en-US" sz="1400" dirty="0"/>
              <a:t>WLS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38313" y="1206568"/>
            <a:ext cx="2139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1. Factor analysis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9330878" y="4924231"/>
            <a:ext cx="1249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SOFTWARE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9232593" y="5293563"/>
            <a:ext cx="139794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R libraries:</a:t>
            </a:r>
          </a:p>
          <a:p>
            <a:pPr algn="ctr"/>
            <a:r>
              <a:rPr lang="en-US" sz="1400" dirty="0" smtClean="0"/>
              <a:t>library(psych)</a:t>
            </a:r>
          </a:p>
          <a:p>
            <a:pPr algn="ctr"/>
            <a:r>
              <a:rPr lang="en-US" sz="1400" dirty="0" smtClean="0"/>
              <a:t>library(factors)</a:t>
            </a:r>
          </a:p>
          <a:p>
            <a:pPr algn="ctr"/>
            <a:r>
              <a:rPr lang="en-US" sz="1400" dirty="0" smtClean="0"/>
              <a:t>library(cluster)</a:t>
            </a:r>
          </a:p>
          <a:p>
            <a:pPr algn="ctr"/>
            <a:r>
              <a:rPr lang="en-US" sz="1400" dirty="0" smtClean="0"/>
              <a:t>library (ggplot2)</a:t>
            </a:r>
            <a:r>
              <a:rPr lang="en-US" sz="1400" b="1" dirty="0" smtClean="0"/>
              <a:t> </a:t>
            </a:r>
            <a:endParaRPr lang="en-US" sz="1400" b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1" t="4861" r="9986" b="58055"/>
          <a:stretch/>
        </p:blipFill>
        <p:spPr>
          <a:xfrm>
            <a:off x="1026042" y="1319089"/>
            <a:ext cx="2320953" cy="96076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5" t="50695" r="9986" b="9999"/>
          <a:stretch/>
        </p:blipFill>
        <p:spPr>
          <a:xfrm>
            <a:off x="1002222" y="4094150"/>
            <a:ext cx="2351476" cy="1056362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247183" y="3954817"/>
            <a:ext cx="3930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2. K-means clustering (6-14 clusters)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4080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6675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2409092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DATA AND METHODS</a:t>
            </a: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59" y="951830"/>
            <a:ext cx="6360796" cy="58205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50527" y="582498"/>
            <a:ext cx="2646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Methodological workflow</a:t>
            </a:r>
            <a:endParaRPr lang="en-US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872" y="334052"/>
            <a:ext cx="3604844" cy="34107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009" y="4568548"/>
            <a:ext cx="2180491" cy="170783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38" b="72312"/>
          <a:stretch/>
        </p:blipFill>
        <p:spPr>
          <a:xfrm>
            <a:off x="9825405" y="4568548"/>
            <a:ext cx="2077120" cy="17078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376291" y="4440"/>
            <a:ext cx="2898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i="1" dirty="0" smtClean="0"/>
              <a:t>Number of clusters obtained</a:t>
            </a:r>
            <a:endParaRPr 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7804789" y="4221265"/>
            <a:ext cx="4088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i="1" dirty="0" smtClean="0"/>
              <a:t>Silhouette method used to map selection</a:t>
            </a:r>
            <a:endParaRPr lang="en-US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7975764" y="3808769"/>
            <a:ext cx="3699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2 DB * 2 ID * 4 FM * 9 FSM</a:t>
            </a:r>
            <a:r>
              <a:rPr lang="en-US" sz="1400" b="1" dirty="0"/>
              <a:t> * 9 </a:t>
            </a:r>
            <a:r>
              <a:rPr lang="en-US" sz="1400" b="1" dirty="0" smtClean="0"/>
              <a:t>CT  = 1296 maps </a:t>
            </a:r>
            <a:endParaRPr lang="en-US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8295218" y="6405432"/>
            <a:ext cx="31229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2 DB * 2 ID * 4 FM * 9 FSM  = 144 maps </a:t>
            </a:r>
            <a:endParaRPr lang="en-US" sz="1400" b="1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1538654" y="2813538"/>
            <a:ext cx="1767254" cy="17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1863970" y="5231424"/>
            <a:ext cx="886557" cy="87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6675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409092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DATA AND METHODS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13" t="27692" r="32044" b="44743"/>
          <a:stretch/>
        </p:blipFill>
        <p:spPr>
          <a:xfrm>
            <a:off x="1844256" y="1305741"/>
            <a:ext cx="1635409" cy="13169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76" b="72820"/>
          <a:stretch/>
        </p:blipFill>
        <p:spPr>
          <a:xfrm>
            <a:off x="3569611" y="1298325"/>
            <a:ext cx="1626205" cy="13182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" t="27308" r="64354" b="45000"/>
          <a:stretch/>
        </p:blipFill>
        <p:spPr>
          <a:xfrm>
            <a:off x="5238737" y="1276343"/>
            <a:ext cx="1642614" cy="13388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7" t="27692" r="31966" b="44872"/>
          <a:stretch/>
        </p:blipFill>
        <p:spPr>
          <a:xfrm>
            <a:off x="6893641" y="1296272"/>
            <a:ext cx="1618833" cy="13023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55" b="72692"/>
          <a:stretch/>
        </p:blipFill>
        <p:spPr>
          <a:xfrm>
            <a:off x="8533890" y="1308289"/>
            <a:ext cx="1599788" cy="12979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55" b="72692"/>
          <a:stretch/>
        </p:blipFill>
        <p:spPr>
          <a:xfrm>
            <a:off x="10223624" y="1303892"/>
            <a:ext cx="1605206" cy="13023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76" b="72692"/>
          <a:stretch/>
        </p:blipFill>
        <p:spPr>
          <a:xfrm>
            <a:off x="1876407" y="4095284"/>
            <a:ext cx="1591540" cy="12962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7" t="27564" r="32087" b="45000"/>
          <a:stretch/>
        </p:blipFill>
        <p:spPr>
          <a:xfrm>
            <a:off x="3569610" y="2721471"/>
            <a:ext cx="1626205" cy="1281135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76" b="72692"/>
          <a:stretch/>
        </p:blipFill>
        <p:spPr>
          <a:xfrm>
            <a:off x="3563021" y="5506321"/>
            <a:ext cx="1616503" cy="1279015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2" t="27692" r="64475" b="44872"/>
          <a:stretch/>
        </p:blipFill>
        <p:spPr>
          <a:xfrm>
            <a:off x="5257530" y="2716398"/>
            <a:ext cx="1607535" cy="1274771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88" t="27564" r="32088" b="44872"/>
          <a:stretch/>
        </p:blipFill>
        <p:spPr>
          <a:xfrm>
            <a:off x="1878741" y="2716399"/>
            <a:ext cx="1622191" cy="132110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89" t="27308" r="32087" b="44872"/>
          <a:stretch/>
        </p:blipFill>
        <p:spPr>
          <a:xfrm>
            <a:off x="1876407" y="5487703"/>
            <a:ext cx="1578689" cy="12976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76" b="72692"/>
          <a:stretch/>
        </p:blipFill>
        <p:spPr>
          <a:xfrm>
            <a:off x="3563021" y="4095284"/>
            <a:ext cx="1631618" cy="1296220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55" b="72692"/>
          <a:stretch/>
        </p:blipFill>
        <p:spPr>
          <a:xfrm>
            <a:off x="6920550" y="2716397"/>
            <a:ext cx="1591924" cy="1274771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88" t="27436" r="32088" b="44872"/>
          <a:stretch/>
        </p:blipFill>
        <p:spPr>
          <a:xfrm>
            <a:off x="8558219" y="2716397"/>
            <a:ext cx="1575459" cy="1257467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88" t="27564" r="32088" b="45000"/>
          <a:stretch/>
        </p:blipFill>
        <p:spPr>
          <a:xfrm>
            <a:off x="10218158" y="2727681"/>
            <a:ext cx="1610671" cy="1228192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7" t="27564" r="31966" b="44872"/>
          <a:stretch/>
        </p:blipFill>
        <p:spPr>
          <a:xfrm>
            <a:off x="5257530" y="4079275"/>
            <a:ext cx="1588468" cy="1283911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" t="27692" r="64597" b="45128"/>
          <a:stretch/>
        </p:blipFill>
        <p:spPr>
          <a:xfrm>
            <a:off x="6920624" y="4079275"/>
            <a:ext cx="1581155" cy="1274544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2" t="27564" r="64597" b="45000"/>
          <a:stretch/>
        </p:blipFill>
        <p:spPr>
          <a:xfrm>
            <a:off x="8565696" y="4068074"/>
            <a:ext cx="1560065" cy="1270033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55" b="72692"/>
          <a:stretch/>
        </p:blipFill>
        <p:spPr>
          <a:xfrm>
            <a:off x="5272231" y="5506321"/>
            <a:ext cx="1557637" cy="1263774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55" b="72820"/>
          <a:stretch/>
        </p:blipFill>
        <p:spPr>
          <a:xfrm>
            <a:off x="6921117" y="5488567"/>
            <a:ext cx="1580662" cy="1263773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88" t="27436" r="32209" b="45000"/>
          <a:stretch/>
        </p:blipFill>
        <p:spPr>
          <a:xfrm>
            <a:off x="10218157" y="4047027"/>
            <a:ext cx="1610671" cy="1291080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3" t="27556" r="64508" b="44889"/>
          <a:stretch/>
        </p:blipFill>
        <p:spPr>
          <a:xfrm>
            <a:off x="8577054" y="5487703"/>
            <a:ext cx="1529099" cy="1279015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3" t="27555" r="32128" b="45000"/>
          <a:stretch/>
        </p:blipFill>
        <p:spPr>
          <a:xfrm>
            <a:off x="10218156" y="5487704"/>
            <a:ext cx="1610671" cy="1264636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28" name="TextBox 27"/>
          <p:cNvSpPr txBox="1"/>
          <p:nvPr/>
        </p:nvSpPr>
        <p:spPr>
          <a:xfrm>
            <a:off x="2987817" y="141272"/>
            <a:ext cx="8231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Selecting major types of climate regions delimitation based on k-means clustering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 rot="16200000">
            <a:off x="955856" y="1559397"/>
            <a:ext cx="14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/>
              <a:t>Anderson</a:t>
            </a:r>
            <a:endParaRPr lang="en-US" b="1" dirty="0"/>
          </a:p>
        </p:txBody>
      </p:sp>
      <p:sp>
        <p:nvSpPr>
          <p:cNvPr id="30" name="TextBox 29"/>
          <p:cNvSpPr txBox="1"/>
          <p:nvPr/>
        </p:nvSpPr>
        <p:spPr>
          <a:xfrm rot="16200000">
            <a:off x="955855" y="2868153"/>
            <a:ext cx="14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/>
              <a:t>Bartlett</a:t>
            </a:r>
            <a:endParaRPr lang="en-US" b="1" dirty="0"/>
          </a:p>
        </p:txBody>
      </p:sp>
      <p:sp>
        <p:nvSpPr>
          <p:cNvPr id="31" name="TextBox 30"/>
          <p:cNvSpPr txBox="1"/>
          <p:nvPr/>
        </p:nvSpPr>
        <p:spPr>
          <a:xfrm rot="16200000">
            <a:off x="944126" y="4480031"/>
            <a:ext cx="14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/>
              <a:t>Regression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 rot="16200000">
            <a:off x="1108780" y="5933752"/>
            <a:ext cx="1166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/>
              <a:t>tenBerge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2319289" y="959507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i="1" dirty="0" smtClean="0"/>
              <a:t>Alpha</a:t>
            </a:r>
            <a:endParaRPr lang="en-US" b="1" i="1" dirty="0"/>
          </a:p>
        </p:txBody>
      </p:sp>
      <p:sp>
        <p:nvSpPr>
          <p:cNvPr id="34" name="TextBox 33"/>
          <p:cNvSpPr txBox="1"/>
          <p:nvPr/>
        </p:nvSpPr>
        <p:spPr>
          <a:xfrm>
            <a:off x="4101563" y="963674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GLS</a:t>
            </a:r>
            <a:endParaRPr lang="en-US" b="1" i="1" dirty="0"/>
          </a:p>
        </p:txBody>
      </p:sp>
      <p:sp>
        <p:nvSpPr>
          <p:cNvPr id="35" name="TextBox 34"/>
          <p:cNvSpPr txBox="1"/>
          <p:nvPr/>
        </p:nvSpPr>
        <p:spPr>
          <a:xfrm>
            <a:off x="5623981" y="98371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Min.chi</a:t>
            </a:r>
            <a:endParaRPr lang="en-US" b="1" i="1" dirty="0"/>
          </a:p>
        </p:txBody>
      </p:sp>
      <p:sp>
        <p:nvSpPr>
          <p:cNvPr id="36" name="TextBox 35"/>
          <p:cNvSpPr txBox="1"/>
          <p:nvPr/>
        </p:nvSpPr>
        <p:spPr>
          <a:xfrm>
            <a:off x="7435996" y="963674"/>
            <a:ext cx="1051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Min.rank</a:t>
            </a:r>
            <a:endParaRPr lang="en-US" b="1" i="1" dirty="0"/>
          </a:p>
        </p:txBody>
      </p:sp>
      <p:sp>
        <p:nvSpPr>
          <p:cNvPr id="37" name="TextBox 36"/>
          <p:cNvSpPr txBox="1"/>
          <p:nvPr/>
        </p:nvSpPr>
        <p:spPr>
          <a:xfrm>
            <a:off x="9066723" y="994245"/>
            <a:ext cx="48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ML</a:t>
            </a:r>
            <a:endParaRPr lang="en-US" b="1" i="1" dirty="0"/>
          </a:p>
        </p:txBody>
      </p:sp>
      <p:sp>
        <p:nvSpPr>
          <p:cNvPr id="38" name="TextBox 37"/>
          <p:cNvSpPr txBox="1"/>
          <p:nvPr/>
        </p:nvSpPr>
        <p:spPr>
          <a:xfrm>
            <a:off x="10696174" y="992491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WLS</a:t>
            </a:r>
            <a:endParaRPr lang="en-US" b="1" i="1" dirty="0"/>
          </a:p>
        </p:txBody>
      </p:sp>
      <p:sp>
        <p:nvSpPr>
          <p:cNvPr id="39" name="TextBox 38"/>
          <p:cNvSpPr txBox="1"/>
          <p:nvPr/>
        </p:nvSpPr>
        <p:spPr>
          <a:xfrm rot="16200000">
            <a:off x="-300980" y="3582740"/>
            <a:ext cx="26392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Factor analysis method</a:t>
            </a:r>
            <a:endParaRPr lang="en-US" sz="2000" b="1" i="1" dirty="0"/>
          </a:p>
        </p:txBody>
      </p:sp>
      <p:cxnSp>
        <p:nvCxnSpPr>
          <p:cNvPr id="41" name="Straight Connector 40"/>
          <p:cNvCxnSpPr/>
          <p:nvPr/>
        </p:nvCxnSpPr>
        <p:spPr>
          <a:xfrm flipV="1">
            <a:off x="1318846" y="991588"/>
            <a:ext cx="35029" cy="57849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344870" y="974858"/>
            <a:ext cx="10483957" cy="210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299151" y="605749"/>
            <a:ext cx="24445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Factor scores method</a:t>
            </a:r>
            <a:endParaRPr lang="en-US" sz="2000" b="1" i="1" dirty="0"/>
          </a:p>
        </p:txBody>
      </p:sp>
      <p:sp>
        <p:nvSpPr>
          <p:cNvPr id="51" name="5-Point Star 50"/>
          <p:cNvSpPr/>
          <p:nvPr/>
        </p:nvSpPr>
        <p:spPr>
          <a:xfrm>
            <a:off x="3235569" y="2309136"/>
            <a:ext cx="219527" cy="17861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5-Point Star 51"/>
          <p:cNvSpPr/>
          <p:nvPr/>
        </p:nvSpPr>
        <p:spPr>
          <a:xfrm>
            <a:off x="6588368" y="2320860"/>
            <a:ext cx="219527" cy="17861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5-Point Star 52"/>
          <p:cNvSpPr/>
          <p:nvPr/>
        </p:nvSpPr>
        <p:spPr>
          <a:xfrm>
            <a:off x="8270630" y="2323792"/>
            <a:ext cx="219527" cy="17861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5-Point Star 53"/>
          <p:cNvSpPr/>
          <p:nvPr/>
        </p:nvSpPr>
        <p:spPr>
          <a:xfrm>
            <a:off x="6594231" y="3742280"/>
            <a:ext cx="219527" cy="17861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5-Point Star 54"/>
          <p:cNvSpPr/>
          <p:nvPr/>
        </p:nvSpPr>
        <p:spPr>
          <a:xfrm>
            <a:off x="4873870" y="3736420"/>
            <a:ext cx="219527" cy="17861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5-Point Star 55"/>
          <p:cNvSpPr/>
          <p:nvPr/>
        </p:nvSpPr>
        <p:spPr>
          <a:xfrm>
            <a:off x="3232642" y="3748143"/>
            <a:ext cx="219527" cy="17861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5-Point Star 56"/>
          <p:cNvSpPr/>
          <p:nvPr/>
        </p:nvSpPr>
        <p:spPr>
          <a:xfrm>
            <a:off x="6585439" y="5096296"/>
            <a:ext cx="219527" cy="17861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5-Point Star 57"/>
          <p:cNvSpPr/>
          <p:nvPr/>
        </p:nvSpPr>
        <p:spPr>
          <a:xfrm>
            <a:off x="8267701" y="5108020"/>
            <a:ext cx="219527" cy="178610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5-Point Star 58"/>
          <p:cNvSpPr/>
          <p:nvPr/>
        </p:nvSpPr>
        <p:spPr>
          <a:xfrm>
            <a:off x="11550161" y="5110953"/>
            <a:ext cx="219527" cy="17861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5-Point Star 59"/>
          <p:cNvSpPr/>
          <p:nvPr/>
        </p:nvSpPr>
        <p:spPr>
          <a:xfrm>
            <a:off x="11579470" y="3733492"/>
            <a:ext cx="219527" cy="17861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5-Point Star 60"/>
          <p:cNvSpPr/>
          <p:nvPr/>
        </p:nvSpPr>
        <p:spPr>
          <a:xfrm>
            <a:off x="9867901" y="3745216"/>
            <a:ext cx="219527" cy="17861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5-Point Star 61"/>
          <p:cNvSpPr/>
          <p:nvPr/>
        </p:nvSpPr>
        <p:spPr>
          <a:xfrm>
            <a:off x="3188682" y="6526514"/>
            <a:ext cx="219527" cy="17861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5-Point Star 62"/>
          <p:cNvSpPr/>
          <p:nvPr/>
        </p:nvSpPr>
        <p:spPr>
          <a:xfrm>
            <a:off x="9821006" y="6529446"/>
            <a:ext cx="219527" cy="17861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5-Point Star 63"/>
          <p:cNvSpPr/>
          <p:nvPr/>
        </p:nvSpPr>
        <p:spPr>
          <a:xfrm>
            <a:off x="11556020" y="6532379"/>
            <a:ext cx="219527" cy="17861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Diamond 65"/>
          <p:cNvSpPr/>
          <p:nvPr/>
        </p:nvSpPr>
        <p:spPr>
          <a:xfrm>
            <a:off x="5012043" y="2345737"/>
            <a:ext cx="137745" cy="153733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Diamond 66"/>
          <p:cNvSpPr/>
          <p:nvPr/>
        </p:nvSpPr>
        <p:spPr>
          <a:xfrm>
            <a:off x="8303295" y="3746643"/>
            <a:ext cx="137745" cy="153733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Diamond 67"/>
          <p:cNvSpPr/>
          <p:nvPr/>
        </p:nvSpPr>
        <p:spPr>
          <a:xfrm>
            <a:off x="9932802" y="5112382"/>
            <a:ext cx="137745" cy="153733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Diamond 68"/>
          <p:cNvSpPr/>
          <p:nvPr/>
        </p:nvSpPr>
        <p:spPr>
          <a:xfrm>
            <a:off x="4968080" y="6539668"/>
            <a:ext cx="137745" cy="153733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gular Pentagon 69"/>
          <p:cNvSpPr/>
          <p:nvPr/>
        </p:nvSpPr>
        <p:spPr>
          <a:xfrm>
            <a:off x="11567604" y="2309136"/>
            <a:ext cx="184639" cy="190334"/>
          </a:xfrm>
          <a:prstGeom prst="pentagon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gular Pentagon 70"/>
          <p:cNvSpPr/>
          <p:nvPr/>
        </p:nvSpPr>
        <p:spPr>
          <a:xfrm>
            <a:off x="9891205" y="2303275"/>
            <a:ext cx="184639" cy="190334"/>
          </a:xfrm>
          <a:prstGeom prst="pentagon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gular Pentagon 71"/>
          <p:cNvSpPr/>
          <p:nvPr/>
        </p:nvSpPr>
        <p:spPr>
          <a:xfrm>
            <a:off x="3211985" y="5075781"/>
            <a:ext cx="184639" cy="190334"/>
          </a:xfrm>
          <a:prstGeom prst="pentagon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gular Pentagon 72"/>
          <p:cNvSpPr/>
          <p:nvPr/>
        </p:nvSpPr>
        <p:spPr>
          <a:xfrm>
            <a:off x="4955794" y="5113882"/>
            <a:ext cx="184639" cy="190334"/>
          </a:xfrm>
          <a:prstGeom prst="pentagon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gular Pentagon 73"/>
          <p:cNvSpPr/>
          <p:nvPr/>
        </p:nvSpPr>
        <p:spPr>
          <a:xfrm>
            <a:off x="8280412" y="6494153"/>
            <a:ext cx="184639" cy="190334"/>
          </a:xfrm>
          <a:prstGeom prst="pentagon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gular Pentagon 74"/>
          <p:cNvSpPr/>
          <p:nvPr/>
        </p:nvSpPr>
        <p:spPr>
          <a:xfrm>
            <a:off x="6594231" y="6505529"/>
            <a:ext cx="184639" cy="190334"/>
          </a:xfrm>
          <a:prstGeom prst="pentagon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44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13" t="27692" r="32044" b="44743"/>
          <a:stretch/>
        </p:blipFill>
        <p:spPr>
          <a:xfrm>
            <a:off x="4397233" y="4089709"/>
            <a:ext cx="2946476" cy="237263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76" b="72692"/>
          <a:stretch/>
        </p:blipFill>
        <p:spPr>
          <a:xfrm>
            <a:off x="4397233" y="1495534"/>
            <a:ext cx="2946476" cy="233132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76" b="72692"/>
          <a:stretch/>
        </p:blipFill>
        <p:spPr>
          <a:xfrm>
            <a:off x="1018721" y="1485166"/>
            <a:ext cx="2947603" cy="234168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" t="27692" r="64597" b="45128"/>
          <a:stretch/>
        </p:blipFill>
        <p:spPr>
          <a:xfrm>
            <a:off x="1019120" y="4089709"/>
            <a:ext cx="2943405" cy="237263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66750" y="461665"/>
            <a:ext cx="11409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1. </a:t>
            </a:r>
            <a:r>
              <a:rPr lang="ro-RO" b="1" dirty="0" smtClean="0"/>
              <a:t>ROCADA</a:t>
            </a:r>
            <a:r>
              <a:rPr lang="en-US" b="1" dirty="0" smtClean="0"/>
              <a:t>: k-mean clustering based on 6 monthly parameters and filtered with Silhouette method</a:t>
            </a:r>
            <a:endParaRPr lang="en-US" b="1" dirty="0"/>
          </a:p>
        </p:txBody>
      </p:sp>
      <p:sp>
        <p:nvSpPr>
          <p:cNvPr id="35" name="Rectangle 34"/>
          <p:cNvSpPr/>
          <p:nvPr/>
        </p:nvSpPr>
        <p:spPr>
          <a:xfrm>
            <a:off x="0" y="0"/>
            <a:ext cx="66675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0" y="0"/>
            <a:ext cx="2108957" cy="46166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RESULTS</a:t>
            </a:r>
            <a:endParaRPr lang="en-US" b="1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13" t="27692" r="32044" b="44743"/>
          <a:stretch/>
        </p:blipFill>
        <p:spPr>
          <a:xfrm>
            <a:off x="7620273" y="2142058"/>
            <a:ext cx="4240549" cy="3414676"/>
          </a:xfrm>
          <a:prstGeom prst="rect">
            <a:avLst/>
          </a:prstGeom>
        </p:spPr>
      </p:pic>
      <p:cxnSp>
        <p:nvCxnSpPr>
          <p:cNvPr id="38" name="Straight Connector 37"/>
          <p:cNvCxnSpPr/>
          <p:nvPr/>
        </p:nvCxnSpPr>
        <p:spPr>
          <a:xfrm flipH="1">
            <a:off x="7508630" y="1486742"/>
            <a:ext cx="1" cy="49668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ight Arrow 38"/>
          <p:cNvSpPr/>
          <p:nvPr/>
        </p:nvSpPr>
        <p:spPr>
          <a:xfrm>
            <a:off x="6909425" y="3822002"/>
            <a:ext cx="1327639" cy="272561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283312" y="1022257"/>
            <a:ext cx="17856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 smtClean="0"/>
              <a:t>Major </a:t>
            </a:r>
            <a:r>
              <a:rPr lang="en-US" sz="2000" b="1" i="1" dirty="0"/>
              <a:t>patterns</a:t>
            </a:r>
          </a:p>
        </p:txBody>
      </p:sp>
    </p:spTree>
    <p:extLst>
      <p:ext uri="{BB962C8B-B14F-4D97-AF65-F5344CB8AC3E}">
        <p14:creationId xmlns:p14="http://schemas.microsoft.com/office/powerpoint/2010/main" val="251022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66" b="72639"/>
          <a:stretch/>
        </p:blipFill>
        <p:spPr>
          <a:xfrm>
            <a:off x="1001726" y="1587138"/>
            <a:ext cx="2869493" cy="23408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9" r="31997" b="72778"/>
          <a:stretch/>
        </p:blipFill>
        <p:spPr>
          <a:xfrm>
            <a:off x="1001726" y="4174237"/>
            <a:ext cx="2914140" cy="23408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35" b="72778"/>
          <a:stretch/>
        </p:blipFill>
        <p:spPr>
          <a:xfrm>
            <a:off x="4356564" y="1587138"/>
            <a:ext cx="2787880" cy="23408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08" r="31997" b="72778"/>
          <a:stretch/>
        </p:blipFill>
        <p:spPr>
          <a:xfrm>
            <a:off x="4356564" y="4174237"/>
            <a:ext cx="2835810" cy="23408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6750" y="461665"/>
            <a:ext cx="11413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2. </a:t>
            </a:r>
            <a:r>
              <a:rPr lang="ro-RO" b="1" dirty="0" smtClean="0"/>
              <a:t>ROCADA</a:t>
            </a:r>
            <a:r>
              <a:rPr lang="en-US" b="1" dirty="0" smtClean="0"/>
              <a:t>: k-mean clustering based on 20 Köppen monthly/seasonal parameters and filtered with Silhouette method</a:t>
            </a:r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66675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2108957" cy="4616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RESULTS</a:t>
            </a:r>
            <a:endParaRPr lang="en-US" b="1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7455879" y="1512278"/>
            <a:ext cx="0" cy="50028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9" r="31997" b="72778"/>
          <a:stretch/>
        </p:blipFill>
        <p:spPr>
          <a:xfrm>
            <a:off x="7713003" y="2347997"/>
            <a:ext cx="4245993" cy="3410712"/>
          </a:xfrm>
          <a:prstGeom prst="rect">
            <a:avLst/>
          </a:prstGeom>
        </p:spPr>
      </p:pic>
      <p:sp>
        <p:nvSpPr>
          <p:cNvPr id="19" name="Right Arrow 18"/>
          <p:cNvSpPr/>
          <p:nvPr/>
        </p:nvSpPr>
        <p:spPr>
          <a:xfrm>
            <a:off x="6909425" y="3892345"/>
            <a:ext cx="1327639" cy="272561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283312" y="1136554"/>
            <a:ext cx="17856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 smtClean="0"/>
              <a:t>Major </a:t>
            </a:r>
            <a:r>
              <a:rPr lang="en-US" sz="2000" b="1" i="1" dirty="0"/>
              <a:t>patterns</a:t>
            </a:r>
          </a:p>
        </p:txBody>
      </p:sp>
    </p:spTree>
    <p:extLst>
      <p:ext uri="{BB962C8B-B14F-4D97-AF65-F5344CB8AC3E}">
        <p14:creationId xmlns:p14="http://schemas.microsoft.com/office/powerpoint/2010/main" val="25443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66675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108957" cy="4616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RESULTS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66750" y="461665"/>
            <a:ext cx="1164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3. ERA5 LAND: k-mean clustering based on 20 Köppen monthly/seasonal parameters and filtered with Silhouette method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" r="64475" b="72692"/>
          <a:stretch/>
        </p:blipFill>
        <p:spPr>
          <a:xfrm>
            <a:off x="888021" y="1586878"/>
            <a:ext cx="2969739" cy="23960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25" r="32088" b="72692"/>
          <a:stretch/>
        </p:blipFill>
        <p:spPr>
          <a:xfrm>
            <a:off x="3857759" y="1586878"/>
            <a:ext cx="3000239" cy="23934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6" r="31967" b="72820"/>
          <a:stretch/>
        </p:blipFill>
        <p:spPr>
          <a:xfrm>
            <a:off x="888021" y="4325817"/>
            <a:ext cx="2967652" cy="23563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7" r="32087" b="72692"/>
          <a:stretch/>
        </p:blipFill>
        <p:spPr>
          <a:xfrm>
            <a:off x="3918682" y="4325817"/>
            <a:ext cx="2939315" cy="2362544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7121769" y="1586878"/>
            <a:ext cx="0" cy="50952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6" r="31967" b="72820"/>
          <a:stretch/>
        </p:blipFill>
        <p:spPr>
          <a:xfrm>
            <a:off x="7508632" y="2417416"/>
            <a:ext cx="4307083" cy="3419856"/>
          </a:xfrm>
          <a:prstGeom prst="rect">
            <a:avLst/>
          </a:prstGeom>
        </p:spPr>
      </p:pic>
      <p:sp>
        <p:nvSpPr>
          <p:cNvPr id="14" name="Right Arrow 13"/>
          <p:cNvSpPr/>
          <p:nvPr/>
        </p:nvSpPr>
        <p:spPr>
          <a:xfrm>
            <a:off x="6663241" y="3997853"/>
            <a:ext cx="1327639" cy="272561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098675" y="1136554"/>
            <a:ext cx="17856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 smtClean="0"/>
              <a:t>Major </a:t>
            </a:r>
            <a:r>
              <a:rPr lang="en-US" sz="2000" b="1" i="1" dirty="0"/>
              <a:t>patterns</a:t>
            </a:r>
          </a:p>
        </p:txBody>
      </p:sp>
    </p:spTree>
    <p:extLst>
      <p:ext uri="{BB962C8B-B14F-4D97-AF65-F5344CB8AC3E}">
        <p14:creationId xmlns:p14="http://schemas.microsoft.com/office/powerpoint/2010/main" val="362874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66750" y="476229"/>
            <a:ext cx="10365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4. ERA5 LAND: k-mean clustering based on 6 monthly parameters and filtered with Silhouette method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66675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08957" cy="4616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RESULTS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2" r="64354" b="72692"/>
          <a:stretch/>
        </p:blipFill>
        <p:spPr>
          <a:xfrm>
            <a:off x="836320" y="1259520"/>
            <a:ext cx="3146595" cy="25387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3" t="27715" r="64475" b="44872"/>
          <a:stretch/>
        </p:blipFill>
        <p:spPr>
          <a:xfrm>
            <a:off x="4152485" y="1259520"/>
            <a:ext cx="3122585" cy="25387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55" b="72820"/>
          <a:stretch/>
        </p:blipFill>
        <p:spPr>
          <a:xfrm>
            <a:off x="836320" y="4123590"/>
            <a:ext cx="3157486" cy="25497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15" b="72564"/>
          <a:stretch/>
        </p:blipFill>
        <p:spPr>
          <a:xfrm>
            <a:off x="4163376" y="4123590"/>
            <a:ext cx="3122585" cy="259426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3" t="27715" r="64475" b="44872"/>
          <a:stretch/>
        </p:blipFill>
        <p:spPr>
          <a:xfrm>
            <a:off x="7870667" y="2290567"/>
            <a:ext cx="4206351" cy="3419856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7464670" y="1222126"/>
            <a:ext cx="0" cy="55391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ight Arrow 11"/>
          <p:cNvSpPr/>
          <p:nvPr/>
        </p:nvSpPr>
        <p:spPr>
          <a:xfrm>
            <a:off x="6909425" y="3795625"/>
            <a:ext cx="1327639" cy="272561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283312" y="890370"/>
            <a:ext cx="17856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 smtClean="0"/>
              <a:t>Major </a:t>
            </a:r>
            <a:r>
              <a:rPr lang="en-US" sz="2000" b="1" i="1" dirty="0"/>
              <a:t>patterns</a:t>
            </a:r>
          </a:p>
        </p:txBody>
      </p:sp>
    </p:spTree>
    <p:extLst>
      <p:ext uri="{BB962C8B-B14F-4D97-AF65-F5344CB8AC3E}">
        <p14:creationId xmlns:p14="http://schemas.microsoft.com/office/powerpoint/2010/main" val="117084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66675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108957" cy="4616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RESULTS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13" t="27692" r="32044" b="44743"/>
          <a:stretch/>
        </p:blipFill>
        <p:spPr>
          <a:xfrm>
            <a:off x="2277211" y="647371"/>
            <a:ext cx="3727938" cy="30018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6" t="27715" r="64642" b="45113"/>
          <a:stretch/>
        </p:blipFill>
        <p:spPr>
          <a:xfrm>
            <a:off x="6664299" y="675217"/>
            <a:ext cx="3663707" cy="298238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37743" y="332262"/>
            <a:ext cx="2492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ROCADA_6parameters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285733" y="365958"/>
            <a:ext cx="2693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ERA 5 </a:t>
            </a:r>
            <a:r>
              <a:rPr lang="en-US" b="1" dirty="0"/>
              <a:t>LAND_6parameters</a:t>
            </a:r>
          </a:p>
          <a:p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"/>
          <a:stretch/>
        </p:blipFill>
        <p:spPr>
          <a:xfrm>
            <a:off x="3868616" y="4078674"/>
            <a:ext cx="4475282" cy="277724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095391" y="4078674"/>
            <a:ext cx="1318846" cy="449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77408" y="4043506"/>
            <a:ext cx="597875" cy="449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501659" y="3756246"/>
            <a:ext cx="2875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Vegetation map of Romania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71475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78" y="668215"/>
            <a:ext cx="11213674" cy="599305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0" y="0"/>
            <a:ext cx="666750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2108957" cy="4616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RESULTS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130061" y="3217958"/>
            <a:ext cx="7065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/>
              <a:t>Forest</a:t>
            </a:r>
            <a:endParaRPr lang="en-US" sz="16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4021014" y="2860403"/>
            <a:ext cx="769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/>
              <a:t>Steppe</a:t>
            </a:r>
            <a:endParaRPr lang="en-US" sz="1600" b="1" i="1" dirty="0"/>
          </a:p>
        </p:txBody>
      </p:sp>
    </p:spTree>
    <p:extLst>
      <p:ext uri="{BB962C8B-B14F-4D97-AF65-F5344CB8AC3E}">
        <p14:creationId xmlns:p14="http://schemas.microsoft.com/office/powerpoint/2010/main" val="263497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2589</TotalTime>
  <Words>490</Words>
  <Application>Microsoft Office PowerPoint</Application>
  <PresentationFormat>Widescreen</PresentationFormat>
  <Paragraphs>138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Cambria</vt:lpstr>
      <vt:lpstr>Verdana</vt:lpstr>
      <vt:lpstr>Office Theme</vt:lpstr>
      <vt:lpstr>  Redefining the climate regions of Romania through objective methods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160</cp:revision>
  <dcterms:created xsi:type="dcterms:W3CDTF">2021-08-31T10:20:39Z</dcterms:created>
  <dcterms:modified xsi:type="dcterms:W3CDTF">2021-09-08T13:41:40Z</dcterms:modified>
</cp:coreProperties>
</file>