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6" r:id="rId3"/>
    <p:sldId id="257" r:id="rId4"/>
    <p:sldId id="273" r:id="rId5"/>
    <p:sldId id="258" r:id="rId6"/>
    <p:sldId id="270" r:id="rId7"/>
    <p:sldId id="259" r:id="rId8"/>
    <p:sldId id="267" r:id="rId9"/>
    <p:sldId id="279" r:id="rId10"/>
    <p:sldId id="264" r:id="rId11"/>
    <p:sldId id="277" r:id="rId12"/>
    <p:sldId id="262" r:id="rId13"/>
    <p:sldId id="265" r:id="rId14"/>
    <p:sldId id="261" r:id="rId15"/>
    <p:sldId id="271" r:id="rId16"/>
    <p:sldId id="27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roiecte\In%20curs\2021_TE\Conferinte\EMS2022\GWT_Scenarii_tem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roiecte\In%20curs\2021_TE\Conferinte\EMS2022\GWT_Scenarii_tem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442038495188101E-2"/>
          <c:y val="3.7037037037037035E-2"/>
          <c:w val="0.91364873140857394"/>
          <c:h val="0.81389690871974341"/>
        </c:manualLayout>
      </c:layout>
      <c:lineChart>
        <c:grouping val="standard"/>
        <c:varyColors val="0"/>
        <c:ser>
          <c:idx val="0"/>
          <c:order val="0"/>
          <c:tx>
            <c:strRef>
              <c:f>Sheet3!$X$84</c:f>
              <c:strCache>
                <c:ptCount val="1"/>
                <c:pt idx="0">
                  <c:v>Types: 12+18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1.7503457229136682E-2"/>
                  <c:y val="-8.885023970795712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baseline="0"/>
                      <a:t>y = 0.0439x + 25.363</a:t>
                    </a:r>
                    <a:br>
                      <a:rPr lang="en-US" sz="1400" b="1" baseline="0"/>
                    </a:br>
                    <a:r>
                      <a:rPr lang="en-US" sz="1400" b="1" baseline="0"/>
                      <a:t>R² = 0.4257</a:t>
                    </a:r>
                    <a:endParaRPr lang="en-US" sz="1400" b="1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cat>
            <c:numRef>
              <c:f>Sheet3!$E$85:$E$161</c:f>
              <c:numCache>
                <c:formatCode>General</c:formatCode>
                <c:ptCount val="7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  <c:pt idx="68">
                  <c:v>2091</c:v>
                </c:pt>
                <c:pt idx="69">
                  <c:v>2092</c:v>
                </c:pt>
                <c:pt idx="70">
                  <c:v>2093</c:v>
                </c:pt>
                <c:pt idx="71">
                  <c:v>2094</c:v>
                </c:pt>
                <c:pt idx="72">
                  <c:v>2095</c:v>
                </c:pt>
                <c:pt idx="73">
                  <c:v>2096</c:v>
                </c:pt>
                <c:pt idx="74">
                  <c:v>2097</c:v>
                </c:pt>
                <c:pt idx="75">
                  <c:v>2098</c:v>
                </c:pt>
                <c:pt idx="76">
                  <c:v>2099</c:v>
                </c:pt>
              </c:numCache>
            </c:numRef>
          </c:cat>
          <c:val>
            <c:numRef>
              <c:f>Sheet3!$X$85:$X$161</c:f>
              <c:numCache>
                <c:formatCode>0.0</c:formatCode>
                <c:ptCount val="77"/>
                <c:pt idx="0">
                  <c:v>25.71533333333333</c:v>
                </c:pt>
                <c:pt idx="1">
                  <c:v>26.636541666666666</c:v>
                </c:pt>
                <c:pt idx="2">
                  <c:v>23.927763636363636</c:v>
                </c:pt>
                <c:pt idx="3">
                  <c:v>26.747828282828277</c:v>
                </c:pt>
                <c:pt idx="4">
                  <c:v>25.367272727272731</c:v>
                </c:pt>
                <c:pt idx="5">
                  <c:v>26.016500000000001</c:v>
                </c:pt>
                <c:pt idx="6">
                  <c:v>25.175295031055896</c:v>
                </c:pt>
                <c:pt idx="7">
                  <c:v>25.472767857142856</c:v>
                </c:pt>
                <c:pt idx="8">
                  <c:v>25.295955555555558</c:v>
                </c:pt>
                <c:pt idx="9">
                  <c:v>27.192334217506634</c:v>
                </c:pt>
                <c:pt idx="10">
                  <c:v>26.484616228070173</c:v>
                </c:pt>
                <c:pt idx="11">
                  <c:v>25.067121212121208</c:v>
                </c:pt>
                <c:pt idx="12">
                  <c:v>25.273434065934065</c:v>
                </c:pt>
                <c:pt idx="13">
                  <c:v>27.004934210526315</c:v>
                </c:pt>
                <c:pt idx="14">
                  <c:v>27.724954545454544</c:v>
                </c:pt>
                <c:pt idx="15">
                  <c:v>26.751490909090904</c:v>
                </c:pt>
                <c:pt idx="16">
                  <c:v>26.553544973544977</c:v>
                </c:pt>
                <c:pt idx="17">
                  <c:v>25.773408748114626</c:v>
                </c:pt>
                <c:pt idx="18">
                  <c:v>24.477740740740742</c:v>
                </c:pt>
                <c:pt idx="19">
                  <c:v>26.096593406593406</c:v>
                </c:pt>
                <c:pt idx="20">
                  <c:v>26.794425770308123</c:v>
                </c:pt>
                <c:pt idx="21">
                  <c:v>27.158581081081081</c:v>
                </c:pt>
                <c:pt idx="22">
                  <c:v>25.527833333333337</c:v>
                </c:pt>
                <c:pt idx="23">
                  <c:v>27.191862348178134</c:v>
                </c:pt>
                <c:pt idx="24">
                  <c:v>23.037916666666668</c:v>
                </c:pt>
                <c:pt idx="25">
                  <c:v>26.026203473945415</c:v>
                </c:pt>
                <c:pt idx="26">
                  <c:v>23.613571428571426</c:v>
                </c:pt>
                <c:pt idx="27">
                  <c:v>28.4954679144385</c:v>
                </c:pt>
                <c:pt idx="28">
                  <c:v>27.494166666666672</c:v>
                </c:pt>
                <c:pt idx="29">
                  <c:v>26.742958333333334</c:v>
                </c:pt>
                <c:pt idx="30">
                  <c:v>26.613810975609759</c:v>
                </c:pt>
                <c:pt idx="31">
                  <c:v>27.701515151515153</c:v>
                </c:pt>
                <c:pt idx="32">
                  <c:v>26.162307692307692</c:v>
                </c:pt>
                <c:pt idx="33">
                  <c:v>28.765458333333328</c:v>
                </c:pt>
                <c:pt idx="34">
                  <c:v>25.36330357142857</c:v>
                </c:pt>
                <c:pt idx="35">
                  <c:v>26.60927601809955</c:v>
                </c:pt>
                <c:pt idx="36">
                  <c:v>26.086333333333336</c:v>
                </c:pt>
                <c:pt idx="37">
                  <c:v>24.532321428571429</c:v>
                </c:pt>
                <c:pt idx="38">
                  <c:v>27.418078703703699</c:v>
                </c:pt>
                <c:pt idx="39">
                  <c:v>27.700238095238095</c:v>
                </c:pt>
                <c:pt idx="40">
                  <c:v>27.134265202702707</c:v>
                </c:pt>
                <c:pt idx="41">
                  <c:v>29.070555555555551</c:v>
                </c:pt>
                <c:pt idx="42">
                  <c:v>26.682724637681158</c:v>
                </c:pt>
                <c:pt idx="43">
                  <c:v>26.560480769230765</c:v>
                </c:pt>
                <c:pt idx="44">
                  <c:v>27.545681818181819</c:v>
                </c:pt>
                <c:pt idx="45">
                  <c:v>27.690727969348657</c:v>
                </c:pt>
                <c:pt idx="46">
                  <c:v>27.319585020242918</c:v>
                </c:pt>
                <c:pt idx="47">
                  <c:v>26.965782163742695</c:v>
                </c:pt>
                <c:pt idx="48">
                  <c:v>29.781883333333333</c:v>
                </c:pt>
                <c:pt idx="49">
                  <c:v>28.650092592592593</c:v>
                </c:pt>
                <c:pt idx="50">
                  <c:v>26.582696078431375</c:v>
                </c:pt>
                <c:pt idx="51">
                  <c:v>27.027549019607839</c:v>
                </c:pt>
                <c:pt idx="52">
                  <c:v>28.076670588235299</c:v>
                </c:pt>
                <c:pt idx="53">
                  <c:v>26.818421052631578</c:v>
                </c:pt>
                <c:pt idx="54">
                  <c:v>28.609169278996866</c:v>
                </c:pt>
                <c:pt idx="55">
                  <c:v>29.197187499999998</c:v>
                </c:pt>
                <c:pt idx="56">
                  <c:v>26.176282051282055</c:v>
                </c:pt>
                <c:pt idx="57">
                  <c:v>27.204666666666668</c:v>
                </c:pt>
                <c:pt idx="58">
                  <c:v>27.458719806763288</c:v>
                </c:pt>
                <c:pt idx="59">
                  <c:v>26.535088383838382</c:v>
                </c:pt>
                <c:pt idx="60">
                  <c:v>27.40927380952381</c:v>
                </c:pt>
                <c:pt idx="61">
                  <c:v>29.891927083333336</c:v>
                </c:pt>
                <c:pt idx="62">
                  <c:v>30.433847117794485</c:v>
                </c:pt>
                <c:pt idx="63">
                  <c:v>27.250103896103898</c:v>
                </c:pt>
                <c:pt idx="64">
                  <c:v>27.633230769230771</c:v>
                </c:pt>
                <c:pt idx="65">
                  <c:v>27.947456445993033</c:v>
                </c:pt>
                <c:pt idx="66">
                  <c:v>29.438968531468536</c:v>
                </c:pt>
                <c:pt idx="67">
                  <c:v>27.848834498834499</c:v>
                </c:pt>
                <c:pt idx="68">
                  <c:v>28.834949874686714</c:v>
                </c:pt>
                <c:pt idx="69">
                  <c:v>27.678222222222221</c:v>
                </c:pt>
                <c:pt idx="70">
                  <c:v>28.748856837606837</c:v>
                </c:pt>
                <c:pt idx="71">
                  <c:v>29.037190476190474</c:v>
                </c:pt>
                <c:pt idx="72">
                  <c:v>30.124207207207206</c:v>
                </c:pt>
                <c:pt idx="73">
                  <c:v>29.041900452488687</c:v>
                </c:pt>
                <c:pt idx="74">
                  <c:v>27.672372685185184</c:v>
                </c:pt>
                <c:pt idx="75">
                  <c:v>27.748255813953488</c:v>
                </c:pt>
                <c:pt idx="76">
                  <c:v>29.098219696969693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52-41AD-90F9-9A3BD762FAA5}"/>
            </c:ext>
          </c:extLst>
        </c:ser>
        <c:ser>
          <c:idx val="1"/>
          <c:order val="1"/>
          <c:tx>
            <c:strRef>
              <c:f>Sheet3!$Y$84</c:f>
              <c:strCache>
                <c:ptCount val="1"/>
                <c:pt idx="0">
                  <c:v>Types: 2+7+8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1.9494695779515014E-2"/>
                  <c:y val="0.1467485999107747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baseline="0"/>
                      <a:t>y = 0.0413x + 20.483</a:t>
                    </a:r>
                    <a:br>
                      <a:rPr lang="en-US" sz="1400" b="1" baseline="0"/>
                    </a:br>
                    <a:r>
                      <a:rPr lang="en-US" sz="1400" b="1" baseline="0"/>
                      <a:t>R² = 0.2128</a:t>
                    </a:r>
                    <a:endParaRPr lang="en-US" sz="1400" b="1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cat>
            <c:numRef>
              <c:f>Sheet3!$E$85:$E$161</c:f>
              <c:numCache>
                <c:formatCode>General</c:formatCode>
                <c:ptCount val="7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  <c:pt idx="68">
                  <c:v>2091</c:v>
                </c:pt>
                <c:pt idx="69">
                  <c:v>2092</c:v>
                </c:pt>
                <c:pt idx="70">
                  <c:v>2093</c:v>
                </c:pt>
                <c:pt idx="71">
                  <c:v>2094</c:v>
                </c:pt>
                <c:pt idx="72">
                  <c:v>2095</c:v>
                </c:pt>
                <c:pt idx="73">
                  <c:v>2096</c:v>
                </c:pt>
                <c:pt idx="74">
                  <c:v>2097</c:v>
                </c:pt>
                <c:pt idx="75">
                  <c:v>2098</c:v>
                </c:pt>
                <c:pt idx="76">
                  <c:v>2099</c:v>
                </c:pt>
              </c:numCache>
            </c:numRef>
          </c:cat>
          <c:val>
            <c:numRef>
              <c:f>Sheet3!$Y$85:$Y$161</c:f>
              <c:numCache>
                <c:formatCode>0.0</c:formatCode>
                <c:ptCount val="77"/>
                <c:pt idx="0">
                  <c:v>21.092936507936511</c:v>
                </c:pt>
                <c:pt idx="1">
                  <c:v>18.25937321937322</c:v>
                </c:pt>
                <c:pt idx="2">
                  <c:v>21.672428571428568</c:v>
                </c:pt>
                <c:pt idx="3">
                  <c:v>23.268666666666672</c:v>
                </c:pt>
                <c:pt idx="4">
                  <c:v>22.3397619047619</c:v>
                </c:pt>
                <c:pt idx="5">
                  <c:v>20.236111111111111</c:v>
                </c:pt>
                <c:pt idx="6">
                  <c:v>22.50137896825397</c:v>
                </c:pt>
                <c:pt idx="7">
                  <c:v>20.960904761904761</c:v>
                </c:pt>
                <c:pt idx="8">
                  <c:v>20.236571428571427</c:v>
                </c:pt>
                <c:pt idx="9">
                  <c:v>20.801150793650795</c:v>
                </c:pt>
                <c:pt idx="10">
                  <c:v>19.392296296296294</c:v>
                </c:pt>
                <c:pt idx="11">
                  <c:v>23.606984126984127</c:v>
                </c:pt>
                <c:pt idx="12">
                  <c:v>21.344952380952378</c:v>
                </c:pt>
                <c:pt idx="13">
                  <c:v>20.468476190476192</c:v>
                </c:pt>
                <c:pt idx="14">
                  <c:v>21.293083333333332</c:v>
                </c:pt>
                <c:pt idx="15">
                  <c:v>21.807888888888886</c:v>
                </c:pt>
                <c:pt idx="16">
                  <c:v>20.054222222222222</c:v>
                </c:pt>
                <c:pt idx="17">
                  <c:v>23.325555555555553</c:v>
                </c:pt>
                <c:pt idx="18">
                  <c:v>18.805833333333336</c:v>
                </c:pt>
                <c:pt idx="19">
                  <c:v>21.235694444444444</c:v>
                </c:pt>
                <c:pt idx="20">
                  <c:v>20.660213675213676</c:v>
                </c:pt>
                <c:pt idx="21">
                  <c:v>24.336666666666666</c:v>
                </c:pt>
                <c:pt idx="22">
                  <c:v>21.049107142857142</c:v>
                </c:pt>
                <c:pt idx="23">
                  <c:v>23.965000000000003</c:v>
                </c:pt>
                <c:pt idx="24">
                  <c:v>22.541250000000002</c:v>
                </c:pt>
                <c:pt idx="25">
                  <c:v>22.632142857142856</c:v>
                </c:pt>
                <c:pt idx="26">
                  <c:v>17.344999999999999</c:v>
                </c:pt>
                <c:pt idx="27">
                  <c:v>18.952814814814815</c:v>
                </c:pt>
                <c:pt idx="28">
                  <c:v>21.672453703703706</c:v>
                </c:pt>
                <c:pt idx="29">
                  <c:v>19.942842105263157</c:v>
                </c:pt>
                <c:pt idx="30">
                  <c:v>19.594666666666665</c:v>
                </c:pt>
                <c:pt idx="31">
                  <c:v>22.93138888888889</c:v>
                </c:pt>
                <c:pt idx="32">
                  <c:v>20.99</c:v>
                </c:pt>
                <c:pt idx="33">
                  <c:v>22.746666666666666</c:v>
                </c:pt>
                <c:pt idx="34">
                  <c:v>22.795555555555556</c:v>
                </c:pt>
                <c:pt idx="35">
                  <c:v>22.874572649572652</c:v>
                </c:pt>
                <c:pt idx="36">
                  <c:v>20.595833333333331</c:v>
                </c:pt>
                <c:pt idx="37">
                  <c:v>22.37</c:v>
                </c:pt>
                <c:pt idx="38">
                  <c:v>22.519333333333332</c:v>
                </c:pt>
                <c:pt idx="39">
                  <c:v>17.323333333333331</c:v>
                </c:pt>
                <c:pt idx="40">
                  <c:v>20.7</c:v>
                </c:pt>
                <c:pt idx="41">
                  <c:v>23.256142857142859</c:v>
                </c:pt>
                <c:pt idx="42">
                  <c:v>23.678333333333335</c:v>
                </c:pt>
                <c:pt idx="43">
                  <c:v>21.770793650793649</c:v>
                </c:pt>
                <c:pt idx="44">
                  <c:v>21.401499999999999</c:v>
                </c:pt>
                <c:pt idx="45">
                  <c:v>22.256666666666664</c:v>
                </c:pt>
                <c:pt idx="46">
                  <c:v>18.629722222222224</c:v>
                </c:pt>
                <c:pt idx="47">
                  <c:v>24.649333333333335</c:v>
                </c:pt>
                <c:pt idx="48">
                  <c:v>23.540111111111106</c:v>
                </c:pt>
                <c:pt idx="49">
                  <c:v>23.183000000000003</c:v>
                </c:pt>
                <c:pt idx="50">
                  <c:v>22.831666666666667</c:v>
                </c:pt>
                <c:pt idx="51">
                  <c:v>21.025555555555556</c:v>
                </c:pt>
                <c:pt idx="52">
                  <c:v>20.77375</c:v>
                </c:pt>
                <c:pt idx="53">
                  <c:v>19.128333333333334</c:v>
                </c:pt>
                <c:pt idx="54">
                  <c:v>23.86888888888889</c:v>
                </c:pt>
                <c:pt idx="55">
                  <c:v>24.874333333333329</c:v>
                </c:pt>
                <c:pt idx="56">
                  <c:v>22.44</c:v>
                </c:pt>
                <c:pt idx="57">
                  <c:v>22.71683333333333</c:v>
                </c:pt>
                <c:pt idx="58">
                  <c:v>23.8657619047619</c:v>
                </c:pt>
                <c:pt idx="59">
                  <c:v>25.594999999999999</c:v>
                </c:pt>
                <c:pt idx="60">
                  <c:v>19.259999999999998</c:v>
                </c:pt>
                <c:pt idx="61">
                  <c:v>23.408333333333331</c:v>
                </c:pt>
                <c:pt idx="62">
                  <c:v>24.430984126984129</c:v>
                </c:pt>
                <c:pt idx="63">
                  <c:v>21.742499999999996</c:v>
                </c:pt>
                <c:pt idx="64">
                  <c:v>23.441458333333337</c:v>
                </c:pt>
                <c:pt idx="65">
                  <c:v>24.927500000000002</c:v>
                </c:pt>
                <c:pt idx="66">
                  <c:v>26.60511111111111</c:v>
                </c:pt>
                <c:pt idx="67">
                  <c:v>21.405119047619049</c:v>
                </c:pt>
                <c:pt idx="68">
                  <c:v>24.9375</c:v>
                </c:pt>
                <c:pt idx="69">
                  <c:v>23.796904761904766</c:v>
                </c:pt>
                <c:pt idx="70">
                  <c:v>26.5825</c:v>
                </c:pt>
                <c:pt idx="71">
                  <c:v>21.403499999999998</c:v>
                </c:pt>
                <c:pt idx="72">
                  <c:v>23.060833333333335</c:v>
                </c:pt>
                <c:pt idx="73">
                  <c:v>23.983626262626263</c:v>
                </c:pt>
                <c:pt idx="74">
                  <c:v>23.426666666666666</c:v>
                </c:pt>
                <c:pt idx="75">
                  <c:v>25.34</c:v>
                </c:pt>
                <c:pt idx="76">
                  <c:v>22.603333333333332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52-41AD-90F9-9A3BD762F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658248"/>
        <c:axId val="542662512"/>
      </c:lineChart>
      <c:catAx>
        <c:axId val="54265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662512"/>
        <c:crosses val="autoZero"/>
        <c:auto val="1"/>
        <c:lblAlgn val="ctr"/>
        <c:lblOffset val="100"/>
        <c:noMultiLvlLbl val="0"/>
      </c:catAx>
      <c:valAx>
        <c:axId val="54266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65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9019127911033718E-2"/>
          <c:y val="0.61307402572566494"/>
          <c:w val="0.92397932571800157"/>
          <c:h val="0.254419675893206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149281558145846E-2"/>
          <c:y val="3.8718760999648008E-2"/>
          <c:w val="0.92214390231788712"/>
          <c:h val="0.71815070106732959"/>
        </c:manualLayout>
      </c:layout>
      <c:lineChart>
        <c:grouping val="standard"/>
        <c:varyColors val="0"/>
        <c:ser>
          <c:idx val="0"/>
          <c:order val="0"/>
          <c:tx>
            <c:strRef>
              <c:f>'RCP4.5_Sezon'!$AO$82</c:f>
              <c:strCache>
                <c:ptCount val="1"/>
                <c:pt idx="0">
                  <c:v>Types: 2+7+8+15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3.3251766018330679E-2"/>
                  <c:y val="-0.1960180927753618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cat>
            <c:numRef>
              <c:f>'RCP4.5_Sezon'!$AR$84:$AR$160</c:f>
              <c:numCache>
                <c:formatCode>General</c:formatCode>
                <c:ptCount val="7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  <c:pt idx="68">
                  <c:v>2091</c:v>
                </c:pt>
                <c:pt idx="69">
                  <c:v>2092</c:v>
                </c:pt>
                <c:pt idx="70">
                  <c:v>2093</c:v>
                </c:pt>
                <c:pt idx="71">
                  <c:v>2094</c:v>
                </c:pt>
                <c:pt idx="72">
                  <c:v>2095</c:v>
                </c:pt>
                <c:pt idx="73">
                  <c:v>2096</c:v>
                </c:pt>
                <c:pt idx="74">
                  <c:v>2097</c:v>
                </c:pt>
                <c:pt idx="75">
                  <c:v>2098</c:v>
                </c:pt>
                <c:pt idx="76">
                  <c:v>2099</c:v>
                </c:pt>
              </c:numCache>
            </c:numRef>
          </c:cat>
          <c:val>
            <c:numRef>
              <c:f>'RCP4.5_Sezon'!$AO$83:$AO$159</c:f>
              <c:numCache>
                <c:formatCode>General</c:formatCode>
                <c:ptCount val="77"/>
                <c:pt idx="0">
                  <c:v>23</c:v>
                </c:pt>
                <c:pt idx="1">
                  <c:v>36</c:v>
                </c:pt>
                <c:pt idx="2">
                  <c:v>17</c:v>
                </c:pt>
                <c:pt idx="3">
                  <c:v>12</c:v>
                </c:pt>
                <c:pt idx="4">
                  <c:v>26</c:v>
                </c:pt>
                <c:pt idx="5">
                  <c:v>13</c:v>
                </c:pt>
                <c:pt idx="6">
                  <c:v>39</c:v>
                </c:pt>
                <c:pt idx="7">
                  <c:v>19</c:v>
                </c:pt>
                <c:pt idx="8">
                  <c:v>28</c:v>
                </c:pt>
                <c:pt idx="9">
                  <c:v>29</c:v>
                </c:pt>
                <c:pt idx="10">
                  <c:v>31</c:v>
                </c:pt>
                <c:pt idx="11">
                  <c:v>28</c:v>
                </c:pt>
                <c:pt idx="12">
                  <c:v>23</c:v>
                </c:pt>
                <c:pt idx="13">
                  <c:v>16</c:v>
                </c:pt>
                <c:pt idx="14">
                  <c:v>18</c:v>
                </c:pt>
                <c:pt idx="15">
                  <c:v>20</c:v>
                </c:pt>
                <c:pt idx="16">
                  <c:v>21</c:v>
                </c:pt>
                <c:pt idx="17">
                  <c:v>13</c:v>
                </c:pt>
                <c:pt idx="18">
                  <c:v>13</c:v>
                </c:pt>
                <c:pt idx="19">
                  <c:v>18</c:v>
                </c:pt>
                <c:pt idx="20">
                  <c:v>38</c:v>
                </c:pt>
                <c:pt idx="21">
                  <c:v>9</c:v>
                </c:pt>
                <c:pt idx="22">
                  <c:v>18</c:v>
                </c:pt>
                <c:pt idx="23">
                  <c:v>12</c:v>
                </c:pt>
                <c:pt idx="24">
                  <c:v>26</c:v>
                </c:pt>
                <c:pt idx="25">
                  <c:v>23</c:v>
                </c:pt>
                <c:pt idx="26">
                  <c:v>18</c:v>
                </c:pt>
                <c:pt idx="27">
                  <c:v>21</c:v>
                </c:pt>
                <c:pt idx="28">
                  <c:v>23</c:v>
                </c:pt>
                <c:pt idx="29">
                  <c:v>34</c:v>
                </c:pt>
                <c:pt idx="30">
                  <c:v>23</c:v>
                </c:pt>
                <c:pt idx="31">
                  <c:v>15</c:v>
                </c:pt>
                <c:pt idx="32">
                  <c:v>10</c:v>
                </c:pt>
                <c:pt idx="33">
                  <c:v>22</c:v>
                </c:pt>
                <c:pt idx="34">
                  <c:v>14</c:v>
                </c:pt>
                <c:pt idx="35">
                  <c:v>25</c:v>
                </c:pt>
                <c:pt idx="36">
                  <c:v>14</c:v>
                </c:pt>
                <c:pt idx="37">
                  <c:v>9</c:v>
                </c:pt>
                <c:pt idx="38">
                  <c:v>18</c:v>
                </c:pt>
                <c:pt idx="39">
                  <c:v>14</c:v>
                </c:pt>
                <c:pt idx="40">
                  <c:v>7</c:v>
                </c:pt>
                <c:pt idx="41">
                  <c:v>21</c:v>
                </c:pt>
                <c:pt idx="42">
                  <c:v>12</c:v>
                </c:pt>
                <c:pt idx="43">
                  <c:v>17</c:v>
                </c:pt>
                <c:pt idx="44">
                  <c:v>18</c:v>
                </c:pt>
                <c:pt idx="45">
                  <c:v>13</c:v>
                </c:pt>
                <c:pt idx="46">
                  <c:v>10</c:v>
                </c:pt>
                <c:pt idx="47">
                  <c:v>7</c:v>
                </c:pt>
                <c:pt idx="48">
                  <c:v>20</c:v>
                </c:pt>
                <c:pt idx="49">
                  <c:v>20</c:v>
                </c:pt>
                <c:pt idx="50">
                  <c:v>18</c:v>
                </c:pt>
                <c:pt idx="51">
                  <c:v>24</c:v>
                </c:pt>
                <c:pt idx="52">
                  <c:v>13</c:v>
                </c:pt>
                <c:pt idx="53">
                  <c:v>8</c:v>
                </c:pt>
                <c:pt idx="54">
                  <c:v>16</c:v>
                </c:pt>
                <c:pt idx="55">
                  <c:v>29</c:v>
                </c:pt>
                <c:pt idx="56">
                  <c:v>11</c:v>
                </c:pt>
                <c:pt idx="57">
                  <c:v>15</c:v>
                </c:pt>
                <c:pt idx="58">
                  <c:v>30</c:v>
                </c:pt>
                <c:pt idx="59">
                  <c:v>6</c:v>
                </c:pt>
                <c:pt idx="60">
                  <c:v>3</c:v>
                </c:pt>
                <c:pt idx="61">
                  <c:v>18</c:v>
                </c:pt>
                <c:pt idx="62">
                  <c:v>26</c:v>
                </c:pt>
                <c:pt idx="63">
                  <c:v>11</c:v>
                </c:pt>
                <c:pt idx="64">
                  <c:v>15</c:v>
                </c:pt>
                <c:pt idx="65">
                  <c:v>10</c:v>
                </c:pt>
                <c:pt idx="66">
                  <c:v>12</c:v>
                </c:pt>
                <c:pt idx="67">
                  <c:v>14</c:v>
                </c:pt>
                <c:pt idx="68">
                  <c:v>9</c:v>
                </c:pt>
                <c:pt idx="69">
                  <c:v>19</c:v>
                </c:pt>
                <c:pt idx="70">
                  <c:v>10</c:v>
                </c:pt>
                <c:pt idx="71">
                  <c:v>13</c:v>
                </c:pt>
                <c:pt idx="72">
                  <c:v>17</c:v>
                </c:pt>
                <c:pt idx="73">
                  <c:v>24</c:v>
                </c:pt>
                <c:pt idx="74">
                  <c:v>14</c:v>
                </c:pt>
                <c:pt idx="75">
                  <c:v>5</c:v>
                </c:pt>
                <c:pt idx="76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52-453F-91A4-E3F46496CF5E}"/>
            </c:ext>
          </c:extLst>
        </c:ser>
        <c:ser>
          <c:idx val="1"/>
          <c:order val="1"/>
          <c:tx>
            <c:strRef>
              <c:f>'RCP4.5_Sezon'!$AP$82</c:f>
              <c:strCache>
                <c:ptCount val="1"/>
                <c:pt idx="0">
                  <c:v>Types: 12+18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2.7443460759114954E-2"/>
                  <c:y val="-0.2078668096794130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cat>
            <c:numRef>
              <c:f>'RCP4.5_Sezon'!$AR$84:$AR$160</c:f>
              <c:numCache>
                <c:formatCode>General</c:formatCode>
                <c:ptCount val="7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  <c:pt idx="7">
                  <c:v>2030</c:v>
                </c:pt>
                <c:pt idx="8">
                  <c:v>2031</c:v>
                </c:pt>
                <c:pt idx="9">
                  <c:v>2032</c:v>
                </c:pt>
                <c:pt idx="10">
                  <c:v>2033</c:v>
                </c:pt>
                <c:pt idx="11">
                  <c:v>2034</c:v>
                </c:pt>
                <c:pt idx="12">
                  <c:v>2035</c:v>
                </c:pt>
                <c:pt idx="13">
                  <c:v>2036</c:v>
                </c:pt>
                <c:pt idx="14">
                  <c:v>2037</c:v>
                </c:pt>
                <c:pt idx="15">
                  <c:v>2038</c:v>
                </c:pt>
                <c:pt idx="16">
                  <c:v>2039</c:v>
                </c:pt>
                <c:pt idx="17">
                  <c:v>2040</c:v>
                </c:pt>
                <c:pt idx="18">
                  <c:v>2041</c:v>
                </c:pt>
                <c:pt idx="19">
                  <c:v>2042</c:v>
                </c:pt>
                <c:pt idx="20">
                  <c:v>2043</c:v>
                </c:pt>
                <c:pt idx="21">
                  <c:v>2044</c:v>
                </c:pt>
                <c:pt idx="22">
                  <c:v>2045</c:v>
                </c:pt>
                <c:pt idx="23">
                  <c:v>2046</c:v>
                </c:pt>
                <c:pt idx="24">
                  <c:v>2047</c:v>
                </c:pt>
                <c:pt idx="25">
                  <c:v>2048</c:v>
                </c:pt>
                <c:pt idx="26">
                  <c:v>2049</c:v>
                </c:pt>
                <c:pt idx="27">
                  <c:v>2050</c:v>
                </c:pt>
                <c:pt idx="28">
                  <c:v>2051</c:v>
                </c:pt>
                <c:pt idx="29">
                  <c:v>2052</c:v>
                </c:pt>
                <c:pt idx="30">
                  <c:v>2053</c:v>
                </c:pt>
                <c:pt idx="31">
                  <c:v>2054</c:v>
                </c:pt>
                <c:pt idx="32">
                  <c:v>2055</c:v>
                </c:pt>
                <c:pt idx="33">
                  <c:v>2056</c:v>
                </c:pt>
                <c:pt idx="34">
                  <c:v>2057</c:v>
                </c:pt>
                <c:pt idx="35">
                  <c:v>2058</c:v>
                </c:pt>
                <c:pt idx="36">
                  <c:v>2059</c:v>
                </c:pt>
                <c:pt idx="37">
                  <c:v>2060</c:v>
                </c:pt>
                <c:pt idx="38">
                  <c:v>2061</c:v>
                </c:pt>
                <c:pt idx="39">
                  <c:v>2062</c:v>
                </c:pt>
                <c:pt idx="40">
                  <c:v>2063</c:v>
                </c:pt>
                <c:pt idx="41">
                  <c:v>2064</c:v>
                </c:pt>
                <c:pt idx="42">
                  <c:v>2065</c:v>
                </c:pt>
                <c:pt idx="43">
                  <c:v>2066</c:v>
                </c:pt>
                <c:pt idx="44">
                  <c:v>2067</c:v>
                </c:pt>
                <c:pt idx="45">
                  <c:v>2068</c:v>
                </c:pt>
                <c:pt idx="46">
                  <c:v>2069</c:v>
                </c:pt>
                <c:pt idx="47">
                  <c:v>2070</c:v>
                </c:pt>
                <c:pt idx="48">
                  <c:v>2071</c:v>
                </c:pt>
                <c:pt idx="49">
                  <c:v>2072</c:v>
                </c:pt>
                <c:pt idx="50">
                  <c:v>2073</c:v>
                </c:pt>
                <c:pt idx="51">
                  <c:v>2074</c:v>
                </c:pt>
                <c:pt idx="52">
                  <c:v>2075</c:v>
                </c:pt>
                <c:pt idx="53">
                  <c:v>2076</c:v>
                </c:pt>
                <c:pt idx="54">
                  <c:v>2077</c:v>
                </c:pt>
                <c:pt idx="55">
                  <c:v>2078</c:v>
                </c:pt>
                <c:pt idx="56">
                  <c:v>2079</c:v>
                </c:pt>
                <c:pt idx="57">
                  <c:v>2080</c:v>
                </c:pt>
                <c:pt idx="58">
                  <c:v>2081</c:v>
                </c:pt>
                <c:pt idx="59">
                  <c:v>2082</c:v>
                </c:pt>
                <c:pt idx="60">
                  <c:v>2083</c:v>
                </c:pt>
                <c:pt idx="61">
                  <c:v>2084</c:v>
                </c:pt>
                <c:pt idx="62">
                  <c:v>2085</c:v>
                </c:pt>
                <c:pt idx="63">
                  <c:v>2086</c:v>
                </c:pt>
                <c:pt idx="64">
                  <c:v>2087</c:v>
                </c:pt>
                <c:pt idx="65">
                  <c:v>2088</c:v>
                </c:pt>
                <c:pt idx="66">
                  <c:v>2089</c:v>
                </c:pt>
                <c:pt idx="67">
                  <c:v>2090</c:v>
                </c:pt>
                <c:pt idx="68">
                  <c:v>2091</c:v>
                </c:pt>
                <c:pt idx="69">
                  <c:v>2092</c:v>
                </c:pt>
                <c:pt idx="70">
                  <c:v>2093</c:v>
                </c:pt>
                <c:pt idx="71">
                  <c:v>2094</c:v>
                </c:pt>
                <c:pt idx="72">
                  <c:v>2095</c:v>
                </c:pt>
                <c:pt idx="73">
                  <c:v>2096</c:v>
                </c:pt>
                <c:pt idx="74">
                  <c:v>2097</c:v>
                </c:pt>
                <c:pt idx="75">
                  <c:v>2098</c:v>
                </c:pt>
                <c:pt idx="76">
                  <c:v>2099</c:v>
                </c:pt>
              </c:numCache>
            </c:numRef>
          </c:cat>
          <c:val>
            <c:numRef>
              <c:f>'RCP4.5_Sezon'!$AP$83:$AP$159</c:f>
              <c:numCache>
                <c:formatCode>General</c:formatCode>
                <c:ptCount val="77"/>
                <c:pt idx="0">
                  <c:v>35</c:v>
                </c:pt>
                <c:pt idx="1">
                  <c:v>47</c:v>
                </c:pt>
                <c:pt idx="2">
                  <c:v>36</c:v>
                </c:pt>
                <c:pt idx="3">
                  <c:v>60</c:v>
                </c:pt>
                <c:pt idx="4">
                  <c:v>45</c:v>
                </c:pt>
                <c:pt idx="5">
                  <c:v>29</c:v>
                </c:pt>
                <c:pt idx="6">
                  <c:v>37</c:v>
                </c:pt>
                <c:pt idx="7">
                  <c:v>36</c:v>
                </c:pt>
                <c:pt idx="8">
                  <c:v>43</c:v>
                </c:pt>
                <c:pt idx="9">
                  <c:v>42</c:v>
                </c:pt>
                <c:pt idx="10">
                  <c:v>43</c:v>
                </c:pt>
                <c:pt idx="11">
                  <c:v>34</c:v>
                </c:pt>
                <c:pt idx="12">
                  <c:v>41</c:v>
                </c:pt>
                <c:pt idx="13">
                  <c:v>51</c:v>
                </c:pt>
                <c:pt idx="14">
                  <c:v>42</c:v>
                </c:pt>
                <c:pt idx="15">
                  <c:v>36</c:v>
                </c:pt>
                <c:pt idx="16">
                  <c:v>34</c:v>
                </c:pt>
                <c:pt idx="17">
                  <c:v>56</c:v>
                </c:pt>
                <c:pt idx="18">
                  <c:v>37</c:v>
                </c:pt>
                <c:pt idx="19">
                  <c:v>20</c:v>
                </c:pt>
                <c:pt idx="20">
                  <c:v>38</c:v>
                </c:pt>
                <c:pt idx="21">
                  <c:v>55</c:v>
                </c:pt>
                <c:pt idx="22">
                  <c:v>43</c:v>
                </c:pt>
                <c:pt idx="23">
                  <c:v>45</c:v>
                </c:pt>
                <c:pt idx="24">
                  <c:v>30</c:v>
                </c:pt>
                <c:pt idx="25">
                  <c:v>44</c:v>
                </c:pt>
                <c:pt idx="26">
                  <c:v>38</c:v>
                </c:pt>
                <c:pt idx="27">
                  <c:v>45</c:v>
                </c:pt>
                <c:pt idx="28">
                  <c:v>34</c:v>
                </c:pt>
                <c:pt idx="29">
                  <c:v>29</c:v>
                </c:pt>
                <c:pt idx="30">
                  <c:v>49</c:v>
                </c:pt>
                <c:pt idx="31">
                  <c:v>66</c:v>
                </c:pt>
                <c:pt idx="32">
                  <c:v>39</c:v>
                </c:pt>
                <c:pt idx="33">
                  <c:v>46</c:v>
                </c:pt>
                <c:pt idx="34">
                  <c:v>46</c:v>
                </c:pt>
                <c:pt idx="35">
                  <c:v>47</c:v>
                </c:pt>
                <c:pt idx="36">
                  <c:v>50</c:v>
                </c:pt>
                <c:pt idx="37">
                  <c:v>35</c:v>
                </c:pt>
                <c:pt idx="38">
                  <c:v>43</c:v>
                </c:pt>
                <c:pt idx="39">
                  <c:v>50</c:v>
                </c:pt>
                <c:pt idx="40">
                  <c:v>53</c:v>
                </c:pt>
                <c:pt idx="41">
                  <c:v>28</c:v>
                </c:pt>
                <c:pt idx="42">
                  <c:v>53</c:v>
                </c:pt>
                <c:pt idx="43">
                  <c:v>42</c:v>
                </c:pt>
                <c:pt idx="44">
                  <c:v>44</c:v>
                </c:pt>
                <c:pt idx="45">
                  <c:v>47</c:v>
                </c:pt>
                <c:pt idx="46">
                  <c:v>64</c:v>
                </c:pt>
                <c:pt idx="47">
                  <c:v>55</c:v>
                </c:pt>
                <c:pt idx="48">
                  <c:v>37</c:v>
                </c:pt>
                <c:pt idx="49">
                  <c:v>43</c:v>
                </c:pt>
                <c:pt idx="50">
                  <c:v>41</c:v>
                </c:pt>
                <c:pt idx="51">
                  <c:v>46</c:v>
                </c:pt>
                <c:pt idx="52">
                  <c:v>67</c:v>
                </c:pt>
                <c:pt idx="53">
                  <c:v>52</c:v>
                </c:pt>
                <c:pt idx="54">
                  <c:v>40</c:v>
                </c:pt>
                <c:pt idx="55">
                  <c:v>44</c:v>
                </c:pt>
                <c:pt idx="56">
                  <c:v>38</c:v>
                </c:pt>
                <c:pt idx="57">
                  <c:v>45</c:v>
                </c:pt>
                <c:pt idx="58">
                  <c:v>41</c:v>
                </c:pt>
                <c:pt idx="59">
                  <c:v>58</c:v>
                </c:pt>
                <c:pt idx="60">
                  <c:v>62</c:v>
                </c:pt>
                <c:pt idx="61">
                  <c:v>50</c:v>
                </c:pt>
                <c:pt idx="62">
                  <c:v>40</c:v>
                </c:pt>
                <c:pt idx="63">
                  <c:v>46</c:v>
                </c:pt>
                <c:pt idx="64">
                  <c:v>54</c:v>
                </c:pt>
                <c:pt idx="65">
                  <c:v>62</c:v>
                </c:pt>
                <c:pt idx="66">
                  <c:v>48</c:v>
                </c:pt>
                <c:pt idx="67">
                  <c:v>59</c:v>
                </c:pt>
                <c:pt idx="68">
                  <c:v>61</c:v>
                </c:pt>
                <c:pt idx="69">
                  <c:v>43</c:v>
                </c:pt>
                <c:pt idx="70">
                  <c:v>62</c:v>
                </c:pt>
                <c:pt idx="71">
                  <c:v>50</c:v>
                </c:pt>
                <c:pt idx="72">
                  <c:v>52</c:v>
                </c:pt>
                <c:pt idx="73">
                  <c:v>43</c:v>
                </c:pt>
                <c:pt idx="74">
                  <c:v>43</c:v>
                </c:pt>
                <c:pt idx="75">
                  <c:v>59</c:v>
                </c:pt>
                <c:pt idx="76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52-453F-91A4-E3F46496C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349992"/>
        <c:axId val="418350320"/>
      </c:lineChart>
      <c:catAx>
        <c:axId val="41834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350320"/>
        <c:crosses val="autoZero"/>
        <c:auto val="1"/>
        <c:lblAlgn val="ctr"/>
        <c:lblOffset val="100"/>
        <c:noMultiLvlLbl val="0"/>
      </c:catAx>
      <c:valAx>
        <c:axId val="41835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34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666503474630443E-4"/>
          <c:y val="0.88780317455038293"/>
          <c:w val="0.99753443117997331"/>
          <c:h val="0.112196825449617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0ED5C-5F36-4F7E-80C6-B3099890CCC7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7F75E-9315-4892-AB73-7A2FFCD87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23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F75E-9315-4892-AB73-7A2FFCD871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0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F75E-9315-4892-AB73-7A2FFCD871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33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F75E-9315-4892-AB73-7A2FFCD871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78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F75E-9315-4892-AB73-7A2FFCD871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16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7F75E-9315-4892-AB73-7A2FFCD871A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62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67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13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0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8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070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7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1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7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53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33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4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AB0AC-E7B3-4FD9-9A99-98AAA5F9FF34}" type="datetimeFigureOut">
              <a:rPr lang="en-US" smtClean="0"/>
              <a:t>9/4/2022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9B8C6-4D32-46B3-855A-71963F6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8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g"/><Relationship Id="rId3" Type="http://schemas.openxmlformats.org/officeDocument/2006/relationships/image" Target="../media/image1.jpg"/><Relationship Id="rId7" Type="http://schemas.openxmlformats.org/officeDocument/2006/relationships/image" Target="../media/image12.png"/><Relationship Id="rId12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6.png"/><Relationship Id="rId4" Type="http://schemas.openxmlformats.org/officeDocument/2006/relationships/image" Target="../media/image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85746" y="6511838"/>
            <a:ext cx="3768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15:00–15:15/EMS2022-124</a:t>
            </a:r>
            <a:endParaRPr lang="en-US" b="1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5496" y="1693998"/>
            <a:ext cx="11748654" cy="830997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PROJECTED CHANGES IN ATMOSPHERIC CIRCULATION TYPES INDUCING HIGH INTENSITY OF THE URBAN HEAT ISLAND IN IASI CITY</a:t>
            </a:r>
            <a:r>
              <a:rPr lang="en-US" sz="2400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981370" y="2904233"/>
            <a:ext cx="10173850" cy="36933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Lucian SFÎCĂ</a:t>
            </a:r>
            <a:r>
              <a:rPr lang="ro-RO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*</a:t>
            </a:r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, Robert HRI</a:t>
            </a:r>
            <a:r>
              <a:rPr lang="ro-RO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ȚAC*</a:t>
            </a:r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, </a:t>
            </a:r>
            <a:r>
              <a:rPr lang="ro-RO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Vlad-Alexandru AMIHĂESEI</a:t>
            </a:r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*/**</a:t>
            </a:r>
            <a:r>
              <a:rPr lang="ro-RO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, Pavel ICHIM</a:t>
            </a:r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*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00703" y="3720952"/>
            <a:ext cx="9972957" cy="92333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*Department </a:t>
            </a:r>
            <a:r>
              <a:rPr lang="en-US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of Geography and Geology, </a:t>
            </a:r>
            <a:r>
              <a:rPr lang="ro-RO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Alexandru </a:t>
            </a:r>
            <a:r>
              <a:rPr lang="en-US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Ioan Cuza </a:t>
            </a:r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University </a:t>
            </a:r>
            <a:r>
              <a:rPr lang="en-US" b="1" dirty="0">
                <a:solidFill>
                  <a:srgbClr val="000000"/>
                </a:solidFill>
                <a:latin typeface="Palatino Linotype" panose="02040502050505030304" pitchFamily="18" charset="0"/>
              </a:rPr>
              <a:t>of Iași, </a:t>
            </a:r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Romania</a:t>
            </a:r>
          </a:p>
          <a:p>
            <a:pPr algn="ctr"/>
            <a:endParaRPr lang="en-US" b="1" dirty="0" smtClean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** </a:t>
            </a:r>
            <a:r>
              <a:rPr lang="en-US" b="1" dirty="0">
                <a:latin typeface="Palatino Linotype" panose="02040502050505030304" pitchFamily="18" charset="0"/>
              </a:rPr>
              <a:t>Meteo Romania, National Meteorological Administration, Bucharest, Romania</a:t>
            </a:r>
            <a:r>
              <a:rPr lang="en-US" b="1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endParaRPr lang="en-US" b="1" dirty="0">
              <a:latin typeface="Palatino Linotype" panose="0204050205050503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566420" y="6183979"/>
            <a:ext cx="1663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0" dirty="0" smtClean="0">
                <a:effectLst/>
                <a:latin typeface="Open Sans"/>
              </a:rPr>
              <a:t>Tuesday, 6.09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-64653" y="6511852"/>
            <a:ext cx="77400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0" dirty="0" smtClean="0">
                <a:effectLst/>
                <a:latin typeface="Open Sans"/>
              </a:rPr>
              <a:t>Synoptic climatology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-55417" y="6248630"/>
            <a:ext cx="885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0" dirty="0" smtClean="0">
                <a:effectLst/>
                <a:latin typeface="Open Sans"/>
              </a:rPr>
              <a:t>UP 3.3</a:t>
            </a:r>
            <a:endParaRPr lang="en-US" b="1" i="0" dirty="0">
              <a:effectLst/>
              <a:latin typeface="Open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43" y="5052586"/>
            <a:ext cx="756973" cy="8326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47020" cy="7389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109" y="0"/>
            <a:ext cx="4137892" cy="31627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1"/>
          <a:stretch/>
        </p:blipFill>
        <p:spPr>
          <a:xfrm>
            <a:off x="5834602" y="5055386"/>
            <a:ext cx="889469" cy="82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   </a:t>
            </a:r>
            <a:r>
              <a:rPr lang="ro-RO" sz="2000" b="1" dirty="0" smtClean="0">
                <a:solidFill>
                  <a:schemeClr val="tx1"/>
                </a:solidFill>
              </a:rPr>
              <a:t>INTRODUCTION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05953" y="3771021"/>
            <a:ext cx="623827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Physico-geographical position, hypsometric characteristics of the city of Iași and observation  points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altLang="en-US" sz="1600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o-RO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An urban heat island (UHI) estimated at 0,7-0,8°C in our previous studies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o-RO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ro-RO" altLang="en-US" sz="16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Maximum intensity of UHI during the summer night (up to 3°C)</a:t>
            </a:r>
            <a:r>
              <a:rPr lang="en-US" altLang="en-US" sz="1600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ro-RO" altLang="en-US" sz="1600" dirty="0" smtClean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342900" lvl="0" indent="-34290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600" dirty="0">
                <a:latin typeface="Palatino Linotype" panose="02040502050505030304" pitchFamily="18" charset="0"/>
              </a:rPr>
              <a:t>Recent residential development of the city that does not take into account the climate impact</a:t>
            </a:r>
            <a:r>
              <a:rPr lang="en-US" sz="1600" dirty="0" smtClean="0">
                <a:latin typeface="Palatino Linotype" panose="02040502050505030304" pitchFamily="18" charset="0"/>
              </a:rPr>
              <a:t>.</a:t>
            </a:r>
            <a:endParaRPr kumimoji="0" lang="ro-RO" altLang="en-US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189" y="796652"/>
            <a:ext cx="3467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General features of the s</a:t>
            </a:r>
            <a:r>
              <a:rPr lang="ro-RO" b="1" dirty="0" smtClean="0"/>
              <a:t>tudy area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27351" y="1459345"/>
            <a:ext cx="585487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b="1" dirty="0" smtClean="0"/>
              <a:t>Aims and scope:</a:t>
            </a:r>
          </a:p>
          <a:p>
            <a:pPr algn="just"/>
            <a:endParaRPr lang="en-US" b="1" dirty="0" smtClean="0"/>
          </a:p>
          <a:p>
            <a:pPr marL="342900" indent="-342900" algn="just">
              <a:buAutoNum type="arabicPeriod"/>
            </a:pPr>
            <a:r>
              <a:rPr lang="en-US" dirty="0" smtClean="0"/>
              <a:t>Assessing the </a:t>
            </a:r>
            <a:r>
              <a:rPr lang="en-US" b="1" i="1" dirty="0" smtClean="0"/>
              <a:t>intensity of urban heat island</a:t>
            </a:r>
            <a:r>
              <a:rPr lang="en-US" dirty="0" smtClean="0"/>
              <a:t> based on </a:t>
            </a:r>
          </a:p>
          <a:p>
            <a:pPr algn="just"/>
            <a:r>
              <a:rPr lang="en-US" dirty="0" smtClean="0"/>
              <a:t>in situ monitoring network functioning between 2013 </a:t>
            </a:r>
          </a:p>
          <a:p>
            <a:pPr algn="just"/>
            <a:r>
              <a:rPr lang="en-US" dirty="0" smtClean="0"/>
              <a:t>and 2020.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2. Identifying the </a:t>
            </a:r>
            <a:r>
              <a:rPr lang="en-US" b="1" i="1" dirty="0" smtClean="0"/>
              <a:t>synoptic patterns</a:t>
            </a:r>
            <a:r>
              <a:rPr lang="en-US" dirty="0" smtClean="0"/>
              <a:t> associated to extreme</a:t>
            </a:r>
          </a:p>
          <a:p>
            <a:pPr algn="just"/>
            <a:r>
              <a:rPr lang="en-US" dirty="0"/>
              <a:t>w</a:t>
            </a:r>
            <a:r>
              <a:rPr lang="en-US" dirty="0" smtClean="0"/>
              <a:t>eather conditions and also to high intensities of urban</a:t>
            </a:r>
          </a:p>
          <a:p>
            <a:pPr algn="just"/>
            <a:r>
              <a:rPr lang="en-US" dirty="0" smtClean="0"/>
              <a:t>heat island. Analyzing their synchronous occurrence.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3. Exploring </a:t>
            </a:r>
            <a:r>
              <a:rPr lang="en-US" b="1" i="1" dirty="0" smtClean="0"/>
              <a:t>climate scenarios for air temperature</a:t>
            </a:r>
            <a:r>
              <a:rPr lang="en-US" dirty="0" smtClean="0"/>
              <a:t> over the</a:t>
            </a:r>
          </a:p>
          <a:p>
            <a:pPr algn="just"/>
            <a:r>
              <a:rPr lang="en-US" dirty="0" smtClean="0"/>
              <a:t>study region.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4. Spotting </a:t>
            </a:r>
            <a:r>
              <a:rPr lang="en-US" b="1" i="1" dirty="0" smtClean="0"/>
              <a:t>atmospheric circulation changes </a:t>
            </a:r>
            <a:r>
              <a:rPr lang="en-US" dirty="0" smtClean="0"/>
              <a:t>in the light of</a:t>
            </a:r>
          </a:p>
          <a:p>
            <a:pPr algn="just"/>
            <a:r>
              <a:rPr lang="en-US" dirty="0" smtClean="0"/>
              <a:t>climate scenarios and assessing their impact on the intensity</a:t>
            </a:r>
          </a:p>
          <a:p>
            <a:pPr algn="just"/>
            <a:r>
              <a:rPr lang="en-US" dirty="0" smtClean="0"/>
              <a:t>of urban heat island.</a:t>
            </a:r>
          </a:p>
        </p:txBody>
      </p:sp>
      <p:pic>
        <p:nvPicPr>
          <p:cNvPr id="11" name="Picture 1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28" t="41862" r="925" b="22002"/>
          <a:stretch/>
        </p:blipFill>
        <p:spPr bwMode="auto">
          <a:xfrm>
            <a:off x="3127200" y="1311564"/>
            <a:ext cx="3198555" cy="23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28" t="364" r="925" b="57778"/>
          <a:stretch/>
        </p:blipFill>
        <p:spPr bwMode="auto">
          <a:xfrm>
            <a:off x="192134" y="1265384"/>
            <a:ext cx="2761406" cy="236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68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   DATA: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0911" y="877459"/>
            <a:ext cx="648594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i="1" dirty="0" smtClean="0">
                <a:latin typeface="Palatino Linotype" panose="02040502050505030304" pitchFamily="18" charset="0"/>
              </a:rPr>
              <a:t>Urban air temperature monitoring network</a:t>
            </a:r>
          </a:p>
          <a:p>
            <a:endParaRPr lang="en-US" b="1" i="1" dirty="0">
              <a:latin typeface="Palatino Linotype" panose="0204050205050503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1" dirty="0" smtClean="0">
                <a:latin typeface="Palatino Linotype" panose="02040502050505030304" pitchFamily="18" charset="0"/>
              </a:rPr>
              <a:t>Air temperature hourly data </a:t>
            </a:r>
            <a:r>
              <a:rPr lang="en-US" sz="1600" dirty="0" smtClean="0">
                <a:latin typeface="Palatino Linotype" panose="02040502050505030304" pitchFamily="18" charset="0"/>
              </a:rPr>
              <a:t>from an urban monitoring network </a:t>
            </a:r>
          </a:p>
          <a:p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latin typeface="Palatino Linotype" panose="02040502050505030304" pitchFamily="18" charset="0"/>
              </a:rPr>
              <a:t>    consisting in 9 observation points  covering the 2013-2020</a:t>
            </a:r>
            <a:r>
              <a:rPr lang="en-US" dirty="0" smtClean="0"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latin typeface="Palatino Linotype" panose="02040502050505030304" pitchFamily="18" charset="0"/>
              </a:rPr>
              <a:t>interval.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0911" y="2362276"/>
            <a:ext cx="662232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Palatino Linotype" panose="02040502050505030304" pitchFamily="18" charset="0"/>
              </a:rPr>
              <a:t>2. Data for sea level pressure to assess atmospheric circulation</a:t>
            </a:r>
          </a:p>
          <a:p>
            <a:endParaRPr lang="en-US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1" dirty="0" smtClean="0">
                <a:latin typeface="Palatino Linotype" panose="02040502050505030304" pitchFamily="18" charset="0"/>
              </a:rPr>
              <a:t>Sea level </a:t>
            </a:r>
            <a:r>
              <a:rPr lang="en-US" sz="1600" b="1" i="1" dirty="0" smtClean="0">
                <a:latin typeface="Palatino Linotype" panose="02040502050505030304" pitchFamily="18" charset="0"/>
              </a:rPr>
              <a:t>pressure, 500hPa and 700hPa wind</a:t>
            </a:r>
            <a:r>
              <a:rPr lang="en-US" sz="1600" dirty="0" smtClean="0">
                <a:latin typeface="Palatino Linotype" panose="02040502050505030304" pitchFamily="18" charset="0"/>
              </a:rPr>
              <a:t> </a:t>
            </a:r>
            <a:r>
              <a:rPr lang="en-US" sz="1600" dirty="0" smtClean="0">
                <a:latin typeface="Palatino Linotype" panose="02040502050505030304" pitchFamily="18" charset="0"/>
              </a:rPr>
              <a:t>at continental scale </a:t>
            </a:r>
            <a:endParaRPr lang="en-US" sz="1600" dirty="0" smtClean="0">
              <a:latin typeface="Palatino Linotype" panose="02040502050505030304" pitchFamily="18" charset="0"/>
            </a:endParaRPr>
          </a:p>
          <a:p>
            <a:r>
              <a:rPr lang="en-US" sz="1600" dirty="0" smtClean="0">
                <a:latin typeface="Palatino Linotype" panose="02040502050505030304" pitchFamily="18" charset="0"/>
              </a:rPr>
              <a:t>from </a:t>
            </a:r>
            <a:r>
              <a:rPr lang="en-US" sz="1600" dirty="0" smtClean="0">
                <a:latin typeface="Palatino Linotype" panose="02040502050505030304" pitchFamily="18" charset="0"/>
              </a:rPr>
              <a:t>ERA-5 data base.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3966" y="3533058"/>
            <a:ext cx="662232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i="1" dirty="0" smtClean="0">
                <a:latin typeface="Palatino Linotype" panose="02040502050505030304" pitchFamily="18" charset="0"/>
              </a:rPr>
              <a:t>3. Climate scenario data</a:t>
            </a:r>
          </a:p>
          <a:p>
            <a:pPr algn="just"/>
            <a:endParaRPr lang="en-US" b="1" i="1" dirty="0">
              <a:latin typeface="Palatino Linotype" panose="0204050205050503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dirty="0">
                <a:latin typeface="Palatino Linotype" panose="02040502050505030304" pitchFamily="18" charset="0"/>
              </a:rPr>
              <a:t>In this study </a:t>
            </a:r>
            <a:r>
              <a:rPr lang="en-GB" sz="1600" b="1" i="1" dirty="0">
                <a:latin typeface="Palatino Linotype" panose="02040502050505030304" pitchFamily="18" charset="0"/>
              </a:rPr>
              <a:t>10 bias corrected regional climate models (</a:t>
            </a:r>
            <a:r>
              <a:rPr lang="en-GB" sz="1600" b="1" i="1" dirty="0" smtClean="0">
                <a:latin typeface="Palatino Linotype" panose="02040502050505030304" pitchFamily="18" charset="0"/>
              </a:rPr>
              <a:t>RCMs), </a:t>
            </a:r>
            <a:r>
              <a:rPr lang="en-GB" sz="1600" dirty="0" smtClean="0">
                <a:latin typeface="Palatino Linotype" panose="02040502050505030304" pitchFamily="18" charset="0"/>
              </a:rPr>
              <a:t>freely available </a:t>
            </a:r>
            <a:r>
              <a:rPr lang="en-GB" sz="1600" dirty="0">
                <a:latin typeface="Palatino Linotype" panose="02040502050505030304" pitchFamily="18" charset="0"/>
              </a:rPr>
              <a:t>via an open-access repository in </a:t>
            </a:r>
            <a:r>
              <a:rPr lang="en-GB" sz="1600" dirty="0" err="1">
                <a:latin typeface="Palatino Linotype" panose="02040502050505030304" pitchFamily="18" charset="0"/>
              </a:rPr>
              <a:t>netCDF</a:t>
            </a:r>
            <a:r>
              <a:rPr lang="en-GB" sz="1600" dirty="0">
                <a:latin typeface="Palatino Linotype" panose="02040502050505030304" pitchFamily="18" charset="0"/>
              </a:rPr>
              <a:t> </a:t>
            </a:r>
            <a:r>
              <a:rPr lang="en-GB" sz="1600" dirty="0" smtClean="0">
                <a:latin typeface="Palatino Linotype" panose="02040502050505030304" pitchFamily="18" charset="0"/>
              </a:rPr>
              <a:t>CF-1.4-compliant </a:t>
            </a:r>
            <a:r>
              <a:rPr lang="en-GB" sz="1600" dirty="0">
                <a:latin typeface="Palatino Linotype" panose="02040502050505030304" pitchFamily="18" charset="0"/>
              </a:rPr>
              <a:t>file format (</a:t>
            </a:r>
            <a:r>
              <a:rPr lang="en-GB" sz="1600" dirty="0" err="1">
                <a:latin typeface="Palatino Linotype" panose="02040502050505030304" pitchFamily="18" charset="0"/>
              </a:rPr>
              <a:t>Dumitrescu</a:t>
            </a:r>
            <a:r>
              <a:rPr lang="en-GB" sz="1600" dirty="0">
                <a:latin typeface="Palatino Linotype" panose="02040502050505030304" pitchFamily="18" charset="0"/>
              </a:rPr>
              <a:t> and </a:t>
            </a:r>
            <a:r>
              <a:rPr lang="en-GB" sz="1600" dirty="0" err="1">
                <a:latin typeface="Palatino Linotype" panose="02040502050505030304" pitchFamily="18" charset="0"/>
              </a:rPr>
              <a:t>Amihaesei</a:t>
            </a:r>
            <a:r>
              <a:rPr lang="en-GB" sz="1600" dirty="0">
                <a:latin typeface="Palatino Linotype" panose="02040502050505030304" pitchFamily="18" charset="0"/>
              </a:rPr>
              <a:t>, 2021). </a:t>
            </a:r>
            <a:r>
              <a:rPr lang="en-GB" sz="1600" dirty="0" smtClean="0">
                <a:latin typeface="Palatino Linotype" panose="02040502050505030304" pitchFamily="18" charset="0"/>
              </a:rPr>
              <a:t>The </a:t>
            </a:r>
            <a:r>
              <a:rPr lang="en-GB" sz="1600" dirty="0">
                <a:latin typeface="Palatino Linotype" panose="02040502050505030304" pitchFamily="18" charset="0"/>
              </a:rPr>
              <a:t>data is based on </a:t>
            </a:r>
            <a:r>
              <a:rPr lang="en-GB" sz="1600" b="1" i="1" dirty="0">
                <a:latin typeface="Palatino Linotype" panose="02040502050505030304" pitchFamily="18" charset="0"/>
              </a:rPr>
              <a:t>daily climate projections over the 21st century </a:t>
            </a:r>
            <a:r>
              <a:rPr lang="en-GB" sz="1600" b="1" i="1" dirty="0" smtClean="0">
                <a:latin typeface="Palatino Linotype" panose="02040502050505030304" pitchFamily="18" charset="0"/>
              </a:rPr>
              <a:t>at </a:t>
            </a:r>
            <a:r>
              <a:rPr lang="en-GB" sz="1600" b="1" i="1" dirty="0">
                <a:latin typeface="Palatino Linotype" panose="02040502050505030304" pitchFamily="18" charset="0"/>
              </a:rPr>
              <a:t>0.11° spatial resolution </a:t>
            </a:r>
            <a:r>
              <a:rPr lang="en-GB" sz="1600" b="1" i="1" dirty="0" smtClean="0">
                <a:latin typeface="Palatino Linotype" panose="02040502050505030304" pitchFamily="18" charset="0"/>
              </a:rPr>
              <a:t>(</a:t>
            </a:r>
            <a:r>
              <a:rPr lang="en-GB" sz="1600" b="1" i="1" dirty="0">
                <a:latin typeface="Palatino Linotype" panose="02040502050505030304" pitchFamily="18" charset="0"/>
              </a:rPr>
              <a:t>about 12.5 km × 12.5 km), from the </a:t>
            </a:r>
            <a:r>
              <a:rPr lang="en-GB" sz="1600" b="1" i="1" dirty="0" smtClean="0">
                <a:latin typeface="Palatino Linotype" panose="02040502050505030304" pitchFamily="18" charset="0"/>
              </a:rPr>
              <a:t>EURO-CORDEX </a:t>
            </a:r>
            <a:r>
              <a:rPr lang="en-GB" sz="1600" b="1" i="1" dirty="0">
                <a:latin typeface="Palatino Linotype" panose="02040502050505030304" pitchFamily="18" charset="0"/>
              </a:rPr>
              <a:t>initiative </a:t>
            </a:r>
            <a:r>
              <a:rPr lang="en-GB" sz="1600" dirty="0">
                <a:latin typeface="Palatino Linotype" panose="02040502050505030304" pitchFamily="18" charset="0"/>
              </a:rPr>
              <a:t>(</a:t>
            </a:r>
            <a:r>
              <a:rPr lang="en-GB" sz="1600" dirty="0" err="1">
                <a:latin typeface="Palatino Linotype" panose="02040502050505030304" pitchFamily="18" charset="0"/>
              </a:rPr>
              <a:t>Kotlarski</a:t>
            </a:r>
            <a:r>
              <a:rPr lang="en-GB" sz="1600" dirty="0">
                <a:latin typeface="Palatino Linotype" panose="02040502050505030304" pitchFamily="18" charset="0"/>
              </a:rPr>
              <a:t> et al., 2017; </a:t>
            </a:r>
            <a:r>
              <a:rPr lang="en-GB" sz="1600" dirty="0" err="1">
                <a:latin typeface="Palatino Linotype" panose="02040502050505030304" pitchFamily="18" charset="0"/>
              </a:rPr>
              <a:t>Mezghani</a:t>
            </a:r>
            <a:r>
              <a:rPr lang="en-GB" sz="1600" dirty="0">
                <a:latin typeface="Palatino Linotype" panose="02040502050505030304" pitchFamily="18" charset="0"/>
              </a:rPr>
              <a:t> et al., </a:t>
            </a:r>
            <a:r>
              <a:rPr lang="en-GB" sz="1600" dirty="0" smtClean="0">
                <a:latin typeface="Palatino Linotype" panose="02040502050505030304" pitchFamily="18" charset="0"/>
              </a:rPr>
              <a:t>2017, </a:t>
            </a:r>
            <a:r>
              <a:rPr lang="en-GB" sz="1600" dirty="0" err="1" smtClean="0">
                <a:latin typeface="Palatino Linotype" panose="02040502050505030304" pitchFamily="18" charset="0"/>
              </a:rPr>
              <a:t>Dumitrescu</a:t>
            </a:r>
            <a:r>
              <a:rPr lang="en-GB" sz="1600" dirty="0" smtClean="0">
                <a:latin typeface="Palatino Linotype" panose="02040502050505030304" pitchFamily="18" charset="0"/>
              </a:rPr>
              <a:t> </a:t>
            </a:r>
            <a:r>
              <a:rPr lang="en-GB" sz="1600" dirty="0">
                <a:latin typeface="Palatino Linotype" panose="02040502050505030304" pitchFamily="18" charset="0"/>
              </a:rPr>
              <a:t>and </a:t>
            </a:r>
            <a:r>
              <a:rPr lang="en-GB" sz="1600" dirty="0" err="1">
                <a:latin typeface="Palatino Linotype" panose="02040502050505030304" pitchFamily="18" charset="0"/>
              </a:rPr>
              <a:t>Amihaesei</a:t>
            </a:r>
            <a:r>
              <a:rPr lang="en-GB" sz="1600" dirty="0">
                <a:latin typeface="Palatino Linotype" panose="02040502050505030304" pitchFamily="18" charset="0"/>
              </a:rPr>
              <a:t>, 2021</a:t>
            </a:r>
            <a:r>
              <a:rPr lang="en-GB" sz="1600" dirty="0" smtClean="0">
                <a:latin typeface="Palatino Linotype" panose="02040502050505030304" pitchFamily="18" charset="0"/>
              </a:rPr>
              <a:t>). </a:t>
            </a:r>
          </a:p>
          <a:p>
            <a:pPr algn="just"/>
            <a:endParaRPr lang="en-GB" sz="1600" dirty="0">
              <a:latin typeface="Palatino Linotype" panose="0204050205050503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600" b="1" i="1" dirty="0" smtClean="0">
                <a:latin typeface="Palatino Linotype" panose="02040502050505030304" pitchFamily="18" charset="0"/>
              </a:rPr>
              <a:t>Sea level pressure</a:t>
            </a:r>
            <a:r>
              <a:rPr lang="en-GB" sz="1600" dirty="0" smtClean="0">
                <a:latin typeface="Palatino Linotype" panose="02040502050505030304" pitchFamily="18" charset="0"/>
              </a:rPr>
              <a:t> at continental scale from EURO-CORDEX data base until 2100.</a:t>
            </a:r>
            <a:endParaRPr lang="en-US" sz="1600" dirty="0">
              <a:latin typeface="Palatino Linotype" panose="02040502050505030304" pitchFamily="18" charset="0"/>
            </a:endParaRPr>
          </a:p>
          <a:p>
            <a:endParaRPr lang="en-US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9948654" y="1489944"/>
            <a:ext cx="1920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 level pressure </a:t>
            </a:r>
          </a:p>
          <a:p>
            <a:pPr algn="ctr"/>
            <a:r>
              <a:rPr lang="en-US" dirty="0" smtClean="0"/>
              <a:t>(ERA 5)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7256255" y="1458286"/>
            <a:ext cx="2214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Air temperature</a:t>
            </a:r>
          </a:p>
          <a:p>
            <a:pPr algn="ctr"/>
            <a:r>
              <a:rPr lang="en-US" dirty="0" smtClean="0"/>
              <a:t>(monitoring network)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023924" y="2527911"/>
            <a:ext cx="1285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HISTORICAL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8580364" y="4671773"/>
            <a:ext cx="2117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 SCENARIOS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0010788" y="5432611"/>
            <a:ext cx="1868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 level pressure</a:t>
            </a:r>
          </a:p>
          <a:p>
            <a:pPr algn="ctr"/>
            <a:r>
              <a:rPr lang="en-US" dirty="0" smtClean="0"/>
              <a:t>(EURO-CORDEX)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370535" y="5432611"/>
            <a:ext cx="1690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 temperature</a:t>
            </a:r>
          </a:p>
          <a:p>
            <a:pPr algn="ctr"/>
            <a:r>
              <a:rPr lang="en-US" dirty="0" smtClean="0"/>
              <a:t>(</a:t>
            </a:r>
            <a:r>
              <a:rPr lang="en-US" dirty="0" err="1" smtClean="0"/>
              <a:t>RoClib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6" name="Down Arrow 25"/>
          <p:cNvSpPr/>
          <p:nvPr/>
        </p:nvSpPr>
        <p:spPr>
          <a:xfrm>
            <a:off x="9444540" y="2897418"/>
            <a:ext cx="391578" cy="5755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 rot="10800000">
            <a:off x="9443449" y="4084844"/>
            <a:ext cx="391578" cy="5755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751395" y="3443474"/>
            <a:ext cx="3830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Projected changes of urban heat island</a:t>
            </a:r>
          </a:p>
          <a:p>
            <a:pPr algn="ctr"/>
            <a:r>
              <a:rPr lang="en-US" dirty="0" smtClean="0"/>
              <a:t>induced by atmospheric circulation 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7370535" y="4671773"/>
            <a:ext cx="4645973" cy="15997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316128" y="1289758"/>
            <a:ext cx="4645973" cy="15997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METHODOLOGY:</a:t>
            </a:r>
            <a:r>
              <a:rPr lang="ro-RO" sz="2000" b="1" dirty="0" smtClean="0">
                <a:solidFill>
                  <a:schemeClr val="tx1"/>
                </a:solidFill>
              </a:rPr>
              <a:t> FLOW CHART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8266" y="650038"/>
            <a:ext cx="189779" cy="620796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700047" y="901731"/>
            <a:ext cx="2890982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700047" y="2014713"/>
            <a:ext cx="2890982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700047" y="3127695"/>
            <a:ext cx="2890982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98470" y="998837"/>
            <a:ext cx="2058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AIR TEMPERATURE</a:t>
            </a:r>
          </a:p>
          <a:p>
            <a:r>
              <a:rPr lang="ro-RO" b="1" i="1" dirty="0" smtClean="0"/>
              <a:t>MONITORING DATA</a:t>
            </a:r>
            <a:endParaRPr lang="en-US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709283" y="2111801"/>
            <a:ext cx="2907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ATMOSPHERIC CIRCULATION</a:t>
            </a:r>
          </a:p>
          <a:p>
            <a:pPr algn="ctr"/>
            <a:r>
              <a:rPr lang="ro-RO" b="1" i="1" dirty="0" smtClean="0"/>
              <a:t> CLASSIFICATION</a:t>
            </a:r>
            <a:endParaRPr lang="en-US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53425" y="3333309"/>
            <a:ext cx="2148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CLIMATE SCENARIOS</a:t>
            </a:r>
            <a:endParaRPr lang="en-US" b="1" i="1" dirty="0"/>
          </a:p>
        </p:txBody>
      </p:sp>
      <p:cxnSp>
        <p:nvCxnSpPr>
          <p:cNvPr id="5" name="Straight Connector 4"/>
          <p:cNvCxnSpPr>
            <a:stCxn id="2" idx="2"/>
            <a:endCxn id="10" idx="0"/>
          </p:cNvCxnSpPr>
          <p:nvPr/>
        </p:nvCxnSpPr>
        <p:spPr>
          <a:xfrm>
            <a:off x="6145538" y="1742240"/>
            <a:ext cx="0" cy="2724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159398" y="2855220"/>
            <a:ext cx="0" cy="27247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440361" y="1458220"/>
            <a:ext cx="2956758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62011" y="1458221"/>
            <a:ext cx="2914742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stCxn id="2" idx="1"/>
            <a:endCxn id="18" idx="3"/>
          </p:cNvCxnSpPr>
          <p:nvPr/>
        </p:nvCxnSpPr>
        <p:spPr>
          <a:xfrm flipH="1">
            <a:off x="3876753" y="1321986"/>
            <a:ext cx="823294" cy="5564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" idx="3"/>
            <a:endCxn id="17" idx="1"/>
          </p:cNvCxnSpPr>
          <p:nvPr/>
        </p:nvCxnSpPr>
        <p:spPr>
          <a:xfrm>
            <a:off x="7591029" y="1321986"/>
            <a:ext cx="849332" cy="5564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160401" y="1693807"/>
            <a:ext cx="254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HIGH AIR TEMPERATURE</a:t>
            </a:r>
            <a:endParaRPr lang="en-US" b="1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8517399" y="1555308"/>
            <a:ext cx="2736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HIGH URBAN HEAT ISLAND</a:t>
            </a:r>
          </a:p>
          <a:p>
            <a:pPr algn="ctr"/>
            <a:r>
              <a:rPr lang="ro-RO" b="1" i="1" dirty="0" smtClean="0"/>
              <a:t>INTENSITY</a:t>
            </a:r>
            <a:endParaRPr lang="en-US" b="1" i="1" dirty="0"/>
          </a:p>
        </p:txBody>
      </p:sp>
      <p:sp>
        <p:nvSpPr>
          <p:cNvPr id="32" name="Rectangle 31"/>
          <p:cNvSpPr/>
          <p:nvPr/>
        </p:nvSpPr>
        <p:spPr>
          <a:xfrm>
            <a:off x="962010" y="2534316"/>
            <a:ext cx="2908551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167584" y="2600600"/>
            <a:ext cx="23873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1400" b="1" i="1" dirty="0" smtClean="0"/>
              <a:t>ATMOSPHERIC CIRCULATIONS</a:t>
            </a:r>
          </a:p>
          <a:p>
            <a:pPr algn="ctr"/>
            <a:r>
              <a:rPr lang="ro-RO" sz="1400" b="1" i="1" dirty="0" smtClean="0"/>
              <a:t>INDUCING HIGH/LOW </a:t>
            </a:r>
          </a:p>
          <a:p>
            <a:pPr algn="ctr"/>
            <a:r>
              <a:rPr lang="ro-RO" sz="1400" b="1" i="1" dirty="0" smtClean="0"/>
              <a:t>AIR TEMPERATURE</a:t>
            </a:r>
            <a:endParaRPr lang="en-US" sz="1400" b="1" i="1" dirty="0"/>
          </a:p>
        </p:txBody>
      </p:sp>
      <p:cxnSp>
        <p:nvCxnSpPr>
          <p:cNvPr id="35" name="Straight Arrow Connector 34"/>
          <p:cNvCxnSpPr>
            <a:stCxn id="18" idx="2"/>
            <a:endCxn id="32" idx="0"/>
          </p:cNvCxnSpPr>
          <p:nvPr/>
        </p:nvCxnSpPr>
        <p:spPr>
          <a:xfrm flipH="1">
            <a:off x="2416286" y="2298730"/>
            <a:ext cx="3096" cy="2355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8440360" y="2571201"/>
            <a:ext cx="2956759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8699858" y="2660635"/>
            <a:ext cx="23873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1400" b="1" i="1" dirty="0" smtClean="0"/>
              <a:t>ATMOSPHERIC CIRCULATIONS</a:t>
            </a:r>
          </a:p>
          <a:p>
            <a:pPr algn="ctr"/>
            <a:r>
              <a:rPr lang="ro-RO" sz="1400" b="1" i="1" dirty="0" smtClean="0"/>
              <a:t>INDUCING HIGH/LOW </a:t>
            </a:r>
          </a:p>
          <a:p>
            <a:pPr algn="ctr"/>
            <a:r>
              <a:rPr lang="ro-RO" sz="1400" b="1" i="1" dirty="0" smtClean="0"/>
              <a:t>UHI INTENSITY</a:t>
            </a:r>
            <a:endParaRPr lang="en-US" sz="1400" b="1" i="1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>
            <a:off x="9893518" y="2325787"/>
            <a:ext cx="6192" cy="2355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7586518" y="2434968"/>
            <a:ext cx="849332" cy="5564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>
            <a:off x="3879051" y="2434967"/>
            <a:ext cx="823294" cy="5564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3885989" y="3547948"/>
            <a:ext cx="823294" cy="5564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7597568" y="3506320"/>
            <a:ext cx="849332" cy="5564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962011" y="3610411"/>
            <a:ext cx="2940276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2437204" y="3390927"/>
            <a:ext cx="3095" cy="2355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8435850" y="3642554"/>
            <a:ext cx="2961270" cy="8405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9893518" y="3401464"/>
            <a:ext cx="6192" cy="23558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34302" y="3693476"/>
            <a:ext cx="30205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1400" b="1" i="1" dirty="0" smtClean="0"/>
              <a:t>FUTURE ATMOSPHERIC CIRCULATIONS</a:t>
            </a:r>
          </a:p>
          <a:p>
            <a:pPr algn="ctr"/>
            <a:r>
              <a:rPr lang="ro-RO" sz="1400" b="1" i="1" dirty="0" smtClean="0"/>
              <a:t>INDUCING HIGH/LOW </a:t>
            </a:r>
          </a:p>
          <a:p>
            <a:pPr algn="ctr"/>
            <a:r>
              <a:rPr lang="ro-RO" sz="1400" b="1" i="1" dirty="0" smtClean="0"/>
              <a:t>AIR TEMPERATURE</a:t>
            </a:r>
            <a:endParaRPr lang="en-US" sz="1400" b="1" i="1" dirty="0"/>
          </a:p>
        </p:txBody>
      </p:sp>
      <p:sp>
        <p:nvSpPr>
          <p:cNvPr id="54" name="TextBox 53"/>
          <p:cNvSpPr txBox="1"/>
          <p:nvPr/>
        </p:nvSpPr>
        <p:spPr>
          <a:xfrm>
            <a:off x="8376613" y="3693476"/>
            <a:ext cx="30205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1400" b="1" i="1" dirty="0" smtClean="0"/>
              <a:t>FUTURE ATMOSPHERIC CIRCULATIONS</a:t>
            </a:r>
          </a:p>
          <a:p>
            <a:pPr algn="ctr"/>
            <a:r>
              <a:rPr lang="ro-RO" sz="1400" b="1" i="1" dirty="0" smtClean="0"/>
              <a:t>INDUCING HIGH/LOW </a:t>
            </a:r>
          </a:p>
          <a:p>
            <a:pPr algn="ctr"/>
            <a:r>
              <a:rPr lang="ro-RO" sz="1400" b="1" i="1" dirty="0" smtClean="0"/>
              <a:t>AIR TEMPERATURE</a:t>
            </a:r>
            <a:endParaRPr lang="en-US" sz="1400" b="1" i="1" dirty="0"/>
          </a:p>
        </p:txBody>
      </p:sp>
      <p:sp>
        <p:nvSpPr>
          <p:cNvPr id="57" name="Rectangle 56"/>
          <p:cNvSpPr/>
          <p:nvPr/>
        </p:nvSpPr>
        <p:spPr>
          <a:xfrm>
            <a:off x="4359561" y="5417160"/>
            <a:ext cx="3648364" cy="12410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431261" y="4469088"/>
            <a:ext cx="1918248" cy="976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51" idx="2"/>
          </p:cNvCxnSpPr>
          <p:nvPr/>
        </p:nvCxnSpPr>
        <p:spPr>
          <a:xfrm flipH="1">
            <a:off x="8037946" y="4483063"/>
            <a:ext cx="1878539" cy="9852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2121422" y="4737331"/>
            <a:ext cx="2547977" cy="44341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chemeClr val="tx1"/>
                </a:solidFill>
              </a:rPr>
              <a:t>TREND ANALYSIS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7670644" y="4752039"/>
            <a:ext cx="2547977" cy="44341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chemeClr val="tx1"/>
                </a:solidFill>
              </a:rPr>
              <a:t>TREND ANALYSIS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5255894" y="4752039"/>
            <a:ext cx="1855697" cy="44341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4389581" y="5505270"/>
            <a:ext cx="36082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600" b="1" dirty="0" smtClean="0"/>
              <a:t>Identification of amospheric </a:t>
            </a:r>
            <a:r>
              <a:rPr lang="ro-RO" sz="1600" b="1" dirty="0" smtClean="0"/>
              <a:t>circulations </a:t>
            </a:r>
            <a:r>
              <a:rPr lang="ro-RO" sz="1600" b="1" dirty="0" smtClean="0"/>
              <a:t>types leading to </a:t>
            </a:r>
            <a:r>
              <a:rPr lang="ro-RO" sz="1600" b="1" dirty="0" smtClean="0"/>
              <a:t>high</a:t>
            </a:r>
            <a:r>
              <a:rPr lang="ro-RO" sz="1600" b="1" dirty="0" smtClean="0"/>
              <a:t> air temperature in summer and low air temperature in winter </a:t>
            </a:r>
            <a:r>
              <a:rPr lang="ro-RO" sz="1600" b="1" dirty="0" smtClean="0"/>
              <a:t>and </a:t>
            </a:r>
            <a:r>
              <a:rPr lang="ro-RO" sz="1600" b="1" dirty="0" smtClean="0"/>
              <a:t>to </a:t>
            </a:r>
            <a:r>
              <a:rPr lang="ro-RO" sz="1600" b="1" dirty="0" smtClean="0"/>
              <a:t>inense </a:t>
            </a:r>
            <a:r>
              <a:rPr lang="ro-RO" sz="1600" b="1" dirty="0" smtClean="0"/>
              <a:t>urban </a:t>
            </a:r>
            <a:r>
              <a:rPr lang="ro-RO" sz="1600" b="1" dirty="0" smtClean="0"/>
              <a:t>heat island</a:t>
            </a:r>
            <a:endParaRPr lang="en-US" sz="16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5613146" y="4729231"/>
            <a:ext cx="113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 smtClean="0"/>
              <a:t>FILTERING</a:t>
            </a:r>
            <a:endParaRPr lang="en-US" dirty="0"/>
          </a:p>
        </p:txBody>
      </p:sp>
      <p:cxnSp>
        <p:nvCxnSpPr>
          <p:cNvPr id="78" name="Straight Arrow Connector 77"/>
          <p:cNvCxnSpPr>
            <a:stCxn id="74" idx="3"/>
            <a:endCxn id="66" idx="2"/>
          </p:cNvCxnSpPr>
          <p:nvPr/>
        </p:nvCxnSpPr>
        <p:spPr>
          <a:xfrm>
            <a:off x="7111591" y="4973746"/>
            <a:ext cx="55905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4" idx="1"/>
            <a:endCxn id="63" idx="6"/>
          </p:cNvCxnSpPr>
          <p:nvPr/>
        </p:nvCxnSpPr>
        <p:spPr>
          <a:xfrm flipH="1" flipV="1">
            <a:off x="4669399" y="4959038"/>
            <a:ext cx="586495" cy="1470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57" idx="3"/>
          </p:cNvCxnSpPr>
          <p:nvPr/>
        </p:nvCxnSpPr>
        <p:spPr>
          <a:xfrm>
            <a:off x="8007925" y="6037693"/>
            <a:ext cx="803563" cy="1436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8817212" y="5867390"/>
            <a:ext cx="3133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>
                <a:solidFill>
                  <a:srgbClr val="FF0000"/>
                </a:solidFill>
              </a:rPr>
              <a:t>WORS</a:t>
            </a:r>
            <a:r>
              <a:rPr lang="en-US" b="1" dirty="0" smtClean="0">
                <a:solidFill>
                  <a:srgbClr val="FF0000"/>
                </a:solidFill>
              </a:rPr>
              <a:t>E</a:t>
            </a:r>
            <a:r>
              <a:rPr lang="ro-RO" b="1" dirty="0" smtClean="0">
                <a:solidFill>
                  <a:srgbClr val="FF0000"/>
                </a:solidFill>
              </a:rPr>
              <a:t> </a:t>
            </a:r>
            <a:r>
              <a:rPr lang="ro-RO" b="1" dirty="0" smtClean="0">
                <a:solidFill>
                  <a:srgbClr val="FF0000"/>
                </a:solidFill>
              </a:rPr>
              <a:t>SUMMER CONDITIONS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33323" y="5845666"/>
            <a:ext cx="3010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>
                <a:solidFill>
                  <a:srgbClr val="00B0F0"/>
                </a:solidFill>
              </a:rPr>
              <a:t>BETTER WINTER CONDITIONS</a:t>
            </a:r>
            <a:endParaRPr lang="en-US" b="1" dirty="0">
              <a:solidFill>
                <a:srgbClr val="00B0F0"/>
              </a:solidFill>
            </a:endParaRPr>
          </a:p>
        </p:txBody>
      </p:sp>
      <p:cxnSp>
        <p:nvCxnSpPr>
          <p:cNvPr id="88" name="Straight Arrow Connector 87"/>
          <p:cNvCxnSpPr>
            <a:stCxn id="57" idx="1"/>
          </p:cNvCxnSpPr>
          <p:nvPr/>
        </p:nvCxnSpPr>
        <p:spPr>
          <a:xfrm flipH="1" flipV="1">
            <a:off x="3397071" y="6030333"/>
            <a:ext cx="962490" cy="736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36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METHODOLOGY: DEFINING THE URBAN HEAT ISLAND INTENSITY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8735" y="683492"/>
            <a:ext cx="185738" cy="61814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pic>
        <p:nvPicPr>
          <p:cNvPr id="8" name="Picture 7" descr="C:\Users\user\Desktop\Prtscr21_08_2022_h18_09_3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55" y="1566773"/>
            <a:ext cx="5320665" cy="5091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-83129" y="92807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o-RO" sz="14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Imperviousness density (IMD) for Iași city and the location of in situ monitoring points for air temperature and relative humidity</a:t>
            </a:r>
            <a:r>
              <a:rPr lang="ro-RO" sz="1400" b="1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2641600" y="3454396"/>
            <a:ext cx="609600" cy="3232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723140" y="3834447"/>
            <a:ext cx="609600" cy="3232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251200" y="3445160"/>
            <a:ext cx="9236" cy="9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827392" y="2453846"/>
            <a:ext cx="6086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1600" dirty="0" smtClean="0"/>
              <a:t>1. Difference between monitoring points at the same altitude inside (Museum mp) and outside the city (Dancu mp). </a:t>
            </a:r>
          </a:p>
          <a:p>
            <a:pPr algn="just"/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5843018" y="4089449"/>
            <a:ext cx="60865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1600" dirty="0" smtClean="0"/>
              <a:t>2. Difference between the most central monitoring points (CHPP-     Racovita-Museum mp) and those outside the city (Dancu-Ciric mp). </a:t>
            </a:r>
          </a:p>
          <a:p>
            <a:pPr algn="just"/>
            <a:endParaRPr lang="en-US" sz="1600" dirty="0"/>
          </a:p>
        </p:txBody>
      </p:sp>
      <p:sp>
        <p:nvSpPr>
          <p:cNvPr id="18" name="Freeform 17"/>
          <p:cNvSpPr/>
          <p:nvPr/>
        </p:nvSpPr>
        <p:spPr>
          <a:xfrm>
            <a:off x="2697018" y="3482105"/>
            <a:ext cx="1145309" cy="886691"/>
          </a:xfrm>
          <a:custGeom>
            <a:avLst/>
            <a:gdLst>
              <a:gd name="connsiteX0" fmla="*/ 203200 w 1145309"/>
              <a:gd name="connsiteY0" fmla="*/ 886691 h 886691"/>
              <a:gd name="connsiteX1" fmla="*/ 1145309 w 1145309"/>
              <a:gd name="connsiteY1" fmla="*/ 849746 h 886691"/>
              <a:gd name="connsiteX2" fmla="*/ 0 w 1145309"/>
              <a:gd name="connsiteY2" fmla="*/ 0 h 886691"/>
              <a:gd name="connsiteX3" fmla="*/ 203200 w 1145309"/>
              <a:gd name="connsiteY3" fmla="*/ 886691 h 886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5309" h="886691">
                <a:moveTo>
                  <a:pt x="203200" y="886691"/>
                </a:moveTo>
                <a:lnTo>
                  <a:pt x="1145309" y="849746"/>
                </a:lnTo>
                <a:lnTo>
                  <a:pt x="0" y="0"/>
                </a:lnTo>
                <a:lnTo>
                  <a:pt x="203200" y="886691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1175652">
            <a:off x="3468707" y="3600285"/>
            <a:ext cx="1683472" cy="437134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843020" y="2482485"/>
            <a:ext cx="6090121" cy="92243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843785" y="4130623"/>
            <a:ext cx="6085760" cy="973787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762415" y="3007493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0.6</a:t>
            </a:r>
            <a:r>
              <a:rPr lang="en-US" b="1" dirty="0" smtClean="0"/>
              <a:t>0°</a:t>
            </a:r>
            <a:r>
              <a:rPr lang="ro-RO" b="1" dirty="0" smtClean="0"/>
              <a:t>C</a:t>
            </a:r>
            <a:r>
              <a:rPr lang="en-US" b="1" dirty="0" smtClean="0"/>
              <a:t>; </a:t>
            </a:r>
            <a:r>
              <a:rPr lang="en-US" b="1" dirty="0" smtClean="0">
                <a:solidFill>
                  <a:srgbClr val="00B0F0"/>
                </a:solidFill>
              </a:rPr>
              <a:t>0.53°</a:t>
            </a:r>
            <a:r>
              <a:rPr lang="ro-RO" b="1" dirty="0" smtClean="0">
                <a:solidFill>
                  <a:srgbClr val="00B0F0"/>
                </a:solidFill>
              </a:rPr>
              <a:t>C</a:t>
            </a:r>
            <a:r>
              <a:rPr lang="en-US" b="1" dirty="0" smtClean="0">
                <a:solidFill>
                  <a:srgbClr val="00B0F0"/>
                </a:solidFill>
              </a:rPr>
              <a:t>; </a:t>
            </a:r>
            <a:r>
              <a:rPr lang="en-US" b="1" dirty="0" smtClean="0">
                <a:solidFill>
                  <a:srgbClr val="FF0000"/>
                </a:solidFill>
              </a:rPr>
              <a:t>0.66°</a:t>
            </a:r>
            <a:r>
              <a:rPr lang="ro-RO" b="1" dirty="0">
                <a:solidFill>
                  <a:srgbClr val="FF0000"/>
                </a:solidFill>
              </a:rPr>
              <a:t>C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762415" y="4680040"/>
            <a:ext cx="2247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0.6</a:t>
            </a:r>
            <a:r>
              <a:rPr lang="en-US" b="1" dirty="0"/>
              <a:t>7</a:t>
            </a:r>
            <a:r>
              <a:rPr lang="en-US" b="1" dirty="0" smtClean="0"/>
              <a:t>°</a:t>
            </a:r>
            <a:r>
              <a:rPr lang="ro-RO" b="1" dirty="0" smtClean="0"/>
              <a:t>C</a:t>
            </a:r>
            <a:r>
              <a:rPr lang="en-US" b="1" dirty="0" smtClean="0">
                <a:solidFill>
                  <a:srgbClr val="00B0F0"/>
                </a:solidFill>
              </a:rPr>
              <a:t>; 0.67°</a:t>
            </a:r>
            <a:r>
              <a:rPr lang="ro-RO" b="1" dirty="0">
                <a:solidFill>
                  <a:srgbClr val="00B0F0"/>
                </a:solidFill>
              </a:rPr>
              <a:t>C</a:t>
            </a:r>
            <a:r>
              <a:rPr lang="en-US" b="1" dirty="0" smtClean="0">
                <a:solidFill>
                  <a:srgbClr val="00B0F0"/>
                </a:solidFill>
              </a:rPr>
              <a:t>; </a:t>
            </a:r>
            <a:r>
              <a:rPr lang="en-US" b="1" dirty="0">
                <a:solidFill>
                  <a:srgbClr val="FF0000"/>
                </a:solidFill>
              </a:rPr>
              <a:t>0.67°</a:t>
            </a:r>
            <a:r>
              <a:rPr lang="ro-RO" b="1" dirty="0">
                <a:solidFill>
                  <a:srgbClr val="FF0000"/>
                </a:solidFill>
              </a:rPr>
              <a:t>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0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8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METHODOLOGY: ASSESSING ATMOSPHERIC CIRCULATION TYPES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967" y="701965"/>
            <a:ext cx="4244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1. Gross Wetter Typen classification (GWT)</a:t>
            </a:r>
            <a:endParaRPr lang="en-US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8" y="2740433"/>
            <a:ext cx="6400800" cy="360494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89344" y="1132071"/>
            <a:ext cx="64377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Gross Wetter Typen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(GWT) atmospheric circulation method </a:t>
            </a:r>
            <a:r>
              <a:rPr lang="en-US" sz="1400" dirty="0">
                <a:latin typeface="Palatino Linotype" panose="02040502050505030304" pitchFamily="18" charset="0"/>
              </a:rPr>
              <a:t>(</a:t>
            </a:r>
            <a:r>
              <a:rPr lang="en-US" sz="1400" dirty="0" smtClean="0">
                <a:latin typeface="Palatino Linotype" panose="02040502050505030304" pitchFamily="18" charset="0"/>
              </a:rPr>
              <a:t>Beck et </a:t>
            </a:r>
            <a:r>
              <a:rPr lang="en-US" sz="1400" dirty="0">
                <a:latin typeface="Palatino Linotype" panose="02040502050505030304" pitchFamily="18" charset="0"/>
              </a:rPr>
              <a:t>al., 2007). </a:t>
            </a:r>
            <a:endParaRPr lang="en-US" sz="1400" dirty="0" smtClean="0">
              <a:latin typeface="Palatino Linotype" panose="02040502050505030304" pitchFamily="18" charset="0"/>
            </a:endParaRPr>
          </a:p>
          <a:p>
            <a:pPr algn="just"/>
            <a:endParaRPr lang="en-US" sz="1400" dirty="0" smtClean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just"/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Based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on sea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level pressure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, 18 types of atmospheric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circulation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: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</a:p>
          <a:p>
            <a:pPr algn="just"/>
            <a:endParaRPr lang="ro-RO" sz="1400" dirty="0" smtClean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just"/>
            <a:r>
              <a:rPr lang="ro-RO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-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cyclonic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(types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1–8 and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17) and </a:t>
            </a:r>
            <a:endParaRPr lang="en-US" sz="1400" dirty="0" smtClean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pPr algn="just"/>
            <a:r>
              <a:rPr lang="ro-RO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- </a:t>
            </a:r>
            <a:r>
              <a:rPr lang="en-US" sz="1400" dirty="0" err="1" smtClean="0">
                <a:solidFill>
                  <a:srgbClr val="000000"/>
                </a:solidFill>
                <a:latin typeface="Palatino Linotype" panose="02040502050505030304" pitchFamily="18" charset="0"/>
              </a:rPr>
              <a:t>anticyclonic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(types 9–16 and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18) conditions.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694" y="2740433"/>
            <a:ext cx="5359559" cy="360494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5117" y="6347436"/>
            <a:ext cx="11901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The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classifications were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conceived for historical time series (1981-2020) and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GWT also for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climate scenarios (RCP4.5, RCP8.5) using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only sea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level pressure data.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1707" y="702975"/>
            <a:ext cx="3521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2. Wetter Lage Klassifikation (WLK)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6640943" y="1132071"/>
            <a:ext cx="5470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Based on 700 </a:t>
            </a:r>
            <a:r>
              <a:rPr lang="en-US" sz="14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hPa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 wind and 500 </a:t>
            </a:r>
            <a:r>
              <a:rPr lang="en-US" sz="1400" dirty="0" err="1">
                <a:solidFill>
                  <a:srgbClr val="000000"/>
                </a:solidFill>
                <a:latin typeface="Palatino Linotype" panose="02040502050505030304" pitchFamily="18" charset="0"/>
              </a:rPr>
              <a:t>hPa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 geopotential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height with 14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atmospheric circulation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types </a:t>
            </a:r>
            <a:r>
              <a:rPr lang="nb-NO" sz="1400" dirty="0" smtClean="0">
                <a:latin typeface="Palatino Linotype" panose="02040502050505030304" pitchFamily="18" charset="0"/>
              </a:rPr>
              <a:t>(</a:t>
            </a:r>
            <a:r>
              <a:rPr lang="nb-NO" sz="1400" dirty="0">
                <a:latin typeface="Palatino Linotype" panose="02040502050505030304" pitchFamily="18" charset="0"/>
              </a:rPr>
              <a:t>Bissolli and Dittmann, 2003; Philipp et al., 2010)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: </a:t>
            </a:r>
          </a:p>
          <a:p>
            <a:endParaRPr lang="en-US" sz="1400" dirty="0" smtClean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- </a:t>
            </a:r>
            <a:r>
              <a:rPr lang="en-US" sz="1400" dirty="0" err="1" smtClean="0">
                <a:solidFill>
                  <a:srgbClr val="000000"/>
                </a:solidFill>
                <a:latin typeface="Palatino Linotype" panose="02040502050505030304" pitchFamily="18" charset="0"/>
              </a:rPr>
              <a:t>anticyclonic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(types 1-7) and </a:t>
            </a:r>
            <a:endParaRPr lang="en-US" sz="1400" dirty="0" smtClean="0">
              <a:solidFill>
                <a:srgbClr val="000000"/>
              </a:solidFill>
              <a:latin typeface="Palatino Linotype" panose="02040502050505030304" pitchFamily="18" charset="0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- cyclonic </a:t>
            </a:r>
            <a:r>
              <a:rPr lang="en-US" sz="1400" dirty="0">
                <a:solidFill>
                  <a:srgbClr val="000000"/>
                </a:solidFill>
                <a:latin typeface="Palatino Linotype" panose="02040502050505030304" pitchFamily="18" charset="0"/>
              </a:rPr>
              <a:t>(types 8-14) </a:t>
            </a:r>
            <a:r>
              <a:rPr lang="en-US" sz="1400" dirty="0" smtClean="0">
                <a:solidFill>
                  <a:srgbClr val="000000"/>
                </a:solidFill>
                <a:latin typeface="Palatino Linotype" panose="02040502050505030304" pitchFamily="18" charset="0"/>
              </a:rPr>
              <a:t>conditions.</a:t>
            </a:r>
            <a:endParaRPr lang="en-US" sz="1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39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RESULTS</a:t>
            </a:r>
            <a:r>
              <a:rPr lang="en-US" sz="2000" b="1" dirty="0">
                <a:solidFill>
                  <a:schemeClr val="tx1"/>
                </a:solidFill>
              </a:rPr>
              <a:t>: </a:t>
            </a:r>
            <a:r>
              <a:rPr lang="en-US" sz="2000" b="1" dirty="0" smtClean="0">
                <a:solidFill>
                  <a:schemeClr val="tx1"/>
                </a:solidFill>
              </a:rPr>
              <a:t>1. INTENSITY OF URBAN HEAT ISLAND</a:t>
            </a:r>
            <a:r>
              <a:rPr lang="ro-RO" sz="2000" b="1" dirty="0" smtClean="0">
                <a:solidFill>
                  <a:schemeClr val="tx1"/>
                </a:solidFill>
              </a:rPr>
              <a:t> (2013-2020)</a:t>
            </a:r>
            <a:endParaRPr lang="en-US" sz="2000" b="1" dirty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" t="2413" r="1467" b="1525"/>
          <a:stretch/>
        </p:blipFill>
        <p:spPr>
          <a:xfrm>
            <a:off x="4319244" y="1073223"/>
            <a:ext cx="3736307" cy="33488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" t="1773" r="2504" b="1990"/>
          <a:stretch/>
        </p:blipFill>
        <p:spPr>
          <a:xfrm>
            <a:off x="286198" y="1063697"/>
            <a:ext cx="3730754" cy="33438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" t="1218" r="1147" b="1091"/>
          <a:stretch/>
        </p:blipFill>
        <p:spPr>
          <a:xfrm>
            <a:off x="8343239" y="1063697"/>
            <a:ext cx="3730754" cy="33438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984" y="4863888"/>
            <a:ext cx="1361175" cy="15573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11" y="4863888"/>
            <a:ext cx="1369273" cy="15620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574" y="6551446"/>
            <a:ext cx="378262" cy="24940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44" y="6553336"/>
            <a:ext cx="362936" cy="2456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459" y="6555652"/>
            <a:ext cx="337323" cy="24141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679577" y="6441596"/>
            <a:ext cx="1644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dirty="0" smtClean="0"/>
              <a:t>Westerly </a:t>
            </a:r>
          </a:p>
          <a:p>
            <a:pPr algn="ctr"/>
            <a:r>
              <a:rPr lang="ro-RO" sz="1200" dirty="0" smtClean="0"/>
              <a:t>circulations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9915174" y="6450077"/>
            <a:ext cx="1644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dirty="0" smtClean="0"/>
              <a:t>Easterly </a:t>
            </a:r>
          </a:p>
          <a:p>
            <a:pPr algn="ctr"/>
            <a:r>
              <a:rPr lang="ro-RO" sz="1200" dirty="0" smtClean="0"/>
              <a:t>circulations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1010842" y="6539120"/>
            <a:ext cx="1644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dirty="0" smtClean="0"/>
              <a:t>Others</a:t>
            </a:r>
            <a:endParaRPr lang="en-US" sz="12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01"/>
          <a:stretch/>
        </p:blipFill>
        <p:spPr>
          <a:xfrm>
            <a:off x="4811686" y="4790799"/>
            <a:ext cx="3131650" cy="200627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52127" y="4521686"/>
            <a:ext cx="193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NDVI Annual cycle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9171904" y="4522264"/>
            <a:ext cx="2450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Atmospheric circulation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327019" y="4513384"/>
            <a:ext cx="172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Sky view factors</a:t>
            </a:r>
            <a:endParaRPr 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733823" y="786642"/>
            <a:ext cx="3114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Daily variation of UHI intensity</a:t>
            </a:r>
            <a:endParaRPr 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677173" y="775274"/>
            <a:ext cx="331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Annual variation of UHI intensity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8293801" y="781490"/>
            <a:ext cx="387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Multi-annual variation of UHI intensity</a:t>
            </a:r>
            <a:endParaRPr lang="en-US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75488" y="4803264"/>
            <a:ext cx="3538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 smtClean="0"/>
              <a:t>Museum</a:t>
            </a:r>
            <a:r>
              <a:rPr lang="en-US" dirty="0" smtClean="0"/>
              <a:t>: 68%                Dancu: 84%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465" y="5195171"/>
            <a:ext cx="1944677" cy="143490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69" y="5195172"/>
            <a:ext cx="1900786" cy="143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609783"/>
            <a:ext cx="147781" cy="62699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3891" y="152583"/>
            <a:ext cx="9494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RESULTS</a:t>
            </a:r>
            <a:r>
              <a:rPr lang="en-US" sz="2000" b="1" dirty="0" smtClean="0"/>
              <a:t>: </a:t>
            </a:r>
            <a:r>
              <a:rPr lang="en-US" sz="2000" b="1" dirty="0"/>
              <a:t>1. INTENSITY OF URBAN HEAT </a:t>
            </a:r>
            <a:r>
              <a:rPr lang="en-US" sz="2000" b="1" dirty="0" smtClean="0"/>
              <a:t>ISLAND</a:t>
            </a:r>
            <a:r>
              <a:rPr lang="ro-RO" sz="2000" b="1" dirty="0" smtClean="0"/>
              <a:t> (2013-2020)</a:t>
            </a:r>
            <a:endParaRPr lang="en-US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969" r="1940" b="2828"/>
          <a:stretch/>
        </p:blipFill>
        <p:spPr>
          <a:xfrm>
            <a:off x="6314814" y="4674408"/>
            <a:ext cx="3487615" cy="20691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" t="963" r="1994" b="3209"/>
          <a:stretch/>
        </p:blipFill>
        <p:spPr>
          <a:xfrm>
            <a:off x="421453" y="4699487"/>
            <a:ext cx="3487615" cy="20632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21" y="4826283"/>
            <a:ext cx="1844259" cy="1855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721" y="4783612"/>
            <a:ext cx="1865716" cy="18771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849579" y="5812892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81.4%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0091038" y="5056245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18.6%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060288" y="5875565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69.8%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195729" y="5194728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30.2%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1"/>
          <a:stretch/>
        </p:blipFill>
        <p:spPr>
          <a:xfrm>
            <a:off x="6547798" y="1304711"/>
            <a:ext cx="5234626" cy="33009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3"/>
          <a:stretch/>
        </p:blipFill>
        <p:spPr>
          <a:xfrm>
            <a:off x="623334" y="1304711"/>
            <a:ext cx="5377853" cy="33907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76350" y="933378"/>
            <a:ext cx="3214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Single points assessment of UHI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467600" y="956124"/>
            <a:ext cx="3083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/>
              <a:t>Area-based assessment of UHI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396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609783"/>
            <a:ext cx="147781" cy="62699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3891" y="152583"/>
            <a:ext cx="9494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RESULTS: 2. </a:t>
            </a:r>
            <a:r>
              <a:rPr lang="ro-RO" sz="2000" b="1" dirty="0" smtClean="0"/>
              <a:t>SELF ORGANIZED MAPS FOR</a:t>
            </a:r>
            <a:r>
              <a:rPr lang="en-US" sz="2000" b="1" dirty="0" smtClean="0"/>
              <a:t> </a:t>
            </a:r>
            <a:r>
              <a:rPr lang="en-US" sz="2000" b="1" dirty="0"/>
              <a:t>HIGH </a:t>
            </a:r>
            <a:r>
              <a:rPr lang="ro-RO" sz="2000" b="1" dirty="0" smtClean="0"/>
              <a:t>AIR </a:t>
            </a:r>
            <a:r>
              <a:rPr lang="en-US" sz="2000" b="1" dirty="0" smtClean="0"/>
              <a:t>TEMPERATURE </a:t>
            </a:r>
            <a:r>
              <a:rPr lang="en-US" sz="2000" b="1" dirty="0"/>
              <a:t>AND INTENSE UHI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45" t="18691" r="-204" b="19004"/>
          <a:stretch/>
        </p:blipFill>
        <p:spPr>
          <a:xfrm>
            <a:off x="11508101" y="1373370"/>
            <a:ext cx="652039" cy="462222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58" t="49418" r="5019"/>
          <a:stretch/>
        </p:blipFill>
        <p:spPr>
          <a:xfrm>
            <a:off x="6306133" y="3770871"/>
            <a:ext cx="2586085" cy="271468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46" r="68155"/>
          <a:stretch/>
        </p:blipFill>
        <p:spPr>
          <a:xfrm>
            <a:off x="3702522" y="873018"/>
            <a:ext cx="2562810" cy="269622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55" r="5135" b="50645"/>
          <a:stretch/>
        </p:blipFill>
        <p:spPr>
          <a:xfrm>
            <a:off x="6339439" y="848306"/>
            <a:ext cx="2552780" cy="266564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4" r="36905" b="49863"/>
          <a:stretch/>
        </p:blipFill>
        <p:spPr>
          <a:xfrm>
            <a:off x="8952223" y="819436"/>
            <a:ext cx="2546061" cy="270071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74" r="68012"/>
          <a:stretch/>
        </p:blipFill>
        <p:spPr>
          <a:xfrm>
            <a:off x="3702522" y="3762404"/>
            <a:ext cx="2562809" cy="271468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4" t="68" r="36860" b="50370"/>
          <a:stretch/>
        </p:blipFill>
        <p:spPr>
          <a:xfrm>
            <a:off x="8952224" y="3794774"/>
            <a:ext cx="2546061" cy="26599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686" y="2106312"/>
            <a:ext cx="3637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dirty="0" smtClean="0"/>
              <a:t>Main SOM of upper third</a:t>
            </a:r>
          </a:p>
          <a:p>
            <a:pPr algn="ctr"/>
            <a:r>
              <a:rPr lang="ro-RO" dirty="0" smtClean="0"/>
              <a:t>values of daily mean air temperature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20447" y="4480135"/>
            <a:ext cx="3569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dirty="0" smtClean="0"/>
              <a:t>Main SOM of upper third</a:t>
            </a:r>
          </a:p>
          <a:p>
            <a:pPr algn="ctr"/>
            <a:r>
              <a:rPr lang="ro-RO" dirty="0" smtClean="0"/>
              <a:t>values of urban heat island intensity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4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RESULTS</a:t>
            </a:r>
            <a:r>
              <a:rPr lang="en-US" sz="2000" b="1" dirty="0">
                <a:solidFill>
                  <a:schemeClr val="tx1"/>
                </a:solidFill>
              </a:rPr>
              <a:t>: </a:t>
            </a:r>
            <a:r>
              <a:rPr lang="ro-RO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. </a:t>
            </a:r>
            <a:r>
              <a:rPr lang="en-US" sz="2000" b="1" dirty="0" smtClean="0">
                <a:solidFill>
                  <a:schemeClr val="tx1"/>
                </a:solidFill>
              </a:rPr>
              <a:t>WLK </a:t>
            </a:r>
            <a:r>
              <a:rPr lang="en-US" sz="2000" b="1" dirty="0">
                <a:solidFill>
                  <a:schemeClr val="tx1"/>
                </a:solidFill>
              </a:rPr>
              <a:t>CIRCULATIONS LEADING TO HIGH TEMPERATURE AND INTENSE UHI</a:t>
            </a:r>
          </a:p>
          <a:p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41839" y="4010109"/>
            <a:ext cx="1490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Warm se</a:t>
            </a:r>
            <a:r>
              <a:rPr lang="en-US" b="1" i="1" dirty="0" err="1" smtClean="0"/>
              <a:t>ason</a:t>
            </a:r>
            <a:endParaRPr lang="en-US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4732602" y="5424035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Cold se</a:t>
            </a:r>
            <a:r>
              <a:rPr lang="en-US" b="1" i="1" dirty="0" smtClean="0"/>
              <a:t>ason</a:t>
            </a:r>
            <a:endParaRPr lang="en-US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367218" y="731312"/>
            <a:ext cx="4563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300" b="1" dirty="0" smtClean="0"/>
              <a:t>Daily maximum</a:t>
            </a:r>
            <a:r>
              <a:rPr lang="en-US" sz="1300" b="1" dirty="0" smtClean="0"/>
              <a:t> (WS) and minimum (CS)</a:t>
            </a:r>
            <a:r>
              <a:rPr lang="ro-RO" sz="1300" b="1" dirty="0" smtClean="0"/>
              <a:t> air temperature (Tmax</a:t>
            </a:r>
            <a:r>
              <a:rPr lang="ro-RO" sz="1400" b="1" dirty="0" smtClean="0"/>
              <a:t>)</a:t>
            </a:r>
            <a:endParaRPr lang="en-US" sz="1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2316834" y="3892432"/>
            <a:ext cx="2499082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300" b="1" dirty="0" smtClean="0"/>
              <a:t>Urban heat island intensity (UHII)</a:t>
            </a:r>
            <a:endParaRPr lang="en-US" sz="1300" b="1" dirty="0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267427"/>
              </p:ext>
            </p:extLst>
          </p:nvPr>
        </p:nvGraphicFramePr>
        <p:xfrm>
          <a:off x="4800658" y="5724745"/>
          <a:ext cx="7346976" cy="1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8386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434109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434109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443346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480291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413941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443345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471055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498764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424872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480291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502831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</a:tblGrid>
              <a:tr h="4254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WLK Types</a:t>
                      </a: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302635">
                <a:tc>
                  <a:txBody>
                    <a:bodyPr/>
                    <a:lstStyle/>
                    <a:p>
                      <a:pPr algn="ctr"/>
                      <a:r>
                        <a:rPr lang="ro-RO" sz="1100" b="1" i="1" dirty="0" smtClean="0">
                          <a:latin typeface="+mn-lt"/>
                        </a:rPr>
                        <a:t>Tm</a:t>
                      </a:r>
                      <a:r>
                        <a:rPr lang="en-US" sz="1100" b="1" i="1" dirty="0" smtClean="0">
                          <a:latin typeface="+mn-lt"/>
                        </a:rPr>
                        <a:t>in mean</a:t>
                      </a:r>
                      <a:endParaRPr lang="en-US" sz="1100" b="1" i="1" dirty="0">
                        <a:latin typeface="+mn-lt"/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0.4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-1.4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-1.3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-2.1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4.1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0.5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-0.4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-1.5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-4.7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-0.8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-2.1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1.8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-0.5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-2.2</a:t>
                      </a:r>
                      <a:endParaRPr lang="en-US" sz="1100" b="1" dirty="0"/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287867">
                <a:tc>
                  <a:txBody>
                    <a:bodyPr/>
                    <a:lstStyle/>
                    <a:p>
                      <a:pPr algn="ctr"/>
                      <a:r>
                        <a:rPr lang="ro-RO" sz="1100" b="1" i="1" dirty="0" smtClean="0">
                          <a:latin typeface="+mn-lt"/>
                        </a:rPr>
                        <a:t>UHII</a:t>
                      </a:r>
                      <a:endParaRPr lang="en-US" sz="1100" b="1" i="1" dirty="0">
                        <a:latin typeface="+mn-lt"/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</a:t>
                      </a:r>
                    </a:p>
                  </a:txBody>
                  <a:tcPr marL="7620" marR="7620" marT="7620" marB="0" anchor="ctr" anchorCtr="1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0.66</a:t>
                      </a:r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1.15</a:t>
                      </a:r>
                    </a:p>
                  </a:txBody>
                  <a:tcPr marL="7620" marR="7620" marT="7620" marB="0" anchor="ctr" anchorCtr="1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0.81</a:t>
                      </a:r>
                    </a:p>
                  </a:txBody>
                  <a:tcPr marL="7620" marR="7620" marT="7620" marB="0" anchor="ctr" anchorCtr="1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0.60</a:t>
                      </a:r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</a:t>
                      </a:r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0.74</a:t>
                      </a:r>
                    </a:p>
                  </a:txBody>
                  <a:tcPr marL="7620" marR="7620" marT="7620" marB="0" anchor="ctr" anchorCtr="1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0.58</a:t>
                      </a:r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0.93</a:t>
                      </a:r>
                    </a:p>
                  </a:txBody>
                  <a:tcPr marL="7620" marR="7620" marT="7620" marB="0" anchor="ctr" anchorCtr="1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</a:t>
                      </a:r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0.59</a:t>
                      </a:r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0.66</a:t>
                      </a:r>
                    </a:p>
                  </a:txBody>
                  <a:tcPr marL="7620" marR="7620" marT="7620" marB="0"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</a:t>
                      </a:r>
                    </a:p>
                  </a:txBody>
                  <a:tcPr marL="7620" marR="7620" marT="7620" marB="0" anchor="ctr" anchorCtr="1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588935"/>
              </p:ext>
            </p:extLst>
          </p:nvPr>
        </p:nvGraphicFramePr>
        <p:xfrm>
          <a:off x="4796868" y="4328447"/>
          <a:ext cx="7354557" cy="98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198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417945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424873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452582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489527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535709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489528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434109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443345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440898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483904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434272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483904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516363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tx1"/>
                          </a:solidFill>
                        </a:rPr>
                        <a:t>WLK Types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312980">
                <a:tc>
                  <a:txBody>
                    <a:bodyPr/>
                    <a:lstStyle/>
                    <a:p>
                      <a:pPr algn="ctr"/>
                      <a:r>
                        <a:rPr lang="ro-RO" sz="1100" b="1" i="1" dirty="0" smtClean="0">
                          <a:latin typeface="+mn-lt"/>
                        </a:rPr>
                        <a:t>Tmax</a:t>
                      </a:r>
                      <a:r>
                        <a:rPr lang="en-US" sz="1100" b="1" i="1" dirty="0" smtClean="0">
                          <a:latin typeface="+mn-lt"/>
                        </a:rPr>
                        <a:t> mean</a:t>
                      </a:r>
                      <a:endParaRPr lang="en-US" sz="1100" b="1" i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28.8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26.3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26.4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23.4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22.2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24.5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21.4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297740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>
                          <a:latin typeface="+mn-lt"/>
                        </a:rPr>
                        <a:t>UHII</a:t>
                      </a:r>
                      <a:endParaRPr lang="en-US" sz="11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0.63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0.65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81" y="4173737"/>
            <a:ext cx="4549534" cy="266723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53" y="755841"/>
            <a:ext cx="4827234" cy="32468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04" y="4276793"/>
            <a:ext cx="2641605" cy="2900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8"/>
          <a:stretch/>
        </p:blipFill>
        <p:spPr>
          <a:xfrm>
            <a:off x="174031" y="1043451"/>
            <a:ext cx="4544484" cy="2748541"/>
          </a:xfrm>
          <a:prstGeom prst="rect">
            <a:avLst/>
          </a:prstGeom>
        </p:spPr>
      </p:pic>
      <p:sp>
        <p:nvSpPr>
          <p:cNvPr id="16" name="Isosceles Triangle 15"/>
          <p:cNvSpPr/>
          <p:nvPr/>
        </p:nvSpPr>
        <p:spPr>
          <a:xfrm>
            <a:off x="6942666" y="928896"/>
            <a:ext cx="118533" cy="16933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>
            <a:off x="9482666" y="931045"/>
            <a:ext cx="118533" cy="16933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 rot="10800000">
            <a:off x="9609665" y="922496"/>
            <a:ext cx="118533" cy="174645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 rot="10800000">
            <a:off x="9609666" y="1987327"/>
            <a:ext cx="118533" cy="174645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7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RESULTS</a:t>
            </a:r>
            <a:r>
              <a:rPr lang="en-US" sz="2000" b="1" dirty="0">
                <a:solidFill>
                  <a:schemeClr val="tx1"/>
                </a:solidFill>
              </a:rPr>
              <a:t>: </a:t>
            </a:r>
            <a:r>
              <a:rPr lang="ro-RO" sz="2000" b="1" dirty="0" smtClean="0">
                <a:solidFill>
                  <a:schemeClr val="tx1"/>
                </a:solidFill>
              </a:rPr>
              <a:t>3</a:t>
            </a:r>
            <a:r>
              <a:rPr lang="en-US" sz="2000" b="1" dirty="0" smtClean="0">
                <a:solidFill>
                  <a:schemeClr val="tx1"/>
                </a:solidFill>
              </a:rPr>
              <a:t>. </a:t>
            </a:r>
            <a:r>
              <a:rPr lang="en-US" sz="2000" b="1" dirty="0" smtClean="0">
                <a:solidFill>
                  <a:schemeClr val="tx1"/>
                </a:solidFill>
              </a:rPr>
              <a:t>WLK </a:t>
            </a:r>
            <a:r>
              <a:rPr lang="en-US" sz="2000" b="1" dirty="0">
                <a:solidFill>
                  <a:schemeClr val="tx1"/>
                </a:solidFill>
              </a:rPr>
              <a:t>CIRCULATIONS LEADING TO HIGH TEMPERATURE AND INTENSE UHI</a:t>
            </a:r>
          </a:p>
          <a:p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8001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19033"/>
              </p:ext>
            </p:extLst>
          </p:nvPr>
        </p:nvGraphicFramePr>
        <p:xfrm>
          <a:off x="360436" y="4039971"/>
          <a:ext cx="6040366" cy="1700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6966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287867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313267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287866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270934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279400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296333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296334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330522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/>
                        <a:t>Tmax mean (2013-2020)</a:t>
                      </a:r>
                      <a:endParaRPr lang="en-US" sz="11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0.4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-1.4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-1.3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-2.1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4.1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0.5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-0.4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-1.5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-4.7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-0.8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-2.1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1.8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-0.5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-2.2</a:t>
                      </a:r>
                      <a:endParaRPr lang="en-US" sz="1100" b="1" dirty="0"/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/>
                        <a:t>UHI</a:t>
                      </a:r>
                      <a:r>
                        <a:rPr lang="ro-RO" sz="1100" b="1" baseline="0" dirty="0" smtClean="0"/>
                        <a:t> Intensity (2013-2020)</a:t>
                      </a:r>
                      <a:endParaRPr lang="en-US" sz="11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0.74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0.58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0.93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  <a:tr h="332283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/>
                        <a:t>Man-Kendall trend</a:t>
                      </a:r>
                      <a:endParaRPr lang="en-US" sz="11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709177"/>
                  </a:ext>
                </a:extLst>
              </a:tr>
              <a:tr h="311184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/>
                        <a:t>Impact on UHII </a:t>
                      </a:r>
                      <a:endParaRPr lang="en-US" sz="11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7792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8462545"/>
              </p:ext>
            </p:extLst>
          </p:nvPr>
        </p:nvGraphicFramePr>
        <p:xfrm>
          <a:off x="386082" y="1863393"/>
          <a:ext cx="6014720" cy="1656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653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296334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279400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279400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279400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279400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287866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279400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296334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296333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338667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338666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347134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/>
                        <a:t>Tmax mean (2013-2020)</a:t>
                      </a:r>
                      <a:endParaRPr lang="en-US" sz="11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28.8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26.3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30.2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26.4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23.4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22.2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24.5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21.4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24.0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/>
                        <a:t>UHI</a:t>
                      </a:r>
                      <a:r>
                        <a:rPr lang="ro-RO" sz="1100" b="1" baseline="0" dirty="0" smtClean="0"/>
                        <a:t> Intensity (2013-2020)</a:t>
                      </a:r>
                      <a:endParaRPr lang="en-US" sz="11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0.63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0.65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  <a:tr h="309004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/>
                        <a:t>Man-Kendall trend</a:t>
                      </a:r>
                      <a:endParaRPr lang="en-US" sz="11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6483463"/>
                  </a:ext>
                </a:extLst>
              </a:tr>
              <a:tr h="347104">
                <a:tc>
                  <a:txBody>
                    <a:bodyPr/>
                    <a:lstStyle/>
                    <a:p>
                      <a:pPr algn="ctr"/>
                      <a:r>
                        <a:rPr lang="ro-RO" sz="1100" b="1" dirty="0" smtClean="0"/>
                        <a:t>Impact on UHII </a:t>
                      </a:r>
                      <a:endParaRPr lang="en-US" sz="11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780846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089172" y="2842893"/>
            <a:ext cx="2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38367" y="2838623"/>
            <a:ext cx="2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</a:t>
            </a:r>
            <a:endParaRPr lang="en-US" b="1" dirty="0"/>
          </a:p>
        </p:txBody>
      </p:sp>
      <p:sp>
        <p:nvSpPr>
          <p:cNvPr id="45" name="Down Arrow 44"/>
          <p:cNvSpPr/>
          <p:nvPr/>
        </p:nvSpPr>
        <p:spPr>
          <a:xfrm rot="10800000">
            <a:off x="2154158" y="3251207"/>
            <a:ext cx="173277" cy="23204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1279" b="66575"/>
          <a:stretch/>
        </p:blipFill>
        <p:spPr>
          <a:xfrm>
            <a:off x="6772714" y="729679"/>
            <a:ext cx="2459254" cy="29535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77752" y="1931327"/>
            <a:ext cx="9829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WLK Types</a:t>
            </a:r>
            <a:endParaRPr lang="en-US" sz="14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839865" y="4048683"/>
            <a:ext cx="9829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WLK Types</a:t>
            </a:r>
            <a:endParaRPr lang="en-US" sz="1400" b="1" i="1" dirty="0"/>
          </a:p>
        </p:txBody>
      </p:sp>
      <p:sp>
        <p:nvSpPr>
          <p:cNvPr id="28" name="TextBox 27"/>
          <p:cNvSpPr txBox="1"/>
          <p:nvPr/>
        </p:nvSpPr>
        <p:spPr>
          <a:xfrm>
            <a:off x="331216" y="1566840"/>
            <a:ext cx="1490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Warm </a:t>
            </a:r>
            <a:r>
              <a:rPr lang="en-US" b="1" i="1" dirty="0" smtClean="0"/>
              <a:t>season</a:t>
            </a:r>
            <a:endParaRPr lang="en-US" b="1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277594" y="3725771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Cold se</a:t>
            </a:r>
            <a:r>
              <a:rPr lang="en-US" b="1" i="1" dirty="0" smtClean="0"/>
              <a:t>ason</a:t>
            </a:r>
            <a:endParaRPr lang="en-US" b="1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5746854" y="2834426"/>
            <a:ext cx="2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242035" y="2830154"/>
            <a:ext cx="2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</a:t>
            </a:r>
            <a:endParaRPr lang="en-US" b="1" dirty="0"/>
          </a:p>
        </p:txBody>
      </p:sp>
      <p:sp>
        <p:nvSpPr>
          <p:cNvPr id="38" name="Down Arrow 37"/>
          <p:cNvSpPr/>
          <p:nvPr/>
        </p:nvSpPr>
        <p:spPr>
          <a:xfrm rot="10800000">
            <a:off x="3579327" y="3248703"/>
            <a:ext cx="173277" cy="23204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 r="8001" b="66575"/>
          <a:stretch/>
        </p:blipFill>
        <p:spPr>
          <a:xfrm>
            <a:off x="6835707" y="3703009"/>
            <a:ext cx="2396261" cy="2966662"/>
          </a:xfrm>
          <a:prstGeom prst="rect">
            <a:avLst/>
          </a:prstGeom>
        </p:spPr>
      </p:pic>
      <p:sp>
        <p:nvSpPr>
          <p:cNvPr id="49" name="Down Arrow 48"/>
          <p:cNvSpPr/>
          <p:nvPr/>
        </p:nvSpPr>
        <p:spPr>
          <a:xfrm rot="10800000">
            <a:off x="8810958" y="2997201"/>
            <a:ext cx="289287" cy="52306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" t="33544" r="81688" b="33926"/>
          <a:stretch/>
        </p:blipFill>
        <p:spPr>
          <a:xfrm>
            <a:off x="9491132" y="3725771"/>
            <a:ext cx="2362200" cy="2887134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2" t="67059" r="44589" b="365"/>
          <a:stretch/>
        </p:blipFill>
        <p:spPr>
          <a:xfrm>
            <a:off x="9537023" y="823939"/>
            <a:ext cx="2358644" cy="2841469"/>
          </a:xfrm>
          <a:prstGeom prst="rect">
            <a:avLst/>
          </a:prstGeom>
        </p:spPr>
      </p:pic>
      <p:sp>
        <p:nvSpPr>
          <p:cNvPr id="55" name="Down Arrow 54"/>
          <p:cNvSpPr/>
          <p:nvPr/>
        </p:nvSpPr>
        <p:spPr>
          <a:xfrm rot="10800000">
            <a:off x="11484555" y="5985946"/>
            <a:ext cx="289287" cy="52306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8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RESULTS: </a:t>
            </a:r>
            <a:r>
              <a:rPr lang="ro-RO" sz="2000" b="1" dirty="0" smtClean="0">
                <a:solidFill>
                  <a:schemeClr val="tx1"/>
                </a:solidFill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</a:rPr>
              <a:t>. </a:t>
            </a:r>
            <a:r>
              <a:rPr lang="en-US" sz="2000" b="1" dirty="0" smtClean="0">
                <a:solidFill>
                  <a:schemeClr val="tx1"/>
                </a:solidFill>
              </a:rPr>
              <a:t>GWT CIRCULATIONS LEADING TO HIGH TEMPERATURE AND INTENSE UHI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964" y="705917"/>
            <a:ext cx="5917990" cy="33330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43" y="4100945"/>
            <a:ext cx="4639596" cy="263487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947892"/>
              </p:ext>
            </p:extLst>
          </p:nvPr>
        </p:nvGraphicFramePr>
        <p:xfrm>
          <a:off x="4944534" y="4324869"/>
          <a:ext cx="7208449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239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330741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369651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336403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2694540320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2517974039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3736936549"/>
                    </a:ext>
                  </a:extLst>
                </a:gridCol>
                <a:gridCol w="374161">
                  <a:extLst>
                    <a:ext uri="{9D8B030D-6E8A-4147-A177-3AD203B41FA5}">
                      <a16:colId xmlns:a16="http://schemas.microsoft.com/office/drawing/2014/main" val="21215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</a:rPr>
                        <a:t>GWT  Types</a:t>
                      </a:r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Tmax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UHII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0.74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515960"/>
              </p:ext>
            </p:extLst>
          </p:nvPr>
        </p:nvGraphicFramePr>
        <p:xfrm>
          <a:off x="4953000" y="5698349"/>
          <a:ext cx="7199976" cy="1113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265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308711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362100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352816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380669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362100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380669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380669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380669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352816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399239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371384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380669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371385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371384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  <a:gridCol w="387951">
                  <a:extLst>
                    <a:ext uri="{9D8B030D-6E8A-4147-A177-3AD203B41FA5}">
                      <a16:colId xmlns:a16="http://schemas.microsoft.com/office/drawing/2014/main" val="2694540320"/>
                    </a:ext>
                  </a:extLst>
                </a:gridCol>
                <a:gridCol w="374160">
                  <a:extLst>
                    <a:ext uri="{9D8B030D-6E8A-4147-A177-3AD203B41FA5}">
                      <a16:colId xmlns:a16="http://schemas.microsoft.com/office/drawing/2014/main" val="2517974039"/>
                    </a:ext>
                  </a:extLst>
                </a:gridCol>
                <a:gridCol w="374160">
                  <a:extLst>
                    <a:ext uri="{9D8B030D-6E8A-4147-A177-3AD203B41FA5}">
                      <a16:colId xmlns:a16="http://schemas.microsoft.com/office/drawing/2014/main" val="3736936549"/>
                    </a:ext>
                  </a:extLst>
                </a:gridCol>
                <a:gridCol w="374160">
                  <a:extLst>
                    <a:ext uri="{9D8B030D-6E8A-4147-A177-3AD203B41FA5}">
                      <a16:colId xmlns:a16="http://schemas.microsoft.com/office/drawing/2014/main" val="212158504"/>
                    </a:ext>
                  </a:extLst>
                </a:gridCol>
              </a:tblGrid>
              <a:tr h="3722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tx1"/>
                          </a:solidFill>
                        </a:rPr>
                        <a:t>GWT  Types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Tmax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UHII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0.73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972074" y="4018959"/>
            <a:ext cx="1490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Warm se</a:t>
            </a:r>
            <a:r>
              <a:rPr lang="en-US" b="1" i="1" dirty="0" err="1" smtClean="0"/>
              <a:t>ason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972074" y="5403637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Cold se</a:t>
            </a:r>
            <a:r>
              <a:rPr lang="en-US" b="1" i="1" dirty="0" err="1" smtClean="0"/>
              <a:t>ason</a:t>
            </a:r>
            <a:endParaRPr lang="en-US" b="1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1956242" y="3809938"/>
            <a:ext cx="3028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600" b="1" dirty="0" smtClean="0"/>
              <a:t>Urban heat island intensity (UHII)</a:t>
            </a:r>
            <a:endParaRPr lang="en-US" sz="1600" b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89" y="4148492"/>
            <a:ext cx="2641605" cy="2900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"/>
          <a:stretch/>
        </p:blipFill>
        <p:spPr>
          <a:xfrm>
            <a:off x="274319" y="996751"/>
            <a:ext cx="4611719" cy="272905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67218" y="731312"/>
            <a:ext cx="4563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300" b="1" dirty="0" smtClean="0"/>
              <a:t>Daily maximum</a:t>
            </a:r>
            <a:r>
              <a:rPr lang="en-US" sz="1300" b="1" dirty="0" smtClean="0"/>
              <a:t> (WS) and minimum (CS)</a:t>
            </a:r>
            <a:r>
              <a:rPr lang="ro-RO" sz="1300" b="1" dirty="0" smtClean="0"/>
              <a:t> air temperature (Tmax</a:t>
            </a:r>
            <a:r>
              <a:rPr lang="ro-RO" sz="1400" b="1" dirty="0" smtClean="0"/>
              <a:t>)</a:t>
            </a:r>
            <a:endParaRPr lang="en-US" sz="1400" b="1" dirty="0"/>
          </a:p>
        </p:txBody>
      </p:sp>
      <p:sp>
        <p:nvSpPr>
          <p:cNvPr id="32" name="Isosceles Triangle 31"/>
          <p:cNvSpPr/>
          <p:nvPr/>
        </p:nvSpPr>
        <p:spPr>
          <a:xfrm>
            <a:off x="11159066" y="1988126"/>
            <a:ext cx="118533" cy="16933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7450665" y="3106253"/>
            <a:ext cx="118533" cy="16933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>
            <a:off x="11159065" y="3097785"/>
            <a:ext cx="118533" cy="169333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 rot="10800000">
            <a:off x="8398548" y="1984747"/>
            <a:ext cx="118533" cy="174645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 rot="10800000">
            <a:off x="6535232" y="3095130"/>
            <a:ext cx="118533" cy="174645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rot="10800000">
            <a:off x="11057466" y="3092473"/>
            <a:ext cx="118533" cy="174645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49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RESULTS: 4</a:t>
            </a:r>
            <a:r>
              <a:rPr lang="en-US" sz="2000" b="1" dirty="0" smtClean="0">
                <a:solidFill>
                  <a:schemeClr val="tx1"/>
                </a:solidFill>
              </a:rPr>
              <a:t>.</a:t>
            </a:r>
            <a:r>
              <a:rPr lang="ro-RO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GWT CIRCULATIONS LEADING TO HIGH TEMPERATURE AND INTENSE UHI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695942"/>
              </p:ext>
            </p:extLst>
          </p:nvPr>
        </p:nvGraphicFramePr>
        <p:xfrm>
          <a:off x="184697" y="2140953"/>
          <a:ext cx="7460703" cy="1406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340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287963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313267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270933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313267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321733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313267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321733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364067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372534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338666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  <a:gridCol w="338667">
                  <a:extLst>
                    <a:ext uri="{9D8B030D-6E8A-4147-A177-3AD203B41FA5}">
                      <a16:colId xmlns:a16="http://schemas.microsoft.com/office/drawing/2014/main" val="2694540320"/>
                    </a:ext>
                  </a:extLst>
                </a:gridCol>
                <a:gridCol w="364067">
                  <a:extLst>
                    <a:ext uri="{9D8B030D-6E8A-4147-A177-3AD203B41FA5}">
                      <a16:colId xmlns:a16="http://schemas.microsoft.com/office/drawing/2014/main" val="2517974039"/>
                    </a:ext>
                  </a:extLst>
                </a:gridCol>
                <a:gridCol w="364066">
                  <a:extLst>
                    <a:ext uri="{9D8B030D-6E8A-4147-A177-3AD203B41FA5}">
                      <a16:colId xmlns:a16="http://schemas.microsoft.com/office/drawing/2014/main" val="3736936549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12158504"/>
                    </a:ext>
                  </a:extLst>
                </a:gridCol>
              </a:tblGrid>
              <a:tr h="28907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291939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T</a:t>
                      </a:r>
                      <a:r>
                        <a:rPr lang="en-US" sz="900" b="1" dirty="0" smtClean="0"/>
                        <a:t> </a:t>
                      </a:r>
                      <a:r>
                        <a:rPr lang="ro-RO" sz="900" b="1" dirty="0" smtClean="0"/>
                        <a:t>max mean (2013-2020)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</a:t>
                      </a:r>
                      <a:r>
                        <a:rPr lang="ro-RO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UHI</a:t>
                      </a:r>
                      <a:r>
                        <a:rPr lang="ro-RO" sz="900" b="1" baseline="0" dirty="0" smtClean="0"/>
                        <a:t> Intensity (2013-2020)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0.57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0.74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761096"/>
                  </a:ext>
                </a:extLst>
              </a:tr>
              <a:tr h="291506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Impact on UHII 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50052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472848"/>
              </p:ext>
            </p:extLst>
          </p:nvPr>
        </p:nvGraphicFramePr>
        <p:xfrm>
          <a:off x="184697" y="4100465"/>
          <a:ext cx="7460703" cy="1515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2437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296333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313267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287866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270934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313266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347134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321733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330200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338667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389467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  <a:gridCol w="338666">
                  <a:extLst>
                    <a:ext uri="{9D8B030D-6E8A-4147-A177-3AD203B41FA5}">
                      <a16:colId xmlns:a16="http://schemas.microsoft.com/office/drawing/2014/main" val="2694540320"/>
                    </a:ext>
                  </a:extLst>
                </a:gridCol>
                <a:gridCol w="364067">
                  <a:extLst>
                    <a:ext uri="{9D8B030D-6E8A-4147-A177-3AD203B41FA5}">
                      <a16:colId xmlns:a16="http://schemas.microsoft.com/office/drawing/2014/main" val="2517974039"/>
                    </a:ext>
                  </a:extLst>
                </a:gridCol>
                <a:gridCol w="347133">
                  <a:extLst>
                    <a:ext uri="{9D8B030D-6E8A-4147-A177-3AD203B41FA5}">
                      <a16:colId xmlns:a16="http://schemas.microsoft.com/office/drawing/2014/main" val="3736936549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1215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200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T</a:t>
                      </a:r>
                      <a:r>
                        <a:rPr lang="en-US" sz="900" b="1" dirty="0" smtClean="0"/>
                        <a:t> </a:t>
                      </a:r>
                      <a:r>
                        <a:rPr lang="ro-RO" sz="900" b="1" dirty="0" smtClean="0"/>
                        <a:t>max mean (2013-2020)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-1.4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UHI</a:t>
                      </a:r>
                      <a:r>
                        <a:rPr lang="ro-RO" sz="900" b="1" baseline="0" dirty="0" smtClean="0"/>
                        <a:t> Intensity (2013-2020)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0.61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0.73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532672"/>
                  </a:ext>
                </a:extLst>
              </a:tr>
              <a:tr h="316374">
                <a:tc>
                  <a:txBody>
                    <a:bodyPr/>
                    <a:lstStyle/>
                    <a:p>
                      <a:pPr algn="ctr"/>
                      <a:r>
                        <a:rPr lang="ro-RO" sz="900" b="1" dirty="0" smtClean="0"/>
                        <a:t>Impact on UHII </a:t>
                      </a:r>
                      <a:endParaRPr lang="en-US" sz="9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47838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84697" y="1771621"/>
            <a:ext cx="1490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Warm </a:t>
            </a:r>
            <a:r>
              <a:rPr lang="en-US" b="1" i="1" dirty="0" smtClean="0"/>
              <a:t>season</a:t>
            </a:r>
            <a:endParaRPr lang="en-US" b="1" i="1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6" t="66953" r="68733" b="347"/>
          <a:stretch/>
        </p:blipFill>
        <p:spPr>
          <a:xfrm>
            <a:off x="9924211" y="884462"/>
            <a:ext cx="2260106" cy="269386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9612" y="3049143"/>
            <a:ext cx="109196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b="1" dirty="0"/>
              <a:t>Man-Kendall trend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23266" y="3731133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i="1" dirty="0" smtClean="0"/>
              <a:t>Cold se</a:t>
            </a:r>
            <a:r>
              <a:rPr lang="en-US" b="1" i="1" dirty="0" smtClean="0"/>
              <a:t>ason</a:t>
            </a:r>
            <a:endParaRPr lang="en-US" b="1" i="1" dirty="0"/>
          </a:p>
        </p:txBody>
      </p:sp>
      <p:sp>
        <p:nvSpPr>
          <p:cNvPr id="53" name="Rectangle 52"/>
          <p:cNvSpPr/>
          <p:nvPr/>
        </p:nvSpPr>
        <p:spPr>
          <a:xfrm>
            <a:off x="327355" y="5070479"/>
            <a:ext cx="109196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00" b="1" dirty="0"/>
              <a:t>Man-Kendall trend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778695" y="4988081"/>
            <a:ext cx="2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420888" y="2936043"/>
            <a:ext cx="2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</a:t>
            </a:r>
            <a:endParaRPr lang="en-US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5874670" y="2936043"/>
            <a:ext cx="2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84607" y="2945212"/>
            <a:ext cx="2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</a:t>
            </a:r>
            <a:endParaRPr lang="en-US" b="1" dirty="0"/>
          </a:p>
        </p:txBody>
      </p:sp>
      <p:sp>
        <p:nvSpPr>
          <p:cNvPr id="58" name="Down Arrow 57"/>
          <p:cNvSpPr/>
          <p:nvPr/>
        </p:nvSpPr>
        <p:spPr>
          <a:xfrm rot="10800000">
            <a:off x="5893539" y="3300998"/>
            <a:ext cx="276352" cy="20232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2" t="33500" r="37126" b="34024"/>
          <a:stretch/>
        </p:blipFill>
        <p:spPr>
          <a:xfrm>
            <a:off x="7715904" y="890910"/>
            <a:ext cx="2237326" cy="2643058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92" t="66811" r="37126" b="954"/>
          <a:stretch/>
        </p:blipFill>
        <p:spPr>
          <a:xfrm>
            <a:off x="7683101" y="3845614"/>
            <a:ext cx="2285999" cy="2680560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15" t="739" r="21965" b="66785"/>
          <a:stretch/>
        </p:blipFill>
        <p:spPr>
          <a:xfrm>
            <a:off x="9966827" y="3876856"/>
            <a:ext cx="2210964" cy="2710213"/>
          </a:xfrm>
          <a:prstGeom prst="rect">
            <a:avLst/>
          </a:prstGeom>
        </p:spPr>
      </p:pic>
      <p:sp>
        <p:nvSpPr>
          <p:cNvPr id="62" name="Down Arrow 61"/>
          <p:cNvSpPr/>
          <p:nvPr/>
        </p:nvSpPr>
        <p:spPr>
          <a:xfrm rot="10800000">
            <a:off x="11811277" y="3049143"/>
            <a:ext cx="276352" cy="37704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2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RESULTS: </a:t>
            </a:r>
            <a:r>
              <a:rPr lang="ro-RO" sz="2000" b="1" dirty="0" smtClean="0">
                <a:solidFill>
                  <a:schemeClr val="tx1"/>
                </a:solidFill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</a:rPr>
              <a:t>. </a:t>
            </a:r>
            <a:r>
              <a:rPr lang="en-US" sz="2000" b="1" dirty="0" smtClean="0">
                <a:solidFill>
                  <a:schemeClr val="tx1"/>
                </a:solidFill>
              </a:rPr>
              <a:t>CLIMATE SCENARIOS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0" y="683491"/>
            <a:ext cx="79369" cy="624839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82" y="1444741"/>
            <a:ext cx="6217445" cy="329485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6165088" y="3509815"/>
            <a:ext cx="1224003" cy="3073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560669" y="3124746"/>
            <a:ext cx="837456" cy="6058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8627323" y="2320753"/>
            <a:ext cx="1349439" cy="4974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0013706" y="2914295"/>
            <a:ext cx="829783" cy="6223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08073" y="735924"/>
            <a:ext cx="6217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Annual mean frequency of GWTs for 1971-2021 and their projections according to RCP 4.5 and RCP 8.5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165088" y="1611227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%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667047" y="4753368"/>
            <a:ext cx="614411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Higher annual GWTs frequency: </a:t>
            </a:r>
          </a:p>
          <a:p>
            <a:r>
              <a:rPr lang="en-US" dirty="0" smtClean="0"/>
              <a:t>- 9, 10, 11, 12 (westerly circulations in anticyclonic pattern)</a:t>
            </a:r>
          </a:p>
          <a:p>
            <a:r>
              <a:rPr lang="en-US" dirty="0" smtClean="0"/>
              <a:t>- 1, 2, 3, 4 (westerly circulations in cyclonic patterns)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00B0F0"/>
                </a:solidFill>
              </a:rPr>
              <a:t>Lower annual </a:t>
            </a:r>
            <a:r>
              <a:rPr lang="en-US" b="1" dirty="0">
                <a:solidFill>
                  <a:srgbClr val="00B0F0"/>
                </a:solidFill>
              </a:rPr>
              <a:t>GWTs frequency</a:t>
            </a:r>
            <a:r>
              <a:rPr lang="en-US" b="1" dirty="0" smtClean="0">
                <a:solidFill>
                  <a:srgbClr val="00B0F0"/>
                </a:solidFill>
              </a:rPr>
              <a:t>: </a:t>
            </a:r>
          </a:p>
          <a:p>
            <a:r>
              <a:rPr lang="en-US" dirty="0" smtClean="0"/>
              <a:t>- 18 (pure anticyclonic) and 17 (pure cyclonic);</a:t>
            </a:r>
          </a:p>
          <a:p>
            <a:r>
              <a:rPr lang="en-US" dirty="0"/>
              <a:t>-</a:t>
            </a:r>
            <a:r>
              <a:rPr lang="en-US" dirty="0" smtClean="0"/>
              <a:t> 5, 6, 7(easterly cyclonic) and 13, 14, 15 (easterly anticyclonic),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521" y="1115787"/>
            <a:ext cx="4033165" cy="17338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3" y="3041622"/>
            <a:ext cx="4029781" cy="1732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75" y="4996289"/>
            <a:ext cx="4029782" cy="1732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058" y="673778"/>
            <a:ext cx="6217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Air temperature scenarios for </a:t>
            </a:r>
            <a:r>
              <a:rPr lang="en-US" b="1" dirty="0" err="1" smtClean="0"/>
              <a:t>Ia</a:t>
            </a:r>
            <a:r>
              <a:rPr lang="ro-RO" b="1" dirty="0" smtClean="0"/>
              <a:t>și city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0967" y="1736814"/>
            <a:ext cx="1239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1600" dirty="0" smtClean="0"/>
              <a:t>Mean air</a:t>
            </a:r>
          </a:p>
          <a:p>
            <a:pPr algn="ctr"/>
            <a:r>
              <a:rPr lang="ro-RO" sz="1600" dirty="0" smtClean="0"/>
              <a:t>temperature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95987" y="3561881"/>
            <a:ext cx="12872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1600" dirty="0" smtClean="0"/>
              <a:t>Maximum air</a:t>
            </a:r>
          </a:p>
          <a:p>
            <a:pPr algn="ctr"/>
            <a:r>
              <a:rPr lang="ro-RO" sz="1600" dirty="0" smtClean="0"/>
              <a:t>temperature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90234" y="5555210"/>
            <a:ext cx="12872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1600" dirty="0" smtClean="0"/>
              <a:t>Minimum air</a:t>
            </a:r>
          </a:p>
          <a:p>
            <a:pPr algn="ctr"/>
            <a:r>
              <a:rPr lang="ro-RO" sz="1600" dirty="0" smtClean="0"/>
              <a:t>temperature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8630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RESULTS: </a:t>
            </a:r>
            <a:r>
              <a:rPr lang="ro-RO" sz="2000" b="1" dirty="0">
                <a:solidFill>
                  <a:schemeClr val="tx1"/>
                </a:solidFill>
              </a:rPr>
              <a:t>6</a:t>
            </a:r>
            <a:r>
              <a:rPr lang="en-US" sz="2000" b="1" dirty="0" smtClean="0">
                <a:solidFill>
                  <a:schemeClr val="tx1"/>
                </a:solidFill>
              </a:rPr>
              <a:t>. </a:t>
            </a:r>
            <a:r>
              <a:rPr lang="en-US" sz="2000" b="1" dirty="0">
                <a:solidFill>
                  <a:schemeClr val="tx1"/>
                </a:solidFill>
              </a:rPr>
              <a:t>CHANGES IN ATMOSPHERIC CIRCULATION IMPACTING URBAN HEAT ISLAND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481151"/>
              </p:ext>
            </p:extLst>
          </p:nvPr>
        </p:nvGraphicFramePr>
        <p:xfrm>
          <a:off x="1523506" y="1789653"/>
          <a:ext cx="9347305" cy="2023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658">
                  <a:extLst>
                    <a:ext uri="{9D8B030D-6E8A-4147-A177-3AD203B41FA5}">
                      <a16:colId xmlns:a16="http://schemas.microsoft.com/office/drawing/2014/main" val="798167869"/>
                    </a:ext>
                  </a:extLst>
                </a:gridCol>
                <a:gridCol w="344591">
                  <a:extLst>
                    <a:ext uri="{9D8B030D-6E8A-4147-A177-3AD203B41FA5}">
                      <a16:colId xmlns:a16="http://schemas.microsoft.com/office/drawing/2014/main" val="4280090741"/>
                    </a:ext>
                  </a:extLst>
                </a:gridCol>
                <a:gridCol w="385131">
                  <a:extLst>
                    <a:ext uri="{9D8B030D-6E8A-4147-A177-3AD203B41FA5}">
                      <a16:colId xmlns:a16="http://schemas.microsoft.com/office/drawing/2014/main" val="3754864060"/>
                    </a:ext>
                  </a:extLst>
                </a:gridCol>
                <a:gridCol w="350490">
                  <a:extLst>
                    <a:ext uri="{9D8B030D-6E8A-4147-A177-3AD203B41FA5}">
                      <a16:colId xmlns:a16="http://schemas.microsoft.com/office/drawing/2014/main" val="3583181948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1124838185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1234957430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635378738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3767107613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2064970909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4027437146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3831823940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2922255436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2951019241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1630384590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791993482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2694540320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2517974039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3736936549"/>
                    </a:ext>
                  </a:extLst>
                </a:gridCol>
                <a:gridCol w="389829">
                  <a:extLst>
                    <a:ext uri="{9D8B030D-6E8A-4147-A177-3AD203B41FA5}">
                      <a16:colId xmlns:a16="http://schemas.microsoft.com/office/drawing/2014/main" val="21215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GWT Types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11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14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17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18</a:t>
                      </a:r>
                      <a:endParaRPr lang="en-US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79860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 smtClean="0">
                          <a:latin typeface="+mn-lt"/>
                        </a:rPr>
                        <a:t>Tmax</a:t>
                      </a:r>
                      <a:r>
                        <a:rPr lang="en-US" sz="1200" b="1" dirty="0" smtClean="0">
                          <a:latin typeface="+mn-lt"/>
                        </a:rPr>
                        <a:t> mean</a:t>
                      </a:r>
                      <a:r>
                        <a:rPr lang="ro-RO" sz="1200" b="1" dirty="0" smtClean="0">
                          <a:latin typeface="+mn-lt"/>
                        </a:rPr>
                        <a:t> </a:t>
                      </a:r>
                      <a:r>
                        <a:rPr lang="en-US" sz="1200" b="1" dirty="0" smtClean="0">
                          <a:latin typeface="+mn-lt"/>
                        </a:rPr>
                        <a:t>(2013-2020)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24.4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24.4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21.3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22.7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24.5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24.9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23.8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22.9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24.9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25.5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23.8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25.2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27.6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28.4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25.4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25.2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23.2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28.4</a:t>
                      </a:r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414553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RCP 8.5 Tmax changes (2090-2099)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+0.6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+0.3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+4.0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+4.2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+2.2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-1.7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-1.8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+1.4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+1.6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+0.1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+4.3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+4.1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+2.1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-3.7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-1.9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-0.6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+0.4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-0.3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42206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 smtClean="0">
                          <a:latin typeface="+mn-lt"/>
                        </a:rPr>
                        <a:t>UHII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0.59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0.77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0.63</a:t>
                      </a:r>
                    </a:p>
                  </a:txBody>
                  <a:tcPr marL="7620" marR="7620" marT="7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0.66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0.72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0.62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0.74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0.81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0.69</a:t>
                      </a: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0.77</a:t>
                      </a:r>
                    </a:p>
                  </a:txBody>
                  <a:tcPr marL="7620" marR="7620" marT="762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562"/>
                  </a:ext>
                </a:extLst>
              </a:tr>
              <a:tr h="1409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Man-Kendall trend (p&lt;0.05)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937879"/>
                  </a:ext>
                </a:extLst>
              </a:tr>
              <a:tr h="54778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Impact on</a:t>
                      </a:r>
                      <a:r>
                        <a:rPr lang="en-US" sz="1200" b="1" baseline="0" dirty="0" smtClean="0"/>
                        <a:t> Urban Heat Island Intensity</a:t>
                      </a:r>
                      <a:endParaRPr lang="en-US" sz="1200" b="1" dirty="0"/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713430"/>
                  </a:ext>
                </a:extLst>
              </a:tr>
            </a:tbl>
          </a:graphicData>
        </a:graphic>
      </p:graphicFrame>
      <p:sp>
        <p:nvSpPr>
          <p:cNvPr id="27" name="Down Arrow 26"/>
          <p:cNvSpPr/>
          <p:nvPr/>
        </p:nvSpPr>
        <p:spPr>
          <a:xfrm>
            <a:off x="4296270" y="3330686"/>
            <a:ext cx="349516" cy="37910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6200929" y="3343686"/>
            <a:ext cx="349516" cy="37910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 rot="10800000">
            <a:off x="8167086" y="3333808"/>
            <a:ext cx="349516" cy="3791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10800000">
            <a:off x="10511166" y="3324080"/>
            <a:ext cx="349516" cy="3791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3" r="68556" b="67186"/>
          <a:stretch/>
        </p:blipFill>
        <p:spPr>
          <a:xfrm>
            <a:off x="176261" y="4394823"/>
            <a:ext cx="1982244" cy="237093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" t="33581" r="68937" b="33831"/>
          <a:stretch/>
        </p:blipFill>
        <p:spPr>
          <a:xfrm>
            <a:off x="2158505" y="4394823"/>
            <a:ext cx="3952392" cy="237530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1" t="33644" r="6434" b="33496"/>
          <a:stretch/>
        </p:blipFill>
        <p:spPr>
          <a:xfrm>
            <a:off x="8093141" y="4367253"/>
            <a:ext cx="1954254" cy="243949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6" t="66623" r="6434" b="982"/>
          <a:stretch/>
        </p:blipFill>
        <p:spPr>
          <a:xfrm>
            <a:off x="10158638" y="4367253"/>
            <a:ext cx="1966628" cy="24096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3975" y="827253"/>
            <a:ext cx="1186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dirty="0" smtClean="0"/>
              <a:t>Mann-Kendall trend analysis indicated significant trends in atmospheric circulation types only for RCP8.5 and during </a:t>
            </a:r>
            <a:r>
              <a:rPr lang="ro-RO" dirty="0" smtClean="0"/>
              <a:t>the warm </a:t>
            </a:r>
            <a:r>
              <a:rPr lang="ro-RO" dirty="0" smtClean="0"/>
              <a:t>season.</a:t>
            </a:r>
            <a:endParaRPr lang="en-US" dirty="0"/>
          </a:p>
        </p:txBody>
      </p:sp>
      <p:sp>
        <p:nvSpPr>
          <p:cNvPr id="35" name="Down Arrow 34"/>
          <p:cNvSpPr/>
          <p:nvPr/>
        </p:nvSpPr>
        <p:spPr>
          <a:xfrm>
            <a:off x="3665416" y="4751772"/>
            <a:ext cx="349516" cy="37910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Down Arrow 35"/>
          <p:cNvSpPr/>
          <p:nvPr/>
        </p:nvSpPr>
        <p:spPr>
          <a:xfrm>
            <a:off x="1657864" y="4773929"/>
            <a:ext cx="349516" cy="37910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 rot="10800000">
            <a:off x="9643959" y="4733422"/>
            <a:ext cx="349516" cy="3791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 rot="10800000">
            <a:off x="11738806" y="4773929"/>
            <a:ext cx="349516" cy="37910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6600132" y="3353413"/>
            <a:ext cx="349516" cy="37910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5647660" y="4773929"/>
            <a:ext cx="349516" cy="37910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9335148" y="3330686"/>
            <a:ext cx="349516" cy="379106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49" t="66093" r="52871" b="-782"/>
          <a:stretch/>
        </p:blipFill>
        <p:spPr>
          <a:xfrm>
            <a:off x="6084281" y="4321865"/>
            <a:ext cx="2063634" cy="2571273"/>
          </a:xfrm>
          <a:prstGeom prst="rect">
            <a:avLst/>
          </a:prstGeom>
        </p:spPr>
      </p:pic>
      <p:sp>
        <p:nvSpPr>
          <p:cNvPr id="25" name="Down Arrow 24"/>
          <p:cNvSpPr/>
          <p:nvPr/>
        </p:nvSpPr>
        <p:spPr>
          <a:xfrm>
            <a:off x="7650571" y="4747948"/>
            <a:ext cx="360660" cy="38293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RESULTS: </a:t>
            </a:r>
            <a:r>
              <a:rPr lang="ro-RO" sz="2000" b="1" dirty="0">
                <a:solidFill>
                  <a:schemeClr val="tx1"/>
                </a:solidFill>
              </a:rPr>
              <a:t>6</a:t>
            </a:r>
            <a:r>
              <a:rPr lang="en-US" sz="2000" b="1" dirty="0" smtClean="0">
                <a:solidFill>
                  <a:schemeClr val="tx1"/>
                </a:solidFill>
              </a:rPr>
              <a:t>. </a:t>
            </a:r>
            <a:r>
              <a:rPr lang="en-US" sz="2000" b="1" dirty="0">
                <a:solidFill>
                  <a:schemeClr val="tx1"/>
                </a:solidFill>
              </a:rPr>
              <a:t>CHANGES IN ATMOSPHERIC CIRCULATION IMPACTING URBAN HEAT ISLAND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644" y="0"/>
            <a:ext cx="621355" cy="683491"/>
          </a:xfrm>
          <a:prstGeom prst="rect">
            <a:avLst/>
          </a:prstGeom>
        </p:spPr>
      </p:pic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795601"/>
              </p:ext>
            </p:extLst>
          </p:nvPr>
        </p:nvGraphicFramePr>
        <p:xfrm>
          <a:off x="6188362" y="2253037"/>
          <a:ext cx="5975927" cy="3608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220689" y="1422040"/>
            <a:ext cx="5911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Changes in air maximum temperature for atmospheric circulation types presenting significant trends in annual frequency for warm season  according to RCP8.5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90768" y="1545150"/>
            <a:ext cx="5754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Changes in frequency of atmospheric circulation types presenting significant trends during warm season according to RCP8.5  </a:t>
            </a:r>
            <a:endParaRPr lang="en-US" sz="1600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672296"/>
              </p:ext>
            </p:extLst>
          </p:nvPr>
        </p:nvGraphicFramePr>
        <p:xfrm>
          <a:off x="226752" y="2253037"/>
          <a:ext cx="5882640" cy="3608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40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349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  </a:t>
            </a:r>
            <a:r>
              <a:rPr lang="ro-RO" sz="2000" b="1" dirty="0" smtClean="0">
                <a:solidFill>
                  <a:schemeClr val="tx1"/>
                </a:solidFill>
              </a:rPr>
              <a:t>CONCLUSIONS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7018" y="6214818"/>
            <a:ext cx="12201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Acknowledgement: </a:t>
            </a:r>
            <a:r>
              <a:rPr lang="ro-RO" b="1" dirty="0" smtClean="0"/>
              <a:t> </a:t>
            </a:r>
            <a:r>
              <a:rPr lang="en-US" b="1" dirty="0" smtClean="0"/>
              <a:t>This </a:t>
            </a:r>
            <a:r>
              <a:rPr lang="en-US" b="1" dirty="0"/>
              <a:t>work was supported by a grant of the Ministry of Research, Innovation and Digitization, CNCS - UEFISCDI, project number</a:t>
            </a:r>
            <a:r>
              <a:rPr lang="ro-RO" b="1" dirty="0"/>
              <a:t> 32/10.05.2022, code</a:t>
            </a:r>
            <a:r>
              <a:rPr lang="en-US" b="1" dirty="0"/>
              <a:t> PN-III-P1-1.1-TE-2021-0</a:t>
            </a:r>
            <a:r>
              <a:rPr lang="ro-RO" b="1" dirty="0"/>
              <a:t>882</a:t>
            </a:r>
            <a:r>
              <a:rPr lang="en-US" b="1" dirty="0"/>
              <a:t>, within PNCDI III</a:t>
            </a:r>
            <a:r>
              <a:rPr lang="ro-RO" b="1" dirty="0"/>
              <a:t> (UCLAR)</a:t>
            </a:r>
            <a:endParaRPr lang="ro-RO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683491"/>
            <a:ext cx="147781" cy="617450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7018" y="1430179"/>
            <a:ext cx="1193338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1700" dirty="0" smtClean="0">
                <a:latin typeface="Palatino Linotype" panose="02040502050505030304" pitchFamily="18" charset="0"/>
              </a:rPr>
              <a:t>Climate change will lead to </a:t>
            </a:r>
            <a:r>
              <a:rPr lang="ro-RO" sz="1700" dirty="0" smtClean="0">
                <a:latin typeface="Palatino Linotype" panose="02040502050505030304" pitchFamily="18" charset="0"/>
              </a:rPr>
              <a:t>increase</a:t>
            </a:r>
            <a:r>
              <a:rPr lang="en-US" sz="1700" dirty="0" smtClean="0">
                <a:latin typeface="Palatino Linotype" panose="02040502050505030304" pitchFamily="18" charset="0"/>
              </a:rPr>
              <a:t>d</a:t>
            </a:r>
            <a:r>
              <a:rPr lang="ro-RO" sz="1700" dirty="0" smtClean="0">
                <a:latin typeface="Palatino Linotype" panose="02040502050505030304" pitchFamily="18" charset="0"/>
              </a:rPr>
              <a:t> </a:t>
            </a:r>
            <a:r>
              <a:rPr lang="ro-RO" sz="1700" dirty="0" smtClean="0">
                <a:latin typeface="Palatino Linotype" panose="02040502050505030304" pitchFamily="18" charset="0"/>
              </a:rPr>
              <a:t>air </a:t>
            </a:r>
            <a:r>
              <a:rPr lang="ro-RO" sz="1700" dirty="0" smtClean="0">
                <a:latin typeface="Palatino Linotype" panose="02040502050505030304" pitchFamily="18" charset="0"/>
              </a:rPr>
              <a:t>temperature</a:t>
            </a:r>
            <a:r>
              <a:rPr lang="en-US" sz="1700" dirty="0" smtClean="0">
                <a:latin typeface="Palatino Linotype" panose="02040502050505030304" pitchFamily="18" charset="0"/>
              </a:rPr>
              <a:t>,</a:t>
            </a:r>
            <a:r>
              <a:rPr lang="ro-RO" sz="1700" dirty="0" smtClean="0">
                <a:latin typeface="Palatino Linotype" panose="02040502050505030304" pitchFamily="18" charset="0"/>
              </a:rPr>
              <a:t> </a:t>
            </a:r>
            <a:r>
              <a:rPr lang="ro-RO" sz="1700" dirty="0" smtClean="0">
                <a:latin typeface="Palatino Linotype" panose="02040502050505030304" pitchFamily="18" charset="0"/>
              </a:rPr>
              <a:t>but also to changes of atmospheric circulation leading to both high air temperature and high urban heat island intensity. In cases when the atmospheric circulation changes are </a:t>
            </a:r>
            <a:r>
              <a:rPr lang="ro-RO" sz="1700" dirty="0" smtClean="0">
                <a:latin typeface="Palatino Linotype" panose="02040502050505030304" pitchFamily="18" charset="0"/>
              </a:rPr>
              <a:t>leading </a:t>
            </a:r>
            <a:r>
              <a:rPr lang="ro-RO" sz="1700" dirty="0" smtClean="0">
                <a:latin typeface="Palatino Linotype" panose="02040502050505030304" pitchFamily="18" charset="0"/>
              </a:rPr>
              <a:t>to higher air temperature and higher UHI intensity this determines </a:t>
            </a:r>
            <a:r>
              <a:rPr lang="ro-RO" sz="1700" b="1" i="1" dirty="0" smtClean="0">
                <a:latin typeface="Palatino Linotype" panose="02040502050505030304" pitchFamily="18" charset="0"/>
              </a:rPr>
              <a:t>wors</a:t>
            </a:r>
            <a:r>
              <a:rPr lang="en-US" sz="1700" b="1" i="1" dirty="0" smtClean="0">
                <a:latin typeface="Palatino Linotype" panose="02040502050505030304" pitchFamily="18" charset="0"/>
              </a:rPr>
              <a:t>e</a:t>
            </a:r>
            <a:r>
              <a:rPr lang="ro-RO" sz="1700" b="1" i="1" dirty="0" smtClean="0">
                <a:latin typeface="Palatino Linotype" panose="02040502050505030304" pitchFamily="18" charset="0"/>
              </a:rPr>
              <a:t> </a:t>
            </a:r>
            <a:r>
              <a:rPr lang="ro-RO" sz="1700" b="1" i="1" dirty="0" smtClean="0">
                <a:latin typeface="Palatino Linotype" panose="02040502050505030304" pitchFamily="18" charset="0"/>
              </a:rPr>
              <a:t>conditions during summer and better conditions during winter </a:t>
            </a:r>
            <a:r>
              <a:rPr lang="ro-RO" sz="1700" dirty="0" smtClean="0">
                <a:latin typeface="Palatino Linotype" panose="02040502050505030304" pitchFamily="18" charset="0"/>
              </a:rPr>
              <a:t>in term of thermal comfort. </a:t>
            </a:r>
          </a:p>
          <a:p>
            <a:pPr algn="just"/>
            <a:endParaRPr lang="ro-RO" sz="1700" dirty="0">
              <a:latin typeface="Palatino Linotype" panose="02040502050505030304" pitchFamily="18" charset="0"/>
            </a:endParaRPr>
          </a:p>
          <a:p>
            <a:pPr algn="just"/>
            <a:r>
              <a:rPr lang="ro-RO" sz="1700" dirty="0" smtClean="0">
                <a:latin typeface="Palatino Linotype" panose="02040502050505030304" pitchFamily="18" charset="0"/>
              </a:rPr>
              <a:t>The monitoring network should be extended to the </a:t>
            </a:r>
            <a:r>
              <a:rPr lang="ro-RO" sz="1700" b="1" i="1" dirty="0" smtClean="0">
                <a:latin typeface="Palatino Linotype" panose="02040502050505030304" pitchFamily="18" charset="0"/>
              </a:rPr>
              <a:t>western part of the city</a:t>
            </a:r>
            <a:r>
              <a:rPr lang="ro-RO" sz="1700" dirty="0" smtClean="0">
                <a:latin typeface="Palatino Linotype" panose="02040502050505030304" pitchFamily="18" charset="0"/>
              </a:rPr>
              <a:t>.</a:t>
            </a:r>
          </a:p>
          <a:p>
            <a:pPr algn="just"/>
            <a:endParaRPr lang="ro-RO" sz="1700" dirty="0">
              <a:latin typeface="Palatino Linotype" panose="02040502050505030304" pitchFamily="18" charset="0"/>
            </a:endParaRPr>
          </a:p>
          <a:p>
            <a:pPr algn="just"/>
            <a:r>
              <a:rPr lang="ro-RO" sz="1700" dirty="0" smtClean="0">
                <a:latin typeface="Palatino Linotype" panose="02040502050505030304" pitchFamily="18" charset="0"/>
              </a:rPr>
              <a:t>Changes in atmospheric </a:t>
            </a:r>
            <a:r>
              <a:rPr lang="ro-RO" sz="1700" dirty="0" smtClean="0">
                <a:latin typeface="Palatino Linotype" panose="02040502050505030304" pitchFamily="18" charset="0"/>
              </a:rPr>
              <a:t>circulation</a:t>
            </a:r>
            <a:r>
              <a:rPr lang="en-US" sz="1700" dirty="0" smtClean="0">
                <a:latin typeface="Palatino Linotype" panose="02040502050505030304" pitchFamily="18" charset="0"/>
              </a:rPr>
              <a:t> according to main climate scenarios</a:t>
            </a:r>
            <a:r>
              <a:rPr lang="ro-RO" sz="1700" dirty="0" smtClean="0">
                <a:latin typeface="Palatino Linotype" panose="02040502050505030304" pitchFamily="18" charset="0"/>
              </a:rPr>
              <a:t> </a:t>
            </a:r>
            <a:r>
              <a:rPr lang="ro-RO" sz="1700" dirty="0" smtClean="0">
                <a:latin typeface="Palatino Linotype" panose="02040502050505030304" pitchFamily="18" charset="0"/>
              </a:rPr>
              <a:t>are oriented towards </a:t>
            </a:r>
            <a:r>
              <a:rPr lang="ro-RO" sz="1700" b="1" i="1" dirty="0" smtClean="0">
                <a:latin typeface="Palatino Linotype" panose="02040502050505030304" pitchFamily="18" charset="0"/>
              </a:rPr>
              <a:t>an increase of westerly circulation types and a decrease in easterly circulation types</a:t>
            </a:r>
            <a:r>
              <a:rPr lang="ro-RO" sz="1700" dirty="0" smtClean="0">
                <a:latin typeface="Palatino Linotype" panose="02040502050505030304" pitchFamily="18" charset="0"/>
              </a:rPr>
              <a:t>.</a:t>
            </a:r>
          </a:p>
          <a:p>
            <a:pPr algn="just"/>
            <a:endParaRPr lang="ro-RO" sz="1700" dirty="0">
              <a:latin typeface="Palatino Linotype" panose="02040502050505030304" pitchFamily="18" charset="0"/>
            </a:endParaRPr>
          </a:p>
          <a:p>
            <a:pPr algn="just"/>
            <a:r>
              <a:rPr lang="ro-RO" sz="1700" dirty="0" smtClean="0">
                <a:latin typeface="Palatino Linotype" panose="02040502050505030304" pitchFamily="18" charset="0"/>
              </a:rPr>
              <a:t>The changes expected in atmospheric circulation types lead </a:t>
            </a:r>
            <a:r>
              <a:rPr lang="ro-RO" sz="1700" b="1" i="1" dirty="0" smtClean="0">
                <a:latin typeface="Palatino Linotype" panose="02040502050505030304" pitchFamily="18" charset="0"/>
              </a:rPr>
              <a:t>to an increase of urban heat island intensity, but only in RCP8.5 extreme </a:t>
            </a:r>
            <a:r>
              <a:rPr lang="ro-RO" sz="1700" b="1" i="1" dirty="0" smtClean="0">
                <a:latin typeface="Palatino Linotype" panose="02040502050505030304" pitchFamily="18" charset="0"/>
              </a:rPr>
              <a:t>scenario</a:t>
            </a:r>
            <a:r>
              <a:rPr lang="en-US" sz="1700" b="1" i="1" dirty="0" smtClean="0">
                <a:latin typeface="Palatino Linotype" panose="02040502050505030304" pitchFamily="18" charset="0"/>
              </a:rPr>
              <a:t> and only for warm season</a:t>
            </a:r>
            <a:r>
              <a:rPr lang="ro-RO" sz="1700" b="1" i="1" dirty="0" smtClean="0">
                <a:latin typeface="Palatino Linotype" panose="02040502050505030304" pitchFamily="18" charset="0"/>
              </a:rPr>
              <a:t>.</a:t>
            </a:r>
            <a:endParaRPr lang="ro-RO" sz="1700" b="1" i="1" dirty="0" smtClean="0">
              <a:latin typeface="Palatino Linotype" panose="02040502050505030304" pitchFamily="18" charset="0"/>
            </a:endParaRPr>
          </a:p>
          <a:p>
            <a:pPr algn="just"/>
            <a:endParaRPr lang="ro-RO" sz="1700" b="1" i="1" dirty="0">
              <a:latin typeface="Palatino Linotype" panose="02040502050505030304" pitchFamily="18" charset="0"/>
            </a:endParaRPr>
          </a:p>
          <a:p>
            <a:pPr algn="just"/>
            <a:r>
              <a:rPr lang="en-US" sz="1700" dirty="0">
                <a:latin typeface="Palatino Linotype" panose="02040502050505030304" pitchFamily="18" charset="0"/>
              </a:rPr>
              <a:t>The changes in urban heat island intensity are expected to be </a:t>
            </a:r>
            <a:r>
              <a:rPr lang="en-US" sz="1700" b="1" i="1" dirty="0">
                <a:latin typeface="Palatino Linotype" panose="02040502050505030304" pitchFamily="18" charset="0"/>
              </a:rPr>
              <a:t>less induced by changes in atmospheric circulation</a:t>
            </a:r>
            <a:r>
              <a:rPr lang="en-US" sz="1700" dirty="0">
                <a:latin typeface="Palatino Linotype" panose="02040502050505030304" pitchFamily="18" charset="0"/>
              </a:rPr>
              <a:t>, but mostly by changes in urban land cover and climate change mitigation policies.</a:t>
            </a:r>
            <a:r>
              <a:rPr lang="ro-RO" sz="1700" dirty="0" smtClean="0">
                <a:latin typeface="Palatino Linotype" panose="02040502050505030304" pitchFamily="18" charset="0"/>
              </a:rPr>
              <a:t>.</a:t>
            </a:r>
            <a:endParaRPr lang="en-US" sz="1700" dirty="0" smtClean="0">
              <a:latin typeface="Palatino Linotype" panose="02040502050505030304" pitchFamily="18" charset="0"/>
            </a:endParaRPr>
          </a:p>
          <a:p>
            <a:pPr algn="just"/>
            <a:endParaRPr lang="en-US" sz="17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85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5071</TotalTime>
  <Words>1946</Words>
  <Application>Microsoft Office PowerPoint</Application>
  <PresentationFormat>Widescreen</PresentationFormat>
  <Paragraphs>686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Palatino Linotype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248</cp:revision>
  <cp:lastPrinted>2022-08-26T14:24:04Z</cp:lastPrinted>
  <dcterms:created xsi:type="dcterms:W3CDTF">2022-05-10T08:01:55Z</dcterms:created>
  <dcterms:modified xsi:type="dcterms:W3CDTF">2022-09-04T16:04:10Z</dcterms:modified>
</cp:coreProperties>
</file>