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2"/>
  </p:notesMasterIdLst>
  <p:sldIdLst>
    <p:sldId id="256" r:id="rId2"/>
    <p:sldId id="300" r:id="rId3"/>
    <p:sldId id="312" r:id="rId4"/>
    <p:sldId id="324" r:id="rId5"/>
    <p:sldId id="325" r:id="rId6"/>
    <p:sldId id="313" r:id="rId7"/>
    <p:sldId id="320" r:id="rId8"/>
    <p:sldId id="314" r:id="rId9"/>
    <p:sldId id="323" r:id="rId10"/>
    <p:sldId id="315" r:id="rId11"/>
    <p:sldId id="317" r:id="rId12"/>
    <p:sldId id="318" r:id="rId13"/>
    <p:sldId id="316" r:id="rId14"/>
    <p:sldId id="322" r:id="rId15"/>
    <p:sldId id="321" r:id="rId16"/>
    <p:sldId id="326" r:id="rId17"/>
    <p:sldId id="327" r:id="rId18"/>
    <p:sldId id="309" r:id="rId19"/>
    <p:sldId id="328" r:id="rId20"/>
    <p:sldId id="311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A63"/>
    <a:srgbClr val="99FF66"/>
    <a:srgbClr val="2E76B8"/>
    <a:srgbClr val="BCD6EE"/>
    <a:srgbClr val="94BEE4"/>
    <a:srgbClr val="62A0D8"/>
    <a:srgbClr val="5CB1FE"/>
    <a:srgbClr val="144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5" autoAdjust="0"/>
  </p:normalViewPr>
  <p:slideViewPr>
    <p:cSldViewPr>
      <p:cViewPr>
        <p:scale>
          <a:sx n="66" d="100"/>
          <a:sy n="66" d="100"/>
        </p:scale>
        <p:origin x="1555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199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4A60C46-43C9-4581-A222-CE27FD25B2C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CD8CE52-98A4-4CB1-8CCA-8C7102FF944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5E0430D-31EC-45B9-8A14-032F94F9647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E3728398-688A-48B4-9068-0C163C8AC0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81C07A43-5D3D-4952-9E57-156D9A34738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7CF539CB-9818-42A4-9B0A-1FBC6CB5B7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39ADCA-F794-427C-9422-7430C7C308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6CEE02E7-AC18-41B5-B732-172F410011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CB557405-B857-42C4-AD35-F18F3D038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I would like to thank the organizers for the opportunity to present. </a:t>
            </a: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1DC2A3E8-C255-4AF7-8B9C-AE20E0003D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2B25F17-51DC-4DEC-99E3-C0D278D6EFCF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39ADCA-F794-427C-9422-7430C7C30801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132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EFF886C-4DDE-426E-8DBF-3AE65156608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588" y="0"/>
            <a:ext cx="9144001" cy="6858000"/>
            <a:chOff x="-1" y="96"/>
            <a:chExt cx="4501" cy="4226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4F7F6222-9247-4067-8354-D71F5ABD88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96"/>
              <a:ext cx="3188" cy="4226"/>
            </a:xfrm>
            <a:prstGeom prst="rect">
              <a:avLst/>
            </a:prstGeom>
            <a:gradFill rotWithShape="0">
              <a:gsLst>
                <a:gs pos="0">
                  <a:srgbClr val="94BEE4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72DB2EDB-7D29-41AF-93A1-70FCF59219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64" y="1877"/>
              <a:ext cx="3836" cy="944"/>
            </a:xfrm>
            <a:prstGeom prst="rect">
              <a:avLst/>
            </a:prstGeom>
            <a:solidFill>
              <a:srgbClr val="144C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F4449A7-0CF2-4CC0-BAD5-D3678C14B5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" y="1634"/>
              <a:ext cx="930" cy="1188"/>
              <a:chOff x="-1" y="1634"/>
              <a:chExt cx="930" cy="1188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F445D890-8C92-487C-B7A9-F5A0AA38EA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" y="2349"/>
                <a:ext cx="216" cy="247"/>
              </a:xfrm>
              <a:prstGeom prst="rect">
                <a:avLst/>
              </a:prstGeom>
              <a:solidFill>
                <a:srgbClr val="62A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FEA9212-FC08-4A99-8CEE-B9FE6908A4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6" y="1634"/>
                <a:ext cx="216" cy="247"/>
              </a:xfrm>
              <a:prstGeom prst="rect">
                <a:avLst/>
              </a:prstGeom>
              <a:solidFill>
                <a:srgbClr val="DD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86BDFA7-BBAA-4D49-B9B0-E074E2A99D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6" y="2286"/>
                <a:ext cx="273" cy="289"/>
              </a:xfrm>
              <a:prstGeom prst="rect">
                <a:avLst/>
              </a:prstGeom>
              <a:solidFill>
                <a:srgbClr val="144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FB6450F-E8EB-404A-9161-27071E20AE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" y="2576"/>
                <a:ext cx="221" cy="247"/>
              </a:xfrm>
              <a:prstGeom prst="rect">
                <a:avLst/>
              </a:prstGeom>
              <a:solidFill>
                <a:srgbClr val="62A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4335E81-1B38-4E4F-856D-6EFD4265A4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6" y="1877"/>
                <a:ext cx="220" cy="239"/>
              </a:xfrm>
              <a:prstGeom prst="rect">
                <a:avLst/>
              </a:prstGeom>
              <a:solidFill>
                <a:srgbClr val="DD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4CA8116-0A16-434C-9361-B30B707ACF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882"/>
                <a:ext cx="220" cy="239"/>
              </a:xfrm>
              <a:prstGeom prst="rect">
                <a:avLst/>
              </a:prstGeom>
              <a:solidFill>
                <a:srgbClr val="2E7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C552FE9-1B39-45AD-B7E0-400ABFB75B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6" y="1877"/>
                <a:ext cx="216" cy="239"/>
              </a:xfrm>
              <a:prstGeom prst="rect">
                <a:avLst/>
              </a:prstGeom>
              <a:solidFill>
                <a:srgbClr val="62A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7758F8B-E7FB-4123-831B-078043FDF0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" y="2119"/>
                <a:ext cx="218" cy="247"/>
              </a:xfrm>
              <a:prstGeom prst="rect">
                <a:avLst/>
              </a:prstGeom>
              <a:solidFill>
                <a:srgbClr val="DD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2C36AE6-C63E-433F-AEA1-3613A4600C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41" y="2119"/>
                <a:ext cx="227" cy="227"/>
              </a:xfrm>
              <a:prstGeom prst="rect">
                <a:avLst/>
              </a:prstGeom>
              <a:solidFill>
                <a:srgbClr val="62A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1">
                <a:extLst>
                  <a:ext uri="{FF2B5EF4-FFF2-40B4-BE49-F238E27FC236}">
                    <a16:creationId xmlns:a16="http://schemas.microsoft.com/office/drawing/2014/main" id="{248FECEF-49F0-4FBF-B527-9EB7893D06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-1" y="2348"/>
                <a:ext cx="220" cy="247"/>
              </a:xfrm>
              <a:prstGeom prst="rect">
                <a:avLst/>
              </a:prstGeom>
              <a:solidFill>
                <a:srgbClr val="DDE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8" name="Rectangle 12">
                <a:extLst>
                  <a:ext uri="{FF2B5EF4-FFF2-40B4-BE49-F238E27FC236}">
                    <a16:creationId xmlns:a16="http://schemas.microsoft.com/office/drawing/2014/main" id="{CA9820E7-E721-47A5-843C-45591AB41F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5" y="2591"/>
                <a:ext cx="220" cy="237"/>
              </a:xfrm>
              <a:prstGeom prst="rect">
                <a:avLst/>
              </a:prstGeom>
              <a:solidFill>
                <a:srgbClr val="144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" name="Rectangle 9">
                <a:extLst>
                  <a:ext uri="{FF2B5EF4-FFF2-40B4-BE49-F238E27FC236}">
                    <a16:creationId xmlns:a16="http://schemas.microsoft.com/office/drawing/2014/main" id="{AE685D19-AF35-4D16-96DC-7743C7835D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42" y="2530"/>
                <a:ext cx="273" cy="292"/>
              </a:xfrm>
              <a:prstGeom prst="rect">
                <a:avLst/>
              </a:prstGeom>
              <a:solidFill>
                <a:srgbClr val="144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2">
                <a:extLst>
                  <a:ext uri="{FF2B5EF4-FFF2-40B4-BE49-F238E27FC236}">
                    <a16:creationId xmlns:a16="http://schemas.microsoft.com/office/drawing/2014/main" id="{C1FD54A0-DF27-456E-B218-9CFBFF3C5C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4" y="2114"/>
                <a:ext cx="220" cy="239"/>
              </a:xfrm>
              <a:prstGeom prst="rect">
                <a:avLst/>
              </a:prstGeom>
              <a:solidFill>
                <a:srgbClr val="144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9">
                <a:extLst>
                  <a:ext uri="{FF2B5EF4-FFF2-40B4-BE49-F238E27FC236}">
                    <a16:creationId xmlns:a16="http://schemas.microsoft.com/office/drawing/2014/main" id="{0760C4B2-6423-4B3D-B469-7157227653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6" y="2321"/>
                <a:ext cx="273" cy="503"/>
              </a:xfrm>
              <a:prstGeom prst="rect">
                <a:avLst/>
              </a:prstGeom>
              <a:solidFill>
                <a:srgbClr val="144C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71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1981200" y="3048000"/>
            <a:ext cx="6027051" cy="1228285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18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698004" y="4966300"/>
            <a:ext cx="8279423" cy="852099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296967B3-28EA-4C3E-8A5B-DE87394B0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3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544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553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9B9C9-2599-42DA-B362-7F65CF8E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1600200"/>
            <a:ext cx="4191000" cy="4953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1CC51E-490A-46BA-AD43-E4E3B8EF0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9091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C2B31E-D811-4090-BC27-8D293253AB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9478B61-2EA6-4022-A394-017F51252A3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35ECE-97C2-4E53-A246-D72CFEB97D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0DE30540-49F3-4109-A8A3-E8D651140AF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7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82A4852-6348-467A-AA68-075A225BE5E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35A0726-1AD7-4BD4-B7AD-4E1CC2C865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5F269-FBD3-4250-93A2-33154889B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C5C33F07-883E-40D8-A26A-D638AF72682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57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9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0AB571D-D693-489F-BA15-7721BF9B13C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D7F2E53-FF70-411F-82F5-0BDFAD24871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D05B8-9463-49FC-9705-4C08FA7101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F393FB53-9798-4E16-A0D9-8BBB4319C61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7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24A2D4C-CCC2-495B-A182-9BB6D4C708B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EC2FD0D-CF03-4A84-84CD-9B2449A1EA3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CF085-5ACE-40C0-B220-F4811DBC22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623CF464-2F7D-43B8-B253-638D31C5205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59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F6C13E-1FA8-4F54-80DF-712CF19D75E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1D0071-2B7D-4ED0-96A2-E8CB3382034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3DE66-5008-4465-816D-B4DD6DE44A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730A5CC8-4576-4231-A27D-A3E5C0B7388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0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4328762-F4F8-402F-96C1-9428E15CBC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AC5038B-1BDA-43B4-A95D-06B4F76E4C6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2EE25-3C0F-4F57-825C-D15360BEBB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CD09871B-C31D-4027-B554-F0ECE379DAA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4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1196943-87A2-4FD8-9DA2-3F7CDEE653F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4E1F627-5BF7-42FA-9EF5-1540D4CADA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02885-584E-48E4-BCD4-BD637C9464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005319AC-BE61-4BD2-8DC9-3BC94F42D3A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56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5148262"/>
            <a:ext cx="7696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3900" y="533400"/>
            <a:ext cx="7696200" cy="47545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5715000"/>
            <a:ext cx="7696200" cy="45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555524D-AFA5-4BA4-AA30-1AA932CE95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891CDB4-43C8-4F12-90DB-E64F14FF30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1D700-E061-4DE9-9A97-6A616F60E9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356E96C6-8E35-4F96-911B-AFC2480D2AD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8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1343E12-8935-4F1A-831C-59F8C1EA89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8E16DF1-A85F-4293-A750-5C2BD1C34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pPr>
              <a:defRPr/>
            </a:pPr>
            <a:fld id="{7B26F005-81C4-4C7E-AF6B-AF640BBB8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680D4528-6EA0-434A-B9CC-FB4A14533C6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71EB1053-85DD-4ED1-979B-34CC6DA0B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rgbClr val="94BEE4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5F885FF3-9843-4206-AC67-4E5BE82C6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rgbClr val="62A0D8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4E92CEDB-3A73-4E77-80B9-E083490CF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rgbClr val="BCD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0E330394-B4BF-42F4-9B1A-ECD0D0F4D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rgbClr val="BCD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A8215978-CA97-4ABB-A5C9-6941FBA32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rgbClr val="2E7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9F1B8336-9241-499D-9DFF-E37873CA5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rgbClr val="BCD6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42FF6775-0C8A-4A20-A370-88565757F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rgbClr val="2E7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BFAC73EE-0E00-4AE0-884A-5F993D6C5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rgbClr val="2E7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96FD334A-FC43-4658-85AE-5C30A68D3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rgbClr val="2E76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5B0CABCB-6E32-4674-9C11-64D11B72E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60" name="Rectangle 16">
            <a:extLst>
              <a:ext uri="{FF2B5EF4-FFF2-40B4-BE49-F238E27FC236}">
                <a16:creationId xmlns:a16="http://schemas.microsoft.com/office/drawing/2014/main" id="{915B764C-48B9-4D45-AA3C-2FCF72B725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2" r:id="rId2"/>
    <p:sldLayoutId id="2147483871" r:id="rId3"/>
    <p:sldLayoutId id="2147483873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D6889-269F-4CDB-AF72-5E9D6C3DE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1359"/>
            <a:ext cx="9144000" cy="6869359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6A041E7E-866D-4DA5-A7DD-B6D76AEE1E3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" y="8532"/>
            <a:ext cx="8991600" cy="1492564"/>
          </a:xfrm>
        </p:spPr>
        <p:txBody>
          <a:bodyPr/>
          <a:lstStyle/>
          <a:p>
            <a:pPr algn="ctr" eaLnBrk="1" hangingPunct="1"/>
            <a:r>
              <a:rPr lang="en-US" sz="2800" dirty="0"/>
              <a:t>Quantifying Biases in Open-path Eddy Covariance CO</a:t>
            </a:r>
            <a:r>
              <a:rPr lang="en-US" sz="2800" baseline="-25000" dirty="0"/>
              <a:t>2</a:t>
            </a:r>
            <a:r>
              <a:rPr lang="en-US" sz="2800" dirty="0"/>
              <a:t> Flux Measurements Caused by Spectroscopic Effects in Broadband Non-dispersive Infrared Gas Analyzers</a:t>
            </a:r>
            <a:endParaRPr lang="en-US" altLang="en-US" sz="2800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76085E6-B122-4499-B66D-F8C85F09E790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67280" y="3573088"/>
            <a:ext cx="2182812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400" dirty="0"/>
              <a:t>Ivan Bogoev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D27D5C8-9B27-4606-992C-42FF8A090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80" y="4139479"/>
            <a:ext cx="391188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2000" dirty="0"/>
              <a:t>Campbell Scientific, UT, USA</a:t>
            </a:r>
            <a:endParaRPr lang="en-US" altLang="en-US" sz="2000" kern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3F043E6-1D4F-472A-827F-2B0748412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652419"/>
            <a:ext cx="2764971" cy="376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en-US" sz="1600" i="1" dirty="0"/>
              <a:t>EMS 2022, Bonn</a:t>
            </a:r>
            <a:endParaRPr lang="en-US" altLang="en-US" kern="0" dirty="0"/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000" kern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Motivation: controversial findings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8AA4E6-23F6-4DB9-B7FC-7956BABE1A8A}"/>
              </a:ext>
            </a:extLst>
          </p:cNvPr>
          <p:cNvSpPr txBox="1"/>
          <p:nvPr/>
        </p:nvSpPr>
        <p:spPr>
          <a:xfrm>
            <a:off x="454152" y="1143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Ma, J. et al. (2014). A downward </a:t>
            </a:r>
            <a:r>
              <a:rPr lang="en-US" sz="1800" dirty="0">
                <a:latin typeface="Calibri" pitchFamily="34" charset="0"/>
              </a:rPr>
              <a:t>CO</a:t>
            </a:r>
            <a:r>
              <a:rPr lang="en-US" sz="1800" baseline="-25000" dirty="0">
                <a:latin typeface="Calibri" pitchFamily="34" charset="0"/>
              </a:rPr>
              <a:t>2</a:t>
            </a:r>
            <a:r>
              <a:rPr lang="en-US" sz="1800" dirty="0"/>
              <a:t> flux seems to have nowhere to go. </a:t>
            </a:r>
            <a:r>
              <a:rPr lang="en-US" sz="1800" i="1" dirty="0" err="1"/>
              <a:t>Biogeosciences</a:t>
            </a:r>
            <a:r>
              <a:rPr lang="en-US" sz="1800" dirty="0"/>
              <a:t>, </a:t>
            </a:r>
            <a:r>
              <a:rPr lang="en-US" sz="1800" b="1" dirty="0"/>
              <a:t>11</a:t>
            </a:r>
            <a:r>
              <a:rPr lang="en-US" sz="1800" dirty="0"/>
              <a:t>: 6251-6262.</a:t>
            </a:r>
          </a:p>
        </p:txBody>
      </p:sp>
      <p:pic>
        <p:nvPicPr>
          <p:cNvPr id="7" name="Picture 2" descr="Image result for picture of a Chinese desert">
            <a:extLst>
              <a:ext uri="{FF2B5EF4-FFF2-40B4-BE49-F238E27FC236}">
                <a16:creationId xmlns:a16="http://schemas.microsoft.com/office/drawing/2014/main" id="{44BF5990-E889-4921-8ACA-46D02EB80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4198"/>
            <a:ext cx="6678764" cy="377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C9D8A3-4A4D-4A3B-A261-603093D0FF8A}"/>
              </a:ext>
            </a:extLst>
          </p:cNvPr>
          <p:cNvSpPr txBox="1"/>
          <p:nvPr/>
        </p:nvSpPr>
        <p:spPr>
          <a:xfrm>
            <a:off x="619125" y="59436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Schlesinger, W. (2016). An evaluation of abiotic carbon sinks in deserts. </a:t>
            </a:r>
            <a:r>
              <a:rPr lang="en-US" sz="1800" i="1" dirty="0"/>
              <a:t>Global Change Biol.</a:t>
            </a:r>
            <a:r>
              <a:rPr lang="en-US" sz="1800" dirty="0"/>
              <a:t>, </a:t>
            </a:r>
            <a:r>
              <a:rPr lang="en-US" sz="1800" dirty="0" err="1"/>
              <a:t>doi</a:t>
            </a:r>
            <a:r>
              <a:rPr lang="en-US" sz="1800" dirty="0"/>
              <a:t>: 10.1111/gcb.13336 </a:t>
            </a:r>
            <a:r>
              <a:rPr lang="en-US" sz="1800" b="1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24762C-B101-4D52-A09C-3C12B7FE1272}"/>
              </a:ext>
            </a:extLst>
          </p:cNvPr>
          <p:cNvSpPr txBox="1"/>
          <p:nvPr/>
        </p:nvSpPr>
        <p:spPr>
          <a:xfrm>
            <a:off x="1232618" y="2201140"/>
            <a:ext cx="6311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Is the desert a carbon sink? Where does the carbon go? </a:t>
            </a:r>
          </a:p>
        </p:txBody>
      </p:sp>
    </p:spTree>
    <p:extLst>
      <p:ext uri="{BB962C8B-B14F-4D97-AF65-F5344CB8AC3E}">
        <p14:creationId xmlns:p14="http://schemas.microsoft.com/office/powerpoint/2010/main" val="162913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Motivation: unreasonable CO</a:t>
            </a:r>
            <a:r>
              <a:rPr lang="en-US" sz="3200" baseline="-25000" dirty="0"/>
              <a:t>2</a:t>
            </a:r>
            <a:r>
              <a:rPr lang="en-US" sz="3200" dirty="0"/>
              <a:t> uptake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67E108-F3D5-4733-ABB2-A0294AFAC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648" y="2247601"/>
            <a:ext cx="6146352" cy="4610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B1C620-D30A-4232-A513-2EDBAC6E45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23952"/>
            <a:ext cx="3352799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77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Motivation: unreasonable CO</a:t>
            </a:r>
            <a:r>
              <a:rPr lang="en-US" sz="3200" baseline="-25000" dirty="0"/>
              <a:t>2</a:t>
            </a:r>
            <a:r>
              <a:rPr lang="en-US" sz="3200" dirty="0"/>
              <a:t> uptake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F01EC1-7A83-4F56-9D3D-17935E078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73" y="990600"/>
            <a:ext cx="9013027" cy="152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B30620-00B5-4F88-B94B-1F115979F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19400"/>
            <a:ext cx="7924800" cy="381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9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Motivation: unreasonable CO</a:t>
            </a:r>
            <a:r>
              <a:rPr lang="en-US" sz="3200" baseline="-25000" dirty="0"/>
              <a:t>2</a:t>
            </a:r>
            <a:r>
              <a:rPr lang="en-US" sz="3200" dirty="0"/>
              <a:t> uptake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A4336A-5C4D-4664-8BB3-7FAA5C4B7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445" y="990600"/>
            <a:ext cx="7091155" cy="5776635"/>
          </a:xfrm>
          <a:prstGeom prst="rect">
            <a:avLst/>
          </a:prstGeom>
        </p:spPr>
      </p:pic>
      <p:sp>
        <p:nvSpPr>
          <p:cNvPr id="7" name="Textfeld 28">
            <a:extLst>
              <a:ext uri="{FF2B5EF4-FFF2-40B4-BE49-F238E27FC236}">
                <a16:creationId xmlns:a16="http://schemas.microsoft.com/office/drawing/2014/main" id="{97BEF23C-54D0-43A7-92FB-94D9B6AD2502}"/>
              </a:ext>
            </a:extLst>
          </p:cNvPr>
          <p:cNvSpPr txBox="1"/>
          <p:nvPr/>
        </p:nvSpPr>
        <p:spPr>
          <a:xfrm>
            <a:off x="6140020" y="1954649"/>
            <a:ext cx="12513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cs typeface="Arial" panose="020B0604020202020204" pitchFamily="34" charset="0"/>
              </a:rPr>
              <a:t>64 total sites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A49BDA7-5FFB-4D15-ABE2-972AA3593D72}"/>
              </a:ext>
            </a:extLst>
          </p:cNvPr>
          <p:cNvSpPr/>
          <p:nvPr/>
        </p:nvSpPr>
        <p:spPr bwMode="auto">
          <a:xfrm rot="19005066">
            <a:off x="2195858" y="2170292"/>
            <a:ext cx="3841914" cy="1678692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feld 28">
            <a:extLst>
              <a:ext uri="{FF2B5EF4-FFF2-40B4-BE49-F238E27FC236}">
                <a16:creationId xmlns:a16="http://schemas.microsoft.com/office/drawing/2014/main" id="{6808C924-AFE1-40FF-9355-50CB1E42CA25}"/>
              </a:ext>
            </a:extLst>
          </p:cNvPr>
          <p:cNvSpPr txBox="1"/>
          <p:nvPr/>
        </p:nvSpPr>
        <p:spPr>
          <a:xfrm>
            <a:off x="3056412" y="2228671"/>
            <a:ext cx="124661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FF0000"/>
                </a:solidFill>
                <a:cs typeface="Arial" panose="020B0604020202020204" pitchFamily="34" charset="0"/>
              </a:rPr>
              <a:t>37 sites</a:t>
            </a:r>
          </a:p>
          <a:p>
            <a:r>
              <a:rPr lang="de-DE" sz="2400" dirty="0">
                <a:cs typeface="Arial" panose="020B0604020202020204" pitchFamily="34" charset="0"/>
              </a:rPr>
              <a:t>show bias</a:t>
            </a:r>
          </a:p>
        </p:txBody>
      </p:sp>
    </p:spTree>
    <p:extLst>
      <p:ext uri="{BB962C8B-B14F-4D97-AF65-F5344CB8AC3E}">
        <p14:creationId xmlns:p14="http://schemas.microsoft.com/office/powerpoint/2010/main" val="153695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09600"/>
          </a:xfrm>
        </p:spPr>
        <p:txBody>
          <a:bodyPr/>
          <a:lstStyle/>
          <a:p>
            <a:r>
              <a:rPr lang="en-US" sz="3200" dirty="0"/>
              <a:t>Motivation: poor comparisons between open- and closed-path analyzers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A84A52-462E-4318-BCD9-E888475CF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3931" y="3401568"/>
            <a:ext cx="3937669" cy="1752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0195A5-CD82-46D2-9AF9-A01CE4C20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" y="2310642"/>
            <a:ext cx="5096256" cy="405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91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09600"/>
          </a:xfrm>
        </p:spPr>
        <p:txBody>
          <a:bodyPr/>
          <a:lstStyle/>
          <a:p>
            <a:r>
              <a:rPr lang="en-US" sz="3200" dirty="0"/>
              <a:t>Biases in open-path sensor is driven by sensible heat flux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0195A5-CD82-46D2-9AF9-A01CE4C20B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24" t="27190" r="12321" b="13397"/>
          <a:stretch/>
        </p:blipFill>
        <p:spPr>
          <a:xfrm>
            <a:off x="810768" y="1828800"/>
            <a:ext cx="7863840" cy="472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40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sz="3200" dirty="0"/>
              <a:t>Background: broadband non-dispersive infrared spectroscopy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A34351B2-5867-4C94-A449-1FD775BD3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676400"/>
            <a:ext cx="3505200" cy="4038600"/>
          </a:xfrm>
          <a:prstGeom prst="rect">
            <a:avLst/>
          </a:prstGeom>
          <a:solidFill>
            <a:srgbClr val="FFFFFF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274320" tIns="274320" rIns="274320" bIns="274320"/>
          <a:lstStyle>
            <a:lvl1pPr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1pPr>
            <a:lvl2pPr marL="742950" indent="-28575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2pPr>
            <a:lvl3pPr marL="11430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3pPr>
            <a:lvl4pPr marL="16002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4pPr>
            <a:lvl5pPr marL="2057400" indent="-228600" eaLnBrk="0" hangingPunct="0"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0063" algn="l"/>
              </a:tabLst>
              <a:defRPr sz="3200">
                <a:solidFill>
                  <a:schemeClr val="tx1"/>
                </a:solidFill>
                <a:latin typeface="Helvetica" pitchFamily="124" charset="0"/>
                <a:ea typeface="MS PGothic" pitchFamily="34" charset="-128"/>
              </a:defRPr>
            </a:lvl9pPr>
          </a:lstStyle>
          <a:p>
            <a:r>
              <a:rPr lang="en-US" sz="1400" i="1" dirty="0"/>
              <a:t>A =</a:t>
            </a:r>
            <a:r>
              <a:rPr lang="en-US" sz="1400" dirty="0"/>
              <a:t> Absorbed light energy in the spectral interval</a:t>
            </a:r>
          </a:p>
          <a:p>
            <a:r>
              <a:rPr lang="en-US" sz="1400" i="1" dirty="0"/>
              <a:t>N</a:t>
            </a:r>
            <a:r>
              <a:rPr lang="en-US" sz="1400" dirty="0"/>
              <a:t> = Number of absorption lines in the spectral interval</a:t>
            </a:r>
          </a:p>
          <a:p>
            <a:r>
              <a:rPr lang="en-US" sz="1400" i="1" dirty="0"/>
              <a:t>ν = </a:t>
            </a:r>
            <a:r>
              <a:rPr lang="en-US" sz="1400" dirty="0"/>
              <a:t>Wave number of the individual spectral line</a:t>
            </a:r>
            <a:r>
              <a:rPr lang="en-US" sz="1400" i="1" dirty="0"/>
              <a:t> </a:t>
            </a:r>
            <a:endParaRPr lang="en-US" sz="1400" dirty="0"/>
          </a:p>
          <a:p>
            <a:r>
              <a:rPr lang="en-US" sz="1400" i="1" dirty="0"/>
              <a:t>c =</a:t>
            </a:r>
            <a:r>
              <a:rPr lang="en-US" sz="1400" dirty="0"/>
              <a:t> Density of the absorbing gas</a:t>
            </a:r>
          </a:p>
          <a:p>
            <a:r>
              <a:rPr lang="en-US" sz="1400" i="1" dirty="0"/>
              <a:t>L =</a:t>
            </a:r>
            <a:r>
              <a:rPr lang="en-US" sz="1400" dirty="0"/>
              <a:t> Path length</a:t>
            </a:r>
          </a:p>
          <a:p>
            <a:r>
              <a:rPr lang="en-US" sz="1400" i="1" dirty="0"/>
              <a:t>S</a:t>
            </a:r>
            <a:r>
              <a:rPr lang="en-US" sz="1400" i="1" baseline="-25000" dirty="0"/>
              <a:t>i</a:t>
            </a:r>
            <a:r>
              <a:rPr lang="en-US" sz="1400" i="1" dirty="0"/>
              <a:t> =</a:t>
            </a:r>
            <a:r>
              <a:rPr lang="en-US" sz="1400" dirty="0"/>
              <a:t> Strength of the individual line</a:t>
            </a:r>
            <a:r>
              <a:rPr lang="en-US" sz="1400" i="1" dirty="0"/>
              <a:t> </a:t>
            </a:r>
          </a:p>
          <a:p>
            <a:r>
              <a:rPr lang="en-US" sz="1400" i="1" dirty="0"/>
              <a:t>α</a:t>
            </a:r>
            <a:r>
              <a:rPr lang="en-US" sz="1400" i="1" baseline="-25000" dirty="0" err="1"/>
              <a:t>i</a:t>
            </a:r>
            <a:r>
              <a:rPr lang="en-US" sz="1400" i="1" baseline="-25000" dirty="0"/>
              <a:t> </a:t>
            </a:r>
            <a:r>
              <a:rPr lang="en-US" sz="1400" i="1" dirty="0"/>
              <a:t>= </a:t>
            </a:r>
            <a:r>
              <a:rPr lang="en-US" sz="1400" dirty="0"/>
              <a:t>Half-width of the individual line </a:t>
            </a:r>
          </a:p>
          <a:p>
            <a:endParaRPr lang="en-US" sz="1400" b="1" i="1" dirty="0"/>
          </a:p>
          <a:p>
            <a:r>
              <a:rPr lang="en-US" sz="1400" b="1" i="1" dirty="0"/>
              <a:t>S</a:t>
            </a:r>
            <a:r>
              <a:rPr lang="en-US" sz="1400" b="1" i="1" baseline="-25000" dirty="0"/>
              <a:t>i </a:t>
            </a:r>
            <a:r>
              <a:rPr lang="en-US" sz="1400" b="1" i="1" dirty="0"/>
              <a:t>= f(T)  α</a:t>
            </a:r>
            <a:r>
              <a:rPr lang="en-US" sz="1400" b="1" i="1" baseline="-25000" dirty="0" err="1"/>
              <a:t>i</a:t>
            </a:r>
            <a:r>
              <a:rPr lang="en-US" sz="1400" b="1" i="1" baseline="-25000" dirty="0"/>
              <a:t> </a:t>
            </a:r>
            <a:r>
              <a:rPr lang="en-US" sz="1400" b="1" i="1" dirty="0"/>
              <a:t>= f(T,P,)</a:t>
            </a:r>
          </a:p>
          <a:p>
            <a:endParaRPr lang="en-US" sz="1400" dirty="0"/>
          </a:p>
          <a:p>
            <a:pPr defTabSz="914400" eaLnBrk="1" hangingPunct="1">
              <a:spcBef>
                <a:spcPct val="10000"/>
              </a:spcBef>
            </a:pPr>
            <a:r>
              <a:rPr lang="en-US" sz="1400" dirty="0"/>
              <a:t>T = Air temperature, P = barometric pressure</a:t>
            </a:r>
          </a:p>
          <a:p>
            <a:pPr defTabSz="914400" eaLnBrk="1" hangingPunct="1">
              <a:spcBef>
                <a:spcPct val="10000"/>
              </a:spcBef>
            </a:pPr>
            <a:endParaRPr lang="en-US" sz="1400" dirty="0"/>
          </a:p>
          <a:p>
            <a:pPr eaLnBrk="1" hangingPunct="1">
              <a:spcBef>
                <a:spcPct val="10000"/>
              </a:spcBef>
            </a:pPr>
            <a:r>
              <a:rPr lang="en-US" sz="1800" b="1" i="1" dirty="0"/>
              <a:t>A</a:t>
            </a:r>
            <a:r>
              <a:rPr lang="en-US" sz="1800" b="1" i="1" baseline="-25000" dirty="0"/>
              <a:t> </a:t>
            </a:r>
            <a:r>
              <a:rPr lang="en-US" sz="1800" b="1" i="1" dirty="0"/>
              <a:t>= f(</a:t>
            </a:r>
            <a:r>
              <a:rPr lang="en-US" sz="1800" b="1" i="1" dirty="0" err="1"/>
              <a:t>c,T</a:t>
            </a:r>
            <a:r>
              <a:rPr lang="en-US" sz="1800" b="1" i="1" dirty="0"/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D3AE70-9C02-41B0-BF76-80EDA76EE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363" y="2668527"/>
            <a:ext cx="5806637" cy="36560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7">
                <a:extLst>
                  <a:ext uri="{FF2B5EF4-FFF2-40B4-BE49-F238E27FC236}">
                    <a16:creationId xmlns:a16="http://schemas.microsoft.com/office/drawing/2014/main" id="{8F0F6428-2FB0-4E1D-AC0B-ACA171A63A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2400" y="1490472"/>
                <a:ext cx="4495800" cy="1100328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274320" tIns="274320" rIns="274320" bIns="274320"/>
              <a:lstStyle>
                <a:lvl1pPr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1pPr>
                <a:lvl2pPr marL="742950" indent="-28575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2pPr>
                <a:lvl3pPr marL="1143000" indent="-22860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3pPr>
                <a:lvl4pPr marL="1600200" indent="-22860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4pPr>
                <a:lvl5pPr marL="2057400" indent="-22860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Δν</m:t>
                              </m:r>
                            </m:e>
                          </m:d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400">
                                                  <a:latin typeface="Cambria Math" panose="02040503050406030204" pitchFamily="18" charset="0"/>
                                                </a:rPr>
                                                <m:t>α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400">
                                              <a:latin typeface="Cambria Math" panose="02040503050406030204" pitchFamily="18" charset="0"/>
                                            </a:rPr>
                                            <m:t>cL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d>
                                            <m:dPr>
                                              <m:begChr m:val="["/>
                                              <m:endChr m:val="]"/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lang="en-US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𝜈</m:t>
                                                      </m:r>
                                                      <m:r>
                                                        <a:rPr lang="en-US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4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4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𝜈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4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0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+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𝛼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</m:e>
                                          </m:d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2" name="Text Box 7">
                <a:extLst>
                  <a:ext uri="{FF2B5EF4-FFF2-40B4-BE49-F238E27FC236}">
                    <a16:creationId xmlns:a16="http://schemas.microsoft.com/office/drawing/2014/main" id="{8F0F6428-2FB0-4E1D-AC0B-ACA171A63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1490472"/>
                <a:ext cx="4495800" cy="1100328"/>
              </a:xfrm>
              <a:prstGeom prst="rect">
                <a:avLst/>
              </a:prstGeom>
              <a:blipFill>
                <a:blip r:embed="rId3"/>
                <a:stretch>
                  <a:fillRect t="-52151" b="-81720"/>
                </a:stretch>
              </a:blip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9460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838200"/>
          </a:xfrm>
        </p:spPr>
        <p:txBody>
          <a:bodyPr/>
          <a:lstStyle/>
          <a:p>
            <a:r>
              <a:rPr lang="en-US" sz="3200" dirty="0"/>
              <a:t>Non-dispersive infrared spectroscopy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46F9F2-6132-4C02-B3E9-FF1668AC0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19201"/>
            <a:ext cx="8620328" cy="3990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7B1A43-AF3D-44AD-AE27-725E53C5CF8D}"/>
              </a:ext>
            </a:extLst>
          </p:cNvPr>
          <p:cNvSpPr txBox="1"/>
          <p:nvPr/>
        </p:nvSpPr>
        <p:spPr>
          <a:xfrm>
            <a:off x="3352800" y="5791200"/>
            <a:ext cx="194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Non-dispersive: interference filters </a:t>
            </a:r>
          </a:p>
        </p:txBody>
      </p:sp>
      <p:pic>
        <p:nvPicPr>
          <p:cNvPr id="8" name="Picture 2" descr="Image result for images of light dispersion images dark side of the moon">
            <a:extLst>
              <a:ext uri="{FF2B5EF4-FFF2-40B4-BE49-F238E27FC236}">
                <a16:creationId xmlns:a16="http://schemas.microsoft.com/office/drawing/2014/main" id="{B7E7F58E-699A-46D7-91D5-B2DFCCF53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26" y="5336952"/>
            <a:ext cx="1078574" cy="137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927E63-05C1-412A-B0A7-DD1F39EEDE2F}"/>
              </a:ext>
            </a:extLst>
          </p:cNvPr>
          <p:cNvSpPr txBox="1"/>
          <p:nvPr/>
        </p:nvSpPr>
        <p:spPr>
          <a:xfrm>
            <a:off x="146903" y="5964232"/>
            <a:ext cx="1270000" cy="369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Dispersive</a:t>
            </a:r>
          </a:p>
        </p:txBody>
      </p:sp>
      <p:pic>
        <p:nvPicPr>
          <p:cNvPr id="11" name="Picture 4" descr="Related image">
            <a:extLst>
              <a:ext uri="{FF2B5EF4-FFF2-40B4-BE49-F238E27FC236}">
                <a16:creationId xmlns:a16="http://schemas.microsoft.com/office/drawing/2014/main" id="{7EE565E4-BD71-4100-9799-32EBDB1BA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969" y="5486028"/>
            <a:ext cx="1829123" cy="121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FAF6A8-4DFB-4E33-B457-FDFAA59B9D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4" t="23901" r="28532" b="20753"/>
          <a:stretch/>
        </p:blipFill>
        <p:spPr>
          <a:xfrm>
            <a:off x="7467600" y="5483460"/>
            <a:ext cx="1221222" cy="12212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B75A18-34C6-4096-BDDE-FDA8583B3B17}"/>
              </a:ext>
            </a:extLst>
          </p:cNvPr>
          <p:cNvSpPr txBox="1"/>
          <p:nvPr/>
        </p:nvSpPr>
        <p:spPr>
          <a:xfrm>
            <a:off x="146902" y="4718407"/>
            <a:ext cx="244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</a:t>
            </a:r>
            <a:r>
              <a:rPr lang="en-US" dirty="0" err="1"/>
              <a:t>Infratek</a:t>
            </a:r>
            <a:r>
              <a:rPr lang="en-US" dirty="0"/>
              <a:t> </a:t>
            </a:r>
            <a:r>
              <a:rPr lang="en-US" dirty="0" err="1"/>
              <a:t>Gmbh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37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en-US" sz="3200" dirty="0"/>
              <a:t>Methods: HITRAN simulations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D3AE70-9C02-41B0-BF76-80EDA76EE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12899"/>
            <a:ext cx="7391400" cy="5245101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27F118BA-B853-4FE2-84C5-DFE1F8F50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241" y="3043550"/>
            <a:ext cx="3581400" cy="13849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/>
            <a:r>
              <a:rPr lang="en-US" altLang="en-US" sz="1800" kern="0" dirty="0">
                <a:solidFill>
                  <a:srgbClr val="0066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600 ppm 244 K, 29.95  mmol m</a:t>
            </a:r>
            <a:r>
              <a:rPr lang="en-US" altLang="en-US" sz="1800" kern="0" baseline="30000" dirty="0">
                <a:solidFill>
                  <a:srgbClr val="0066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-3</a:t>
            </a:r>
          </a:p>
          <a:p>
            <a:pPr defTabSz="3686861"/>
            <a:r>
              <a:rPr lang="en-US" altLang="en-US" sz="1800" kern="0" dirty="0">
                <a:solidFill>
                  <a:srgbClr val="00DE6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700 ppm 285 K, 29.95  mmol m</a:t>
            </a:r>
            <a:r>
              <a:rPr lang="en-US" altLang="en-US" sz="1800" kern="0" baseline="30000" dirty="0">
                <a:solidFill>
                  <a:srgbClr val="00DE6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-3</a:t>
            </a:r>
          </a:p>
          <a:p>
            <a:pPr defTabSz="3686861"/>
            <a:r>
              <a:rPr lang="en-US" altLang="en-US" sz="1800" kern="0" dirty="0">
                <a:solidFill>
                  <a:srgbClr val="FF0000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700 ppm 326 K, 29.95  mmol m</a:t>
            </a:r>
            <a:r>
              <a:rPr lang="en-US" altLang="en-US" sz="1800" kern="0" baseline="30000" dirty="0">
                <a:solidFill>
                  <a:srgbClr val="FF0000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-3</a:t>
            </a:r>
          </a:p>
          <a:p>
            <a:pPr defTabSz="3686861"/>
            <a:endParaRPr lang="en-US" altLang="en-US" sz="1800" kern="0" baseline="30000" dirty="0">
              <a:solidFill>
                <a:srgbClr val="00DE64"/>
              </a:solidFill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  <a:p>
            <a:pPr defTabSz="3686861"/>
            <a:r>
              <a:rPr lang="en-US" altLang="en-US" sz="18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710 ppm 285 K, 30.35  mmol m</a:t>
            </a:r>
            <a:r>
              <a:rPr lang="en-US" altLang="en-US" sz="1800" kern="0" baseline="3000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-3</a:t>
            </a:r>
            <a:r>
              <a:rPr lang="en-US" altLang="en-US" sz="18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endParaRPr lang="en-US" altLang="en-US" sz="1800" kern="0" dirty="0">
              <a:solidFill>
                <a:srgbClr val="FF0000"/>
              </a:solidFill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</p:txBody>
      </p:sp>
      <p:sp>
        <p:nvSpPr>
          <p:cNvPr id="48" name="TextBox 3">
            <a:extLst>
              <a:ext uri="{FF2B5EF4-FFF2-40B4-BE49-F238E27FC236}">
                <a16:creationId xmlns:a16="http://schemas.microsoft.com/office/drawing/2014/main" id="{43532B75-F17D-47B0-B1C9-CA89C8882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0741" y="2188776"/>
            <a:ext cx="2438400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/>
            <a:r>
              <a:rPr lang="en-US" altLang="en-US" sz="18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Same CO</a:t>
            </a:r>
            <a:r>
              <a:rPr lang="en-US" altLang="en-US" sz="1800" kern="0" baseline="-2500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2</a:t>
            </a:r>
            <a:r>
              <a:rPr lang="en-US" altLang="en-US" sz="18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density at different temperatures</a:t>
            </a:r>
          </a:p>
          <a:p>
            <a:pPr defTabSz="3686861"/>
            <a:endParaRPr lang="en-US" altLang="en-US" sz="18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42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Collision broadening: weak lines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89626A-C4DF-42FD-A67B-BB02A7639C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00" t="6590" r="19530" b="2679"/>
          <a:stretch/>
        </p:blipFill>
        <p:spPr>
          <a:xfrm>
            <a:off x="838200" y="1492705"/>
            <a:ext cx="5442659" cy="4984295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A0D42FE6-4666-41F3-9B1A-64292F900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344087"/>
            <a:ext cx="1326151" cy="21698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2600"/>
              </a:lnSpc>
            </a:pPr>
            <a:r>
              <a:rPr lang="en-US" altLang="en-US" sz="2000" kern="0" dirty="0">
                <a:solidFill>
                  <a:srgbClr val="FF0000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326 K</a:t>
            </a:r>
          </a:p>
          <a:p>
            <a:pPr defTabSz="3686861">
              <a:lnSpc>
                <a:spcPts val="2600"/>
              </a:lnSpc>
            </a:pPr>
            <a:r>
              <a:rPr lang="en-US" altLang="en-US" sz="2000" kern="0" dirty="0">
                <a:solidFill>
                  <a:srgbClr val="00DE64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285 K</a:t>
            </a:r>
          </a:p>
          <a:p>
            <a:pPr defTabSz="3686861">
              <a:lnSpc>
                <a:spcPts val="2600"/>
              </a:lnSpc>
            </a:pPr>
            <a:r>
              <a:rPr lang="en-US" altLang="en-US" sz="2000" kern="0" dirty="0">
                <a:solidFill>
                  <a:srgbClr val="0066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244 K</a:t>
            </a:r>
          </a:p>
          <a:p>
            <a:pPr defTabSz="3686861">
              <a:lnSpc>
                <a:spcPts val="4200"/>
              </a:lnSpc>
            </a:pPr>
            <a:endParaRPr lang="en-US" altLang="en-US" sz="2000" kern="0" dirty="0">
              <a:solidFill>
                <a:srgbClr val="00DE64"/>
              </a:solidFill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  <a:p>
            <a:pPr defTabSz="3686861">
              <a:lnSpc>
                <a:spcPts val="4200"/>
              </a:lnSpc>
            </a:pPr>
            <a:endParaRPr lang="en-US" altLang="en-US" sz="2000" kern="0" dirty="0">
              <a:solidFill>
                <a:srgbClr val="C00000"/>
              </a:solidFill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87E89840-BC8E-434D-BD3F-FA9AC3DB2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596" y="2344087"/>
            <a:ext cx="2998204" cy="230832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/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Doppler broadening of </a:t>
            </a: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weak lines 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where line strength and line width </a:t>
            </a: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increase with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increase in temperature </a:t>
            </a:r>
            <a:endParaRPr lang="en-US" altLang="en-US" sz="2400" b="1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709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Collision broadening: strong lines</a:t>
            </a:r>
          </a:p>
        </p:txBody>
      </p:sp>
      <p:pic>
        <p:nvPicPr>
          <p:cNvPr id="6" name="Grafik 36">
            <a:extLst>
              <a:ext uri="{FF2B5EF4-FFF2-40B4-BE49-F238E27FC236}">
                <a16:creationId xmlns:a16="http://schemas.microsoft.com/office/drawing/2014/main" id="{00307F48-DDEF-4B66-9635-0BC89BB797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04" t="15257" r="4209"/>
          <a:stretch/>
        </p:blipFill>
        <p:spPr>
          <a:xfrm>
            <a:off x="441960" y="1193839"/>
            <a:ext cx="6126480" cy="5678479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D264FCB6-B405-4A05-8707-CE53F6917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854" y="2090172"/>
            <a:ext cx="2979186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/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Doppler broadening of </a:t>
            </a: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strong lines 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where line strength and line width </a:t>
            </a: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decrease with increase in temperature </a:t>
            </a:r>
            <a:endParaRPr lang="en-US" altLang="en-US" sz="2400" b="1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A1115A12-D34C-4DF2-8617-2C369257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6256" y="2401533"/>
            <a:ext cx="1326151" cy="1067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2600"/>
              </a:lnSpc>
            </a:pPr>
            <a:r>
              <a:rPr lang="en-US" altLang="en-US" sz="2000" kern="0" dirty="0">
                <a:solidFill>
                  <a:srgbClr val="0066FF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244 K</a:t>
            </a:r>
          </a:p>
          <a:p>
            <a:pPr defTabSz="3686861">
              <a:lnSpc>
                <a:spcPts val="2600"/>
              </a:lnSpc>
            </a:pPr>
            <a:r>
              <a:rPr lang="en-US" altLang="en-US" sz="2000" kern="0" dirty="0">
                <a:solidFill>
                  <a:srgbClr val="00DE64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285 K</a:t>
            </a:r>
          </a:p>
          <a:p>
            <a:pPr defTabSz="3686861">
              <a:lnSpc>
                <a:spcPts val="2600"/>
              </a:lnSpc>
            </a:pPr>
            <a:r>
              <a:rPr lang="en-US" altLang="en-US" sz="2000" kern="0" dirty="0">
                <a:solidFill>
                  <a:srgbClr val="FF0000"/>
                </a:solidFill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326 K</a:t>
            </a:r>
            <a:endParaRPr lang="en-US" altLang="en-US" sz="2000" kern="0" dirty="0">
              <a:solidFill>
                <a:srgbClr val="00DE64"/>
              </a:solidFill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504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Methods: HITRAN integrated spectra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3A2A59-3DA5-418F-B226-7AA3ACF178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0" t="12660" r="15167" b="1222"/>
          <a:stretch/>
        </p:blipFill>
        <p:spPr>
          <a:xfrm>
            <a:off x="232653" y="1040763"/>
            <a:ext cx="7343286" cy="5664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493106-33CB-4613-8941-FE012B816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907" t="14476" r="15881" b="40541"/>
          <a:stretch/>
        </p:blipFill>
        <p:spPr>
          <a:xfrm>
            <a:off x="5257800" y="3124200"/>
            <a:ext cx="1563656" cy="2030926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7">
                <a:extLst>
                  <a:ext uri="{FF2B5EF4-FFF2-40B4-BE49-F238E27FC236}">
                    <a16:creationId xmlns:a16="http://schemas.microsoft.com/office/drawing/2014/main" id="{AE07B1E0-5A29-4A13-9AB8-3BE4A3D250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74976" y="1066800"/>
                <a:ext cx="4495800" cy="1100328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lIns="274320" tIns="274320" rIns="274320" bIns="274320"/>
              <a:lstStyle>
                <a:lvl1pPr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1pPr>
                <a:lvl2pPr marL="742950" indent="-28575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2pPr>
                <a:lvl3pPr marL="1143000" indent="-22860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3pPr>
                <a:lvl4pPr marL="1600200" indent="-22860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4pPr>
                <a:lvl5pPr marL="2057400" indent="-228600" eaLnBrk="0" hangingPunct="0"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500063" algn="l"/>
                  </a:tabLst>
                  <a:defRPr sz="3200">
                    <a:solidFill>
                      <a:schemeClr val="tx1"/>
                    </a:solidFill>
                    <a:latin typeface="Helvetica" pitchFamily="124" charset="0"/>
                    <a:ea typeface="MS PGothic" pitchFamily="34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Δν</m:t>
                              </m:r>
                            </m:e>
                          </m:d>
                        </m:den>
                      </m:f>
                      <m:nary>
                        <m:nary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unc>
                                <m:func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1400">
                                                  <a:latin typeface="Cambria Math" panose="02040503050406030204" pitchFamily="18" charset="0"/>
                                                </a:rPr>
                                                <m:t>α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400">
                                              <a:latin typeface="Cambria Math" panose="02040503050406030204" pitchFamily="18" charset="0"/>
                                            </a:rPr>
                                            <m:t>cL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d>
                                            <m:dPr>
                                              <m:begChr m:val="["/>
                                              <m:endChr m:val="]"/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lang="en-US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𝜈</m:t>
                                                      </m:r>
                                                      <m:r>
                                                        <a:rPr lang="en-US" sz="14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4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4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𝜈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400" i="1"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0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+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𝛼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</m:e>
                                          </m:d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nary>
                      <m:r>
                        <a:rPr lang="en-US" sz="1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 Box 7">
                <a:extLst>
                  <a:ext uri="{FF2B5EF4-FFF2-40B4-BE49-F238E27FC236}">
                    <a16:creationId xmlns:a16="http://schemas.microsoft.com/office/drawing/2014/main" id="{AE07B1E0-5A29-4A13-9AB8-3BE4A3D25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976" y="1066800"/>
                <a:ext cx="4495800" cy="1100328"/>
              </a:xfrm>
              <a:prstGeom prst="rect">
                <a:avLst/>
              </a:prstGeom>
              <a:blipFill>
                <a:blip r:embed="rId5"/>
                <a:stretch>
                  <a:fillRect t="-51337" b="-80749"/>
                </a:stretch>
              </a:blip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6">
            <a:extLst>
              <a:ext uri="{FF2B5EF4-FFF2-40B4-BE49-F238E27FC236}">
                <a16:creationId xmlns:a16="http://schemas.microsoft.com/office/drawing/2014/main" id="{841AE978-1D89-4F70-A237-12B11C0DF494}"/>
              </a:ext>
            </a:extLst>
          </p:cNvPr>
          <p:cNvSpPr/>
          <p:nvPr/>
        </p:nvSpPr>
        <p:spPr>
          <a:xfrm>
            <a:off x="6734650" y="1090337"/>
            <a:ext cx="841289" cy="8311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hteck 110">
            <a:extLst>
              <a:ext uri="{FF2B5EF4-FFF2-40B4-BE49-F238E27FC236}">
                <a16:creationId xmlns:a16="http://schemas.microsoft.com/office/drawing/2014/main" id="{9DDC6037-23DA-4D9A-B75B-CC348257BECB}"/>
              </a:ext>
            </a:extLst>
          </p:cNvPr>
          <p:cNvSpPr/>
          <p:nvPr/>
        </p:nvSpPr>
        <p:spPr>
          <a:xfrm>
            <a:off x="5279770" y="3228783"/>
            <a:ext cx="2089537" cy="197650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Gerader Verbinder 8">
            <a:extLst>
              <a:ext uri="{FF2B5EF4-FFF2-40B4-BE49-F238E27FC236}">
                <a16:creationId xmlns:a16="http://schemas.microsoft.com/office/drawing/2014/main" id="{7ED7FE19-A15D-44EA-BF0C-F532E9818ECE}"/>
              </a:ext>
            </a:extLst>
          </p:cNvPr>
          <p:cNvCxnSpPr>
            <a:cxnSpLocks/>
          </p:cNvCxnSpPr>
          <p:nvPr/>
        </p:nvCxnSpPr>
        <p:spPr>
          <a:xfrm flipH="1">
            <a:off x="7369307" y="1921525"/>
            <a:ext cx="206632" cy="128596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r Verbinder 8">
            <a:extLst>
              <a:ext uri="{FF2B5EF4-FFF2-40B4-BE49-F238E27FC236}">
                <a16:creationId xmlns:a16="http://schemas.microsoft.com/office/drawing/2014/main" id="{EA223155-7FCE-40DD-8546-BEFD453465DC}"/>
              </a:ext>
            </a:extLst>
          </p:cNvPr>
          <p:cNvCxnSpPr>
            <a:cxnSpLocks/>
          </p:cNvCxnSpPr>
          <p:nvPr/>
        </p:nvCxnSpPr>
        <p:spPr>
          <a:xfrm flipH="1">
            <a:off x="5344802" y="1921525"/>
            <a:ext cx="1389848" cy="130725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3">
            <a:extLst>
              <a:ext uri="{FF2B5EF4-FFF2-40B4-BE49-F238E27FC236}">
                <a16:creationId xmlns:a16="http://schemas.microsoft.com/office/drawing/2014/main" id="{6F3DC286-63FC-43AD-AF65-B9FD4F798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217" y="3191275"/>
            <a:ext cx="437221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A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F24D501D-8C87-4CF2-8A91-3FDB92B41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217" y="4127471"/>
            <a:ext cx="437221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B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" name="Gerade Verbindung mit Pfeil 123">
            <a:extLst>
              <a:ext uri="{FF2B5EF4-FFF2-40B4-BE49-F238E27FC236}">
                <a16:creationId xmlns:a16="http://schemas.microsoft.com/office/drawing/2014/main" id="{B60A7E0E-0B11-4A91-9F72-A0F8CAB3F2B1}"/>
              </a:ext>
            </a:extLst>
          </p:cNvPr>
          <p:cNvCxnSpPr>
            <a:cxnSpLocks/>
          </p:cNvCxnSpPr>
          <p:nvPr/>
        </p:nvCxnSpPr>
        <p:spPr>
          <a:xfrm>
            <a:off x="1599176" y="5029200"/>
            <a:ext cx="458224" cy="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feld 28">
            <a:extLst>
              <a:ext uri="{FF2B5EF4-FFF2-40B4-BE49-F238E27FC236}">
                <a16:creationId xmlns:a16="http://schemas.microsoft.com/office/drawing/2014/main" id="{8635B5F2-8620-4BAC-B690-AB9CAF12D9C3}"/>
              </a:ext>
            </a:extLst>
          </p:cNvPr>
          <p:cNvSpPr txBox="1"/>
          <p:nvPr/>
        </p:nvSpPr>
        <p:spPr>
          <a:xfrm>
            <a:off x="7544824" y="5402561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2392 cm</a:t>
            </a:r>
            <a:r>
              <a:rPr lang="de-DE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130">
            <a:extLst>
              <a:ext uri="{FF2B5EF4-FFF2-40B4-BE49-F238E27FC236}">
                <a16:creationId xmlns:a16="http://schemas.microsoft.com/office/drawing/2014/main" id="{10491C00-6034-4B5A-ABB3-2F2810A329C2}"/>
              </a:ext>
            </a:extLst>
          </p:cNvPr>
          <p:cNvSpPr txBox="1"/>
          <p:nvPr/>
        </p:nvSpPr>
        <p:spPr>
          <a:xfrm>
            <a:off x="1603815" y="2279276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2309 cm</a:t>
            </a:r>
            <a:r>
              <a:rPr lang="de-DE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131">
            <a:extLst>
              <a:ext uri="{FF2B5EF4-FFF2-40B4-BE49-F238E27FC236}">
                <a16:creationId xmlns:a16="http://schemas.microsoft.com/office/drawing/2014/main" id="{B1ED62DC-D9A3-491E-A181-43D6ADC771F4}"/>
              </a:ext>
            </a:extLst>
          </p:cNvPr>
          <p:cNvSpPr txBox="1"/>
          <p:nvPr/>
        </p:nvSpPr>
        <p:spPr>
          <a:xfrm>
            <a:off x="2108778" y="3496075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2316 cm</a:t>
            </a:r>
            <a:r>
              <a:rPr lang="de-DE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Gerader Verbinder 30">
            <a:extLst>
              <a:ext uri="{FF2B5EF4-FFF2-40B4-BE49-F238E27FC236}">
                <a16:creationId xmlns:a16="http://schemas.microsoft.com/office/drawing/2014/main" id="{A499DE6C-8C3D-45C3-980C-D2A41BA83AD8}"/>
              </a:ext>
            </a:extLst>
          </p:cNvPr>
          <p:cNvCxnSpPr>
            <a:cxnSpLocks/>
          </p:cNvCxnSpPr>
          <p:nvPr/>
        </p:nvCxnSpPr>
        <p:spPr>
          <a:xfrm>
            <a:off x="2057400" y="3533583"/>
            <a:ext cx="0" cy="2529727"/>
          </a:xfrm>
          <a:prstGeom prst="line">
            <a:avLst/>
          </a:prstGeom>
          <a:ln w="25400"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Gerader Verbinder 139">
            <a:extLst>
              <a:ext uri="{FF2B5EF4-FFF2-40B4-BE49-F238E27FC236}">
                <a16:creationId xmlns:a16="http://schemas.microsoft.com/office/drawing/2014/main" id="{A23424EB-EA91-4E1F-ADF2-6895B3507325}"/>
              </a:ext>
            </a:extLst>
          </p:cNvPr>
          <p:cNvCxnSpPr>
            <a:cxnSpLocks/>
          </p:cNvCxnSpPr>
          <p:nvPr/>
        </p:nvCxnSpPr>
        <p:spPr>
          <a:xfrm flipH="1">
            <a:off x="1599176" y="2279276"/>
            <a:ext cx="13591" cy="3784034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3">
            <a:extLst>
              <a:ext uri="{FF2B5EF4-FFF2-40B4-BE49-F238E27FC236}">
                <a16:creationId xmlns:a16="http://schemas.microsoft.com/office/drawing/2014/main" id="{9CA189FC-A2D8-4E32-AB60-3839BABC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2874" y="2645658"/>
            <a:ext cx="1276413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A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4010E7AD-DD6A-4BEA-BF93-204A371D7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7560" y="3829865"/>
            <a:ext cx="1344808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B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Textfeld 28">
            <a:extLst>
              <a:ext uri="{FF2B5EF4-FFF2-40B4-BE49-F238E27FC236}">
                <a16:creationId xmlns:a16="http://schemas.microsoft.com/office/drawing/2014/main" id="{96DCC6C2-3EDC-44B0-8A1D-A9609A04342D}"/>
              </a:ext>
            </a:extLst>
          </p:cNvPr>
          <p:cNvSpPr txBox="1"/>
          <p:nvPr/>
        </p:nvSpPr>
        <p:spPr>
          <a:xfrm>
            <a:off x="7533016" y="3295919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cs typeface="Arial" panose="020B0604020202020204" pitchFamily="34" charset="0"/>
              </a:rPr>
              <a:t>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ptimal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28">
            <a:extLst>
              <a:ext uri="{FF2B5EF4-FFF2-40B4-BE49-F238E27FC236}">
                <a16:creationId xmlns:a16="http://schemas.microsoft.com/office/drawing/2014/main" id="{4FD30239-FFCB-4FDC-8C32-09E27F46CED5}"/>
              </a:ext>
            </a:extLst>
          </p:cNvPr>
          <p:cNvSpPr txBox="1"/>
          <p:nvPr/>
        </p:nvSpPr>
        <p:spPr>
          <a:xfrm>
            <a:off x="7391400" y="4038600"/>
            <a:ext cx="17330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Accounting for filter tolerances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3">
            <a:extLst>
              <a:ext uri="{FF2B5EF4-FFF2-40B4-BE49-F238E27FC236}">
                <a16:creationId xmlns:a16="http://schemas.microsoft.com/office/drawing/2014/main" id="{367815D4-83A6-45F2-9299-D54B72595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249" y="4308067"/>
            <a:ext cx="366774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l-GR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Δ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42" name="Gerader Verbinder 30">
            <a:extLst>
              <a:ext uri="{FF2B5EF4-FFF2-40B4-BE49-F238E27FC236}">
                <a16:creationId xmlns:a16="http://schemas.microsoft.com/office/drawing/2014/main" id="{420DC68E-90D6-438B-8587-2D81B3B7F70D}"/>
              </a:ext>
            </a:extLst>
          </p:cNvPr>
          <p:cNvCxnSpPr>
            <a:cxnSpLocks/>
          </p:cNvCxnSpPr>
          <p:nvPr/>
        </p:nvCxnSpPr>
        <p:spPr>
          <a:xfrm>
            <a:off x="7467600" y="5486400"/>
            <a:ext cx="0" cy="576910"/>
          </a:xfrm>
          <a:prstGeom prst="line">
            <a:avLst/>
          </a:prstGeom>
          <a:ln w="25400"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feld 28">
            <a:extLst>
              <a:ext uri="{FF2B5EF4-FFF2-40B4-BE49-F238E27FC236}">
                <a16:creationId xmlns:a16="http://schemas.microsoft.com/office/drawing/2014/main" id="{D992301D-6292-454D-BE48-223284ECC426}"/>
              </a:ext>
            </a:extLst>
          </p:cNvPr>
          <p:cNvSpPr txBox="1"/>
          <p:nvPr/>
        </p:nvSpPr>
        <p:spPr>
          <a:xfrm>
            <a:off x="7605338" y="1151031"/>
            <a:ext cx="154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2392 cm</a:t>
            </a:r>
            <a:r>
              <a:rPr lang="de-DE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91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Results: HITRAN integrated spectra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493106-33CB-4613-8941-FE012B816F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907" t="14476" r="15881" b="40541"/>
          <a:stretch/>
        </p:blipFill>
        <p:spPr>
          <a:xfrm>
            <a:off x="0" y="990599"/>
            <a:ext cx="3918664" cy="5699289"/>
          </a:xfrm>
          <a:prstGeom prst="rect">
            <a:avLst/>
          </a:prstGeom>
          <a:noFill/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6F3DC286-63FC-43AD-AF65-B9FD4F798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1079959"/>
            <a:ext cx="1371598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A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F24D501D-8C87-4CF2-8A91-3FDB92B41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165" y="3095700"/>
            <a:ext cx="1371597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4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B</a:t>
            </a:r>
            <a:r>
              <a:rPr lang="en-US" altLang="en-US" sz="24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4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feld 28">
            <a:extLst>
              <a:ext uri="{FF2B5EF4-FFF2-40B4-BE49-F238E27FC236}">
                <a16:creationId xmlns:a16="http://schemas.microsoft.com/office/drawing/2014/main" id="{8635B5F2-8620-4BAC-B690-AB9CAF12D9C3}"/>
              </a:ext>
            </a:extLst>
          </p:cNvPr>
          <p:cNvSpPr txBox="1"/>
          <p:nvPr/>
        </p:nvSpPr>
        <p:spPr>
          <a:xfrm>
            <a:off x="4294201" y="2267489"/>
            <a:ext cx="24058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No temperature dependance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eft Brace 215">
            <a:extLst>
              <a:ext uri="{FF2B5EF4-FFF2-40B4-BE49-F238E27FC236}">
                <a16:creationId xmlns:a16="http://schemas.microsoft.com/office/drawing/2014/main" id="{8DFF6A35-60C2-4214-ACE4-453AAB826268}"/>
              </a:ext>
            </a:extLst>
          </p:cNvPr>
          <p:cNvSpPr/>
          <p:nvPr/>
        </p:nvSpPr>
        <p:spPr>
          <a:xfrm rot="10800000">
            <a:off x="6372687" y="3759515"/>
            <a:ext cx="298630" cy="140625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Left Brace 215">
            <a:extLst>
              <a:ext uri="{FF2B5EF4-FFF2-40B4-BE49-F238E27FC236}">
                <a16:creationId xmlns:a16="http://schemas.microsoft.com/office/drawing/2014/main" id="{1E41972D-9EEB-472E-B0D9-3343AF5BEE1B}"/>
              </a:ext>
            </a:extLst>
          </p:cNvPr>
          <p:cNvSpPr/>
          <p:nvPr/>
        </p:nvSpPr>
        <p:spPr>
          <a:xfrm rot="10800000">
            <a:off x="4038601" y="3963535"/>
            <a:ext cx="219105" cy="609601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Left Brace 215">
            <a:extLst>
              <a:ext uri="{FF2B5EF4-FFF2-40B4-BE49-F238E27FC236}">
                <a16:creationId xmlns:a16="http://schemas.microsoft.com/office/drawing/2014/main" id="{37653600-43E7-45C6-BF9E-9F33CD52F90C}"/>
              </a:ext>
            </a:extLst>
          </p:cNvPr>
          <p:cNvSpPr/>
          <p:nvPr/>
        </p:nvSpPr>
        <p:spPr>
          <a:xfrm rot="10800000">
            <a:off x="4044743" y="1735629"/>
            <a:ext cx="219105" cy="609601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feld 28">
            <a:extLst>
              <a:ext uri="{FF2B5EF4-FFF2-40B4-BE49-F238E27FC236}">
                <a16:creationId xmlns:a16="http://schemas.microsoft.com/office/drawing/2014/main" id="{4EB7DE21-D04E-4079-8F87-6B893196B5A1}"/>
              </a:ext>
            </a:extLst>
          </p:cNvPr>
          <p:cNvSpPr txBox="1"/>
          <p:nvPr/>
        </p:nvSpPr>
        <p:spPr>
          <a:xfrm>
            <a:off x="4227226" y="1847917"/>
            <a:ext cx="207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10 ppm CO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99AADE5E-6485-4362-8940-BDD475F0196B}"/>
              </a:ext>
            </a:extLst>
          </p:cNvPr>
          <p:cNvSpPr txBox="1"/>
          <p:nvPr/>
        </p:nvSpPr>
        <p:spPr>
          <a:xfrm>
            <a:off x="4294200" y="4031459"/>
            <a:ext cx="2078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10 ppm CO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28">
            <a:extLst>
              <a:ext uri="{FF2B5EF4-FFF2-40B4-BE49-F238E27FC236}">
                <a16:creationId xmlns:a16="http://schemas.microsoft.com/office/drawing/2014/main" id="{D3A80E5B-6114-4124-AEE8-7D4C2C5DDBD0}"/>
              </a:ext>
            </a:extLst>
          </p:cNvPr>
          <p:cNvSpPr txBox="1"/>
          <p:nvPr/>
        </p:nvSpPr>
        <p:spPr>
          <a:xfrm>
            <a:off x="6748223" y="4229131"/>
            <a:ext cx="1176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dirty="0">
                <a:cs typeface="Arial" panose="020B0604020202020204" pitchFamily="34" charset="0"/>
              </a:rPr>
              <a:t>82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28">
            <a:extLst>
              <a:ext uri="{FF2B5EF4-FFF2-40B4-BE49-F238E27FC236}">
                <a16:creationId xmlns:a16="http://schemas.microsoft.com/office/drawing/2014/main" id="{FB9523A0-8A7E-437C-8AA7-62B5760FB0B6}"/>
              </a:ext>
            </a:extLst>
          </p:cNvPr>
          <p:cNvSpPr txBox="1"/>
          <p:nvPr/>
        </p:nvSpPr>
        <p:spPr>
          <a:xfrm>
            <a:off x="5013030" y="5267742"/>
            <a:ext cx="3316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Temperature sensitivity approx. 0.25 ppm K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</a:p>
          <a:p>
            <a:r>
              <a:rPr lang="en-US" sz="2400" dirty="0">
                <a:cs typeface="Arial" panose="020B0604020202020204" pitchFamily="34" charset="0"/>
              </a:rPr>
              <a:t>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 0.0098 mmol m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</a:p>
        </p:txBody>
      </p:sp>
      <p:sp>
        <p:nvSpPr>
          <p:cNvPr id="34" name="Textfeld 28">
            <a:extLst>
              <a:ext uri="{FF2B5EF4-FFF2-40B4-BE49-F238E27FC236}">
                <a16:creationId xmlns:a16="http://schemas.microsoft.com/office/drawing/2014/main" id="{28D458B7-51DC-4E38-80FB-633A7A1BA848}"/>
              </a:ext>
            </a:extLst>
          </p:cNvPr>
          <p:cNvSpPr txBox="1"/>
          <p:nvPr/>
        </p:nvSpPr>
        <p:spPr>
          <a:xfrm>
            <a:off x="1273532" y="5865980"/>
            <a:ext cx="3739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Warmer air will cause underestimation of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de-DE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Gerader Verbinder 8">
            <a:extLst>
              <a:ext uri="{FF2B5EF4-FFF2-40B4-BE49-F238E27FC236}">
                <a16:creationId xmlns:a16="http://schemas.microsoft.com/office/drawing/2014/main" id="{B7D462DC-F9E0-438F-8E70-ECA946D6A4A3}"/>
              </a:ext>
            </a:extLst>
          </p:cNvPr>
          <p:cNvCxnSpPr>
            <a:cxnSpLocks/>
          </p:cNvCxnSpPr>
          <p:nvPr/>
        </p:nvCxnSpPr>
        <p:spPr>
          <a:xfrm flipV="1">
            <a:off x="2930675" y="5267742"/>
            <a:ext cx="879277" cy="648705"/>
          </a:xfrm>
          <a:prstGeom prst="line">
            <a:avLst/>
          </a:prstGeom>
          <a:ln w="190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738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Methods: synthetic calibration HITRAN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9B3EDA-C019-4C8B-BA14-532DFDD92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8469780" cy="58183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24762C-B101-4D52-A09C-3C12B7FE1272}"/>
              </a:ext>
            </a:extLst>
          </p:cNvPr>
          <p:cNvSpPr txBox="1"/>
          <p:nvPr/>
        </p:nvSpPr>
        <p:spPr>
          <a:xfrm>
            <a:off x="1456031" y="2386105"/>
            <a:ext cx="4068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CO</a:t>
            </a:r>
            <a:r>
              <a:rPr lang="en-US" sz="1800" baseline="-25000" dirty="0"/>
              <a:t>2</a:t>
            </a:r>
            <a:r>
              <a:rPr lang="en-US" sz="1800" dirty="0"/>
              <a:t> concentrations: 0 to 1000 ppm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1DB830-8261-4B9D-AE99-0A8F2DB04FC5}"/>
              </a:ext>
            </a:extLst>
          </p:cNvPr>
          <p:cNvSpPr txBox="1"/>
          <p:nvPr/>
        </p:nvSpPr>
        <p:spPr>
          <a:xfrm>
            <a:off x="2209800" y="5678376"/>
            <a:ext cx="120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100 ppm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8B85F0-F449-4D13-A3B6-45CAC6A15F3C}"/>
              </a:ext>
            </a:extLst>
          </p:cNvPr>
          <p:cNvSpPr txBox="1"/>
          <p:nvPr/>
        </p:nvSpPr>
        <p:spPr>
          <a:xfrm>
            <a:off x="3124200" y="5313402"/>
            <a:ext cx="120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sz="1800" dirty="0"/>
              <a:t>00 ppm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842F74-08C1-4225-8BFA-63C054E125B0}"/>
              </a:ext>
            </a:extLst>
          </p:cNvPr>
          <p:cNvSpPr txBox="1"/>
          <p:nvPr/>
        </p:nvSpPr>
        <p:spPr>
          <a:xfrm>
            <a:off x="3608238" y="4925878"/>
            <a:ext cx="120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sz="1800" dirty="0"/>
              <a:t>00 ppm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AF5C91-1532-4795-B31B-93054F6824CE}"/>
              </a:ext>
            </a:extLst>
          </p:cNvPr>
          <p:cNvSpPr txBox="1"/>
          <p:nvPr/>
        </p:nvSpPr>
        <p:spPr>
          <a:xfrm>
            <a:off x="6248400" y="2287034"/>
            <a:ext cx="120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1000 ppm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694EFA-6520-4AE2-97A0-BC6EDEA694AA}"/>
              </a:ext>
            </a:extLst>
          </p:cNvPr>
          <p:cNvSpPr txBox="1"/>
          <p:nvPr/>
        </p:nvSpPr>
        <p:spPr>
          <a:xfrm>
            <a:off x="4394918" y="4499372"/>
            <a:ext cx="1205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400 ppm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EEF549-DFF8-4F5F-90B5-71707EAF37D3}"/>
              </a:ext>
            </a:extLst>
          </p:cNvPr>
          <p:cNvSpPr txBox="1"/>
          <p:nvPr/>
        </p:nvSpPr>
        <p:spPr>
          <a:xfrm>
            <a:off x="8077200" y="330361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 [K]</a:t>
            </a:r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C4AC2A80-9A68-43A3-BCE1-0679A5A75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817" y="4637984"/>
            <a:ext cx="88080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316 K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FE5EE57-D571-44D8-9E30-3904573CB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326" y="4391806"/>
            <a:ext cx="9118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295 K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AF6DD207-FF08-410B-9C54-AB3834140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9817" y="4071332"/>
            <a:ext cx="75276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276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 K</a:t>
            </a:r>
          </a:p>
        </p:txBody>
      </p:sp>
      <p:cxnSp>
        <p:nvCxnSpPr>
          <p:cNvPr id="21" name="Gerader Verbinder 8">
            <a:extLst>
              <a:ext uri="{FF2B5EF4-FFF2-40B4-BE49-F238E27FC236}">
                <a16:creationId xmlns:a16="http://schemas.microsoft.com/office/drawing/2014/main" id="{63522492-3505-4E6B-8BC5-35B765C13F65}"/>
              </a:ext>
            </a:extLst>
          </p:cNvPr>
          <p:cNvCxnSpPr>
            <a:cxnSpLocks/>
          </p:cNvCxnSpPr>
          <p:nvPr/>
        </p:nvCxnSpPr>
        <p:spPr>
          <a:xfrm flipV="1">
            <a:off x="5272595" y="2858593"/>
            <a:ext cx="1311791" cy="1382349"/>
          </a:xfrm>
          <a:prstGeom prst="line">
            <a:avLst/>
          </a:prstGeom>
          <a:ln w="190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6102EB6-8F3E-40CD-92A4-9D0B0201FA04}"/>
              </a:ext>
            </a:extLst>
          </p:cNvPr>
          <p:cNvSpPr txBox="1"/>
          <p:nvPr/>
        </p:nvSpPr>
        <p:spPr>
          <a:xfrm>
            <a:off x="1456032" y="2852378"/>
            <a:ext cx="403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Temperatures</a:t>
            </a:r>
            <a:r>
              <a:rPr lang="en-US" sz="1800" dirty="0"/>
              <a:t>: </a:t>
            </a: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276, </a:t>
            </a:r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295 </a:t>
            </a:r>
            <a:r>
              <a:rPr lang="en-US" sz="1800" dirty="0"/>
              <a:t>and</a:t>
            </a:r>
            <a:r>
              <a:rPr lang="en-US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316 </a:t>
            </a:r>
            <a:r>
              <a:rPr lang="en-US" sz="1800" dirty="0"/>
              <a:t>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E98960-B1CC-4F9A-92D1-619DA022D844}"/>
              </a:ext>
            </a:extLst>
          </p:cNvPr>
          <p:cNvSpPr txBox="1"/>
          <p:nvPr/>
        </p:nvSpPr>
        <p:spPr>
          <a:xfrm>
            <a:off x="1494633" y="3288268"/>
            <a:ext cx="4030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Pressure: 101.4 </a:t>
            </a:r>
            <a:r>
              <a:rPr lang="en-US" dirty="0"/>
              <a:t> </a:t>
            </a:r>
            <a:r>
              <a:rPr lang="en-US" sz="1800" dirty="0"/>
              <a:t>kPa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B6B843-0FC3-4DCC-B0BD-7511446F4281}"/>
              </a:ext>
            </a:extLst>
          </p:cNvPr>
          <p:cNvSpPr txBox="1"/>
          <p:nvPr/>
        </p:nvSpPr>
        <p:spPr>
          <a:xfrm>
            <a:off x="1489810" y="1600200"/>
            <a:ext cx="4068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Generated 33 CO</a:t>
            </a:r>
            <a:r>
              <a:rPr lang="en-US" sz="1800" baseline="-25000" dirty="0"/>
              <a:t>2</a:t>
            </a:r>
            <a:r>
              <a:rPr lang="en-US" sz="1800" dirty="0"/>
              <a:t> absorption spectra for spectral range case B </a:t>
            </a:r>
          </a:p>
        </p:txBody>
      </p:sp>
    </p:spTree>
    <p:extLst>
      <p:ext uri="{BB962C8B-B14F-4D97-AF65-F5344CB8AC3E}">
        <p14:creationId xmlns:p14="http://schemas.microsoft.com/office/powerpoint/2010/main" val="2520447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Results: synthetic calibration residuals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3E599C-C426-488E-9A5E-DB7583474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34144"/>
            <a:ext cx="8839200" cy="58238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3">
                <a:extLst>
                  <a:ext uri="{FF2B5EF4-FFF2-40B4-BE49-F238E27FC236}">
                    <a16:creationId xmlns:a16="http://schemas.microsoft.com/office/drawing/2014/main" id="{9EE749E4-2B22-40C8-9B8E-84BFA84110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0198" y="1500492"/>
                <a:ext cx="4785295" cy="53841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1pPr>
                <a:lvl2pPr marL="742950" indent="-28575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2pPr>
                <a:lvl3pPr marL="11430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3pPr>
                <a:lvl4pPr marL="16002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4pPr>
                <a:lvl5pPr marL="20574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9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CO</m:t>
                        </m:r>
                        <m:r>
                          <a:rPr lang="en-US" sz="2000" b="0" i="0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0.3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316−276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=0.008 [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𝑚𝑚𝑜𝑙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baseline="2000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i="1" baseline="2000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]</a:t>
                </a:r>
              </a:p>
            </p:txBody>
          </p:sp>
        </mc:Choice>
        <mc:Fallback xmlns="">
          <p:sp>
            <p:nvSpPr>
              <p:cNvPr id="22" name="TextBox 3">
                <a:extLst>
                  <a:ext uri="{FF2B5EF4-FFF2-40B4-BE49-F238E27FC236}">
                    <a16:creationId xmlns:a16="http://schemas.microsoft.com/office/drawing/2014/main" id="{9EE749E4-2B22-40C8-9B8E-84BFA8411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198" y="1500492"/>
                <a:ext cx="4785295" cy="538417"/>
              </a:xfrm>
              <a:prstGeom prst="rect">
                <a:avLst/>
              </a:prstGeom>
              <a:blipFill>
                <a:blip r:embed="rId3"/>
                <a:stretch>
                  <a:fillRect b="-568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7DF6B34-D05A-47C5-81ED-0C131A5AB8B0}"/>
              </a:ext>
            </a:extLst>
          </p:cNvPr>
          <p:cNvSpPr txBox="1"/>
          <p:nvPr/>
        </p:nvSpPr>
        <p:spPr>
          <a:xfrm>
            <a:off x="1600198" y="2185710"/>
            <a:ext cx="23622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Standard - measured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863C26-2273-4A4E-B31B-5892DDCC5009}"/>
              </a:ext>
            </a:extLst>
          </p:cNvPr>
          <p:cNvSpPr txBox="1"/>
          <p:nvPr/>
        </p:nvSpPr>
        <p:spPr>
          <a:xfrm>
            <a:off x="2371435" y="4914127"/>
            <a:ext cx="1205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200 ppm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F2E21D-24D3-4F85-A60B-005716A663E1}"/>
              </a:ext>
            </a:extLst>
          </p:cNvPr>
          <p:cNvSpPr txBox="1"/>
          <p:nvPr/>
        </p:nvSpPr>
        <p:spPr>
          <a:xfrm>
            <a:off x="3196487" y="5454524"/>
            <a:ext cx="1205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300 ppm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E83B6C-A184-4673-BEC0-1E362D1DEC5C}"/>
              </a:ext>
            </a:extLst>
          </p:cNvPr>
          <p:cNvSpPr txBox="1"/>
          <p:nvPr/>
        </p:nvSpPr>
        <p:spPr>
          <a:xfrm>
            <a:off x="6385495" y="4672015"/>
            <a:ext cx="1205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1000 ppm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51DCCB2-77A5-439F-9E35-CD1486D6E3D8}"/>
              </a:ext>
            </a:extLst>
          </p:cNvPr>
          <p:cNvSpPr txBox="1"/>
          <p:nvPr/>
        </p:nvSpPr>
        <p:spPr>
          <a:xfrm>
            <a:off x="4066813" y="5682734"/>
            <a:ext cx="1205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400 ppm</a:t>
            </a:r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EEE7A1B8-B3B0-437D-B967-043B32018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218" y="2391111"/>
            <a:ext cx="880801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316 K</a:t>
            </a: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424FE96D-9278-4733-B4B2-F79D735D4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251" y="3857845"/>
            <a:ext cx="91187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295 K</a:t>
            </a:r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63027930-C57A-4C9A-81D7-A38870C5C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859" y="5324579"/>
            <a:ext cx="75276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276</a:t>
            </a:r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K</a:t>
            </a:r>
          </a:p>
        </p:txBody>
      </p:sp>
      <p:cxnSp>
        <p:nvCxnSpPr>
          <p:cNvPr id="33" name="Gerader Verbinder 8">
            <a:extLst>
              <a:ext uri="{FF2B5EF4-FFF2-40B4-BE49-F238E27FC236}">
                <a16:creationId xmlns:a16="http://schemas.microsoft.com/office/drawing/2014/main" id="{B2097B15-12CC-4CCE-94DD-39616F9C7435}"/>
              </a:ext>
            </a:extLst>
          </p:cNvPr>
          <p:cNvCxnSpPr>
            <a:cxnSpLocks/>
          </p:cNvCxnSpPr>
          <p:nvPr/>
        </p:nvCxnSpPr>
        <p:spPr>
          <a:xfrm flipH="1" flipV="1">
            <a:off x="4208140" y="3281539"/>
            <a:ext cx="324078" cy="2227706"/>
          </a:xfrm>
          <a:prstGeom prst="line">
            <a:avLst/>
          </a:prstGeom>
          <a:ln w="19050">
            <a:prstDash val="sysDot"/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">
            <a:extLst>
              <a:ext uri="{FF2B5EF4-FFF2-40B4-BE49-F238E27FC236}">
                <a16:creationId xmlns:a16="http://schemas.microsoft.com/office/drawing/2014/main" id="{A9EDC072-6CC5-4BA2-8FEA-55564099EBA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829326" y="1464822"/>
            <a:ext cx="248518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underestimation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715AE3-B1F9-4700-941D-98992BFD99C9}"/>
              </a:ext>
            </a:extLst>
          </p:cNvPr>
          <p:cNvSpPr txBox="1"/>
          <p:nvPr/>
        </p:nvSpPr>
        <p:spPr>
          <a:xfrm>
            <a:off x="1632055" y="4489249"/>
            <a:ext cx="1205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100 ppm</a:t>
            </a:r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849CE0C3-262C-4E1B-81FF-0112D3FFD68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596171" y="5178541"/>
            <a:ext cx="2018875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1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overestimation</a:t>
            </a: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173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en-US" sz="3200" dirty="0"/>
              <a:t>Discussion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2E3A10A-DA0A-4B40-8C5E-4420B0FB5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7091155" cy="577663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6A8056BA-9958-4386-86E8-5F2ABDEF074C}"/>
              </a:ext>
            </a:extLst>
          </p:cNvPr>
          <p:cNvSpPr/>
          <p:nvPr/>
        </p:nvSpPr>
        <p:spPr bwMode="auto">
          <a:xfrm rot="19005066">
            <a:off x="3330755" y="4925694"/>
            <a:ext cx="1641338" cy="547439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" name="Gerader Verbinder 8">
            <a:extLst>
              <a:ext uri="{FF2B5EF4-FFF2-40B4-BE49-F238E27FC236}">
                <a16:creationId xmlns:a16="http://schemas.microsoft.com/office/drawing/2014/main" id="{5D033CCE-3F97-4DF9-A47F-FE9E7716DF50}"/>
              </a:ext>
            </a:extLst>
          </p:cNvPr>
          <p:cNvCxnSpPr>
            <a:cxnSpLocks/>
          </p:cNvCxnSpPr>
          <p:nvPr/>
        </p:nvCxnSpPr>
        <p:spPr>
          <a:xfrm flipH="1">
            <a:off x="4648200" y="1067663"/>
            <a:ext cx="1676400" cy="1100856"/>
          </a:xfrm>
          <a:prstGeom prst="line">
            <a:avLst/>
          </a:prstGeom>
          <a:ln w="19050">
            <a:prstDash val="sys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3">
                <a:extLst>
                  <a:ext uri="{FF2B5EF4-FFF2-40B4-BE49-F238E27FC236}">
                    <a16:creationId xmlns:a16="http://schemas.microsoft.com/office/drawing/2014/main" id="{B4629634-6759-4B69-AD45-DA6891CA4D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5550814"/>
                <a:ext cx="3200400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1pPr>
                <a:lvl2pPr marL="742950" indent="-28575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2pPr>
                <a:lvl3pPr marL="11430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3pPr>
                <a:lvl4pPr marL="16002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4pPr>
                <a:lvl5pPr marL="20574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9pPr>
              </a:lstStyle>
              <a:p>
                <a:r>
                  <a:rPr lang="el-GR" sz="2000" b="0" dirty="0"/>
                  <a:t>μ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𝑚𝑜𝑙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baseline="2000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 baseline="200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𝑝𝑒𝑟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𝑊𝑚</m:t>
                    </m:r>
                    <m:r>
                      <a:rPr lang="en-US" sz="2000" i="1" baseline="2000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baseline="3000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000" b="0" baseline="30000" dirty="0"/>
              </a:p>
            </p:txBody>
          </p:sp>
        </mc:Choice>
        <mc:Fallback xmlns="">
          <p:sp>
            <p:nvSpPr>
              <p:cNvPr id="26" name="TextBox 3">
                <a:extLst>
                  <a:ext uri="{FF2B5EF4-FFF2-40B4-BE49-F238E27FC236}">
                    <a16:creationId xmlns:a16="http://schemas.microsoft.com/office/drawing/2014/main" id="{B4629634-6759-4B69-AD45-DA6891CA4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5550814"/>
                <a:ext cx="3200400" cy="400110"/>
              </a:xfrm>
              <a:prstGeom prst="rect">
                <a:avLst/>
              </a:prstGeom>
              <a:blipFill>
                <a:blip r:embed="rId3"/>
                <a:stretch>
                  <a:fillRect l="-1905" t="-9231" b="-2769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3">
                <a:extLst>
                  <a:ext uri="{FF2B5EF4-FFF2-40B4-BE49-F238E27FC236}">
                    <a16:creationId xmlns:a16="http://schemas.microsoft.com/office/drawing/2014/main" id="{9EE749E4-2B22-40C8-9B8E-84BFA84110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81400" y="478613"/>
                <a:ext cx="5181600" cy="6705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1pPr>
                <a:lvl2pPr marL="742950" indent="-28575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2pPr>
                <a:lvl3pPr marL="11430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3pPr>
                <a:lvl4pPr marL="16002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4pPr>
                <a:lvl5pPr marL="2057400" indent="-228600"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900">
                    <a:solidFill>
                      <a:schemeClr val="tx1"/>
                    </a:solidFill>
                    <a:latin typeface="Arial Narrow" charset="0"/>
                    <a:ea typeface="ＭＳ Ｐゴシック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</m:t>
                          </m:r>
                          <m:r>
                            <a:rPr lang="en-US" sz="2000" b="0" i="0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0.3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316−276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=0.008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𝑚𝑚𝑜𝑙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baseline="20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baseline="30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i="1" baseline="2000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baseline="3000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2" name="TextBox 3">
                <a:extLst>
                  <a:ext uri="{FF2B5EF4-FFF2-40B4-BE49-F238E27FC236}">
                    <a16:creationId xmlns:a16="http://schemas.microsoft.com/office/drawing/2014/main" id="{9EE749E4-2B22-40C8-9B8E-84BFA8411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478613"/>
                <a:ext cx="5181600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0079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40530"/>
          </a:xfrm>
        </p:spPr>
        <p:txBody>
          <a:bodyPr/>
          <a:lstStyle/>
          <a:p>
            <a:r>
              <a:rPr lang="en-US" sz="3200" dirty="0"/>
              <a:t>Conclusions 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7E2A5B39-9D74-40E3-8F6B-500B028B8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" y="1225689"/>
            <a:ext cx="4563563" cy="53245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marL="457200" indent="-457200" defTabSz="3686861">
              <a:buFont typeface="Courier New" panose="02070309020205020404" pitchFamily="49" charset="0"/>
              <a:buChar char="o"/>
            </a:pP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There is an </a:t>
            </a: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optimal spectral  band 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in the CO</a:t>
            </a:r>
            <a:r>
              <a:rPr lang="en-US" altLang="en-US" sz="2000" kern="0" baseline="-2500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absorption spectrum where line-broadening temperature effects are balanced</a:t>
            </a:r>
          </a:p>
          <a:p>
            <a:pPr defTabSz="3686861"/>
            <a:endParaRPr lang="en-US" altLang="en-US" sz="2000" kern="0" dirty="0"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  <a:p>
            <a:pPr marL="457200" indent="-457200" defTabSz="3686861">
              <a:buFont typeface="Courier New" panose="02070309020205020404" pitchFamily="49" charset="0"/>
              <a:buChar char="o"/>
            </a:pP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When the optimal CO</a:t>
            </a:r>
            <a:r>
              <a:rPr lang="en-US" altLang="en-US" sz="2000" kern="0" baseline="-2500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absorption band is properly sampled by the interference filter the temperature effects are negligible. </a:t>
            </a: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A</a:t>
            </a:r>
          </a:p>
          <a:p>
            <a:pPr defTabSz="3686861"/>
            <a:endParaRPr lang="en-US" altLang="en-US" sz="2000" b="1" kern="0" dirty="0"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  <a:p>
            <a:pPr marL="457200" indent="-457200" defTabSz="3686861">
              <a:buFont typeface="Courier New" panose="02070309020205020404" pitchFamily="49" charset="0"/>
              <a:buChar char="o"/>
            </a:pP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A manufacturing tolerance of the filter pass-band can increase the sensitivity of the analyzer to air temperature changes and if not corrected can cause a systematic error in measured CO</a:t>
            </a:r>
            <a:r>
              <a:rPr lang="en-US" altLang="en-US" sz="2000" kern="0" baseline="-2500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concentrations. </a:t>
            </a: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B</a:t>
            </a:r>
            <a:endParaRPr lang="en-US" altLang="en-US" sz="2000" kern="0" dirty="0"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F1CE24-44AC-4E6C-9BE3-7AE93E884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131" y="2516128"/>
            <a:ext cx="4563563" cy="3445245"/>
          </a:xfrm>
          <a:prstGeom prst="rect">
            <a:avLst/>
          </a:prstGeom>
        </p:spPr>
      </p:pic>
      <p:sp>
        <p:nvSpPr>
          <p:cNvPr id="5" name="Textfeld 130">
            <a:extLst>
              <a:ext uri="{FF2B5EF4-FFF2-40B4-BE49-F238E27FC236}">
                <a16:creationId xmlns:a16="http://schemas.microsoft.com/office/drawing/2014/main" id="{9045B420-A2D9-415E-93D4-D2C76A58F19A}"/>
              </a:ext>
            </a:extLst>
          </p:cNvPr>
          <p:cNvSpPr txBox="1"/>
          <p:nvPr/>
        </p:nvSpPr>
        <p:spPr>
          <a:xfrm>
            <a:off x="5154869" y="850002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2309 cm</a:t>
            </a:r>
            <a:r>
              <a:rPr lang="de-DE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131">
            <a:extLst>
              <a:ext uri="{FF2B5EF4-FFF2-40B4-BE49-F238E27FC236}">
                <a16:creationId xmlns:a16="http://schemas.microsoft.com/office/drawing/2014/main" id="{C42C965B-DA96-498E-948F-0FF88ECE4E89}"/>
              </a:ext>
            </a:extLst>
          </p:cNvPr>
          <p:cNvSpPr txBox="1"/>
          <p:nvPr/>
        </p:nvSpPr>
        <p:spPr>
          <a:xfrm>
            <a:off x="5814665" y="1682684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2316 cm</a:t>
            </a:r>
            <a:r>
              <a:rPr lang="de-DE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Gerader Verbinder 30">
            <a:extLst>
              <a:ext uri="{FF2B5EF4-FFF2-40B4-BE49-F238E27FC236}">
                <a16:creationId xmlns:a16="http://schemas.microsoft.com/office/drawing/2014/main" id="{5ED77E97-1685-4A03-8FDC-3B7D8B7333C4}"/>
              </a:ext>
            </a:extLst>
          </p:cNvPr>
          <p:cNvCxnSpPr>
            <a:cxnSpLocks/>
          </p:cNvCxnSpPr>
          <p:nvPr/>
        </p:nvCxnSpPr>
        <p:spPr>
          <a:xfrm>
            <a:off x="5773206" y="1219200"/>
            <a:ext cx="17994" cy="4542990"/>
          </a:xfrm>
          <a:prstGeom prst="line">
            <a:avLst/>
          </a:prstGeom>
          <a:ln w="25400"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3">
            <a:extLst>
              <a:ext uri="{FF2B5EF4-FFF2-40B4-BE49-F238E27FC236}">
                <a16:creationId xmlns:a16="http://schemas.microsoft.com/office/drawing/2014/main" id="{69748087-4A30-49D5-B950-496923FF2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8045" y="623172"/>
            <a:ext cx="1276413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A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0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26E9FFFC-3E94-493E-8951-2E9EA969F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9506" y="1881867"/>
            <a:ext cx="1344808" cy="5663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Case B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 </a:t>
            </a:r>
            <a:endParaRPr lang="en-US" altLang="en-US" sz="20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feld 28">
            <a:extLst>
              <a:ext uri="{FF2B5EF4-FFF2-40B4-BE49-F238E27FC236}">
                <a16:creationId xmlns:a16="http://schemas.microsoft.com/office/drawing/2014/main" id="{A710F39D-3EC3-4767-A64D-9FAB24CFCCC6}"/>
              </a:ext>
            </a:extLst>
          </p:cNvPr>
          <p:cNvSpPr txBox="1"/>
          <p:nvPr/>
        </p:nvSpPr>
        <p:spPr>
          <a:xfrm>
            <a:off x="7774458" y="789371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2392 cm</a:t>
            </a:r>
            <a:r>
              <a:rPr lang="de-DE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sz="20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Gerader Verbinder 30">
            <a:extLst>
              <a:ext uri="{FF2B5EF4-FFF2-40B4-BE49-F238E27FC236}">
                <a16:creationId xmlns:a16="http://schemas.microsoft.com/office/drawing/2014/main" id="{1E9FB68D-4884-4D6D-AFD6-513494897B49}"/>
              </a:ext>
            </a:extLst>
          </p:cNvPr>
          <p:cNvCxnSpPr>
            <a:cxnSpLocks/>
          </p:cNvCxnSpPr>
          <p:nvPr/>
        </p:nvCxnSpPr>
        <p:spPr>
          <a:xfrm>
            <a:off x="5943600" y="2133600"/>
            <a:ext cx="0" cy="3628590"/>
          </a:xfrm>
          <a:prstGeom prst="line">
            <a:avLst/>
          </a:prstGeom>
          <a:ln w="25400"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Gerader Verbinder 30">
            <a:extLst>
              <a:ext uri="{FF2B5EF4-FFF2-40B4-BE49-F238E27FC236}">
                <a16:creationId xmlns:a16="http://schemas.microsoft.com/office/drawing/2014/main" id="{92DEC96A-58BF-4962-A749-0CF43913C531}"/>
              </a:ext>
            </a:extLst>
          </p:cNvPr>
          <p:cNvCxnSpPr>
            <a:cxnSpLocks/>
          </p:cNvCxnSpPr>
          <p:nvPr/>
        </p:nvCxnSpPr>
        <p:spPr>
          <a:xfrm>
            <a:off x="8305800" y="1219200"/>
            <a:ext cx="0" cy="4542990"/>
          </a:xfrm>
          <a:prstGeom prst="line">
            <a:avLst/>
          </a:prstGeom>
          <a:ln w="25400"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266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40530"/>
          </a:xfrm>
        </p:spPr>
        <p:txBody>
          <a:bodyPr/>
          <a:lstStyle/>
          <a:p>
            <a:r>
              <a:rPr lang="en-US" sz="3200" dirty="0"/>
              <a:t>Conclusions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7E2A5B39-9D74-40E3-8F6B-500B028B8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56" y="1676400"/>
            <a:ext cx="4057280" cy="3785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marL="457200" indent="-457200" defTabSz="3686861">
              <a:buFont typeface="Courier New" panose="02070309020205020404" pitchFamily="49" charset="0"/>
              <a:buChar char="o"/>
            </a:pP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Open-path broad-band non-dispersive infrared CO</a:t>
            </a:r>
            <a:r>
              <a:rPr lang="en-US" altLang="en-US" sz="2000" b="1" kern="0" baseline="-2500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2</a:t>
            </a:r>
            <a:r>
              <a:rPr lang="en-US" altLang="en-US" sz="2000" b="1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gas analyzers need a correction for temperature related spectroscopic effects</a:t>
            </a:r>
          </a:p>
          <a:p>
            <a:pPr marL="457200" indent="-457200" defTabSz="3686861">
              <a:buFont typeface="Courier New" panose="02070309020205020404" pitchFamily="49" charset="0"/>
              <a:buChar char="o"/>
            </a:pPr>
            <a:endParaRPr lang="en-US" altLang="en-US" sz="2000" kern="0" dirty="0">
              <a:latin typeface="Helvetica" panose="020B0604020202020204" pitchFamily="34" charset="0"/>
              <a:ea typeface="Arial" charset="0"/>
              <a:cs typeface="Helvetica" panose="020B0604020202020204" pitchFamily="34" charset="0"/>
            </a:endParaRPr>
          </a:p>
          <a:p>
            <a:pPr marL="457200" indent="-457200" defTabSz="3686861">
              <a:buFont typeface="Courier New" panose="02070309020205020404" pitchFamily="49" charset="0"/>
              <a:buChar char="o"/>
            </a:pP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Accurate and fast-response air temperature measurements in the optical path of the analyzer are needed to properly apply the correction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11907-45A5-4D93-8212-78F7D2298F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7" t="27679" r="5714" b="2677"/>
          <a:stretch/>
        </p:blipFill>
        <p:spPr>
          <a:xfrm>
            <a:off x="4572000" y="727151"/>
            <a:ext cx="4474307" cy="3008585"/>
          </a:xfrm>
          <a:prstGeom prst="rect">
            <a:avLst/>
          </a:prstGeom>
        </p:spPr>
      </p:pic>
      <p:pic>
        <p:nvPicPr>
          <p:cNvPr id="6" name="Picture 8" descr="Open-Path Eddy-Covariance Systems">
            <a:extLst>
              <a:ext uri="{FF2B5EF4-FFF2-40B4-BE49-F238E27FC236}">
                <a16:creationId xmlns:a16="http://schemas.microsoft.com/office/drawing/2014/main" id="{3BD0A2F2-9C3B-4FA3-9AE6-DD6C45FD10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1" t="6597" r="47833" b="20071"/>
          <a:stretch/>
        </p:blipFill>
        <p:spPr bwMode="auto">
          <a:xfrm>
            <a:off x="4907280" y="4038600"/>
            <a:ext cx="2560320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C5B27DEA-A977-4B64-84AD-B06384F4B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318760"/>
            <a:ext cx="1344808" cy="55438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sz="2000" b="1" i="1" dirty="0"/>
              <a:t>A</a:t>
            </a:r>
            <a:r>
              <a:rPr lang="en-US" sz="2000" b="1" i="1" baseline="-25000" dirty="0"/>
              <a:t> </a:t>
            </a:r>
            <a:r>
              <a:rPr lang="en-US" sz="2000" b="1" i="1" dirty="0"/>
              <a:t>= f(</a:t>
            </a:r>
            <a:r>
              <a:rPr lang="en-US" sz="2000" b="1" i="1" dirty="0" err="1"/>
              <a:t>c,T</a:t>
            </a:r>
            <a:r>
              <a:rPr lang="en-US" sz="2000" b="1" i="1" dirty="0"/>
              <a:t>)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endParaRPr lang="en-US" altLang="en-US" sz="20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715CE7ED-0103-4D06-9A10-C47080B05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764377"/>
            <a:ext cx="838200" cy="55438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 Narrow" charset="0"/>
                <a:ea typeface="ＭＳ Ｐゴシック" charset="-128"/>
              </a:defRPr>
            </a:lvl9pPr>
          </a:lstStyle>
          <a:p>
            <a:pPr defTabSz="3686861">
              <a:lnSpc>
                <a:spcPts val="4200"/>
              </a:lnSpc>
            </a:pPr>
            <a:r>
              <a:rPr lang="en-US" sz="2000" b="1" i="1" dirty="0"/>
              <a:t>T air</a:t>
            </a:r>
            <a:r>
              <a:rPr lang="en-US" altLang="en-US" sz="2000" kern="0" dirty="0">
                <a:latin typeface="Helvetica" panose="020B0604020202020204" pitchFamily="34" charset="0"/>
                <a:ea typeface="Arial" charset="0"/>
                <a:cs typeface="Helvetica" panose="020B0604020202020204" pitchFamily="34" charset="0"/>
              </a:rPr>
              <a:t> </a:t>
            </a:r>
            <a:endParaRPr lang="en-US" altLang="en-US" sz="2000" kern="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Left Brace 215">
            <a:extLst>
              <a:ext uri="{FF2B5EF4-FFF2-40B4-BE49-F238E27FC236}">
                <a16:creationId xmlns:a16="http://schemas.microsoft.com/office/drawing/2014/main" id="{F5C8D316-D81E-4A33-9AF5-855E531A2354}"/>
              </a:ext>
            </a:extLst>
          </p:cNvPr>
          <p:cNvSpPr/>
          <p:nvPr/>
        </p:nvSpPr>
        <p:spPr>
          <a:xfrm rot="10800000">
            <a:off x="7200900" y="4604649"/>
            <a:ext cx="304800" cy="99130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611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71C56-90E4-445E-8A44-9264D66A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305800" cy="740530"/>
          </a:xfrm>
        </p:spPr>
        <p:txBody>
          <a:bodyPr/>
          <a:lstStyle/>
          <a:p>
            <a:r>
              <a:rPr lang="en-US" sz="3200" dirty="0"/>
              <a:t>References 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E88C38B-5EFA-447D-B2EA-DC11A4244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66" y="1228665"/>
            <a:ext cx="7917467" cy="470898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200" kern="0"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1pPr>
            <a:lvl2pPr marL="742950" indent="-285750">
              <a:defRPr sz="2900">
                <a:latin typeface="Arial Narrow" charset="0"/>
                <a:ea typeface="ＭＳ Ｐゴシック" charset="-128"/>
              </a:defRPr>
            </a:lvl2pPr>
            <a:lvl3pPr marL="1143000" indent="-228600">
              <a:defRPr sz="2900">
                <a:latin typeface="Arial Narrow" charset="0"/>
                <a:ea typeface="ＭＳ Ｐゴシック" charset="-128"/>
              </a:defRPr>
            </a:lvl3pPr>
            <a:lvl4pPr marL="1600200" indent="-228600">
              <a:defRPr sz="2900">
                <a:latin typeface="Arial Narrow" charset="0"/>
                <a:ea typeface="ＭＳ Ｐゴシック" charset="-128"/>
              </a:defRPr>
            </a:lvl4pPr>
            <a:lvl5pPr marL="2057400" indent="-228600">
              <a:defRPr sz="2900">
                <a:latin typeface="Arial Narrow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latin typeface="Arial Narrow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latin typeface="Arial Narrow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latin typeface="Arial Narrow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900">
                <a:latin typeface="Arial Narrow" charset="0"/>
                <a:ea typeface="ＭＳ Ｐゴシック" charset="-128"/>
              </a:defRPr>
            </a:lvl9pPr>
          </a:lstStyle>
          <a:p>
            <a:r>
              <a:rPr lang="en-US" sz="2000" dirty="0"/>
              <a:t>Wang et al.  (2017) A meta-analysis of open-path eddy covariance observations of apparent CO2 flux in cold conditions in FLUXNET</a:t>
            </a:r>
          </a:p>
          <a:p>
            <a:r>
              <a:rPr lang="en-US" sz="2000" dirty="0"/>
              <a:t>J. Atmos. Ocean. Technol., 34</a:t>
            </a:r>
          </a:p>
          <a:p>
            <a:endParaRPr lang="en-US" sz="2000" dirty="0"/>
          </a:p>
          <a:p>
            <a:r>
              <a:rPr lang="en-US" sz="2000" dirty="0"/>
              <a:t>Wang et al.  (2017) Performance evaluation of an integrated open-path eddy covariance system in a cold desert environment</a:t>
            </a:r>
          </a:p>
          <a:p>
            <a:r>
              <a:rPr lang="en-US" sz="2000" dirty="0"/>
              <a:t>J. Atmos. Ocean. Technol., 33</a:t>
            </a:r>
          </a:p>
          <a:p>
            <a:endParaRPr lang="en-US" sz="2000" dirty="0"/>
          </a:p>
          <a:p>
            <a:r>
              <a:rPr lang="en-US" sz="2000" dirty="0"/>
              <a:t>Ono et al. (2008) Apparent downward CO2 flux observed with open-path eddy covariance over a non-vegetated surface</a:t>
            </a:r>
          </a:p>
          <a:p>
            <a:r>
              <a:rPr lang="en-US" sz="2000" dirty="0" err="1"/>
              <a:t>Theor</a:t>
            </a:r>
            <a:r>
              <a:rPr lang="en-US" sz="2000" dirty="0"/>
              <a:t>. Appl. </a:t>
            </a:r>
            <a:r>
              <a:rPr lang="en-US" sz="2000" dirty="0" err="1"/>
              <a:t>Climatol</a:t>
            </a:r>
            <a:r>
              <a:rPr lang="en-US" sz="2000" dirty="0"/>
              <a:t>., 92, pp. 195-208</a:t>
            </a:r>
          </a:p>
          <a:p>
            <a:endParaRPr lang="en-US" sz="2000" dirty="0"/>
          </a:p>
          <a:p>
            <a:r>
              <a:rPr lang="en-US" sz="2000" dirty="0"/>
              <a:t>Russell et al. (2019) Adjustment of CO2 flux measurements due to the bias in the EC150 infrared gas analyzer</a:t>
            </a:r>
          </a:p>
          <a:p>
            <a:r>
              <a:rPr lang="en-US" sz="2000" dirty="0"/>
              <a:t>Agric. For. </a:t>
            </a:r>
            <a:r>
              <a:rPr lang="en-US" sz="2000" dirty="0" err="1"/>
              <a:t>Meteorol</a:t>
            </a:r>
            <a:r>
              <a:rPr lang="en-US" sz="2000" dirty="0"/>
              <a:t>., 276 Article 107593</a:t>
            </a:r>
          </a:p>
        </p:txBody>
      </p:sp>
    </p:spTree>
    <p:extLst>
      <p:ext uri="{BB962C8B-B14F-4D97-AF65-F5344CB8AC3E}">
        <p14:creationId xmlns:p14="http://schemas.microsoft.com/office/powerpoint/2010/main" val="3802624529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42886</TotalTime>
  <Words>805</Words>
  <Application>Microsoft Office PowerPoint</Application>
  <PresentationFormat>On-screen Show (4:3)</PresentationFormat>
  <Paragraphs>137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Arial Narrow</vt:lpstr>
      <vt:lpstr>Calibri</vt:lpstr>
      <vt:lpstr>Cambria Math</vt:lpstr>
      <vt:lpstr>Courier New</vt:lpstr>
      <vt:lpstr>Helvetica</vt:lpstr>
      <vt:lpstr>Times New Roman</vt:lpstr>
      <vt:lpstr>Wingdings</vt:lpstr>
      <vt:lpstr>Pixel</vt:lpstr>
      <vt:lpstr>Quantifying Biases in Open-path Eddy Covariance CO2 Flux Measurements Caused by Spectroscopic Effects in Broadband Non-dispersive Infrared Gas Analyzers</vt:lpstr>
      <vt:lpstr>Motivation: controversial findings</vt:lpstr>
      <vt:lpstr>Motivation: unreasonable CO2 uptake </vt:lpstr>
      <vt:lpstr>Motivation: unreasonable CO2 uptake </vt:lpstr>
      <vt:lpstr>Motivation: unreasonable CO2 uptake </vt:lpstr>
      <vt:lpstr>Motivation: poor comparisons between open- and closed-path analyzers</vt:lpstr>
      <vt:lpstr>Biases in open-path sensor is driven by sensible heat flux</vt:lpstr>
      <vt:lpstr>Background: broadband non-dispersive infrared spectroscopy</vt:lpstr>
      <vt:lpstr>Non-dispersive infrared spectroscopy</vt:lpstr>
      <vt:lpstr>Methods: HITRAN simulations</vt:lpstr>
      <vt:lpstr>Collision broadening: weak lines </vt:lpstr>
      <vt:lpstr>Collision broadening: strong lines</vt:lpstr>
      <vt:lpstr>Methods: HITRAN integrated spectra</vt:lpstr>
      <vt:lpstr>Results: HITRAN integrated spectra</vt:lpstr>
      <vt:lpstr>Methods: synthetic calibration HITRAN</vt:lpstr>
      <vt:lpstr>Results: synthetic calibration residuals</vt:lpstr>
      <vt:lpstr>Discussion</vt:lpstr>
      <vt:lpstr>Conclusions </vt:lpstr>
      <vt:lpstr>Conclusions</vt:lpstr>
      <vt:lpstr>References </vt:lpstr>
    </vt:vector>
  </TitlesOfParts>
  <Company>DePaul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make a research presentation</dc:title>
  <dc:creator>lucia</dc:creator>
  <cp:lastModifiedBy>Ivan Bogoev</cp:lastModifiedBy>
  <cp:revision>500</cp:revision>
  <dcterms:created xsi:type="dcterms:W3CDTF">2007-06-28T17:37:21Z</dcterms:created>
  <dcterms:modified xsi:type="dcterms:W3CDTF">2022-08-24T20:38:48Z</dcterms:modified>
</cp:coreProperties>
</file>