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  <p:sldId id="265" r:id="rId10"/>
    <p:sldId id="266" r:id="rId11"/>
    <p:sldId id="267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600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98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52550"/>
            <a:ext cx="8229600" cy="8572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8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5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1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1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0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5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7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4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9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34306-EA9F-414C-82BF-0B04602D1FDA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772B4-3E0B-4622-9D39-0EA43FA5921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468B7E8-F6D5-4866-ADAF-68AAFB696F98}"/>
              </a:ext>
            </a:extLst>
          </p:cNvPr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0"/>
            <a:ext cx="2057400" cy="514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D96D636-8234-4F2D-B198-5B060BED8F91}"/>
              </a:ext>
            </a:extLst>
          </p:cNvPr>
          <p:cNvPicPr/>
          <p:nvPr userDrawn="1"/>
        </p:nvPicPr>
        <p:blipFill>
          <a:blip r:embed="rId14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5"/>
          <a:stretch>
            <a:fillRect/>
          </a:stretch>
        </p:blipFill>
        <p:spPr>
          <a:xfrm>
            <a:off x="76201" y="1"/>
            <a:ext cx="914400" cy="590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6218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oi.org/10.3390/rs1316332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96" y="1047750"/>
            <a:ext cx="9296400" cy="1102519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Study of a unique fog event in Israel during January 2021</a:t>
            </a:r>
            <a:r>
              <a:rPr lang="en-US" sz="2800" dirty="0" smtClean="0">
                <a:solidFill>
                  <a:srgbClr val="0070C0"/>
                </a:solidFill>
              </a:rPr>
              <a:t>: </a:t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800" dirty="0" smtClean="0">
                <a:solidFill>
                  <a:srgbClr val="0070C0"/>
                </a:solidFill>
              </a:rPr>
              <a:t>from measured microphysics, ground-remote sensing and satellite imagery to mesoscale forecasts and synoptic analysis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9464" y="2591085"/>
            <a:ext cx="7158249" cy="2322110"/>
          </a:xfrm>
        </p:spPr>
        <p:txBody>
          <a:bodyPr>
            <a:normAutofit fontScale="92500" lnSpcReduction="20000"/>
          </a:bodyPr>
          <a:lstStyle/>
          <a:p>
            <a:r>
              <a:rPr lang="en-US" sz="1800" b="1" dirty="0" err="1">
                <a:solidFill>
                  <a:schemeClr val="tx1"/>
                </a:solidFill>
              </a:rPr>
              <a:t>Dorita</a:t>
            </a:r>
            <a:r>
              <a:rPr lang="en-US" sz="1800" b="1" dirty="0">
                <a:solidFill>
                  <a:schemeClr val="tx1"/>
                </a:solidFill>
              </a:rPr>
              <a:t> </a:t>
            </a:r>
            <a:r>
              <a:rPr lang="en-US" sz="1800" b="1" dirty="0" smtClean="0">
                <a:solidFill>
                  <a:schemeClr val="tx1"/>
                </a:solidFill>
              </a:rPr>
              <a:t>Rostkier-Edelstein</a:t>
            </a:r>
            <a:r>
              <a:rPr lang="en-US" sz="1800" b="1" baseline="30000" dirty="0" smtClean="0">
                <a:solidFill>
                  <a:schemeClr val="tx1"/>
                </a:solidFill>
              </a:rPr>
              <a:t>1,2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Eyal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Agassi</a:t>
            </a:r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>
                <a:solidFill>
                  <a:schemeClr val="tx1"/>
                </a:solidFill>
              </a:rPr>
              <a:t>Pavel </a:t>
            </a:r>
            <a:r>
              <a:rPr lang="en-US" sz="1800" dirty="0" smtClean="0">
                <a:solidFill>
                  <a:schemeClr val="tx1"/>
                </a:solidFill>
              </a:rPr>
              <a:t>Kunin</a:t>
            </a:r>
            <a:r>
              <a:rPr lang="en-US" sz="1800" baseline="30000" dirty="0" smtClean="0">
                <a:solidFill>
                  <a:schemeClr val="tx1"/>
                </a:solidFill>
              </a:rPr>
              <a:t>3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</a:rPr>
              <a:t>Tamir</a:t>
            </a:r>
            <a:r>
              <a:rPr lang="en-US" sz="1800" dirty="0" smtClean="0">
                <a:solidFill>
                  <a:schemeClr val="tx1"/>
                </a:solidFill>
              </a:rPr>
              <a:t> Tzadok</a:t>
            </a:r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Rong-Shyang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Sheu</a:t>
            </a:r>
            <a:r>
              <a:rPr lang="en-US" sz="1800" baseline="30000" dirty="0" smtClean="0">
                <a:solidFill>
                  <a:schemeClr val="tx1"/>
                </a:solidFill>
              </a:rPr>
              <a:t>4</a:t>
            </a:r>
            <a:r>
              <a:rPr lang="en-US" sz="1800" dirty="0" smtClean="0">
                <a:solidFill>
                  <a:schemeClr val="tx1"/>
                </a:solidFill>
              </a:rPr>
              <a:t>, </a:t>
            </a:r>
            <a:r>
              <a:rPr lang="en-US" sz="1800" dirty="0">
                <a:solidFill>
                  <a:schemeClr val="tx1"/>
                </a:solidFill>
              </a:rPr>
              <a:t>Adam </a:t>
            </a:r>
            <a:r>
              <a:rPr lang="en-US" sz="1800" dirty="0" err="1">
                <a:solidFill>
                  <a:schemeClr val="tx1"/>
                </a:solidFill>
              </a:rPr>
              <a:t>Pitrkowski</a:t>
            </a:r>
            <a:r>
              <a:rPr lang="en-US" sz="1800" dirty="0">
                <a:solidFill>
                  <a:schemeClr val="tx1"/>
                </a:solidFill>
              </a:rPr>
              <a:t>, and Ayala </a:t>
            </a:r>
            <a:r>
              <a:rPr lang="en-US" sz="1800" dirty="0" smtClean="0">
                <a:solidFill>
                  <a:schemeClr val="tx1"/>
                </a:solidFill>
              </a:rPr>
              <a:t>Ronen</a:t>
            </a:r>
            <a:r>
              <a:rPr lang="en-US" sz="1800" baseline="30000" dirty="0" smtClean="0">
                <a:solidFill>
                  <a:schemeClr val="tx1"/>
                </a:solidFill>
              </a:rPr>
              <a:t>1</a:t>
            </a:r>
          </a:p>
          <a:p>
            <a:endParaRPr lang="en-US" sz="1800" baseline="30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Environmental Physics, Environmental Sciences Division, Israel Institute for Biological Research, Ness-</a:t>
            </a:r>
            <a:r>
              <a:rPr lang="en-US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Ziona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Israel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Fredy and Nadine Herrmann Institute of Earth Sciences, the Hebrew University of Jerusalem, Edmond J. </a:t>
            </a:r>
            <a:r>
              <a:rPr lang="en-US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Safra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Campus, Jerusalem, Israel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Sciences Research Institute, 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Ness-</a:t>
            </a:r>
            <a:r>
              <a:rPr lang="en-US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Ziona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Israel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Applications Laboratory, National Center for Atmospheric Research, Boulder, Colorado, USA</a:t>
            </a:r>
            <a:endPara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aseline="30000" dirty="0" smtClean="0">
              <a:solidFill>
                <a:schemeClr val="tx1"/>
              </a:solidFill>
            </a:endParaRPr>
          </a:p>
          <a:p>
            <a:endParaRPr lang="en-US" sz="1800" baseline="30000" dirty="0">
              <a:solidFill>
                <a:schemeClr val="tx1"/>
              </a:solidFill>
            </a:endParaRPr>
          </a:p>
          <a:p>
            <a:endParaRPr lang="en-US" sz="1800" baseline="30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58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971"/>
            <a:ext cx="8229600" cy="857250"/>
          </a:xfrm>
          <a:noFill/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The event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241" y="856488"/>
            <a:ext cx="7086600" cy="1676400"/>
          </a:xfrm>
        </p:spPr>
        <p:txBody>
          <a:bodyPr>
            <a:normAutofit fontScale="62500" lnSpcReduction="20000"/>
          </a:bodyPr>
          <a:lstStyle/>
          <a:p>
            <a:r>
              <a:rPr lang="en-US" u="sng" dirty="0" smtClean="0">
                <a:solidFill>
                  <a:srgbClr val="0070C0"/>
                </a:solidFill>
              </a:rPr>
              <a:t>Regional-scale</a:t>
            </a:r>
            <a:r>
              <a:rPr lang="en-US" dirty="0" smtClean="0"/>
              <a:t> radiation fog event that occurred in Israel's central and southern areas in January 2021.</a:t>
            </a:r>
          </a:p>
          <a:p>
            <a:r>
              <a:rPr lang="en-US" u="sng" dirty="0" smtClean="0">
                <a:solidFill>
                  <a:srgbClr val="0070C0"/>
                </a:solidFill>
              </a:rPr>
              <a:t>Not observed in decades </a:t>
            </a:r>
            <a:r>
              <a:rPr lang="en-US" dirty="0" smtClean="0"/>
              <a:t>(~50 years), very dry soil after long dry period, very efficient radiative cooling</a:t>
            </a:r>
          </a:p>
          <a:p>
            <a:r>
              <a:rPr lang="en-US" u="sng" dirty="0" smtClean="0">
                <a:solidFill>
                  <a:srgbClr val="0070C0"/>
                </a:solidFill>
              </a:rPr>
              <a:t>Synoptic flow</a:t>
            </a:r>
            <a:r>
              <a:rPr lang="en-US" dirty="0" smtClean="0"/>
              <a:t>: Red Sea Trough with eastern to western axis, available moisture (conditions prone to radiation fog)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05066"/>
            <a:ext cx="2895600" cy="1712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5" t="4963" r="53071" b="36149"/>
          <a:stretch/>
        </p:blipFill>
        <p:spPr bwMode="auto">
          <a:xfrm>
            <a:off x="7315200" y="895350"/>
            <a:ext cx="1743423" cy="3800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22932" y="2532888"/>
            <a:ext cx="2372868" cy="2610612"/>
          </a:xfrm>
          <a:prstGeom prst="rect">
            <a:avLst/>
          </a:prstGeom>
          <a:ln/>
        </p:spPr>
      </p:pic>
      <p:sp>
        <p:nvSpPr>
          <p:cNvPr id="4" name="TextBox 3"/>
          <p:cNvSpPr txBox="1"/>
          <p:nvPr/>
        </p:nvSpPr>
        <p:spPr>
          <a:xfrm>
            <a:off x="7645448" y="564255"/>
            <a:ext cx="1082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Meteosat</a:t>
            </a:r>
            <a:endParaRPr lang="en-US" dirty="0"/>
          </a:p>
        </p:txBody>
      </p:sp>
      <p:pic>
        <p:nvPicPr>
          <p:cNvPr id="10" name="image12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7074" y="2724150"/>
            <a:ext cx="2076526" cy="228600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9099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917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Measurements campaign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43987"/>
            <a:ext cx="333756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6680" y="716490"/>
            <a:ext cx="32766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Field-campaign </a:t>
            </a:r>
            <a:r>
              <a:rPr lang="en-US" sz="1600" dirty="0"/>
              <a:t>area </a:t>
            </a:r>
            <a:r>
              <a:rPr lang="en-US" sz="1600" dirty="0" smtClean="0"/>
              <a:t>map:</a:t>
            </a:r>
          </a:p>
          <a:p>
            <a:pPr marL="91440" indent="-91440" algn="ctr">
              <a:buFont typeface="Arial" panose="020B0604020202020204" pitchFamily="34" charset="0"/>
              <a:buChar char="•"/>
            </a:pPr>
            <a:r>
              <a:rPr lang="en-US" sz="1400" dirty="0" smtClean="0"/>
              <a:t>measurement </a:t>
            </a:r>
            <a:r>
              <a:rPr lang="en-US" sz="1400" dirty="0"/>
              <a:t>site in Ness </a:t>
            </a:r>
            <a:r>
              <a:rPr lang="en-US" sz="1400" dirty="0" err="1"/>
              <a:t>Ziona</a:t>
            </a:r>
            <a:r>
              <a:rPr lang="en-US" sz="1400" dirty="0"/>
              <a:t> </a:t>
            </a:r>
            <a:endParaRPr lang="en-US" sz="1400" dirty="0" smtClean="0"/>
          </a:p>
          <a:p>
            <a:pPr marL="91440" indent="-91440" algn="ctr">
              <a:buFont typeface="Arial" panose="020B0604020202020204" pitchFamily="34" charset="0"/>
              <a:buChar char="•"/>
            </a:pPr>
            <a:r>
              <a:rPr lang="en-US" sz="1400" dirty="0" smtClean="0"/>
              <a:t>nearby </a:t>
            </a:r>
            <a:r>
              <a:rPr lang="en-US" sz="1400" dirty="0"/>
              <a:t>meteorological </a:t>
            </a:r>
            <a:r>
              <a:rPr lang="en-US" sz="1400" dirty="0" smtClean="0"/>
              <a:t>stations </a:t>
            </a:r>
          </a:p>
          <a:p>
            <a:pPr marL="91440" indent="-91440" algn="ctr">
              <a:buFont typeface="Arial" panose="020B0604020202020204" pitchFamily="34" charset="0"/>
              <a:buChar char="•"/>
            </a:pPr>
            <a:r>
              <a:rPr lang="en-US" sz="1400" dirty="0" smtClean="0"/>
              <a:t>Beit Dagan </a:t>
            </a:r>
            <a:r>
              <a:rPr lang="en-US" sz="1400" dirty="0" err="1" smtClean="0"/>
              <a:t>radionsondes</a:t>
            </a:r>
            <a:r>
              <a:rPr lang="en-US" sz="1400" dirty="0" smtClean="0"/>
              <a:t> site</a:t>
            </a:r>
            <a:endParaRPr lang="en-US" sz="1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811" y="725873"/>
            <a:ext cx="3836443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86600" y="819150"/>
            <a:ext cx="20574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(</a:t>
            </a:r>
            <a:r>
              <a:rPr lang="en-US" sz="1600" b="1" dirty="0"/>
              <a:t>a</a:t>
            </a:r>
            <a:r>
              <a:rPr lang="en-US" sz="1600" dirty="0"/>
              <a:t>) </a:t>
            </a:r>
            <a:r>
              <a:rPr lang="en-US" sz="1600" dirty="0">
                <a:solidFill>
                  <a:srgbClr val="0070C0"/>
                </a:solidFill>
              </a:rPr>
              <a:t>Sky imager </a:t>
            </a:r>
            <a:r>
              <a:rPr lang="en-US" sz="1600" dirty="0"/>
              <a:t>[ASIS1i, SOLOMIRUS, Colorado</a:t>
            </a:r>
          </a:p>
          <a:p>
            <a:r>
              <a:rPr lang="en-US" sz="1600" dirty="0"/>
              <a:t>Springs, Colorado, USA].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(</a:t>
            </a:r>
            <a:r>
              <a:rPr lang="en-US" sz="1600" b="1" dirty="0"/>
              <a:t>b</a:t>
            </a:r>
            <a:r>
              <a:rPr lang="en-US" sz="1600" dirty="0"/>
              <a:t>) </a:t>
            </a:r>
            <a:r>
              <a:rPr lang="en-US" sz="1600" dirty="0">
                <a:solidFill>
                  <a:srgbClr val="0070C0"/>
                </a:solidFill>
              </a:rPr>
              <a:t>Droplet-sizes measurements</a:t>
            </a:r>
            <a:r>
              <a:rPr lang="en-US" sz="1600" dirty="0"/>
              <a:t> [FSSP-100, PMS, Boulder, </a:t>
            </a:r>
            <a:r>
              <a:rPr lang="en-US" sz="1600" dirty="0" smtClean="0"/>
              <a:t>Colorado, USA</a:t>
            </a:r>
            <a:r>
              <a:rPr lang="en-US" sz="1600" dirty="0"/>
              <a:t>].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(</a:t>
            </a:r>
            <a:r>
              <a:rPr lang="en-US" sz="1600" b="1" dirty="0"/>
              <a:t>c</a:t>
            </a:r>
            <a:r>
              <a:rPr lang="en-US" sz="1600" dirty="0"/>
              <a:t>) </a:t>
            </a:r>
            <a:r>
              <a:rPr lang="en-US" sz="1600" dirty="0">
                <a:solidFill>
                  <a:srgbClr val="0070C0"/>
                </a:solidFill>
              </a:rPr>
              <a:t>Visibility-range sensor </a:t>
            </a:r>
            <a:r>
              <a:rPr lang="en-US" sz="1600" dirty="0"/>
              <a:t>[SWS250, </a:t>
            </a:r>
            <a:r>
              <a:rPr lang="en-US" sz="1600" dirty="0" err="1"/>
              <a:t>Biral</a:t>
            </a:r>
            <a:r>
              <a:rPr lang="en-US" sz="1600" dirty="0"/>
              <a:t>, </a:t>
            </a:r>
            <a:r>
              <a:rPr lang="en-US" sz="1600" dirty="0" smtClean="0"/>
              <a:t>Bristol, UK].</a:t>
            </a:r>
          </a:p>
          <a:p>
            <a:endParaRPr lang="en-US" sz="1600" dirty="0" smtClean="0"/>
          </a:p>
          <a:p>
            <a:r>
              <a:rPr lang="en-US" sz="1600" dirty="0" smtClean="0"/>
              <a:t>(</a:t>
            </a:r>
            <a:r>
              <a:rPr lang="en-US" sz="1600" b="1" dirty="0"/>
              <a:t>d</a:t>
            </a:r>
            <a:r>
              <a:rPr lang="en-US" sz="1600" dirty="0"/>
              <a:t>) </a:t>
            </a:r>
            <a:r>
              <a:rPr lang="en-US" sz="1600" dirty="0">
                <a:solidFill>
                  <a:srgbClr val="0070C0"/>
                </a:solidFill>
              </a:rPr>
              <a:t>Doppler Lidar </a:t>
            </a:r>
            <a:r>
              <a:rPr lang="en-US" sz="1600" dirty="0"/>
              <a:t>[</a:t>
            </a:r>
            <a:r>
              <a:rPr lang="en-US" sz="1600" dirty="0" err="1"/>
              <a:t>StreamLine</a:t>
            </a:r>
            <a:r>
              <a:rPr lang="en-US" sz="1600" dirty="0"/>
              <a:t> </a:t>
            </a:r>
            <a:r>
              <a:rPr lang="en-US" sz="1600" dirty="0" smtClean="0"/>
              <a:t>XR, Halo photonics, Leigh, UK]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987986" y="4774168"/>
            <a:ext cx="1550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[Google maps]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9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37" y="-7421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EUMETSAT imagery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5" y="752475"/>
            <a:ext cx="5998192" cy="417195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N</a:t>
            </a:r>
            <a:r>
              <a:rPr lang="en-US" b="1" dirty="0" smtClean="0"/>
              <a:t>ight time</a:t>
            </a:r>
            <a:r>
              <a:rPr lang="en-US" dirty="0" smtClean="0"/>
              <a:t>: a </a:t>
            </a:r>
            <a:r>
              <a:rPr lang="en-US" dirty="0"/>
              <a:t>combination of the SEVIRI IR3.9, IR10.8 and IR12.0 </a:t>
            </a:r>
            <a:r>
              <a:rPr lang="en-US" dirty="0" smtClean="0"/>
              <a:t>channels.</a:t>
            </a:r>
          </a:p>
          <a:p>
            <a:r>
              <a:rPr lang="en-US" dirty="0"/>
              <a:t>B</a:t>
            </a:r>
            <a:r>
              <a:rPr lang="en-US" dirty="0" smtClean="0"/>
              <a:t>est </a:t>
            </a:r>
            <a:r>
              <a:rPr lang="en-US" dirty="0"/>
              <a:t>color contrast between fog/low cloud and cloud-free area at night. </a:t>
            </a:r>
            <a:endParaRPr lang="en-US" dirty="0" smtClean="0"/>
          </a:p>
          <a:p>
            <a:r>
              <a:rPr lang="en-US" dirty="0">
                <a:solidFill>
                  <a:srgbClr val="0070C0"/>
                </a:solidFill>
              </a:rPr>
              <a:t>The thinner</a:t>
            </a:r>
            <a:r>
              <a:rPr lang="en-US" dirty="0"/>
              <a:t> the low clouds/fog the more </a:t>
            </a:r>
            <a:r>
              <a:rPr lang="en-US" dirty="0" smtClean="0"/>
              <a:t>like </a:t>
            </a:r>
            <a:r>
              <a:rPr lang="en-US" dirty="0"/>
              <a:t>the color of the ground (</a:t>
            </a:r>
            <a:r>
              <a:rPr lang="en-US" dirty="0">
                <a:solidFill>
                  <a:srgbClr val="0070C0"/>
                </a:solidFill>
              </a:rPr>
              <a:t>pinkish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However</a:t>
            </a:r>
            <a:r>
              <a:rPr lang="en-US" dirty="0">
                <a:solidFill>
                  <a:srgbClr val="0070C0"/>
                </a:solidFill>
              </a:rPr>
              <a:t>, fog and low clouds are not separable from each other based only on their colors. </a:t>
            </a:r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/>
              <a:t>D</a:t>
            </a:r>
            <a:r>
              <a:rPr lang="en-US" b="1" dirty="0" smtClean="0"/>
              <a:t>ay time:</a:t>
            </a:r>
            <a:r>
              <a:rPr lang="en-US" dirty="0" smtClean="0"/>
              <a:t> Natural </a:t>
            </a:r>
            <a:r>
              <a:rPr lang="en-US" dirty="0"/>
              <a:t>Color RGB </a:t>
            </a:r>
            <a:r>
              <a:rPr lang="en-US" dirty="0" smtClean="0"/>
              <a:t>product, solar </a:t>
            </a:r>
            <a:r>
              <a:rPr lang="en-US" dirty="0"/>
              <a:t>channels: NIR1.6, VIS0.8 and VIS0.6. </a:t>
            </a:r>
            <a:endParaRPr lang="en-US" dirty="0" smtClean="0"/>
          </a:p>
          <a:p>
            <a:r>
              <a:rPr lang="en-US" dirty="0" smtClean="0"/>
              <a:t>Water </a:t>
            </a:r>
            <a:r>
              <a:rPr lang="en-US" dirty="0"/>
              <a:t>clouds with small droplets have large reflectance at all channels and </a:t>
            </a:r>
            <a:r>
              <a:rPr lang="en-US" dirty="0" smtClean="0"/>
              <a:t>appear </a:t>
            </a:r>
            <a:r>
              <a:rPr lang="en-US" dirty="0"/>
              <a:t>whitish. 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5" t="4963" r="53071" b="36149"/>
          <a:stretch/>
        </p:blipFill>
        <p:spPr bwMode="auto">
          <a:xfrm>
            <a:off x="6486146" y="742950"/>
            <a:ext cx="908050" cy="1981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6" t="8005" r="53494" b="34528"/>
          <a:stretch/>
        </p:blipFill>
        <p:spPr bwMode="auto">
          <a:xfrm>
            <a:off x="6461125" y="2952750"/>
            <a:ext cx="923925" cy="1971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87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177" y="154959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Operational WRF-RTFDDA mesoscale forecasts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624" y="768215"/>
            <a:ext cx="5092609" cy="1905000"/>
          </a:xfrm>
        </p:spPr>
        <p:txBody>
          <a:bodyPr>
            <a:normAutofit lnSpcReduction="10000"/>
          </a:bodyPr>
          <a:lstStyle/>
          <a:p>
            <a:pPr indent="-91440"/>
            <a:r>
              <a:rPr lang="en-US" sz="1400" dirty="0"/>
              <a:t>WRF model (version 4.0) with the Advanced Research (ARW) WRF solver </a:t>
            </a:r>
            <a:endParaRPr lang="en-US" sz="1400" dirty="0" smtClean="0"/>
          </a:p>
          <a:p>
            <a:pPr indent="-91440"/>
            <a:r>
              <a:rPr lang="en-US" sz="1400" dirty="0" smtClean="0"/>
              <a:t>3 nested domains </a:t>
            </a:r>
            <a:r>
              <a:rPr lang="en-US" sz="1400" dirty="0"/>
              <a:t>9, 3 and 1 km horizontal resolution </a:t>
            </a:r>
            <a:r>
              <a:rPr lang="en-US" sz="1400" dirty="0" smtClean="0"/>
              <a:t>and </a:t>
            </a:r>
            <a:r>
              <a:rPr lang="en-US" sz="1400" dirty="0"/>
              <a:t>57 vertical </a:t>
            </a:r>
            <a:r>
              <a:rPr lang="en-US" sz="1400" dirty="0" smtClean="0"/>
              <a:t>levels, </a:t>
            </a:r>
            <a:r>
              <a:rPr lang="en-US" sz="1400" dirty="0" smtClean="0">
                <a:solidFill>
                  <a:srgbClr val="0070C0"/>
                </a:solidFill>
              </a:rPr>
              <a:t>operational output every 25 </a:t>
            </a:r>
            <a:r>
              <a:rPr lang="en-US" sz="1400" dirty="0" err="1" smtClean="0">
                <a:solidFill>
                  <a:srgbClr val="0070C0"/>
                </a:solidFill>
              </a:rPr>
              <a:t>hPa</a:t>
            </a:r>
            <a:endParaRPr lang="en-US" sz="1400" dirty="0" smtClean="0">
              <a:solidFill>
                <a:srgbClr val="0070C0"/>
              </a:solidFill>
            </a:endParaRPr>
          </a:p>
          <a:p>
            <a:pPr indent="-91440"/>
            <a:r>
              <a:rPr lang="en-US" sz="1400" dirty="0" smtClean="0"/>
              <a:t>IC/BC from ECMWF’s Integrated </a:t>
            </a:r>
            <a:r>
              <a:rPr lang="en-US" sz="1400" dirty="0"/>
              <a:t>Forecast System (</a:t>
            </a:r>
            <a:r>
              <a:rPr lang="en-US" sz="1400" dirty="0" smtClean="0"/>
              <a:t>IFS)</a:t>
            </a:r>
          </a:p>
          <a:p>
            <a:pPr indent="-91440"/>
            <a:r>
              <a:rPr lang="en-US" sz="1400" dirty="0" smtClean="0"/>
              <a:t>Initialization at 18 UTC</a:t>
            </a:r>
          </a:p>
          <a:p>
            <a:pPr indent="-91440"/>
            <a:r>
              <a:rPr lang="en-US" sz="1400" dirty="0" smtClean="0"/>
              <a:t>RTFDDA continuous assimilation (Newtonian relaxation) of surface observations, </a:t>
            </a:r>
            <a:r>
              <a:rPr lang="en-US" sz="1400" dirty="0" err="1" smtClean="0"/>
              <a:t>radiosounding</a:t>
            </a:r>
            <a:r>
              <a:rPr lang="en-US" sz="1400" dirty="0"/>
              <a:t> </a:t>
            </a:r>
            <a:r>
              <a:rPr lang="en-US" sz="1400" dirty="0" smtClean="0"/>
              <a:t>and aircrafts observations  </a:t>
            </a:r>
            <a:endParaRPr lang="en-US" sz="14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r="2028"/>
          <a:stretch/>
        </p:blipFill>
        <p:spPr bwMode="auto">
          <a:xfrm>
            <a:off x="152400" y="1123950"/>
            <a:ext cx="2008188" cy="32350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088" t="4641" r="15404" b="2593"/>
          <a:stretch/>
        </p:blipFill>
        <p:spPr bwMode="auto">
          <a:xfrm>
            <a:off x="2057400" y="1154942"/>
            <a:ext cx="1946224" cy="31805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661701"/>
              </p:ext>
            </p:extLst>
          </p:nvPr>
        </p:nvGraphicFramePr>
        <p:xfrm>
          <a:off x="4419600" y="2726182"/>
          <a:ext cx="4038601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09801"/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Process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Parameterization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82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Microphysics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WSM6</a:t>
                      </a:r>
                      <a:endParaRPr lang="en-US" sz="1400" dirty="0"/>
                    </a:p>
                  </a:txBody>
                  <a:tcPr/>
                </a:tc>
              </a:tr>
              <a:tr h="23134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PBL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YSU</a:t>
                      </a:r>
                      <a:endParaRPr lang="en-US" sz="1400" dirty="0"/>
                    </a:p>
                  </a:txBody>
                  <a:tcPr/>
                </a:tc>
              </a:tr>
              <a:tr h="200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Surface</a:t>
                      </a:r>
                      <a:r>
                        <a:rPr lang="en-US" sz="1400" baseline="0" dirty="0" smtClean="0"/>
                        <a:t> layer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MM5 similarity</a:t>
                      </a:r>
                      <a:endParaRPr lang="en-US" sz="1400" dirty="0"/>
                    </a:p>
                  </a:txBody>
                  <a:tcPr/>
                </a:tc>
              </a:tr>
              <a:tr h="24658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Short wave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RRTM</a:t>
                      </a:r>
                      <a:endParaRPr lang="en-US" sz="1400" dirty="0"/>
                    </a:p>
                  </a:txBody>
                  <a:tcPr/>
                </a:tc>
              </a:tr>
              <a:tr h="21610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Long wave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Goddard</a:t>
                      </a:r>
                      <a:endParaRPr lang="en-US" sz="1400" dirty="0"/>
                    </a:p>
                  </a:txBody>
                  <a:tcPr/>
                </a:tc>
              </a:tr>
              <a:tr h="26182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Land surface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Noah</a:t>
                      </a:r>
                      <a:endParaRPr lang="en-US" sz="1400" dirty="0"/>
                    </a:p>
                  </a:txBody>
                  <a:tcPr/>
                </a:tc>
              </a:tr>
              <a:tr h="231345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dirty="0" smtClean="0"/>
                        <a:t>Cumulus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Grell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3D ensemble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49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905" y="333517"/>
            <a:ext cx="8229600" cy="85725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Algorithm for WRF-RTFDDA fog conditions evaluation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7750"/>
            <a:ext cx="8229600" cy="339447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Simulation of radiation fog development is one the most difficult challenges in numerical weather </a:t>
            </a:r>
            <a:r>
              <a:rPr lang="en-US" dirty="0" smtClean="0"/>
              <a:t>prediction</a:t>
            </a:r>
          </a:p>
          <a:p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common practice to forecast fog as a diagnostic variable, based on forecast conditions of temperature, relative humidity and wind speed.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algorithm we used </a:t>
            </a:r>
            <a:r>
              <a:rPr lang="en-US" dirty="0" smtClean="0"/>
              <a:t>was </a:t>
            </a:r>
            <a:r>
              <a:rPr lang="en-US" dirty="0"/>
              <a:t>based on a combination of </a:t>
            </a:r>
            <a:r>
              <a:rPr lang="en-US" dirty="0">
                <a:solidFill>
                  <a:srgbClr val="0070C0"/>
                </a:solidFill>
              </a:rPr>
              <a:t>three thresholds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2-m </a:t>
            </a:r>
            <a:r>
              <a:rPr lang="en-US" dirty="0"/>
              <a:t>relative humidity </a:t>
            </a:r>
            <a:r>
              <a:rPr lang="en-US" dirty="0" smtClean="0"/>
              <a:t>&gt; 90%</a:t>
            </a:r>
          </a:p>
          <a:p>
            <a:pPr lvl="1"/>
            <a:r>
              <a:rPr lang="en-US" dirty="0" smtClean="0"/>
              <a:t>10-m </a:t>
            </a:r>
            <a:r>
              <a:rPr lang="en-US" dirty="0"/>
              <a:t>wind speed </a:t>
            </a:r>
            <a:r>
              <a:rPr lang="en-US" dirty="0" smtClean="0"/>
              <a:t>&lt; 2 m/s </a:t>
            </a:r>
          </a:p>
          <a:p>
            <a:pPr lvl="1"/>
            <a:r>
              <a:rPr lang="en-US" dirty="0" smtClean="0"/>
              <a:t>dew </a:t>
            </a:r>
            <a:r>
              <a:rPr lang="en-US" dirty="0"/>
              <a:t>point depression (difference between 2-m temperature and 2 m dew point temperature) </a:t>
            </a:r>
            <a:r>
              <a:rPr lang="en-US" dirty="0" smtClean="0"/>
              <a:t>&lt; </a:t>
            </a:r>
            <a:r>
              <a:rPr lang="en-US" dirty="0"/>
              <a:t>2.2 of less. </a:t>
            </a:r>
          </a:p>
        </p:txBody>
      </p:sp>
    </p:spTree>
    <p:extLst>
      <p:ext uri="{BB962C8B-B14F-4D97-AF65-F5344CB8AC3E}">
        <p14:creationId xmlns:p14="http://schemas.microsoft.com/office/powerpoint/2010/main" val="21951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51" y="57150"/>
            <a:ext cx="8229600" cy="85725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Results: remote sensing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52750"/>
            <a:ext cx="8763000" cy="1870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Remote Sens. </a:t>
            </a:r>
            <a:r>
              <a:rPr lang="en-US" b="1" dirty="0" smtClean="0"/>
              <a:t>2021</a:t>
            </a:r>
            <a:r>
              <a:rPr lang="en-US" dirty="0"/>
              <a:t>, 13, 3320.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doi.org/10.3390/rs13163320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19150"/>
            <a:ext cx="66357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5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6949" y="-138182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Results: satellite and model forecasts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790074"/>
              </p:ext>
            </p:extLst>
          </p:nvPr>
        </p:nvGraphicFramePr>
        <p:xfrm>
          <a:off x="84158" y="487224"/>
          <a:ext cx="7353872" cy="4582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06"/>
                <a:gridCol w="982642"/>
                <a:gridCol w="1180531"/>
                <a:gridCol w="1091821"/>
                <a:gridCol w="1112293"/>
                <a:gridCol w="1044053"/>
                <a:gridCol w="1064526"/>
              </a:tblGrid>
              <a:tr h="201988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Time (UTC)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00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02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04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5142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EUMETSAT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311">
                <a:tc rowSpan="2"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WRF-RTFDDA (diagnostic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algorithm)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975hPa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975hPa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975hPa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080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7154" r="53451" b="40418"/>
          <a:stretch/>
        </p:blipFill>
        <p:spPr bwMode="auto">
          <a:xfrm>
            <a:off x="1590912" y="747957"/>
            <a:ext cx="914400" cy="1962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5" t="4963" r="53071" b="36149"/>
          <a:stretch/>
        </p:blipFill>
        <p:spPr bwMode="auto">
          <a:xfrm>
            <a:off x="3696824" y="719068"/>
            <a:ext cx="908050" cy="19818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5" t="4632" r="53476" b="37425"/>
          <a:stretch/>
        </p:blipFill>
        <p:spPr bwMode="auto">
          <a:xfrm>
            <a:off x="5756970" y="733669"/>
            <a:ext cx="932815" cy="1990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/>
          <a:srcRect l="12900"/>
          <a:stretch/>
        </p:blipFill>
        <p:spPr>
          <a:xfrm>
            <a:off x="975815" y="3080564"/>
            <a:ext cx="949655" cy="200152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 rotWithShape="1">
          <a:blip r:embed="rId6"/>
          <a:srcRect l="9366"/>
          <a:stretch/>
        </p:blipFill>
        <p:spPr>
          <a:xfrm>
            <a:off x="2109717" y="3080564"/>
            <a:ext cx="968617" cy="200152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 rotWithShape="1">
          <a:blip r:embed="rId7"/>
          <a:srcRect l="11382"/>
          <a:stretch/>
        </p:blipFill>
        <p:spPr>
          <a:xfrm>
            <a:off x="3200400" y="3080564"/>
            <a:ext cx="950449" cy="2004695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 rotWithShape="1">
          <a:blip r:embed="rId8"/>
          <a:srcRect l="8875"/>
          <a:stretch/>
        </p:blipFill>
        <p:spPr>
          <a:xfrm>
            <a:off x="4279612" y="3094534"/>
            <a:ext cx="961128" cy="1990725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 rotWithShape="1">
          <a:blip r:embed="rId9"/>
          <a:srcRect l="13143"/>
          <a:stretch/>
        </p:blipFill>
        <p:spPr>
          <a:xfrm>
            <a:off x="5384042" y="3094534"/>
            <a:ext cx="946993" cy="199072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 rotWithShape="1">
          <a:blip r:embed="rId10"/>
          <a:srcRect l="9403"/>
          <a:stretch/>
        </p:blipFill>
        <p:spPr>
          <a:xfrm>
            <a:off x="6421271" y="3082151"/>
            <a:ext cx="977997" cy="2001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84664" y="705014"/>
            <a:ext cx="158084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 smtClean="0"/>
              <a:t>Whitish areas: warm</a:t>
            </a:r>
            <a:r>
              <a:rPr lang="en-US" sz="1600" dirty="0"/>
              <a:t>, thick fog with </a:t>
            </a:r>
            <a:r>
              <a:rPr lang="en-US" sz="1600" dirty="0" smtClean="0"/>
              <a:t>small droplets.</a:t>
            </a:r>
            <a:endParaRPr lang="en-US" sz="1600" dirty="0"/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 smtClean="0"/>
              <a:t>Not possible to distinguish thin fog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/>
              <a:t>N</a:t>
            </a:r>
            <a:r>
              <a:rPr lang="en-US" sz="1600" dirty="0" smtClean="0"/>
              <a:t>orthward and seaward development (drier soil and land cover in the south lead faster cooling) 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 smtClean="0"/>
              <a:t>Clear patches (urban heat island?)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590912" y="1559860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675624" y="1275532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56970" y="1200469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75815" y="3629769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136825" y="3677537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36449" y="3554708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02976" y="3554708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416635" y="3479646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53069" y="3431878"/>
            <a:ext cx="91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96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416970"/>
              </p:ext>
            </p:extLst>
          </p:nvPr>
        </p:nvGraphicFramePr>
        <p:xfrm>
          <a:off x="84158" y="487224"/>
          <a:ext cx="5368123" cy="462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06"/>
                <a:gridCol w="1153239"/>
                <a:gridCol w="1166884"/>
                <a:gridCol w="1084997"/>
                <a:gridCol w="1084997"/>
              </a:tblGrid>
              <a:tr h="201988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Time (UTC)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06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08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5142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EUMETSAT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311">
                <a:tc rowSpan="2"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WRF-RTFDDA (diagnostic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</a:rPr>
                        <a:t> algorithm)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975hPa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Surface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975hPa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90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6" t="8005" r="53494" b="34528"/>
          <a:stretch/>
        </p:blipFill>
        <p:spPr bwMode="auto">
          <a:xfrm>
            <a:off x="1605672" y="729543"/>
            <a:ext cx="923925" cy="1971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0" t="8720" r="53626" b="33154"/>
          <a:stretch/>
        </p:blipFill>
        <p:spPr bwMode="auto">
          <a:xfrm>
            <a:off x="3982262" y="718431"/>
            <a:ext cx="926465" cy="1993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4"/>
          <a:srcRect l="11188"/>
          <a:stretch/>
        </p:blipFill>
        <p:spPr>
          <a:xfrm>
            <a:off x="1037230" y="3074149"/>
            <a:ext cx="952514" cy="199771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5"/>
          <a:srcRect l="11041"/>
          <a:stretch/>
        </p:blipFill>
        <p:spPr>
          <a:xfrm>
            <a:off x="2169994" y="3067325"/>
            <a:ext cx="957490" cy="2008505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6"/>
          <a:srcRect l="10945" t="-342" b="342"/>
          <a:stretch/>
        </p:blipFill>
        <p:spPr>
          <a:xfrm>
            <a:off x="3357348" y="3067325"/>
            <a:ext cx="964736" cy="199771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7"/>
          <a:srcRect l="8169"/>
          <a:stretch/>
        </p:blipFill>
        <p:spPr>
          <a:xfrm>
            <a:off x="4425023" y="3074310"/>
            <a:ext cx="988406" cy="20015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64877" y="704900"/>
            <a:ext cx="334370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 smtClean="0"/>
              <a:t>Model shows that as surface heats up fog just above it dissipates, but low level clouds still persist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600" dirty="0" smtClean="0"/>
              <a:t>In agreement with in-situ measurements of visibility at the surface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91440" indent="-9144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-156949" y="-138182"/>
            <a:ext cx="8229600" cy="8572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Results: satellite and model forecasts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20" name="image23.png"/>
          <p:cNvPicPr/>
          <p:nvPr/>
        </p:nvPicPr>
        <p:blipFill rotWithShape="1">
          <a:blip r:embed="rId8"/>
          <a:srcRect l="3684" r="7544" b="80202"/>
          <a:stretch/>
        </p:blipFill>
        <p:spPr>
          <a:xfrm>
            <a:off x="5510285" y="2684310"/>
            <a:ext cx="3633715" cy="80945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67820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013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Microphysical properties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5" name="image25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334069" y="866823"/>
            <a:ext cx="5943600" cy="3136900"/>
          </a:xfrm>
          <a:prstGeom prst="rect">
            <a:avLst/>
          </a:prstGeom>
          <a:ln/>
        </p:spPr>
      </p:pic>
      <p:sp>
        <p:nvSpPr>
          <p:cNvPr id="6" name="Rectangle 5"/>
          <p:cNvSpPr/>
          <p:nvPr/>
        </p:nvSpPr>
        <p:spPr>
          <a:xfrm>
            <a:off x="982639" y="4194627"/>
            <a:ext cx="7362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Fog </a:t>
            </a:r>
            <a:r>
              <a:rPr lang="en-US" b="1" dirty="0">
                <a:solidFill>
                  <a:srgbClr val="0070C0"/>
                </a:solidFill>
              </a:rPr>
              <a:t>droplets </a:t>
            </a:r>
            <a:r>
              <a:rPr lang="en-US" b="1" dirty="0" smtClean="0">
                <a:solidFill>
                  <a:srgbClr val="0070C0"/>
                </a:solidFill>
              </a:rPr>
              <a:t>relatively small in agreement with EUMETSAT imagery</a:t>
            </a:r>
            <a:r>
              <a:rPr lang="en-US" dirty="0" smtClean="0"/>
              <a:t>, </a:t>
            </a:r>
          </a:p>
          <a:p>
            <a:pPr algn="ctr"/>
            <a:r>
              <a:rPr lang="en-US" dirty="0" smtClean="0"/>
              <a:t>very </a:t>
            </a:r>
            <a:r>
              <a:rPr lang="en-US" dirty="0"/>
              <a:t>low </a:t>
            </a:r>
            <a:r>
              <a:rPr lang="en-US" dirty="0" smtClean="0"/>
              <a:t>LWC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46" y="-230589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Summary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252" y="633768"/>
            <a:ext cx="8543498" cy="4368136"/>
          </a:xfrm>
        </p:spPr>
        <p:txBody>
          <a:bodyPr>
            <a:normAutofit/>
          </a:bodyPr>
          <a:lstStyle/>
          <a:p>
            <a:r>
              <a:rPr lang="en-US" sz="1800" dirty="0"/>
              <a:t>A rare </a:t>
            </a:r>
            <a:r>
              <a:rPr lang="en-US" sz="1800" dirty="0" smtClean="0"/>
              <a:t>and </a:t>
            </a:r>
            <a:r>
              <a:rPr lang="en-US" sz="1800" dirty="0"/>
              <a:t>dense regional-scale radiation fog event served as a case study for analyzing the fog in </a:t>
            </a:r>
            <a:r>
              <a:rPr lang="en-US" sz="1800" dirty="0" smtClean="0"/>
              <a:t>Israel.</a:t>
            </a:r>
          </a:p>
          <a:p>
            <a:r>
              <a:rPr lang="en-US" sz="1800" dirty="0">
                <a:solidFill>
                  <a:srgbClr val="0070C0"/>
                </a:solidFill>
              </a:rPr>
              <a:t>EUMETSAT </a:t>
            </a:r>
            <a:r>
              <a:rPr lang="en-US" sz="1800" dirty="0" smtClean="0">
                <a:solidFill>
                  <a:srgbClr val="0070C0"/>
                </a:solidFill>
              </a:rPr>
              <a:t> imagery </a:t>
            </a:r>
            <a:r>
              <a:rPr lang="en-US" sz="1800" dirty="0"/>
              <a:t>enabled following the </a:t>
            </a:r>
            <a:r>
              <a:rPr lang="en-US" sz="1800" dirty="0" err="1"/>
              <a:t>spatio</a:t>
            </a:r>
            <a:r>
              <a:rPr lang="en-US" sz="1800" dirty="0"/>
              <a:t>-temporal development </a:t>
            </a:r>
            <a:r>
              <a:rPr lang="en-US" sz="1800" dirty="0" smtClean="0"/>
              <a:t>from </a:t>
            </a:r>
            <a:r>
              <a:rPr lang="en-US" sz="1800" dirty="0"/>
              <a:t>south to central coastal areas and its dissipation at morning hours. </a:t>
            </a:r>
            <a:endParaRPr lang="en-US" sz="1800" dirty="0" smtClean="0"/>
          </a:p>
          <a:p>
            <a:r>
              <a:rPr lang="en-US" sz="1800" dirty="0" smtClean="0">
                <a:solidFill>
                  <a:srgbClr val="0070C0"/>
                </a:solidFill>
              </a:rPr>
              <a:t>The </a:t>
            </a:r>
            <a:r>
              <a:rPr lang="en-US" sz="1800" dirty="0">
                <a:solidFill>
                  <a:srgbClr val="0070C0"/>
                </a:solidFill>
              </a:rPr>
              <a:t>in-situ measured </a:t>
            </a:r>
            <a:r>
              <a:rPr lang="en-US" sz="1800" dirty="0" smtClean="0">
                <a:solidFill>
                  <a:srgbClr val="0070C0"/>
                </a:solidFill>
              </a:rPr>
              <a:t>droplets </a:t>
            </a:r>
            <a:r>
              <a:rPr lang="en-US" sz="1800" dirty="0">
                <a:solidFill>
                  <a:srgbClr val="0070C0"/>
                </a:solidFill>
              </a:rPr>
              <a:t>size </a:t>
            </a:r>
            <a:r>
              <a:rPr lang="en-US" sz="1800" dirty="0" smtClean="0"/>
              <a:t>agrees </a:t>
            </a:r>
            <a:r>
              <a:rPr lang="en-US" sz="1800" dirty="0"/>
              <a:t>with the identification of the satellite images as small-drops fog. </a:t>
            </a:r>
          </a:p>
          <a:p>
            <a:r>
              <a:rPr lang="en-US" sz="1800" dirty="0" smtClean="0">
                <a:solidFill>
                  <a:srgbClr val="0070C0"/>
                </a:solidFill>
              </a:rPr>
              <a:t>WRF-RTFDDA </a:t>
            </a:r>
            <a:r>
              <a:rPr lang="en-US" sz="1800" dirty="0">
                <a:solidFill>
                  <a:srgbClr val="0070C0"/>
                </a:solidFill>
              </a:rPr>
              <a:t>forecasts at 1-km </a:t>
            </a:r>
            <a:r>
              <a:rPr lang="en-US" sz="1800" dirty="0"/>
              <a:t>grid size overall </a:t>
            </a:r>
            <a:r>
              <a:rPr lang="en-US" sz="1800" dirty="0" smtClean="0"/>
              <a:t>predicted </a:t>
            </a:r>
            <a:r>
              <a:rPr lang="en-US" sz="1800" dirty="0"/>
              <a:t>the temporal and spatial evolution of the dense fog. </a:t>
            </a:r>
            <a:endParaRPr lang="en-US" sz="1800" dirty="0" smtClean="0"/>
          </a:p>
          <a:p>
            <a:r>
              <a:rPr lang="en-US" sz="1800" dirty="0" smtClean="0">
                <a:solidFill>
                  <a:srgbClr val="0070C0"/>
                </a:solidFill>
              </a:rPr>
              <a:t>Yet</a:t>
            </a:r>
            <a:r>
              <a:rPr lang="en-US" sz="1800" dirty="0">
                <a:solidFill>
                  <a:srgbClr val="0070C0"/>
                </a:solidFill>
              </a:rPr>
              <a:t>, </a:t>
            </a:r>
            <a:r>
              <a:rPr lang="en-US" sz="1800" dirty="0" smtClean="0">
                <a:solidFill>
                  <a:srgbClr val="0070C0"/>
                </a:solidFill>
              </a:rPr>
              <a:t>differences </a:t>
            </a:r>
            <a:r>
              <a:rPr lang="en-US" sz="1800" dirty="0">
                <a:solidFill>
                  <a:srgbClr val="0070C0"/>
                </a:solidFill>
              </a:rPr>
              <a:t>are </a:t>
            </a:r>
            <a:r>
              <a:rPr lang="en-US" sz="1800" dirty="0" smtClean="0">
                <a:solidFill>
                  <a:srgbClr val="0070C0"/>
                </a:solidFill>
              </a:rPr>
              <a:t>noted </a:t>
            </a:r>
            <a:r>
              <a:rPr lang="en-US" sz="1800" dirty="0" smtClean="0"/>
              <a:t>(</a:t>
            </a:r>
            <a:r>
              <a:rPr lang="en-US" sz="1800" dirty="0" err="1" smtClean="0"/>
              <a:t>landuse</a:t>
            </a:r>
            <a:r>
              <a:rPr lang="en-US" sz="1800" dirty="0" smtClean="0"/>
              <a:t> in </a:t>
            </a:r>
            <a:r>
              <a:rPr lang="en-US" sz="1800" dirty="0"/>
              <a:t>the </a:t>
            </a:r>
            <a:r>
              <a:rPr lang="en-US" sz="1800" dirty="0" smtClean="0"/>
              <a:t>WRF </a:t>
            </a:r>
            <a:r>
              <a:rPr lang="en-US" sz="1800" dirty="0"/>
              <a:t>model </a:t>
            </a:r>
            <a:r>
              <a:rPr lang="en-US" sz="1800" dirty="0" smtClean="0"/>
              <a:t>has </a:t>
            </a:r>
            <a:r>
              <a:rPr lang="en-US" sz="1800" dirty="0"/>
              <a:t>not been updated for the past </a:t>
            </a:r>
            <a:r>
              <a:rPr lang="en-US" sz="1800" dirty="0" smtClean="0"/>
              <a:t>decades</a:t>
            </a:r>
            <a:r>
              <a:rPr lang="en-US" sz="1800" dirty="0"/>
              <a:t> </a:t>
            </a:r>
            <a:r>
              <a:rPr lang="en-US" sz="1800" dirty="0" smtClean="0"/>
              <a:t>may affect accuracy)</a:t>
            </a:r>
          </a:p>
          <a:p>
            <a:r>
              <a:rPr lang="en-US" sz="1800" dirty="0">
                <a:solidFill>
                  <a:srgbClr val="0070C0"/>
                </a:solidFill>
              </a:rPr>
              <a:t>WRF-RTFDDA forecasts </a:t>
            </a:r>
            <a:r>
              <a:rPr lang="en-US" sz="1800" dirty="0" smtClean="0">
                <a:solidFill>
                  <a:srgbClr val="0070C0"/>
                </a:solidFill>
              </a:rPr>
              <a:t>distinguished </a:t>
            </a:r>
            <a:r>
              <a:rPr lang="en-US" sz="1800" dirty="0"/>
              <a:t>between </a:t>
            </a:r>
            <a:r>
              <a:rPr lang="en-US" sz="1800" dirty="0" smtClean="0"/>
              <a:t>near-surface </a:t>
            </a:r>
            <a:r>
              <a:rPr lang="en-US" sz="1800" dirty="0"/>
              <a:t>fog and elevated fog/low level clouds, </a:t>
            </a:r>
            <a:r>
              <a:rPr lang="en-US" sz="1800" dirty="0" smtClean="0"/>
              <a:t>that </a:t>
            </a:r>
            <a:r>
              <a:rPr lang="en-US" sz="1800" dirty="0"/>
              <a:t>cannot be deduced from satellite images. </a:t>
            </a:r>
            <a:endParaRPr lang="en-US" sz="1800" dirty="0" smtClean="0"/>
          </a:p>
          <a:p>
            <a:r>
              <a:rPr lang="en-US" sz="1800" u="sng" dirty="0" smtClean="0">
                <a:solidFill>
                  <a:srgbClr val="0070C0"/>
                </a:solidFill>
              </a:rPr>
              <a:t>Future climate perspective</a:t>
            </a:r>
            <a:r>
              <a:rPr lang="en-US" sz="1800" dirty="0" smtClean="0">
                <a:solidFill>
                  <a:srgbClr val="0070C0"/>
                </a:solidFill>
              </a:rPr>
              <a:t>:</a:t>
            </a:r>
            <a:r>
              <a:rPr lang="en-US" sz="1800" dirty="0" smtClean="0"/>
              <a:t> Increase in the frequency of such events as winters become drier and Red Sea troughs become more frequent?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6436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725</Words>
  <Application>Microsoft Office PowerPoint</Application>
  <PresentationFormat>On-screen Show (16:9)</PresentationFormat>
  <Paragraphs>123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Study of a unique fog event in Israel during January 2021:  from measured microphysics, ground-remote sensing and satellite imagery to mesoscale forecasts and synoptic analysis </vt:lpstr>
      <vt:lpstr>The event</vt:lpstr>
      <vt:lpstr>Measurements campaign</vt:lpstr>
      <vt:lpstr>EUMETSAT imagery</vt:lpstr>
      <vt:lpstr>Operational WRF-RTFDDA mesoscale forecasts</vt:lpstr>
      <vt:lpstr>Algorithm for WRF-RTFDDA fog conditions evaluation </vt:lpstr>
      <vt:lpstr>Results: remote sensing</vt:lpstr>
      <vt:lpstr>Results: satellite and model forecasts</vt:lpstr>
      <vt:lpstr>Results: satellite and model forecasts</vt:lpstr>
      <vt:lpstr>Microphysical properties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a unique fog event in Israel during January 2021:  from measured microphysics, ground-remote sensing and satellite imagery to mesoscale forecasts and synoptic analysis </dc:title>
  <dc:creator>user</dc:creator>
  <cp:lastModifiedBy>user</cp:lastModifiedBy>
  <cp:revision>76</cp:revision>
  <dcterms:created xsi:type="dcterms:W3CDTF">2022-09-07T14:50:16Z</dcterms:created>
  <dcterms:modified xsi:type="dcterms:W3CDTF">2022-09-07T20:54:10Z</dcterms:modified>
</cp:coreProperties>
</file>