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758" r:id="rId4"/>
    <p:sldId id="761" r:id="rId5"/>
    <p:sldId id="760" r:id="rId6"/>
    <p:sldId id="759" r:id="rId7"/>
    <p:sldId id="764" r:id="rId8"/>
    <p:sldId id="768" r:id="rId9"/>
    <p:sldId id="763" r:id="rId10"/>
    <p:sldId id="765" r:id="rId11"/>
    <p:sldId id="766" r:id="rId12"/>
    <p:sldId id="767" r:id="rId13"/>
    <p:sldId id="769" r:id="rId14"/>
    <p:sldId id="258" r:id="rId15"/>
    <p:sldId id="771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6B9DC"/>
    <a:srgbClr val="AFD9F0"/>
    <a:srgbClr val="3B3BFA"/>
    <a:srgbClr val="00FA01"/>
    <a:srgbClr val="6CF66C"/>
    <a:srgbClr val="0000FF"/>
    <a:srgbClr val="D3D3D3"/>
    <a:srgbClr val="EBEBEB"/>
    <a:srgbClr val="D10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5939" autoAdjust="0"/>
  </p:normalViewPr>
  <p:slideViewPr>
    <p:cSldViewPr snapToGrid="0">
      <p:cViewPr varScale="1">
        <p:scale>
          <a:sx n="154" d="100"/>
          <a:sy n="154" d="100"/>
        </p:scale>
        <p:origin x="168" y="3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53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07.09.2022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07.09.2022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468313" y="915988"/>
            <a:ext cx="8207375" cy="360045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3984374"/>
            <a:ext cx="8353425" cy="651784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16974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3262312" y="4739302"/>
            <a:ext cx="5413375" cy="274637"/>
          </a:xfrm>
        </p:spPr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5656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18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2308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7560713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7560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00" y="864000"/>
            <a:ext cx="1047872" cy="36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96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24407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3810000"/>
            <a:ext cx="8353425" cy="72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33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85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4176713" cy="3600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864000"/>
            <a:ext cx="4118400" cy="36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55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395288" y="864000"/>
            <a:ext cx="3183732" cy="387798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543049"/>
            <a:ext cx="3183731" cy="2973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3887390" y="864000"/>
            <a:ext cx="4861323" cy="3652438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887388" y="4259069"/>
            <a:ext cx="4861323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135283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87798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8353424" cy="314721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95288" y="4259069"/>
            <a:ext cx="8353424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004371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4176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6782584" y="3317714"/>
            <a:ext cx="1985177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b="1" dirty="0">
                <a:solidFill>
                  <a:srgbClr val="D1051B"/>
                </a:solidFill>
              </a:rPr>
              <a:t>FAKTEN</a:t>
            </a:r>
            <a:endParaRPr lang="de-DE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4686685" y="3618523"/>
            <a:ext cx="4062027" cy="897914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96" y="3363913"/>
            <a:ext cx="136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956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1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30273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3422613" y="1251799"/>
            <a:ext cx="5344206" cy="33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3549391" y="1445740"/>
            <a:ext cx="1022610" cy="4001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2600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3568847" y="1965324"/>
            <a:ext cx="5106841" cy="25511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67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95286" y="864000"/>
            <a:ext cx="5040000" cy="360099"/>
          </a:xfrm>
        </p:spPr>
        <p:txBody>
          <a:bodyPr/>
          <a:lstStyle/>
          <a:p>
            <a:r>
              <a:rPr lang="de-DE" sz="2600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543050"/>
            <a:ext cx="5040000" cy="29733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77" y="915988"/>
            <a:ext cx="2776711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380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Logo 70 Jahre Deutscher Wetterdienst&#10;Wetter und Klima aus einer Hand.">
            <a:extLst>
              <a:ext uri="{FF2B5EF4-FFF2-40B4-BE49-F238E27FC236}">
                <a16:creationId xmlns:a16="http://schemas.microsoft.com/office/drawing/2014/main" id="{CA2347B8-8A54-4F2B-809E-79A7633806B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153" y="144000"/>
            <a:ext cx="1633847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1" r:id="rId2"/>
    <p:sldLayoutId id="2147483662" r:id="rId3"/>
    <p:sldLayoutId id="2147483671" r:id="rId4"/>
    <p:sldLayoutId id="2147483678" r:id="rId5"/>
    <p:sldLayoutId id="2147483675" r:id="rId6"/>
    <p:sldLayoutId id="2147483664" r:id="rId7"/>
    <p:sldLayoutId id="2147483677" r:id="rId8"/>
    <p:sldLayoutId id="2147483669" r:id="rId9"/>
    <p:sldLayoutId id="2147483673" r:id="rId10"/>
    <p:sldLayoutId id="2147483672" r:id="rId11"/>
    <p:sldLayoutId id="2147483676" r:id="rId12"/>
    <p:sldLayoutId id="2147483674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Klameth@dwd.de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mailto:Sven.Brinckmann@dwd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D5336B4-C527-46F5-A396-238C2AFD1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7" y="2836447"/>
            <a:ext cx="8353425" cy="1805946"/>
          </a:xfrm>
        </p:spPr>
        <p:txBody>
          <a:bodyPr/>
          <a:lstStyle/>
          <a:p>
            <a:pPr lvl="0" defTabSz="914400" eaLnBrk="0" fontAlgn="base" hangingPunct="0">
              <a:lnSpc>
                <a:spcPct val="100000"/>
              </a:lnSpc>
              <a:spcAft>
                <a:spcPts val="600"/>
              </a:spcAft>
            </a:pP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Towards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combination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in-situ and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satellite-based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solar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radiation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data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in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near-realtime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- The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project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DUETT at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DWD</a:t>
            </a:r>
            <a:b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de-DE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1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Anna Klameth</a:t>
            </a:r>
            <a:r>
              <a:rPr lang="de-DE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Sven Brinckmann, Jörg Trentmann</a:t>
            </a:r>
            <a:b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altLang="de-DE" sz="1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UP1.5 Atmospheric measurements: Instruments, experiments, networks and long-term programs using in-situ and remote sensing techniques </a:t>
            </a:r>
            <a:endParaRPr lang="de-DE" sz="1000" dirty="0">
              <a:latin typeface="+mn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32F2B4-94BF-45F5-8D9A-F63BCC91D40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C40B48-35BB-4087-B40A-D448C34B991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10117FF-3F81-4256-BC7E-EB18C06C4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583" y="1268722"/>
            <a:ext cx="1252831" cy="1257242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3335A4E-E4BE-4FEF-AF58-2ED9CF64119D}"/>
              </a:ext>
            </a:extLst>
          </p:cNvPr>
          <p:cNvGrpSpPr>
            <a:grpSpLocks noChangeAspect="1"/>
          </p:cNvGrpSpPr>
          <p:nvPr/>
        </p:nvGrpSpPr>
        <p:grpSpPr>
          <a:xfrm>
            <a:off x="326553" y="725878"/>
            <a:ext cx="2807921" cy="1980000"/>
            <a:chOff x="326550" y="725878"/>
            <a:chExt cx="3063186" cy="21600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1CE1F4C-6B9B-4250-BC10-103F0A062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233" y="725878"/>
              <a:ext cx="2402996" cy="2160000"/>
            </a:xfrm>
            <a:prstGeom prst="rect">
              <a:avLst/>
            </a:prstGeom>
            <a:ln>
              <a:noFill/>
            </a:ln>
            <a:effectLst>
              <a:outerShdw blurRad="50800" dist="50800" dir="5400000" algn="ctr" rotWithShape="0">
                <a:srgbClr val="000000"/>
              </a:outerShdw>
              <a:softEdge rad="112500"/>
            </a:effectLst>
          </p:spPr>
        </p:pic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9580860E-EBD9-4432-99EB-63F972B854EA}"/>
                </a:ext>
              </a:extLst>
            </p:cNvPr>
            <p:cNvSpPr/>
            <p:nvPr/>
          </p:nvSpPr>
          <p:spPr>
            <a:xfrm>
              <a:off x="326550" y="2704866"/>
              <a:ext cx="3063186" cy="138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300" b="1" dirty="0">
                  <a:solidFill>
                    <a:schemeClr val="bg1"/>
                  </a:solidFill>
                </a:rPr>
                <a:t>Quelle: </a:t>
              </a:r>
              <a:r>
                <a:rPr lang="de-DE" sz="300" dirty="0">
                  <a:solidFill>
                    <a:schemeClr val="bg1"/>
                  </a:solidFill>
                </a:rPr>
                <a:t>https://www.dwd.de/DE/forschung/atmosphaerenbeob/wettersatelliten/satelliten_meteosat_node.html</a:t>
              </a: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67FE604-B93A-4EE8-9F9A-3F47BACE8821}"/>
              </a:ext>
            </a:extLst>
          </p:cNvPr>
          <p:cNvGrpSpPr>
            <a:grpSpLocks noChangeAspect="1"/>
          </p:cNvGrpSpPr>
          <p:nvPr/>
        </p:nvGrpSpPr>
        <p:grpSpPr>
          <a:xfrm>
            <a:off x="6110847" y="740976"/>
            <a:ext cx="2227748" cy="1980000"/>
            <a:chOff x="6110846" y="782540"/>
            <a:chExt cx="2430270" cy="2160000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8F619B21-FED5-4266-9679-68AD84E18E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2585" t="-894" r="18201" b="894"/>
            <a:stretch/>
          </p:blipFill>
          <p:spPr>
            <a:xfrm>
              <a:off x="6110846" y="782540"/>
              <a:ext cx="2430270" cy="2160000"/>
            </a:xfrm>
            <a:prstGeom prst="rect">
              <a:avLst/>
            </a:prstGeom>
            <a:effectLst>
              <a:softEdge rad="50800"/>
            </a:effectLst>
          </p:spPr>
        </p:pic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61A1A28A-B269-4A40-912B-861442A96AD2}"/>
                </a:ext>
              </a:extLst>
            </p:cNvPr>
            <p:cNvSpPr txBox="1"/>
            <p:nvPr/>
          </p:nvSpPr>
          <p:spPr>
            <a:xfrm>
              <a:off x="6284620" y="2731990"/>
              <a:ext cx="535724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400" dirty="0">
                  <a:solidFill>
                    <a:schemeClr val="bg1"/>
                  </a:solidFill>
                </a:rPr>
                <a:t>Bild: S. Wacker</a:t>
              </a:r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2837625F-377A-4B44-8A48-5CEB6259BF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74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83589B-7FF8-47DB-8C1F-8491EAAF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D03E14-B810-4857-86E3-D6615C88E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86050" y="4739302"/>
            <a:ext cx="5539313" cy="274637"/>
          </a:xfrm>
        </p:spPr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F2ED0C-A4A8-435F-AB35-1A9B1ED18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03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b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52674B0-4A3B-4E6D-A0FD-7CB3E906DB74}"/>
              </a:ext>
            </a:extLst>
          </p:cNvPr>
          <p:cNvSpPr/>
          <p:nvPr/>
        </p:nvSpPr>
        <p:spPr bwMode="auto">
          <a:xfrm>
            <a:off x="3137582" y="1423984"/>
            <a:ext cx="432048" cy="432048"/>
          </a:xfrm>
          <a:prstGeom prst="ellipse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i="0" u="none" strike="noStrike" normalizeH="0" baseline="0" dirty="0">
                <a:ln w="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3698221-E7A8-4BF3-997B-78214573C1E1}"/>
              </a:ext>
            </a:extLst>
          </p:cNvPr>
          <p:cNvSpPr/>
          <p:nvPr/>
        </p:nvSpPr>
        <p:spPr bwMode="auto">
          <a:xfrm>
            <a:off x="3135256" y="2134641"/>
            <a:ext cx="432048" cy="432048"/>
          </a:xfrm>
          <a:prstGeom prst="ellipse">
            <a:avLst/>
          </a:prstGeom>
          <a:solidFill>
            <a:schemeClr val="tx1">
              <a:lumMod val="40000"/>
              <a:lumOff val="60000"/>
              <a:alpha val="55000"/>
            </a:schemeClr>
          </a:soli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2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BEDDA74-1EB6-4F3A-B2DA-AA892D03251D}"/>
              </a:ext>
            </a:extLst>
          </p:cNvPr>
          <p:cNvSpPr/>
          <p:nvPr/>
        </p:nvSpPr>
        <p:spPr bwMode="auto">
          <a:xfrm>
            <a:off x="3132750" y="2857640"/>
            <a:ext cx="432048" cy="432048"/>
          </a:xfrm>
          <a:prstGeom prst="ellipse">
            <a:avLst/>
          </a:prstGeom>
          <a:solidFill>
            <a:schemeClr val="tx1">
              <a:lumMod val="60000"/>
              <a:lumOff val="40000"/>
              <a:alpha val="70000"/>
            </a:schemeClr>
          </a:soli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3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F36D8C3-BD18-41EB-AA48-9EDE18107C70}"/>
              </a:ext>
            </a:extLst>
          </p:cNvPr>
          <p:cNvSpPr/>
          <p:nvPr/>
        </p:nvSpPr>
        <p:spPr bwMode="auto">
          <a:xfrm>
            <a:off x="3134251" y="3577740"/>
            <a:ext cx="432048" cy="432048"/>
          </a:xfrm>
          <a:prstGeom prst="ellipse">
            <a:avLst/>
          </a:prstGeom>
          <a:solidFill>
            <a:schemeClr val="tx1">
              <a:lumMod val="75000"/>
              <a:alpha val="85000"/>
            </a:schemeClr>
          </a:soli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4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8DEACD0-957A-4161-80C0-9A0F86CA1159}"/>
              </a:ext>
            </a:extLst>
          </p:cNvPr>
          <p:cNvSpPr txBox="1"/>
          <p:nvPr/>
        </p:nvSpPr>
        <p:spPr>
          <a:xfrm>
            <a:off x="3856255" y="1484698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Introduction</a:t>
            </a:r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to</a:t>
            </a:r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DUETT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3F04024-8A04-414B-A70B-4100C1D136E5}"/>
              </a:ext>
            </a:extLst>
          </p:cNvPr>
          <p:cNvSpPr txBox="1"/>
          <p:nvPr/>
        </p:nvSpPr>
        <p:spPr>
          <a:xfrm>
            <a:off x="3854680" y="2201342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Current</a:t>
            </a:r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status</a:t>
            </a:r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DUETT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3A32396-8709-49C7-A136-E5B805FCAF42}"/>
              </a:ext>
            </a:extLst>
          </p:cNvPr>
          <p:cNvSpPr txBox="1"/>
          <p:nvPr/>
        </p:nvSpPr>
        <p:spPr>
          <a:xfrm>
            <a:off x="3858372" y="2919091"/>
            <a:ext cx="2929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Validation </a:t>
            </a:r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results</a:t>
            </a:r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DUETT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C933E34-98D1-4706-8CDC-42E13B9844B5}"/>
              </a:ext>
            </a:extLst>
          </p:cNvPr>
          <p:cNvSpPr txBox="1"/>
          <p:nvPr/>
        </p:nvSpPr>
        <p:spPr>
          <a:xfrm>
            <a:off x="3858372" y="3639844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Summary and </a:t>
            </a:r>
            <a:r>
              <a:rPr lang="de-DE" b="1" dirty="0" err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outlook</a:t>
            </a:r>
            <a:endParaRPr lang="de-DE" b="1" dirty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25571FFB-22EF-4536-A6DF-C036FDA3B39D}"/>
              </a:ext>
            </a:extLst>
          </p:cNvPr>
          <p:cNvSpPr/>
          <p:nvPr/>
        </p:nvSpPr>
        <p:spPr>
          <a:xfrm>
            <a:off x="49516" y="1014634"/>
            <a:ext cx="3063186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" b="1" dirty="0">
                <a:solidFill>
                  <a:schemeClr val="bg1"/>
                </a:solidFill>
              </a:rPr>
              <a:t>Quelle: </a:t>
            </a:r>
            <a:r>
              <a:rPr lang="de-DE" sz="400" dirty="0">
                <a:solidFill>
                  <a:schemeClr val="bg1"/>
                </a:solidFill>
              </a:rPr>
              <a:t>https://www.dwd.de/DE/forschung/atmosphaerenbeob/wettersatelliten/satelliten_meteosat_node.html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F614001F-4D11-4C36-B04E-1B60AF29F39A}"/>
              </a:ext>
            </a:extLst>
          </p:cNvPr>
          <p:cNvGrpSpPr/>
          <p:nvPr/>
        </p:nvGrpSpPr>
        <p:grpSpPr>
          <a:xfrm>
            <a:off x="337901" y="1501022"/>
            <a:ext cx="2160000" cy="2160000"/>
            <a:chOff x="593229" y="2278712"/>
            <a:chExt cx="2160000" cy="2160000"/>
          </a:xfrm>
          <a:noFill/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4C34342-26EC-4582-9B2D-7B3B080E2D92}"/>
                </a:ext>
              </a:extLst>
            </p:cNvPr>
            <p:cNvSpPr/>
            <p:nvPr/>
          </p:nvSpPr>
          <p:spPr bwMode="auto">
            <a:xfrm>
              <a:off x="900279" y="2608362"/>
              <a:ext cx="1584000" cy="1583644"/>
            </a:xfrm>
            <a:prstGeom prst="ellipse">
              <a:avLst/>
            </a:prstGeom>
            <a:grpFill/>
            <a:ln w="177800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normalizeH="0" baseline="0" dirty="0">
                  <a:ln w="0"/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</a:rPr>
                <a:t>OUTLINE</a:t>
              </a:r>
            </a:p>
          </p:txBody>
        </p:sp>
        <p:sp>
          <p:nvSpPr>
            <p:cNvPr id="27" name="Bogen 26">
              <a:extLst>
                <a:ext uri="{FF2B5EF4-FFF2-40B4-BE49-F238E27FC236}">
                  <a16:creationId xmlns:a16="http://schemas.microsoft.com/office/drawing/2014/main" id="{523DA2AC-B7FF-408C-AD2F-AEA2A6A3EBE5}"/>
                </a:ext>
              </a:extLst>
            </p:cNvPr>
            <p:cNvSpPr/>
            <p:nvPr/>
          </p:nvSpPr>
          <p:spPr bwMode="auto">
            <a:xfrm rot="4880033">
              <a:off x="593229" y="2278712"/>
              <a:ext cx="2160000" cy="2160000"/>
            </a:xfrm>
            <a:prstGeom prst="arc">
              <a:avLst/>
            </a:prstGeom>
            <a:grpFill/>
            <a:ln w="9525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2" name="Bogen 31">
            <a:extLst>
              <a:ext uri="{FF2B5EF4-FFF2-40B4-BE49-F238E27FC236}">
                <a16:creationId xmlns:a16="http://schemas.microsoft.com/office/drawing/2014/main" id="{07159AD0-A16D-45DC-BC04-8731197794D6}"/>
              </a:ext>
            </a:extLst>
          </p:cNvPr>
          <p:cNvSpPr/>
          <p:nvPr/>
        </p:nvSpPr>
        <p:spPr bwMode="auto">
          <a:xfrm rot="4880033">
            <a:off x="459201" y="1566342"/>
            <a:ext cx="2160000" cy="2160000"/>
          </a:xfrm>
          <a:prstGeom prst="arc">
            <a:avLst/>
          </a:prstGeom>
          <a:noFill/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5902EA-EC7B-47E8-AD75-B8B8E6B5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</a:t>
            </a:fld>
            <a:endParaRPr lang="de-DE" dirty="0"/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177E1164-B580-4B39-B707-763FD3E01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9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DUETT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F3F734D-2438-4DC1-A6F3-9F462C4929EE}"/>
              </a:ext>
            </a:extLst>
          </p:cNvPr>
          <p:cNvGrpSpPr/>
          <p:nvPr/>
        </p:nvGrpSpPr>
        <p:grpSpPr>
          <a:xfrm>
            <a:off x="4513148" y="1274025"/>
            <a:ext cx="4402294" cy="3301224"/>
            <a:chOff x="4051520" y="1260118"/>
            <a:chExt cx="4402294" cy="3301224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06B419FE-433B-406E-83F8-8E9C3E410C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51520" y="1501342"/>
              <a:ext cx="2214952" cy="3060000"/>
              <a:chOff x="395536" y="1230943"/>
              <a:chExt cx="3661155" cy="5057960"/>
            </a:xfrm>
          </p:grpSpPr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2BCC5880-DA7B-4D9B-BFA9-F5CCD586AAEE}"/>
                  </a:ext>
                </a:extLst>
              </p:cNvPr>
              <p:cNvSpPr txBox="1"/>
              <p:nvPr/>
            </p:nvSpPr>
            <p:spPr>
              <a:xfrm>
                <a:off x="395536" y="1230943"/>
                <a:ext cx="3661155" cy="356918"/>
              </a:xfrm>
              <a:prstGeom prst="rect">
                <a:avLst/>
              </a:prstGeom>
              <a:solidFill>
                <a:schemeClr val="accent5">
                  <a:lumMod val="50000"/>
                  <a:alpha val="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>
                    <a:solidFill>
                      <a:schemeClr val="accent2"/>
                    </a:solidFill>
                  </a:rPr>
                  <a:t>TODAY</a:t>
                </a:r>
              </a:p>
            </p:txBody>
          </p:sp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85D1FC73-2358-4075-801C-F54B5FB257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7709" y="1608903"/>
                <a:ext cx="3648982" cy="4680000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F96BBAB4-1865-4D8D-B4AC-97FEE85226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66865" y="1501341"/>
              <a:ext cx="2186949" cy="3060000"/>
              <a:chOff x="5076056" y="1222651"/>
              <a:chExt cx="3583895" cy="5014612"/>
            </a:xfrm>
          </p:grpSpPr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61366D2C-5299-401D-A2D8-E652E3D052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6056" y="1557263"/>
                <a:ext cx="3583895" cy="468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89343067-6E4F-44F7-81B4-8696103A883E}"/>
                  </a:ext>
                </a:extLst>
              </p:cNvPr>
              <p:cNvSpPr txBox="1"/>
              <p:nvPr/>
            </p:nvSpPr>
            <p:spPr>
              <a:xfrm>
                <a:off x="5076056" y="1222651"/>
                <a:ext cx="3583895" cy="357263"/>
              </a:xfrm>
              <a:prstGeom prst="rect">
                <a:avLst/>
              </a:prstGeom>
              <a:solidFill>
                <a:schemeClr val="accent5">
                  <a:lumMod val="50000"/>
                  <a:alpha val="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dirty="0">
                    <a:solidFill>
                      <a:schemeClr val="accent2"/>
                    </a:solidFill>
                  </a:rPr>
                  <a:t>FUTURE</a:t>
                </a:r>
              </a:p>
            </p:txBody>
          </p:sp>
        </p:grp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613D30A9-E49D-456E-8AB1-EDE337CB32A8}"/>
                </a:ext>
              </a:extLst>
            </p:cNvPr>
            <p:cNvSpPr txBox="1"/>
            <p:nvPr/>
          </p:nvSpPr>
          <p:spPr>
            <a:xfrm>
              <a:off x="4051520" y="1260118"/>
              <a:ext cx="4402294" cy="2351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>
                  <a:solidFill>
                    <a:srgbClr val="000000"/>
                  </a:solidFill>
                </a:rPr>
                <a:t>PARAMETER SUNSHINE DURATION AT </a:t>
              </a:r>
              <a:r>
                <a:rPr lang="de-DE" sz="900" b="1" dirty="0" err="1">
                  <a:solidFill>
                    <a:srgbClr val="000000"/>
                  </a:solidFill>
                </a:rPr>
                <a:t>DWD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STATIONS</a:t>
              </a:r>
              <a:endParaRPr lang="de-DE" sz="9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AAD89E45-D06D-4E5E-A5CA-CF9BC602D187}"/>
              </a:ext>
            </a:extLst>
          </p:cNvPr>
          <p:cNvSpPr txBox="1"/>
          <p:nvPr/>
        </p:nvSpPr>
        <p:spPr>
          <a:xfrm>
            <a:off x="395287" y="1339853"/>
            <a:ext cx="354286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new</a:t>
            </a:r>
            <a:r>
              <a:rPr lang="de-DE" dirty="0"/>
              <a:t> solar </a:t>
            </a:r>
            <a:r>
              <a:rPr lang="de-DE" dirty="0" err="1"/>
              <a:t>radiation</a:t>
            </a:r>
            <a:r>
              <a:rPr lang="de-DE" dirty="0"/>
              <a:t> </a:t>
            </a:r>
            <a:r>
              <a:rPr lang="de-DE" dirty="0" err="1"/>
              <a:t>measuring</a:t>
            </a:r>
            <a:r>
              <a:rPr lang="de-DE" dirty="0"/>
              <a:t> network at </a:t>
            </a:r>
            <a:r>
              <a:rPr lang="de-DE" dirty="0" err="1"/>
              <a:t>DWD</a:t>
            </a: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sz="1400" dirty="0" err="1"/>
              <a:t>automation</a:t>
            </a:r>
            <a:endParaRPr lang="de-DE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sz="1400" dirty="0"/>
              <a:t>high </a:t>
            </a:r>
            <a:r>
              <a:rPr lang="de-DE" sz="1400" dirty="0" err="1"/>
              <a:t>quality</a:t>
            </a:r>
            <a:r>
              <a:rPr lang="de-DE" sz="1400" dirty="0"/>
              <a:t> </a:t>
            </a:r>
            <a:r>
              <a:rPr lang="de-DE" sz="1400" dirty="0" err="1"/>
              <a:t>sensors</a:t>
            </a:r>
            <a:r>
              <a:rPr lang="de-DE" sz="1400" dirty="0"/>
              <a:t> (</a:t>
            </a:r>
            <a:r>
              <a:rPr lang="de-DE" sz="1400" dirty="0" err="1"/>
              <a:t>WMO</a:t>
            </a:r>
            <a:r>
              <a:rPr lang="de-DE" sz="1400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sz="1400" dirty="0" err="1"/>
              <a:t>economic</a:t>
            </a:r>
            <a:r>
              <a:rPr lang="de-DE" sz="1400" dirty="0"/>
              <a:t> </a:t>
            </a:r>
            <a:r>
              <a:rPr lang="de-DE" sz="1400" dirty="0" err="1"/>
              <a:t>efficiency</a:t>
            </a:r>
            <a:endParaRPr lang="de-DE" sz="1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de-DE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improving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and </a:t>
            </a:r>
            <a:r>
              <a:rPr lang="de-DE" dirty="0" err="1"/>
              <a:t>spatio</a:t>
            </a:r>
            <a:r>
              <a:rPr lang="de-DE" dirty="0"/>
              <a:t>-temporal </a:t>
            </a:r>
            <a:r>
              <a:rPr lang="de-DE" dirty="0" err="1"/>
              <a:t>resolution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satellite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endParaRPr lang="de-DE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sources</a:t>
            </a:r>
            <a:r>
              <a:rPr lang="de-DE" dirty="0"/>
              <a:t>  in </a:t>
            </a:r>
            <a:r>
              <a:rPr lang="de-DE" dirty="0" err="1"/>
              <a:t>near-realtime</a:t>
            </a:r>
            <a:r>
              <a:rPr lang="de-DE" dirty="0"/>
              <a:t> = DUETT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AB337A8-A2F0-442B-95A0-9DB7A421D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3</a:t>
            </a:fld>
            <a:endParaRPr lang="de-DE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56E7FDBF-1B26-478C-B4B5-9F772C417E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2C176772-B9DB-4395-B1D2-B4747B719F90}"/>
              </a:ext>
            </a:extLst>
          </p:cNvPr>
          <p:cNvGrpSpPr/>
          <p:nvPr/>
        </p:nvGrpSpPr>
        <p:grpSpPr>
          <a:xfrm>
            <a:off x="4505833" y="1273030"/>
            <a:ext cx="4522204" cy="3314351"/>
            <a:chOff x="4502364" y="1265453"/>
            <a:chExt cx="4522204" cy="3314351"/>
          </a:xfrm>
        </p:grpSpPr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05E900F0-D279-408E-B39C-CD9C263C1D3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02364" y="1265453"/>
              <a:ext cx="4522204" cy="3314351"/>
              <a:chOff x="4385034" y="1721151"/>
              <a:chExt cx="3766887" cy="2648690"/>
            </a:xfrm>
          </p:grpSpPr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15141CE1-9F3F-41B8-8BA4-76BC2CFC6D8F}"/>
                  </a:ext>
                </a:extLst>
              </p:cNvPr>
              <p:cNvSpPr txBox="1"/>
              <p:nvPr/>
            </p:nvSpPr>
            <p:spPr>
              <a:xfrm>
                <a:off x="4385034" y="1721151"/>
                <a:ext cx="3766887" cy="1906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b="1" dirty="0">
                    <a:solidFill>
                      <a:srgbClr val="000000"/>
                    </a:solidFill>
                  </a:rPr>
                  <a:t>METEOSAT </a:t>
                </a:r>
                <a:r>
                  <a:rPr lang="de-DE" sz="900" b="1" dirty="0" err="1">
                    <a:solidFill>
                      <a:srgbClr val="000000"/>
                    </a:solidFill>
                  </a:rPr>
                  <a:t>generations</a:t>
                </a:r>
                <a:endParaRPr lang="de-DE" sz="9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8C3527AE-7AFC-4BDE-8A42-A79319C1D68A}"/>
                  </a:ext>
                </a:extLst>
              </p:cNvPr>
              <p:cNvGrpSpPr/>
              <p:nvPr/>
            </p:nvGrpSpPr>
            <p:grpSpPr>
              <a:xfrm>
                <a:off x="4392751" y="1911773"/>
                <a:ext cx="3759170" cy="2458068"/>
                <a:chOff x="3915850" y="2987629"/>
                <a:chExt cx="5012226" cy="3277424"/>
              </a:xfrm>
            </p:grpSpPr>
            <p:pic>
              <p:nvPicPr>
                <p:cNvPr id="19" name="Grafik 18">
                  <a:extLst>
                    <a:ext uri="{FF2B5EF4-FFF2-40B4-BE49-F238E27FC236}">
                      <a16:creationId xmlns:a16="http://schemas.microsoft.com/office/drawing/2014/main" id="{F8FCC6F1-470D-47EB-93F3-4BED46CF33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15850" y="2987629"/>
                  <a:ext cx="5012226" cy="3277424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20" name="Rechteck 19">
                  <a:extLst>
                    <a:ext uri="{FF2B5EF4-FFF2-40B4-BE49-F238E27FC236}">
                      <a16:creationId xmlns:a16="http://schemas.microsoft.com/office/drawing/2014/main" id="{1A9954C8-ACE1-4E06-9A8F-0E0A4C01CB1D}"/>
                    </a:ext>
                  </a:extLst>
                </p:cNvPr>
                <p:cNvSpPr/>
                <p:nvPr/>
              </p:nvSpPr>
              <p:spPr bwMode="auto">
                <a:xfrm>
                  <a:off x="6886354" y="3121088"/>
                  <a:ext cx="540398" cy="183776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de-DE" sz="675" dirty="0">
                      <a:solidFill>
                        <a:schemeClr val="bg2">
                          <a:lumMod val="50000"/>
                        </a:schemeClr>
                      </a:solidFill>
                      <a:latin typeface="Arial" charset="0"/>
                    </a:rPr>
                    <a:t>2023 ~</a:t>
                  </a:r>
                </a:p>
              </p:txBody>
            </p:sp>
          </p:grpSp>
        </p:grp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D3EDB176-0FBD-4217-91F8-D1177113FA44}"/>
                </a:ext>
              </a:extLst>
            </p:cNvPr>
            <p:cNvSpPr txBox="1"/>
            <p:nvPr/>
          </p:nvSpPr>
          <p:spPr>
            <a:xfrm>
              <a:off x="8112017" y="2005536"/>
              <a:ext cx="80342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spatial</a:t>
              </a:r>
              <a:endParaRPr lang="de-DE" sz="1000" b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resolution</a:t>
              </a:r>
              <a:endParaRPr lang="de-DE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00A17172-D7B6-4737-BF8E-EEF17FA08C68}"/>
                </a:ext>
              </a:extLst>
            </p:cNvPr>
            <p:cNvSpPr txBox="1"/>
            <p:nvPr/>
          </p:nvSpPr>
          <p:spPr>
            <a:xfrm>
              <a:off x="8118764" y="3062369"/>
              <a:ext cx="80342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b="1" dirty="0">
                  <a:solidFill>
                    <a:schemeClr val="tx2">
                      <a:lumMod val="75000"/>
                    </a:schemeClr>
                  </a:solidFill>
                </a:rPr>
                <a:t>temporal</a:t>
              </a:r>
            </a:p>
            <a:p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resolution</a:t>
              </a:r>
              <a:endParaRPr lang="de-DE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D6FC3D5B-0794-4425-B02E-18B6D60E4974}"/>
                </a:ext>
              </a:extLst>
            </p:cNvPr>
            <p:cNvSpPr txBox="1"/>
            <p:nvPr/>
          </p:nvSpPr>
          <p:spPr>
            <a:xfrm>
              <a:off x="8137725" y="3878047"/>
              <a:ext cx="86113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number</a:t>
              </a:r>
              <a:r>
                <a:rPr lang="de-DE" sz="1000" b="1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of</a:t>
              </a:r>
              <a:r>
                <a:rPr lang="de-DE" sz="1000" b="1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</a:p>
            <a:p>
              <a:r>
                <a:rPr lang="de-DE" sz="1000" b="1" dirty="0" err="1">
                  <a:solidFill>
                    <a:schemeClr val="tx2">
                      <a:lumMod val="75000"/>
                    </a:schemeClr>
                  </a:solidFill>
                </a:rPr>
                <a:t>channels</a:t>
              </a:r>
              <a:endParaRPr lang="de-DE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96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DUETT (10/2019 – 07/2023)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C94D62C5-1D04-4E6B-81E8-4E0CCC1563EF}"/>
              </a:ext>
            </a:extLst>
          </p:cNvPr>
          <p:cNvGrpSpPr>
            <a:grpSpLocks noChangeAspect="1"/>
          </p:cNvGrpSpPr>
          <p:nvPr/>
        </p:nvGrpSpPr>
        <p:grpSpPr>
          <a:xfrm>
            <a:off x="3405842" y="1489622"/>
            <a:ext cx="5622492" cy="2827086"/>
            <a:chOff x="0" y="1412776"/>
            <a:chExt cx="9144000" cy="4597737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DC5DF804-28B2-48F9-874D-AC9351C47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49"/>
            <a:stretch/>
          </p:blipFill>
          <p:spPr>
            <a:xfrm>
              <a:off x="0" y="1412776"/>
              <a:ext cx="9144000" cy="4597737"/>
            </a:xfrm>
            <a:prstGeom prst="rect">
              <a:avLst/>
            </a:prstGeom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AE005015-E304-418B-AAAD-7ED866F4FD02}"/>
                </a:ext>
              </a:extLst>
            </p:cNvPr>
            <p:cNvSpPr/>
            <p:nvPr/>
          </p:nvSpPr>
          <p:spPr bwMode="auto">
            <a:xfrm>
              <a:off x="3757971" y="5059998"/>
              <a:ext cx="1935907" cy="576533"/>
            </a:xfrm>
            <a:prstGeom prst="rect">
              <a:avLst/>
            </a:prstGeom>
            <a:solidFill>
              <a:srgbClr val="E6E6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pyranometer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data</a:t>
              </a:r>
              <a:endParaRPr kumimoji="0" lang="de-D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7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future</a:t>
              </a:r>
              <a:r>
                <a:rPr lang="de-DE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42 </a:t>
              </a:r>
              <a:r>
                <a:rPr lang="de-DE" sz="7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stations</a:t>
              </a:r>
              <a:r>
                <a:rPr lang="de-DE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(</a:t>
              </a:r>
              <a:r>
                <a:rPr lang="de-DE" sz="7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DWD</a:t>
              </a:r>
              <a:r>
                <a:rPr lang="de-DE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)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7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every</a:t>
              </a:r>
              <a:r>
                <a:rPr lang="de-DE" sz="7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10 min</a:t>
              </a:r>
              <a:endParaRPr kumimoji="0" lang="de-D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D08BC4F6-F724-4AE8-9479-B24E99562734}"/>
                </a:ext>
              </a:extLst>
            </p:cNvPr>
            <p:cNvSpPr/>
            <p:nvPr/>
          </p:nvSpPr>
          <p:spPr bwMode="auto">
            <a:xfrm>
              <a:off x="3316524" y="1472041"/>
              <a:ext cx="1836056" cy="637271"/>
            </a:xfrm>
            <a:prstGeom prst="rect">
              <a:avLst/>
            </a:prstGeom>
            <a:solidFill>
              <a:srgbClr val="E6E6E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satellite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data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based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on METEOSAT 11 (</a:t>
              </a: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SEVIRI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)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</a:t>
              </a: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every</a:t>
              </a:r>
              <a:r>
                <a:rPr kumimoji="0" 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15 min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near-realtime</a:t>
              </a:r>
              <a:endParaRPr kumimoji="0" lang="de-D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6DC725E5-6AA1-44CF-8079-A17841CA2A5F}"/>
                </a:ext>
              </a:extLst>
            </p:cNvPr>
            <p:cNvSpPr/>
            <p:nvPr/>
          </p:nvSpPr>
          <p:spPr bwMode="auto">
            <a:xfrm>
              <a:off x="611560" y="1700808"/>
              <a:ext cx="504056" cy="216024"/>
            </a:xfrm>
            <a:prstGeom prst="rect">
              <a:avLst/>
            </a:prstGeom>
            <a:solidFill>
              <a:srgbClr val="F3DC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6" name="Textfeld 25">
            <a:extLst>
              <a:ext uri="{FF2B5EF4-FFF2-40B4-BE49-F238E27FC236}">
                <a16:creationId xmlns:a16="http://schemas.microsoft.com/office/drawing/2014/main" id="{A9E9B16C-137C-4960-8172-A1615FF0C9EF}"/>
              </a:ext>
            </a:extLst>
          </p:cNvPr>
          <p:cNvSpPr txBox="1"/>
          <p:nvPr/>
        </p:nvSpPr>
        <p:spPr>
          <a:xfrm>
            <a:off x="395287" y="1310669"/>
            <a:ext cx="31682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collection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endParaRPr lang="de-DE" dirty="0"/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merging</a:t>
            </a:r>
            <a:r>
              <a:rPr lang="de-DE" dirty="0"/>
              <a:t> </a:t>
            </a:r>
            <a:r>
              <a:rPr lang="de-DE" dirty="0" err="1"/>
              <a:t>algorithms</a:t>
            </a:r>
            <a:r>
              <a:rPr lang="de-DE" dirty="0"/>
              <a:t> global </a:t>
            </a:r>
            <a:r>
              <a:rPr lang="de-DE" dirty="0" err="1"/>
              <a:t>radiation</a:t>
            </a:r>
            <a:r>
              <a:rPr lang="de-DE" dirty="0"/>
              <a:t> /</a:t>
            </a:r>
            <a:r>
              <a:rPr lang="de-DE" dirty="0" err="1"/>
              <a:t>sunshine</a:t>
            </a:r>
            <a:r>
              <a:rPr lang="de-DE" dirty="0"/>
              <a:t> </a:t>
            </a:r>
            <a:r>
              <a:rPr lang="de-DE" dirty="0" err="1"/>
              <a:t>duration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operational </a:t>
            </a:r>
            <a:r>
              <a:rPr lang="de-DE" dirty="0" err="1"/>
              <a:t>near-realtime</a:t>
            </a:r>
            <a:r>
              <a:rPr lang="de-DE" dirty="0"/>
              <a:t> </a:t>
            </a:r>
            <a:r>
              <a:rPr lang="de-DE" dirty="0" err="1"/>
              <a:t>production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area-</a:t>
            </a:r>
            <a:r>
              <a:rPr lang="de-DE" dirty="0" err="1"/>
              <a:t>wide</a:t>
            </a:r>
            <a:r>
              <a:rPr lang="de-DE" dirty="0"/>
              <a:t> high-quality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sets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Germany</a:t>
            </a:r>
            <a:endParaRPr lang="de-DE" sz="14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811F8ED-3C7E-48A8-9779-0497A1CCF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4</a:t>
            </a:fld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3246501-3A61-461A-B743-1CB6A8540F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2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status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DUETT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A80CBD4-E09E-4F9B-A844-2BF1A32EC89B}"/>
              </a:ext>
            </a:extLst>
          </p:cNvPr>
          <p:cNvSpPr txBox="1"/>
          <p:nvPr/>
        </p:nvSpPr>
        <p:spPr>
          <a:xfrm>
            <a:off x="395287" y="1362624"/>
            <a:ext cx="477938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algorithms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geostatistics</a:t>
            </a:r>
            <a:r>
              <a:rPr lang="de-DE" dirty="0"/>
              <a:t> </a:t>
            </a:r>
            <a:r>
              <a:rPr lang="de-DE" dirty="0" err="1"/>
              <a:t>completed</a:t>
            </a:r>
            <a:r>
              <a:rPr lang="de-DE" dirty="0"/>
              <a:t> </a:t>
            </a:r>
            <a:r>
              <a:rPr lang="de-DE" sz="1400" dirty="0"/>
              <a:t>(</a:t>
            </a:r>
            <a:r>
              <a:rPr lang="de-DE" sz="1400" dirty="0">
                <a:solidFill>
                  <a:srgbClr val="C00000"/>
                </a:solidFill>
              </a:rPr>
              <a:t>s. </a:t>
            </a:r>
            <a:r>
              <a:rPr lang="de-DE" sz="1400" dirty="0" err="1">
                <a:solidFill>
                  <a:srgbClr val="C00000"/>
                </a:solidFill>
              </a:rPr>
              <a:t>presentation</a:t>
            </a:r>
            <a:r>
              <a:rPr lang="de-DE" sz="1400" dirty="0">
                <a:solidFill>
                  <a:srgbClr val="C00000"/>
                </a:solidFill>
              </a:rPr>
              <a:t> S. Brinckmann, UP2.3 on 9th September, 09.45 am</a:t>
            </a:r>
            <a:r>
              <a:rPr lang="de-DE" sz="1400" dirty="0"/>
              <a:t>)</a:t>
            </a:r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operational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recently</a:t>
            </a:r>
            <a:r>
              <a:rPr lang="de-DE" dirty="0"/>
              <a:t> (</a:t>
            </a:r>
            <a:r>
              <a:rPr lang="de-DE" dirty="0" err="1"/>
              <a:t>until</a:t>
            </a:r>
            <a:r>
              <a:rPr lang="de-DE" dirty="0"/>
              <a:t> May 2023)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 err="1"/>
              <a:t>Product</a:t>
            </a:r>
            <a:r>
              <a:rPr lang="de-DE" b="1" dirty="0"/>
              <a:t> </a:t>
            </a:r>
            <a:r>
              <a:rPr lang="de-DE" b="1" dirty="0" err="1"/>
              <a:t>details</a:t>
            </a:r>
            <a:r>
              <a:rPr lang="de-DE" b="1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dirty="0" err="1"/>
              <a:t>hourly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(HH:50 UTC)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dirty="0"/>
              <a:t>2x2 km </a:t>
            </a:r>
            <a:r>
              <a:rPr lang="de-DE" dirty="0" err="1"/>
              <a:t>raster</a:t>
            </a:r>
            <a:r>
              <a:rPr lang="de-DE" dirty="0"/>
              <a:t>; </a:t>
            </a:r>
            <a:r>
              <a:rPr lang="de-DE" dirty="0" err="1"/>
              <a:t>derived</a:t>
            </a:r>
            <a:r>
              <a:rPr lang="de-DE" dirty="0"/>
              <a:t> </a:t>
            </a:r>
            <a:r>
              <a:rPr lang="de-DE" dirty="0" err="1"/>
              <a:t>station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Germany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DE" dirty="0" err="1"/>
              <a:t>available</a:t>
            </a:r>
            <a:r>
              <a:rPr lang="de-DE" dirty="0"/>
              <a:t> at HH+1:05 UTC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57E5B69-7AFF-4A0E-A5D1-4DD13497EA3A}"/>
              </a:ext>
            </a:extLst>
          </p:cNvPr>
          <p:cNvGrpSpPr/>
          <p:nvPr/>
        </p:nvGrpSpPr>
        <p:grpSpPr>
          <a:xfrm>
            <a:off x="7261702" y="2462789"/>
            <a:ext cx="1690908" cy="2106424"/>
            <a:chOff x="7168184" y="2088716"/>
            <a:chExt cx="1690908" cy="2106424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E6C920D7-C7F9-4306-8212-49E871D41B8F}"/>
                </a:ext>
              </a:extLst>
            </p:cNvPr>
            <p:cNvSpPr txBox="1"/>
            <p:nvPr/>
          </p:nvSpPr>
          <p:spPr>
            <a:xfrm>
              <a:off x="7168184" y="2088716"/>
              <a:ext cx="146282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DUETT 1-h-sum</a:t>
              </a: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2DF596E-342C-4FD0-96E1-61FD09A91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8184" y="2395140"/>
              <a:ext cx="1690908" cy="1800000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DD793A2-ED28-4E82-9715-7C1D074844CC}"/>
              </a:ext>
            </a:extLst>
          </p:cNvPr>
          <p:cNvGrpSpPr/>
          <p:nvPr/>
        </p:nvGrpSpPr>
        <p:grpSpPr>
          <a:xfrm>
            <a:off x="5237019" y="882638"/>
            <a:ext cx="1749175" cy="2151274"/>
            <a:chOff x="5174673" y="882638"/>
            <a:chExt cx="1749175" cy="2151274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0B9C733-EE87-4049-9795-2155A633FE63}"/>
                </a:ext>
              </a:extLst>
            </p:cNvPr>
            <p:cNvSpPr txBox="1"/>
            <p:nvPr/>
          </p:nvSpPr>
          <p:spPr>
            <a:xfrm>
              <a:off x="5174673" y="882638"/>
              <a:ext cx="174917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5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DUETT 1-h-mean</a:t>
              </a:r>
            </a:p>
          </p:txBody>
        </p: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8600299C-17C6-48BA-B026-EA6F93EA5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30958" y="1233912"/>
              <a:ext cx="1692890" cy="1800000"/>
            </a:xfrm>
            <a:prstGeom prst="rect">
              <a:avLst/>
            </a:prstGeom>
          </p:spPr>
        </p:pic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F72BB2B2-16A5-4097-8A72-573F18E6B7F0}"/>
              </a:ext>
            </a:extLst>
          </p:cNvPr>
          <p:cNvSpPr txBox="1"/>
          <p:nvPr/>
        </p:nvSpPr>
        <p:spPr>
          <a:xfrm>
            <a:off x="7229517" y="1790788"/>
            <a:ext cx="1545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</a:t>
            </a:r>
            <a:r>
              <a:rPr lang="de-DE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radiation</a:t>
            </a:r>
            <a:endParaRPr lang="de-DE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A144162-2B2E-467D-93BE-E7F670B56DF2}"/>
              </a:ext>
            </a:extLst>
          </p:cNvPr>
          <p:cNvSpPr txBox="1"/>
          <p:nvPr/>
        </p:nvSpPr>
        <p:spPr>
          <a:xfrm>
            <a:off x="5295104" y="3444827"/>
            <a:ext cx="1754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Sunshine </a:t>
            </a:r>
            <a:r>
              <a:rPr lang="de-DE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duration</a:t>
            </a:r>
            <a:endParaRPr lang="de-DE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Verbinder: gewinkelt 20">
            <a:extLst>
              <a:ext uri="{FF2B5EF4-FFF2-40B4-BE49-F238E27FC236}">
                <a16:creationId xmlns:a16="http://schemas.microsoft.com/office/drawing/2014/main" id="{571F8FE8-D138-4539-A63B-E451648EEDB8}"/>
              </a:ext>
            </a:extLst>
          </p:cNvPr>
          <p:cNvCxnSpPr>
            <a:cxnSpLocks/>
          </p:cNvCxnSpPr>
          <p:nvPr/>
        </p:nvCxnSpPr>
        <p:spPr>
          <a:xfrm flipV="1">
            <a:off x="5292118" y="2298369"/>
            <a:ext cx="3614400" cy="955339"/>
          </a:xfrm>
          <a:prstGeom prst="bentConnector3">
            <a:avLst/>
          </a:prstGeom>
          <a:ln w="19050">
            <a:solidFill>
              <a:srgbClr val="0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9447F8C-A89B-49EC-B3AD-EE3E3549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5</a:t>
            </a:fld>
            <a:endParaRPr lang="de-DE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7C382ED1-526B-4C08-A51D-37AC1148D6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3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Validation </a:t>
            </a:r>
            <a:r>
              <a:rPr lang="de-DE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DUETT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E13F51F-44EF-4854-AB4A-B9752740D5AD}"/>
              </a:ext>
            </a:extLst>
          </p:cNvPr>
          <p:cNvSpPr txBox="1"/>
          <p:nvPr/>
        </p:nvSpPr>
        <p:spPr>
          <a:xfrm>
            <a:off x="395287" y="1508098"/>
            <a:ext cx="47793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validation</a:t>
            </a:r>
            <a:r>
              <a:rPr lang="de-DE" dirty="0"/>
              <a:t> </a:t>
            </a:r>
            <a:r>
              <a:rPr lang="de-DE" dirty="0" err="1"/>
              <a:t>period</a:t>
            </a:r>
            <a:r>
              <a:rPr lang="de-DE" dirty="0"/>
              <a:t>: 03/2021 – 02/2022</a:t>
            </a:r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software</a:t>
            </a:r>
            <a:r>
              <a:rPr lang="de-DE" dirty="0"/>
              <a:t> </a:t>
            </a:r>
            <a:r>
              <a:rPr lang="de-DE" dirty="0" err="1"/>
              <a:t>version</a:t>
            </a:r>
            <a:r>
              <a:rPr lang="de-DE" dirty="0"/>
              <a:t> 001 (</a:t>
            </a:r>
            <a:r>
              <a:rPr lang="de-DE" dirty="0" err="1"/>
              <a:t>reprocessed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/>
              <a:t>global </a:t>
            </a:r>
            <a:r>
              <a:rPr lang="de-DE" b="1" dirty="0" err="1"/>
              <a:t>radiation</a:t>
            </a:r>
            <a:r>
              <a:rPr lang="de-DE" dirty="0"/>
              <a:t>: ~ 70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validation</a:t>
            </a:r>
            <a:r>
              <a:rPr lang="de-DE" dirty="0"/>
              <a:t> </a:t>
            </a:r>
            <a:r>
              <a:rPr lang="de-DE" dirty="0" err="1"/>
              <a:t>stations</a:t>
            </a:r>
            <a:endParaRPr lang="de-DE" dirty="0"/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b="1" dirty="0" err="1"/>
              <a:t>sunshine</a:t>
            </a:r>
            <a:r>
              <a:rPr lang="de-DE" b="1" dirty="0"/>
              <a:t> </a:t>
            </a:r>
            <a:r>
              <a:rPr lang="de-DE" b="1" dirty="0" err="1"/>
              <a:t>duration</a:t>
            </a:r>
            <a:r>
              <a:rPr lang="de-DE" dirty="0"/>
              <a:t>: ~ 200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stations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1CAA304-7E35-41AE-98C0-C8285DA0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6</a:t>
            </a:fld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6E87384-50C3-4B1C-9DC9-EFC6373AB4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1EE7CD3A-EF15-4C3B-B908-C69BE705D193}"/>
              </a:ext>
            </a:extLst>
          </p:cNvPr>
          <p:cNvGrpSpPr/>
          <p:nvPr/>
        </p:nvGrpSpPr>
        <p:grpSpPr>
          <a:xfrm>
            <a:off x="5756615" y="2693094"/>
            <a:ext cx="2874395" cy="1958736"/>
            <a:chOff x="5756615" y="2693094"/>
            <a:chExt cx="2874395" cy="1958736"/>
          </a:xfrm>
        </p:grpSpPr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70BE0492-8B78-43AD-9EEC-332032C41096}"/>
                </a:ext>
              </a:extLst>
            </p:cNvPr>
            <p:cNvGrpSpPr/>
            <p:nvPr/>
          </p:nvGrpSpPr>
          <p:grpSpPr>
            <a:xfrm>
              <a:off x="5916394" y="2693094"/>
              <a:ext cx="2714616" cy="1958736"/>
              <a:chOff x="5916394" y="2693094"/>
              <a:chExt cx="2714616" cy="1958736"/>
            </a:xfrm>
          </p:grpSpPr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FA62882A-7C64-403A-8EEB-3607ECDADF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6394" y="2698276"/>
                <a:ext cx="2714616" cy="1953554"/>
              </a:xfrm>
              <a:prstGeom prst="rect">
                <a:avLst/>
              </a:prstGeom>
            </p:spPr>
          </p:pic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8C649A52-4D40-43E7-98B8-372CF7CC7248}"/>
                  </a:ext>
                </a:extLst>
              </p:cNvPr>
              <p:cNvSpPr txBox="1"/>
              <p:nvPr/>
            </p:nvSpPr>
            <p:spPr>
              <a:xfrm>
                <a:off x="6027724" y="2693094"/>
                <a:ext cx="2603286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available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validation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stations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sunshine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duration</a:t>
                </a:r>
                <a:endParaRPr lang="de-DE" sz="8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5235DC5F-048B-42CE-AA95-56B5A36C6A51}"/>
                </a:ext>
              </a:extLst>
            </p:cNvPr>
            <p:cNvSpPr txBox="1"/>
            <p:nvPr/>
          </p:nvSpPr>
          <p:spPr>
            <a:xfrm rot="16200000">
              <a:off x="5115353" y="3387240"/>
              <a:ext cx="149796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number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of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stations</a:t>
              </a:r>
              <a:endParaRPr lang="de-DE" sz="8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BAF61E2-F9F8-4F8D-84EC-2FBC14E3B32B}"/>
              </a:ext>
            </a:extLst>
          </p:cNvPr>
          <p:cNvGrpSpPr/>
          <p:nvPr/>
        </p:nvGrpSpPr>
        <p:grpSpPr>
          <a:xfrm>
            <a:off x="5756615" y="743542"/>
            <a:ext cx="2874395" cy="1977995"/>
            <a:chOff x="5756615" y="743542"/>
            <a:chExt cx="2874395" cy="1977995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6BF13247-5598-40D3-8229-9667A6B4698D}"/>
                </a:ext>
              </a:extLst>
            </p:cNvPr>
            <p:cNvGrpSpPr/>
            <p:nvPr/>
          </p:nvGrpSpPr>
          <p:grpSpPr>
            <a:xfrm>
              <a:off x="5916394" y="743542"/>
              <a:ext cx="2714616" cy="1977995"/>
              <a:chOff x="5916394" y="743542"/>
              <a:chExt cx="2714616" cy="1977995"/>
            </a:xfrm>
          </p:grpSpPr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427B9895-5DA5-486A-9C64-27B979B868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16394" y="767983"/>
                <a:ext cx="2714616" cy="1953554"/>
              </a:xfrm>
              <a:prstGeom prst="rect">
                <a:avLst/>
              </a:prstGeom>
            </p:spPr>
          </p:pic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1F64D653-875C-48FA-B97D-075A7916B083}"/>
                  </a:ext>
                </a:extLst>
              </p:cNvPr>
              <p:cNvSpPr txBox="1"/>
              <p:nvPr/>
            </p:nvSpPr>
            <p:spPr>
              <a:xfrm>
                <a:off x="6027724" y="743542"/>
                <a:ext cx="2603286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available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validation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stations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global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radiation</a:t>
                </a:r>
                <a:endParaRPr lang="de-DE" sz="8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98D2DDDB-15FD-4D39-84D5-CDCF948D323C}"/>
                </a:ext>
              </a:extLst>
            </p:cNvPr>
            <p:cNvSpPr txBox="1"/>
            <p:nvPr/>
          </p:nvSpPr>
          <p:spPr>
            <a:xfrm rot="16200000">
              <a:off x="5115353" y="1512788"/>
              <a:ext cx="149796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number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of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stations</a:t>
              </a:r>
              <a:endParaRPr lang="de-DE" sz="8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67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comparison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SAT vs. DUETT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stations</a:t>
            </a:r>
            <a:endPara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EEE2D9F-1825-41C0-A902-22BA9D83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7</a:t>
            </a:fld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AC04D3D-FB31-496B-8BBB-AD9FC79B45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EA73B01-E6DB-4204-9118-DDC60161DE90}"/>
              </a:ext>
            </a:extLst>
          </p:cNvPr>
          <p:cNvGrpSpPr/>
          <p:nvPr/>
        </p:nvGrpSpPr>
        <p:grpSpPr>
          <a:xfrm>
            <a:off x="348665" y="1228265"/>
            <a:ext cx="3421078" cy="3421792"/>
            <a:chOff x="348665" y="1228265"/>
            <a:chExt cx="3421078" cy="3421792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BB18E030-ED47-4DF0-96E4-3138AF0CE9BB}"/>
                </a:ext>
              </a:extLst>
            </p:cNvPr>
            <p:cNvGrpSpPr/>
            <p:nvPr/>
          </p:nvGrpSpPr>
          <p:grpSpPr>
            <a:xfrm>
              <a:off x="348665" y="1228265"/>
              <a:ext cx="3421078" cy="3314071"/>
              <a:chOff x="348665" y="1264840"/>
              <a:chExt cx="3421078" cy="3314071"/>
            </a:xfrm>
          </p:grpSpPr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990DC204-A60D-451F-B597-F566ED5EFA8A}"/>
                  </a:ext>
                </a:extLst>
              </p:cNvPr>
              <p:cNvGrpSpPr/>
              <p:nvPr/>
            </p:nvGrpSpPr>
            <p:grpSpPr>
              <a:xfrm>
                <a:off x="455672" y="1264840"/>
                <a:ext cx="3314071" cy="3314071"/>
                <a:chOff x="455672" y="1195832"/>
                <a:chExt cx="3314071" cy="3314071"/>
              </a:xfrm>
            </p:grpSpPr>
            <p:pic>
              <p:nvPicPr>
                <p:cNvPr id="7" name="Grafik 6">
                  <a:extLst>
                    <a:ext uri="{FF2B5EF4-FFF2-40B4-BE49-F238E27FC236}">
                      <a16:creationId xmlns:a16="http://schemas.microsoft.com/office/drawing/2014/main" id="{ED583324-6D0D-4597-A5A1-EC1B241846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5672" y="1195832"/>
                  <a:ext cx="3314071" cy="3314071"/>
                </a:xfrm>
                <a:prstGeom prst="rect">
                  <a:avLst/>
                </a:prstGeom>
              </p:spPr>
            </p:pic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A79092A0-80AC-401B-B573-6C1C6BB1D5CE}"/>
                    </a:ext>
                  </a:extLst>
                </p:cNvPr>
                <p:cNvSpPr txBox="1"/>
                <p:nvPr/>
              </p:nvSpPr>
              <p:spPr>
                <a:xfrm>
                  <a:off x="2133980" y="1811107"/>
                  <a:ext cx="1585755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350" b="1" dirty="0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SAT- </a:t>
                  </a:r>
                  <a:r>
                    <a:rPr lang="de-DE" sz="1350" b="1" dirty="0" err="1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station</a:t>
                  </a:r>
                  <a:r>
                    <a:rPr lang="de-DE" sz="1350" b="1" dirty="0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1350" b="1" dirty="0" err="1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data</a:t>
                  </a:r>
                  <a:endParaRPr lang="de-DE" sz="1350" b="1" dirty="0">
                    <a:ln w="0"/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3" name="Rechteck 22">
                  <a:extLst>
                    <a:ext uri="{FF2B5EF4-FFF2-40B4-BE49-F238E27FC236}">
                      <a16:creationId xmlns:a16="http://schemas.microsoft.com/office/drawing/2014/main" id="{96D47A19-1630-4278-B6EB-6EEF3C2F3B78}"/>
                    </a:ext>
                  </a:extLst>
                </p:cNvPr>
                <p:cNvSpPr/>
                <p:nvPr/>
              </p:nvSpPr>
              <p:spPr>
                <a:xfrm>
                  <a:off x="680193" y="1357225"/>
                  <a:ext cx="22860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mean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900" b="1" dirty="0" err="1"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bias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: 5.9 </a:t>
                  </a:r>
                  <a:r>
                    <a:rPr lang="de-DE" sz="9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W/m² 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(all </a:t>
                  </a:r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day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  <a:p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mean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900" b="1" dirty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abs. </a:t>
                  </a:r>
                  <a:r>
                    <a:rPr lang="de-DE" sz="900" b="1" dirty="0" err="1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bias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: 18.8 </a:t>
                  </a:r>
                  <a:r>
                    <a:rPr lang="de-DE" sz="9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W/m² 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(all </a:t>
                  </a:r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day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</p:txBody>
            </p:sp>
          </p:grpSp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2F494841-469D-4853-857C-8FA154984FC9}"/>
                  </a:ext>
                </a:extLst>
              </p:cNvPr>
              <p:cNvSpPr txBox="1"/>
              <p:nvPr/>
            </p:nvSpPr>
            <p:spPr>
              <a:xfrm rot="16200000">
                <a:off x="76293" y="2649810"/>
                <a:ext cx="775575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b="1" dirty="0">
                    <a:solidFill>
                      <a:srgbClr val="000000"/>
                    </a:solidFill>
                  </a:rPr>
                  <a:t>W/m²</a:t>
                </a:r>
              </a:p>
            </p:txBody>
          </p:sp>
        </p:grp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74199CA5-BF98-4585-968C-D06C94C4A2FA}"/>
                </a:ext>
              </a:extLst>
            </p:cNvPr>
            <p:cNvSpPr txBox="1"/>
            <p:nvPr/>
          </p:nvSpPr>
          <p:spPr>
            <a:xfrm>
              <a:off x="1818356" y="4419225"/>
              <a:ext cx="6312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>
                  <a:solidFill>
                    <a:srgbClr val="000000"/>
                  </a:solidFill>
                </a:rPr>
                <a:t>date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50EEA7C-3C46-472B-982B-75D464968504}"/>
              </a:ext>
            </a:extLst>
          </p:cNvPr>
          <p:cNvGrpSpPr/>
          <p:nvPr/>
        </p:nvGrpSpPr>
        <p:grpSpPr>
          <a:xfrm>
            <a:off x="4924643" y="1196383"/>
            <a:ext cx="3427416" cy="3439044"/>
            <a:chOff x="4924643" y="1196383"/>
            <a:chExt cx="3427416" cy="3439044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ED4B8011-9A09-49A6-8183-00CC6A16D102}"/>
                </a:ext>
              </a:extLst>
            </p:cNvPr>
            <p:cNvGrpSpPr/>
            <p:nvPr/>
          </p:nvGrpSpPr>
          <p:grpSpPr>
            <a:xfrm>
              <a:off x="4924643" y="1196383"/>
              <a:ext cx="3427416" cy="3312000"/>
              <a:chOff x="4924643" y="1247588"/>
              <a:chExt cx="3427416" cy="3312000"/>
            </a:xfrm>
          </p:grpSpPr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3A2448E3-F7F2-4A0A-8A2D-827BEB4EE11A}"/>
                  </a:ext>
                </a:extLst>
              </p:cNvPr>
              <p:cNvGrpSpPr/>
              <p:nvPr/>
            </p:nvGrpSpPr>
            <p:grpSpPr>
              <a:xfrm>
                <a:off x="5040059" y="1247588"/>
                <a:ext cx="3312000" cy="3312000"/>
                <a:chOff x="5040059" y="1195832"/>
                <a:chExt cx="3312000" cy="3312000"/>
              </a:xfrm>
            </p:grpSpPr>
            <p:pic>
              <p:nvPicPr>
                <p:cNvPr id="19" name="Grafik 18">
                  <a:extLst>
                    <a:ext uri="{FF2B5EF4-FFF2-40B4-BE49-F238E27FC236}">
                      <a16:creationId xmlns:a16="http://schemas.microsoft.com/office/drawing/2014/main" id="{8C282D75-5E9E-4C4F-A432-C776E9518F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40059" y="1195832"/>
                  <a:ext cx="3312000" cy="3312000"/>
                </a:xfrm>
                <a:prstGeom prst="rect">
                  <a:avLst/>
                </a:prstGeom>
              </p:spPr>
            </p:pic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6E64F891-B6C6-4768-ABAF-77235420B12F}"/>
                    </a:ext>
                  </a:extLst>
                </p:cNvPr>
                <p:cNvSpPr txBox="1"/>
                <p:nvPr/>
              </p:nvSpPr>
              <p:spPr>
                <a:xfrm>
                  <a:off x="6474535" y="1811107"/>
                  <a:ext cx="1829412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350" b="1" dirty="0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DUETT- </a:t>
                  </a:r>
                  <a:r>
                    <a:rPr lang="de-DE" sz="1350" b="1" dirty="0" err="1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station</a:t>
                  </a:r>
                  <a:r>
                    <a:rPr lang="de-DE" sz="1350" b="1" dirty="0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1350" b="1" dirty="0" err="1">
                      <a:ln w="0"/>
                      <a:solidFill>
                        <a:schemeClr val="accent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data</a:t>
                  </a:r>
                  <a:endParaRPr lang="de-DE" sz="1350" b="1" dirty="0">
                    <a:ln w="0"/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4" name="Rechteck 23">
                  <a:extLst>
                    <a:ext uri="{FF2B5EF4-FFF2-40B4-BE49-F238E27FC236}">
                      <a16:creationId xmlns:a16="http://schemas.microsoft.com/office/drawing/2014/main" id="{8F5E2803-3C68-490C-B528-E541F5F61920}"/>
                    </a:ext>
                  </a:extLst>
                </p:cNvPr>
                <p:cNvSpPr/>
                <p:nvPr/>
              </p:nvSpPr>
              <p:spPr>
                <a:xfrm>
                  <a:off x="5280051" y="1362417"/>
                  <a:ext cx="22860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mean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900" b="1" dirty="0" err="1">
                      <a:solidFill>
                        <a:srgbClr val="00B05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bias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: 3.2 </a:t>
                  </a:r>
                  <a:r>
                    <a:rPr lang="de-DE" sz="9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W/m² 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(all </a:t>
                  </a:r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day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  <a:p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mean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</a:t>
                  </a:r>
                  <a:r>
                    <a:rPr lang="de-DE" sz="900" b="1" dirty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abs. </a:t>
                  </a:r>
                  <a:r>
                    <a:rPr lang="de-DE" sz="900" b="1" dirty="0" err="1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bias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: 15.7 </a:t>
                  </a:r>
                  <a:r>
                    <a:rPr lang="de-DE" sz="9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W/m² 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(all </a:t>
                  </a:r>
                  <a:r>
                    <a:rPr lang="de-DE" sz="900" dirty="0" err="1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day</a:t>
                  </a:r>
                  <a:r>
                    <a:rPr lang="de-DE" sz="9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)</a:t>
                  </a:r>
                </a:p>
              </p:txBody>
            </p:sp>
          </p:grp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0491BB00-2F55-4737-998C-53E325484508}"/>
                  </a:ext>
                </a:extLst>
              </p:cNvPr>
              <p:cNvSpPr txBox="1"/>
              <p:nvPr/>
            </p:nvSpPr>
            <p:spPr>
              <a:xfrm rot="16200000">
                <a:off x="4652271" y="2649809"/>
                <a:ext cx="775575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900" b="1" dirty="0">
                    <a:solidFill>
                      <a:srgbClr val="000000"/>
                    </a:solidFill>
                  </a:rPr>
                  <a:t>W/m²</a:t>
                </a:r>
              </a:p>
            </p:txBody>
          </p:sp>
        </p:grp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F4A5F4D6-FFFB-4CB2-8125-46811341A2D0}"/>
                </a:ext>
              </a:extLst>
            </p:cNvPr>
            <p:cNvSpPr txBox="1"/>
            <p:nvPr/>
          </p:nvSpPr>
          <p:spPr>
            <a:xfrm>
              <a:off x="6474535" y="4404595"/>
              <a:ext cx="6312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>
                  <a:solidFill>
                    <a:srgbClr val="000000"/>
                  </a:solidFill>
                </a:rPr>
                <a:t>date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308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1D9DAD-E559-4C48-A8EC-885F2EA0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8FA509-617D-4720-8097-4E2326A41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51A930F-C66D-4462-8CC2-44D42FE7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507" y="864000"/>
            <a:ext cx="8617036" cy="276999"/>
          </a:xfrm>
        </p:spPr>
        <p:txBody>
          <a:bodyPr/>
          <a:lstStyle/>
          <a:p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(03-12/2021)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8DBCCDC-4739-4B98-A3A9-28099365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8</a:t>
            </a:fld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174321B-5F0E-4B02-A717-FC4BF016A8FD}"/>
              </a:ext>
            </a:extLst>
          </p:cNvPr>
          <p:cNvSpPr txBox="1"/>
          <p:nvPr/>
        </p:nvSpPr>
        <p:spPr>
          <a:xfrm>
            <a:off x="6319457" y="838560"/>
            <a:ext cx="2517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rgbClr val="00F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de-DE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r>
              <a:rPr lang="de-DE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de-DE" sz="1200" dirty="0" err="1">
                <a:solidFill>
                  <a:srgbClr val="3B3B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blue</a:t>
            </a:r>
            <a:r>
              <a:rPr lang="de-DE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DUETT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9851469B-6B96-4170-8F4A-F9A1F9EC69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8214E722-23DD-4F7F-B0EA-9F8597A93E49}"/>
              </a:ext>
            </a:extLst>
          </p:cNvPr>
          <p:cNvGrpSpPr/>
          <p:nvPr/>
        </p:nvGrpSpPr>
        <p:grpSpPr>
          <a:xfrm>
            <a:off x="4365859" y="1157445"/>
            <a:ext cx="4068080" cy="3420948"/>
            <a:chOff x="4365859" y="1164760"/>
            <a:chExt cx="4068080" cy="3420948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018372FF-CC8A-4FBF-AE12-CA29BCB60AC1}"/>
                </a:ext>
              </a:extLst>
            </p:cNvPr>
            <p:cNvSpPr txBox="1"/>
            <p:nvPr/>
          </p:nvSpPr>
          <p:spPr>
            <a:xfrm>
              <a:off x="4586676" y="1446622"/>
              <a:ext cx="1696860" cy="24622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/>
                <a:t>hourly</a:t>
              </a:r>
              <a:r>
                <a:rPr lang="de-DE" sz="1000" b="1" dirty="0"/>
                <a:t> </a:t>
              </a:r>
              <a:r>
                <a:rPr lang="de-DE" sz="1000" b="1" dirty="0" err="1"/>
                <a:t>differences</a:t>
              </a:r>
              <a:endParaRPr lang="de-DE" sz="1000" b="1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55219B02-63C5-4333-8087-E8A32FF3A961}"/>
                </a:ext>
              </a:extLst>
            </p:cNvPr>
            <p:cNvSpPr txBox="1"/>
            <p:nvPr/>
          </p:nvSpPr>
          <p:spPr>
            <a:xfrm>
              <a:off x="6737079" y="1446518"/>
              <a:ext cx="1696860" cy="24622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/>
                <a:t>mean</a:t>
              </a:r>
              <a:r>
                <a:rPr lang="de-DE" sz="1000" b="1" dirty="0"/>
                <a:t> </a:t>
              </a:r>
              <a:r>
                <a:rPr lang="de-DE" sz="1000" b="1" dirty="0" err="1"/>
                <a:t>day</a:t>
              </a:r>
              <a:r>
                <a:rPr lang="de-DE" sz="1000" b="1" dirty="0"/>
                <a:t> </a:t>
              </a:r>
              <a:r>
                <a:rPr lang="de-DE" sz="1000" b="1" dirty="0" err="1"/>
                <a:t>course</a:t>
              </a:r>
              <a:endParaRPr lang="de-DE" sz="1000" b="1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728CC2C4-0864-428B-A990-2114D65A5E94}"/>
                </a:ext>
              </a:extLst>
            </p:cNvPr>
            <p:cNvSpPr txBox="1"/>
            <p:nvPr/>
          </p:nvSpPr>
          <p:spPr>
            <a:xfrm>
              <a:off x="4586676" y="1164760"/>
              <a:ext cx="3847263" cy="27699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 err="1"/>
                <a:t>sunshine</a:t>
              </a:r>
              <a:r>
                <a:rPr lang="de-DE" sz="1200" b="1" dirty="0"/>
                <a:t> </a:t>
              </a:r>
              <a:r>
                <a:rPr lang="de-DE" sz="1200" b="1" dirty="0" err="1"/>
                <a:t>duration</a:t>
              </a:r>
              <a:endParaRPr lang="de-DE" sz="1200" b="1" dirty="0"/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C108AAD-DFB9-4AC2-8D9B-5DD125EB3DB3}"/>
                </a:ext>
              </a:extLst>
            </p:cNvPr>
            <p:cNvGrpSpPr/>
            <p:nvPr/>
          </p:nvGrpSpPr>
          <p:grpSpPr>
            <a:xfrm>
              <a:off x="6355408" y="1947991"/>
              <a:ext cx="2070195" cy="2626043"/>
              <a:chOff x="6355408" y="1750484"/>
              <a:chExt cx="2070195" cy="2626043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AFAA3C4A-B8D2-4377-BB61-B8657237C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81047" y="1750484"/>
                <a:ext cx="1944556" cy="2529015"/>
              </a:xfrm>
              <a:prstGeom prst="rect">
                <a:avLst/>
              </a:prstGeom>
            </p:spPr>
          </p:pic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8088C38B-43FC-435E-B2EB-1C37943AB5D6}"/>
                  </a:ext>
                </a:extLst>
              </p:cNvPr>
              <p:cNvSpPr txBox="1"/>
              <p:nvPr/>
            </p:nvSpPr>
            <p:spPr>
              <a:xfrm>
                <a:off x="7288527" y="4161083"/>
                <a:ext cx="718466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hour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(UTC)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2363046C-021F-4C9F-A6E5-6DFDF850F35A}"/>
                  </a:ext>
                </a:extLst>
              </p:cNvPr>
              <p:cNvSpPr txBox="1"/>
              <p:nvPr/>
            </p:nvSpPr>
            <p:spPr>
              <a:xfrm rot="16200000">
                <a:off x="5767266" y="2907269"/>
                <a:ext cx="1391728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sunshine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duration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(min)</a:t>
                </a: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C67AC0AE-FD64-47E8-8474-DFE86B26D75A}"/>
                </a:ext>
              </a:extLst>
            </p:cNvPr>
            <p:cNvGrpSpPr/>
            <p:nvPr/>
          </p:nvGrpSpPr>
          <p:grpSpPr>
            <a:xfrm>
              <a:off x="4365859" y="1854795"/>
              <a:ext cx="2219786" cy="2730913"/>
              <a:chOff x="4365859" y="1708495"/>
              <a:chExt cx="2219786" cy="2730913"/>
            </a:xfrm>
          </p:grpSpPr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3B99F106-162C-4647-9F95-421B02B33E99}"/>
                  </a:ext>
                </a:extLst>
              </p:cNvPr>
              <p:cNvSpPr txBox="1"/>
              <p:nvPr/>
            </p:nvSpPr>
            <p:spPr>
              <a:xfrm>
                <a:off x="4599713" y="1708495"/>
                <a:ext cx="163686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mean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bias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:</a:t>
                </a:r>
                <a:r>
                  <a:rPr lang="de-DE" sz="800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4 min</a:t>
                </a:r>
              </a:p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mean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abs.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bias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:</a:t>
                </a:r>
                <a:r>
                  <a:rPr lang="de-DE" sz="800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7 min</a:t>
                </a:r>
              </a:p>
            </p:txBody>
          </p:sp>
          <p:pic>
            <p:nvPicPr>
              <p:cNvPr id="34" name="Grafik 33">
                <a:extLst>
                  <a:ext uri="{FF2B5EF4-FFF2-40B4-BE49-F238E27FC236}">
                    <a16:creationId xmlns:a16="http://schemas.microsoft.com/office/drawing/2014/main" id="{84F02C6C-A385-4F1A-B71B-5A38CADB6C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3504" y="2062595"/>
                <a:ext cx="1636861" cy="1099678"/>
              </a:xfrm>
              <a:prstGeom prst="rect">
                <a:avLst/>
              </a:prstGeom>
            </p:spPr>
          </p:pic>
          <p:grpSp>
            <p:nvGrpSpPr>
              <p:cNvPr id="37" name="Gruppieren 36">
                <a:extLst>
                  <a:ext uri="{FF2B5EF4-FFF2-40B4-BE49-F238E27FC236}">
                    <a16:creationId xmlns:a16="http://schemas.microsoft.com/office/drawing/2014/main" id="{D69E0163-0431-43AB-AB83-196DAC3DC1F1}"/>
                  </a:ext>
                </a:extLst>
              </p:cNvPr>
              <p:cNvGrpSpPr/>
              <p:nvPr/>
            </p:nvGrpSpPr>
            <p:grpSpPr>
              <a:xfrm>
                <a:off x="4571872" y="3182759"/>
                <a:ext cx="2013773" cy="1256649"/>
                <a:chOff x="4623077" y="3182759"/>
                <a:chExt cx="2013773" cy="1256649"/>
              </a:xfrm>
            </p:grpSpPr>
            <p:grpSp>
              <p:nvGrpSpPr>
                <p:cNvPr id="36" name="Gruppieren 35">
                  <a:extLst>
                    <a:ext uri="{FF2B5EF4-FFF2-40B4-BE49-F238E27FC236}">
                      <a16:creationId xmlns:a16="http://schemas.microsoft.com/office/drawing/2014/main" id="{179DE812-C472-4BB4-9257-AB83C8466750}"/>
                    </a:ext>
                  </a:extLst>
                </p:cNvPr>
                <p:cNvGrpSpPr/>
                <p:nvPr/>
              </p:nvGrpSpPr>
              <p:grpSpPr>
                <a:xfrm>
                  <a:off x="4623077" y="3182759"/>
                  <a:ext cx="2013773" cy="1256649"/>
                  <a:chOff x="4623077" y="3131554"/>
                  <a:chExt cx="2013773" cy="1256649"/>
                </a:xfrm>
              </p:grpSpPr>
              <p:pic>
                <p:nvPicPr>
                  <p:cNvPr id="32" name="Grafik 31">
                    <a:extLst>
                      <a:ext uri="{FF2B5EF4-FFF2-40B4-BE49-F238E27FC236}">
                        <a16:creationId xmlns:a16="http://schemas.microsoft.com/office/drawing/2014/main" id="{202E017A-C6A3-484E-9A93-CC001619987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9570"/>
                  <a:stretch/>
                </p:blipFill>
                <p:spPr>
                  <a:xfrm>
                    <a:off x="4623077" y="3131554"/>
                    <a:ext cx="1802329" cy="1181232"/>
                  </a:xfrm>
                  <a:prstGeom prst="rect">
                    <a:avLst/>
                  </a:prstGeom>
                </p:spPr>
              </p:pic>
              <p:sp>
                <p:nvSpPr>
                  <p:cNvPr id="33" name="Textfeld 32">
                    <a:extLst>
                      <a:ext uri="{FF2B5EF4-FFF2-40B4-BE49-F238E27FC236}">
                        <a16:creationId xmlns:a16="http://schemas.microsoft.com/office/drawing/2014/main" id="{8C5E6F88-E565-4909-8B4C-5D71774319EE}"/>
                      </a:ext>
                    </a:extLst>
                  </p:cNvPr>
                  <p:cNvSpPr txBox="1"/>
                  <p:nvPr/>
                </p:nvSpPr>
                <p:spPr>
                  <a:xfrm>
                    <a:off x="4698499" y="4172759"/>
                    <a:ext cx="1938351" cy="21544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800" b="1" dirty="0" err="1">
                        <a:solidFill>
                          <a:srgbClr val="000000"/>
                        </a:solidFill>
                      </a:rPr>
                      <a:t>hourly</a:t>
                    </a:r>
                    <a:r>
                      <a:rPr lang="de-DE" sz="800" b="1" dirty="0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de-DE" sz="800" b="1" dirty="0" err="1">
                        <a:solidFill>
                          <a:srgbClr val="000000"/>
                        </a:solidFill>
                      </a:rPr>
                      <a:t>differences</a:t>
                    </a:r>
                    <a:r>
                      <a:rPr lang="de-DE" sz="800" b="1" dirty="0">
                        <a:solidFill>
                          <a:srgbClr val="000000"/>
                        </a:solidFill>
                      </a:rPr>
                      <a:t> (</a:t>
                    </a:r>
                    <a:r>
                      <a:rPr lang="de-DE" sz="800" b="1" dirty="0" err="1">
                        <a:solidFill>
                          <a:srgbClr val="000000"/>
                        </a:solidFill>
                      </a:rPr>
                      <a:t>daytime</a:t>
                    </a:r>
                    <a:r>
                      <a:rPr lang="de-DE" sz="800" b="1" dirty="0">
                        <a:solidFill>
                          <a:srgbClr val="000000"/>
                        </a:solidFill>
                      </a:rPr>
                      <a:t>) (UTC)</a:t>
                    </a:r>
                  </a:p>
                </p:txBody>
              </p:sp>
            </p:grpSp>
            <p:sp>
              <p:nvSpPr>
                <p:cNvPr id="35" name="Textfeld 34">
                  <a:extLst>
                    <a:ext uri="{FF2B5EF4-FFF2-40B4-BE49-F238E27FC236}">
                      <a16:creationId xmlns:a16="http://schemas.microsoft.com/office/drawing/2014/main" id="{2AE8E5D0-1F22-4D3C-BE67-C56D7BD01C21}"/>
                    </a:ext>
                  </a:extLst>
                </p:cNvPr>
                <p:cNvSpPr txBox="1"/>
                <p:nvPr/>
              </p:nvSpPr>
              <p:spPr>
                <a:xfrm>
                  <a:off x="4839130" y="3200708"/>
                  <a:ext cx="69281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800" b="1" dirty="0" err="1">
                      <a:solidFill>
                        <a:srgbClr val="FF0000"/>
                      </a:solidFill>
                    </a:rPr>
                    <a:t>zoomed</a:t>
                  </a:r>
                  <a:r>
                    <a:rPr lang="de-DE" sz="800" b="1" dirty="0">
                      <a:solidFill>
                        <a:srgbClr val="FF0000"/>
                      </a:solidFill>
                    </a:rPr>
                    <a:t> in</a:t>
                  </a:r>
                </a:p>
              </p:txBody>
            </p:sp>
          </p:grpSp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7401F2A6-5560-409B-A208-7A064D5C3025}"/>
                  </a:ext>
                </a:extLst>
              </p:cNvPr>
              <p:cNvSpPr txBox="1"/>
              <p:nvPr/>
            </p:nvSpPr>
            <p:spPr>
              <a:xfrm rot="16200000">
                <a:off x="3777717" y="2819489"/>
                <a:ext cx="1391728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number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of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hourly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800" b="1" dirty="0" err="1">
                    <a:solidFill>
                      <a:srgbClr val="000000"/>
                    </a:solidFill>
                  </a:rPr>
                  <a:t>values</a:t>
                </a:r>
                <a:endParaRPr lang="de-DE" sz="800" b="1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5463CB30-DA43-4213-941E-602C97D57048}"/>
              </a:ext>
            </a:extLst>
          </p:cNvPr>
          <p:cNvGrpSpPr/>
          <p:nvPr/>
        </p:nvGrpSpPr>
        <p:grpSpPr>
          <a:xfrm>
            <a:off x="2274" y="1159437"/>
            <a:ext cx="4325126" cy="3473275"/>
            <a:chOff x="2274" y="1159437"/>
            <a:chExt cx="4325126" cy="3473275"/>
          </a:xfrm>
        </p:grpSpPr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id="{1D88D8F9-32A8-4C67-B0BC-AD9A500F6322}"/>
                </a:ext>
              </a:extLst>
            </p:cNvPr>
            <p:cNvGrpSpPr/>
            <p:nvPr/>
          </p:nvGrpSpPr>
          <p:grpSpPr>
            <a:xfrm>
              <a:off x="137358" y="1159437"/>
              <a:ext cx="4190042" cy="3471844"/>
              <a:chOff x="137358" y="1159437"/>
              <a:chExt cx="4190042" cy="3471844"/>
            </a:xfrm>
          </p:grpSpPr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DF70C0F5-138E-46AB-B254-C0A5757DA660}"/>
                  </a:ext>
                </a:extLst>
              </p:cNvPr>
              <p:cNvSpPr txBox="1"/>
              <p:nvPr/>
            </p:nvSpPr>
            <p:spPr>
              <a:xfrm>
                <a:off x="446492" y="1448614"/>
                <a:ext cx="1696860" cy="24622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err="1"/>
                  <a:t>hourly</a:t>
                </a:r>
                <a:r>
                  <a:rPr lang="de-DE" sz="1000" b="1" dirty="0"/>
                  <a:t> </a:t>
                </a:r>
                <a:r>
                  <a:rPr lang="de-DE" sz="1000" b="1" dirty="0" err="1"/>
                  <a:t>differences</a:t>
                </a:r>
                <a:endParaRPr lang="de-DE" sz="1000" b="1" dirty="0"/>
              </a:p>
            </p:txBody>
          </p: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D9611B5C-62CB-46A1-94F2-377D01A8AFDB}"/>
                  </a:ext>
                </a:extLst>
              </p:cNvPr>
              <p:cNvSpPr txBox="1"/>
              <p:nvPr/>
            </p:nvSpPr>
            <p:spPr>
              <a:xfrm>
                <a:off x="2596895" y="1441195"/>
                <a:ext cx="1696860" cy="24622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err="1"/>
                  <a:t>mean</a:t>
                </a:r>
                <a:r>
                  <a:rPr lang="de-DE" sz="1000" b="1" dirty="0"/>
                  <a:t> </a:t>
                </a:r>
                <a:r>
                  <a:rPr lang="de-DE" sz="1000" b="1" dirty="0" err="1"/>
                  <a:t>day</a:t>
                </a:r>
                <a:r>
                  <a:rPr lang="de-DE" sz="1000" b="1" dirty="0"/>
                  <a:t> </a:t>
                </a:r>
                <a:r>
                  <a:rPr lang="de-DE" sz="1000" b="1" dirty="0" err="1"/>
                  <a:t>course</a:t>
                </a:r>
                <a:endParaRPr lang="de-DE" sz="1000" b="1" dirty="0"/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C391991-7F78-4139-953B-D5FDAAE0FC5F}"/>
                  </a:ext>
                </a:extLst>
              </p:cNvPr>
              <p:cNvSpPr txBox="1"/>
              <p:nvPr/>
            </p:nvSpPr>
            <p:spPr>
              <a:xfrm>
                <a:off x="446492" y="1159437"/>
                <a:ext cx="3847263" cy="27699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200" b="1" dirty="0"/>
                  <a:t>global </a:t>
                </a:r>
                <a:r>
                  <a:rPr lang="de-DE" sz="1200" b="1" dirty="0" err="1"/>
                  <a:t>radiation</a:t>
                </a:r>
                <a:endParaRPr lang="de-DE" sz="1200" b="1" dirty="0"/>
              </a:p>
            </p:txBody>
          </p:sp>
          <p:grpSp>
            <p:nvGrpSpPr>
              <p:cNvPr id="7" name="Gruppieren 6">
                <a:extLst>
                  <a:ext uri="{FF2B5EF4-FFF2-40B4-BE49-F238E27FC236}">
                    <a16:creationId xmlns:a16="http://schemas.microsoft.com/office/drawing/2014/main" id="{0D3A2E0A-C29D-4000-9C36-630DFB331668}"/>
                  </a:ext>
                </a:extLst>
              </p:cNvPr>
              <p:cNvGrpSpPr/>
              <p:nvPr/>
            </p:nvGrpSpPr>
            <p:grpSpPr>
              <a:xfrm>
                <a:off x="137358" y="1701676"/>
                <a:ext cx="2059358" cy="2882965"/>
                <a:chOff x="86153" y="1760196"/>
                <a:chExt cx="2059358" cy="2882965"/>
              </a:xfrm>
            </p:grpSpPr>
            <p:pic>
              <p:nvPicPr>
                <p:cNvPr id="3" name="Grafik 2">
                  <a:extLst>
                    <a:ext uri="{FF2B5EF4-FFF2-40B4-BE49-F238E27FC236}">
                      <a16:creationId xmlns:a16="http://schemas.microsoft.com/office/drawing/2014/main" id="{E6AD5748-B541-436E-A97F-103B830C58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689"/>
                <a:stretch/>
              </p:blipFill>
              <p:spPr>
                <a:xfrm>
                  <a:off x="86153" y="1760196"/>
                  <a:ext cx="2059358" cy="2882965"/>
                </a:xfrm>
                <a:prstGeom prst="rect">
                  <a:avLst/>
                </a:prstGeom>
              </p:spPr>
            </p:pic>
            <p:sp>
              <p:nvSpPr>
                <p:cNvPr id="22" name="Textfeld 21">
                  <a:extLst>
                    <a:ext uri="{FF2B5EF4-FFF2-40B4-BE49-F238E27FC236}">
                      <a16:creationId xmlns:a16="http://schemas.microsoft.com/office/drawing/2014/main" id="{E4D16835-BF63-421B-87FF-61BD9D02137B}"/>
                    </a:ext>
                  </a:extLst>
                </p:cNvPr>
                <p:cNvSpPr txBox="1"/>
                <p:nvPr/>
              </p:nvSpPr>
              <p:spPr>
                <a:xfrm>
                  <a:off x="395287" y="1773524"/>
                  <a:ext cx="171149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b="1" dirty="0" err="1">
                      <a:solidFill>
                        <a:srgbClr val="000000"/>
                      </a:solidFill>
                    </a:rPr>
                    <a:t>mean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 </a:t>
                  </a:r>
                  <a:r>
                    <a:rPr lang="de-DE" sz="800" b="1" dirty="0" err="1">
                      <a:solidFill>
                        <a:srgbClr val="000000"/>
                      </a:solidFill>
                    </a:rPr>
                    <a:t>bias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: 9 W/m²</a:t>
                  </a:r>
                </a:p>
                <a:p>
                  <a:r>
                    <a:rPr lang="de-DE" sz="800" b="1" dirty="0" err="1">
                      <a:solidFill>
                        <a:srgbClr val="000000"/>
                      </a:solidFill>
                    </a:rPr>
                    <a:t>mean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 abs. </a:t>
                  </a:r>
                  <a:r>
                    <a:rPr lang="de-DE" sz="800" b="1" dirty="0" err="1">
                      <a:solidFill>
                        <a:srgbClr val="000000"/>
                      </a:solidFill>
                    </a:rPr>
                    <a:t>bias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: 38 W/m²</a:t>
                  </a:r>
                </a:p>
              </p:txBody>
            </p:sp>
          </p:grpSp>
          <p:grpSp>
            <p:nvGrpSpPr>
              <p:cNvPr id="31" name="Gruppieren 30">
                <a:extLst>
                  <a:ext uri="{FF2B5EF4-FFF2-40B4-BE49-F238E27FC236}">
                    <a16:creationId xmlns:a16="http://schemas.microsoft.com/office/drawing/2014/main" id="{C7D4B35F-A1D1-4F20-9816-E82451E9AA5F}"/>
                  </a:ext>
                </a:extLst>
              </p:cNvPr>
              <p:cNvGrpSpPr/>
              <p:nvPr/>
            </p:nvGrpSpPr>
            <p:grpSpPr>
              <a:xfrm>
                <a:off x="2206188" y="1703634"/>
                <a:ext cx="2121212" cy="2927647"/>
                <a:chOff x="2154983" y="1667059"/>
                <a:chExt cx="2121212" cy="2927647"/>
              </a:xfrm>
            </p:grpSpPr>
            <p:pic>
              <p:nvPicPr>
                <p:cNvPr id="12" name="Grafik 11">
                  <a:extLst>
                    <a:ext uri="{FF2B5EF4-FFF2-40B4-BE49-F238E27FC236}">
                      <a16:creationId xmlns:a16="http://schemas.microsoft.com/office/drawing/2014/main" id="{771F6526-4007-49D3-9A43-C6FD635EE7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68854" y="1667059"/>
                  <a:ext cx="2007341" cy="2816361"/>
                </a:xfrm>
                <a:prstGeom prst="rect">
                  <a:avLst/>
                </a:prstGeom>
              </p:spPr>
            </p:pic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F27C7B7C-3D11-4C35-BA7C-2EDDD3B9A2A5}"/>
                    </a:ext>
                  </a:extLst>
                </p:cNvPr>
                <p:cNvSpPr txBox="1"/>
                <p:nvPr/>
              </p:nvSpPr>
              <p:spPr>
                <a:xfrm>
                  <a:off x="2964496" y="4379262"/>
                  <a:ext cx="718466" cy="21544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800" b="1" dirty="0" err="1">
                      <a:solidFill>
                        <a:srgbClr val="000000"/>
                      </a:solidFill>
                    </a:rPr>
                    <a:t>hour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 (UTC)</a:t>
                  </a:r>
                </a:p>
              </p:txBody>
            </p:sp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80C367F2-08BA-49D9-B140-617BE68A0834}"/>
                    </a:ext>
                  </a:extLst>
                </p:cNvPr>
                <p:cNvSpPr txBox="1"/>
                <p:nvPr/>
              </p:nvSpPr>
              <p:spPr>
                <a:xfrm rot="16200000">
                  <a:off x="1566841" y="2788772"/>
                  <a:ext cx="1391728" cy="21544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b="1" dirty="0">
                      <a:solidFill>
                        <a:srgbClr val="000000"/>
                      </a:solidFill>
                    </a:rPr>
                    <a:t>global </a:t>
                  </a:r>
                  <a:r>
                    <a:rPr lang="de-DE" sz="800" b="1" dirty="0" err="1">
                      <a:solidFill>
                        <a:srgbClr val="000000"/>
                      </a:solidFill>
                    </a:rPr>
                    <a:t>radiation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 (W/m²)</a:t>
                  </a:r>
                </a:p>
              </p:txBody>
            </p:sp>
          </p:grpSp>
        </p:grp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3AC9515F-32C6-4A02-AEC0-AF98A7247B26}"/>
                </a:ext>
              </a:extLst>
            </p:cNvPr>
            <p:cNvSpPr txBox="1"/>
            <p:nvPr/>
          </p:nvSpPr>
          <p:spPr>
            <a:xfrm>
              <a:off x="352447" y="4417268"/>
              <a:ext cx="193835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hourly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differences</a:t>
              </a:r>
              <a:r>
                <a:rPr lang="de-DE" sz="800" b="1" dirty="0">
                  <a:solidFill>
                    <a:srgbClr val="000000"/>
                  </a:solidFill>
                </a:rPr>
                <a:t> (</a:t>
              </a:r>
              <a:r>
                <a:rPr lang="de-DE" sz="800" b="1" dirty="0" err="1">
                  <a:solidFill>
                    <a:srgbClr val="000000"/>
                  </a:solidFill>
                </a:rPr>
                <a:t>daytime</a:t>
              </a:r>
              <a:r>
                <a:rPr lang="de-DE" sz="800" b="1" dirty="0">
                  <a:solidFill>
                    <a:srgbClr val="000000"/>
                  </a:solidFill>
                </a:rPr>
                <a:t>) (UTC)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A6A77391-FCCB-476F-8F23-FE4D20C62F02}"/>
                </a:ext>
              </a:extLst>
            </p:cNvPr>
            <p:cNvSpPr txBox="1"/>
            <p:nvPr/>
          </p:nvSpPr>
          <p:spPr>
            <a:xfrm rot="16200000">
              <a:off x="-585868" y="2819490"/>
              <a:ext cx="13917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number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of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hourly</a:t>
              </a:r>
              <a:r>
                <a:rPr lang="de-DE" sz="800" b="1" dirty="0">
                  <a:solidFill>
                    <a:srgbClr val="000000"/>
                  </a:solidFill>
                </a:rPr>
                <a:t> </a:t>
              </a:r>
              <a:r>
                <a:rPr lang="de-DE" sz="800" b="1" dirty="0" err="1">
                  <a:solidFill>
                    <a:srgbClr val="000000"/>
                  </a:solidFill>
                </a:rPr>
                <a:t>values</a:t>
              </a:r>
              <a:endParaRPr lang="de-DE" sz="8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040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global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(03-12/2021)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235C8B-17FA-4CD7-AC25-EF9EC7A1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9</a:t>
            </a:fld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73FCE27-50E6-4C96-A060-650D4C9AC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A9A03C0-F6B6-4CE9-B650-3B0BD488AF59}"/>
              </a:ext>
            </a:extLst>
          </p:cNvPr>
          <p:cNvGrpSpPr/>
          <p:nvPr/>
        </p:nvGrpSpPr>
        <p:grpSpPr>
          <a:xfrm>
            <a:off x="11224" y="1186919"/>
            <a:ext cx="9125834" cy="3462715"/>
            <a:chOff x="11224" y="1186919"/>
            <a:chExt cx="9125834" cy="3462715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65E29429-A7C6-4023-ABEB-21C0EC322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140" b="52358"/>
            <a:stretch/>
          </p:blipFill>
          <p:spPr>
            <a:xfrm>
              <a:off x="11224" y="1268085"/>
              <a:ext cx="4469538" cy="3278038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5403A01C-932D-4528-9D38-F06F6FE524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9755" r="8140" b="2511"/>
            <a:stretch/>
          </p:blipFill>
          <p:spPr>
            <a:xfrm>
              <a:off x="4667520" y="1261791"/>
              <a:ext cx="4469538" cy="3284331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14B1882D-EA0E-44CB-9B99-5C8F0197B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1667" t="41619" b="41652"/>
            <a:stretch/>
          </p:blipFill>
          <p:spPr>
            <a:xfrm>
              <a:off x="4328359" y="3469878"/>
              <a:ext cx="491565" cy="1179756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16B710E2-26CF-4C03-8E86-F194B5F88329}"/>
                </a:ext>
              </a:extLst>
            </p:cNvPr>
            <p:cNvSpPr txBox="1"/>
            <p:nvPr/>
          </p:nvSpPr>
          <p:spPr>
            <a:xfrm>
              <a:off x="163902" y="4411880"/>
              <a:ext cx="4160163" cy="230832"/>
            </a:xfrm>
            <a:prstGeom prst="rect">
              <a:avLst/>
            </a:prstGeom>
            <a:solidFill>
              <a:srgbClr val="D3D3D3"/>
            </a:solidFill>
          </p:spPr>
          <p:txBody>
            <a:bodyPr wrap="square" rtlCol="0">
              <a:spAutoFit/>
            </a:bodyPr>
            <a:lstStyle/>
            <a:p>
              <a:r>
                <a:rPr lang="de-DE" sz="900" b="1" dirty="0" err="1">
                  <a:solidFill>
                    <a:srgbClr val="000000"/>
                  </a:solidFill>
                </a:rPr>
                <a:t>sunny</a:t>
              </a:r>
              <a:r>
                <a:rPr lang="de-DE" sz="900" b="1" dirty="0">
                  <a:solidFill>
                    <a:srgbClr val="000000"/>
                  </a:solidFill>
                </a:rPr>
                <a:t>:</a:t>
              </a:r>
              <a:r>
                <a:rPr lang="de-DE" sz="900" dirty="0">
                  <a:solidFill>
                    <a:srgbClr val="000000"/>
                  </a:solidFill>
                </a:rPr>
                <a:t> </a:t>
              </a:r>
              <a:r>
                <a:rPr lang="de-DE" sz="900" dirty="0" err="1">
                  <a:solidFill>
                    <a:srgbClr val="000000"/>
                  </a:solidFill>
                </a:rPr>
                <a:t>SDU</a:t>
              </a:r>
              <a:r>
                <a:rPr lang="de-DE" sz="900" dirty="0">
                  <a:solidFill>
                    <a:srgbClr val="000000"/>
                  </a:solidFill>
                </a:rPr>
                <a:t> &gt; 50 Min, </a:t>
              </a:r>
              <a:r>
                <a:rPr lang="de-DE" sz="900" b="1" dirty="0" err="1">
                  <a:solidFill>
                    <a:srgbClr val="000000"/>
                  </a:solidFill>
                </a:rPr>
                <a:t>partly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cloudy</a:t>
              </a:r>
              <a:r>
                <a:rPr lang="de-DE" sz="900" b="1" dirty="0">
                  <a:solidFill>
                    <a:srgbClr val="000000"/>
                  </a:solidFill>
                </a:rPr>
                <a:t>: </a:t>
              </a:r>
              <a:r>
                <a:rPr lang="de-DE" sz="900" dirty="0" err="1">
                  <a:solidFill>
                    <a:srgbClr val="000000"/>
                  </a:solidFill>
                </a:rPr>
                <a:t>SDU</a:t>
              </a:r>
              <a:r>
                <a:rPr lang="de-DE" sz="900" dirty="0">
                  <a:solidFill>
                    <a:srgbClr val="000000"/>
                  </a:solidFill>
                </a:rPr>
                <a:t> 10-50 Min, </a:t>
              </a:r>
              <a:r>
                <a:rPr lang="de-DE" sz="900" b="1" dirty="0" err="1">
                  <a:solidFill>
                    <a:srgbClr val="000000"/>
                  </a:solidFill>
                </a:rPr>
                <a:t>cloudy</a:t>
              </a:r>
              <a:r>
                <a:rPr lang="de-DE" sz="900" b="1" dirty="0">
                  <a:solidFill>
                    <a:srgbClr val="000000"/>
                  </a:solidFill>
                </a:rPr>
                <a:t>: </a:t>
              </a:r>
              <a:r>
                <a:rPr lang="de-DE" sz="900" dirty="0" err="1">
                  <a:solidFill>
                    <a:srgbClr val="000000"/>
                  </a:solidFill>
                </a:rPr>
                <a:t>SDU</a:t>
              </a:r>
              <a:r>
                <a:rPr lang="de-DE" sz="900" dirty="0">
                  <a:solidFill>
                    <a:srgbClr val="000000"/>
                  </a:solidFill>
                </a:rPr>
                <a:t> &lt; 10 Min</a:t>
              </a: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0B0EB404-B190-4282-A110-F131D40D1E5A}"/>
                </a:ext>
              </a:extLst>
            </p:cNvPr>
            <p:cNvSpPr/>
            <p:nvPr/>
          </p:nvSpPr>
          <p:spPr>
            <a:xfrm>
              <a:off x="7030528" y="1639020"/>
              <a:ext cx="2102248" cy="2837882"/>
            </a:xfrm>
            <a:prstGeom prst="rect">
              <a:avLst/>
            </a:prstGeom>
            <a:noFill/>
            <a:ln w="222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96823414-FB29-4485-97AB-2DB54C4A5C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61" t="18078" r="14601" b="18078"/>
            <a:stretch/>
          </p:blipFill>
          <p:spPr>
            <a:xfrm>
              <a:off x="4114973" y="1237589"/>
              <a:ext cx="398175" cy="371451"/>
            </a:xfrm>
            <a:prstGeom prst="rect">
              <a:avLst/>
            </a:prstGeom>
          </p:spPr>
        </p:pic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E9A6EC68-68AF-4AC4-A8D1-7C38AC880FDF}"/>
                </a:ext>
              </a:extLst>
            </p:cNvPr>
            <p:cNvGrpSpPr/>
            <p:nvPr/>
          </p:nvGrpSpPr>
          <p:grpSpPr>
            <a:xfrm>
              <a:off x="1680415" y="1186919"/>
              <a:ext cx="416966" cy="410587"/>
              <a:chOff x="1422697" y="1206487"/>
              <a:chExt cx="416966" cy="410587"/>
            </a:xfrm>
          </p:grpSpPr>
          <p:pic>
            <p:nvPicPr>
              <p:cNvPr id="18" name="Grafik 17">
                <a:extLst>
                  <a:ext uri="{FF2B5EF4-FFF2-40B4-BE49-F238E27FC236}">
                    <a16:creationId xmlns:a16="http://schemas.microsoft.com/office/drawing/2014/main" id="{358A2B0B-345F-4DE8-9F15-9DF00FB1AB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61" t="18078" r="14601" b="18078"/>
              <a:stretch/>
            </p:blipFill>
            <p:spPr>
              <a:xfrm>
                <a:off x="1422697" y="1206487"/>
                <a:ext cx="398175" cy="371451"/>
              </a:xfrm>
              <a:prstGeom prst="rect">
                <a:avLst/>
              </a:prstGeom>
            </p:spPr>
          </p:pic>
          <p:sp>
            <p:nvSpPr>
              <p:cNvPr id="19" name="Wolke 18">
                <a:extLst>
                  <a:ext uri="{FF2B5EF4-FFF2-40B4-BE49-F238E27FC236}">
                    <a16:creationId xmlns:a16="http://schemas.microsoft.com/office/drawing/2014/main" id="{C315BE79-ADA3-45B7-892B-D06DA8252F7F}"/>
                  </a:ext>
                </a:extLst>
              </p:cNvPr>
              <p:cNvSpPr/>
              <p:nvPr/>
            </p:nvSpPr>
            <p:spPr>
              <a:xfrm>
                <a:off x="1422697" y="1401629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329881A8-0515-49BE-B5B5-E3751934AF7F}"/>
                </a:ext>
              </a:extLst>
            </p:cNvPr>
            <p:cNvGrpSpPr/>
            <p:nvPr/>
          </p:nvGrpSpPr>
          <p:grpSpPr>
            <a:xfrm>
              <a:off x="6144769" y="1284491"/>
              <a:ext cx="547421" cy="297029"/>
              <a:chOff x="6144769" y="1284491"/>
              <a:chExt cx="547421" cy="297029"/>
            </a:xfrm>
          </p:grpSpPr>
          <p:sp>
            <p:nvSpPr>
              <p:cNvPr id="21" name="Wolke 20">
                <a:extLst>
                  <a:ext uri="{FF2B5EF4-FFF2-40B4-BE49-F238E27FC236}">
                    <a16:creationId xmlns:a16="http://schemas.microsoft.com/office/drawing/2014/main" id="{471C6279-CB58-42A1-ABBA-88ED602E025A}"/>
                  </a:ext>
                </a:extLst>
              </p:cNvPr>
              <p:cNvSpPr/>
              <p:nvPr/>
            </p:nvSpPr>
            <p:spPr>
              <a:xfrm>
                <a:off x="6144769" y="1366075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Wolke 21">
                <a:extLst>
                  <a:ext uri="{FF2B5EF4-FFF2-40B4-BE49-F238E27FC236}">
                    <a16:creationId xmlns:a16="http://schemas.microsoft.com/office/drawing/2014/main" id="{07E2E7FE-FB4B-490C-BD41-48B49AB5F313}"/>
                  </a:ext>
                </a:extLst>
              </p:cNvPr>
              <p:cNvSpPr/>
              <p:nvPr/>
            </p:nvSpPr>
            <p:spPr>
              <a:xfrm>
                <a:off x="6275224" y="1284491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349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sunshine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duration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(03-12/2021)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7C4BE19-0A87-4539-A007-F7143C05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10</a:t>
            </a:fld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47BD218-1A66-4DDA-93C1-A55884AA63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EE2D3249-E27E-4B81-BCF3-D50535C5A5A7}"/>
              </a:ext>
            </a:extLst>
          </p:cNvPr>
          <p:cNvGrpSpPr/>
          <p:nvPr/>
        </p:nvGrpSpPr>
        <p:grpSpPr>
          <a:xfrm>
            <a:off x="20496" y="1186919"/>
            <a:ext cx="9106252" cy="3506102"/>
            <a:chOff x="20496" y="1186919"/>
            <a:chExt cx="9106252" cy="3506102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94F57632-0F3E-45EB-BE27-9049A392486B}"/>
                </a:ext>
              </a:extLst>
            </p:cNvPr>
            <p:cNvGrpSpPr/>
            <p:nvPr/>
          </p:nvGrpSpPr>
          <p:grpSpPr>
            <a:xfrm>
              <a:off x="20496" y="1258603"/>
              <a:ext cx="9106252" cy="3434418"/>
              <a:chOff x="20496" y="1258603"/>
              <a:chExt cx="9106252" cy="3434418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9DD9D56B-4F47-4D79-8F62-BB8428C8E3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10" b="52537"/>
              <a:stretch/>
            </p:blipFill>
            <p:spPr>
              <a:xfrm>
                <a:off x="20496" y="1258603"/>
                <a:ext cx="4524142" cy="3276000"/>
              </a:xfrm>
              <a:prstGeom prst="rect">
                <a:avLst/>
              </a:prstGeom>
            </p:spPr>
          </p:pic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EB388B60-83CC-41C4-B393-58A10D474E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868" r="7310" b="2669"/>
              <a:stretch/>
            </p:blipFill>
            <p:spPr>
              <a:xfrm>
                <a:off x="4602607" y="1258603"/>
                <a:ext cx="4524141" cy="3276000"/>
              </a:xfrm>
              <a:prstGeom prst="rect">
                <a:avLst/>
              </a:prstGeom>
            </p:spPr>
          </p:pic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E245B7B7-7748-4BB9-9969-A5FC7364EB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082" t="43004" r="-914" b="42424"/>
              <a:stretch/>
            </p:blipFill>
            <p:spPr>
              <a:xfrm>
                <a:off x="4320605" y="3472280"/>
                <a:ext cx="523288" cy="1220741"/>
              </a:xfrm>
              <a:prstGeom prst="rect">
                <a:avLst/>
              </a:prstGeom>
            </p:spPr>
          </p:pic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E4711BC8-A429-46CB-8C42-86CB851D0845}"/>
                  </a:ext>
                </a:extLst>
              </p:cNvPr>
              <p:cNvSpPr txBox="1"/>
              <p:nvPr/>
            </p:nvSpPr>
            <p:spPr>
              <a:xfrm>
                <a:off x="163902" y="4411880"/>
                <a:ext cx="4160163" cy="230832"/>
              </a:xfrm>
              <a:prstGeom prst="rect">
                <a:avLst/>
              </a:prstGeom>
              <a:solidFill>
                <a:srgbClr val="D3D3D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900" b="1" dirty="0" err="1">
                    <a:solidFill>
                      <a:srgbClr val="000000"/>
                    </a:solidFill>
                  </a:rPr>
                  <a:t>sunny</a:t>
                </a:r>
                <a:r>
                  <a:rPr lang="de-DE" sz="900" b="1" dirty="0">
                    <a:solidFill>
                      <a:srgbClr val="000000"/>
                    </a:solidFill>
                  </a:rPr>
                  <a:t>:</a:t>
                </a:r>
                <a:r>
                  <a:rPr lang="de-DE" sz="900" dirty="0">
                    <a:solidFill>
                      <a:srgbClr val="000000"/>
                    </a:solidFill>
                  </a:rPr>
                  <a:t> </a:t>
                </a:r>
                <a:r>
                  <a:rPr lang="de-DE" sz="900" dirty="0" err="1">
                    <a:solidFill>
                      <a:srgbClr val="000000"/>
                    </a:solidFill>
                  </a:rPr>
                  <a:t>SDU</a:t>
                </a:r>
                <a:r>
                  <a:rPr lang="de-DE" sz="900" dirty="0">
                    <a:solidFill>
                      <a:srgbClr val="000000"/>
                    </a:solidFill>
                  </a:rPr>
                  <a:t> &gt; 50 Min, </a:t>
                </a:r>
                <a:r>
                  <a:rPr lang="de-DE" sz="900" b="1" dirty="0" err="1">
                    <a:solidFill>
                      <a:srgbClr val="000000"/>
                    </a:solidFill>
                  </a:rPr>
                  <a:t>partly</a:t>
                </a:r>
                <a:r>
                  <a:rPr lang="de-DE" sz="900" b="1" dirty="0">
                    <a:solidFill>
                      <a:srgbClr val="000000"/>
                    </a:solidFill>
                  </a:rPr>
                  <a:t> </a:t>
                </a:r>
                <a:r>
                  <a:rPr lang="de-DE" sz="900" b="1" dirty="0" err="1">
                    <a:solidFill>
                      <a:srgbClr val="000000"/>
                    </a:solidFill>
                  </a:rPr>
                  <a:t>cloudy</a:t>
                </a:r>
                <a:r>
                  <a:rPr lang="de-DE" sz="900" b="1" dirty="0">
                    <a:solidFill>
                      <a:srgbClr val="000000"/>
                    </a:solidFill>
                  </a:rPr>
                  <a:t>: </a:t>
                </a:r>
                <a:r>
                  <a:rPr lang="de-DE" sz="900" dirty="0" err="1">
                    <a:solidFill>
                      <a:srgbClr val="000000"/>
                    </a:solidFill>
                  </a:rPr>
                  <a:t>SDU</a:t>
                </a:r>
                <a:r>
                  <a:rPr lang="de-DE" sz="900" dirty="0">
                    <a:solidFill>
                      <a:srgbClr val="000000"/>
                    </a:solidFill>
                  </a:rPr>
                  <a:t> 10-50 Min, </a:t>
                </a:r>
                <a:r>
                  <a:rPr lang="de-DE" sz="900" b="1" dirty="0" err="1">
                    <a:solidFill>
                      <a:srgbClr val="000000"/>
                    </a:solidFill>
                  </a:rPr>
                  <a:t>cloudy</a:t>
                </a:r>
                <a:r>
                  <a:rPr lang="de-DE" sz="900" b="1" dirty="0">
                    <a:solidFill>
                      <a:srgbClr val="000000"/>
                    </a:solidFill>
                  </a:rPr>
                  <a:t>: </a:t>
                </a:r>
                <a:r>
                  <a:rPr lang="de-DE" sz="900" dirty="0" err="1">
                    <a:solidFill>
                      <a:srgbClr val="000000"/>
                    </a:solidFill>
                  </a:rPr>
                  <a:t>SDU</a:t>
                </a:r>
                <a:r>
                  <a:rPr lang="de-DE" sz="900" dirty="0">
                    <a:solidFill>
                      <a:srgbClr val="000000"/>
                    </a:solidFill>
                  </a:rPr>
                  <a:t> &lt; 10 Min</a:t>
                </a:r>
              </a:p>
            </p:txBody>
          </p:sp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AEB8B41C-4248-4398-A69C-94FBC62E3A7E}"/>
                  </a:ext>
                </a:extLst>
              </p:cNvPr>
              <p:cNvSpPr/>
              <p:nvPr/>
            </p:nvSpPr>
            <p:spPr>
              <a:xfrm>
                <a:off x="7001268" y="1617074"/>
                <a:ext cx="2102248" cy="2907103"/>
              </a:xfrm>
              <a:prstGeom prst="rect">
                <a:avLst/>
              </a:prstGeom>
              <a:noFill/>
              <a:ln w="2222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E363836-B809-4523-AD68-D79673D64D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61" t="18078" r="14601" b="18078"/>
            <a:stretch/>
          </p:blipFill>
          <p:spPr>
            <a:xfrm>
              <a:off x="4114973" y="1237589"/>
              <a:ext cx="398175" cy="371451"/>
            </a:xfrm>
            <a:prstGeom prst="rect">
              <a:avLst/>
            </a:prstGeom>
          </p:spPr>
        </p:pic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4B97E0DC-9DF3-48E7-A6BC-D36EF0CFFEB5}"/>
                </a:ext>
              </a:extLst>
            </p:cNvPr>
            <p:cNvGrpSpPr/>
            <p:nvPr/>
          </p:nvGrpSpPr>
          <p:grpSpPr>
            <a:xfrm>
              <a:off x="6144769" y="1284491"/>
              <a:ext cx="547421" cy="297029"/>
              <a:chOff x="6144769" y="1284491"/>
              <a:chExt cx="547421" cy="297029"/>
            </a:xfrm>
          </p:grpSpPr>
          <p:sp>
            <p:nvSpPr>
              <p:cNvPr id="15" name="Wolke 14">
                <a:extLst>
                  <a:ext uri="{FF2B5EF4-FFF2-40B4-BE49-F238E27FC236}">
                    <a16:creationId xmlns:a16="http://schemas.microsoft.com/office/drawing/2014/main" id="{B48F5F01-F592-4C49-8384-3123CC8FB2D4}"/>
                  </a:ext>
                </a:extLst>
              </p:cNvPr>
              <p:cNvSpPr/>
              <p:nvPr/>
            </p:nvSpPr>
            <p:spPr>
              <a:xfrm>
                <a:off x="6144769" y="1366075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Wolke 15">
                <a:extLst>
                  <a:ext uri="{FF2B5EF4-FFF2-40B4-BE49-F238E27FC236}">
                    <a16:creationId xmlns:a16="http://schemas.microsoft.com/office/drawing/2014/main" id="{3B7AA739-8D5F-4E17-B5E6-0FC33A3F7EC6}"/>
                  </a:ext>
                </a:extLst>
              </p:cNvPr>
              <p:cNvSpPr/>
              <p:nvPr/>
            </p:nvSpPr>
            <p:spPr>
              <a:xfrm>
                <a:off x="6275224" y="1284491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D3C97EB0-15C7-495E-9D72-DEFE216CEBAA}"/>
                </a:ext>
              </a:extLst>
            </p:cNvPr>
            <p:cNvGrpSpPr/>
            <p:nvPr/>
          </p:nvGrpSpPr>
          <p:grpSpPr>
            <a:xfrm>
              <a:off x="1680415" y="1186919"/>
              <a:ext cx="416966" cy="410587"/>
              <a:chOff x="1422697" y="1206487"/>
              <a:chExt cx="416966" cy="410587"/>
            </a:xfrm>
          </p:grpSpPr>
          <p:pic>
            <p:nvPicPr>
              <p:cNvPr id="18" name="Grafik 17">
                <a:extLst>
                  <a:ext uri="{FF2B5EF4-FFF2-40B4-BE49-F238E27FC236}">
                    <a16:creationId xmlns:a16="http://schemas.microsoft.com/office/drawing/2014/main" id="{0E5BD14A-472F-4A86-A6DB-0CFDA87F78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61" t="18078" r="14601" b="18078"/>
              <a:stretch/>
            </p:blipFill>
            <p:spPr>
              <a:xfrm>
                <a:off x="1422697" y="1206487"/>
                <a:ext cx="398175" cy="371451"/>
              </a:xfrm>
              <a:prstGeom prst="rect">
                <a:avLst/>
              </a:prstGeom>
            </p:spPr>
          </p:pic>
          <p:sp>
            <p:nvSpPr>
              <p:cNvPr id="17" name="Wolke 16">
                <a:extLst>
                  <a:ext uri="{FF2B5EF4-FFF2-40B4-BE49-F238E27FC236}">
                    <a16:creationId xmlns:a16="http://schemas.microsoft.com/office/drawing/2014/main" id="{854642D0-03A3-414D-BCE1-2628D385D032}"/>
                  </a:ext>
                </a:extLst>
              </p:cNvPr>
              <p:cNvSpPr/>
              <p:nvPr/>
            </p:nvSpPr>
            <p:spPr>
              <a:xfrm>
                <a:off x="1422697" y="1401629"/>
                <a:ext cx="416966" cy="215445"/>
              </a:xfrm>
              <a:prstGeom prst="cloud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277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Station-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endPara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7326B00-9E07-41AE-8839-D8803D52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11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0EC9967-2697-43CF-ACDA-EF5767E11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12C67B2-5A9E-4ACD-A298-E33E282C4B65}"/>
              </a:ext>
            </a:extLst>
          </p:cNvPr>
          <p:cNvSpPr txBox="1"/>
          <p:nvPr/>
        </p:nvSpPr>
        <p:spPr>
          <a:xfrm>
            <a:off x="395287" y="1261847"/>
            <a:ext cx="3847263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Global </a:t>
            </a:r>
            <a:r>
              <a:rPr lang="de-DE" sz="1400" b="1" dirty="0" err="1"/>
              <a:t>radiation</a:t>
            </a:r>
            <a:endParaRPr lang="de-DE" sz="1400" b="1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6B29C2C-88BE-4750-8687-969A9901BBBC}"/>
              </a:ext>
            </a:extLst>
          </p:cNvPr>
          <p:cNvSpPr txBox="1"/>
          <p:nvPr/>
        </p:nvSpPr>
        <p:spPr>
          <a:xfrm>
            <a:off x="4586676" y="1245225"/>
            <a:ext cx="3847263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Sunshine </a:t>
            </a:r>
            <a:r>
              <a:rPr lang="de-DE" sz="1400" b="1" dirty="0" err="1"/>
              <a:t>duration</a:t>
            </a:r>
            <a:endParaRPr lang="de-DE" sz="1400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EB24110-D8BD-4A1F-B093-F3DBD2B49F49}"/>
              </a:ext>
            </a:extLst>
          </p:cNvPr>
          <p:cNvSpPr txBox="1"/>
          <p:nvPr/>
        </p:nvSpPr>
        <p:spPr>
          <a:xfrm>
            <a:off x="395286" y="1565654"/>
            <a:ext cx="3847263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station</a:t>
            </a:r>
            <a:r>
              <a:rPr lang="de-DE" sz="1200" b="1" dirty="0"/>
              <a:t> </a:t>
            </a:r>
            <a:r>
              <a:rPr lang="de-DE" sz="1200" b="1" dirty="0" err="1"/>
              <a:t>Berus</a:t>
            </a:r>
            <a:endParaRPr lang="de-DE" sz="1200" b="1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344F7C7-87C9-4112-8113-E8AF8C173E80}"/>
              </a:ext>
            </a:extLst>
          </p:cNvPr>
          <p:cNvSpPr txBox="1"/>
          <p:nvPr/>
        </p:nvSpPr>
        <p:spPr>
          <a:xfrm>
            <a:off x="4586675" y="1556880"/>
            <a:ext cx="3847263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station</a:t>
            </a:r>
            <a:r>
              <a:rPr lang="de-DE" sz="1200" b="1" dirty="0"/>
              <a:t> </a:t>
            </a:r>
            <a:r>
              <a:rPr lang="de-DE" sz="1200" b="1" dirty="0" err="1"/>
              <a:t>Elpersbuettel</a:t>
            </a:r>
            <a:endParaRPr lang="de-DE" sz="1200" b="1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627656B-DAFD-4803-902D-B6F168E5DFDE}"/>
              </a:ext>
            </a:extLst>
          </p:cNvPr>
          <p:cNvGrpSpPr/>
          <p:nvPr/>
        </p:nvGrpSpPr>
        <p:grpSpPr>
          <a:xfrm>
            <a:off x="635579" y="1991458"/>
            <a:ext cx="3015778" cy="2605164"/>
            <a:chOff x="635579" y="1991458"/>
            <a:chExt cx="3015778" cy="2605164"/>
          </a:xfrm>
        </p:grpSpPr>
        <p:pic>
          <p:nvPicPr>
            <p:cNvPr id="14" name="Grafik 13" descr="Verschiedene Abbildungen der stationsbezogenen Validierung der Globalstrahlung an der Station Berus">
              <a:extLst>
                <a:ext uri="{FF2B5EF4-FFF2-40B4-BE49-F238E27FC236}">
                  <a16:creationId xmlns:a16="http://schemas.microsoft.com/office/drawing/2014/main" id="{FED7B43A-D72A-4A0B-838B-A3D2DDB09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6707" t="38339" r="-926" b="32656"/>
            <a:stretch/>
          </p:blipFill>
          <p:spPr>
            <a:xfrm>
              <a:off x="635579" y="1991458"/>
              <a:ext cx="3015778" cy="2580541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9C8A551-7A16-4782-8519-4A26F4A82E83}"/>
                </a:ext>
              </a:extLst>
            </p:cNvPr>
            <p:cNvSpPr txBox="1"/>
            <p:nvPr/>
          </p:nvSpPr>
          <p:spPr>
            <a:xfrm rot="16200000">
              <a:off x="-286122" y="2913159"/>
              <a:ext cx="207423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>
                  <a:solidFill>
                    <a:srgbClr val="000000"/>
                  </a:solidFill>
                </a:rPr>
                <a:t>global </a:t>
              </a:r>
              <a:r>
                <a:rPr lang="de-DE" sz="900" b="1" dirty="0" err="1">
                  <a:solidFill>
                    <a:srgbClr val="000000"/>
                  </a:solidFill>
                </a:rPr>
                <a:t>radiation</a:t>
              </a:r>
              <a:r>
                <a:rPr lang="de-DE" sz="900" b="1" dirty="0">
                  <a:solidFill>
                    <a:srgbClr val="000000"/>
                  </a:solidFill>
                </a:rPr>
                <a:t> - DUETT (W/m²)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495767F1-FFA7-4401-8EDA-218194085346}"/>
                </a:ext>
              </a:extLst>
            </p:cNvPr>
            <p:cNvSpPr txBox="1"/>
            <p:nvPr/>
          </p:nvSpPr>
          <p:spPr>
            <a:xfrm>
              <a:off x="1174149" y="4365790"/>
              <a:ext cx="227131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>
                  <a:solidFill>
                    <a:srgbClr val="000000"/>
                  </a:solidFill>
                </a:rPr>
                <a:t>global </a:t>
              </a:r>
              <a:r>
                <a:rPr lang="de-DE" sz="900" b="1" dirty="0" err="1">
                  <a:solidFill>
                    <a:srgbClr val="000000"/>
                  </a:solidFill>
                </a:rPr>
                <a:t>radiation</a:t>
              </a:r>
              <a:r>
                <a:rPr lang="de-DE" sz="900" b="1" dirty="0">
                  <a:solidFill>
                    <a:srgbClr val="000000"/>
                  </a:solidFill>
                </a:rPr>
                <a:t> - </a:t>
              </a:r>
              <a:r>
                <a:rPr lang="de-DE" sz="900" b="1" dirty="0" err="1">
                  <a:solidFill>
                    <a:srgbClr val="000000"/>
                  </a:solidFill>
                </a:rPr>
                <a:t>station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data</a:t>
              </a:r>
              <a:r>
                <a:rPr lang="de-DE" sz="900" b="1" dirty="0">
                  <a:solidFill>
                    <a:srgbClr val="000000"/>
                  </a:solidFill>
                </a:rPr>
                <a:t> (W/m²)</a:t>
              </a: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85FE77C7-EA43-41CB-81C5-1D48643BAED4}"/>
                </a:ext>
              </a:extLst>
            </p:cNvPr>
            <p:cNvSpPr txBox="1"/>
            <p:nvPr/>
          </p:nvSpPr>
          <p:spPr>
            <a:xfrm>
              <a:off x="1386860" y="2057156"/>
              <a:ext cx="110030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correlation</a:t>
              </a:r>
              <a:r>
                <a:rPr lang="de-DE" sz="800" b="1" dirty="0">
                  <a:solidFill>
                    <a:srgbClr val="000000"/>
                  </a:solidFill>
                </a:rPr>
                <a:t>: 0.98</a:t>
              </a:r>
            </a:p>
            <a:p>
              <a:r>
                <a:rPr lang="de-DE" sz="800" b="1" dirty="0">
                  <a:solidFill>
                    <a:srgbClr val="000000"/>
                  </a:solidFill>
                </a:rPr>
                <a:t>n = 7162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5BD4364-FA9D-457C-A4EA-79541AF1D7C5}"/>
              </a:ext>
            </a:extLst>
          </p:cNvPr>
          <p:cNvGrpSpPr/>
          <p:nvPr/>
        </p:nvGrpSpPr>
        <p:grpSpPr>
          <a:xfrm>
            <a:off x="4972275" y="2025199"/>
            <a:ext cx="2910983" cy="2515036"/>
            <a:chOff x="4972275" y="2025199"/>
            <a:chExt cx="2910983" cy="2515036"/>
          </a:xfrm>
        </p:grpSpPr>
        <p:pic>
          <p:nvPicPr>
            <p:cNvPr id="15" name="Grafik 14" descr="Verschiedene Abbildungen der stationsbezogenen Validierung der Sonnenscheindauer an der Station Elpersbüttel">
              <a:extLst>
                <a:ext uri="{FF2B5EF4-FFF2-40B4-BE49-F238E27FC236}">
                  <a16:creationId xmlns:a16="http://schemas.microsoft.com/office/drawing/2014/main" id="{74DB892C-8752-47F1-A3F5-A106173F0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002" t="38826" r="-149" b="32207"/>
            <a:stretch/>
          </p:blipFill>
          <p:spPr>
            <a:xfrm>
              <a:off x="5035954" y="2025199"/>
              <a:ext cx="2847304" cy="2488279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AE3A19A4-1DAA-43F4-BDF7-9C55F11F2EF0}"/>
                </a:ext>
              </a:extLst>
            </p:cNvPr>
            <p:cNvSpPr txBox="1"/>
            <p:nvPr/>
          </p:nvSpPr>
          <p:spPr>
            <a:xfrm rot="16200000">
              <a:off x="4050574" y="2985418"/>
              <a:ext cx="2074233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 err="1">
                  <a:solidFill>
                    <a:srgbClr val="000000"/>
                  </a:solidFill>
                </a:rPr>
                <a:t>sunshine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duration</a:t>
              </a:r>
              <a:r>
                <a:rPr lang="de-DE" sz="900" b="1" dirty="0">
                  <a:solidFill>
                    <a:srgbClr val="000000"/>
                  </a:solidFill>
                </a:rPr>
                <a:t> - DUETT (min)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14372455-C0AC-426F-A046-B25958A42F52}"/>
                </a:ext>
              </a:extLst>
            </p:cNvPr>
            <p:cNvSpPr txBox="1"/>
            <p:nvPr/>
          </p:nvSpPr>
          <p:spPr>
            <a:xfrm>
              <a:off x="5455706" y="4309403"/>
              <a:ext cx="22563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900" b="1" dirty="0" err="1">
                  <a:solidFill>
                    <a:srgbClr val="000000"/>
                  </a:solidFill>
                </a:rPr>
                <a:t>sunshine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duration</a:t>
              </a:r>
              <a:r>
                <a:rPr lang="de-DE" sz="900" b="1" dirty="0">
                  <a:solidFill>
                    <a:srgbClr val="000000"/>
                  </a:solidFill>
                </a:rPr>
                <a:t> - </a:t>
              </a:r>
              <a:r>
                <a:rPr lang="de-DE" sz="900" b="1" dirty="0" err="1">
                  <a:solidFill>
                    <a:srgbClr val="000000"/>
                  </a:solidFill>
                </a:rPr>
                <a:t>station</a:t>
              </a:r>
              <a:r>
                <a:rPr lang="de-DE" sz="900" b="1" dirty="0">
                  <a:solidFill>
                    <a:srgbClr val="000000"/>
                  </a:solidFill>
                </a:rPr>
                <a:t> </a:t>
              </a:r>
              <a:r>
                <a:rPr lang="de-DE" sz="900" b="1" dirty="0" err="1">
                  <a:solidFill>
                    <a:srgbClr val="000000"/>
                  </a:solidFill>
                </a:rPr>
                <a:t>data</a:t>
              </a:r>
              <a:r>
                <a:rPr lang="de-DE" sz="900" b="1" dirty="0">
                  <a:solidFill>
                    <a:srgbClr val="000000"/>
                  </a:solidFill>
                </a:rPr>
                <a:t> (min)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BED789B-ED1A-4514-9979-77E08C7BE285}"/>
                </a:ext>
              </a:extLst>
            </p:cNvPr>
            <p:cNvSpPr txBox="1"/>
            <p:nvPr/>
          </p:nvSpPr>
          <p:spPr>
            <a:xfrm>
              <a:off x="6782950" y="3530025"/>
              <a:ext cx="110030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800" b="1" dirty="0" err="1">
                  <a:solidFill>
                    <a:srgbClr val="000000"/>
                  </a:solidFill>
                </a:rPr>
                <a:t>correlation</a:t>
              </a:r>
              <a:r>
                <a:rPr lang="de-DE" sz="800" b="1" dirty="0">
                  <a:solidFill>
                    <a:srgbClr val="000000"/>
                  </a:solidFill>
                </a:rPr>
                <a:t>: 0.92</a:t>
              </a:r>
            </a:p>
            <a:p>
              <a:r>
                <a:rPr lang="de-DE" sz="800" b="1" dirty="0">
                  <a:solidFill>
                    <a:srgbClr val="000000"/>
                  </a:solidFill>
                </a:rPr>
                <a:t>n = 7170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718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276999"/>
          </a:xfrm>
        </p:spPr>
        <p:txBody>
          <a:bodyPr/>
          <a:lstStyle/>
          <a:p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Station-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challenging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endParaRPr lang="de-DE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B8C44E5-5ED3-4C3A-89BD-0048BBD17786}"/>
              </a:ext>
            </a:extLst>
          </p:cNvPr>
          <p:cNvSpPr txBox="1"/>
          <p:nvPr/>
        </p:nvSpPr>
        <p:spPr>
          <a:xfrm>
            <a:off x="257140" y="1327522"/>
            <a:ext cx="2713935" cy="7155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350" b="1" dirty="0"/>
              <a:t>Global </a:t>
            </a:r>
            <a:r>
              <a:rPr lang="de-DE" sz="1350" b="1" dirty="0" err="1"/>
              <a:t>radiation</a:t>
            </a:r>
            <a:endParaRPr lang="de-DE" sz="1350" b="1" dirty="0"/>
          </a:p>
          <a:p>
            <a:r>
              <a:rPr lang="de-DE" sz="1350" dirty="0"/>
              <a:t>26th </a:t>
            </a:r>
            <a:r>
              <a:rPr lang="de-DE" sz="1350" dirty="0" err="1"/>
              <a:t>December</a:t>
            </a:r>
            <a:r>
              <a:rPr lang="de-DE" sz="1350" dirty="0"/>
              <a:t> 2021, 11:50 UTC</a:t>
            </a:r>
          </a:p>
          <a:p>
            <a:r>
              <a:rPr lang="de-DE" sz="1350" dirty="0" err="1"/>
              <a:t>snow</a:t>
            </a:r>
            <a:r>
              <a:rPr lang="de-DE" sz="1350" dirty="0"/>
              <a:t> </a:t>
            </a:r>
            <a:r>
              <a:rPr lang="de-DE" sz="1350" dirty="0" err="1"/>
              <a:t>cover</a:t>
            </a:r>
            <a:r>
              <a:rPr lang="de-DE" sz="1350" dirty="0"/>
              <a:t> and </a:t>
            </a:r>
            <a:r>
              <a:rPr lang="de-DE" sz="1350" dirty="0" err="1"/>
              <a:t>clear</a:t>
            </a:r>
            <a:r>
              <a:rPr lang="de-DE" sz="1350" dirty="0"/>
              <a:t> </a:t>
            </a:r>
            <a:r>
              <a:rPr lang="de-DE" sz="1350" dirty="0" err="1"/>
              <a:t>sky</a:t>
            </a:r>
            <a:endParaRPr lang="de-DE" sz="135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C5703B0-8254-4A34-A7EA-0446B0FA6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12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7405E3E-676A-4FDB-B38E-174FE4BA15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BDC2D21D-388A-498F-9C82-F3B6346EEF38}"/>
              </a:ext>
            </a:extLst>
          </p:cNvPr>
          <p:cNvGrpSpPr/>
          <p:nvPr/>
        </p:nvGrpSpPr>
        <p:grpSpPr>
          <a:xfrm>
            <a:off x="4121281" y="2268630"/>
            <a:ext cx="5063179" cy="2184951"/>
            <a:chOff x="4121281" y="2268630"/>
            <a:chExt cx="5063179" cy="218495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8755842A-4E2E-4FB8-925C-12D664B64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11"/>
            <a:stretch/>
          </p:blipFill>
          <p:spPr>
            <a:xfrm>
              <a:off x="4121281" y="2268630"/>
              <a:ext cx="5063179" cy="2184951"/>
            </a:xfrm>
            <a:prstGeom prst="rect">
              <a:avLst/>
            </a:prstGeom>
          </p:spPr>
        </p:pic>
        <p:sp>
          <p:nvSpPr>
            <p:cNvPr id="13" name="Flussdiagramm: Grenzstelle 12">
              <a:extLst>
                <a:ext uri="{FF2B5EF4-FFF2-40B4-BE49-F238E27FC236}">
                  <a16:creationId xmlns:a16="http://schemas.microsoft.com/office/drawing/2014/main" id="{F5B70B68-2AC4-4DCC-BCF3-14AC8438F973}"/>
                </a:ext>
              </a:extLst>
            </p:cNvPr>
            <p:cNvSpPr/>
            <p:nvPr/>
          </p:nvSpPr>
          <p:spPr>
            <a:xfrm rot="1251128">
              <a:off x="7159680" y="2708415"/>
              <a:ext cx="1009017" cy="322192"/>
            </a:xfrm>
            <a:prstGeom prst="flowChartTerminator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Flussdiagramm: Grenzstelle 13">
              <a:extLst>
                <a:ext uri="{FF2B5EF4-FFF2-40B4-BE49-F238E27FC236}">
                  <a16:creationId xmlns:a16="http://schemas.microsoft.com/office/drawing/2014/main" id="{8E4A9416-9A3C-4166-938C-200150784833}"/>
                </a:ext>
              </a:extLst>
            </p:cNvPr>
            <p:cNvSpPr/>
            <p:nvPr/>
          </p:nvSpPr>
          <p:spPr>
            <a:xfrm rot="1251128">
              <a:off x="4657891" y="2740782"/>
              <a:ext cx="1009017" cy="322192"/>
            </a:xfrm>
            <a:prstGeom prst="flowChartTerminator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EA706AA-AD4E-42DF-A559-09595421855A}"/>
              </a:ext>
            </a:extLst>
          </p:cNvPr>
          <p:cNvGrpSpPr/>
          <p:nvPr/>
        </p:nvGrpSpPr>
        <p:grpSpPr>
          <a:xfrm>
            <a:off x="2171411" y="2268630"/>
            <a:ext cx="1949869" cy="2112358"/>
            <a:chOff x="2171411" y="2268630"/>
            <a:chExt cx="1949869" cy="211235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46C7D33-4650-47EE-BDEB-834CF965C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1411" y="2268630"/>
              <a:ext cx="1949869" cy="2112358"/>
            </a:xfrm>
            <a:prstGeom prst="rect">
              <a:avLst/>
            </a:prstGeom>
          </p:spPr>
        </p:pic>
        <p:sp>
          <p:nvSpPr>
            <p:cNvPr id="15" name="Flussdiagramm: Grenzstelle 14">
              <a:extLst>
                <a:ext uri="{FF2B5EF4-FFF2-40B4-BE49-F238E27FC236}">
                  <a16:creationId xmlns:a16="http://schemas.microsoft.com/office/drawing/2014/main" id="{2A67A7F6-3DAB-435D-9249-626754442BF5}"/>
                </a:ext>
              </a:extLst>
            </p:cNvPr>
            <p:cNvSpPr/>
            <p:nvPr/>
          </p:nvSpPr>
          <p:spPr>
            <a:xfrm rot="1251128">
              <a:off x="2634244" y="2569850"/>
              <a:ext cx="1009017" cy="322192"/>
            </a:xfrm>
            <a:prstGeom prst="flowChartTerminator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F253975-67D4-4674-AEA9-B463643C2BD3}"/>
              </a:ext>
            </a:extLst>
          </p:cNvPr>
          <p:cNvGrpSpPr/>
          <p:nvPr/>
        </p:nvGrpSpPr>
        <p:grpSpPr>
          <a:xfrm>
            <a:off x="236301" y="2196564"/>
            <a:ext cx="1617382" cy="2184425"/>
            <a:chOff x="236301" y="2196564"/>
            <a:chExt cx="1617382" cy="2184425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B4A1946-1CB1-4979-8545-F68F40D7C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301" y="2430023"/>
              <a:ext cx="1617382" cy="1950966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FFD749E9-EC2C-4E9E-AD92-4CBDE4B4C01A}"/>
                </a:ext>
              </a:extLst>
            </p:cNvPr>
            <p:cNvSpPr txBox="1"/>
            <p:nvPr/>
          </p:nvSpPr>
          <p:spPr>
            <a:xfrm>
              <a:off x="236301" y="2196564"/>
              <a:ext cx="1617382" cy="230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900" b="1" dirty="0"/>
                <a:t>26th </a:t>
              </a:r>
              <a:r>
                <a:rPr lang="de-DE" sz="900" b="1" dirty="0" err="1"/>
                <a:t>Dec</a:t>
              </a:r>
              <a:r>
                <a:rPr lang="de-DE" sz="900" b="1" dirty="0"/>
                <a:t> 2021 11:30 UTC</a:t>
              </a:r>
            </a:p>
          </p:txBody>
        </p:sp>
        <p:sp>
          <p:nvSpPr>
            <p:cNvPr id="16" name="Flussdiagramm: Grenzstelle 15">
              <a:extLst>
                <a:ext uri="{FF2B5EF4-FFF2-40B4-BE49-F238E27FC236}">
                  <a16:creationId xmlns:a16="http://schemas.microsoft.com/office/drawing/2014/main" id="{289A30D6-F7EA-429E-9086-728649C8B800}"/>
                </a:ext>
              </a:extLst>
            </p:cNvPr>
            <p:cNvSpPr/>
            <p:nvPr/>
          </p:nvSpPr>
          <p:spPr>
            <a:xfrm rot="1251128">
              <a:off x="751538" y="2659862"/>
              <a:ext cx="1009017" cy="322192"/>
            </a:xfrm>
            <a:prstGeom prst="flowChartTerminator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039572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8EFD8D2-6EDF-4405-A3A6-C61D9CF90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774" y="1664019"/>
            <a:ext cx="4527882" cy="2870295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8D763AB8-5B89-4A26-9E45-35A0344D3A27}"/>
              </a:ext>
            </a:extLst>
          </p:cNvPr>
          <p:cNvSpPr/>
          <p:nvPr/>
        </p:nvSpPr>
        <p:spPr>
          <a:xfrm>
            <a:off x="256140" y="935811"/>
            <a:ext cx="277966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e-DE" sz="1400" b="1" dirty="0" err="1"/>
              <a:t>sunshine</a:t>
            </a:r>
            <a:r>
              <a:rPr lang="de-DE" sz="1400" b="1" dirty="0"/>
              <a:t> </a:t>
            </a:r>
            <a:r>
              <a:rPr lang="de-DE" sz="1400" b="1" dirty="0" err="1"/>
              <a:t>duration</a:t>
            </a:r>
            <a:r>
              <a:rPr lang="de-DE" sz="1400" b="1" dirty="0"/>
              <a:t>, Oberstdorf</a:t>
            </a:r>
          </a:p>
          <a:p>
            <a:r>
              <a:rPr lang="de-DE" sz="1400" dirty="0" err="1"/>
              <a:t>topographic</a:t>
            </a:r>
            <a:r>
              <a:rPr lang="de-DE" sz="1400" dirty="0"/>
              <a:t> </a:t>
            </a:r>
            <a:r>
              <a:rPr lang="de-DE" sz="1400" dirty="0" err="1"/>
              <a:t>shadowing</a:t>
            </a:r>
            <a:endParaRPr lang="de-DE" sz="14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A31AF00-1F83-4E8B-9A7C-317E103F7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13</a:t>
            </a:fld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75EB1FF-B6AA-45E0-9B52-3932E18BF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17CFBFB-B211-41AB-8B1E-8DCB9C3B520E}"/>
              </a:ext>
            </a:extLst>
          </p:cNvPr>
          <p:cNvGrpSpPr/>
          <p:nvPr/>
        </p:nvGrpSpPr>
        <p:grpSpPr>
          <a:xfrm>
            <a:off x="46345" y="1647637"/>
            <a:ext cx="2989463" cy="2886677"/>
            <a:chOff x="733668" y="1664019"/>
            <a:chExt cx="2989463" cy="2886677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196F1779-CA5D-4B72-99F7-1E5EEF42F180}"/>
                </a:ext>
              </a:extLst>
            </p:cNvPr>
            <p:cNvGrpSpPr/>
            <p:nvPr/>
          </p:nvGrpSpPr>
          <p:grpSpPr>
            <a:xfrm>
              <a:off x="733668" y="1664019"/>
              <a:ext cx="2989463" cy="2886677"/>
              <a:chOff x="733668" y="1664019"/>
              <a:chExt cx="2989463" cy="2886677"/>
            </a:xfrm>
          </p:grpSpPr>
          <p:grpSp>
            <p:nvGrpSpPr>
              <p:cNvPr id="6" name="Gruppieren 5">
                <a:extLst>
                  <a:ext uri="{FF2B5EF4-FFF2-40B4-BE49-F238E27FC236}">
                    <a16:creationId xmlns:a16="http://schemas.microsoft.com/office/drawing/2014/main" id="{A9BD075D-3AAF-453D-9669-FB2380AB3114}"/>
                  </a:ext>
                </a:extLst>
              </p:cNvPr>
              <p:cNvGrpSpPr/>
              <p:nvPr/>
            </p:nvGrpSpPr>
            <p:grpSpPr>
              <a:xfrm>
                <a:off x="733668" y="1664019"/>
                <a:ext cx="2989463" cy="2870295"/>
                <a:chOff x="733668" y="1664019"/>
                <a:chExt cx="2989463" cy="2870295"/>
              </a:xfrm>
            </p:grpSpPr>
            <p:pic>
              <p:nvPicPr>
                <p:cNvPr id="10" name="Grafik 9">
                  <a:extLst>
                    <a:ext uri="{FF2B5EF4-FFF2-40B4-BE49-F238E27FC236}">
                      <a16:creationId xmlns:a16="http://schemas.microsoft.com/office/drawing/2014/main" id="{07E6C2FD-56F0-41A6-9804-B1F74B37E4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3837" y="1664019"/>
                  <a:ext cx="2949294" cy="2870295"/>
                </a:xfrm>
                <a:prstGeom prst="rect">
                  <a:avLst/>
                </a:prstGeom>
              </p:spPr>
            </p:pic>
            <p:sp>
              <p:nvSpPr>
                <p:cNvPr id="14" name="Textfeld 13">
                  <a:extLst>
                    <a:ext uri="{FF2B5EF4-FFF2-40B4-BE49-F238E27FC236}">
                      <a16:creationId xmlns:a16="http://schemas.microsoft.com/office/drawing/2014/main" id="{59F6A228-D019-4C1F-9458-13D607F34B42}"/>
                    </a:ext>
                  </a:extLst>
                </p:cNvPr>
                <p:cNvSpPr txBox="1"/>
                <p:nvPr/>
              </p:nvSpPr>
              <p:spPr>
                <a:xfrm rot="16200000">
                  <a:off x="14772" y="2950032"/>
                  <a:ext cx="1653235" cy="21544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b="1" dirty="0">
                      <a:solidFill>
                        <a:srgbClr val="000000"/>
                      </a:solidFill>
                    </a:rPr>
                    <a:t>Sunshine </a:t>
                  </a:r>
                  <a:r>
                    <a:rPr lang="de-DE" sz="800" b="1" dirty="0" err="1">
                      <a:solidFill>
                        <a:srgbClr val="000000"/>
                      </a:solidFill>
                    </a:rPr>
                    <a:t>duration</a:t>
                  </a:r>
                  <a:r>
                    <a:rPr lang="de-DE" sz="800" b="1" dirty="0">
                      <a:solidFill>
                        <a:srgbClr val="000000"/>
                      </a:solidFill>
                    </a:rPr>
                    <a:t> (min)</a:t>
                  </a:r>
                </a:p>
              </p:txBody>
            </p:sp>
          </p:grp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29B1F53F-70ED-4BB1-80A1-9A8A3052EBBC}"/>
                  </a:ext>
                </a:extLst>
              </p:cNvPr>
              <p:cNvSpPr txBox="1"/>
              <p:nvPr/>
            </p:nvSpPr>
            <p:spPr>
              <a:xfrm>
                <a:off x="1986044" y="4335252"/>
                <a:ext cx="718466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800" b="1" dirty="0" err="1">
                    <a:solidFill>
                      <a:srgbClr val="000000"/>
                    </a:solidFill>
                  </a:rPr>
                  <a:t>hour</a:t>
                </a:r>
                <a:r>
                  <a:rPr lang="de-DE" sz="800" b="1" dirty="0">
                    <a:solidFill>
                      <a:srgbClr val="000000"/>
                    </a:solidFill>
                  </a:rPr>
                  <a:t> (UTC)</a:t>
                </a:r>
              </a:p>
            </p:txBody>
          </p:sp>
        </p:grp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3194128-7FB8-4926-AC4B-5B2E59D3E35A}"/>
                </a:ext>
              </a:extLst>
            </p:cNvPr>
            <p:cNvSpPr txBox="1"/>
            <p:nvPr/>
          </p:nvSpPr>
          <p:spPr>
            <a:xfrm>
              <a:off x="841389" y="1710382"/>
              <a:ext cx="288174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mean</a:t>
              </a:r>
              <a:r>
                <a:rPr lang="de-DE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de-DE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day</a:t>
              </a:r>
              <a:r>
                <a:rPr lang="de-DE" sz="1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de-DE" sz="1200" b="1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course</a:t>
              </a:r>
              <a:endParaRPr lang="de-DE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259EFADC-0D73-4D5D-B92C-A594F8B2A586}"/>
              </a:ext>
            </a:extLst>
          </p:cNvPr>
          <p:cNvSpPr txBox="1"/>
          <p:nvPr/>
        </p:nvSpPr>
        <p:spPr>
          <a:xfrm>
            <a:off x="3035808" y="2682685"/>
            <a:ext cx="1455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>
                <a:solidFill>
                  <a:srgbClr val="00F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de-DE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lang="de-DE" sz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DE" sz="1200" dirty="0" err="1">
                <a:solidFill>
                  <a:srgbClr val="3B3BF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blue</a:t>
            </a:r>
            <a:r>
              <a:rPr lang="de-DE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DE" sz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DUETT</a:t>
            </a:r>
          </a:p>
        </p:txBody>
      </p:sp>
    </p:spTree>
    <p:extLst>
      <p:ext uri="{BB962C8B-B14F-4D97-AF65-F5344CB8AC3E}">
        <p14:creationId xmlns:p14="http://schemas.microsoft.com/office/powerpoint/2010/main" val="68900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3D096-31EF-4AAB-924B-705C49C4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Summary and </a:t>
            </a:r>
            <a:r>
              <a:rPr lang="de-DE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outlook</a:t>
            </a:r>
            <a:endParaRPr lang="de-DE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0E8831-2F76-4240-BAFF-8410DE45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tx1"/>
                </a:solidFill>
              </a:rPr>
              <a:t>improvement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satellite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data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through</a:t>
            </a:r>
            <a:r>
              <a:rPr lang="de-DE" dirty="0">
                <a:solidFill>
                  <a:schemeClr val="tx1"/>
                </a:solidFill>
              </a:rPr>
              <a:t> operational </a:t>
            </a:r>
            <a:r>
              <a:rPr lang="de-DE" dirty="0" err="1">
                <a:solidFill>
                  <a:schemeClr val="tx1"/>
                </a:solidFill>
              </a:rPr>
              <a:t>combination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with</a:t>
            </a:r>
            <a:r>
              <a:rPr lang="de-DE" dirty="0">
                <a:solidFill>
                  <a:schemeClr val="tx1"/>
                </a:solidFill>
              </a:rPr>
              <a:t> in-situ </a:t>
            </a:r>
            <a:r>
              <a:rPr lang="de-DE" dirty="0" err="1">
                <a:solidFill>
                  <a:schemeClr val="tx1"/>
                </a:solidFill>
              </a:rPr>
              <a:t>measurements</a:t>
            </a:r>
            <a:r>
              <a:rPr lang="de-DE" dirty="0">
                <a:solidFill>
                  <a:schemeClr val="tx1"/>
                </a:solidFill>
              </a:rPr>
              <a:t> in </a:t>
            </a:r>
            <a:r>
              <a:rPr lang="de-DE" dirty="0" err="1">
                <a:solidFill>
                  <a:schemeClr val="tx1"/>
                </a:solidFill>
              </a:rPr>
              <a:t>near-realtime</a:t>
            </a:r>
            <a:endParaRPr lang="de-DE" dirty="0">
              <a:solidFill>
                <a:schemeClr val="tx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tx1"/>
                </a:solidFill>
              </a:rPr>
              <a:t>best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performance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DUETT - </a:t>
            </a:r>
            <a:r>
              <a:rPr lang="de-DE" dirty="0" err="1">
                <a:solidFill>
                  <a:schemeClr val="tx1"/>
                </a:solidFill>
              </a:rPr>
              <a:t>algorithms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with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homogeneous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conditions</a:t>
            </a:r>
            <a:r>
              <a:rPr lang="de-DE" dirty="0">
                <a:solidFill>
                  <a:schemeClr val="tx1"/>
                </a:solidFill>
              </a:rPr>
              <a:t> (</a:t>
            </a:r>
            <a:r>
              <a:rPr lang="de-DE" dirty="0" err="1">
                <a:solidFill>
                  <a:schemeClr val="tx1"/>
                </a:solidFill>
              </a:rPr>
              <a:t>sunny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overcast</a:t>
            </a:r>
            <a:r>
              <a:rPr lang="de-DE" dirty="0">
                <a:solidFill>
                  <a:schemeClr val="tx1"/>
                </a:solidFill>
              </a:rPr>
              <a:t>)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tx1"/>
                </a:solidFill>
              </a:rPr>
              <a:t>tendency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towards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overestimation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DUETT </a:t>
            </a:r>
            <a:r>
              <a:rPr lang="de-DE" dirty="0" err="1">
                <a:solidFill>
                  <a:schemeClr val="tx1"/>
                </a:solidFill>
              </a:rPr>
              <a:t>products</a:t>
            </a:r>
            <a:endParaRPr lang="de-DE" dirty="0">
              <a:solidFill>
                <a:schemeClr val="tx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tx1"/>
                </a:solidFill>
              </a:rPr>
              <a:t>snow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cover</a:t>
            </a:r>
            <a:r>
              <a:rPr lang="de-DE" dirty="0">
                <a:solidFill>
                  <a:schemeClr val="tx1"/>
                </a:solidFill>
              </a:rPr>
              <a:t> in </a:t>
            </a:r>
            <a:r>
              <a:rPr lang="de-DE" dirty="0" err="1">
                <a:solidFill>
                  <a:schemeClr val="tx1"/>
                </a:solidFill>
              </a:rPr>
              <a:t>clear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sky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conditions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topographic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shadowing</a:t>
            </a:r>
            <a:r>
              <a:rPr lang="de-DE" dirty="0">
                <a:solidFill>
                  <a:schemeClr val="tx1"/>
                </a:solidFill>
              </a:rPr>
              <a:t> (at </a:t>
            </a:r>
            <a:r>
              <a:rPr lang="de-DE" dirty="0" err="1">
                <a:solidFill>
                  <a:schemeClr val="tx1"/>
                </a:solidFill>
              </a:rPr>
              <a:t>certain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stations</a:t>
            </a:r>
            <a:r>
              <a:rPr lang="de-DE" dirty="0">
                <a:solidFill>
                  <a:schemeClr val="tx1"/>
                </a:solidFill>
              </a:rPr>
              <a:t>) </a:t>
            </a:r>
            <a:r>
              <a:rPr lang="de-DE" dirty="0" err="1">
                <a:solidFill>
                  <a:schemeClr val="tx1"/>
                </a:solidFill>
              </a:rPr>
              <a:t>challenging</a:t>
            </a:r>
            <a:r>
              <a:rPr lang="de-DE" dirty="0">
                <a:solidFill>
                  <a:schemeClr val="tx1"/>
                </a:solidFill>
              </a:rPr>
              <a:t> -&gt; </a:t>
            </a:r>
            <a:r>
              <a:rPr lang="de-DE" dirty="0" err="1">
                <a:solidFill>
                  <a:schemeClr val="tx1"/>
                </a:solidFill>
              </a:rPr>
              <a:t>plans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integrate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shadowing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correction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snow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mask</a:t>
            </a:r>
            <a:endParaRPr lang="de-DE" dirty="0">
              <a:solidFill>
                <a:schemeClr val="tx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tx1"/>
                </a:solidFill>
              </a:rPr>
              <a:t>integration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METEOSAT Third Generation </a:t>
            </a:r>
            <a:r>
              <a:rPr lang="de-DE" dirty="0" err="1">
                <a:solidFill>
                  <a:schemeClr val="tx1"/>
                </a:solidFill>
              </a:rPr>
              <a:t>FCI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data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with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higher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spatio</a:t>
            </a:r>
            <a:r>
              <a:rPr lang="de-DE" dirty="0">
                <a:solidFill>
                  <a:schemeClr val="tx1"/>
                </a:solidFill>
              </a:rPr>
              <a:t>-temporal </a:t>
            </a:r>
            <a:r>
              <a:rPr lang="de-DE" dirty="0" err="1">
                <a:solidFill>
                  <a:schemeClr val="tx1"/>
                </a:solidFill>
              </a:rPr>
              <a:t>resolution</a:t>
            </a:r>
            <a:r>
              <a:rPr lang="de-DE" dirty="0">
                <a:solidFill>
                  <a:schemeClr val="tx1"/>
                </a:solidFill>
              </a:rPr>
              <a:t> in 2023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569AB-5E43-46B9-BA7E-44D96C7D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07.09.2022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CFAD3-D6D5-4330-85DC-3ED56B80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63A8F43-02D5-4B0A-9B9E-D6365FF3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3009588"/>
            <a:ext cx="8235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de-DE" altLang="de-D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E0D1E8-AED3-4AAB-B77C-1BAD78CB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14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894CBD2-7A3F-4568-8AC1-51382B413F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90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07B0CE-730F-4711-90E9-AB47CF0F998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07.09.2022 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C522ED-325B-4564-93FA-5D9DEB3DB8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EMS Annual Meeting 2022 – Anna Klameth, DWD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A1B2435-315D-4BA7-84AE-880E6CE703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1" y="1153311"/>
            <a:ext cx="4549337" cy="3032891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F22A5DF-69E7-4BAE-8B45-9D66007B7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381" y="2326233"/>
            <a:ext cx="4549337" cy="39913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!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9EC521C-30EA-4256-9D94-61C8894D0730}"/>
              </a:ext>
            </a:extLst>
          </p:cNvPr>
          <p:cNvSpPr txBox="1"/>
          <p:nvPr/>
        </p:nvSpPr>
        <p:spPr>
          <a:xfrm>
            <a:off x="5349605" y="1097595"/>
            <a:ext cx="3507715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b="1" dirty="0"/>
              <a:t>Contact DUETT:</a:t>
            </a:r>
          </a:p>
          <a:p>
            <a:endParaRPr lang="de-DE" b="1" dirty="0"/>
          </a:p>
          <a:p>
            <a:endParaRPr lang="de-DE" dirty="0"/>
          </a:p>
          <a:p>
            <a:r>
              <a:rPr lang="de-DE" sz="1600" dirty="0">
                <a:hlinkClick r:id="rId3"/>
              </a:rPr>
              <a:t>Anna.Klameth@dwd.de</a:t>
            </a:r>
            <a:endParaRPr lang="de-DE" sz="1600" dirty="0"/>
          </a:p>
          <a:p>
            <a:endParaRPr lang="de-DE" sz="1600" dirty="0"/>
          </a:p>
          <a:p>
            <a:r>
              <a:rPr lang="de-DE" sz="1600" dirty="0">
                <a:hlinkClick r:id="rId4"/>
              </a:rPr>
              <a:t>Sven.Brinckmann@dwd.de</a:t>
            </a:r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r>
              <a:rPr lang="de-DE" sz="1600" dirty="0"/>
              <a:t>More </a:t>
            </a:r>
            <a:r>
              <a:rPr lang="de-DE" sz="1600" dirty="0" err="1"/>
              <a:t>about</a:t>
            </a:r>
            <a:r>
              <a:rPr lang="de-DE" sz="1600" dirty="0"/>
              <a:t>           in UP 2.3 </a:t>
            </a:r>
          </a:p>
          <a:p>
            <a:endParaRPr lang="de-DE" sz="16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9E02CC4-CC1A-411F-947A-8F24109547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60" y="3477243"/>
            <a:ext cx="508397" cy="51018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2FC1ACF-FE6E-4CBB-927E-0EEDCDB54B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3" y="102599"/>
            <a:ext cx="508397" cy="510186"/>
          </a:xfrm>
          <a:prstGeom prst="rect">
            <a:avLst/>
          </a:prstGeom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F60C265-3C26-4663-86F8-BCD5588DC270}"/>
              </a:ext>
            </a:extLst>
          </p:cNvPr>
          <p:cNvCxnSpPr/>
          <p:nvPr/>
        </p:nvCxnSpPr>
        <p:spPr>
          <a:xfrm>
            <a:off x="5278869" y="1097595"/>
            <a:ext cx="0" cy="3032891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326491"/>
      </p:ext>
    </p:extLst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962</Words>
  <Application>Microsoft Office PowerPoint</Application>
  <PresentationFormat>Bildschirmpräsentation (16:9)</PresentationFormat>
  <Paragraphs>205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DWD-PowerPoint</vt:lpstr>
      <vt:lpstr>Towards the combination of in-situ and satellite-based solar radiation data in near-realtime - The project DUETT at DWD  Anna Klameth, Sven Brinckmann, Jörg Trentmann  UP1.5 Atmospheric measurements: Instruments, experiments, networks and long-term programs using in-situ and remote sensing techniques </vt:lpstr>
      <vt:lpstr>PowerPoint-Präsentation</vt:lpstr>
      <vt:lpstr>1 Introduction to DUETT</vt:lpstr>
      <vt:lpstr>DUETT (10/2019 – 07/2023) </vt:lpstr>
      <vt:lpstr>2 Current status DUETT</vt:lpstr>
      <vt:lpstr>3 Validation results DUETT</vt:lpstr>
      <vt:lpstr>Global radiation: comparison SAT vs. DUETT for validation stations</vt:lpstr>
      <vt:lpstr>Results over all validation stations (03-12/2021) </vt:lpstr>
      <vt:lpstr>Spatial analysis – global radiation (03-12/2021)</vt:lpstr>
      <vt:lpstr>Spatial analysis – sunshine duration (03-12/2021)</vt:lpstr>
      <vt:lpstr>Station-based analysis – good examples</vt:lpstr>
      <vt:lpstr>Station-based analysis – challenging examples</vt:lpstr>
      <vt:lpstr>PowerPoint-Präsentation</vt:lpstr>
      <vt:lpstr>4 Summary and outlook</vt:lpstr>
      <vt:lpstr>Thank you for your attention !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Klameth Anna</cp:lastModifiedBy>
  <cp:revision>140</cp:revision>
  <dcterms:created xsi:type="dcterms:W3CDTF">2020-05-28T07:34:32Z</dcterms:created>
  <dcterms:modified xsi:type="dcterms:W3CDTF">2022-09-07T11:15:43Z</dcterms:modified>
</cp:coreProperties>
</file>