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83" r:id="rId2"/>
    <p:sldId id="386" r:id="rId3"/>
    <p:sldId id="384" r:id="rId4"/>
    <p:sldId id="265" r:id="rId5"/>
    <p:sldId id="271" r:id="rId6"/>
    <p:sldId id="266" r:id="rId7"/>
    <p:sldId id="388" r:id="rId8"/>
    <p:sldId id="258" r:id="rId9"/>
    <p:sldId id="259" r:id="rId10"/>
    <p:sldId id="261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AE62B-03A4-447E-ADB6-2A9BC547B361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6ACFC-07B5-43F7-975E-8A90CBC222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708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pressure perturbations – fast gravity waves, slower CP boundaries</a:t>
            </a:r>
          </a:p>
          <a:p>
            <a:r>
              <a:rPr lang="de-DE"/>
              <a:t>temperature perturbation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D10B6-7EE1-4B47-AD56-D84E413EF165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68906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VV enhancement where expected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D10B6-7EE1-4B47-AD56-D84E413EF165}" type="slidenum">
              <a:rPr lang="de-DE" altLang="de-DE" smtClean="0"/>
              <a:pPr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7773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363" y="188914"/>
            <a:ext cx="2492972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23"/>
          <p:cNvSpPr>
            <a:spLocks noChangeShapeType="1"/>
          </p:cNvSpPr>
          <p:nvPr userDrawn="1"/>
        </p:nvSpPr>
        <p:spPr bwMode="auto">
          <a:xfrm>
            <a:off x="325967" y="903288"/>
            <a:ext cx="11531600" cy="0"/>
          </a:xfrm>
          <a:prstGeom prst="line">
            <a:avLst/>
          </a:prstGeom>
          <a:noFill/>
          <a:ln w="288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419" y="5440364"/>
            <a:ext cx="10943167" cy="898525"/>
          </a:xfrm>
        </p:spPr>
        <p:txBody>
          <a:bodyPr anchorCtr="1"/>
          <a:lstStyle>
            <a:lvl1pPr algn="ctr">
              <a:defRPr sz="4800"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81736354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Pf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D4FE9D-F09E-47F6-A0D0-5BC841FD5671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198EA033-0190-4BF5-95A5-D07B950E64F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  <a:prstGeom prst="rect">
            <a:avLst/>
          </a:prstGeom>
        </p:spPr>
        <p:txBody>
          <a:bodyPr/>
          <a:lstStyle>
            <a:lvl1pPr algn="r">
              <a:defRPr sz="1467"/>
            </a:lvl1pPr>
          </a:lstStyle>
          <a:p>
            <a:pPr>
              <a:defRPr/>
            </a:pPr>
            <a:r>
              <a:rPr lang="en-US" dirty="0" err="1"/>
              <a:t>FESSTVaL</a:t>
            </a:r>
            <a:r>
              <a:rPr lang="en-US" dirty="0"/>
              <a:t> Workshop May 18-20 2022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246152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Käst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15592" y="301021"/>
            <a:ext cx="7144771" cy="4318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69888" indent="-469888">
              <a:buFont typeface="Wingdings" pitchFamily="2" charset="2"/>
              <a:buChar char="n"/>
              <a:defRPr/>
            </a:lvl1pPr>
            <a:lvl2pPr marL="922844" indent="-347125">
              <a:buFont typeface="Wingdings" pitchFamily="2" charset="2"/>
              <a:buChar char="n"/>
              <a:defRPr/>
            </a:lvl2pPr>
            <a:lvl3pPr marL="1523962" indent="-304792">
              <a:buFont typeface="Wingdings" pitchFamily="2" charset="2"/>
              <a:buChar char="n"/>
              <a:defRPr/>
            </a:lvl3pPr>
            <a:lvl4pPr marL="2133547" indent="-304792">
              <a:buFont typeface="Wingdings" pitchFamily="2" charset="2"/>
              <a:buChar char="n"/>
              <a:defRPr/>
            </a:lvl4pPr>
            <a:lvl5pPr marL="2743131" indent="-304792">
              <a:buFont typeface="Wingdings" pitchFamily="2" charset="2"/>
              <a:buChar char="n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6F96DB-60A7-4B73-957A-D0E27824AEEC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AE9AA92-C469-4708-9FAD-3C73054A22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163768"/>
            <a:ext cx="2112235" cy="672945"/>
          </a:xfrm>
          <a:prstGeom prst="rect">
            <a:avLst/>
          </a:prstGeom>
        </p:spPr>
      </p:pic>
      <p:sp>
        <p:nvSpPr>
          <p:cNvPr id="7" name="Rectangle 15">
            <a:extLst>
              <a:ext uri="{FF2B5EF4-FFF2-40B4-BE49-F238E27FC236}">
                <a16:creationId xmlns:a16="http://schemas.microsoft.com/office/drawing/2014/main" id="{7BBC98B9-7636-458A-95F0-22E40CEE44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  <a:prstGeom prst="rect">
            <a:avLst/>
          </a:prstGeom>
        </p:spPr>
        <p:txBody>
          <a:bodyPr/>
          <a:lstStyle>
            <a:lvl1pPr algn="r">
              <a:defRPr sz="1467"/>
            </a:lvl1pPr>
          </a:lstStyle>
          <a:p>
            <a:pPr>
              <a:defRPr/>
            </a:pPr>
            <a:r>
              <a:rPr lang="en-US" dirty="0" err="1"/>
              <a:t>FESSTVaL</a:t>
            </a:r>
            <a:r>
              <a:rPr lang="en-US" dirty="0"/>
              <a:t> Workshop May 18-20 2022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343498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47595" y="236680"/>
            <a:ext cx="9043256" cy="4318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69888" indent="-469888">
              <a:buFont typeface="Wingdings" pitchFamily="2" charset="2"/>
              <a:buChar char=""/>
              <a:defRPr/>
            </a:lvl1pPr>
            <a:lvl2pPr marL="922844" indent="-347125">
              <a:buFont typeface="Wingdings" pitchFamily="2" charset="2"/>
              <a:buChar char=""/>
              <a:defRPr/>
            </a:lvl2pPr>
            <a:lvl3pPr marL="1523962" indent="-304792">
              <a:buFont typeface="Wingdings" pitchFamily="2" charset="2"/>
              <a:buChar char=""/>
              <a:defRPr/>
            </a:lvl3pPr>
            <a:lvl4pPr marL="2133547" indent="-304792">
              <a:buFont typeface="Wingdings" pitchFamily="2" charset="2"/>
              <a:buChar char=""/>
              <a:defRPr/>
            </a:lvl4pPr>
            <a:lvl5pPr marL="2743131" indent="-304792">
              <a:buFont typeface="Wingdings" pitchFamily="2" charset="2"/>
              <a:buChar char="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0C428A-FB86-4EA8-A918-EE3F20DF6972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DBDFC78-CE16-4777-B05F-2612A83CD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163768"/>
            <a:ext cx="2112235" cy="672945"/>
          </a:xfrm>
          <a:prstGeom prst="rect">
            <a:avLst/>
          </a:prstGeom>
        </p:spPr>
      </p:pic>
      <p:sp>
        <p:nvSpPr>
          <p:cNvPr id="8" name="Rectangle 15">
            <a:extLst>
              <a:ext uri="{FF2B5EF4-FFF2-40B4-BE49-F238E27FC236}">
                <a16:creationId xmlns:a16="http://schemas.microsoft.com/office/drawing/2014/main" id="{A24A1F97-3435-4D0D-AA0E-9E607903455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  <a:prstGeom prst="rect">
            <a:avLst/>
          </a:prstGeom>
        </p:spPr>
        <p:txBody>
          <a:bodyPr/>
          <a:lstStyle>
            <a:lvl1pPr algn="r">
              <a:defRPr sz="1467"/>
            </a:lvl1pPr>
          </a:lstStyle>
          <a:p>
            <a:pPr>
              <a:defRPr/>
            </a:pPr>
            <a:r>
              <a:rPr lang="en-US" dirty="0" err="1"/>
              <a:t>FESSTVaL</a:t>
            </a:r>
            <a:r>
              <a:rPr lang="en-US" dirty="0"/>
              <a:t> Workshop May 18-20 2022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365164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9E1009A-E908-436B-8BA3-8A7EE917066F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1C7C1C-BAB1-4948-940E-ED2CBC7991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163768"/>
            <a:ext cx="2112235" cy="672945"/>
          </a:xfrm>
          <a:prstGeom prst="rect">
            <a:avLst/>
          </a:prstGeom>
        </p:spPr>
      </p:pic>
      <p:sp>
        <p:nvSpPr>
          <p:cNvPr id="6" name="Rectangle 15">
            <a:extLst>
              <a:ext uri="{FF2B5EF4-FFF2-40B4-BE49-F238E27FC236}">
                <a16:creationId xmlns:a16="http://schemas.microsoft.com/office/drawing/2014/main" id="{F99B1CD7-46E4-41E0-A275-DCE56BB5918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  <a:prstGeom prst="rect">
            <a:avLst/>
          </a:prstGeom>
        </p:spPr>
        <p:txBody>
          <a:bodyPr/>
          <a:lstStyle>
            <a:lvl1pPr algn="r">
              <a:defRPr sz="1467"/>
            </a:lvl1pPr>
          </a:lstStyle>
          <a:p>
            <a:pPr>
              <a:defRPr/>
            </a:pPr>
            <a:r>
              <a:rPr lang="en-US" dirty="0" err="1"/>
              <a:t>FESSTVaL</a:t>
            </a:r>
            <a:r>
              <a:rPr lang="en-US" dirty="0"/>
              <a:t> Workshop May 18-20 2022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697621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51584" y="236680"/>
            <a:ext cx="91392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Folienmasterformat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5968" y="1138097"/>
            <a:ext cx="11338985" cy="501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Textmasterformate durch Klicken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  <p:sp>
        <p:nvSpPr>
          <p:cNvPr id="1029" name="Line 23"/>
          <p:cNvSpPr>
            <a:spLocks noChangeShapeType="1"/>
          </p:cNvSpPr>
          <p:nvPr userDrawn="1"/>
        </p:nvSpPr>
        <p:spPr bwMode="auto">
          <a:xfrm>
            <a:off x="325969" y="6351588"/>
            <a:ext cx="11485033" cy="0"/>
          </a:xfrm>
          <a:prstGeom prst="line">
            <a:avLst/>
          </a:prstGeom>
          <a:noFill/>
          <a:ln w="144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/>
          </a:p>
        </p:txBody>
      </p:sp>
      <p:pic>
        <p:nvPicPr>
          <p:cNvPr id="1030" name="Picture 28" descr="Bundesadler_kleiner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67" y="6405564"/>
            <a:ext cx="48944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363" y="188914"/>
            <a:ext cx="2492972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Line 23"/>
          <p:cNvSpPr>
            <a:spLocks noChangeShapeType="1"/>
          </p:cNvSpPr>
          <p:nvPr userDrawn="1"/>
        </p:nvSpPr>
        <p:spPr bwMode="auto">
          <a:xfrm>
            <a:off x="325967" y="903288"/>
            <a:ext cx="11531600" cy="0"/>
          </a:xfrm>
          <a:prstGeom prst="line">
            <a:avLst/>
          </a:prstGeom>
          <a:noFill/>
          <a:ln w="288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/>
          </a:p>
        </p:txBody>
      </p:sp>
      <p:sp>
        <p:nvSpPr>
          <p:cNvPr id="2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11044767" y="6381751"/>
            <a:ext cx="620184" cy="21590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333"/>
            </a:lvl1pPr>
          </a:lstStyle>
          <a:p>
            <a:fld id="{5C6D3D3A-7AB5-430B-AB58-FE7AEF094F70}" type="slidenum">
              <a:rPr lang="de-DE" altLang="de-DE"/>
              <a:pPr/>
              <a:t>‹Nr.›</a:t>
            </a:fld>
            <a:endParaRPr lang="de-DE" altLang="de-DE" dirty="0"/>
          </a:p>
        </p:txBody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559CD976-E924-4F96-B190-04AF4E6B02A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  <a:prstGeom prst="rect">
            <a:avLst/>
          </a:prstGeom>
        </p:spPr>
        <p:txBody>
          <a:bodyPr/>
          <a:lstStyle>
            <a:lvl1pPr algn="r">
              <a:defRPr sz="1467"/>
            </a:lvl1pPr>
          </a:lstStyle>
          <a:p>
            <a:pPr>
              <a:defRPr/>
            </a:pPr>
            <a:r>
              <a:rPr lang="en-US" dirty="0" err="1"/>
              <a:t>FESSTVaL</a:t>
            </a:r>
            <a:r>
              <a:rPr lang="en-US" dirty="0"/>
              <a:t> Workshop May 18-20 2022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369FC10-AFD0-41E9-8EE4-23DD7B105F5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163768"/>
            <a:ext cx="2112235" cy="67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9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609585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charset="0"/>
        </a:defRPr>
      </a:lvl6pPr>
      <a:lvl7pPr marL="121917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charset="0"/>
        </a:defRPr>
      </a:lvl7pPr>
      <a:lvl8pPr marL="1828754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charset="0"/>
        </a:defRPr>
      </a:lvl8pPr>
      <a:lvl9pPr marL="2438339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charset="0"/>
        </a:defRPr>
      </a:lvl9pPr>
    </p:titleStyle>
    <p:bodyStyle>
      <a:lvl1pPr marL="469888" indent="-469888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922844" indent="-347125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>
          <a:solidFill>
            <a:schemeClr val="tx1"/>
          </a:solidFill>
          <a:latin typeface="+mn-lt"/>
        </a:defRPr>
      </a:lvl2pPr>
      <a:lvl3pPr marL="1523962" indent="-304792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>
          <a:solidFill>
            <a:schemeClr val="tx1"/>
          </a:solidFill>
          <a:latin typeface="+mn-lt"/>
        </a:defRPr>
      </a:lvl3pPr>
      <a:lvl4pPr marL="2133547" indent="-304792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>
          <a:solidFill>
            <a:schemeClr val="tx1"/>
          </a:solidFill>
          <a:latin typeface="+mn-lt"/>
        </a:defRPr>
      </a:lvl4pPr>
      <a:lvl5pPr marL="2743131" indent="-304792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>
          <a:solidFill>
            <a:schemeClr val="tx1"/>
          </a:solidFill>
          <a:latin typeface="+mn-lt"/>
        </a:defRPr>
      </a:lvl5pPr>
      <a:lvl6pPr marL="3352716" indent="-304792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6pPr>
      <a:lvl7pPr marL="3962301" indent="-304792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7pPr>
      <a:lvl8pPr marL="4571886" indent="-304792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8pPr>
      <a:lvl9pPr marL="5181470" indent="-304792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61804-D650-4094-925F-C1BB87AF12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224" y="2426017"/>
            <a:ext cx="10943167" cy="898525"/>
          </a:xfrm>
        </p:spPr>
        <p:txBody>
          <a:bodyPr/>
          <a:lstStyle/>
          <a:p>
            <a:r>
              <a:rPr lang="en-US" dirty="0"/>
              <a:t>Simulating cold pools with ICON during the </a:t>
            </a:r>
            <a:r>
              <a:rPr lang="en-US" dirty="0" err="1"/>
              <a:t>FESSTVaL</a:t>
            </a:r>
            <a:r>
              <a:rPr lang="en-US" dirty="0"/>
              <a:t> period</a:t>
            </a:r>
            <a:br>
              <a:rPr lang="en-US" dirty="0"/>
            </a:br>
            <a:r>
              <a:rPr lang="en-US" dirty="0"/>
              <a:t>Additional Material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573312" y="3954145"/>
            <a:ext cx="87189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Maike Ahlgrimm</a:t>
            </a:r>
            <a:r>
              <a:rPr lang="de-DE" baseline="30000" dirty="0"/>
              <a:t>1</a:t>
            </a:r>
            <a:r>
              <a:rPr lang="de-DE" dirty="0"/>
              <a:t>, Bastian Kirsch</a:t>
            </a:r>
            <a:r>
              <a:rPr lang="de-DE" baseline="30000" dirty="0"/>
              <a:t>2</a:t>
            </a:r>
            <a:r>
              <a:rPr lang="de-DE" dirty="0"/>
              <a:t>, and Mirjana Sakradzija</a:t>
            </a:r>
            <a:r>
              <a:rPr lang="de-DE" baseline="30000" dirty="0"/>
              <a:t>1, </a:t>
            </a:r>
            <a:r>
              <a:rPr lang="de-DE" dirty="0"/>
              <a:t>Frank </a:t>
            </a:r>
            <a:r>
              <a:rPr lang="de-DE" dirty="0" err="1"/>
              <a:t>Beyrich</a:t>
            </a:r>
            <a:r>
              <a:rPr lang="de-DE" dirty="0"/>
              <a:t> </a:t>
            </a:r>
            <a:r>
              <a:rPr lang="de-DE" baseline="30000" dirty="0"/>
              <a:t>3, </a:t>
            </a:r>
            <a:r>
              <a:rPr lang="de-DE" dirty="0"/>
              <a:t>Ulrich </a:t>
            </a:r>
            <a:r>
              <a:rPr lang="de-DE" dirty="0" err="1"/>
              <a:t>Görsdorf</a:t>
            </a:r>
            <a:r>
              <a:rPr lang="de-DE" dirty="0"/>
              <a:t> </a:t>
            </a:r>
            <a:r>
              <a:rPr lang="de-DE" baseline="30000" dirty="0"/>
              <a:t>3</a:t>
            </a:r>
          </a:p>
          <a:p>
            <a:endParaRPr lang="en-US" baseline="30000" dirty="0"/>
          </a:p>
          <a:p>
            <a:r>
              <a:rPr lang="en-US" sz="1400" dirty="0"/>
              <a:t>1 </a:t>
            </a:r>
            <a:r>
              <a:rPr lang="en-US" sz="1400" dirty="0" err="1"/>
              <a:t>Deutscher</a:t>
            </a:r>
            <a:r>
              <a:rPr lang="en-US" sz="1400" dirty="0"/>
              <a:t> </a:t>
            </a:r>
            <a:r>
              <a:rPr lang="en-US" sz="1400" dirty="0" err="1"/>
              <a:t>Wetterdienst</a:t>
            </a:r>
            <a:r>
              <a:rPr lang="en-US" sz="1400" dirty="0"/>
              <a:t>, Hans-</a:t>
            </a:r>
            <a:r>
              <a:rPr lang="en-US" sz="1400" dirty="0" err="1"/>
              <a:t>Ertel</a:t>
            </a:r>
            <a:r>
              <a:rPr lang="en-US" sz="1400" dirty="0"/>
              <a:t>-</a:t>
            </a:r>
            <a:r>
              <a:rPr lang="en-US" sz="1400" dirty="0" err="1"/>
              <a:t>Zentrum</a:t>
            </a:r>
            <a:endParaRPr lang="en-US" sz="1400" dirty="0"/>
          </a:p>
          <a:p>
            <a:r>
              <a:rPr lang="en-US" sz="1400" dirty="0"/>
              <a:t>2 Universität Hamburg, Hans-</a:t>
            </a:r>
            <a:r>
              <a:rPr lang="en-US" sz="1400" dirty="0" err="1"/>
              <a:t>Ertel</a:t>
            </a:r>
            <a:r>
              <a:rPr lang="en-US" sz="1400" dirty="0"/>
              <a:t>-</a:t>
            </a:r>
            <a:r>
              <a:rPr lang="en-US" sz="1400" dirty="0" err="1"/>
              <a:t>Zentrum</a:t>
            </a:r>
            <a:endParaRPr lang="en-US" sz="1400" dirty="0"/>
          </a:p>
          <a:p>
            <a:r>
              <a:rPr lang="en-US" sz="1400" dirty="0"/>
              <a:t>3 </a:t>
            </a:r>
            <a:r>
              <a:rPr lang="en-US" sz="1400" dirty="0" err="1"/>
              <a:t>Deutscher</a:t>
            </a:r>
            <a:r>
              <a:rPr lang="en-US" sz="1400" dirty="0"/>
              <a:t> </a:t>
            </a:r>
            <a:r>
              <a:rPr lang="en-US" sz="1400" dirty="0" err="1"/>
              <a:t>Wetterdienst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3554021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3A2BC2-865C-409B-ABA5-EE6F8629F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416" y="2135189"/>
            <a:ext cx="10943167" cy="898525"/>
          </a:xfrm>
        </p:spPr>
        <p:txBody>
          <a:bodyPr/>
          <a:lstStyle/>
          <a:p>
            <a:r>
              <a:rPr lang="de-DE" dirty="0" err="1"/>
              <a:t>Comparing</a:t>
            </a:r>
            <a:r>
              <a:rPr lang="de-DE" dirty="0"/>
              <a:t> </a:t>
            </a:r>
            <a:r>
              <a:rPr lang="de-DE" dirty="0" err="1"/>
              <a:t>FESSTVaL</a:t>
            </a:r>
            <a:r>
              <a:rPr lang="de-DE" dirty="0"/>
              <a:t> </a:t>
            </a:r>
            <a:r>
              <a:rPr lang="de-DE" dirty="0" err="1"/>
              <a:t>simulations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observations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988443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51585" y="236680"/>
            <a:ext cx="6883856" cy="431800"/>
          </a:xfrm>
        </p:spPr>
        <p:txBody>
          <a:bodyPr/>
          <a:lstStyle/>
          <a:p>
            <a:r>
              <a:rPr lang="de-DE" dirty="0" err="1"/>
              <a:t>Three</a:t>
            </a:r>
            <a:r>
              <a:rPr lang="de-DE" dirty="0"/>
              <a:t> „</a:t>
            </a:r>
            <a:r>
              <a:rPr lang="de-DE" dirty="0" err="1"/>
              <a:t>supersites</a:t>
            </a:r>
            <a:r>
              <a:rPr lang="de-DE" dirty="0"/>
              <a:t>“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5968" y="1138097"/>
            <a:ext cx="11338985" cy="2077513"/>
          </a:xfrm>
        </p:spPr>
        <p:txBody>
          <a:bodyPr/>
          <a:lstStyle/>
          <a:p>
            <a:r>
              <a:rPr lang="de-DE" dirty="0"/>
              <a:t>Development </a:t>
            </a:r>
            <a:r>
              <a:rPr lang="de-DE" dirty="0" err="1"/>
              <a:t>of</a:t>
            </a:r>
            <a:r>
              <a:rPr lang="de-DE" dirty="0"/>
              <a:t> quick </a:t>
            </a:r>
            <a:r>
              <a:rPr lang="de-DE" dirty="0" err="1"/>
              <a:t>evaluation</a:t>
            </a:r>
            <a:r>
              <a:rPr lang="de-DE" dirty="0"/>
              <a:t> </a:t>
            </a:r>
            <a:r>
              <a:rPr lang="de-DE" dirty="0" err="1"/>
              <a:t>tools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ICON NWP–style </a:t>
            </a:r>
            <a:r>
              <a:rPr lang="de-DE" dirty="0" err="1"/>
              <a:t>simulations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observations</a:t>
            </a:r>
            <a:endParaRPr lang="de-DE" dirty="0"/>
          </a:p>
          <a:p>
            <a:pPr lvl="1"/>
            <a:r>
              <a:rPr lang="de-DE" dirty="0"/>
              <a:t>Focus </a:t>
            </a:r>
            <a:r>
              <a:rPr lang="de-DE" dirty="0" err="1"/>
              <a:t>here</a:t>
            </a:r>
            <a:r>
              <a:rPr lang="de-DE" dirty="0"/>
              <a:t>: </a:t>
            </a:r>
            <a:r>
              <a:rPr lang="de-DE" dirty="0" err="1"/>
              <a:t>general</a:t>
            </a:r>
            <a:r>
              <a:rPr lang="de-DE" dirty="0"/>
              <a:t>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layer</a:t>
            </a:r>
            <a:r>
              <a:rPr lang="de-DE" dirty="0"/>
              <a:t> and </a:t>
            </a:r>
            <a:r>
              <a:rPr lang="de-DE" dirty="0" err="1"/>
              <a:t>cloud</a:t>
            </a:r>
            <a:r>
              <a:rPr lang="de-DE" dirty="0"/>
              <a:t> </a:t>
            </a:r>
            <a:r>
              <a:rPr lang="de-DE" dirty="0" err="1"/>
              <a:t>state</a:t>
            </a:r>
            <a:endParaRPr lang="de-DE" dirty="0"/>
          </a:p>
          <a:p>
            <a:pPr lvl="1"/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answer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question</a:t>
            </a:r>
            <a:r>
              <a:rPr lang="de-DE" dirty="0"/>
              <a:t>: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a </a:t>
            </a:r>
            <a:r>
              <a:rPr lang="de-DE" dirty="0" err="1"/>
              <a:t>reasonable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simulation</a:t>
            </a:r>
            <a:r>
              <a:rPr lang="de-DE" dirty="0"/>
              <a:t>?</a:t>
            </a:r>
          </a:p>
          <a:p>
            <a:r>
              <a:rPr lang="de-DE" dirty="0"/>
              <a:t>The </a:t>
            </a:r>
            <a:r>
              <a:rPr lang="de-DE" dirty="0" err="1"/>
              <a:t>FESSTVaL</a:t>
            </a:r>
            <a:r>
              <a:rPr lang="de-DE" dirty="0"/>
              <a:t> </a:t>
            </a:r>
            <a:r>
              <a:rPr lang="de-DE" dirty="0" err="1"/>
              <a:t>observational</a:t>
            </a:r>
            <a:r>
              <a:rPr lang="de-DE" dirty="0"/>
              <a:t> network </a:t>
            </a:r>
            <a:r>
              <a:rPr lang="de-DE" dirty="0" err="1"/>
              <a:t>contained</a:t>
            </a:r>
            <a:r>
              <a:rPr lang="de-DE" dirty="0"/>
              <a:t> </a:t>
            </a:r>
            <a:r>
              <a:rPr lang="de-DE" dirty="0" err="1"/>
              <a:t>three</a:t>
            </a:r>
            <a:r>
              <a:rPr lang="de-DE" dirty="0"/>
              <a:t> „</a:t>
            </a:r>
            <a:r>
              <a:rPr lang="en-US" dirty="0"/>
              <a:t>supersites” with very comprehensive measurements, surrounded by a network of stations with more limited sensors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4FE9D-F09E-47F6-A0D0-5BC841FD5671}" type="slidenum">
              <a:rPr lang="de-DE" altLang="de-DE" smtClean="0"/>
              <a:pPr/>
              <a:t>3</a:t>
            </a:fld>
            <a:endParaRPr lang="de-DE" altLang="de-DE"/>
          </a:p>
        </p:txBody>
      </p:sp>
      <p:sp>
        <p:nvSpPr>
          <p:cNvPr id="6" name="Ellipse 5"/>
          <p:cNvSpPr/>
          <p:nvPr/>
        </p:nvSpPr>
        <p:spPr bwMode="auto">
          <a:xfrm>
            <a:off x="1889760" y="3445352"/>
            <a:ext cx="4206240" cy="282448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708828" y="43688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x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536975" y="4738132"/>
            <a:ext cx="31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x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557070" y="5078690"/>
            <a:ext cx="21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x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899068" y="3642390"/>
            <a:ext cx="4210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x: supersites</a:t>
            </a:r>
          </a:p>
          <a:p>
            <a:r>
              <a:rPr lang="de-DE">
                <a:solidFill>
                  <a:srgbClr val="FF0000"/>
                </a:solidFill>
              </a:rPr>
              <a:t>o</a:t>
            </a:r>
            <a:r>
              <a:rPr lang="de-DE"/>
              <a:t>: nearest model grid point („meteogram“)</a:t>
            </a:r>
          </a:p>
          <a:p>
            <a:r>
              <a:rPr lang="de-DE">
                <a:solidFill>
                  <a:srgbClr val="FFC000"/>
                </a:solidFill>
              </a:rPr>
              <a:t>lat/lon</a:t>
            </a:r>
            <a:r>
              <a:rPr lang="de-DE"/>
              <a:t>: „area average“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693267" y="418533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427413" y="49351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402087" y="480814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4" name="Gleichschenkliges Dreieck 13"/>
          <p:cNvSpPr/>
          <p:nvPr/>
        </p:nvSpPr>
        <p:spPr bwMode="auto">
          <a:xfrm>
            <a:off x="4278002" y="4738132"/>
            <a:ext cx="558800" cy="446840"/>
          </a:xfrm>
          <a:prstGeom prst="triangl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Gleichschenkliges Dreieck 14"/>
          <p:cNvSpPr/>
          <p:nvPr/>
        </p:nvSpPr>
        <p:spPr bwMode="auto">
          <a:xfrm>
            <a:off x="3292054" y="4881722"/>
            <a:ext cx="558800" cy="446840"/>
          </a:xfrm>
          <a:prstGeom prst="triangl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Gleichschenkliges Dreieck 15"/>
          <p:cNvSpPr/>
          <p:nvPr/>
        </p:nvSpPr>
        <p:spPr bwMode="auto">
          <a:xfrm rot="10800000">
            <a:off x="3557070" y="4225209"/>
            <a:ext cx="558800" cy="446840"/>
          </a:xfrm>
          <a:prstGeom prst="triangl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hteck 16"/>
          <p:cNvSpPr/>
          <p:nvPr/>
        </p:nvSpPr>
        <p:spPr bwMode="auto">
          <a:xfrm>
            <a:off x="3312802" y="3893997"/>
            <a:ext cx="1524000" cy="1828285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03200" y="3893997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model domain</a:t>
            </a:r>
          </a:p>
        </p:txBody>
      </p:sp>
      <p:cxnSp>
        <p:nvCxnSpPr>
          <p:cNvPr id="20" name="Gerade Verbindung mit Pfeil 19"/>
          <p:cNvCxnSpPr/>
          <p:nvPr/>
        </p:nvCxnSpPr>
        <p:spPr bwMode="auto">
          <a:xfrm>
            <a:off x="873760" y="4448629"/>
            <a:ext cx="1016000" cy="1170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8457265D-0E89-4196-B3B7-18F4B67D0D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</p:spPr>
        <p:txBody>
          <a:bodyPr/>
          <a:lstStyle/>
          <a:p>
            <a:pPr>
              <a:defRPr/>
            </a:pPr>
            <a:r>
              <a:rPr lang="en-US" dirty="0"/>
              <a:t>EMS 2022-09-08</a:t>
            </a:r>
            <a:endParaRPr lang="de-DE" dirty="0"/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F78A167F-24B6-43ED-835B-2F0AA85C5C68}"/>
              </a:ext>
            </a:extLst>
          </p:cNvPr>
          <p:cNvSpPr txBox="1">
            <a:spLocks/>
          </p:cNvSpPr>
          <p:nvPr/>
        </p:nvSpPr>
        <p:spPr bwMode="auto">
          <a:xfrm>
            <a:off x="6330742" y="3311783"/>
            <a:ext cx="5257165" cy="207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469888" indent="-469888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2844" indent="-3471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2pPr>
            <a:lvl3pPr marL="1523962" indent="-304792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3pPr>
            <a:lvl4pPr marL="2133547" indent="-304792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4pPr>
            <a:lvl5pPr marL="2743131" indent="-304792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5pPr>
            <a:lvl6pPr marL="3352716" indent="-304792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Options for comparing model to supersites:</a:t>
            </a:r>
          </a:p>
        </p:txBody>
      </p:sp>
    </p:spTree>
    <p:extLst>
      <p:ext uri="{BB962C8B-B14F-4D97-AF65-F5344CB8AC3E}">
        <p14:creationId xmlns:p14="http://schemas.microsoft.com/office/powerpoint/2010/main" val="23751687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D2F8B20-CF4A-44D6-BBFF-0766E292F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963" y="3423815"/>
            <a:ext cx="5581934" cy="174435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625FD7-B12C-48E7-9299-9EEDC9130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963" y="4950505"/>
            <a:ext cx="5581934" cy="174435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08162E3D-C88F-44DA-9C89-A01F73515E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963" y="1679461"/>
            <a:ext cx="5581934" cy="174435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D049ED2-9CA7-4B29-BEB7-6C8F779F49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30214"/>
            <a:ext cx="5581934" cy="174435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750C251-B6E3-4E64-B8F5-DB3FBF195E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1" y="3423815"/>
            <a:ext cx="5581934" cy="1744354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6FAFFFB7-6EF1-4BDA-A270-EF41CD2C13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1" y="1864326"/>
            <a:ext cx="5581934" cy="1744354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45A20150-75A3-4CBA-9C76-429221EFC789}"/>
              </a:ext>
            </a:extLst>
          </p:cNvPr>
          <p:cNvSpPr txBox="1"/>
          <p:nvPr/>
        </p:nvSpPr>
        <p:spPr>
          <a:xfrm>
            <a:off x="446964" y="955044"/>
            <a:ext cx="11263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Example: 20210617, 2km LAM, comparing </a:t>
            </a:r>
            <a:r>
              <a:rPr lang="en-US" b="1" dirty="0"/>
              <a:t>area </a:t>
            </a:r>
            <a:r>
              <a:rPr lang="en-US" b="1"/>
              <a:t>average </a:t>
            </a:r>
            <a:r>
              <a:rPr lang="en-US"/>
              <a:t>(specified </a:t>
            </a:r>
            <a:r>
              <a:rPr lang="en-US" dirty="0"/>
              <a:t>area around 3 supersites) from three model versions with point observations from Falkenberg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46964" y="105678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/>
              <a:t>Time series plots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2351585" y="236680"/>
            <a:ext cx="6883856" cy="431800"/>
          </a:xfrm>
        </p:spPr>
        <p:txBody>
          <a:bodyPr/>
          <a:lstStyle/>
          <a:p>
            <a:r>
              <a:rPr lang="de-DE"/>
              <a:t>Model vs. surface observations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84152ADA-5F86-4C34-822E-19753450D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</p:spPr>
        <p:txBody>
          <a:bodyPr/>
          <a:lstStyle/>
          <a:p>
            <a:pPr>
              <a:defRPr/>
            </a:pPr>
            <a:r>
              <a:rPr lang="en-US" dirty="0"/>
              <a:t>EMS 2022-09-08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119708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33" y="5036077"/>
            <a:ext cx="5620669" cy="175645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33" y="3279618"/>
            <a:ext cx="5620669" cy="1756459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32" y="1550370"/>
            <a:ext cx="5620669" cy="175645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448571" y="1003540"/>
            <a:ext cx="5197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Cloud </a:t>
            </a:r>
            <a:r>
              <a:rPr lang="de-DE" b="1" dirty="0" err="1"/>
              <a:t>base</a:t>
            </a:r>
            <a:r>
              <a:rPr lang="de-DE" b="1" dirty="0"/>
              <a:t> </a:t>
            </a:r>
            <a:r>
              <a:rPr lang="de-DE" b="1" dirty="0" err="1"/>
              <a:t>height</a:t>
            </a:r>
            <a:r>
              <a:rPr lang="de-DE" b="1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ceilometer</a:t>
            </a:r>
            <a:r>
              <a:rPr lang="de-DE" dirty="0"/>
              <a:t> at </a:t>
            </a:r>
            <a:r>
              <a:rPr lang="de-DE" b="1"/>
              <a:t>3 supersites</a:t>
            </a:r>
          </a:p>
          <a:p>
            <a:r>
              <a:rPr lang="en-US"/>
              <a:t>20210613, 2km, 2 model versions (nearest grid point)</a:t>
            </a:r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820" y="3246855"/>
            <a:ext cx="5570864" cy="1740895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820" y="1569465"/>
            <a:ext cx="5570864" cy="1740895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6308267" y="964255"/>
            <a:ext cx="5006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Total </a:t>
            </a:r>
            <a:r>
              <a:rPr lang="de-DE" b="1" dirty="0" err="1"/>
              <a:t>cloud</a:t>
            </a:r>
            <a:r>
              <a:rPr lang="de-DE" b="1" dirty="0"/>
              <a:t> </a:t>
            </a:r>
            <a:r>
              <a:rPr lang="de-DE" b="1" dirty="0" err="1"/>
              <a:t>cover</a:t>
            </a:r>
            <a:r>
              <a:rPr lang="de-DE" b="1" dirty="0"/>
              <a:t> </a:t>
            </a:r>
            <a:r>
              <a:rPr lang="de-DE" dirty="0"/>
              <a:t>(</a:t>
            </a:r>
            <a:r>
              <a:rPr lang="de-DE" dirty="0" err="1"/>
              <a:t>octa</a:t>
            </a:r>
            <a:r>
              <a:rPr lang="de-DE" dirty="0"/>
              <a:t>)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ceilometer</a:t>
            </a:r>
            <a:r>
              <a:rPr lang="de-DE" dirty="0"/>
              <a:t> at Falkenberg, Lindenberg vs. 2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versions</a:t>
            </a:r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820" y="4920499"/>
            <a:ext cx="5777346" cy="1805421"/>
          </a:xfrm>
          <a:prstGeom prst="rect">
            <a:avLst/>
          </a:prstGeom>
        </p:spPr>
      </p:pic>
      <p:sp>
        <p:nvSpPr>
          <p:cNvPr id="24" name="Textfeld 23"/>
          <p:cNvSpPr txBox="1"/>
          <p:nvPr/>
        </p:nvSpPr>
        <p:spPr>
          <a:xfrm>
            <a:off x="6487232" y="5036077"/>
            <a:ext cx="500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HATPRO LWP 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2306973" y="279875"/>
            <a:ext cx="6883856" cy="431800"/>
          </a:xfrm>
        </p:spPr>
        <p:txBody>
          <a:bodyPr/>
          <a:lstStyle/>
          <a:p>
            <a:r>
              <a:rPr lang="de-DE"/>
              <a:t>Model vs. cloud observations</a:t>
            </a:r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78728501-1581-4D45-B0A6-35C33C083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</p:spPr>
        <p:txBody>
          <a:bodyPr/>
          <a:lstStyle/>
          <a:p>
            <a:pPr>
              <a:defRPr/>
            </a:pPr>
            <a:r>
              <a:rPr lang="en-US" dirty="0"/>
              <a:t>EMS 2022-09-08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506091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8B78B9F8-82C7-4EFF-A0B9-F18C3EA8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44" y="1683430"/>
            <a:ext cx="3101859" cy="496297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869A22D-98B7-41E0-9890-D24F32C83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68" y="1544471"/>
            <a:ext cx="3288258" cy="526121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66DF9B-D282-4F9E-AFCA-B73850267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4471"/>
            <a:ext cx="3288258" cy="526121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6995E1A-6631-45D9-AED9-E65E12DC2561}"/>
              </a:ext>
            </a:extLst>
          </p:cNvPr>
          <p:cNvSpPr txBox="1"/>
          <p:nvPr/>
        </p:nvSpPr>
        <p:spPr>
          <a:xfrm>
            <a:off x="2306973" y="930039"/>
            <a:ext cx="2079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Radiosonde profiles</a:t>
            </a:r>
            <a:endParaRPr lang="de-DE" b="1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66667CD-3DBE-4DC5-9788-FDC5B79FFF31}"/>
              </a:ext>
            </a:extLst>
          </p:cNvPr>
          <p:cNvSpPr txBox="1"/>
          <p:nvPr/>
        </p:nvSpPr>
        <p:spPr>
          <a:xfrm>
            <a:off x="736979" y="1173707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RH</a:t>
            </a:r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D7F9197-E5CE-4B45-9516-0A7B4FF80C75}"/>
              </a:ext>
            </a:extLst>
          </p:cNvPr>
          <p:cNvSpPr txBox="1"/>
          <p:nvPr/>
        </p:nvSpPr>
        <p:spPr>
          <a:xfrm>
            <a:off x="4526026" y="1207405"/>
            <a:ext cx="717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Theta</a:t>
            </a:r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41FCB48-52B5-401B-B969-DEBEF95A08E3}"/>
              </a:ext>
            </a:extLst>
          </p:cNvPr>
          <p:cNvSpPr txBox="1"/>
          <p:nvPr/>
        </p:nvSpPr>
        <p:spPr>
          <a:xfrm>
            <a:off x="9682143" y="1173707"/>
            <a:ext cx="1840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cloud condensate</a:t>
            </a:r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968B351-A5B1-4D59-BA5F-8E2EC72FF4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683430"/>
            <a:ext cx="3101859" cy="4962975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06929F78-F3C3-4E74-8938-9BF7FC722EF1}"/>
              </a:ext>
            </a:extLst>
          </p:cNvPr>
          <p:cNvSpPr txBox="1"/>
          <p:nvPr/>
        </p:nvSpPr>
        <p:spPr>
          <a:xfrm>
            <a:off x="6915375" y="1247383"/>
            <a:ext cx="148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cloud fraction</a:t>
            </a:r>
            <a:endParaRPr lang="de-DE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A2851BD-3E96-4A09-842D-4F457F89D254}"/>
              </a:ext>
            </a:extLst>
          </p:cNvPr>
          <p:cNvSpPr txBox="1"/>
          <p:nvPr/>
        </p:nvSpPr>
        <p:spPr>
          <a:xfrm>
            <a:off x="7932825" y="1538421"/>
            <a:ext cx="2249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From</a:t>
            </a:r>
            <a:r>
              <a:rPr lang="de-DE" dirty="0"/>
              <a:t> 94GHz </a:t>
            </a:r>
            <a:r>
              <a:rPr lang="de-DE" dirty="0" err="1"/>
              <a:t>Cloudnet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593B76-9A7A-4ACA-BF1C-7C5ACCCCA09A}"/>
              </a:ext>
            </a:extLst>
          </p:cNvPr>
          <p:cNvSpPr txBox="1"/>
          <p:nvPr/>
        </p:nvSpPr>
        <p:spPr>
          <a:xfrm>
            <a:off x="10632988" y="2598003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Very shallow cloud from retrieval – cloud top not really well-constrained</a:t>
            </a:r>
            <a:endParaRPr lang="de-DE" sz="1200" dirty="0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BD1F6B1C-4214-4B53-B24D-69C9EDAB4834}"/>
              </a:ext>
            </a:extLst>
          </p:cNvPr>
          <p:cNvCxnSpPr/>
          <p:nvPr/>
        </p:nvCxnSpPr>
        <p:spPr>
          <a:xfrm flipH="1">
            <a:off x="9839730" y="3259567"/>
            <a:ext cx="614943" cy="613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413C6428-6609-402A-B625-3A45896A444A}"/>
              </a:ext>
            </a:extLst>
          </p:cNvPr>
          <p:cNvSpPr txBox="1"/>
          <p:nvPr/>
        </p:nvSpPr>
        <p:spPr>
          <a:xfrm>
            <a:off x="7797917" y="940382"/>
            <a:ext cx="2519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Hourly </a:t>
            </a:r>
            <a:r>
              <a:rPr lang="en-US" b="1" dirty="0" err="1"/>
              <a:t>cloudnet</a:t>
            </a:r>
            <a:r>
              <a:rPr lang="en-US" b="1" dirty="0"/>
              <a:t> product</a:t>
            </a:r>
            <a:endParaRPr lang="de-DE" b="1" dirty="0"/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2306973" y="279875"/>
            <a:ext cx="6883856" cy="431800"/>
          </a:xfrm>
        </p:spPr>
        <p:txBody>
          <a:bodyPr/>
          <a:lstStyle/>
          <a:p>
            <a:r>
              <a:rPr lang="de-DE"/>
              <a:t>Model vs. vertically resolved obs</a:t>
            </a:r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57747AFF-5106-4AA1-87D6-EA3578C6F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</p:spPr>
        <p:txBody>
          <a:bodyPr/>
          <a:lstStyle/>
          <a:p>
            <a:pPr>
              <a:defRPr/>
            </a:pPr>
            <a:r>
              <a:rPr lang="en-US" dirty="0"/>
              <a:t>EMS 2022-09-08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27464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EA37F-03D6-4B21-9D84-F7D7A95C1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94" y="2039939"/>
            <a:ext cx="10943167" cy="898525"/>
          </a:xfrm>
        </p:spPr>
        <p:txBody>
          <a:bodyPr/>
          <a:lstStyle/>
          <a:p>
            <a:r>
              <a:rPr lang="de-DE" dirty="0"/>
              <a:t>Cross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</a:t>
            </a:r>
            <a:r>
              <a:rPr lang="de-DE" dirty="0" err="1"/>
              <a:t>pool</a:t>
            </a:r>
            <a:r>
              <a:rPr lang="de-DE" dirty="0"/>
              <a:t> </a:t>
            </a:r>
            <a:r>
              <a:rPr lang="de-DE" dirty="0" err="1"/>
              <a:t>evolution</a:t>
            </a:r>
            <a:r>
              <a:rPr lang="de-DE" dirty="0"/>
              <a:t> in ICON </a:t>
            </a:r>
            <a:r>
              <a:rPr lang="de-DE" dirty="0" err="1"/>
              <a:t>simultation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498950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511262E4-F8D0-4D94-944F-2884DEB18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2427509"/>
            <a:ext cx="5544700" cy="389861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0584031-2427-4C00-8E62-C325B1979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44" y="2564905"/>
            <a:ext cx="5291557" cy="372591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BF60623E-550A-4FE2-9E68-A736DF883A3F}"/>
              </a:ext>
            </a:extLst>
          </p:cNvPr>
          <p:cNvSpPr txBox="1"/>
          <p:nvPr/>
        </p:nvSpPr>
        <p:spPr>
          <a:xfrm>
            <a:off x="335360" y="1035673"/>
            <a:ext cx="3302122" cy="10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/>
              <a:t>2021-06-29, ICON LAM 2km</a:t>
            </a:r>
          </a:p>
          <a:p>
            <a:r>
              <a:rPr lang="en-US" sz="2133" b="1"/>
              <a:t>“dev” (reference version)</a:t>
            </a:r>
          </a:p>
          <a:p>
            <a:r>
              <a:rPr lang="en-US" sz="2133"/>
              <a:t>Loop starting at 12UTC</a:t>
            </a:r>
            <a:endParaRPr lang="en-US" sz="2133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512A52-9301-4A82-8E45-1217DBD32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236680"/>
            <a:ext cx="6816757" cy="431800"/>
          </a:xfrm>
        </p:spPr>
        <p:txBody>
          <a:bodyPr/>
          <a:lstStyle/>
          <a:p>
            <a:pPr algn="ctr"/>
            <a:r>
              <a:rPr lang="en-US"/>
              <a:t>Cold pool simulations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F60623E-550A-4FE2-9E68-A736DF883A3F}"/>
              </a:ext>
            </a:extLst>
          </p:cNvPr>
          <p:cNvSpPr txBox="1"/>
          <p:nvPr/>
        </p:nvSpPr>
        <p:spPr>
          <a:xfrm>
            <a:off x="-48683" y="2564904"/>
            <a:ext cx="5021118" cy="37965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67"/>
              <a:t>Surface </a:t>
            </a:r>
            <a:r>
              <a:rPr lang="en-US" sz="1867" dirty="0"/>
              <a:t>pressure perturbation (vs. state at 12UTC)</a:t>
            </a:r>
            <a:endParaRPr lang="de-DE" sz="1867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F60623E-550A-4FE2-9E68-A736DF883A3F}"/>
              </a:ext>
            </a:extLst>
          </p:cNvPr>
          <p:cNvSpPr txBox="1"/>
          <p:nvPr/>
        </p:nvSpPr>
        <p:spPr>
          <a:xfrm>
            <a:off x="7266917" y="2442567"/>
            <a:ext cx="3267689" cy="37965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867"/>
              <a:t>              2m Temperature             </a:t>
            </a:r>
            <a:endParaRPr lang="de-DE" sz="1867" dirty="0"/>
          </a:p>
        </p:txBody>
      </p:sp>
      <p:sp>
        <p:nvSpPr>
          <p:cNvPr id="3" name="Textfeld 2"/>
          <p:cNvSpPr txBox="1"/>
          <p:nvPr/>
        </p:nvSpPr>
        <p:spPr>
          <a:xfrm>
            <a:off x="5750560" y="1188720"/>
            <a:ext cx="51893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Good</a:t>
            </a:r>
            <a:r>
              <a:rPr lang="de-DE" dirty="0"/>
              <a:t> news: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produces</a:t>
            </a:r>
            <a:r>
              <a:rPr lang="de-DE" dirty="0"/>
              <a:t> CPs</a:t>
            </a:r>
          </a:p>
          <a:p>
            <a:r>
              <a:rPr lang="de-DE" dirty="0" err="1"/>
              <a:t>Interesting</a:t>
            </a:r>
            <a:r>
              <a:rPr lang="de-DE" dirty="0"/>
              <a:t> </a:t>
            </a:r>
            <a:r>
              <a:rPr lang="de-DE" dirty="0" err="1"/>
              <a:t>features</a:t>
            </a:r>
            <a:r>
              <a:rPr lang="de-DE" dirty="0"/>
              <a:t>: fast/slow </a:t>
            </a:r>
            <a:r>
              <a:rPr lang="de-DE" dirty="0" err="1"/>
              <a:t>pressure</a:t>
            </a:r>
            <a:r>
              <a:rPr lang="de-DE" dirty="0"/>
              <a:t> </a:t>
            </a:r>
            <a:r>
              <a:rPr lang="de-DE" dirty="0" err="1"/>
              <a:t>perturbations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6577241" y="5921492"/>
            <a:ext cx="2635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cross section on next slide</a:t>
            </a:r>
          </a:p>
        </p:txBody>
      </p:sp>
      <p:cxnSp>
        <p:nvCxnSpPr>
          <p:cNvPr id="6" name="Gerade Verbindung mit Pfeil 5"/>
          <p:cNvCxnSpPr/>
          <p:nvPr/>
        </p:nvCxnSpPr>
        <p:spPr bwMode="auto">
          <a:xfrm flipV="1">
            <a:off x="7069426" y="4886960"/>
            <a:ext cx="1383694" cy="9448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04D6B972-2351-405F-B78F-4DC35E5ED7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</p:spPr>
        <p:txBody>
          <a:bodyPr/>
          <a:lstStyle/>
          <a:p>
            <a:pPr>
              <a:defRPr/>
            </a:pPr>
            <a:r>
              <a:rPr lang="en-US" dirty="0"/>
              <a:t>EMS 2022-09-08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137150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F9D8D2D-5014-4D64-9882-FDE10755FF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650" y="2018054"/>
            <a:ext cx="6478351" cy="340534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B3CBAAE-ADF9-4D8B-93B0-859B90A329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47" y="1732742"/>
            <a:ext cx="6555824" cy="3690655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29E22FF1-15FB-4BFA-879A-1105FFE582C1}"/>
              </a:ext>
            </a:extLst>
          </p:cNvPr>
          <p:cNvSpPr/>
          <p:nvPr/>
        </p:nvSpPr>
        <p:spPr>
          <a:xfrm>
            <a:off x="6222125" y="2018054"/>
            <a:ext cx="2585545" cy="2439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6E066C3-AF0F-4BC2-91BA-65D2EA3C1EE6}"/>
              </a:ext>
            </a:extLst>
          </p:cNvPr>
          <p:cNvSpPr txBox="1"/>
          <p:nvPr/>
        </p:nvSpPr>
        <p:spPr>
          <a:xfrm>
            <a:off x="10100442" y="1732743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/>
              <a:t>cpp</a:t>
            </a:r>
            <a:endParaRPr lang="de-DE" sz="1600" b="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EC3E369-E477-4F7F-9E71-C8FAF99651D4}"/>
              </a:ext>
            </a:extLst>
          </p:cNvPr>
          <p:cNvSpPr txBox="1"/>
          <p:nvPr/>
        </p:nvSpPr>
        <p:spPr>
          <a:xfrm>
            <a:off x="7556935" y="5321544"/>
            <a:ext cx="2081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added by the CPP Scheme</a:t>
            </a:r>
          </a:p>
          <a:p>
            <a:r>
              <a:rPr lang="en-US" sz="1400" dirty="0"/>
              <a:t>Factor 10 different scales!</a:t>
            </a:r>
            <a:endParaRPr lang="de-DE" sz="1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94E008F-F7AF-4FC2-8EEE-50A478DED4DE}"/>
              </a:ext>
            </a:extLst>
          </p:cNvPr>
          <p:cNvSpPr txBox="1"/>
          <p:nvPr/>
        </p:nvSpPr>
        <p:spPr>
          <a:xfrm>
            <a:off x="399393" y="5499287"/>
            <a:ext cx="6113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Black curve: surface pressure perturbation (relative to surface pressure at 12UTC)</a:t>
            </a:r>
          </a:p>
          <a:p>
            <a:r>
              <a:rPr lang="en-US" sz="1400" dirty="0">
                <a:solidFill>
                  <a:srgbClr val="0070C0"/>
                </a:solidFill>
              </a:rPr>
              <a:t>Blue curve: 10min accumulated precipitation</a:t>
            </a:r>
            <a:endParaRPr lang="de-DE" sz="1400" dirty="0">
              <a:solidFill>
                <a:srgbClr val="0070C0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2D64051-CB67-4CC9-BD45-E3E1C5B14773}"/>
              </a:ext>
            </a:extLst>
          </p:cNvPr>
          <p:cNvSpPr txBox="1"/>
          <p:nvPr/>
        </p:nvSpPr>
        <p:spPr>
          <a:xfrm>
            <a:off x="2363755" y="929152"/>
            <a:ext cx="5262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Animation: Propagation of CP boundary</a:t>
            </a:r>
            <a:endParaRPr lang="de-DE" sz="2400" b="1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3223D15-C2D4-4F3F-905C-3569AC65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260648"/>
            <a:ext cx="6912768" cy="431800"/>
          </a:xfrm>
        </p:spPr>
        <p:txBody>
          <a:bodyPr/>
          <a:lstStyle/>
          <a:p>
            <a:r>
              <a:rPr lang="de-DE"/>
              <a:t>Cross section from CP origin to Lindenberg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89347" y="6022507"/>
            <a:ext cx="9993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/>
              <a:t>CPP: </a:t>
            </a:r>
            <a:r>
              <a:rPr lang="de-DE"/>
              <a:t>ICON with cold pool perturbations scheme to enhance VV along CP boundary </a:t>
            </a:r>
            <a:r>
              <a:rPr lang="de-DE" sz="1400"/>
              <a:t>(developed at LMU, M. Hirt)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C2DE5566-D476-454C-86E6-61FF06ECD2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</p:spPr>
        <p:txBody>
          <a:bodyPr/>
          <a:lstStyle/>
          <a:p>
            <a:pPr>
              <a:defRPr/>
            </a:pPr>
            <a:r>
              <a:rPr lang="en-US" dirty="0"/>
              <a:t>EMS 2022-09-08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471782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CFE06F1-1525-434F-8B4A-CA92D22BB4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429" y="1605195"/>
            <a:ext cx="6218435" cy="326871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E636E2CA-01D9-4EB5-A6A2-698A618C0ECE}"/>
              </a:ext>
            </a:extLst>
          </p:cNvPr>
          <p:cNvSpPr/>
          <p:nvPr/>
        </p:nvSpPr>
        <p:spPr>
          <a:xfrm>
            <a:off x="6061352" y="1532515"/>
            <a:ext cx="2585545" cy="2439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E5DDB81-3A80-42C6-9829-C9A244AB33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62" y="1373967"/>
            <a:ext cx="6217063" cy="3499947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E9A12E0-88FD-4BB3-BBFF-D6FE0EA27E92}"/>
              </a:ext>
            </a:extLst>
          </p:cNvPr>
          <p:cNvSpPr txBox="1"/>
          <p:nvPr/>
        </p:nvSpPr>
        <p:spPr>
          <a:xfrm>
            <a:off x="4645573" y="1004636"/>
            <a:ext cx="3428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ICON LAM 2km, 13:20UTC</a:t>
            </a:r>
            <a:endParaRPr lang="de-DE" sz="24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B6442F-CD19-4C8F-8FDD-137F2737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595" y="388169"/>
            <a:ext cx="6816757" cy="431800"/>
          </a:xfrm>
        </p:spPr>
        <p:txBody>
          <a:bodyPr/>
          <a:lstStyle/>
          <a:p>
            <a:pPr algn="ctr"/>
            <a:r>
              <a:rPr lang="en-US"/>
              <a:t>Snapshot – CP initialization</a:t>
            </a:r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508000" y="5217128"/>
            <a:ext cx="6106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CCP enhancement of VV at the right place, more intense precip</a:t>
            </a:r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9546F226-92AF-40E8-8496-C90C9D5447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751"/>
            <a:ext cx="4946651" cy="311612"/>
          </a:xfrm>
        </p:spPr>
        <p:txBody>
          <a:bodyPr/>
          <a:lstStyle/>
          <a:p>
            <a:pPr>
              <a:defRPr/>
            </a:pPr>
            <a:r>
              <a:rPr lang="en-US" dirty="0"/>
              <a:t>EMS 2022-09-08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656751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WD Standard Master">
  <a:themeElements>
    <a:clrScheme name="">
      <a:dk1>
        <a:srgbClr val="000000"/>
      </a:dk1>
      <a:lt1>
        <a:srgbClr val="FFFFFF"/>
      </a:lt1>
      <a:dk2>
        <a:srgbClr val="2D4B9B"/>
      </a:dk2>
      <a:lt2>
        <a:srgbClr val="D2E1F5"/>
      </a:lt2>
      <a:accent1>
        <a:srgbClr val="96B9DC"/>
      </a:accent1>
      <a:accent2>
        <a:srgbClr val="E10019"/>
      </a:accent2>
      <a:accent3>
        <a:srgbClr val="FFFFFF"/>
      </a:accent3>
      <a:accent4>
        <a:srgbClr val="000000"/>
      </a:accent4>
      <a:accent5>
        <a:srgbClr val="C9D9EB"/>
      </a:accent5>
      <a:accent6>
        <a:srgbClr val="CC0016"/>
      </a:accent6>
      <a:hlink>
        <a:srgbClr val="2D4B9B"/>
      </a:hlink>
      <a:folHlink>
        <a:srgbClr val="96B9D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WD Standard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575DC2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4E53B0"/>
        </a:accent6>
        <a:hlink>
          <a:srgbClr val="9FA3DC"/>
        </a:hlink>
        <a:folHlink>
          <a:srgbClr val="DBDD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6278B4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586CA3"/>
        </a:accent6>
        <a:hlink>
          <a:srgbClr val="96A5CD"/>
        </a:hlink>
        <a:folHlink>
          <a:srgbClr val="CBD3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87A7C7"/>
        </a:accent6>
        <a:hlink>
          <a:srgbClr val="D2E1F5"/>
        </a:hlink>
        <a:folHlink>
          <a:srgbClr val="E10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</Words>
  <Application>Microsoft Office PowerPoint</Application>
  <PresentationFormat>Breitbild</PresentationFormat>
  <Paragraphs>74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DWD Standard Master</vt:lpstr>
      <vt:lpstr>Simulating cold pools with ICON during the FESSTVaL period Additional Material</vt:lpstr>
      <vt:lpstr>Comparing FESSTVaL simulations to observations </vt:lpstr>
      <vt:lpstr>Three „supersites“</vt:lpstr>
      <vt:lpstr>Model vs. surface observations</vt:lpstr>
      <vt:lpstr>Model vs. cloud observations</vt:lpstr>
      <vt:lpstr>Model vs. vertically resolved obs</vt:lpstr>
      <vt:lpstr>Cross section of cold pool evolution in ICON simultation</vt:lpstr>
      <vt:lpstr>Cold pool simulations</vt:lpstr>
      <vt:lpstr>Cross section from CP origin to Lindenberg</vt:lpstr>
      <vt:lpstr>Snapshot – CP initialization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FESSTVaL Case Studies</dc:title>
  <dc:creator>Ahlgrimm Maike</dc:creator>
  <cp:lastModifiedBy>Ahlgrimm Maike</cp:lastModifiedBy>
  <cp:revision>76</cp:revision>
  <dcterms:created xsi:type="dcterms:W3CDTF">2022-05-04T07:14:36Z</dcterms:created>
  <dcterms:modified xsi:type="dcterms:W3CDTF">2022-08-31T14:46:44Z</dcterms:modified>
</cp:coreProperties>
</file>