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422" r:id="rId4"/>
    <p:sldMasterId id="2147484451" r:id="rId5"/>
    <p:sldMasterId id="2147484439" r:id="rId6"/>
    <p:sldMasterId id="2147484426" r:id="rId7"/>
    <p:sldMasterId id="2147484326" r:id="rId8"/>
    <p:sldMasterId id="2147483709" r:id="rId9"/>
    <p:sldMasterId id="2147484463" r:id="rId10"/>
    <p:sldMasterId id="2147484478" r:id="rId11"/>
  </p:sldMasterIdLst>
  <p:notesMasterIdLst>
    <p:notesMasterId r:id="rId47"/>
  </p:notesMasterIdLst>
  <p:sldIdLst>
    <p:sldId id="258" r:id="rId12"/>
    <p:sldId id="1211" r:id="rId13"/>
    <p:sldId id="1219" r:id="rId14"/>
    <p:sldId id="310" r:id="rId15"/>
    <p:sldId id="1145" r:id="rId16"/>
    <p:sldId id="1146" r:id="rId17"/>
    <p:sldId id="1147" r:id="rId18"/>
    <p:sldId id="1148" r:id="rId19"/>
    <p:sldId id="1150" r:id="rId20"/>
    <p:sldId id="1149" r:id="rId21"/>
    <p:sldId id="1152" r:id="rId22"/>
    <p:sldId id="1153" r:id="rId23"/>
    <p:sldId id="1159" r:id="rId24"/>
    <p:sldId id="1221" r:id="rId25"/>
    <p:sldId id="1229" r:id="rId26"/>
    <p:sldId id="1227" r:id="rId27"/>
    <p:sldId id="1124" r:id="rId28"/>
    <p:sldId id="1126" r:id="rId29"/>
    <p:sldId id="1163" r:id="rId30"/>
    <p:sldId id="1242" r:id="rId31"/>
    <p:sldId id="1243" r:id="rId32"/>
    <p:sldId id="1241" r:id="rId33"/>
    <p:sldId id="1212" r:id="rId34"/>
    <p:sldId id="1226" r:id="rId35"/>
    <p:sldId id="1225" r:id="rId36"/>
    <p:sldId id="1164" r:id="rId37"/>
    <p:sldId id="1222" r:id="rId38"/>
    <p:sldId id="1223" r:id="rId39"/>
    <p:sldId id="1208" r:id="rId40"/>
    <p:sldId id="1230" r:id="rId41"/>
    <p:sldId id="1231" r:id="rId42"/>
    <p:sldId id="1234" r:id="rId43"/>
    <p:sldId id="1233" r:id="rId44"/>
    <p:sldId id="1235" r:id="rId45"/>
    <p:sldId id="1228"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97F3DC-915A-405D-9DD3-5BCA7F266963}" v="272" dt="2022-09-04T11:56:11.0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120" autoAdjust="0"/>
  </p:normalViewPr>
  <p:slideViewPr>
    <p:cSldViewPr snapToGrid="0">
      <p:cViewPr varScale="1">
        <p:scale>
          <a:sx n="47" d="100"/>
          <a:sy n="47" d="100"/>
        </p:scale>
        <p:origin x="139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8838A1-2516-40B1-A3DF-3BBEB7DCB26D}" type="datetimeFigureOut">
              <a:rPr lang="en-GB" smtClean="0"/>
              <a:t>04/09/2022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AC7D92-7780-4248-9BD1-BC6E4AF80ED1}" type="slidenum">
              <a:rPr lang="en-GB" smtClean="0"/>
              <a:t>‹#›</a:t>
            </a:fld>
            <a:endParaRPr lang="en-GB"/>
          </a:p>
        </p:txBody>
      </p:sp>
    </p:spTree>
    <p:extLst>
      <p:ext uri="{BB962C8B-B14F-4D97-AF65-F5344CB8AC3E}">
        <p14:creationId xmlns:p14="http://schemas.microsoft.com/office/powerpoint/2010/main" val="4239101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This presentation attempts to provide an overview of IMPROVER, </a:t>
            </a:r>
            <a:r>
              <a:rPr lang="en-GB" sz="1200">
                <a:solidFill>
                  <a:schemeClr val="bg2"/>
                </a:solidFill>
              </a:rPr>
              <a:t>a probabilistic, multi-model postprocessing system for meteorological forecasts, that has been developed by the Met Office and others.</a:t>
            </a:r>
            <a:endParaRPr lang="en-GB" sz="1200">
              <a:solidFill>
                <a:schemeClr val="bg2"/>
              </a:solidFill>
              <a:latin typeface="Arial"/>
              <a:ea typeface="ＭＳ Ｐゴシック"/>
              <a:cs typeface="Arial"/>
            </a:endParaRPr>
          </a:p>
          <a:p>
            <a:endParaRPr lang="en-GB"/>
          </a:p>
          <a:p>
            <a:endParaRPr lang="en-GB"/>
          </a:p>
          <a:p>
            <a:r>
              <a:rPr lang="en-GB"/>
              <a:t>Many people, both Met Office and others, have been involved in the development of IMPROVER so far and there has been an attempt to capture their names on the title slide.</a:t>
            </a:r>
          </a:p>
        </p:txBody>
      </p:sp>
      <p:sp>
        <p:nvSpPr>
          <p:cNvPr id="4" name="Slide Number Placeholder 3"/>
          <p:cNvSpPr>
            <a:spLocks noGrp="1"/>
          </p:cNvSpPr>
          <p:nvPr>
            <p:ph type="sldNum" sz="quarter" idx="10"/>
          </p:nvPr>
        </p:nvSpPr>
        <p:spPr/>
        <p:txBody>
          <a:bodyPr/>
          <a:lstStyle/>
          <a:p>
            <a:fld id="{A02568A6-21B0-4F25-8852-CAB73BEA458B}" type="slidenum">
              <a:rPr lang="en-GB" smtClean="0"/>
              <a:pPr/>
              <a:t>1</a:t>
            </a:fld>
            <a:endParaRPr lang="en-GB"/>
          </a:p>
        </p:txBody>
      </p:sp>
    </p:spTree>
    <p:extLst>
      <p:ext uri="{BB962C8B-B14F-4D97-AF65-F5344CB8AC3E}">
        <p14:creationId xmlns:p14="http://schemas.microsoft.com/office/powerpoint/2010/main" val="2167908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part of the presentation aims to provide a better idea of what IMPROVER is. Some of the information is specific to the Met Office implementation, but should serve to illustrate how IMPROVER can be used. There’s a lot of content here – you can download the slides later to read those details I don’t have time for.</a:t>
            </a:r>
          </a:p>
        </p:txBody>
      </p:sp>
      <p:sp>
        <p:nvSpPr>
          <p:cNvPr id="4" name="Slide Number Placeholder 3"/>
          <p:cNvSpPr>
            <a:spLocks noGrp="1"/>
          </p:cNvSpPr>
          <p:nvPr>
            <p:ph type="sldNum" sz="quarter" idx="5"/>
          </p:nvPr>
        </p:nvSpPr>
        <p:spPr/>
        <p:txBody>
          <a:bodyPr/>
          <a:lstStyle/>
          <a:p>
            <a:fld id="{FBAC7D92-7780-4248-9BD1-BC6E4AF80ED1}" type="slidenum">
              <a:rPr lang="en-GB" smtClean="0"/>
              <a:t>2</a:t>
            </a:fld>
            <a:endParaRPr lang="en-GB"/>
          </a:p>
        </p:txBody>
      </p:sp>
    </p:spTree>
    <p:extLst>
      <p:ext uri="{BB962C8B-B14F-4D97-AF65-F5344CB8AC3E}">
        <p14:creationId xmlns:p14="http://schemas.microsoft.com/office/powerpoint/2010/main" val="883986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000000"/>
                </a:solidFill>
                <a:effectLst/>
                <a:latin typeface="Calibri" panose="020F0502020204030204" pitchFamily="34" charset="0"/>
              </a:rPr>
              <a:t>IMPROVER stands for Integrated model post processing and verification, and as a capability, is probably best summed up by the Met Office project vision statement: Provide (the Met Office organisation with) a single source of blended, probabilistic forecast information for the UK and globe out to 14 days ahead.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solidFill>
                  <a:srgbClr val="000000"/>
                </a:solidFill>
                <a:effectLst/>
                <a:latin typeface="Calibri" panose="020F0502020204030204" pitchFamily="34" charset="0"/>
              </a:rPr>
              <a:t>Post processing is undertaken to make NWP model forecast outputs better and more useful for users and downstream product generation.</a:t>
            </a:r>
            <a:endParaRPr lang="en-GB"/>
          </a:p>
        </p:txBody>
      </p:sp>
      <p:sp>
        <p:nvSpPr>
          <p:cNvPr id="4" name="Slide Number Placeholder 3"/>
          <p:cNvSpPr>
            <a:spLocks noGrp="1"/>
          </p:cNvSpPr>
          <p:nvPr>
            <p:ph type="sldNum" sz="quarter" idx="5"/>
          </p:nvPr>
        </p:nvSpPr>
        <p:spPr/>
        <p:txBody>
          <a:bodyPr/>
          <a:lstStyle/>
          <a:p>
            <a:fld id="{FBAC7D92-7780-4248-9BD1-BC6E4AF80ED1}" type="slidenum">
              <a:rPr lang="en-GB" smtClean="0"/>
              <a:t>3</a:t>
            </a:fld>
            <a:endParaRPr lang="en-GB"/>
          </a:p>
        </p:txBody>
      </p:sp>
    </p:spTree>
    <p:extLst>
      <p:ext uri="{BB962C8B-B14F-4D97-AF65-F5344CB8AC3E}">
        <p14:creationId xmlns:p14="http://schemas.microsoft.com/office/powerpoint/2010/main" val="2420236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[Only time for three of these]</a:t>
            </a:r>
          </a:p>
          <a:p>
            <a:endParaRPr lang="en-GB" dirty="0"/>
          </a:p>
          <a:p>
            <a:r>
              <a:rPr lang="en-GB" dirty="0"/>
              <a:t>IMPROVER processes probabilistic data with verification of each module allowing us to monitor the scientific impact and to produce consistent spot and gridded forecasts.</a:t>
            </a:r>
          </a:p>
        </p:txBody>
      </p:sp>
      <p:sp>
        <p:nvSpPr>
          <p:cNvPr id="4" name="Slide Number Placeholder 3"/>
          <p:cNvSpPr>
            <a:spLocks noGrp="1"/>
          </p:cNvSpPr>
          <p:nvPr>
            <p:ph type="sldNum" sz="quarter" idx="10"/>
          </p:nvPr>
        </p:nvSpPr>
        <p:spPr/>
        <p:txBody>
          <a:bodyPr/>
          <a:lstStyle/>
          <a:p>
            <a:fld id="{D262B7FA-AB46-4993-BA79-F306F77A2046}" type="slidenum">
              <a:rPr lang="en-GB" smtClean="0"/>
              <a:t>4</a:t>
            </a:fld>
            <a:endParaRPr lang="en-GB"/>
          </a:p>
        </p:txBody>
      </p:sp>
    </p:spTree>
    <p:extLst>
      <p:ext uri="{BB962C8B-B14F-4D97-AF65-F5344CB8AC3E}">
        <p14:creationId xmlns:p14="http://schemas.microsoft.com/office/powerpoint/2010/main" val="3834283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800" dirty="0">
                <a:solidFill>
                  <a:srgbClr val="000000"/>
                </a:solidFill>
                <a:effectLst/>
                <a:latin typeface="Calibri"/>
                <a:cs typeface="Calibri"/>
              </a:rPr>
              <a:t>IMPROVER is comprised of a series of post-processing chains - one for each variable. The diagram shows the generic sequence of steps that are applied at the Met Office, and these will be described in more detail on the </a:t>
            </a:r>
            <a:r>
              <a:rPr lang="en-GB" sz="1800" dirty="0">
                <a:solidFill>
                  <a:srgbClr val="000000"/>
                </a:solidFill>
                <a:latin typeface="Calibri"/>
                <a:cs typeface="Calibri"/>
              </a:rPr>
              <a:t>following </a:t>
            </a:r>
            <a:r>
              <a:rPr lang="en-GB" sz="1800" dirty="0">
                <a:solidFill>
                  <a:srgbClr val="000000"/>
                </a:solidFill>
                <a:effectLst/>
                <a:latin typeface="Calibri"/>
                <a:cs typeface="Calibri"/>
              </a:rPr>
              <a:t>slides. Most processing steps are applied to gridded data, with spot forecasts extracted at the end, to maintain consistency.</a:t>
            </a:r>
            <a:r>
              <a:rPr lang="en-GB" sz="1800" dirty="0">
                <a:solidFill>
                  <a:srgbClr val="000000"/>
                </a:solidFill>
                <a:latin typeface="Calibri"/>
                <a:cs typeface="Calibri"/>
              </a:rPr>
              <a:t> </a:t>
            </a:r>
            <a:endParaRPr lang="en-GB" sz="1800" dirty="0">
              <a:solidFill>
                <a:srgbClr val="000000"/>
              </a:solidFill>
              <a:effectLst/>
              <a:latin typeface="Calibri" panose="020F0502020204030204" pitchFamily="34" charset="0"/>
            </a:endParaRPr>
          </a:p>
          <a:p>
            <a:pPr marL="0" marR="0">
              <a:spcBef>
                <a:spcPts val="0"/>
              </a:spcBef>
              <a:spcAft>
                <a:spcPts val="0"/>
              </a:spcAft>
            </a:pPr>
            <a:endParaRPr lang="en-GB" sz="1800" dirty="0">
              <a:solidFill>
                <a:srgbClr val="000000"/>
              </a:solidFill>
              <a:effectLst/>
              <a:latin typeface="Calibri" panose="020F0502020204030204" pitchFamily="34" charset="0"/>
            </a:endParaRPr>
          </a:p>
          <a:p>
            <a:pPr marL="0" marR="0">
              <a:spcBef>
                <a:spcPts val="0"/>
              </a:spcBef>
              <a:spcAft>
                <a:spcPts val="0"/>
              </a:spcAft>
            </a:pPr>
            <a:r>
              <a:rPr lang="en-GB" sz="1800" dirty="0">
                <a:solidFill>
                  <a:srgbClr val="000000"/>
                </a:solidFill>
                <a:effectLst/>
                <a:latin typeface="Calibri"/>
                <a:cs typeface="Calibri"/>
              </a:rPr>
              <a:t>At the Met Office, before post-processing, the NWP model forecast data are </a:t>
            </a:r>
            <a:r>
              <a:rPr lang="en-GB" sz="1800" dirty="0">
                <a:solidFill>
                  <a:srgbClr val="000000"/>
                </a:solidFill>
                <a:latin typeface="Calibri"/>
                <a:cs typeface="Calibri"/>
              </a:rPr>
              <a:t>re-gridded</a:t>
            </a:r>
            <a:r>
              <a:rPr lang="en-GB" sz="1800" dirty="0">
                <a:solidFill>
                  <a:srgbClr val="000000"/>
                </a:solidFill>
                <a:effectLst/>
                <a:latin typeface="Calibri"/>
                <a:cs typeface="Calibri"/>
              </a:rPr>
              <a:t> on standard grids, either a 2km UK or 20 km global grid.</a:t>
            </a:r>
          </a:p>
          <a:p>
            <a:pPr marL="0" marR="0">
              <a:spcBef>
                <a:spcPts val="0"/>
              </a:spcBef>
              <a:spcAft>
                <a:spcPts val="0"/>
              </a:spcAft>
            </a:pPr>
            <a:endParaRPr lang="en-GB" dirty="0"/>
          </a:p>
        </p:txBody>
      </p:sp>
      <p:sp>
        <p:nvSpPr>
          <p:cNvPr id="4" name="Slide Number Placeholder 3"/>
          <p:cNvSpPr>
            <a:spLocks noGrp="1"/>
          </p:cNvSpPr>
          <p:nvPr>
            <p:ph type="sldNum" sz="quarter" idx="5"/>
          </p:nvPr>
        </p:nvSpPr>
        <p:spPr/>
        <p:txBody>
          <a:bodyPr/>
          <a:lstStyle/>
          <a:p>
            <a:fld id="{FBAC7D92-7780-4248-9BD1-BC6E4AF80ED1}" type="slidenum">
              <a:rPr lang="en-GB" smtClean="0"/>
              <a:t>5</a:t>
            </a:fld>
            <a:endParaRPr lang="en-GB"/>
          </a:p>
        </p:txBody>
      </p:sp>
    </p:spTree>
    <p:extLst>
      <p:ext uri="{BB962C8B-B14F-4D97-AF65-F5344CB8AC3E}">
        <p14:creationId xmlns:p14="http://schemas.microsoft.com/office/powerpoint/2010/main" val="1249502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rPr>
              <a:t>For the Met Office UK forecast, the prime input is the MOGREPS-UK ensemble model, but use of MOGREPS-G allows the forecast range to be extended to 7 days, and the deterministic UKV model adds value at the start. For precipitation, a nowcast generated by extrapolating radar data provides an important contribution in the first few hours.</a:t>
            </a:r>
            <a:endParaRPr lang="en-GB" dirty="0"/>
          </a:p>
        </p:txBody>
      </p:sp>
      <p:sp>
        <p:nvSpPr>
          <p:cNvPr id="4" name="Slide Number Placeholder 3"/>
          <p:cNvSpPr>
            <a:spLocks noGrp="1"/>
          </p:cNvSpPr>
          <p:nvPr>
            <p:ph type="sldNum" sz="quarter" idx="5"/>
          </p:nvPr>
        </p:nvSpPr>
        <p:spPr/>
        <p:txBody>
          <a:bodyPr/>
          <a:lstStyle/>
          <a:p>
            <a:fld id="{FBAC7D92-7780-4248-9BD1-BC6E4AF80ED1}" type="slidenum">
              <a:rPr lang="en-GB" smtClean="0"/>
              <a:t>6</a:t>
            </a:fld>
            <a:endParaRPr lang="en-GB"/>
          </a:p>
        </p:txBody>
      </p:sp>
    </p:spTree>
    <p:extLst>
      <p:ext uri="{BB962C8B-B14F-4D97-AF65-F5344CB8AC3E}">
        <p14:creationId xmlns:p14="http://schemas.microsoft.com/office/powerpoint/2010/main" val="1778776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rPr>
              <a:t>Initially, any new variables that are required are calculated. Many of these, such as altitude difference, cloud texture and snow melting level are to support physical adjustments such as a lapse rate-based temperature correction or the diagnosis of other quantities such as showers and, wintry precipitation.</a:t>
            </a:r>
          </a:p>
          <a:p>
            <a:endParaRPr lang="en-GB" sz="1800" dirty="0">
              <a:solidFill>
                <a:srgbClr val="000000"/>
              </a:solidFill>
              <a:effectLst/>
              <a:latin typeface="Calibri" panose="020F0502020204030204" pitchFamily="34" charset="0"/>
            </a:endParaRPr>
          </a:p>
          <a:p>
            <a:r>
              <a:rPr lang="en-GB" sz="1800" dirty="0">
                <a:solidFill>
                  <a:srgbClr val="000000"/>
                </a:solidFill>
                <a:effectLst/>
                <a:latin typeface="Calibri" panose="020F0502020204030204" pitchFamily="34" charset="0"/>
              </a:rPr>
              <a:t>Advertise the phase talk!</a:t>
            </a:r>
            <a:endParaRPr lang="en-GB" dirty="0"/>
          </a:p>
        </p:txBody>
      </p:sp>
      <p:sp>
        <p:nvSpPr>
          <p:cNvPr id="4" name="Slide Number Placeholder 3"/>
          <p:cNvSpPr>
            <a:spLocks noGrp="1"/>
          </p:cNvSpPr>
          <p:nvPr>
            <p:ph type="sldNum" sz="quarter" idx="5"/>
          </p:nvPr>
        </p:nvSpPr>
        <p:spPr/>
        <p:txBody>
          <a:bodyPr/>
          <a:lstStyle/>
          <a:p>
            <a:fld id="{FBAC7D92-7780-4248-9BD1-BC6E4AF80ED1}" type="slidenum">
              <a:rPr lang="en-GB" smtClean="0"/>
              <a:t>7</a:t>
            </a:fld>
            <a:endParaRPr lang="en-GB"/>
          </a:p>
        </p:txBody>
      </p:sp>
    </p:spTree>
    <p:extLst>
      <p:ext uri="{BB962C8B-B14F-4D97-AF65-F5344CB8AC3E}">
        <p14:creationId xmlns:p14="http://schemas.microsoft.com/office/powerpoint/2010/main" val="1830709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800">
                <a:solidFill>
                  <a:srgbClr val="000000"/>
                </a:solidFill>
                <a:effectLst/>
                <a:latin typeface="Calibri" panose="020F0502020204030204" pitchFamily="34" charset="0"/>
              </a:rPr>
              <a:t>Binary probabilities of exceeding a range of thresholds are calculated and combined to generate mean probabilities. The example shows the probability of exceeding four different wind speed thresholds. All subsequent processing steps are applied to the probabilities.</a:t>
            </a:r>
          </a:p>
          <a:p>
            <a:endParaRPr lang="en-GB"/>
          </a:p>
        </p:txBody>
      </p:sp>
      <p:sp>
        <p:nvSpPr>
          <p:cNvPr id="4" name="Slide Number Placeholder 3"/>
          <p:cNvSpPr>
            <a:spLocks noGrp="1"/>
          </p:cNvSpPr>
          <p:nvPr>
            <p:ph type="sldNum" sz="quarter" idx="5"/>
          </p:nvPr>
        </p:nvSpPr>
        <p:spPr/>
        <p:txBody>
          <a:bodyPr/>
          <a:lstStyle/>
          <a:p>
            <a:fld id="{FBAC7D92-7780-4248-9BD1-BC6E4AF80ED1}" type="slidenum">
              <a:rPr lang="en-GB" smtClean="0"/>
              <a:t>8</a:t>
            </a:fld>
            <a:endParaRPr lang="en-GB"/>
          </a:p>
        </p:txBody>
      </p:sp>
    </p:spTree>
    <p:extLst>
      <p:ext uri="{BB962C8B-B14F-4D97-AF65-F5344CB8AC3E}">
        <p14:creationId xmlns:p14="http://schemas.microsoft.com/office/powerpoint/2010/main" val="916274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800">
                <a:solidFill>
                  <a:srgbClr val="000000"/>
                </a:solidFill>
                <a:effectLst/>
                <a:latin typeface="Calibri" panose="020F0502020204030204" pitchFamily="34" charset="0"/>
              </a:rPr>
              <a:t>Neighbourhood processing - the use of other values in a neighbourhood as though they were valid at the point under consideration - effectively increases the ensemble size, providing smoother, more realistic probabilities. Time lagging or cycle blending has a similar effect by including forecasts from previous model runs.</a:t>
            </a:r>
          </a:p>
          <a:p>
            <a:endParaRPr lang="en-GB"/>
          </a:p>
        </p:txBody>
      </p:sp>
      <p:sp>
        <p:nvSpPr>
          <p:cNvPr id="4" name="Slide Number Placeholder 3"/>
          <p:cNvSpPr>
            <a:spLocks noGrp="1"/>
          </p:cNvSpPr>
          <p:nvPr>
            <p:ph type="sldNum" sz="quarter" idx="5"/>
          </p:nvPr>
        </p:nvSpPr>
        <p:spPr/>
        <p:txBody>
          <a:bodyPr/>
          <a:lstStyle/>
          <a:p>
            <a:fld id="{FBAC7D92-7780-4248-9BD1-BC6E4AF80ED1}" type="slidenum">
              <a:rPr lang="en-GB" smtClean="0"/>
              <a:t>9</a:t>
            </a:fld>
            <a:endParaRPr lang="en-GB"/>
          </a:p>
        </p:txBody>
      </p:sp>
    </p:spTree>
    <p:extLst>
      <p:ext uri="{BB962C8B-B14F-4D97-AF65-F5344CB8AC3E}">
        <p14:creationId xmlns:p14="http://schemas.microsoft.com/office/powerpoint/2010/main" val="3871804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800">
                <a:solidFill>
                  <a:srgbClr val="000000"/>
                </a:solidFill>
                <a:effectLst/>
                <a:latin typeface="Calibri"/>
                <a:cs typeface="Calibri"/>
              </a:rPr>
              <a:t>Statistical methods are used both to correct the probability distribution, improving the forecast quality in a statistical sense, and to align different models to improve model transitions in the forecast. Reliability calibration adjusts the probabilities to be more reliable, that </a:t>
            </a:r>
            <a:r>
              <a:rPr lang="en-GB" sz="1800">
                <a:solidFill>
                  <a:srgbClr val="000000"/>
                </a:solidFill>
                <a:latin typeface="Calibri"/>
                <a:cs typeface="Calibri"/>
              </a:rPr>
              <a:t>is</a:t>
            </a:r>
            <a:r>
              <a:rPr lang="en-GB" sz="1800">
                <a:solidFill>
                  <a:srgbClr val="000000"/>
                </a:solidFill>
                <a:effectLst/>
                <a:latin typeface="Calibri"/>
                <a:cs typeface="Calibri"/>
              </a:rPr>
              <a:t> to say that an event forecast X percent of the time should be observed to occur X percent of the time. This provides a large improvement in MOGREPS-G cloud forecast, removing a jump that occurs at the transition between MOGREPS-UK and MOGREPS-G in the uncorrected data. Gridded EMOS or Ensemble Model Output Statistics is the second method of statistical correction we use.</a:t>
            </a:r>
          </a:p>
          <a:p>
            <a:endParaRPr lang="en-GB"/>
          </a:p>
        </p:txBody>
      </p:sp>
      <p:sp>
        <p:nvSpPr>
          <p:cNvPr id="4" name="Slide Number Placeholder 3"/>
          <p:cNvSpPr>
            <a:spLocks noGrp="1"/>
          </p:cNvSpPr>
          <p:nvPr>
            <p:ph type="sldNum" sz="quarter" idx="5"/>
          </p:nvPr>
        </p:nvSpPr>
        <p:spPr/>
        <p:txBody>
          <a:bodyPr/>
          <a:lstStyle/>
          <a:p>
            <a:fld id="{FBAC7D92-7780-4248-9BD1-BC6E4AF80ED1}" type="slidenum">
              <a:rPr lang="en-GB" smtClean="0"/>
              <a:t>10</a:t>
            </a:fld>
            <a:endParaRPr lang="en-GB"/>
          </a:p>
        </p:txBody>
      </p:sp>
    </p:spTree>
    <p:extLst>
      <p:ext uri="{BB962C8B-B14F-4D97-AF65-F5344CB8AC3E}">
        <p14:creationId xmlns:p14="http://schemas.microsoft.com/office/powerpoint/2010/main" val="3165841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solidFill>
                  <a:srgbClr val="000000"/>
                </a:solidFill>
                <a:effectLst/>
                <a:latin typeface="Calibri" panose="020F0502020204030204" pitchFamily="34" charset="0"/>
              </a:rPr>
              <a:t>The probabilities from the different models are blended using the fixed weights shown in the top diagram. For much of the forecast there will only be a single model contributing, but multiple runs of that model. However, at the start and at 4 to 5 days there will be two models and for precipitation there will be a third contribution at the start from the nowcast.</a:t>
            </a:r>
            <a:endParaRPr lang="en-GB"/>
          </a:p>
        </p:txBody>
      </p:sp>
      <p:sp>
        <p:nvSpPr>
          <p:cNvPr id="4" name="Slide Number Placeholder 3"/>
          <p:cNvSpPr>
            <a:spLocks noGrp="1"/>
          </p:cNvSpPr>
          <p:nvPr>
            <p:ph type="sldNum" sz="quarter" idx="5"/>
          </p:nvPr>
        </p:nvSpPr>
        <p:spPr/>
        <p:txBody>
          <a:bodyPr/>
          <a:lstStyle/>
          <a:p>
            <a:fld id="{FBAC7D92-7780-4248-9BD1-BC6E4AF80ED1}" type="slidenum">
              <a:rPr lang="en-GB" smtClean="0"/>
              <a:t>11</a:t>
            </a:fld>
            <a:endParaRPr lang="en-GB"/>
          </a:p>
        </p:txBody>
      </p:sp>
    </p:spTree>
    <p:extLst>
      <p:ext uri="{BB962C8B-B14F-4D97-AF65-F5344CB8AC3E}">
        <p14:creationId xmlns:p14="http://schemas.microsoft.com/office/powerpoint/2010/main" val="565517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800" dirty="0">
                <a:solidFill>
                  <a:srgbClr val="000000"/>
                </a:solidFill>
                <a:effectLst/>
                <a:latin typeface="Calibri"/>
                <a:cs typeface="Calibri"/>
              </a:rPr>
              <a:t>A key difference from the previous post-processing systems at the Met Office, is that both gridded and spot forecasts are provided from this one system. So, one of the final steps is to generate spot probabilities from the gridded blend, with further corrections applied to fine-tune the forecasts to the specific sites, including both physical corrections such as a lapse-rate based temperature correction and a third calibration method, EMOS site calibration</a:t>
            </a:r>
            <a:r>
              <a:rPr lang="en-GB" sz="1800" dirty="0">
                <a:solidFill>
                  <a:srgbClr val="000000"/>
                </a:solidFill>
                <a:latin typeface="Calibri"/>
                <a:cs typeface="Calibri"/>
              </a:rPr>
              <a:t>.</a:t>
            </a:r>
            <a:r>
              <a:rPr lang="en-GB" sz="1800" dirty="0">
                <a:solidFill>
                  <a:srgbClr val="000000"/>
                </a:solidFill>
                <a:effectLst/>
                <a:latin typeface="Calibri"/>
                <a:cs typeface="Calibri"/>
              </a:rPr>
              <a:t> As well as probabilities, both gridded and spot percentile values also are generated for most variables. These can be helpful in assessing the potential extremes, as the example of a 48 hour precipitation accumulation with both the 50th and 95th percentile shows.</a:t>
            </a:r>
            <a:r>
              <a:rPr lang="en-GB" sz="1800" dirty="0">
                <a:solidFill>
                  <a:srgbClr val="000000"/>
                </a:solidFill>
                <a:latin typeface="Calibri"/>
                <a:cs typeface="Calibri"/>
              </a:rPr>
              <a:t> </a:t>
            </a:r>
            <a:r>
              <a:rPr lang="en-GB" sz="1800" dirty="0">
                <a:solidFill>
                  <a:srgbClr val="000000"/>
                </a:solidFill>
                <a:effectLst/>
                <a:latin typeface="Calibri"/>
                <a:cs typeface="Calibri"/>
              </a:rPr>
              <a:t>We also produce gridded and spot weather symbol codes.</a:t>
            </a:r>
          </a:p>
          <a:p>
            <a:endParaRPr lang="en-GB" dirty="0"/>
          </a:p>
        </p:txBody>
      </p:sp>
      <p:sp>
        <p:nvSpPr>
          <p:cNvPr id="4" name="Slide Number Placeholder 3"/>
          <p:cNvSpPr>
            <a:spLocks noGrp="1"/>
          </p:cNvSpPr>
          <p:nvPr>
            <p:ph type="sldNum" sz="quarter" idx="5"/>
          </p:nvPr>
        </p:nvSpPr>
        <p:spPr/>
        <p:txBody>
          <a:bodyPr/>
          <a:lstStyle/>
          <a:p>
            <a:fld id="{FBAC7D92-7780-4248-9BD1-BC6E4AF80ED1}" type="slidenum">
              <a:rPr lang="en-GB" smtClean="0"/>
              <a:t>12</a:t>
            </a:fld>
            <a:endParaRPr lang="en-GB"/>
          </a:p>
        </p:txBody>
      </p:sp>
    </p:spTree>
    <p:extLst>
      <p:ext uri="{BB962C8B-B14F-4D97-AF65-F5344CB8AC3E}">
        <p14:creationId xmlns:p14="http://schemas.microsoft.com/office/powerpoint/2010/main" val="3775431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rPr>
              <a:t>This is an attempt to give some idea of the range of diagnostics that IMPROVER generates.</a:t>
            </a:r>
          </a:p>
          <a:p>
            <a:endParaRPr lang="en-GB" sz="1800" dirty="0">
              <a:solidFill>
                <a:srgbClr val="000000"/>
              </a:solidFill>
              <a:effectLst/>
              <a:latin typeface="Calibri" panose="020F0502020204030204" pitchFamily="34" charset="0"/>
            </a:endParaRPr>
          </a:p>
          <a:p>
            <a:r>
              <a:rPr lang="en-GB" sz="1800" dirty="0">
                <a:solidFill>
                  <a:srgbClr val="000000"/>
                </a:solidFill>
                <a:effectLst/>
                <a:latin typeface="Calibri" panose="020F0502020204030204" pitchFamily="34" charset="0"/>
              </a:rPr>
              <a:t>Advertise Weather Symbol talk!</a:t>
            </a:r>
            <a:endParaRPr lang="en-GB" dirty="0"/>
          </a:p>
        </p:txBody>
      </p:sp>
      <p:sp>
        <p:nvSpPr>
          <p:cNvPr id="4" name="Slide Number Placeholder 3"/>
          <p:cNvSpPr>
            <a:spLocks noGrp="1"/>
          </p:cNvSpPr>
          <p:nvPr>
            <p:ph type="sldNum" sz="quarter" idx="5"/>
          </p:nvPr>
        </p:nvSpPr>
        <p:spPr/>
        <p:txBody>
          <a:bodyPr/>
          <a:lstStyle/>
          <a:p>
            <a:fld id="{FBAC7D92-7780-4248-9BD1-BC6E4AF80ED1}" type="slidenum">
              <a:rPr lang="en-GB" smtClean="0"/>
              <a:t>13</a:t>
            </a:fld>
            <a:endParaRPr lang="en-GB"/>
          </a:p>
        </p:txBody>
      </p:sp>
    </p:spTree>
    <p:extLst>
      <p:ext uri="{BB962C8B-B14F-4D97-AF65-F5344CB8AC3E}">
        <p14:creationId xmlns:p14="http://schemas.microsoft.com/office/powerpoint/2010/main" val="2007646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rPr>
              <a:t>We follow CF-metadata standards and store data as </a:t>
            </a:r>
            <a:r>
              <a:rPr lang="en-GB" sz="1800" dirty="0" err="1">
                <a:solidFill>
                  <a:srgbClr val="000000"/>
                </a:solidFill>
                <a:effectLst/>
                <a:latin typeface="Calibri" panose="020F0502020204030204" pitchFamily="34" charset="0"/>
              </a:rPr>
              <a:t>NetCDF</a:t>
            </a:r>
            <a:r>
              <a:rPr lang="en-GB" sz="1800" dirty="0">
                <a:solidFill>
                  <a:srgbClr val="000000"/>
                </a:solidFill>
                <a:effectLst/>
                <a:latin typeface="Calibri" panose="020F0502020204030204" pitchFamily="34" charset="0"/>
              </a:rPr>
              <a:t>.</a:t>
            </a:r>
          </a:p>
          <a:p>
            <a:r>
              <a:rPr lang="en-GB" sz="1800" dirty="0">
                <a:solidFill>
                  <a:srgbClr val="000000"/>
                </a:solidFill>
                <a:effectLst/>
                <a:latin typeface="Calibri" panose="020F0502020204030204" pitchFamily="34" charset="0"/>
              </a:rPr>
              <a:t>[next slide]</a:t>
            </a:r>
          </a:p>
          <a:p>
            <a:endParaRPr lang="en-GB" sz="1800" dirty="0">
              <a:solidFill>
                <a:srgbClr val="000000"/>
              </a:solidFill>
              <a:effectLst/>
              <a:latin typeface="Calibri" panose="020F0502020204030204" pitchFamily="34" charset="0"/>
            </a:endParaRPr>
          </a:p>
          <a:p>
            <a:r>
              <a:rPr lang="en-GB" sz="1800" dirty="0">
                <a:solidFill>
                  <a:srgbClr val="000000"/>
                </a:solidFill>
                <a:effectLst/>
                <a:latin typeface="Calibri" panose="020F0502020204030204" pitchFamily="34" charset="0"/>
              </a:rPr>
              <a:t>By default, IMPROVER reads and writes </a:t>
            </a:r>
            <a:r>
              <a:rPr lang="en-GB" sz="1800" dirty="0" err="1">
                <a:solidFill>
                  <a:srgbClr val="000000"/>
                </a:solidFill>
                <a:effectLst/>
                <a:latin typeface="Calibri" panose="020F0502020204030204" pitchFamily="34" charset="0"/>
              </a:rPr>
              <a:t>NetCDF</a:t>
            </a:r>
            <a:r>
              <a:rPr lang="en-GB" sz="1800" dirty="0">
                <a:solidFill>
                  <a:srgbClr val="000000"/>
                </a:solidFill>
                <a:effectLst/>
                <a:latin typeface="Calibri" panose="020F0502020204030204" pitchFamily="34" charset="0"/>
              </a:rPr>
              <a:t> files – NetCDF-4, but conforming to the Classic (NetCDF-3) data model.</a:t>
            </a:r>
          </a:p>
          <a:p>
            <a:r>
              <a:rPr lang="en-GB" sz="1800" dirty="0">
                <a:solidFill>
                  <a:srgbClr val="000000"/>
                </a:solidFill>
                <a:effectLst/>
                <a:latin typeface="Calibri" panose="020F0502020204030204" pitchFamily="34" charset="0"/>
              </a:rPr>
              <a:t>The CF Metadata Convention is followed wherever possible, with some custom extensions to handle probabilities.</a:t>
            </a:r>
          </a:p>
          <a:p>
            <a:r>
              <a:rPr lang="en-GB" sz="1800" dirty="0">
                <a:solidFill>
                  <a:srgbClr val="000000"/>
                </a:solidFill>
                <a:effectLst/>
                <a:latin typeface="Calibri" panose="020F0502020204030204" pitchFamily="34" charset="0"/>
              </a:rPr>
              <a:t>A single </a:t>
            </a:r>
            <a:r>
              <a:rPr lang="en-GB" sz="1800" dirty="0" err="1">
                <a:solidFill>
                  <a:srgbClr val="000000"/>
                </a:solidFill>
                <a:effectLst/>
                <a:latin typeface="Calibri" panose="020F0502020204030204" pitchFamily="34" charset="0"/>
              </a:rPr>
              <a:t>NetCDF</a:t>
            </a:r>
            <a:r>
              <a:rPr lang="en-GB" sz="1800" dirty="0">
                <a:solidFill>
                  <a:srgbClr val="000000"/>
                </a:solidFill>
                <a:effectLst/>
                <a:latin typeface="Calibri" panose="020F0502020204030204" pitchFamily="34" charset="0"/>
              </a:rPr>
              <a:t> will hold a single variable and validity time.</a:t>
            </a:r>
          </a:p>
          <a:p>
            <a:endParaRPr lang="en-GB" sz="1800" dirty="0">
              <a:solidFill>
                <a:srgbClr val="000000"/>
              </a:solidFill>
              <a:effectLst/>
              <a:latin typeface="Calibri" panose="020F0502020204030204" pitchFamily="34" charset="0"/>
            </a:endParaRPr>
          </a:p>
          <a:p>
            <a:r>
              <a:rPr lang="en-GB" sz="1800" dirty="0">
                <a:solidFill>
                  <a:srgbClr val="000000"/>
                </a:solidFill>
                <a:effectLst/>
                <a:latin typeface="Calibri" panose="020F0502020204030204" pitchFamily="34" charset="0"/>
              </a:rPr>
              <a:t>In memory, IMPROVER operates on Iris “cubes”.</a:t>
            </a:r>
            <a:endParaRPr lang="en-GB" dirty="0"/>
          </a:p>
        </p:txBody>
      </p:sp>
      <p:sp>
        <p:nvSpPr>
          <p:cNvPr id="4" name="Slide Number Placeholder 3"/>
          <p:cNvSpPr>
            <a:spLocks noGrp="1"/>
          </p:cNvSpPr>
          <p:nvPr>
            <p:ph type="sldNum" sz="quarter" idx="5"/>
          </p:nvPr>
        </p:nvSpPr>
        <p:spPr/>
        <p:txBody>
          <a:bodyPr/>
          <a:lstStyle/>
          <a:p>
            <a:fld id="{FBAC7D92-7780-4248-9BD1-BC6E4AF80ED1}" type="slidenum">
              <a:rPr lang="en-GB" smtClean="0"/>
              <a:t>14</a:t>
            </a:fld>
            <a:endParaRPr lang="en-GB"/>
          </a:p>
        </p:txBody>
      </p:sp>
    </p:spTree>
    <p:extLst>
      <p:ext uri="{BB962C8B-B14F-4D97-AF65-F5344CB8AC3E}">
        <p14:creationId xmlns:p14="http://schemas.microsoft.com/office/powerpoint/2010/main" val="1942310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The Met Office IMPROVER project started in 2016, with the first alpha release in 2019, and a beta release in 2021. The system gained operational acceptance in 2022, going operational in May. The aim is for this to allow the other gridded and site-specific post-processing systems that are run to be retired within a few years.</a:t>
            </a:r>
          </a:p>
        </p:txBody>
      </p:sp>
      <p:sp>
        <p:nvSpPr>
          <p:cNvPr id="4" name="Slide Number Placeholder 3"/>
          <p:cNvSpPr>
            <a:spLocks noGrp="1"/>
          </p:cNvSpPr>
          <p:nvPr>
            <p:ph type="sldNum" sz="quarter" idx="5"/>
          </p:nvPr>
        </p:nvSpPr>
        <p:spPr/>
        <p:txBody>
          <a:bodyPr/>
          <a:lstStyle/>
          <a:p>
            <a:fld id="{FBAC7D92-7780-4248-9BD1-BC6E4AF80ED1}" type="slidenum">
              <a:rPr lang="en-GB" smtClean="0"/>
              <a:t>16</a:t>
            </a:fld>
            <a:endParaRPr lang="en-GB"/>
          </a:p>
        </p:txBody>
      </p:sp>
    </p:spTree>
    <p:extLst>
      <p:ext uri="{BB962C8B-B14F-4D97-AF65-F5344CB8AC3E}">
        <p14:creationId xmlns:p14="http://schemas.microsoft.com/office/powerpoint/2010/main" val="3991738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our recent developments is to extend the EMOS calibration applied to our final spot forecasts of temperature and wind. EMOS aims to optimise the distribution to better match the truth. It derives two pairs of coefficients which act on the ensemble mean and variance in future forecasts. As we want to deliver equivalent skill for both our observed and non-observed spot forecasts, we use a non-localised EMOS scheme.</a:t>
            </a:r>
          </a:p>
          <a:p>
            <a:endParaRPr lang="en-GB" dirty="0"/>
          </a:p>
          <a:p>
            <a:r>
              <a:rPr lang="en-GB" dirty="0"/>
              <a:t>We use ensemble mean because literature shows little benefit in using all members over mean; more efficient (reduced data volumes)</a:t>
            </a:r>
          </a:p>
          <a:p>
            <a:endParaRPr lang="en-GB" dirty="0"/>
          </a:p>
          <a:p>
            <a:r>
              <a:rPr lang="en-GB" dirty="0"/>
              <a:t>The coefficients are optimised to minimise the CRPS.</a:t>
            </a:r>
          </a:p>
          <a:p>
            <a:endParaRPr lang="en-GB" dirty="0"/>
          </a:p>
          <a:p>
            <a:r>
              <a:rPr lang="en-GB" dirty="0"/>
              <a:t>We ran experiments with different static and dynamic predictors and alternative distributions. </a:t>
            </a:r>
          </a:p>
          <a:p>
            <a:endParaRPr lang="en-GB" dirty="0"/>
          </a:p>
          <a:p>
            <a:r>
              <a:rPr lang="en-GB" dirty="0"/>
              <a:t>[CRPS is graphically shown as the shaded blue area in the image to the right of the main slide]</a:t>
            </a:r>
          </a:p>
        </p:txBody>
      </p:sp>
      <p:sp>
        <p:nvSpPr>
          <p:cNvPr id="4" name="Slide Number Placeholder 3"/>
          <p:cNvSpPr>
            <a:spLocks noGrp="1"/>
          </p:cNvSpPr>
          <p:nvPr>
            <p:ph type="sldNum" sz="quarter" idx="5"/>
          </p:nvPr>
        </p:nvSpPr>
        <p:spPr/>
        <p:txBody>
          <a:bodyPr/>
          <a:lstStyle/>
          <a:p>
            <a:fld id="{FBAC7D92-7780-4248-9BD1-BC6E4AF80ED1}" type="slidenum">
              <a:rPr lang="en-GB" smtClean="0"/>
              <a:t>17</a:t>
            </a:fld>
            <a:endParaRPr lang="en-GB"/>
          </a:p>
        </p:txBody>
      </p:sp>
    </p:spTree>
    <p:extLst>
      <p:ext uri="{BB962C8B-B14F-4D97-AF65-F5344CB8AC3E}">
        <p14:creationId xmlns:p14="http://schemas.microsoft.com/office/powerpoint/2010/main" val="3899238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Blue line is the simplest EMOS experiment (Normal Distribution, Ensemble Mean is the only predictor) and is our baseline here. Orange shows the result of the Skew Logistic EMOS and Pink shows the Normal Distribution EMOS with the additional altitude-offset predictor.</a:t>
            </a:r>
          </a:p>
          <a:p>
            <a:endParaRPr lang="en-GB" dirty="0"/>
          </a:p>
          <a:p>
            <a:r>
              <a:rPr lang="en-GB" dirty="0"/>
              <a:t>On the left is the Daytime maximum temperature which shows a definite gain in skill for the two experiments shown.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 the right is the night-time minimum temperature, which shows a very small change in skill and no obvious signal for which of the three trials performs best. We believe there are significant local-scale effects that non-localised EMOS cannot capture.</a:t>
            </a:r>
          </a:p>
          <a:p>
            <a:endParaRPr lang="en-GB" dirty="0"/>
          </a:p>
        </p:txBody>
      </p:sp>
      <p:sp>
        <p:nvSpPr>
          <p:cNvPr id="4" name="Slide Number Placeholder 3"/>
          <p:cNvSpPr>
            <a:spLocks noGrp="1"/>
          </p:cNvSpPr>
          <p:nvPr>
            <p:ph type="sldNum" sz="quarter" idx="10"/>
          </p:nvPr>
        </p:nvSpPr>
        <p:spPr/>
        <p:txBody>
          <a:bodyPr/>
          <a:lstStyle/>
          <a:p>
            <a:fld id="{FBAC7D92-7780-4248-9BD1-BC6E4AF80ED1}" type="slidenum">
              <a:rPr lang="en-GB" smtClean="0"/>
              <a:t>18</a:t>
            </a:fld>
            <a:endParaRPr lang="en-GB"/>
          </a:p>
        </p:txBody>
      </p:sp>
    </p:spTree>
    <p:extLst>
      <p:ext uri="{BB962C8B-B14F-4D97-AF65-F5344CB8AC3E}">
        <p14:creationId xmlns:p14="http://schemas.microsoft.com/office/powerpoint/2010/main" val="968497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Since we’ve drifted into the realm of verification, I’ve included a couple of slides showing the performance of IMPROVER.</a:t>
            </a:r>
          </a:p>
        </p:txBody>
      </p:sp>
      <p:sp>
        <p:nvSpPr>
          <p:cNvPr id="4" name="Slide Number Placeholder 3"/>
          <p:cNvSpPr>
            <a:spLocks noGrp="1"/>
          </p:cNvSpPr>
          <p:nvPr>
            <p:ph type="sldNum" sz="quarter" idx="5"/>
          </p:nvPr>
        </p:nvSpPr>
        <p:spPr/>
        <p:txBody>
          <a:bodyPr/>
          <a:lstStyle/>
          <a:p>
            <a:fld id="{FBAC7D92-7780-4248-9BD1-BC6E4AF80ED1}" type="slidenum">
              <a:rPr lang="en-GB" smtClean="0"/>
              <a:t>19</a:t>
            </a:fld>
            <a:endParaRPr lang="en-GB"/>
          </a:p>
        </p:txBody>
      </p:sp>
    </p:spTree>
    <p:extLst>
      <p:ext uri="{BB962C8B-B14F-4D97-AF65-F5344CB8AC3E}">
        <p14:creationId xmlns:p14="http://schemas.microsoft.com/office/powerpoint/2010/main" val="4031749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looks </a:t>
            </a:r>
            <a:r>
              <a:rPr lang="en-GB"/>
              <a:t>at maximu</a:t>
            </a:r>
            <a:r>
              <a:rPr lang="en-GB" dirty="0"/>
              <a:t>m</a:t>
            </a:r>
            <a:r>
              <a:rPr lang="en-GB"/>
              <a:t> </a:t>
            </a:r>
            <a:r>
              <a:rPr lang="en-GB" dirty="0"/>
              <a:t>and </a:t>
            </a:r>
            <a:r>
              <a:rPr lang="en-GB"/>
              <a:t>minimum temperatures again, and </a:t>
            </a:r>
            <a:r>
              <a:rPr lang="en-GB" dirty="0"/>
              <a:t>compares the verification metric “proportion of forecasts within 2 degrees of observations” (where 1 is a perfect score) from three sources. The top-most line, brown, shows the current Met Office operational forecast performance at observation sites where recent observations are used to improve the forecast. The orange line is the same system, but without that statistical correction, so represents the current operational forecast at non-observing sites. The dark blue line is the IMPROVER forecast. While it doesn’t beat the operational forecast at observing sites, it is comparable with the much larger number of forecasts at non-observing sites.</a:t>
            </a:r>
          </a:p>
        </p:txBody>
      </p:sp>
      <p:sp>
        <p:nvSpPr>
          <p:cNvPr id="4" name="Slide Number Placeholder 3"/>
          <p:cNvSpPr>
            <a:spLocks noGrp="1"/>
          </p:cNvSpPr>
          <p:nvPr>
            <p:ph type="sldNum" sz="quarter" idx="5"/>
          </p:nvPr>
        </p:nvSpPr>
        <p:spPr/>
        <p:txBody>
          <a:bodyPr/>
          <a:lstStyle/>
          <a:p>
            <a:fld id="{FBAC7D92-7780-4248-9BD1-BC6E4AF80ED1}" type="slidenum">
              <a:rPr lang="en-GB" smtClean="0"/>
              <a:t>20</a:t>
            </a:fld>
            <a:endParaRPr lang="en-GB"/>
          </a:p>
        </p:txBody>
      </p:sp>
    </p:spTree>
    <p:extLst>
      <p:ext uri="{BB962C8B-B14F-4D97-AF65-F5344CB8AC3E}">
        <p14:creationId xmlns:p14="http://schemas.microsoft.com/office/powerpoint/2010/main" val="3033048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Hidden slide</a:t>
            </a:r>
          </a:p>
          <a:p>
            <a:r>
              <a:rPr lang="en-GB" dirty="0"/>
              <a:t>This shows verification for wind speed, where IMPROVER is not as good as </a:t>
            </a:r>
            <a:r>
              <a:rPr lang="en-GB" dirty="0" err="1"/>
              <a:t>BestData</a:t>
            </a:r>
            <a:r>
              <a:rPr lang="en-GB" dirty="0"/>
              <a:t> at observing sites, but we know that IMPROVER’s performance at non-observing sites is similar to </a:t>
            </a:r>
            <a:r>
              <a:rPr lang="en-GB" dirty="0" err="1"/>
              <a:t>BestData</a:t>
            </a:r>
            <a:r>
              <a:rPr lang="en-GB" dirty="0"/>
              <a:t> (not shown) which improves the consistency of the data.</a:t>
            </a:r>
          </a:p>
        </p:txBody>
      </p:sp>
      <p:sp>
        <p:nvSpPr>
          <p:cNvPr id="4" name="Slide Number Placeholder 3"/>
          <p:cNvSpPr>
            <a:spLocks noGrp="1"/>
          </p:cNvSpPr>
          <p:nvPr>
            <p:ph type="sldNum" sz="quarter" idx="5"/>
          </p:nvPr>
        </p:nvSpPr>
        <p:spPr/>
        <p:txBody>
          <a:bodyPr/>
          <a:lstStyle/>
          <a:p>
            <a:fld id="{FBAC7D92-7780-4248-9BD1-BC6E4AF80ED1}" type="slidenum">
              <a:rPr lang="en-GB" smtClean="0"/>
              <a:t>21</a:t>
            </a:fld>
            <a:endParaRPr lang="en-GB"/>
          </a:p>
        </p:txBody>
      </p:sp>
    </p:spTree>
    <p:extLst>
      <p:ext uri="{BB962C8B-B14F-4D97-AF65-F5344CB8AC3E}">
        <p14:creationId xmlns:p14="http://schemas.microsoft.com/office/powerpoint/2010/main" val="979742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we have a similar comparison for probability of precipitation. In this case, IMPROVER, red, is significantly better.</a:t>
            </a:r>
          </a:p>
        </p:txBody>
      </p:sp>
      <p:sp>
        <p:nvSpPr>
          <p:cNvPr id="4" name="Slide Number Placeholder 3"/>
          <p:cNvSpPr>
            <a:spLocks noGrp="1"/>
          </p:cNvSpPr>
          <p:nvPr>
            <p:ph type="sldNum" sz="quarter" idx="5"/>
          </p:nvPr>
        </p:nvSpPr>
        <p:spPr/>
        <p:txBody>
          <a:bodyPr/>
          <a:lstStyle/>
          <a:p>
            <a:fld id="{FBAC7D92-7780-4248-9BD1-BC6E4AF80ED1}" type="slidenum">
              <a:rPr lang="en-GB" smtClean="0"/>
              <a:t>22</a:t>
            </a:fld>
            <a:endParaRPr lang="en-GB"/>
          </a:p>
        </p:txBody>
      </p:sp>
    </p:spTree>
    <p:extLst>
      <p:ext uri="{BB962C8B-B14F-4D97-AF65-F5344CB8AC3E}">
        <p14:creationId xmlns:p14="http://schemas.microsoft.com/office/powerpoint/2010/main" val="2455673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Met Office IMPROVER project goes beyond just an open source code base, with many other technical, process and people aspects.</a:t>
            </a:r>
          </a:p>
        </p:txBody>
      </p:sp>
      <p:sp>
        <p:nvSpPr>
          <p:cNvPr id="4" name="Slide Number Placeholder 3"/>
          <p:cNvSpPr>
            <a:spLocks noGrp="1"/>
          </p:cNvSpPr>
          <p:nvPr>
            <p:ph type="sldNum" sz="quarter" idx="5"/>
          </p:nvPr>
        </p:nvSpPr>
        <p:spPr/>
        <p:txBody>
          <a:bodyPr/>
          <a:lstStyle/>
          <a:p>
            <a:fld id="{FBAC7D92-7780-4248-9BD1-BC6E4AF80ED1}" type="slidenum">
              <a:rPr lang="en-GB" smtClean="0"/>
              <a:t>23</a:t>
            </a:fld>
            <a:endParaRPr lang="en-GB"/>
          </a:p>
        </p:txBody>
      </p:sp>
    </p:spTree>
    <p:extLst>
      <p:ext uri="{BB962C8B-B14F-4D97-AF65-F5344CB8AC3E}">
        <p14:creationId xmlns:p14="http://schemas.microsoft.com/office/powerpoint/2010/main" val="3691847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Times New Roman" panose="02020603050405020304" pitchFamily="18" charset="0"/>
              </a:rPr>
              <a:t>As much work has gone into the technical running of IMPROVER as into the science. A very large number of tasks require scheduling and running in a timely manner, which I don’t have time to do justice to in this talk.</a:t>
            </a:r>
            <a:endParaRPr lang="en-GB" dirty="0"/>
          </a:p>
        </p:txBody>
      </p:sp>
      <p:sp>
        <p:nvSpPr>
          <p:cNvPr id="4" name="Slide Number Placeholder 3"/>
          <p:cNvSpPr>
            <a:spLocks noGrp="1"/>
          </p:cNvSpPr>
          <p:nvPr>
            <p:ph type="sldNum" sz="quarter" idx="5"/>
          </p:nvPr>
        </p:nvSpPr>
        <p:spPr/>
        <p:txBody>
          <a:bodyPr/>
          <a:lstStyle/>
          <a:p>
            <a:fld id="{FBAC7D92-7780-4248-9BD1-BC6E4AF80ED1}" type="slidenum">
              <a:rPr lang="en-GB" smtClean="0"/>
              <a:t>24</a:t>
            </a:fld>
            <a:endParaRPr lang="en-GB"/>
          </a:p>
        </p:txBody>
      </p:sp>
    </p:spTree>
    <p:extLst>
      <p:ext uri="{BB962C8B-B14F-4D97-AF65-F5344CB8AC3E}">
        <p14:creationId xmlns:p14="http://schemas.microsoft.com/office/powerpoint/2010/main" val="2074489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mn-lt"/>
              </a:rPr>
              <a:t>Hidden slide</a:t>
            </a:r>
          </a:p>
          <a:p>
            <a:r>
              <a:rPr lang="en-GB" b="0" i="0" dirty="0">
                <a:solidFill>
                  <a:srgbClr val="000000"/>
                </a:solidFill>
                <a:effectLst/>
                <a:latin typeface="+mn-lt"/>
              </a:rPr>
              <a:t>There are a whole host of technology aspects to the process of developing and running the IMPROVER code that make it more robust and easier to work with.</a:t>
            </a:r>
            <a:endParaRPr lang="en-GB" dirty="0">
              <a:latin typeface="+mn-lt"/>
            </a:endParaRPr>
          </a:p>
        </p:txBody>
      </p:sp>
      <p:sp>
        <p:nvSpPr>
          <p:cNvPr id="4" name="Slide Number Placeholder 3"/>
          <p:cNvSpPr>
            <a:spLocks noGrp="1"/>
          </p:cNvSpPr>
          <p:nvPr>
            <p:ph type="sldNum" sz="quarter" idx="5"/>
          </p:nvPr>
        </p:nvSpPr>
        <p:spPr/>
        <p:txBody>
          <a:bodyPr/>
          <a:lstStyle/>
          <a:p>
            <a:fld id="{FBAC7D92-7780-4248-9BD1-BC6E4AF80ED1}" type="slidenum">
              <a:rPr lang="en-GB" smtClean="0"/>
              <a:t>25</a:t>
            </a:fld>
            <a:endParaRPr lang="en-GB"/>
          </a:p>
        </p:txBody>
      </p:sp>
    </p:spTree>
    <p:extLst>
      <p:ext uri="{BB962C8B-B14F-4D97-AF65-F5344CB8AC3E}">
        <p14:creationId xmlns:p14="http://schemas.microsoft.com/office/powerpoint/2010/main" val="24341588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All IMPROVER code is open source and can be viewed on GitHub, along with documentation to go with each process step on Read the Docs.</a:t>
            </a:r>
          </a:p>
        </p:txBody>
      </p:sp>
      <p:sp>
        <p:nvSpPr>
          <p:cNvPr id="4" name="Slide Number Placeholder 3"/>
          <p:cNvSpPr>
            <a:spLocks noGrp="1"/>
          </p:cNvSpPr>
          <p:nvPr>
            <p:ph type="sldNum" sz="quarter" idx="5"/>
          </p:nvPr>
        </p:nvSpPr>
        <p:spPr/>
        <p:txBody>
          <a:bodyPr/>
          <a:lstStyle/>
          <a:p>
            <a:fld id="{FBAC7D92-7780-4248-9BD1-BC6E4AF80ED1}" type="slidenum">
              <a:rPr lang="en-GB" smtClean="0"/>
              <a:t>27</a:t>
            </a:fld>
            <a:endParaRPr lang="en-GB"/>
          </a:p>
        </p:txBody>
      </p:sp>
    </p:spTree>
    <p:extLst>
      <p:ext uri="{BB962C8B-B14F-4D97-AF65-F5344CB8AC3E}">
        <p14:creationId xmlns:p14="http://schemas.microsoft.com/office/powerpoint/2010/main" val="3810414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Met Office has also established a number of more formal collaborations, where we work more closely with organisations, having regular catch-up and sharing some of the closed source aspects of the Met Office IMPROVER system (e.g. </a:t>
            </a:r>
            <a:r>
              <a:rPr lang="en-GB" sz="1800" dirty="0">
                <a:solidFill>
                  <a:schemeClr val="tx1"/>
                </a:solidFill>
              </a:rPr>
              <a:t>source execution and workflow infrastructure)</a:t>
            </a:r>
            <a:r>
              <a:rPr lang="en-GB" sz="1800" dirty="0">
                <a:solidFill>
                  <a:schemeClr val="tx1"/>
                </a:solidFill>
                <a:effectLst/>
                <a:latin typeface="Calibri" panose="020F0502020204030204" pitchFamily="34" charset="0"/>
                <a:cs typeface="Times New Roman" panose="02020603050405020304" pitchFamily="18" charset="0"/>
              </a:rPr>
              <a:t>.</a:t>
            </a:r>
            <a:endParaRPr lang="en-GB" sz="1800" dirty="0">
              <a:solidFill>
                <a:schemeClr val="tx1"/>
              </a:solidFill>
            </a:endParaRPr>
          </a:p>
        </p:txBody>
      </p:sp>
      <p:sp>
        <p:nvSpPr>
          <p:cNvPr id="4" name="Slide Number Placeholder 3"/>
          <p:cNvSpPr>
            <a:spLocks noGrp="1"/>
          </p:cNvSpPr>
          <p:nvPr>
            <p:ph type="sldNum" sz="quarter" idx="5"/>
          </p:nvPr>
        </p:nvSpPr>
        <p:spPr/>
        <p:txBody>
          <a:bodyPr/>
          <a:lstStyle/>
          <a:p>
            <a:fld id="{FBAC7D92-7780-4248-9BD1-BC6E4AF80ED1}" type="slidenum">
              <a:rPr lang="en-GB" smtClean="0"/>
              <a:t>28</a:t>
            </a:fld>
            <a:endParaRPr lang="en-GB"/>
          </a:p>
        </p:txBody>
      </p:sp>
    </p:spTree>
    <p:extLst>
      <p:ext uri="{BB962C8B-B14F-4D97-AF65-F5344CB8AC3E}">
        <p14:creationId xmlns:p14="http://schemas.microsoft.com/office/powerpoint/2010/main" val="1210777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These are our initial customers which will make use of IMPROVER data for the general public and for expert users.</a:t>
            </a:r>
          </a:p>
          <a:p>
            <a:endParaRPr lang="en-GB" dirty="0">
              <a:cs typeface="Calibri"/>
            </a:endParaRPr>
          </a:p>
          <a:p>
            <a:r>
              <a:rPr lang="en-GB" dirty="0">
                <a:cs typeface="Calibri"/>
              </a:rPr>
              <a:t>[more details]</a:t>
            </a:r>
          </a:p>
          <a:p>
            <a:endParaRPr lang="en-GB" dirty="0">
              <a:cs typeface="Calibri"/>
            </a:endParaRPr>
          </a:p>
          <a:p>
            <a:r>
              <a:rPr lang="en-GB" dirty="0">
                <a:cs typeface="Calibri"/>
              </a:rPr>
              <a:t>Our users take our data via The Service Hub service, this service serves our data in the relevant format users require it in. Via SH, users can take IMPROVER variables from the UK and/or globe in site specific and/or gridded format. </a:t>
            </a:r>
          </a:p>
          <a:p>
            <a:r>
              <a:rPr lang="en-GB" dirty="0">
                <a:cs typeface="Calibri"/>
              </a:rPr>
              <a:t>- </a:t>
            </a:r>
            <a:r>
              <a:rPr lang="en-GB" b="1" dirty="0">
                <a:cs typeface="Calibri"/>
              </a:rPr>
              <a:t>Digital and Hazard Manager </a:t>
            </a:r>
            <a:r>
              <a:rPr lang="en-GB" dirty="0">
                <a:cs typeface="Calibri"/>
              </a:rPr>
              <a:t>are working to the same timelines to ensure consistency. This ensures customers accessing both services will see the same source of data. </a:t>
            </a:r>
            <a:endParaRPr lang="en-GB" dirty="0">
              <a:ea typeface="Calibri"/>
              <a:cs typeface="Calibri"/>
            </a:endParaRPr>
          </a:p>
          <a:p>
            <a:r>
              <a:rPr lang="en-GB" dirty="0">
                <a:cs typeface="Calibri"/>
              </a:rPr>
              <a:t>Digital teams will use our UK &amp; Global data to populate forecast tables on the public website and in the app</a:t>
            </a:r>
            <a:endParaRPr lang="en-GB" dirty="0">
              <a:ea typeface="Calibri"/>
              <a:cs typeface="Calibri"/>
            </a:endParaRPr>
          </a:p>
          <a:p>
            <a:r>
              <a:rPr lang="en-GB" dirty="0"/>
              <a:t>Hazard Manager will use our UK data for their service which is designed to help authorities prepare for and respond to emergency incidents caused or influenced by the weather.</a:t>
            </a:r>
            <a:endParaRPr lang="en-GB" dirty="0">
              <a:cs typeface="Calibri"/>
            </a:endParaRPr>
          </a:p>
          <a:p>
            <a:endParaRPr lang="en-GB" dirty="0">
              <a:cs typeface="Calibri"/>
            </a:endParaRPr>
          </a:p>
          <a:p>
            <a:r>
              <a:rPr lang="en-GB" dirty="0">
                <a:cs typeface="Calibri"/>
              </a:rPr>
              <a:t>Initially, they are working with site specific information to replace their current data feeds in a similar way to transition their downstream users effectively at the end of this year. This will pave the way for the next phase (2023) which will see users utilising probabilistic information informed by user insight to transition users away from a fully deterministic offering. </a:t>
            </a:r>
            <a:endParaRPr lang="en-GB" dirty="0">
              <a:ea typeface="Calibri"/>
              <a:cs typeface="Calibri"/>
            </a:endParaRPr>
          </a:p>
          <a:p>
            <a:r>
              <a:rPr lang="en-GB" b="1" dirty="0">
                <a:cs typeface="Calibri"/>
              </a:rPr>
              <a:t>Network Rail</a:t>
            </a:r>
            <a:r>
              <a:rPr lang="en-GB" dirty="0">
                <a:cs typeface="Calibri"/>
              </a:rPr>
              <a:t> – have been using our probabilistic gridded UK data for several months as a proof of concept trial, we are working with them to gather their requirements for future use once trial has concluded.</a:t>
            </a:r>
            <a:endParaRPr lang="en-GB" dirty="0">
              <a:ea typeface="Calibri"/>
              <a:cs typeface="Calibri"/>
            </a:endParaRPr>
          </a:p>
          <a:p>
            <a:r>
              <a:rPr lang="en-GB" b="1" dirty="0">
                <a:cs typeface="Calibri"/>
              </a:rPr>
              <a:t>Op Mets </a:t>
            </a:r>
            <a:r>
              <a:rPr lang="en-GB" dirty="0">
                <a:cs typeface="Calibri"/>
              </a:rPr>
              <a:t>– Have been exposed to IMPROVER data via Online Weather demonstrator tool which was a product of the ensemble exploitation project. This tool has allowed them to visualise IMPROVER data in the same way as they would via visual weather product they have now. They have more recently been involved in the IMPROVER testbed where over a 4 week period they used IMPROVER to make decisions on hazards and impactful weather. We have captured their feedback and observations and fed these into our product backlog.</a:t>
            </a:r>
            <a:endParaRPr lang="en-GB" dirty="0">
              <a:ea typeface="Calibri"/>
              <a:cs typeface="Calibri"/>
            </a:endParaRPr>
          </a:p>
          <a:p>
            <a:r>
              <a:rPr lang="en-GB" b="1" dirty="0">
                <a:cs typeface="Calibri"/>
              </a:rPr>
              <a:t>Ministry of defence</a:t>
            </a:r>
            <a:r>
              <a:rPr lang="en-GB" dirty="0">
                <a:cs typeface="Calibri"/>
              </a:rPr>
              <a:t>, specifically the Royal Navy have been equipped with laptops on board their carrier ships with secure access to online weather tool I have just mentioned above. They have used our forecast data to inform decisions upon entry and exit to ports and we have received some really positive feedback from them. We are continuing to work with them to understand their future requirements.   </a:t>
            </a:r>
            <a:endParaRPr lang="en-GB" dirty="0">
              <a:ea typeface="Calibri"/>
              <a:cs typeface="Calibri"/>
            </a:endParaRPr>
          </a:p>
        </p:txBody>
      </p:sp>
      <p:sp>
        <p:nvSpPr>
          <p:cNvPr id="4" name="Slide Number Placeholder 3"/>
          <p:cNvSpPr>
            <a:spLocks noGrp="1"/>
          </p:cNvSpPr>
          <p:nvPr>
            <p:ph type="sldNum" sz="quarter" idx="5"/>
          </p:nvPr>
        </p:nvSpPr>
        <p:spPr/>
        <p:txBody>
          <a:bodyPr/>
          <a:lstStyle/>
          <a:p>
            <a:fld id="{FBAC7D92-7780-4248-9BD1-BC6E4AF80ED1}" type="slidenum">
              <a:rPr lang="en-GB" smtClean="0"/>
              <a:t>29</a:t>
            </a:fld>
            <a:endParaRPr lang="en-GB"/>
          </a:p>
        </p:txBody>
      </p:sp>
    </p:spTree>
    <p:extLst>
      <p:ext uri="{BB962C8B-B14F-4D97-AF65-F5344CB8AC3E}">
        <p14:creationId xmlns:p14="http://schemas.microsoft.com/office/powerpoint/2010/main" val="2614880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solidFill>
                  <a:schemeClr val="tx1"/>
                </a:solidFill>
              </a:rPr>
              <a:t>Finally, here are a sample of what we are currently working on: Freezing Rain, Diagnosing hail from the global ensemble model,…</a:t>
            </a:r>
          </a:p>
        </p:txBody>
      </p:sp>
      <p:sp>
        <p:nvSpPr>
          <p:cNvPr id="4" name="Slide Number Placeholder 3"/>
          <p:cNvSpPr>
            <a:spLocks noGrp="1"/>
          </p:cNvSpPr>
          <p:nvPr>
            <p:ph type="sldNum" sz="quarter" idx="5"/>
          </p:nvPr>
        </p:nvSpPr>
        <p:spPr/>
        <p:txBody>
          <a:bodyPr/>
          <a:lstStyle/>
          <a:p>
            <a:fld id="{FBAC7D92-7780-4248-9BD1-BC6E4AF80ED1}" type="slidenum">
              <a:rPr lang="en-GB" smtClean="0"/>
              <a:t>31</a:t>
            </a:fld>
            <a:endParaRPr lang="en-GB"/>
          </a:p>
        </p:txBody>
      </p:sp>
    </p:spTree>
    <p:extLst>
      <p:ext uri="{BB962C8B-B14F-4D97-AF65-F5344CB8AC3E}">
        <p14:creationId xmlns:p14="http://schemas.microsoft.com/office/powerpoint/2010/main" val="4173952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solidFill>
                  <a:schemeClr val="tx1"/>
                </a:solidFill>
              </a:rPr>
              <a:t>… Extending forecasts to 14 days, pulling through new visibility data from the VERA scheme…</a:t>
            </a:r>
          </a:p>
        </p:txBody>
      </p:sp>
      <p:sp>
        <p:nvSpPr>
          <p:cNvPr id="4" name="Slide Number Placeholder 3"/>
          <p:cNvSpPr>
            <a:spLocks noGrp="1"/>
          </p:cNvSpPr>
          <p:nvPr>
            <p:ph type="sldNum" sz="quarter" idx="5"/>
          </p:nvPr>
        </p:nvSpPr>
        <p:spPr/>
        <p:txBody>
          <a:bodyPr/>
          <a:lstStyle/>
          <a:p>
            <a:fld id="{FBAC7D92-7780-4248-9BD1-BC6E4AF80ED1}" type="slidenum">
              <a:rPr lang="en-GB" smtClean="0"/>
              <a:t>32</a:t>
            </a:fld>
            <a:endParaRPr lang="en-GB"/>
          </a:p>
        </p:txBody>
      </p:sp>
    </p:spTree>
    <p:extLst>
      <p:ext uri="{BB962C8B-B14F-4D97-AF65-F5344CB8AC3E}">
        <p14:creationId xmlns:p14="http://schemas.microsoft.com/office/powerpoint/2010/main" val="603283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solidFill>
                  <a:schemeClr val="tx1"/>
                </a:solidFill>
              </a:rPr>
              <a:t>We need to derive precipitation realizations for use in hydrology</a:t>
            </a:r>
          </a:p>
        </p:txBody>
      </p:sp>
      <p:sp>
        <p:nvSpPr>
          <p:cNvPr id="4" name="Slide Number Placeholder 3"/>
          <p:cNvSpPr>
            <a:spLocks noGrp="1"/>
          </p:cNvSpPr>
          <p:nvPr>
            <p:ph type="sldNum" sz="quarter" idx="5"/>
          </p:nvPr>
        </p:nvSpPr>
        <p:spPr/>
        <p:txBody>
          <a:bodyPr/>
          <a:lstStyle/>
          <a:p>
            <a:fld id="{FBAC7D92-7780-4248-9BD1-BC6E4AF80ED1}" type="slidenum">
              <a:rPr lang="en-GB" smtClean="0"/>
              <a:t>33</a:t>
            </a:fld>
            <a:endParaRPr lang="en-GB"/>
          </a:p>
        </p:txBody>
      </p:sp>
    </p:spTree>
    <p:extLst>
      <p:ext uri="{BB962C8B-B14F-4D97-AF65-F5344CB8AC3E}">
        <p14:creationId xmlns:p14="http://schemas.microsoft.com/office/powerpoint/2010/main" val="10355256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solidFill>
                  <a:schemeClr val="tx1"/>
                </a:solidFill>
              </a:rPr>
              <a:t>And we have some technical enhancements in the pipeline too.</a:t>
            </a:r>
          </a:p>
        </p:txBody>
      </p:sp>
      <p:sp>
        <p:nvSpPr>
          <p:cNvPr id="4" name="Slide Number Placeholder 3"/>
          <p:cNvSpPr>
            <a:spLocks noGrp="1"/>
          </p:cNvSpPr>
          <p:nvPr>
            <p:ph type="sldNum" sz="quarter" idx="5"/>
          </p:nvPr>
        </p:nvSpPr>
        <p:spPr/>
        <p:txBody>
          <a:bodyPr/>
          <a:lstStyle/>
          <a:p>
            <a:fld id="{FBAC7D92-7780-4248-9BD1-BC6E4AF80ED1}" type="slidenum">
              <a:rPr lang="en-GB" smtClean="0"/>
              <a:t>34</a:t>
            </a:fld>
            <a:endParaRPr lang="en-GB"/>
          </a:p>
        </p:txBody>
      </p:sp>
    </p:spTree>
    <p:extLst>
      <p:ext uri="{BB962C8B-B14F-4D97-AF65-F5344CB8AC3E}">
        <p14:creationId xmlns:p14="http://schemas.microsoft.com/office/powerpoint/2010/main" val="8231668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6309522"/>
            <a:ext cx="12192000" cy="548481"/>
          </a:xfrm>
          <a:prstGeom prst="rect">
            <a:avLst/>
          </a:prstGeom>
        </p:spPr>
        <p:txBody>
          <a:bodyPr/>
          <a:lstStyle>
            <a:lvl1pPr defTabSz="292086" hangingPunct="0">
              <a:defRPr/>
            </a:lvl1pPr>
          </a:lstStyle>
          <a:p>
            <a:r>
              <a:rPr lang="en-GB" kern="0">
                <a:solidFill>
                  <a:srgbClr val="2A2A2A"/>
                </a:solidFill>
                <a:sym typeface="Helvetica Light"/>
              </a:rPr>
              <a:t>www.metoffice.gov.uk                                                                                                                                                                                                                      © Crown Copyright, Met Office</a:t>
            </a:r>
          </a:p>
        </p:txBody>
      </p:sp>
      <p:sp>
        <p:nvSpPr>
          <p:cNvPr id="7" name="Shape 48"/>
          <p:cNvSpPr/>
          <p:nvPr userDrawn="1"/>
        </p:nvSpPr>
        <p:spPr>
          <a:xfrm>
            <a:off x="-2" y="-8012"/>
            <a:ext cx="12192003" cy="916856"/>
          </a:xfrm>
          <a:prstGeom prst="rect">
            <a:avLst/>
          </a:prstGeom>
          <a:blipFill>
            <a:blip r:embed="rId2" cstate="print"/>
          </a:blipFill>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defRPr sz="3200">
                <a:solidFill>
                  <a:srgbClr val="FFFFFF"/>
                </a:solidFill>
              </a:defRPr>
            </a:lvl1pPr>
          </a:lstStyle>
          <a:p>
            <a:pPr marL="0" marR="0" lvl="0" indent="0" algn="ctr" defTabSz="292086"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a:ln>
                  <a:noFill/>
                </a:ln>
                <a:solidFill>
                  <a:srgbClr val="FFFFFF"/>
                </a:solidFill>
                <a:effectLst/>
                <a:uLnTx/>
                <a:uFillTx/>
                <a:latin typeface="Arial"/>
                <a:sym typeface="Helvetica Light"/>
              </a:rPr>
              <a:t>  </a:t>
            </a:r>
          </a:p>
        </p:txBody>
      </p:sp>
      <p:pic>
        <p:nvPicPr>
          <p:cNvPr id="14"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8" name="Title 2"/>
          <p:cNvSpPr>
            <a:spLocks noGrp="1"/>
          </p:cNvSpPr>
          <p:nvPr>
            <p:ph type="title" hasCustomPrompt="1"/>
          </p:nvPr>
        </p:nvSpPr>
        <p:spPr>
          <a:xfrm>
            <a:off x="263525" y="1386377"/>
            <a:ext cx="11250000" cy="646331"/>
          </a:xfrm>
        </p:spPr>
        <p:txBody>
          <a:bodyPr/>
          <a:lstStyle>
            <a:lvl1pPr>
              <a:defRPr/>
            </a:lvl1pPr>
          </a:lstStyle>
          <a:p>
            <a:r>
              <a:rPr lang="en-US"/>
              <a:t>Presentation title</a:t>
            </a:r>
            <a:endParaRPr lang="en-GB"/>
          </a:p>
        </p:txBody>
      </p:sp>
      <p:sp>
        <p:nvSpPr>
          <p:cNvPr id="9"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a:t>Name, job title</a:t>
            </a:r>
            <a:br>
              <a:rPr lang="en-US"/>
            </a:br>
            <a:r>
              <a:rPr lang="en-US"/>
              <a:t>Date</a:t>
            </a:r>
            <a:endParaRPr lang="en-GB"/>
          </a:p>
        </p:txBody>
      </p:sp>
    </p:spTree>
    <p:extLst>
      <p:ext uri="{BB962C8B-B14F-4D97-AF65-F5344CB8AC3E}">
        <p14:creationId xmlns:p14="http://schemas.microsoft.com/office/powerpoint/2010/main" val="31285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E601-3FCB-423F-9DBB-21C97AEB1DAD}"/>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BB253385-84A9-416E-B2D9-1C44CB2A7951}"/>
              </a:ext>
            </a:extLst>
          </p:cNvPr>
          <p:cNvSpPr>
            <a:spLocks noGrp="1"/>
          </p:cNvSpPr>
          <p:nvPr>
            <p:ph type="ftr" sz="quarter" idx="10"/>
          </p:nvPr>
        </p:nvSpPr>
        <p:spPr/>
        <p:txBody>
          <a:bodyPr/>
          <a:lstStyle/>
          <a:p>
            <a:r>
              <a:rPr lang="en-GB" kern="0">
                <a:solidFill>
                  <a:srgbClr val="2A2A2A"/>
                </a:solidFill>
                <a:sym typeface="Helvetica Light"/>
              </a:rPr>
              <a:t>www.metoffice.gov.uk                                                                                                                                                                                                                      © Crown Copyright, Met Office</a:t>
            </a:r>
          </a:p>
        </p:txBody>
      </p:sp>
    </p:spTree>
    <p:extLst>
      <p:ext uri="{BB962C8B-B14F-4D97-AF65-F5344CB8AC3E}">
        <p14:creationId xmlns:p14="http://schemas.microsoft.com/office/powerpoint/2010/main" val="209210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0F243-5858-46E3-A9BF-35D7A91597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0FC3A4B-59C6-4EAB-AC4F-9236BC7928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538ED58-6AE5-40AC-ACE3-D2097E87B0F9}"/>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5" name="Footer Placeholder 4">
            <a:extLst>
              <a:ext uri="{FF2B5EF4-FFF2-40B4-BE49-F238E27FC236}">
                <a16:creationId xmlns:a16="http://schemas.microsoft.com/office/drawing/2014/main" id="{0C2CD2B0-5E6A-4741-A38D-399365B6CB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885101-79DA-4038-84D4-1AEE5FAA9DCA}"/>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4157477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90F57-5AE9-4B78-B5ED-2CDBCD6CD0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EA1111-297C-4572-BD24-A83E760B8C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F1FA9A-172B-4AFB-A1B7-15B3576ABFF5}"/>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5" name="Footer Placeholder 4">
            <a:extLst>
              <a:ext uri="{FF2B5EF4-FFF2-40B4-BE49-F238E27FC236}">
                <a16:creationId xmlns:a16="http://schemas.microsoft.com/office/drawing/2014/main" id="{9674AF20-2484-4B5C-9F1E-7C9DEE841B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148579-6251-461C-9F28-6DB2345BAB6F}"/>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4089479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667FA-3134-424B-B554-D19ED00315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2B475AA-65B1-4A06-A0CC-B39885603D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779774-DC05-4DB9-AECE-A3672F2CA558}"/>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5" name="Footer Placeholder 4">
            <a:extLst>
              <a:ext uri="{FF2B5EF4-FFF2-40B4-BE49-F238E27FC236}">
                <a16:creationId xmlns:a16="http://schemas.microsoft.com/office/drawing/2014/main" id="{B48F1509-89B5-486F-A40F-5FC7B9CE88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A6AC19-B948-4369-A718-27916DA8C88A}"/>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2694830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B63F7-283B-43F9-B7B3-23DCF96EBB6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67F79E5-8345-4005-A3C9-515AD131D0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065AFC-AD8F-48BB-848A-5F216C567E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1A4EAAD-4117-42A9-A68F-85CCD6B40934}"/>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6" name="Footer Placeholder 5">
            <a:extLst>
              <a:ext uri="{FF2B5EF4-FFF2-40B4-BE49-F238E27FC236}">
                <a16:creationId xmlns:a16="http://schemas.microsoft.com/office/drawing/2014/main" id="{963078CA-3350-476C-B18B-A126AFD291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1E1FA3-5204-49BC-997F-6934CE3ECE48}"/>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630975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6FBCD-231C-4ACE-AE0C-30474CF8EF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BFB3EE-A8B6-4559-B636-FF2C14CC5D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2D1162-A4ED-4C6A-B777-686D566D31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6EB7EC7-025E-491A-B27A-1BC4DD936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3E18CB-0F28-4B70-B83D-97D4782679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88356C-1D32-497B-8420-927BBA90F5DD}"/>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8" name="Footer Placeholder 7">
            <a:extLst>
              <a:ext uri="{FF2B5EF4-FFF2-40B4-BE49-F238E27FC236}">
                <a16:creationId xmlns:a16="http://schemas.microsoft.com/office/drawing/2014/main" id="{75AC6D5B-CA5F-4DE4-AAED-B031769F80D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30F03BC-E431-4581-B0C7-A41C0320CEFE}"/>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2408986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359C7-84C5-4E23-8A85-C674E3DC833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C8D5254-E9DF-4447-8D55-A2A59A19D698}"/>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4" name="Footer Placeholder 3">
            <a:extLst>
              <a:ext uri="{FF2B5EF4-FFF2-40B4-BE49-F238E27FC236}">
                <a16:creationId xmlns:a16="http://schemas.microsoft.com/office/drawing/2014/main" id="{C74F27DD-2B0F-4D50-AB1A-CB1C429B3ED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B16230-19EB-486D-B6E4-36BEC52ED630}"/>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279899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DA1FC5-9E37-494D-B3FA-8BC68EC4892C}"/>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3" name="Footer Placeholder 2">
            <a:extLst>
              <a:ext uri="{FF2B5EF4-FFF2-40B4-BE49-F238E27FC236}">
                <a16:creationId xmlns:a16="http://schemas.microsoft.com/office/drawing/2014/main" id="{3216D250-0F44-4D76-A20B-D09187EFF4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432F60E-E383-4F7D-8D1B-9A2D2D36411A}"/>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2093309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747FE-1268-4FEC-B249-3DD9BDB204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A8BBCD8-EFF5-4D57-839F-D294941634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75B937-AB7F-4E16-92B1-5FAC59E68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CC8B8B-7D0C-4913-950C-E84917DCB1B2}"/>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6" name="Footer Placeholder 5">
            <a:extLst>
              <a:ext uri="{FF2B5EF4-FFF2-40B4-BE49-F238E27FC236}">
                <a16:creationId xmlns:a16="http://schemas.microsoft.com/office/drawing/2014/main" id="{B646DAEA-451E-491E-BD54-E5C76AE7C7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6E9F85-2973-4525-B2A3-55F1B6EA3EEA}"/>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1053083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02D80-D49B-4808-9346-2DB4D8E9D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8BC8FE1-8FA8-4479-B10B-E045FF94E5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ED6309-075B-478D-B66C-B4141A6B51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C2A2ED-3BBF-4C84-890A-21FC982E31B8}"/>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6" name="Footer Placeholder 5">
            <a:extLst>
              <a:ext uri="{FF2B5EF4-FFF2-40B4-BE49-F238E27FC236}">
                <a16:creationId xmlns:a16="http://schemas.microsoft.com/office/drawing/2014/main" id="{C9A6EB88-557E-480B-9F74-E4260197FE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874F2D-1DF8-459B-80C8-241042800F01}"/>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1533130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2D248-FE37-4D28-AED5-92A29B4BD28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35EF2E-472F-486F-B431-C315052D48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38C658-0A6D-4126-A506-45F6D4845C7C}"/>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5" name="Footer Placeholder 4">
            <a:extLst>
              <a:ext uri="{FF2B5EF4-FFF2-40B4-BE49-F238E27FC236}">
                <a16:creationId xmlns:a16="http://schemas.microsoft.com/office/drawing/2014/main" id="{5AE74632-90FC-4555-871D-757D3380F5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7EBEA8-8236-4890-AB56-C20AAD767D73}"/>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1987173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83D380-0887-4824-81D3-E63601C79EB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6D283B-E882-471A-9917-F6F36B0DA5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2BC89F0-8FCB-4B6C-BC68-5CD948379CE3}"/>
              </a:ext>
            </a:extLst>
          </p:cNvPr>
          <p:cNvSpPr>
            <a:spLocks noGrp="1"/>
          </p:cNvSpPr>
          <p:nvPr>
            <p:ph type="dt" sz="half" idx="10"/>
          </p:nvPr>
        </p:nvSpPr>
        <p:spPr/>
        <p:txBody>
          <a:bodyPr/>
          <a:lstStyle/>
          <a:p>
            <a:fld id="{656C5AD5-C283-49E3-9057-A1ECA0F827DA}" type="datetimeFigureOut">
              <a:rPr lang="en-GB" smtClean="0"/>
              <a:t>04/09/2022</a:t>
            </a:fld>
            <a:endParaRPr lang="en-GB"/>
          </a:p>
        </p:txBody>
      </p:sp>
      <p:sp>
        <p:nvSpPr>
          <p:cNvPr id="5" name="Footer Placeholder 4">
            <a:extLst>
              <a:ext uri="{FF2B5EF4-FFF2-40B4-BE49-F238E27FC236}">
                <a16:creationId xmlns:a16="http://schemas.microsoft.com/office/drawing/2014/main" id="{AAA9ACF6-27EA-48E9-9BC9-081FA9424A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E87C84-F80D-4D9B-851F-FB7ACB342CAA}"/>
              </a:ext>
            </a:extLst>
          </p:cNvPr>
          <p:cNvSpPr>
            <a:spLocks noGrp="1"/>
          </p:cNvSpPr>
          <p:nvPr>
            <p:ph type="sldNum" sz="quarter" idx="12"/>
          </p:nvPr>
        </p:nvSpPr>
        <p:spPr/>
        <p:txBody>
          <a:bodyPr/>
          <a:lstStyle/>
          <a:p>
            <a:fld id="{D6D431A9-D563-4C42-98AF-F51DD8BF0746}" type="slidenum">
              <a:rPr lang="en-GB" smtClean="0"/>
              <a:t>‹#›</a:t>
            </a:fld>
            <a:endParaRPr lang="en-GB"/>
          </a:p>
        </p:txBody>
      </p:sp>
    </p:spTree>
    <p:extLst>
      <p:ext uri="{BB962C8B-B14F-4D97-AF65-F5344CB8AC3E}">
        <p14:creationId xmlns:p14="http://schemas.microsoft.com/office/powerpoint/2010/main" val="3852143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2F98F-75DC-4396-B0E6-DFCEF5BE7E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017520D-79B1-4BB6-BCB4-E6C101879B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6A067C5-D46B-4CE0-B7AC-BB318B175858}"/>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5" name="Footer Placeholder 4">
            <a:extLst>
              <a:ext uri="{FF2B5EF4-FFF2-40B4-BE49-F238E27FC236}">
                <a16:creationId xmlns:a16="http://schemas.microsoft.com/office/drawing/2014/main" id="{96791E49-E33F-4323-B1E6-6E8A98CE52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1112E1-5131-4C37-A371-BB1775FC4473}"/>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2140870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F4E3A-5808-414F-960D-842A7F4C25E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50F41E-3972-4FA2-9CF0-05CB22B75A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D1C4C-3203-4160-882B-EF764302B3ED}"/>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5" name="Footer Placeholder 4">
            <a:extLst>
              <a:ext uri="{FF2B5EF4-FFF2-40B4-BE49-F238E27FC236}">
                <a16:creationId xmlns:a16="http://schemas.microsoft.com/office/drawing/2014/main" id="{A9FDE8BF-BA2B-4DCE-9F1C-995E8F9143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4567A7-A393-4898-B01C-756E191704B9}"/>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3559717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67D8-46D4-4029-8294-FA3F7DDF1B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EB5665-A1F4-4453-B048-AE5A336957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832C61-5F6F-4303-AE2B-DDABF0B87421}"/>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5" name="Footer Placeholder 4">
            <a:extLst>
              <a:ext uri="{FF2B5EF4-FFF2-40B4-BE49-F238E27FC236}">
                <a16:creationId xmlns:a16="http://schemas.microsoft.com/office/drawing/2014/main" id="{BC2933E0-0F1A-4243-A646-CCB504EAD9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CB279C-8137-438D-9B20-006FA7D72042}"/>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1999908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E3AC-2FAD-43AC-9C36-E482E07841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45B09F7-906F-458C-99C0-C7BB608A32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2E0979C-6DF2-405D-B892-F435EF3FBA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6DC7723-D36C-4CCC-9C3F-CB679A053D25}"/>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6" name="Footer Placeholder 5">
            <a:extLst>
              <a:ext uri="{FF2B5EF4-FFF2-40B4-BE49-F238E27FC236}">
                <a16:creationId xmlns:a16="http://schemas.microsoft.com/office/drawing/2014/main" id="{6273EA48-6306-4838-BF9C-AEDA6E1CC4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90BADE-A84A-4736-B70A-0CABBD7A2F1E}"/>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692130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29F3F-6333-4D23-A8A6-B18563C1DEF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863324-8EA7-464B-81BE-D1FBB58E99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60DD87-1C35-40C2-9102-1781804514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C2C1B98-0115-4E6C-888D-1C59D4D280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C53978-BCFB-490D-A4A5-CBC25FFF20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D8EDDFA-E6E6-4572-9748-5C77E130E403}"/>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8" name="Footer Placeholder 7">
            <a:extLst>
              <a:ext uri="{FF2B5EF4-FFF2-40B4-BE49-F238E27FC236}">
                <a16:creationId xmlns:a16="http://schemas.microsoft.com/office/drawing/2014/main" id="{C0487954-E91D-409E-BBF7-85EFE69B7C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6FAAB17-BBB8-42CF-A22C-2F2F932AA762}"/>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1835584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518EF-48AF-486C-BF76-76CBC619B01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A4F3F45-B123-4A19-A4A6-22995326122A}"/>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4" name="Footer Placeholder 3">
            <a:extLst>
              <a:ext uri="{FF2B5EF4-FFF2-40B4-BE49-F238E27FC236}">
                <a16:creationId xmlns:a16="http://schemas.microsoft.com/office/drawing/2014/main" id="{D277E0AB-F361-48A7-85C6-DAE099BE23A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053CFC3-77EE-426B-83BD-19E5E7F48A7E}"/>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4214872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FCF60E-1303-4080-9E8F-5F4D1B5C74BD}"/>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3" name="Footer Placeholder 2">
            <a:extLst>
              <a:ext uri="{FF2B5EF4-FFF2-40B4-BE49-F238E27FC236}">
                <a16:creationId xmlns:a16="http://schemas.microsoft.com/office/drawing/2014/main" id="{7E0374A1-393E-4B69-9134-A97F830B4AC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54F697F-0A11-4C36-B265-CBAEDAB878E0}"/>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12857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648A6-AA91-47A5-86E6-3D90C28BAB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E171CA4-85C5-4E8F-AAA6-BD3D49589E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0A4567B-6C56-4C30-879A-2ED64126E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D623FA-6842-42D9-9FDD-C02999F84B18}"/>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6" name="Footer Placeholder 5">
            <a:extLst>
              <a:ext uri="{FF2B5EF4-FFF2-40B4-BE49-F238E27FC236}">
                <a16:creationId xmlns:a16="http://schemas.microsoft.com/office/drawing/2014/main" id="{7D1E0078-5D46-40AD-BD6F-2227B64779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D76698D-579E-4DAE-95A2-3EDE756893B6}"/>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11161828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FFEE-EB4C-433E-935E-88018A845D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30FA17B-2442-40D6-BB86-8F84217AC2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794A48E-F8FA-4BDF-A44C-8EFD3B5495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182CA0-6867-42B1-983E-86D5895B9B82}"/>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6" name="Footer Placeholder 5">
            <a:extLst>
              <a:ext uri="{FF2B5EF4-FFF2-40B4-BE49-F238E27FC236}">
                <a16:creationId xmlns:a16="http://schemas.microsoft.com/office/drawing/2014/main" id="{874195B4-4A41-4DC6-BF6E-9BF059014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5D1158-B7F5-4A5C-96CE-D5FC68B3D7AD}"/>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3290298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6A91B-7B03-43C1-939D-7E2A84B204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DE5C1F-162C-4C21-8224-F029A343DC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2FCD4D-1AF4-41FE-AEB8-18A611F09D86}"/>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5" name="Footer Placeholder 4">
            <a:extLst>
              <a:ext uri="{FF2B5EF4-FFF2-40B4-BE49-F238E27FC236}">
                <a16:creationId xmlns:a16="http://schemas.microsoft.com/office/drawing/2014/main" id="{3A1044D7-6E16-419E-88C8-D3CC1F1118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FB0C7C-968B-4EC3-9511-F9A18340D8FA}"/>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4229929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8613A1-2613-4CE2-8617-237CBA9A39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1FE9742-9FAA-492A-B937-78CB6CAD58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E4D216-149F-459F-940A-DC1D0033480A}"/>
              </a:ext>
            </a:extLst>
          </p:cNvPr>
          <p:cNvSpPr>
            <a:spLocks noGrp="1"/>
          </p:cNvSpPr>
          <p:nvPr>
            <p:ph type="dt" sz="half" idx="10"/>
          </p:nvPr>
        </p:nvSpPr>
        <p:spPr/>
        <p:txBody>
          <a:bodyPr/>
          <a:lstStyle/>
          <a:p>
            <a:fld id="{8D9057CB-1A45-47BA-9805-FA5888D80815}" type="datetimeFigureOut">
              <a:rPr lang="en-GB" smtClean="0"/>
              <a:t>04/09/2022</a:t>
            </a:fld>
            <a:endParaRPr lang="en-GB"/>
          </a:p>
        </p:txBody>
      </p:sp>
      <p:sp>
        <p:nvSpPr>
          <p:cNvPr id="5" name="Footer Placeholder 4">
            <a:extLst>
              <a:ext uri="{FF2B5EF4-FFF2-40B4-BE49-F238E27FC236}">
                <a16:creationId xmlns:a16="http://schemas.microsoft.com/office/drawing/2014/main" id="{2901E037-511E-4A42-9D4B-6E7F02E62E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1ADE39-FF14-41BE-8D8B-50F0DC258565}"/>
              </a:ext>
            </a:extLst>
          </p:cNvPr>
          <p:cNvSpPr>
            <a:spLocks noGrp="1"/>
          </p:cNvSpPr>
          <p:nvPr>
            <p:ph type="sldNum" sz="quarter" idx="12"/>
          </p:nvPr>
        </p:nvSpPr>
        <p:spPr/>
        <p:txBody>
          <a:bodyPr/>
          <a:lstStyle/>
          <a:p>
            <a:fld id="{8A7CB272-4E57-41E6-B2D3-A25D88FE135A}" type="slidenum">
              <a:rPr lang="en-GB" smtClean="0"/>
              <a:t>‹#›</a:t>
            </a:fld>
            <a:endParaRPr lang="en-GB"/>
          </a:p>
        </p:txBody>
      </p:sp>
    </p:spTree>
    <p:extLst>
      <p:ext uri="{BB962C8B-B14F-4D97-AF65-F5344CB8AC3E}">
        <p14:creationId xmlns:p14="http://schemas.microsoft.com/office/powerpoint/2010/main" val="2595371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458A4-4529-4138-A462-185B911E05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97CC216-CCAB-4AFA-AF44-9409E529B8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F3F7639-155F-4F2A-9A7C-DF10CD0F672F}"/>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5" name="Footer Placeholder 4">
            <a:extLst>
              <a:ext uri="{FF2B5EF4-FFF2-40B4-BE49-F238E27FC236}">
                <a16:creationId xmlns:a16="http://schemas.microsoft.com/office/drawing/2014/main" id="{3B72B530-E7D8-45C5-9FD0-8D58E582F3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0F2814-3DE7-41AA-BDD0-4BD4EEAE77EE}"/>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4278609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4DD0C-9FE4-4F01-A4D9-D05DFB9626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4C5003D-485E-4F81-9864-4F0837002D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2F15F3-BC4D-4857-9D1C-C0D7EE136A59}"/>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5" name="Footer Placeholder 4">
            <a:extLst>
              <a:ext uri="{FF2B5EF4-FFF2-40B4-BE49-F238E27FC236}">
                <a16:creationId xmlns:a16="http://schemas.microsoft.com/office/drawing/2014/main" id="{2F15AD1B-0BCF-41CC-A3F1-96C5215A76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373F9E-F8ED-4487-8DEF-A1C222E7A6AD}"/>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38071869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5E623-B14D-44C9-AAEB-4395522427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825A423-9268-4EAA-AF3A-259B7B5C9F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96863-E1A8-4C80-895A-34FD90589EBF}"/>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5" name="Footer Placeholder 4">
            <a:extLst>
              <a:ext uri="{FF2B5EF4-FFF2-40B4-BE49-F238E27FC236}">
                <a16:creationId xmlns:a16="http://schemas.microsoft.com/office/drawing/2014/main" id="{DA1BED13-E61A-4945-A9FC-C35FB36870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73565-C3B9-4BAB-9D68-937FA878FD18}"/>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37322893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7C8E-3843-4C36-96F6-2774C33277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BCA8E5-906C-41B0-B4A7-EE8D6E3BD5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B5248C4-C380-4214-9A74-6C384C6783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60B5A7B-34A8-469C-B9D6-9C20B1A42022}"/>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6" name="Footer Placeholder 5">
            <a:extLst>
              <a:ext uri="{FF2B5EF4-FFF2-40B4-BE49-F238E27FC236}">
                <a16:creationId xmlns:a16="http://schemas.microsoft.com/office/drawing/2014/main" id="{E20B3090-8BA3-425F-9E5D-358E614A2C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A22504-6380-460A-A852-82F63308F61D}"/>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31963823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323C6-07FF-42C2-BEDD-C131A46AFF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5B92E5-427D-4BF1-A050-C9F9835036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31678A-BBF9-4FAC-B69A-B2E785914C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5B4713-A249-406C-8B0B-6FA50E98D2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56C7BF-FF85-497B-997C-E32A461B5A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1EFF156-4A8C-4872-A355-98ABE022D589}"/>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8" name="Footer Placeholder 7">
            <a:extLst>
              <a:ext uri="{FF2B5EF4-FFF2-40B4-BE49-F238E27FC236}">
                <a16:creationId xmlns:a16="http://schemas.microsoft.com/office/drawing/2014/main" id="{45355D5E-AA78-409F-8938-8981D32469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F218611-87A4-453A-9AB4-DB4DA8640984}"/>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3411583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28FBF-E24C-4984-925C-544BB442522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19C9C86-12DC-45CE-A957-C930EE356467}"/>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4" name="Footer Placeholder 3">
            <a:extLst>
              <a:ext uri="{FF2B5EF4-FFF2-40B4-BE49-F238E27FC236}">
                <a16:creationId xmlns:a16="http://schemas.microsoft.com/office/drawing/2014/main" id="{7B13ADBB-3462-4115-9FBD-EFFF86DA351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CF61E1D-8B4E-461A-9036-F8F480B902D7}"/>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4550473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3B8285-5CB3-45C7-9D2F-76B740B05959}"/>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3" name="Footer Placeholder 2">
            <a:extLst>
              <a:ext uri="{FF2B5EF4-FFF2-40B4-BE49-F238E27FC236}">
                <a16:creationId xmlns:a16="http://schemas.microsoft.com/office/drawing/2014/main" id="{20FF0CB1-B2DE-40B7-8CCB-3D48079D61B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F562D5-11FA-4BFE-AA55-17942B25CB95}"/>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19850863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9EE0F-C7F9-4A2D-A2AC-72C88DCBC2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9EF12B2-BDD8-4A8D-BA57-0610302DE2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0C2AE19-18FC-4B0F-8B6D-EB784FE928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9AD661-2406-4C7F-A6CD-56B0FB02480D}"/>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6" name="Footer Placeholder 5">
            <a:extLst>
              <a:ext uri="{FF2B5EF4-FFF2-40B4-BE49-F238E27FC236}">
                <a16:creationId xmlns:a16="http://schemas.microsoft.com/office/drawing/2014/main" id="{E5042FAA-435C-46C6-A06B-3A354C3B35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32ADF9-1154-4854-91D7-C43EE47E3111}"/>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19878656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6AA0C-F0D5-4FF6-A4BC-AEC10F9025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F6E0E54-D53B-4630-9938-81AAEC4232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A56971D-AE00-4562-BF9A-2C272EA9F5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7E0CBB-7434-49E0-9A8A-4DC7A3CDBCDB}"/>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6" name="Footer Placeholder 5">
            <a:extLst>
              <a:ext uri="{FF2B5EF4-FFF2-40B4-BE49-F238E27FC236}">
                <a16:creationId xmlns:a16="http://schemas.microsoft.com/office/drawing/2014/main" id="{23504205-728A-4DDD-B0FC-C8FD2D5C3D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5C9557C-69BC-446A-985F-850FBFA73D54}"/>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14916201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2218-300A-4B53-9105-6C530843290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A8D690-E4A2-4803-A18D-D64C6E3B3A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013832-5451-421A-AB16-32CDAB7A01A3}"/>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5" name="Footer Placeholder 4">
            <a:extLst>
              <a:ext uri="{FF2B5EF4-FFF2-40B4-BE49-F238E27FC236}">
                <a16:creationId xmlns:a16="http://schemas.microsoft.com/office/drawing/2014/main" id="{76B2891C-3D8E-4BEF-9A62-FFE256CFC9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163ECC-BE14-4290-B4D5-42F3A8E1B76C}"/>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35596756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131F83-83B3-4A46-9AFC-BE299A27DE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E7D9260-45A5-4E83-9527-80B7E91B1D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65A909-236E-4495-8DD8-10FCF93EBDCF}"/>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5" name="Footer Placeholder 4">
            <a:extLst>
              <a:ext uri="{FF2B5EF4-FFF2-40B4-BE49-F238E27FC236}">
                <a16:creationId xmlns:a16="http://schemas.microsoft.com/office/drawing/2014/main" id="{2FFD1BF4-B688-4CCE-80DC-DD77B9AB53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7B4F3F-E07C-4334-8C79-62CA54D0ECEC}"/>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28847592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ntent - 1 column">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endParaRPr lang="en-GB"/>
          </a:p>
        </p:txBody>
      </p:sp>
      <p:sp>
        <p:nvSpPr>
          <p:cNvPr id="11" name="Slide Number Placeholder 10"/>
          <p:cNvSpPr>
            <a:spLocks noGrp="1"/>
          </p:cNvSpPr>
          <p:nvPr>
            <p:ph type="sldNum" sz="quarter" idx="10"/>
          </p:nvPr>
        </p:nvSpPr>
        <p:spPr/>
        <p:txBody>
          <a:bodyPr/>
          <a:lstStyle/>
          <a:p>
            <a:fld id="{E5F9FE41-C8F9-47EF-94C3-C489748B47D0}" type="slidenum">
              <a:rPr lang="en-GB" smtClean="0"/>
              <a:pPr/>
              <a:t>‹#›</a:t>
            </a:fld>
            <a:endParaRPr lang="en-GB"/>
          </a:p>
        </p:txBody>
      </p:sp>
    </p:spTree>
    <p:extLst>
      <p:ext uri="{BB962C8B-B14F-4D97-AF65-F5344CB8AC3E}">
        <p14:creationId xmlns:p14="http://schemas.microsoft.com/office/powerpoint/2010/main" val="32505772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0" y="0"/>
            <a:ext cx="12192000" cy="6858000"/>
          </a:xfrm>
          <a:prstGeom prst="rect">
            <a:avLst/>
          </a:prstGeom>
        </p:spPr>
      </p:pic>
      <p:sp>
        <p:nvSpPr>
          <p:cNvPr id="20" name="Title 19"/>
          <p:cNvSpPr>
            <a:spLocks noGrp="1"/>
          </p:cNvSpPr>
          <p:nvPr>
            <p:ph type="title" hasCustomPrompt="1"/>
          </p:nvPr>
        </p:nvSpPr>
        <p:spPr/>
        <p:txBody>
          <a:bodyPr/>
          <a:lstStyle>
            <a:lvl1pPr>
              <a:defRPr>
                <a:solidFill>
                  <a:schemeClr val="bg2"/>
                </a:solidFill>
              </a:defRPr>
            </a:lvl1pPr>
          </a:lstStyle>
          <a:p>
            <a:r>
              <a:rPr lang="en-GB"/>
              <a:t>Presentation title</a:t>
            </a:r>
          </a:p>
        </p:txBody>
      </p:sp>
      <p:sp>
        <p:nvSpPr>
          <p:cNvPr id="23" name="Text Placeholder 22"/>
          <p:cNvSpPr>
            <a:spLocks noGrp="1"/>
          </p:cNvSpPr>
          <p:nvPr>
            <p:ph type="body" sz="quarter" idx="10" hasCustomPrompt="1"/>
          </p:nvPr>
        </p:nvSpPr>
        <p:spPr>
          <a:xfrm>
            <a:off x="263525" y="2348707"/>
            <a:ext cx="11250000" cy="815608"/>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a:t>Name, job title</a:t>
            </a:r>
            <a:br>
              <a:rPr lang="en-US"/>
            </a:br>
            <a:r>
              <a:rPr lang="en-US"/>
              <a:t>Date</a:t>
            </a:r>
            <a:endParaRPr lang="en-GB"/>
          </a:p>
        </p:txBody>
      </p:sp>
      <p:pic>
        <p:nvPicPr>
          <p:cNvPr id="6"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292093" hangingPunct="0">
              <a:defRPr>
                <a:solidFill>
                  <a:schemeClr val="accent6"/>
                </a:solidFill>
              </a:defRPr>
            </a:lvl1pPr>
          </a:lstStyle>
          <a:p>
            <a:r>
              <a:rPr lang="en-GB" kern="0">
                <a:solidFill>
                  <a:srgbClr val="FFFFFF"/>
                </a:solidFill>
                <a:sym typeface="Helvetica Light"/>
              </a:rPr>
              <a:t>www.metoffice.gov.uk																									                      © Crown Copyright 2019, Met Office</a:t>
            </a:r>
          </a:p>
        </p:txBody>
      </p:sp>
    </p:spTree>
    <p:extLst>
      <p:ext uri="{BB962C8B-B14F-4D97-AF65-F5344CB8AC3E}">
        <p14:creationId xmlns:p14="http://schemas.microsoft.com/office/powerpoint/2010/main" val="2050953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6309522"/>
            <a:ext cx="12192000" cy="548481"/>
          </a:xfrm>
          <a:prstGeom prst="rect">
            <a:avLst/>
          </a:prstGeom>
        </p:spPr>
        <p:txBody>
          <a:bodyPr/>
          <a:lstStyle>
            <a:lvl1pPr defTabSz="292093" hangingPunct="0">
              <a:defRPr/>
            </a:lvl1pPr>
          </a:lstStyle>
          <a:p>
            <a:r>
              <a:rPr lang="en-GB" kern="0">
                <a:solidFill>
                  <a:srgbClr val="2A2A2A"/>
                </a:solidFill>
                <a:sym typeface="Helvetica Light"/>
              </a:rPr>
              <a:t>www.metoffice.gov.uk																									                       © Crown Copyright 2019, Met Office</a:t>
            </a:r>
          </a:p>
        </p:txBody>
      </p:sp>
      <p:sp>
        <p:nvSpPr>
          <p:cNvPr id="7" name="Shape 48"/>
          <p:cNvSpPr/>
          <p:nvPr userDrawn="1"/>
        </p:nvSpPr>
        <p:spPr>
          <a:xfrm>
            <a:off x="-2" y="-8012"/>
            <a:ext cx="12192003" cy="916856"/>
          </a:xfrm>
          <a:prstGeom prst="rect">
            <a:avLst/>
          </a:prstGeom>
          <a:blipFill>
            <a:blip r:embed="rId2" cstate="print"/>
          </a:blipFill>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a:ln>
                  <a:noFill/>
                </a:ln>
                <a:solidFill>
                  <a:srgbClr val="FFFFFF"/>
                </a:solidFill>
                <a:effectLst/>
                <a:uLnTx/>
                <a:uFillTx/>
                <a:latin typeface="Arial"/>
                <a:sym typeface="Helvetica Light"/>
              </a:rPr>
              <a:t>  </a:t>
            </a:r>
          </a:p>
        </p:txBody>
      </p:sp>
      <p:pic>
        <p:nvPicPr>
          <p:cNvPr id="14"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8" name="Title 2"/>
          <p:cNvSpPr>
            <a:spLocks noGrp="1"/>
          </p:cNvSpPr>
          <p:nvPr>
            <p:ph type="title" hasCustomPrompt="1"/>
          </p:nvPr>
        </p:nvSpPr>
        <p:spPr>
          <a:xfrm>
            <a:off x="263525" y="1386378"/>
            <a:ext cx="11250000" cy="623248"/>
          </a:xfrm>
        </p:spPr>
        <p:txBody>
          <a:bodyPr/>
          <a:lstStyle>
            <a:lvl1pPr>
              <a:defRPr/>
            </a:lvl1pPr>
          </a:lstStyle>
          <a:p>
            <a:r>
              <a:rPr lang="en-US"/>
              <a:t>Presentation title</a:t>
            </a:r>
            <a:endParaRPr lang="en-GB"/>
          </a:p>
        </p:txBody>
      </p:sp>
      <p:sp>
        <p:nvSpPr>
          <p:cNvPr id="9"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a:t>Name, job title</a:t>
            </a:r>
            <a:br>
              <a:rPr lang="en-US"/>
            </a:br>
            <a:r>
              <a:rPr lang="en-US"/>
              <a:t>Date</a:t>
            </a:r>
            <a:endParaRPr lang="en-GB"/>
          </a:p>
        </p:txBody>
      </p:sp>
    </p:spTree>
    <p:extLst>
      <p:ext uri="{BB962C8B-B14F-4D97-AF65-F5344CB8AC3E}">
        <p14:creationId xmlns:p14="http://schemas.microsoft.com/office/powerpoint/2010/main" val="6037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6309521"/>
            <a:ext cx="12192000" cy="548481"/>
          </a:xfrm>
          <a:prstGeom prst="rect">
            <a:avLst/>
          </a:prstGeom>
        </p:spPr>
        <p:txBody>
          <a:bodyPr/>
          <a:lstStyle>
            <a:lvl1pPr defTabSz="292093" hangingPunct="0">
              <a:defRPr/>
            </a:lvl1pPr>
          </a:lstStyle>
          <a:p>
            <a:r>
              <a:rPr lang="en-GB" kern="0">
                <a:solidFill>
                  <a:srgbClr val="2A2A2A"/>
                </a:solidFill>
                <a:sym typeface="Helvetica Light"/>
              </a:rPr>
              <a:t>www.metoffice.gov.uk																									                       © Crown Copyright 2019, Met Office</a:t>
            </a:r>
          </a:p>
        </p:txBody>
      </p:sp>
      <p:sp>
        <p:nvSpPr>
          <p:cNvPr id="7" name="Shape 48"/>
          <p:cNvSpPr/>
          <p:nvPr userDrawn="1"/>
        </p:nvSpPr>
        <p:spPr>
          <a:xfrm>
            <a:off x="-2" y="-8012"/>
            <a:ext cx="12192003" cy="916856"/>
          </a:xfrm>
          <a:prstGeom prst="rect">
            <a:avLst/>
          </a:prstGeom>
          <a:blipFill>
            <a:blip r:embed="rId2" cstate="print"/>
          </a:blipFill>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a:ln>
                  <a:noFill/>
                </a:ln>
                <a:solidFill>
                  <a:srgbClr val="FFFFFF"/>
                </a:solidFill>
                <a:effectLst/>
                <a:uLnTx/>
                <a:uFillTx/>
                <a:latin typeface="Arial"/>
                <a:sym typeface="Helvetica Light"/>
              </a:rPr>
              <a:t>  </a:t>
            </a:r>
          </a:p>
        </p:txBody>
      </p:sp>
      <p:pic>
        <p:nvPicPr>
          <p:cNvPr id="14"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8" name="Title 2"/>
          <p:cNvSpPr>
            <a:spLocks noGrp="1"/>
          </p:cNvSpPr>
          <p:nvPr>
            <p:ph type="title" hasCustomPrompt="1"/>
          </p:nvPr>
        </p:nvSpPr>
        <p:spPr>
          <a:xfrm>
            <a:off x="263525" y="1386377"/>
            <a:ext cx="11250000" cy="830997"/>
          </a:xfrm>
        </p:spPr>
        <p:txBody>
          <a:bodyPr/>
          <a:lstStyle>
            <a:lvl1pPr>
              <a:defRPr/>
            </a:lvl1pPr>
          </a:lstStyle>
          <a:p>
            <a:r>
              <a:rPr lang="en-US"/>
              <a:t>Presentation title</a:t>
            </a:r>
            <a:endParaRPr lang="en-GB"/>
          </a:p>
        </p:txBody>
      </p:sp>
      <p:sp>
        <p:nvSpPr>
          <p:cNvPr id="9"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a:t>Name, job title</a:t>
            </a:r>
            <a:br>
              <a:rPr lang="en-US"/>
            </a:br>
            <a:r>
              <a:rPr lang="en-US"/>
              <a:t>Date</a:t>
            </a:r>
            <a:endParaRPr lang="en-GB"/>
          </a:p>
        </p:txBody>
      </p:sp>
    </p:spTree>
    <p:extLst>
      <p:ext uri="{BB962C8B-B14F-4D97-AF65-F5344CB8AC3E}">
        <p14:creationId xmlns:p14="http://schemas.microsoft.com/office/powerpoint/2010/main" val="3260120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a:t>Slide title</a:t>
            </a:r>
            <a:endParaRPr lang="en-GB"/>
          </a:p>
        </p:txBody>
      </p:sp>
      <p:sp>
        <p:nvSpPr>
          <p:cNvPr id="4" name="Footer Placeholder 3"/>
          <p:cNvSpPr>
            <a:spLocks noGrp="1"/>
          </p:cNvSpPr>
          <p:nvPr>
            <p:ph type="ftr" sz="quarter" idx="12"/>
          </p:nvPr>
        </p:nvSpPr>
        <p:spPr/>
        <p:txBody>
          <a:bodyPr/>
          <a:lstStyle>
            <a:lvl1pPr defTabSz="292093" hangingPunct="0">
              <a:defRPr/>
            </a:lvl1pPr>
          </a:lstStyle>
          <a:p>
            <a:r>
              <a:rPr lang="en-GB" kern="0">
                <a:solidFill>
                  <a:srgbClr val="2A2A2A"/>
                </a:solidFill>
                <a:sym typeface="Helvetica Light"/>
              </a:rPr>
              <a:t>www.metoffice.gov.uk																									                       © Crown Copyright 2019, Met Office</a:t>
            </a:r>
          </a:p>
        </p:txBody>
      </p:sp>
      <p:sp>
        <p:nvSpPr>
          <p:cNvPr id="5" name="Text Placeholder 4"/>
          <p:cNvSpPr>
            <a:spLocks noGrp="1"/>
          </p:cNvSpPr>
          <p:nvPr>
            <p:ph type="body" sz="quarter" idx="11" hasCustomPrompt="1"/>
          </p:nvPr>
        </p:nvSpPr>
        <p:spPr>
          <a:xfrm>
            <a:off x="263526" y="2360613"/>
            <a:ext cx="11233151" cy="3606800"/>
          </a:xfrm>
          <a:prstGeom prst="rect">
            <a:avLst/>
          </a:prstGeom>
        </p:spPr>
        <p:txBody>
          <a:bodyPr>
            <a:noAutofit/>
          </a:bodyPr>
          <a:lstStyle>
            <a:lvl1pPr>
              <a:defRPr/>
            </a:lvl1pPr>
          </a:lstStyle>
          <a:p>
            <a:pPr lvl="0"/>
            <a:r>
              <a:rPr lang="en-GB"/>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err="1"/>
              <a:t>air</a:t>
            </a:r>
            <a:r>
              <a:rPr lang="en-GB"/>
              <a:t> mass thunderstorm climate </a:t>
            </a:r>
            <a:r>
              <a:rPr lang="en-GB" err="1"/>
              <a:t>climate</a:t>
            </a:r>
            <a:r>
              <a:rPr lang="en-GB"/>
              <a:t> analysis centre (</a:t>
            </a:r>
            <a:r>
              <a:rPr lang="en-GB" err="1"/>
              <a:t>cac</a:t>
            </a:r>
            <a:r>
              <a:rPr lang="en-GB"/>
              <a:t>) cloud cloudburst downdraught geostrophic wind hydrometeor icing mean sea level oceanography overcast rotor cloud salt water snowflakes snow squall stable/stability </a:t>
            </a:r>
            <a:r>
              <a:rPr lang="en-GB" err="1"/>
              <a:t>stratiform</a:t>
            </a:r>
            <a:r>
              <a:rPr lang="en-GB"/>
              <a:t> summation layer amount sun pillar </a:t>
            </a:r>
            <a:r>
              <a:rPr lang="en-GB" err="1"/>
              <a:t>updraught</a:t>
            </a:r>
            <a:r>
              <a:rPr lang="en-GB"/>
              <a:t> upslope effect warning waterspout wind vane. </a:t>
            </a:r>
          </a:p>
          <a:p>
            <a:pPr lvl="0"/>
            <a:r>
              <a:rPr lang="en-GB"/>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err="1"/>
              <a:t>air</a:t>
            </a:r>
            <a:r>
              <a:rPr lang="en-GB"/>
              <a:t> mass thunderstorm climate </a:t>
            </a:r>
            <a:r>
              <a:rPr lang="en-GB" err="1"/>
              <a:t>climate</a:t>
            </a:r>
            <a:r>
              <a:rPr lang="en-GB"/>
              <a:t> analysis.</a:t>
            </a:r>
          </a:p>
          <a:p>
            <a:pPr lvl="0"/>
            <a:endParaRPr lang="en-US"/>
          </a:p>
        </p:txBody>
      </p:sp>
    </p:spTree>
    <p:extLst>
      <p:ext uri="{BB962C8B-B14F-4D97-AF65-F5344CB8AC3E}">
        <p14:creationId xmlns:p14="http://schemas.microsoft.com/office/powerpoint/2010/main" val="308938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5E623-B14D-44C9-AAEB-4395522427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825A423-9268-4EAA-AF3A-259B7B5C9F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96863-E1A8-4C80-895A-34FD90589EBF}"/>
              </a:ext>
            </a:extLst>
          </p:cNvPr>
          <p:cNvSpPr>
            <a:spLocks noGrp="1"/>
          </p:cNvSpPr>
          <p:nvPr>
            <p:ph type="dt" sz="half" idx="10"/>
          </p:nvPr>
        </p:nvSpPr>
        <p:spPr/>
        <p:txBody>
          <a:bodyPr/>
          <a:lstStyle/>
          <a:p>
            <a:fld id="{B0B9BB04-82D9-44D1-9256-67FC16B3BF44}" type="datetimeFigureOut">
              <a:rPr lang="en-GB" smtClean="0"/>
              <a:t>04/09/2022</a:t>
            </a:fld>
            <a:endParaRPr lang="en-GB"/>
          </a:p>
        </p:txBody>
      </p:sp>
      <p:sp>
        <p:nvSpPr>
          <p:cNvPr id="5" name="Footer Placeholder 4">
            <a:extLst>
              <a:ext uri="{FF2B5EF4-FFF2-40B4-BE49-F238E27FC236}">
                <a16:creationId xmlns:a16="http://schemas.microsoft.com/office/drawing/2014/main" id="{DA1BED13-E61A-4945-A9FC-C35FB36870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73565-C3B9-4BAB-9D68-937FA878FD18}"/>
              </a:ext>
            </a:extLst>
          </p:cNvPr>
          <p:cNvSpPr>
            <a:spLocks noGrp="1"/>
          </p:cNvSpPr>
          <p:nvPr>
            <p:ph type="sldNum" sz="quarter" idx="12"/>
          </p:nvPr>
        </p:nvSpPr>
        <p:spPr/>
        <p:txBody>
          <a:bodyPr/>
          <a:lstStyle/>
          <a:p>
            <a:fld id="{BB9A6F69-B8D9-4C9F-8774-3CAFEB99BB44}" type="slidenum">
              <a:rPr lang="en-GB" smtClean="0"/>
              <a:t>‹#›</a:t>
            </a:fld>
            <a:endParaRPr lang="en-GB"/>
          </a:p>
        </p:txBody>
      </p:sp>
    </p:spTree>
    <p:extLst>
      <p:ext uri="{BB962C8B-B14F-4D97-AF65-F5344CB8AC3E}">
        <p14:creationId xmlns:p14="http://schemas.microsoft.com/office/powerpoint/2010/main" val="42879232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Content -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E5F9FE41-C8F9-47EF-94C3-C489748B47D0}" type="slidenum">
              <a:rPr lang="en-GB" smtClean="0"/>
              <a:pPr/>
              <a:t>‹#›</a:t>
            </a:fld>
            <a:endParaRPr lang="en-GB"/>
          </a:p>
        </p:txBody>
      </p:sp>
    </p:spTree>
    <p:extLst>
      <p:ext uri="{BB962C8B-B14F-4D97-AF65-F5344CB8AC3E}">
        <p14:creationId xmlns:p14="http://schemas.microsoft.com/office/powerpoint/2010/main" val="30703596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E601-3FCB-423F-9DBB-21C97AEB1DAD}"/>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BB253385-84A9-416E-B2D9-1C44CB2A7951}"/>
              </a:ext>
            </a:extLst>
          </p:cNvPr>
          <p:cNvSpPr>
            <a:spLocks noGrp="1"/>
          </p:cNvSpPr>
          <p:nvPr>
            <p:ph type="ftr" sz="quarter" idx="10"/>
          </p:nvPr>
        </p:nvSpPr>
        <p:spPr/>
        <p:txBody>
          <a:bodyPr/>
          <a:lstStyle/>
          <a:p>
            <a:r>
              <a:rPr lang="en-GB" kern="0">
                <a:solidFill>
                  <a:srgbClr val="2A2A2A"/>
                </a:solidFill>
                <a:sym typeface="Helvetica Light"/>
              </a:rPr>
              <a:t>www.metoffice.gov.uk                                                                                                                                                                                                                      © Crown Copyright, Met Office</a:t>
            </a:r>
          </a:p>
        </p:txBody>
      </p:sp>
    </p:spTree>
    <p:extLst>
      <p:ext uri="{BB962C8B-B14F-4D97-AF65-F5344CB8AC3E}">
        <p14:creationId xmlns:p14="http://schemas.microsoft.com/office/powerpoint/2010/main" val="324765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 - 1 column bullet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vl1pPr>
          </a:lstStyle>
          <a:p>
            <a:r>
              <a:rPr lang="en-GB">
                <a:solidFill>
                  <a:srgbClr val="2A2A2A"/>
                </a:solidFill>
              </a:rPr>
              <a:t>www.metoffice.gov.uk                                                                                                     © Crown Copyright 2018, Met Office</a:t>
            </a:r>
          </a:p>
        </p:txBody>
      </p:sp>
      <p:sp>
        <p:nvSpPr>
          <p:cNvPr id="2" name="Title 1"/>
          <p:cNvSpPr>
            <a:spLocks noGrp="1"/>
          </p:cNvSpPr>
          <p:nvPr>
            <p:ph type="title" hasCustomPrompt="1"/>
          </p:nvPr>
        </p:nvSpPr>
        <p:spPr/>
        <p:txBody>
          <a:bodyPr/>
          <a:lstStyle>
            <a:lvl1pPr>
              <a:defRPr/>
            </a:lvl1pPr>
          </a:lstStyle>
          <a:p>
            <a:r>
              <a:rPr lang="en-US"/>
              <a:t>Slide title</a:t>
            </a:r>
            <a:endParaRPr lang="en-GB"/>
          </a:p>
        </p:txBody>
      </p:sp>
      <p:sp>
        <p:nvSpPr>
          <p:cNvPr id="5" name="Text Placeholder 4"/>
          <p:cNvSpPr>
            <a:spLocks noGrp="1"/>
          </p:cNvSpPr>
          <p:nvPr>
            <p:ph type="body" sz="quarter" idx="11" hasCustomPrompt="1"/>
          </p:nvPr>
        </p:nvSpPr>
        <p:spPr>
          <a:xfrm>
            <a:off x="263526" y="2348707"/>
            <a:ext cx="11249819" cy="3618706"/>
          </a:xfrm>
        </p:spPr>
        <p:txBody>
          <a:bodyPr/>
          <a:lstStyle>
            <a:lvl1pPr marL="285750" indent="-285750">
              <a:buFont typeface="Arial" panose="020B0604020202020204" pitchFamily="34" charset="0"/>
              <a:buChar char="•"/>
              <a:defRPr baseline="0"/>
            </a:lvl1pPr>
          </a:lstStyle>
          <a:p>
            <a:pPr lvl="0"/>
            <a:r>
              <a:rPr lang="en-US"/>
              <a:t>To add bullets, highlight this text box and select ‘bulleted list’ from the home menu</a:t>
            </a:r>
            <a:endParaRPr lang="en-GB"/>
          </a:p>
        </p:txBody>
      </p:sp>
    </p:spTree>
    <p:extLst>
      <p:ext uri="{BB962C8B-B14F-4D97-AF65-F5344CB8AC3E}">
        <p14:creationId xmlns:p14="http://schemas.microsoft.com/office/powerpoint/2010/main" val="294074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a:t>Slide title</a:t>
            </a:r>
            <a:endParaRPr lang="en-GB"/>
          </a:p>
        </p:txBody>
      </p:sp>
      <p:sp>
        <p:nvSpPr>
          <p:cNvPr id="4" name="Footer Placeholder 3"/>
          <p:cNvSpPr>
            <a:spLocks noGrp="1"/>
          </p:cNvSpPr>
          <p:nvPr>
            <p:ph type="ftr" sz="quarter" idx="12"/>
          </p:nvPr>
        </p:nvSpPr>
        <p:spPr/>
        <p:txBody>
          <a:bodyPr/>
          <a:lstStyle>
            <a:lvl1pPr defTabSz="292093" hangingPunct="0">
              <a:defRPr/>
            </a:lvl1pPr>
          </a:lstStyle>
          <a:p>
            <a:r>
              <a:rPr lang="en-GB" kern="0">
                <a:solidFill>
                  <a:srgbClr val="2A2A2A"/>
                </a:solidFill>
                <a:sym typeface="Helvetica Light"/>
              </a:rPr>
              <a:t>www.metoffice.gov.uk																									                       © Crown Copyright 2019, Met Office</a:t>
            </a:r>
          </a:p>
        </p:txBody>
      </p:sp>
      <p:sp>
        <p:nvSpPr>
          <p:cNvPr id="5" name="Text Placeholder 4"/>
          <p:cNvSpPr>
            <a:spLocks noGrp="1"/>
          </p:cNvSpPr>
          <p:nvPr>
            <p:ph type="body" sz="quarter" idx="11" hasCustomPrompt="1"/>
          </p:nvPr>
        </p:nvSpPr>
        <p:spPr>
          <a:xfrm>
            <a:off x="263526" y="2360613"/>
            <a:ext cx="11233151" cy="3606800"/>
          </a:xfrm>
          <a:prstGeom prst="rect">
            <a:avLst/>
          </a:prstGeom>
        </p:spPr>
        <p:txBody>
          <a:bodyPr>
            <a:noAutofit/>
          </a:bodyPr>
          <a:lstStyle>
            <a:lvl1pPr>
              <a:defRPr/>
            </a:lvl1pPr>
          </a:lstStyle>
          <a:p>
            <a:pPr lvl="0"/>
            <a:r>
              <a:rPr lang="en-GB"/>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err="1"/>
              <a:t>air</a:t>
            </a:r>
            <a:r>
              <a:rPr lang="en-GB"/>
              <a:t> mass thunderstorm climate </a:t>
            </a:r>
            <a:r>
              <a:rPr lang="en-GB" err="1"/>
              <a:t>climate</a:t>
            </a:r>
            <a:r>
              <a:rPr lang="en-GB"/>
              <a:t> analysis centre (</a:t>
            </a:r>
            <a:r>
              <a:rPr lang="en-GB" err="1"/>
              <a:t>cac</a:t>
            </a:r>
            <a:r>
              <a:rPr lang="en-GB"/>
              <a:t>) cloud cloudburst downdraught geostrophic wind hydrometeor icing mean sea level oceanography overcast rotor cloud salt water snowflakes snow squall stable/stability </a:t>
            </a:r>
            <a:r>
              <a:rPr lang="en-GB" err="1"/>
              <a:t>stratiform</a:t>
            </a:r>
            <a:r>
              <a:rPr lang="en-GB"/>
              <a:t> summation layer amount sun pillar </a:t>
            </a:r>
            <a:r>
              <a:rPr lang="en-GB" err="1"/>
              <a:t>updraught</a:t>
            </a:r>
            <a:r>
              <a:rPr lang="en-GB"/>
              <a:t> upslope effect warning waterspout wind vane. </a:t>
            </a:r>
          </a:p>
          <a:p>
            <a:pPr lvl="0"/>
            <a:r>
              <a:rPr lang="en-GB"/>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err="1"/>
              <a:t>air</a:t>
            </a:r>
            <a:r>
              <a:rPr lang="en-GB"/>
              <a:t> mass thunderstorm climate </a:t>
            </a:r>
            <a:r>
              <a:rPr lang="en-GB" err="1"/>
              <a:t>climate</a:t>
            </a:r>
            <a:r>
              <a:rPr lang="en-GB"/>
              <a:t> analysis.</a:t>
            </a:r>
          </a:p>
          <a:p>
            <a:pPr lvl="0"/>
            <a:endParaRPr lang="en-US"/>
          </a:p>
        </p:txBody>
      </p:sp>
    </p:spTree>
    <p:extLst>
      <p:ext uri="{BB962C8B-B14F-4D97-AF65-F5344CB8AC3E}">
        <p14:creationId xmlns:p14="http://schemas.microsoft.com/office/powerpoint/2010/main" val="3769430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0" y="0"/>
            <a:ext cx="12192000" cy="6858000"/>
          </a:xfrm>
          <a:prstGeom prst="rect">
            <a:avLst/>
          </a:prstGeom>
        </p:spPr>
      </p:pic>
      <p:sp>
        <p:nvSpPr>
          <p:cNvPr id="20" name="Title 19"/>
          <p:cNvSpPr>
            <a:spLocks noGrp="1"/>
          </p:cNvSpPr>
          <p:nvPr>
            <p:ph type="title" hasCustomPrompt="1"/>
          </p:nvPr>
        </p:nvSpPr>
        <p:spPr/>
        <p:txBody>
          <a:bodyPr/>
          <a:lstStyle>
            <a:lvl1pPr>
              <a:defRPr>
                <a:solidFill>
                  <a:schemeClr val="bg2"/>
                </a:solidFill>
              </a:defRPr>
            </a:lvl1pPr>
          </a:lstStyle>
          <a:p>
            <a:r>
              <a:rPr lang="en-GB"/>
              <a:t>Presentation title</a:t>
            </a:r>
          </a:p>
        </p:txBody>
      </p:sp>
      <p:sp>
        <p:nvSpPr>
          <p:cNvPr id="23" name="Text Placeholder 22"/>
          <p:cNvSpPr>
            <a:spLocks noGrp="1"/>
          </p:cNvSpPr>
          <p:nvPr>
            <p:ph type="body" sz="quarter" idx="10" hasCustomPrompt="1"/>
          </p:nvPr>
        </p:nvSpPr>
        <p:spPr>
          <a:xfrm>
            <a:off x="263525" y="2348707"/>
            <a:ext cx="11250000" cy="815608"/>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a:t>Name, job title</a:t>
            </a:r>
            <a:br>
              <a:rPr lang="en-US"/>
            </a:br>
            <a:r>
              <a:rPr lang="en-US"/>
              <a:t>Date</a:t>
            </a:r>
            <a:endParaRPr lang="en-GB"/>
          </a:p>
        </p:txBody>
      </p:sp>
      <p:pic>
        <p:nvPicPr>
          <p:cNvPr id="6"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292093" hangingPunct="0">
              <a:defRPr>
                <a:solidFill>
                  <a:schemeClr val="accent6"/>
                </a:solidFill>
              </a:defRPr>
            </a:lvl1pPr>
          </a:lstStyle>
          <a:p>
            <a:r>
              <a:rPr lang="en-GB" kern="0">
                <a:solidFill>
                  <a:srgbClr val="FFFFFF"/>
                </a:solidFill>
                <a:sym typeface="Helvetica Light"/>
              </a:rPr>
              <a:t>www.metoffice.gov.uk																									                      © Crown Copyright 2019, Met Office</a:t>
            </a:r>
          </a:p>
        </p:txBody>
      </p:sp>
    </p:spTree>
    <p:extLst>
      <p:ext uri="{BB962C8B-B14F-4D97-AF65-F5344CB8AC3E}">
        <p14:creationId xmlns:p14="http://schemas.microsoft.com/office/powerpoint/2010/main" val="16180790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6309521"/>
            <a:ext cx="12192000" cy="548481"/>
          </a:xfrm>
          <a:prstGeom prst="rect">
            <a:avLst/>
          </a:prstGeom>
        </p:spPr>
        <p:txBody>
          <a:bodyPr/>
          <a:lstStyle>
            <a:lvl1pPr defTabSz="292093" hangingPunct="0">
              <a:defRPr/>
            </a:lvl1pPr>
          </a:lstStyle>
          <a:p>
            <a:r>
              <a:rPr lang="en-GB" kern="0">
                <a:solidFill>
                  <a:srgbClr val="2A2A2A"/>
                </a:solidFill>
                <a:sym typeface="Helvetica Light"/>
              </a:rPr>
              <a:t>www.metoffice.gov.uk																									                       © Crown Copyright 2019, Met Office</a:t>
            </a:r>
          </a:p>
        </p:txBody>
      </p:sp>
      <p:sp>
        <p:nvSpPr>
          <p:cNvPr id="7" name="Shape 48"/>
          <p:cNvSpPr/>
          <p:nvPr userDrawn="1"/>
        </p:nvSpPr>
        <p:spPr>
          <a:xfrm>
            <a:off x="-2" y="-8012"/>
            <a:ext cx="12192003" cy="916856"/>
          </a:xfrm>
          <a:prstGeom prst="rect">
            <a:avLst/>
          </a:prstGeom>
          <a:blipFill>
            <a:blip r:embed="rId2" cstate="print"/>
          </a:blipFill>
          <a:ln w="12700">
            <a:miter lim="400000"/>
          </a:ln>
          <a:extLst>
            <a:ext uri="{C572A759-6A51-4108-AA02-DFA0A04FC94B}">
              <ma14:wrappingTextBoxFlag xmlns:ma14="http://schemas.microsoft.com/office/mac/drawingml/2011/main" xmlns="" val="1"/>
            </a:ext>
          </a:extLst>
        </p:spPr>
        <p:txBody>
          <a:bodyPr lIns="35719" tIns="35719" rIns="35719" bIns="35719" anchor="ctr"/>
          <a:lstStyle>
            <a:lvl1pPr>
              <a:defRPr sz="3200">
                <a:solidFill>
                  <a:srgbClr val="FFFFFF"/>
                </a:solidFill>
              </a:defRPr>
            </a:lvl1pPr>
          </a:lstStyle>
          <a:p>
            <a:pPr marL="0" marR="0" lvl="0" indent="0" algn="ctr" defTabSz="292093" rtl="0" eaLnBrk="1" fontAlgn="auto" latinLnBrk="0" hangingPunct="0">
              <a:lnSpc>
                <a:spcPct val="100000"/>
              </a:lnSpc>
              <a:spcBef>
                <a:spcPts val="0"/>
              </a:spcBef>
              <a:spcAft>
                <a:spcPts val="0"/>
              </a:spcAft>
              <a:buClrTx/>
              <a:buSzTx/>
              <a:buFontTx/>
              <a:buNone/>
              <a:tabLst/>
              <a:defRPr/>
            </a:pPr>
            <a:r>
              <a:rPr kumimoji="0" sz="1600" b="0" i="0" u="none" strike="noStrike" kern="0" cap="none" spc="0" normalizeH="0" baseline="0" noProof="0">
                <a:ln>
                  <a:noFill/>
                </a:ln>
                <a:solidFill>
                  <a:srgbClr val="FFFFFF"/>
                </a:solidFill>
                <a:effectLst/>
                <a:uLnTx/>
                <a:uFillTx/>
                <a:latin typeface="Arial"/>
                <a:sym typeface="Helvetica Light"/>
              </a:rPr>
              <a:t>  </a:t>
            </a:r>
          </a:p>
        </p:txBody>
      </p:sp>
      <p:pic>
        <p:nvPicPr>
          <p:cNvPr id="14"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8" name="Title 2"/>
          <p:cNvSpPr>
            <a:spLocks noGrp="1"/>
          </p:cNvSpPr>
          <p:nvPr>
            <p:ph type="title" hasCustomPrompt="1"/>
          </p:nvPr>
        </p:nvSpPr>
        <p:spPr>
          <a:xfrm>
            <a:off x="263525" y="1386377"/>
            <a:ext cx="11250000" cy="830997"/>
          </a:xfrm>
        </p:spPr>
        <p:txBody>
          <a:bodyPr/>
          <a:lstStyle>
            <a:lvl1pPr>
              <a:defRPr/>
            </a:lvl1pPr>
          </a:lstStyle>
          <a:p>
            <a:r>
              <a:rPr lang="en-US"/>
              <a:t>Presentation title</a:t>
            </a:r>
            <a:endParaRPr lang="en-GB"/>
          </a:p>
        </p:txBody>
      </p:sp>
      <p:sp>
        <p:nvSpPr>
          <p:cNvPr id="9" name="Text Placeholder 22"/>
          <p:cNvSpPr>
            <a:spLocks noGrp="1"/>
          </p:cNvSpPr>
          <p:nvPr>
            <p:ph type="body" sz="quarter" idx="11" hasCustomPrompt="1"/>
          </p:nvPr>
        </p:nvSpPr>
        <p:spPr>
          <a:xfrm>
            <a:off x="278605" y="2348707"/>
            <a:ext cx="11234920" cy="815608"/>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a:t>Name, job title</a:t>
            </a:r>
            <a:br>
              <a:rPr lang="en-US"/>
            </a:br>
            <a:r>
              <a:rPr lang="en-US"/>
              <a:t>Date</a:t>
            </a:r>
            <a:endParaRPr lang="en-GB"/>
          </a:p>
        </p:txBody>
      </p:sp>
    </p:spTree>
    <p:extLst>
      <p:ext uri="{BB962C8B-B14F-4D97-AF65-F5344CB8AC3E}">
        <p14:creationId xmlns:p14="http://schemas.microsoft.com/office/powerpoint/2010/main" val="357211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ntent - 1 column">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endParaRPr lang="en-GB"/>
          </a:p>
        </p:txBody>
      </p:sp>
      <p:sp>
        <p:nvSpPr>
          <p:cNvPr id="11" name="Slide Number Placeholder 10"/>
          <p:cNvSpPr>
            <a:spLocks noGrp="1"/>
          </p:cNvSpPr>
          <p:nvPr>
            <p:ph type="sldNum" sz="quarter" idx="10"/>
          </p:nvPr>
        </p:nvSpPr>
        <p:spPr/>
        <p:txBody>
          <a:bodyPr/>
          <a:lstStyle/>
          <a:p>
            <a:fld id="{E5F9FE41-C8F9-47EF-94C3-C489748B47D0}" type="slidenum">
              <a:rPr lang="en-GB" smtClean="0"/>
              <a:pPr/>
              <a:t>‹#›</a:t>
            </a:fld>
            <a:endParaRPr lang="en-GB"/>
          </a:p>
        </p:txBody>
      </p:sp>
    </p:spTree>
    <p:extLst>
      <p:ext uri="{BB962C8B-B14F-4D97-AF65-F5344CB8AC3E}">
        <p14:creationId xmlns:p14="http://schemas.microsoft.com/office/powerpoint/2010/main" val="10244155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 full image">
    <p:bg>
      <p:bgRef idx="1001">
        <a:schemeClr val="bg2"/>
      </p:bgRef>
    </p:bg>
    <p:spTree>
      <p:nvGrpSpPr>
        <p:cNvPr id="1" name=""/>
        <p:cNvGrpSpPr/>
        <p:nvPr/>
      </p:nvGrpSpPr>
      <p:grpSpPr>
        <a:xfrm>
          <a:off x="0" y="0"/>
          <a:ext cx="0" cy="0"/>
          <a:chOff x="0" y="0"/>
          <a:chExt cx="0" cy="0"/>
        </a:xfrm>
      </p:grpSpPr>
      <p:pic>
        <p:nvPicPr>
          <p:cNvPr id="15" name="cover-backg-2.jpg"/>
          <p:cNvPicPr>
            <a:picLocks noChangeAspect="1"/>
          </p:cNvPicPr>
          <p:nvPr userDrawn="1"/>
        </p:nvPicPr>
        <p:blipFill>
          <a:blip r:embed="rId2" cstate="print"/>
          <a:stretch>
            <a:fillRect/>
          </a:stretch>
        </p:blipFill>
        <p:spPr>
          <a:xfrm>
            <a:off x="0" y="0"/>
            <a:ext cx="12192000" cy="6858000"/>
          </a:xfrm>
          <a:prstGeom prst="rect">
            <a:avLst/>
          </a:prstGeom>
          <a:ln w="12700">
            <a:miter lim="400000"/>
          </a:ln>
        </p:spPr>
      </p:pic>
      <p:sp>
        <p:nvSpPr>
          <p:cNvPr id="20" name="Title 19"/>
          <p:cNvSpPr>
            <a:spLocks noGrp="1"/>
          </p:cNvSpPr>
          <p:nvPr>
            <p:ph type="title" hasCustomPrompt="1"/>
          </p:nvPr>
        </p:nvSpPr>
        <p:spPr/>
        <p:txBody>
          <a:bodyPr/>
          <a:lstStyle>
            <a:lvl1pPr>
              <a:defRPr>
                <a:solidFill>
                  <a:schemeClr val="bg2"/>
                </a:solidFill>
              </a:defRPr>
            </a:lvl1pPr>
          </a:lstStyle>
          <a:p>
            <a:r>
              <a:rPr lang="en-GB"/>
              <a:t>Presentation title</a:t>
            </a:r>
          </a:p>
        </p:txBody>
      </p:sp>
      <p:sp>
        <p:nvSpPr>
          <p:cNvPr id="23" name="Text Placeholder 22"/>
          <p:cNvSpPr>
            <a:spLocks noGrp="1"/>
          </p:cNvSpPr>
          <p:nvPr>
            <p:ph type="body" sz="quarter" idx="10" hasCustomPrompt="1"/>
          </p:nvPr>
        </p:nvSpPr>
        <p:spPr>
          <a:xfrm>
            <a:off x="263526" y="2348707"/>
            <a:ext cx="11251407" cy="815608"/>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a:t>Name, job title</a:t>
            </a:r>
            <a:br>
              <a:rPr lang="en-US"/>
            </a:br>
            <a:r>
              <a:rPr lang="en-US"/>
              <a:t>Date</a:t>
            </a:r>
            <a:endParaRPr lang="en-GB"/>
          </a:p>
        </p:txBody>
      </p:sp>
      <p:pic>
        <p:nvPicPr>
          <p:cNvPr id="6" name="MO_MASTER_for_dark_backg_RBG.png"/>
          <p:cNvPicPr>
            <a:picLocks noChangeAspect="1"/>
          </p:cNvPicPr>
          <p:nvPr userDrawn="1"/>
        </p:nvPicPr>
        <p:blipFill>
          <a:blip r:embed="rId3" cstate="print"/>
          <a:stretch>
            <a:fillRect/>
          </a:stretch>
        </p:blipFill>
        <p:spPr>
          <a:xfrm>
            <a:off x="89743" y="54000"/>
            <a:ext cx="2405040" cy="75420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292093" hangingPunct="0">
              <a:defRPr>
                <a:solidFill>
                  <a:schemeClr val="accent6"/>
                </a:solidFill>
              </a:defRPr>
            </a:lvl1pPr>
          </a:lstStyle>
          <a:p>
            <a:r>
              <a:rPr lang="en-GB" kern="0">
                <a:solidFill>
                  <a:srgbClr val="FFFFFF"/>
                </a:solidFill>
                <a:sym typeface="Helvetica Light"/>
              </a:rPr>
              <a:t>www.metoffice.gov.uk                                                                                                                                                                                                                      © Crown Copyright, Met Office</a:t>
            </a:r>
          </a:p>
        </p:txBody>
      </p:sp>
    </p:spTree>
    <p:extLst>
      <p:ext uri="{BB962C8B-B14F-4D97-AF65-F5344CB8AC3E}">
        <p14:creationId xmlns:p14="http://schemas.microsoft.com/office/powerpoint/2010/main" val="21407141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a:t>Slide title</a:t>
            </a:r>
            <a:endParaRPr lang="en-GB"/>
          </a:p>
        </p:txBody>
      </p:sp>
      <p:sp>
        <p:nvSpPr>
          <p:cNvPr id="4" name="Footer Placeholder 3"/>
          <p:cNvSpPr>
            <a:spLocks noGrp="1"/>
          </p:cNvSpPr>
          <p:nvPr>
            <p:ph type="ftr" sz="quarter" idx="12"/>
          </p:nvPr>
        </p:nvSpPr>
        <p:spPr/>
        <p:txBody>
          <a:bodyPr/>
          <a:lstStyle>
            <a:lvl1pPr defTabSz="292093" hangingPunct="0">
              <a:defRPr/>
            </a:lvl1pPr>
          </a:lstStyle>
          <a:p>
            <a:r>
              <a:rPr lang="en-GB" kern="0">
                <a:solidFill>
                  <a:srgbClr val="2A2A2A"/>
                </a:solidFill>
                <a:sym typeface="Helvetica Light"/>
              </a:rPr>
              <a:t>www.metoffice.gov.uk                                                                                                                                                                                                                      © Crown Copyright, Met Office</a:t>
            </a:r>
          </a:p>
        </p:txBody>
      </p:sp>
      <p:sp>
        <p:nvSpPr>
          <p:cNvPr id="5" name="Text Placeholder 4"/>
          <p:cNvSpPr>
            <a:spLocks noGrp="1"/>
          </p:cNvSpPr>
          <p:nvPr>
            <p:ph type="body" sz="quarter" idx="11" hasCustomPrompt="1"/>
          </p:nvPr>
        </p:nvSpPr>
        <p:spPr>
          <a:xfrm>
            <a:off x="263526" y="2360613"/>
            <a:ext cx="11233151" cy="3606800"/>
          </a:xfrm>
          <a:prstGeom prst="rect">
            <a:avLst/>
          </a:prstGeom>
        </p:spPr>
        <p:txBody>
          <a:bodyPr>
            <a:noAutofit/>
          </a:bodyPr>
          <a:lstStyle>
            <a:lvl1pPr>
              <a:defRPr/>
            </a:lvl1pPr>
          </a:lstStyle>
          <a:p>
            <a:pPr lvl="0"/>
            <a:r>
              <a:rPr lang="en-GB"/>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err="1"/>
              <a:t>air</a:t>
            </a:r>
            <a:r>
              <a:rPr lang="en-GB"/>
              <a:t> mass thunderstorm climate </a:t>
            </a:r>
            <a:r>
              <a:rPr lang="en-GB" err="1"/>
              <a:t>climate</a:t>
            </a:r>
            <a:r>
              <a:rPr lang="en-GB"/>
              <a:t> analysis centre (</a:t>
            </a:r>
            <a:r>
              <a:rPr lang="en-GB" err="1"/>
              <a:t>cac</a:t>
            </a:r>
            <a:r>
              <a:rPr lang="en-GB"/>
              <a:t>) cloud cloudburst downdraught geostrophic wind hydrometeor icing mean sea level oceanography overcast rotor cloud salt water snowflakes snow squall stable/stability </a:t>
            </a:r>
            <a:r>
              <a:rPr lang="en-GB" err="1"/>
              <a:t>stratiform</a:t>
            </a:r>
            <a:r>
              <a:rPr lang="en-GB"/>
              <a:t> summation layer amount sun pillar </a:t>
            </a:r>
            <a:r>
              <a:rPr lang="en-GB" err="1"/>
              <a:t>updraught</a:t>
            </a:r>
            <a:r>
              <a:rPr lang="en-GB"/>
              <a:t> upslope effect warning waterspout wind vane. </a:t>
            </a:r>
          </a:p>
          <a:p>
            <a:pPr lvl="0"/>
            <a:r>
              <a:rPr lang="en-GB"/>
              <a:t>Advection fog altostratus aneroid barometer coalescence cold front continent divergence environment extratropical cyclone fog haze hygrometer ice crystals isotherm low clouds pressure tendency rainfall rime saturate short wave supercell wave cyclone. Adiabatic process air </a:t>
            </a:r>
            <a:r>
              <a:rPr lang="en-GB" err="1"/>
              <a:t>air</a:t>
            </a:r>
            <a:r>
              <a:rPr lang="en-GB"/>
              <a:t> mass thunderstorm climate </a:t>
            </a:r>
            <a:r>
              <a:rPr lang="en-GB" err="1"/>
              <a:t>climate</a:t>
            </a:r>
            <a:r>
              <a:rPr lang="en-GB"/>
              <a:t> analysis.</a:t>
            </a:r>
          </a:p>
          <a:p>
            <a:pPr lvl="0"/>
            <a:endParaRPr lang="en-US"/>
          </a:p>
        </p:txBody>
      </p:sp>
    </p:spTree>
    <p:extLst>
      <p:ext uri="{BB962C8B-B14F-4D97-AF65-F5344CB8AC3E}">
        <p14:creationId xmlns:p14="http://schemas.microsoft.com/office/powerpoint/2010/main" val="308938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image" Target="../media/image1.png"/><Relationship Id="rId4" Type="http://schemas.openxmlformats.org/officeDocument/2006/relationships/slideLayout" Target="../slideLayouts/slideLayout3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image" Target="../media/image1.png"/><Relationship Id="rId5" Type="http://schemas.openxmlformats.org/officeDocument/2006/relationships/theme" Target="../theme/theme7.xml"/><Relationship Id="rId4" Type="http://schemas.openxmlformats.org/officeDocument/2006/relationships/slideLayout" Target="../slideLayouts/slideLayout48.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50.xml"/><Relationship Id="rId1" Type="http://schemas.openxmlformats.org/officeDocument/2006/relationships/slideLayout" Target="../slideLayouts/slideLayout49.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4" cstate="print"/>
          <a:stretch>
            <a:fillRect/>
          </a:stretch>
        </p:blipFill>
        <p:spPr>
          <a:xfrm>
            <a:off x="87554" y="53901"/>
            <a:ext cx="2407524" cy="754979"/>
          </a:xfrm>
          <a:prstGeom prst="rect">
            <a:avLst/>
          </a:prstGeom>
          <a:ln w="12700">
            <a:miter lim="400000"/>
          </a:ln>
        </p:spPr>
      </p:pic>
      <p:sp>
        <p:nvSpPr>
          <p:cNvPr id="4" name="Footer Placeholder 5"/>
          <p:cNvSpPr>
            <a:spLocks noGrp="1"/>
          </p:cNvSpPr>
          <p:nvPr>
            <p:ph type="ftr" sz="quarter" idx="3"/>
          </p:nvPr>
        </p:nvSpPr>
        <p:spPr>
          <a:xfrm>
            <a:off x="0" y="6309522"/>
            <a:ext cx="12192000" cy="548481"/>
          </a:xfrm>
          <a:prstGeom prst="rect">
            <a:avLst/>
          </a:prstGeom>
          <a:solidFill>
            <a:schemeClr val="bg1"/>
          </a:solidFill>
        </p:spPr>
        <p:txBody>
          <a:bodyPr vert="horz" lIns="252000" tIns="36000" rIns="68580" bIns="27000" rtlCol="0" anchor="ctr"/>
          <a:lstStyle>
            <a:lvl1pPr algn="l" defTabSz="292086" hangingPunct="0">
              <a:defRPr sz="1067">
                <a:solidFill>
                  <a:schemeClr val="tx1"/>
                </a:solidFill>
                <a:latin typeface="+mn-lt"/>
              </a:defRPr>
            </a:lvl1pPr>
          </a:lstStyle>
          <a:p>
            <a:r>
              <a:rPr lang="en-GB" kern="0">
                <a:solidFill>
                  <a:srgbClr val="2A2A2A"/>
                </a:solidFill>
                <a:sym typeface="Helvetica Light"/>
              </a:rPr>
              <a:t>www.metoffice.gov.uk                                                                                                                                                                                                                      © Crown Copyright, Met Office</a:t>
            </a:r>
          </a:p>
        </p:txBody>
      </p:sp>
      <p:sp>
        <p:nvSpPr>
          <p:cNvPr id="5" name="Title Placeholder 4"/>
          <p:cNvSpPr>
            <a:spLocks noGrp="1"/>
          </p:cNvSpPr>
          <p:nvPr>
            <p:ph type="title"/>
          </p:nvPr>
        </p:nvSpPr>
        <p:spPr>
          <a:xfrm>
            <a:off x="263525" y="1386377"/>
            <a:ext cx="11250000" cy="484748"/>
          </a:xfrm>
          <a:prstGeom prst="rect">
            <a:avLst/>
          </a:prstGeom>
        </p:spPr>
        <p:txBody>
          <a:bodyPr vert="horz" wrap="square" lIns="68580" tIns="34290" rIns="68580" bIns="34290" rtlCol="0" anchor="t" anchorCtr="0">
            <a:spAutoFit/>
          </a:bodyPr>
          <a:lstStyle/>
          <a:p>
            <a:r>
              <a:rPr lang="en-US"/>
              <a:t>Click to edit Master title style</a:t>
            </a:r>
            <a:endParaRPr lang="en-GB"/>
          </a:p>
        </p:txBody>
      </p:sp>
      <p:sp>
        <p:nvSpPr>
          <p:cNvPr id="2" name="Text Placeholder 1"/>
          <p:cNvSpPr>
            <a:spLocks noGrp="1"/>
          </p:cNvSpPr>
          <p:nvPr>
            <p:ph type="body" idx="1"/>
          </p:nvPr>
        </p:nvSpPr>
        <p:spPr>
          <a:xfrm>
            <a:off x="263527" y="2348708"/>
            <a:ext cx="5400676" cy="3605813"/>
          </a:xfrm>
          <a:prstGeom prst="rect">
            <a:avLst/>
          </a:prstGeom>
        </p:spPr>
        <p:txBody>
          <a:bodyPr vert="horz" lIns="68580" tIns="34290" rIns="68580" bIns="34290" rtlCol="0">
            <a:noAutofit/>
          </a:bodyPr>
          <a:lstStyle/>
          <a:p>
            <a:pPr lvl="0"/>
            <a:r>
              <a:rPr lang="en-US"/>
              <a:t>Edit Master text styles</a:t>
            </a:r>
          </a:p>
          <a:p>
            <a:pPr lvl="1"/>
            <a:r>
              <a:rPr lang="en-US"/>
              <a:t>Second level</a:t>
            </a:r>
          </a:p>
          <a:p>
            <a:pPr lvl="5"/>
            <a:r>
              <a:rPr lang="en-US"/>
              <a:t>Third level</a:t>
            </a:r>
          </a:p>
          <a:p>
            <a:pPr lvl="6"/>
            <a:r>
              <a:rPr lang="en-US"/>
              <a:t>Fourth level</a:t>
            </a:r>
          </a:p>
          <a:p>
            <a:pPr lvl="7"/>
            <a:r>
              <a:rPr lang="en-US"/>
              <a:t>Fifth level</a:t>
            </a:r>
            <a:endParaRPr lang="en-GB"/>
          </a:p>
        </p:txBody>
      </p:sp>
    </p:spTree>
    <p:extLst>
      <p:ext uri="{BB962C8B-B14F-4D97-AF65-F5344CB8AC3E}">
        <p14:creationId xmlns:p14="http://schemas.microsoft.com/office/powerpoint/2010/main" val="3954798813"/>
      </p:ext>
    </p:extLst>
  </p:cSld>
  <p:clrMap bg1="lt1" tx1="dk1" bg2="lt2" tx2="dk2" accent1="accent1" accent2="accent2" accent3="accent3" accent4="accent4" accent5="accent5" accent6="accent6" hlink="hlink" folHlink="folHlink"/>
  <p:sldLayoutIdLst>
    <p:sldLayoutId id="2147484425" r:id="rId1"/>
    <p:sldLayoutId id="2147484438"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marR="0" indent="0" algn="l" defTabSz="164306" rtl="0" eaLnBrk="1" latinLnBrk="0" hangingPunct="1">
        <a:lnSpc>
          <a:spcPct val="100000"/>
        </a:lnSpc>
        <a:spcBef>
          <a:spcPts val="0"/>
        </a:spcBef>
        <a:spcAft>
          <a:spcPts val="0"/>
        </a:spcAft>
        <a:buClrTx/>
        <a:buSzTx/>
        <a:buFontTx/>
        <a:buNone/>
        <a:tabLst/>
        <a:defRPr sz="2700" b="0" i="0" u="none" strike="noStrike" cap="none" spc="0" baseline="0">
          <a:ln>
            <a:noFill/>
          </a:ln>
          <a:solidFill>
            <a:schemeClr val="tx1"/>
          </a:solidFill>
          <a:uFillTx/>
          <a:latin typeface="+mj-lt"/>
          <a:ea typeface="+mn-ea"/>
          <a:cs typeface="+mn-cs"/>
          <a:sym typeface="Helvetica Light"/>
        </a:defRPr>
      </a:lvl1pPr>
      <a:lvl2pPr marL="0" marR="0" indent="64294" algn="ctr" defTabSz="164306" rtl="0" eaLnBrk="1" latinLnBrk="0" hangingPunct="1">
        <a:lnSpc>
          <a:spcPct val="100000"/>
        </a:lnSpc>
        <a:spcBef>
          <a:spcPts val="0"/>
        </a:spcBef>
        <a:spcAft>
          <a:spcPts val="0"/>
        </a:spcAft>
        <a:buClrTx/>
        <a:buSzTx/>
        <a:buFontTx/>
        <a:buNone/>
        <a:tabLst/>
        <a:defRPr sz="3150" b="0" i="0" u="none" strike="noStrike" cap="none" spc="0" baseline="0">
          <a:ln>
            <a:noFill/>
          </a:ln>
          <a:solidFill>
            <a:srgbClr val="000000"/>
          </a:solidFill>
          <a:uFillTx/>
          <a:latin typeface="+mn-lt"/>
          <a:ea typeface="+mn-ea"/>
          <a:cs typeface="+mn-cs"/>
          <a:sym typeface="Helvetica Light"/>
        </a:defRPr>
      </a:lvl2pPr>
      <a:lvl3pPr marL="0" marR="0" indent="128588" algn="ctr" defTabSz="164306" rtl="0" eaLnBrk="1" latinLnBrk="0" hangingPunct="1">
        <a:lnSpc>
          <a:spcPct val="100000"/>
        </a:lnSpc>
        <a:spcBef>
          <a:spcPts val="0"/>
        </a:spcBef>
        <a:spcAft>
          <a:spcPts val="0"/>
        </a:spcAft>
        <a:buClrTx/>
        <a:buSzTx/>
        <a:buFontTx/>
        <a:buNone/>
        <a:tabLst/>
        <a:defRPr sz="3150" b="0" i="0" u="none" strike="noStrike" cap="none" spc="0" baseline="0">
          <a:ln>
            <a:noFill/>
          </a:ln>
          <a:solidFill>
            <a:srgbClr val="000000"/>
          </a:solidFill>
          <a:uFillTx/>
          <a:latin typeface="+mn-lt"/>
          <a:ea typeface="+mn-ea"/>
          <a:cs typeface="+mn-cs"/>
          <a:sym typeface="Helvetica Light"/>
        </a:defRPr>
      </a:lvl3pPr>
      <a:lvl4pPr marL="0" marR="0" indent="192881" algn="ctr" defTabSz="164306" rtl="0" eaLnBrk="1" latinLnBrk="0" hangingPunct="1">
        <a:lnSpc>
          <a:spcPct val="100000"/>
        </a:lnSpc>
        <a:spcBef>
          <a:spcPts val="0"/>
        </a:spcBef>
        <a:spcAft>
          <a:spcPts val="0"/>
        </a:spcAft>
        <a:buClrTx/>
        <a:buSzTx/>
        <a:buFontTx/>
        <a:buNone/>
        <a:tabLst/>
        <a:defRPr sz="3150" b="0" i="0" u="none" strike="noStrike" cap="none" spc="0" baseline="0">
          <a:ln>
            <a:noFill/>
          </a:ln>
          <a:solidFill>
            <a:srgbClr val="000000"/>
          </a:solidFill>
          <a:uFillTx/>
          <a:latin typeface="+mn-lt"/>
          <a:ea typeface="+mn-ea"/>
          <a:cs typeface="+mn-cs"/>
          <a:sym typeface="Helvetica Light"/>
        </a:defRPr>
      </a:lvl4pPr>
      <a:lvl5pPr marL="0" marR="0" indent="257175" algn="ctr" defTabSz="164306" rtl="0" eaLnBrk="1" latinLnBrk="0" hangingPunct="1">
        <a:lnSpc>
          <a:spcPct val="100000"/>
        </a:lnSpc>
        <a:spcBef>
          <a:spcPts val="0"/>
        </a:spcBef>
        <a:spcAft>
          <a:spcPts val="0"/>
        </a:spcAft>
        <a:buClrTx/>
        <a:buSzTx/>
        <a:buFontTx/>
        <a:buNone/>
        <a:tabLst/>
        <a:defRPr sz="3150" b="0" i="0" u="none" strike="noStrike" cap="none" spc="0" baseline="0">
          <a:ln>
            <a:noFill/>
          </a:ln>
          <a:solidFill>
            <a:srgbClr val="000000"/>
          </a:solidFill>
          <a:uFillTx/>
          <a:latin typeface="+mn-lt"/>
          <a:ea typeface="+mn-ea"/>
          <a:cs typeface="+mn-cs"/>
          <a:sym typeface="Helvetica Light"/>
        </a:defRPr>
      </a:lvl5pPr>
      <a:lvl6pPr marL="0" marR="0" indent="321469" algn="ctr" defTabSz="164306" rtl="0" eaLnBrk="1" latinLnBrk="0" hangingPunct="1">
        <a:lnSpc>
          <a:spcPct val="100000"/>
        </a:lnSpc>
        <a:spcBef>
          <a:spcPts val="0"/>
        </a:spcBef>
        <a:spcAft>
          <a:spcPts val="0"/>
        </a:spcAft>
        <a:buClrTx/>
        <a:buSzTx/>
        <a:buFontTx/>
        <a:buNone/>
        <a:tabLst/>
        <a:defRPr sz="3150" b="0" i="0" u="none" strike="noStrike" cap="none" spc="0" baseline="0">
          <a:ln>
            <a:noFill/>
          </a:ln>
          <a:solidFill>
            <a:srgbClr val="000000"/>
          </a:solidFill>
          <a:uFillTx/>
          <a:latin typeface="+mn-lt"/>
          <a:ea typeface="+mn-ea"/>
          <a:cs typeface="+mn-cs"/>
          <a:sym typeface="Helvetica Light"/>
        </a:defRPr>
      </a:lvl6pPr>
      <a:lvl7pPr marL="0" marR="0" indent="385763" algn="ctr" defTabSz="164306" rtl="0" eaLnBrk="1" latinLnBrk="0" hangingPunct="1">
        <a:lnSpc>
          <a:spcPct val="100000"/>
        </a:lnSpc>
        <a:spcBef>
          <a:spcPts val="0"/>
        </a:spcBef>
        <a:spcAft>
          <a:spcPts val="0"/>
        </a:spcAft>
        <a:buClrTx/>
        <a:buSzTx/>
        <a:buFontTx/>
        <a:buNone/>
        <a:tabLst/>
        <a:defRPr sz="3150" b="0" i="0" u="none" strike="noStrike" cap="none" spc="0" baseline="0">
          <a:ln>
            <a:noFill/>
          </a:ln>
          <a:solidFill>
            <a:srgbClr val="000000"/>
          </a:solidFill>
          <a:uFillTx/>
          <a:latin typeface="+mn-lt"/>
          <a:ea typeface="+mn-ea"/>
          <a:cs typeface="+mn-cs"/>
          <a:sym typeface="Helvetica Light"/>
        </a:defRPr>
      </a:lvl7pPr>
      <a:lvl8pPr marL="0" marR="0" indent="450056" algn="ctr" defTabSz="164306" rtl="0" eaLnBrk="1" latinLnBrk="0" hangingPunct="1">
        <a:lnSpc>
          <a:spcPct val="100000"/>
        </a:lnSpc>
        <a:spcBef>
          <a:spcPts val="0"/>
        </a:spcBef>
        <a:spcAft>
          <a:spcPts val="0"/>
        </a:spcAft>
        <a:buClrTx/>
        <a:buSzTx/>
        <a:buFontTx/>
        <a:buNone/>
        <a:tabLst/>
        <a:defRPr sz="3150" b="0" i="0" u="none" strike="noStrike" cap="none" spc="0" baseline="0">
          <a:ln>
            <a:noFill/>
          </a:ln>
          <a:solidFill>
            <a:srgbClr val="000000"/>
          </a:solidFill>
          <a:uFillTx/>
          <a:latin typeface="+mn-lt"/>
          <a:ea typeface="+mn-ea"/>
          <a:cs typeface="+mn-cs"/>
          <a:sym typeface="Helvetica Light"/>
        </a:defRPr>
      </a:lvl8pPr>
      <a:lvl9pPr marL="0" marR="0" indent="514350" algn="ctr" defTabSz="164306" rtl="0" eaLnBrk="1" latinLnBrk="0" hangingPunct="1">
        <a:lnSpc>
          <a:spcPct val="100000"/>
        </a:lnSpc>
        <a:spcBef>
          <a:spcPts val="0"/>
        </a:spcBef>
        <a:spcAft>
          <a:spcPts val="0"/>
        </a:spcAft>
        <a:buClrTx/>
        <a:buSzTx/>
        <a:buFontTx/>
        <a:buNone/>
        <a:tabLst/>
        <a:defRPr sz="3150"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164306" rtl="0" eaLnBrk="1" latinLnBrk="0" hangingPunct="1">
        <a:lnSpc>
          <a:spcPct val="100000"/>
        </a:lnSpc>
        <a:spcBef>
          <a:spcPts val="591"/>
        </a:spcBef>
        <a:spcAft>
          <a:spcPts val="0"/>
        </a:spcAft>
        <a:buClrTx/>
        <a:buSzPct val="75000"/>
        <a:buFontTx/>
        <a:buNone/>
        <a:tabLst/>
        <a:defRPr sz="1125" b="0" i="0" u="none" strike="noStrike" cap="none" spc="0" baseline="0">
          <a:ln>
            <a:noFill/>
          </a:ln>
          <a:solidFill>
            <a:schemeClr val="tx1"/>
          </a:solidFill>
          <a:uFillTx/>
          <a:latin typeface="+mj-lt"/>
          <a:ea typeface="+mn-ea"/>
          <a:cs typeface="+mn-cs"/>
          <a:sym typeface="Helvetica Light"/>
        </a:defRPr>
      </a:lvl1pPr>
      <a:lvl2pPr marL="135000" marR="0" indent="-135000" algn="l" defTabSz="164306" rtl="0" eaLnBrk="1" latinLnBrk="0" hangingPunct="1">
        <a:lnSpc>
          <a:spcPct val="100000"/>
        </a:lnSpc>
        <a:spcBef>
          <a:spcPts val="450"/>
        </a:spcBef>
        <a:spcAft>
          <a:spcPts val="450"/>
        </a:spcAft>
        <a:buClrTx/>
        <a:buSzPct val="75000"/>
        <a:buFont typeface="Arial" panose="020B0604020202020204" pitchFamily="34" charset="0"/>
        <a:buChar char="•"/>
        <a:tabLst/>
        <a:defRPr sz="1200" b="0" i="0" u="none" strike="noStrike" cap="none" spc="0" baseline="0">
          <a:ln>
            <a:noFill/>
          </a:ln>
          <a:solidFill>
            <a:schemeClr val="tx1"/>
          </a:solidFill>
          <a:uFillTx/>
          <a:latin typeface="+mn-lt"/>
          <a:ea typeface="+mn-ea"/>
          <a:cs typeface="+mn-cs"/>
          <a:sym typeface="Helvetica Light"/>
        </a:defRPr>
      </a:lvl2pPr>
      <a:lvl3pPr marL="214313" marR="0" indent="-214313" algn="l" defTabSz="164306" rtl="0" eaLnBrk="1" latinLnBrk="0" hangingPunct="1">
        <a:lnSpc>
          <a:spcPct val="100000"/>
        </a:lnSpc>
        <a:spcBef>
          <a:spcPts val="591"/>
        </a:spcBef>
        <a:spcAft>
          <a:spcPts val="0"/>
        </a:spcAft>
        <a:buClrTx/>
        <a:buSzPct val="75000"/>
        <a:buFont typeface="Arial" panose="020B0604020202020204" pitchFamily="34" charset="0"/>
        <a:buChar char="•"/>
        <a:tabLst/>
        <a:defRPr sz="1125" b="0" i="0" u="none" strike="noStrike" cap="none" spc="0" baseline="0">
          <a:ln>
            <a:noFill/>
          </a:ln>
          <a:solidFill>
            <a:schemeClr val="tx1"/>
          </a:solidFill>
          <a:uFillTx/>
          <a:latin typeface="+mn-lt"/>
          <a:ea typeface="+mn-ea"/>
          <a:cs typeface="+mn-cs"/>
          <a:sym typeface="Helvetica Light"/>
        </a:defRPr>
      </a:lvl3pPr>
      <a:lvl4pPr marL="214819" marR="0" indent="-214313" algn="l" defTabSz="50625" rtl="0" eaLnBrk="1" latinLnBrk="0" hangingPunct="1">
        <a:lnSpc>
          <a:spcPct val="100000"/>
        </a:lnSpc>
        <a:spcBef>
          <a:spcPts val="591"/>
        </a:spcBef>
        <a:spcAft>
          <a:spcPts val="0"/>
        </a:spcAft>
        <a:buClr>
          <a:schemeClr val="tx1"/>
        </a:buClr>
        <a:buSzPct val="75000"/>
        <a:buFont typeface="Arial" panose="020B0604020202020204" pitchFamily="34" charset="0"/>
        <a:buChar char="•"/>
        <a:tabLst>
          <a:tab pos="50625" algn="l"/>
        </a:tabLst>
        <a:defRPr sz="1125" b="0" i="0" u="none" strike="noStrike" cap="none" spc="0" baseline="0">
          <a:ln>
            <a:noFill/>
          </a:ln>
          <a:solidFill>
            <a:schemeClr val="tx1"/>
          </a:solidFill>
          <a:uFillTx/>
          <a:latin typeface="+mn-lt"/>
          <a:ea typeface="+mn-ea"/>
          <a:cs typeface="+mn-cs"/>
          <a:sym typeface="Helvetica Light"/>
        </a:defRPr>
      </a:lvl4pPr>
      <a:lvl5pPr marL="214313" marR="0" indent="-214313" algn="l" defTabSz="164306" rtl="0" eaLnBrk="1" latinLnBrk="0" hangingPunct="1">
        <a:lnSpc>
          <a:spcPct val="100000"/>
        </a:lnSpc>
        <a:spcBef>
          <a:spcPts val="1181"/>
        </a:spcBef>
        <a:spcAft>
          <a:spcPts val="0"/>
        </a:spcAft>
        <a:buClrTx/>
        <a:buSzPct val="75000"/>
        <a:buFont typeface="Arial" panose="020B0604020202020204" pitchFamily="34" charset="0"/>
        <a:buChar char="•"/>
        <a:tabLst/>
        <a:defRPr sz="1125" b="0" i="0" u="none" strike="noStrike" cap="none" spc="0" baseline="0">
          <a:ln>
            <a:noFill/>
          </a:ln>
          <a:solidFill>
            <a:schemeClr val="tx1"/>
          </a:solidFill>
          <a:uFillTx/>
          <a:latin typeface="+mn-lt"/>
          <a:ea typeface="+mn-ea"/>
          <a:cs typeface="+mn-cs"/>
          <a:sym typeface="Helvetica Light"/>
        </a:defRPr>
      </a:lvl5pPr>
      <a:lvl6pPr marL="405000" marR="0" indent="-135000" algn="l" defTabSz="164306" rtl="0" eaLnBrk="1" latinLnBrk="0" hangingPunct="1">
        <a:lnSpc>
          <a:spcPct val="100000"/>
        </a:lnSpc>
        <a:spcBef>
          <a:spcPts val="0"/>
        </a:spcBef>
        <a:spcAft>
          <a:spcPts val="0"/>
        </a:spcAft>
        <a:buClrTx/>
        <a:buSzPct val="75000"/>
        <a:buFontTx/>
        <a:buChar char="•"/>
        <a:tabLst/>
        <a:defRPr sz="1200" b="0" i="0" u="none" strike="noStrike" cap="none" spc="0" baseline="0">
          <a:ln>
            <a:noFill/>
          </a:ln>
          <a:solidFill>
            <a:srgbClr val="000000"/>
          </a:solidFill>
          <a:uFillTx/>
          <a:latin typeface="+mn-lt"/>
          <a:ea typeface="+mn-ea"/>
          <a:cs typeface="+mn-cs"/>
          <a:sym typeface="Helvetica Light"/>
        </a:defRPr>
      </a:lvl6pPr>
      <a:lvl7pPr marL="675000" marR="0" indent="-135000" algn="l" defTabSz="164306" rtl="0" eaLnBrk="1" latinLnBrk="0" hangingPunct="1">
        <a:lnSpc>
          <a:spcPct val="100000"/>
        </a:lnSpc>
        <a:spcBef>
          <a:spcPts val="450"/>
        </a:spcBef>
        <a:spcAft>
          <a:spcPts val="450"/>
        </a:spcAft>
        <a:buClrTx/>
        <a:buSzPct val="75000"/>
        <a:buFontTx/>
        <a:buChar char="•"/>
        <a:tabLst/>
        <a:defRPr sz="1200" b="0" i="0" u="none" strike="noStrike" cap="none" spc="0" baseline="0">
          <a:ln>
            <a:noFill/>
          </a:ln>
          <a:solidFill>
            <a:srgbClr val="000000"/>
          </a:solidFill>
          <a:uFillTx/>
          <a:latin typeface="+mn-lt"/>
          <a:ea typeface="+mn-ea"/>
          <a:cs typeface="+mn-cs"/>
          <a:sym typeface="Helvetica Light"/>
        </a:defRPr>
      </a:lvl7pPr>
      <a:lvl8pPr marL="945000" marR="0" indent="-135000" algn="l" defTabSz="164306" rtl="0" eaLnBrk="1" latinLnBrk="0" hangingPunct="1">
        <a:lnSpc>
          <a:spcPct val="100000"/>
        </a:lnSpc>
        <a:spcBef>
          <a:spcPts val="450"/>
        </a:spcBef>
        <a:spcAft>
          <a:spcPts val="450"/>
        </a:spcAft>
        <a:buClrTx/>
        <a:buSzPct val="75000"/>
        <a:buFontTx/>
        <a:buChar char="•"/>
        <a:tabLst/>
        <a:defRPr sz="1200" b="0" i="0" u="none" strike="noStrike" cap="none" spc="0" baseline="0">
          <a:ln>
            <a:noFill/>
          </a:ln>
          <a:solidFill>
            <a:srgbClr val="000000"/>
          </a:solidFill>
          <a:uFillTx/>
          <a:latin typeface="+mn-lt"/>
          <a:ea typeface="+mn-ea"/>
          <a:cs typeface="+mn-cs"/>
          <a:sym typeface="Helvetica Light"/>
        </a:defRPr>
      </a:lvl8pPr>
      <a:lvl9pPr marL="1173758" marR="0" indent="-173633" algn="l" defTabSz="164306" rtl="0" eaLnBrk="1" latinLnBrk="0" hangingPunct="1">
        <a:lnSpc>
          <a:spcPct val="100000"/>
        </a:lnSpc>
        <a:spcBef>
          <a:spcPts val="1181"/>
        </a:spcBef>
        <a:spcAft>
          <a:spcPts val="0"/>
        </a:spcAft>
        <a:buClrTx/>
        <a:buSzPct val="75000"/>
        <a:buFontTx/>
        <a:buChar char="•"/>
        <a:tabLst/>
        <a:defRPr sz="1425"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1pPr>
      <a:lvl2pPr marL="0" marR="0" indent="64294"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2pPr>
      <a:lvl3pPr marL="0" marR="0" indent="128588"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3pPr>
      <a:lvl4pPr marL="0" marR="0" indent="192881"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4pPr>
      <a:lvl5pPr marL="0" marR="0" indent="257175"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5pPr>
      <a:lvl6pPr marL="0" marR="0" indent="321469"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6pPr>
      <a:lvl7pPr marL="0" marR="0" indent="385763"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7pPr>
      <a:lvl8pPr marL="0" marR="0" indent="450056"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8pPr>
      <a:lvl9pPr marL="0" marR="0" indent="514350" algn="ctr" defTabSz="164306" rtl="0" eaLnBrk="1" latinLnBrk="0" hangingPunct="1">
        <a:lnSpc>
          <a:spcPct val="100000"/>
        </a:lnSpc>
        <a:spcBef>
          <a:spcPts val="0"/>
        </a:spcBef>
        <a:spcAft>
          <a:spcPts val="0"/>
        </a:spcAft>
        <a:buClrTx/>
        <a:buSzTx/>
        <a:buFontTx/>
        <a:buNone/>
        <a:tabLst/>
        <a:defRPr sz="675"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4" pos="591" userDrawn="1">
          <p15:clr>
            <a:srgbClr val="F26B43"/>
          </p15:clr>
        </p15:guide>
        <p15:guide id="5" pos="752" userDrawn="1">
          <p15:clr>
            <a:srgbClr val="F26B43"/>
          </p15:clr>
        </p15:guide>
        <p15:guide id="14" pos="25791" userDrawn="1">
          <p15:clr>
            <a:srgbClr val="F26B43"/>
          </p15:clr>
        </p15:guide>
        <p15:guide id="15" orient="horz" pos="14132" userDrawn="1">
          <p15:clr>
            <a:srgbClr val="F26B43"/>
          </p15:clr>
        </p15:guide>
        <p15:guide id="16" orient="horz" pos="13365" userDrawn="1">
          <p15:clr>
            <a:srgbClr val="F26B43"/>
          </p15:clr>
        </p15:guide>
        <p15:guide id="17" orient="horz" pos="3084" userDrawn="1">
          <p15:clr>
            <a:srgbClr val="F26B43"/>
          </p15:clr>
        </p15:guide>
        <p15:guide id="18" orient="horz" pos="5260" userDrawn="1">
          <p15:clr>
            <a:srgbClr val="F26B43"/>
          </p15:clr>
        </p15:guide>
        <p15:guide id="19" orient="horz" pos="4455" userDrawn="1">
          <p15:clr>
            <a:srgbClr val="F26B43"/>
          </p15:clr>
        </p15:guide>
        <p15:guide id="20" pos="8292" userDrawn="1">
          <p15:clr>
            <a:srgbClr val="F26B43"/>
          </p15:clr>
        </p15:guide>
        <p15:guide id="21" pos="17040" userDrawn="1">
          <p15:clr>
            <a:srgbClr val="F26B43"/>
          </p15:clr>
        </p15:guide>
        <p15:guide id="22" pos="9300" userDrawn="1">
          <p15:clr>
            <a:srgbClr val="F26B43"/>
          </p15:clr>
        </p15:guide>
        <p15:guide id="23" pos="18048" userDrawn="1">
          <p15:clr>
            <a:srgbClr val="F26B43"/>
          </p15:clr>
        </p15:guide>
        <p15:guide id="24" pos="12687" userDrawn="1">
          <p15:clr>
            <a:srgbClr val="F26B43"/>
          </p15:clr>
        </p15:guide>
        <p15:guide id="25" pos="1365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0CCEBF-AC49-4553-A214-702E6B0082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565155-2070-494F-987E-FCF0EAF870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B762AA-FDFB-4888-AD2D-CD178EBCAB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C5AD5-C283-49E3-9057-A1ECA0F827DA}" type="datetimeFigureOut">
              <a:rPr lang="en-GB" smtClean="0"/>
              <a:t>04/09/2022</a:t>
            </a:fld>
            <a:endParaRPr lang="en-GB"/>
          </a:p>
        </p:txBody>
      </p:sp>
      <p:sp>
        <p:nvSpPr>
          <p:cNvPr id="5" name="Footer Placeholder 4">
            <a:extLst>
              <a:ext uri="{FF2B5EF4-FFF2-40B4-BE49-F238E27FC236}">
                <a16:creationId xmlns:a16="http://schemas.microsoft.com/office/drawing/2014/main" id="{E28CC272-D94E-4AE5-A6DE-088FC7A289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4A1D275-CC4B-45FB-8013-C3A2CADF04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431A9-D563-4C42-98AF-F51DD8BF0746}" type="slidenum">
              <a:rPr lang="en-GB" smtClean="0"/>
              <a:t>‹#›</a:t>
            </a:fld>
            <a:endParaRPr lang="en-GB"/>
          </a:p>
        </p:txBody>
      </p:sp>
    </p:spTree>
    <p:extLst>
      <p:ext uri="{BB962C8B-B14F-4D97-AF65-F5344CB8AC3E}">
        <p14:creationId xmlns:p14="http://schemas.microsoft.com/office/powerpoint/2010/main" val="2376328306"/>
      </p:ext>
    </p:extLst>
  </p:cSld>
  <p:clrMap bg1="lt1" tx1="dk1" bg2="lt2" tx2="dk2" accent1="accent1" accent2="accent2" accent3="accent3" accent4="accent4" accent5="accent5" accent6="accent6" hlink="hlink" folHlink="folHlink"/>
  <p:sldLayoutIdLst>
    <p:sldLayoutId id="2147484452" r:id="rId1"/>
    <p:sldLayoutId id="2147484453" r:id="rId2"/>
    <p:sldLayoutId id="2147484454" r:id="rId3"/>
    <p:sldLayoutId id="2147484455" r:id="rId4"/>
    <p:sldLayoutId id="2147484456" r:id="rId5"/>
    <p:sldLayoutId id="2147484457" r:id="rId6"/>
    <p:sldLayoutId id="2147484458" r:id="rId7"/>
    <p:sldLayoutId id="2147484459" r:id="rId8"/>
    <p:sldLayoutId id="2147484460" r:id="rId9"/>
    <p:sldLayoutId id="2147484461" r:id="rId10"/>
    <p:sldLayoutId id="21474844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5AF580-E134-41EC-AD27-8BE648F5AD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DC3760-D51E-43F3-BA46-C938064DAE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646EEB-2DAE-4EB3-8F41-AF5B2C6628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9057CB-1A45-47BA-9805-FA5888D80815}" type="datetimeFigureOut">
              <a:rPr lang="en-GB" smtClean="0"/>
              <a:t>04/09/2022</a:t>
            </a:fld>
            <a:endParaRPr lang="en-GB"/>
          </a:p>
        </p:txBody>
      </p:sp>
      <p:sp>
        <p:nvSpPr>
          <p:cNvPr id="5" name="Footer Placeholder 4">
            <a:extLst>
              <a:ext uri="{FF2B5EF4-FFF2-40B4-BE49-F238E27FC236}">
                <a16:creationId xmlns:a16="http://schemas.microsoft.com/office/drawing/2014/main" id="{9B6289AD-8AFC-481F-BBD1-8A8DE5A373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D819810-8254-4638-BD4C-9915188823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CB272-4E57-41E6-B2D3-A25D88FE135A}" type="slidenum">
              <a:rPr lang="en-GB" smtClean="0"/>
              <a:t>‹#›</a:t>
            </a:fld>
            <a:endParaRPr lang="en-GB"/>
          </a:p>
        </p:txBody>
      </p:sp>
    </p:spTree>
    <p:extLst>
      <p:ext uri="{BB962C8B-B14F-4D97-AF65-F5344CB8AC3E}">
        <p14:creationId xmlns:p14="http://schemas.microsoft.com/office/powerpoint/2010/main" val="3277717552"/>
      </p:ext>
    </p:extLst>
  </p:cSld>
  <p:clrMap bg1="lt1" tx1="dk1" bg2="lt2" tx2="dk2" accent1="accent1" accent2="accent2" accent3="accent3" accent4="accent4" accent5="accent5" accent6="accent6" hlink="hlink" folHlink="folHlink"/>
  <p:sldLayoutIdLst>
    <p:sldLayoutId id="2147484440" r:id="rId1"/>
    <p:sldLayoutId id="2147484441" r:id="rId2"/>
    <p:sldLayoutId id="2147484442" r:id="rId3"/>
    <p:sldLayoutId id="2147484443" r:id="rId4"/>
    <p:sldLayoutId id="2147484444" r:id="rId5"/>
    <p:sldLayoutId id="2147484445" r:id="rId6"/>
    <p:sldLayoutId id="2147484446" r:id="rId7"/>
    <p:sldLayoutId id="2147484447" r:id="rId8"/>
    <p:sldLayoutId id="2147484448" r:id="rId9"/>
    <p:sldLayoutId id="2147484449" r:id="rId10"/>
    <p:sldLayoutId id="21474844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2F64B4-E812-427D-ABF6-D5B70C60FD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3503C6-5898-48F5-9F27-E9A6408181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22F402-7F56-4E2F-B6D4-A2A6114CEB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B9BB04-82D9-44D1-9256-67FC16B3BF44}" type="datetimeFigureOut">
              <a:rPr lang="en-GB" smtClean="0"/>
              <a:t>04/09/2022</a:t>
            </a:fld>
            <a:endParaRPr lang="en-GB"/>
          </a:p>
        </p:txBody>
      </p:sp>
      <p:sp>
        <p:nvSpPr>
          <p:cNvPr id="5" name="Footer Placeholder 4">
            <a:extLst>
              <a:ext uri="{FF2B5EF4-FFF2-40B4-BE49-F238E27FC236}">
                <a16:creationId xmlns:a16="http://schemas.microsoft.com/office/drawing/2014/main" id="{0D4DCE8F-239F-45FA-8A50-29172BE25F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6411ADE-8A3F-41F7-9C49-70CF2E2146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9A6F69-B8D9-4C9F-8774-3CAFEB99BB44}" type="slidenum">
              <a:rPr lang="en-GB" smtClean="0"/>
              <a:t>‹#›</a:t>
            </a:fld>
            <a:endParaRPr lang="en-GB"/>
          </a:p>
        </p:txBody>
      </p:sp>
    </p:spTree>
    <p:extLst>
      <p:ext uri="{BB962C8B-B14F-4D97-AF65-F5344CB8AC3E}">
        <p14:creationId xmlns:p14="http://schemas.microsoft.com/office/powerpoint/2010/main" val="1370689930"/>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10" cstate="print"/>
          <a:stretch>
            <a:fillRect/>
          </a:stretch>
        </p:blipFill>
        <p:spPr>
          <a:xfrm>
            <a:off x="87553" y="53900"/>
            <a:ext cx="2407524" cy="754979"/>
          </a:xfrm>
          <a:prstGeom prst="rect">
            <a:avLst/>
          </a:prstGeom>
          <a:ln w="12700">
            <a:miter lim="400000"/>
          </a:ln>
        </p:spPr>
      </p:pic>
      <p:sp>
        <p:nvSpPr>
          <p:cNvPr id="4" name="Footer Placeholder 5"/>
          <p:cNvSpPr>
            <a:spLocks noGrp="1"/>
          </p:cNvSpPr>
          <p:nvPr>
            <p:ph type="ftr" sz="quarter" idx="3"/>
          </p:nvPr>
        </p:nvSpPr>
        <p:spPr>
          <a:xfrm>
            <a:off x="0" y="6309521"/>
            <a:ext cx="12192000" cy="548481"/>
          </a:xfrm>
          <a:prstGeom prst="rect">
            <a:avLst/>
          </a:prstGeom>
          <a:solidFill>
            <a:schemeClr val="bg1"/>
          </a:solidFill>
        </p:spPr>
        <p:txBody>
          <a:bodyPr vert="horz" lIns="252000" tIns="36000" rIns="68580" bIns="27000" rtlCol="0" anchor="ctr"/>
          <a:lstStyle>
            <a:lvl1pPr algn="l" defTabSz="292093" hangingPunct="0">
              <a:defRPr sz="1067">
                <a:solidFill>
                  <a:schemeClr val="tx1"/>
                </a:solidFill>
                <a:latin typeface="+mn-lt"/>
              </a:defRPr>
            </a:lvl1pPr>
          </a:lstStyle>
          <a:p>
            <a:r>
              <a:rPr lang="en-GB" kern="0">
                <a:solidFill>
                  <a:srgbClr val="2A2A2A"/>
                </a:solidFill>
                <a:sym typeface="Helvetica Light"/>
              </a:rPr>
              <a:t>www.metoffice.gov.uk																									             	       © Crown Copyright 2019, Met Office</a:t>
            </a:r>
          </a:p>
        </p:txBody>
      </p:sp>
      <p:sp>
        <p:nvSpPr>
          <p:cNvPr id="5" name="Title Placeholder 4"/>
          <p:cNvSpPr>
            <a:spLocks noGrp="1"/>
          </p:cNvSpPr>
          <p:nvPr>
            <p:ph type="title"/>
          </p:nvPr>
        </p:nvSpPr>
        <p:spPr>
          <a:xfrm>
            <a:off x="263525" y="1386377"/>
            <a:ext cx="11250000" cy="623248"/>
          </a:xfrm>
          <a:prstGeom prst="rect">
            <a:avLst/>
          </a:prstGeom>
        </p:spPr>
        <p:txBody>
          <a:bodyPr vert="horz" wrap="square" lIns="68580" tIns="34290" rIns="68580" bIns="34290" rtlCol="0" anchor="t" anchorCtr="0">
            <a:spAutoFit/>
          </a:bodyPr>
          <a:lstStyle/>
          <a:p>
            <a:r>
              <a:rPr lang="en-US"/>
              <a:t>Click to edit Master title style</a:t>
            </a:r>
            <a:endParaRPr lang="en-GB"/>
          </a:p>
        </p:txBody>
      </p:sp>
      <p:sp>
        <p:nvSpPr>
          <p:cNvPr id="2" name="Text Placeholder 1"/>
          <p:cNvSpPr>
            <a:spLocks noGrp="1"/>
          </p:cNvSpPr>
          <p:nvPr>
            <p:ph type="body" idx="1"/>
          </p:nvPr>
        </p:nvSpPr>
        <p:spPr>
          <a:xfrm>
            <a:off x="263526" y="2348708"/>
            <a:ext cx="5400676" cy="3605813"/>
          </a:xfrm>
          <a:prstGeom prst="rect">
            <a:avLst/>
          </a:prstGeom>
        </p:spPr>
        <p:txBody>
          <a:bodyPr vert="horz" lIns="68580" tIns="34290" rIns="68580" bIns="34290" rtlCol="0">
            <a:noAutofit/>
          </a:bodyPr>
          <a:lstStyle/>
          <a:p>
            <a:pPr lvl="0"/>
            <a:r>
              <a:rPr lang="en-US"/>
              <a:t>Edit Master text styles</a:t>
            </a:r>
          </a:p>
          <a:p>
            <a:pPr lvl="1"/>
            <a:r>
              <a:rPr lang="en-US"/>
              <a:t>Second level</a:t>
            </a:r>
          </a:p>
          <a:p>
            <a:pPr lvl="5"/>
            <a:r>
              <a:rPr lang="en-US"/>
              <a:t>Third level</a:t>
            </a:r>
          </a:p>
          <a:p>
            <a:pPr lvl="6"/>
            <a:r>
              <a:rPr lang="en-US"/>
              <a:t>Fourth level</a:t>
            </a:r>
          </a:p>
          <a:p>
            <a:pPr lvl="7"/>
            <a:r>
              <a:rPr lang="en-US"/>
              <a:t>Fifth level</a:t>
            </a:r>
            <a:endParaRPr lang="en-GB"/>
          </a:p>
        </p:txBody>
      </p:sp>
    </p:spTree>
    <p:extLst>
      <p:ext uri="{BB962C8B-B14F-4D97-AF65-F5344CB8AC3E}">
        <p14:creationId xmlns:p14="http://schemas.microsoft.com/office/powerpoint/2010/main" val="1306661249"/>
      </p:ext>
    </p:extLst>
  </p:cSld>
  <p:clrMap bg1="lt1" tx1="dk1" bg2="lt2" tx2="dk2" accent1="accent1" accent2="accent2" accent3="accent3" accent4="accent4" accent5="accent5" accent6="accent6" hlink="hlink" folHlink="folHlink"/>
  <p:sldLayoutIdLst>
    <p:sldLayoutId id="2147484365" r:id="rId1"/>
    <p:sldLayoutId id="2147484328" r:id="rId2"/>
    <p:sldLayoutId id="2147484010" r:id="rId3"/>
    <p:sldLayoutId id="2147484332" r:id="rId4"/>
    <p:sldLayoutId id="2147484334" r:id="rId5"/>
    <p:sldLayoutId id="2147484480" r:id="rId6"/>
    <p:sldLayoutId id="2147484481" r:id="rId7"/>
    <p:sldLayoutId id="2147484482"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219075" rtl="0" eaLnBrk="1" latinLnBrk="0" hangingPunct="1">
        <a:lnSpc>
          <a:spcPct val="100000"/>
        </a:lnSpc>
        <a:spcBef>
          <a:spcPts val="788"/>
        </a:spcBef>
        <a:spcAft>
          <a:spcPts val="0"/>
        </a:spcAft>
        <a:buClrTx/>
        <a:buSzPct val="75000"/>
        <a:buFontTx/>
        <a:buNone/>
        <a:tabLst/>
        <a:defRPr sz="1500" b="0" i="0" u="none" strike="noStrike" cap="none" spc="0" baseline="0">
          <a:ln>
            <a:noFill/>
          </a:ln>
          <a:solidFill>
            <a:schemeClr val="tx1"/>
          </a:solidFill>
          <a:uFillTx/>
          <a:latin typeface="+mj-lt"/>
          <a:ea typeface="+mn-ea"/>
          <a:cs typeface="+mn-cs"/>
          <a:sym typeface="Helvetica Light"/>
        </a:defRPr>
      </a:lvl1pPr>
      <a:lvl2pPr marL="180000" marR="0" indent="-180000" algn="l" defTabSz="219075" rtl="0" eaLnBrk="1" latinLnBrk="0" hangingPunct="1">
        <a:lnSpc>
          <a:spcPct val="100000"/>
        </a:lnSpc>
        <a:spcBef>
          <a:spcPts val="600"/>
        </a:spcBef>
        <a:spcAft>
          <a:spcPts val="600"/>
        </a:spcAft>
        <a:buClrTx/>
        <a:buSzPct val="75000"/>
        <a:buFont typeface="Arial" panose="020B0604020202020204" pitchFamily="34" charset="0"/>
        <a:buChar char="•"/>
        <a:tabLst/>
        <a:defRPr sz="1600" b="0" i="0" u="none" strike="noStrike" cap="none" spc="0" baseline="0">
          <a:ln>
            <a:noFill/>
          </a:ln>
          <a:solidFill>
            <a:schemeClr val="tx1"/>
          </a:solidFill>
          <a:uFillTx/>
          <a:latin typeface="+mn-lt"/>
          <a:ea typeface="+mn-ea"/>
          <a:cs typeface="+mn-cs"/>
          <a:sym typeface="Helvetica Light"/>
        </a:defRPr>
      </a:lvl2pPr>
      <a:lvl3pPr marL="285750" marR="0" indent="-285750" algn="l" defTabSz="219075" rtl="0" eaLnBrk="1" latinLnBrk="0" hangingPunct="1">
        <a:lnSpc>
          <a:spcPct val="100000"/>
        </a:lnSpc>
        <a:spcBef>
          <a:spcPts val="788"/>
        </a:spcBef>
        <a:spcAft>
          <a:spcPts val="0"/>
        </a:spcAft>
        <a:buClrTx/>
        <a:buSzPct val="75000"/>
        <a:buFont typeface="Arial" panose="020B0604020202020204" pitchFamily="34" charset="0"/>
        <a:buChar char="•"/>
        <a:tabLst/>
        <a:defRPr sz="1500" b="0" i="0" u="none" strike="noStrike" cap="none" spc="0" baseline="0">
          <a:ln>
            <a:noFill/>
          </a:ln>
          <a:solidFill>
            <a:schemeClr val="tx1"/>
          </a:solidFill>
          <a:uFillTx/>
          <a:latin typeface="+mn-lt"/>
          <a:ea typeface="+mn-ea"/>
          <a:cs typeface="+mn-cs"/>
          <a:sym typeface="Helvetica Light"/>
        </a:defRPr>
      </a:lvl3pPr>
      <a:lvl4pPr marL="286425" marR="0" indent="-285750" algn="l" defTabSz="67500" rtl="0" eaLnBrk="1" latinLnBrk="0" hangingPunct="1">
        <a:lnSpc>
          <a:spcPct val="100000"/>
        </a:lnSpc>
        <a:spcBef>
          <a:spcPts val="788"/>
        </a:spcBef>
        <a:spcAft>
          <a:spcPts val="0"/>
        </a:spcAft>
        <a:buClr>
          <a:schemeClr val="tx1"/>
        </a:buClr>
        <a:buSzPct val="75000"/>
        <a:buFont typeface="Arial" panose="020B0604020202020204" pitchFamily="34" charset="0"/>
        <a:buChar char="•"/>
        <a:tabLst>
          <a:tab pos="67500" algn="l"/>
        </a:tabLst>
        <a:defRPr sz="1500" b="0" i="0" u="none" strike="noStrike" cap="none" spc="0" baseline="0">
          <a:ln>
            <a:noFill/>
          </a:ln>
          <a:solidFill>
            <a:schemeClr val="tx1"/>
          </a:solidFill>
          <a:uFillTx/>
          <a:latin typeface="+mn-lt"/>
          <a:ea typeface="+mn-ea"/>
          <a:cs typeface="+mn-cs"/>
          <a:sym typeface="Helvetica Light"/>
        </a:defRPr>
      </a:lvl4pPr>
      <a:lvl5pPr marL="285750" marR="0" indent="-285750" algn="l" defTabSz="219075" rtl="0" eaLnBrk="1" latinLnBrk="0" hangingPunct="1">
        <a:lnSpc>
          <a:spcPct val="100000"/>
        </a:lnSpc>
        <a:spcBef>
          <a:spcPts val="1575"/>
        </a:spcBef>
        <a:spcAft>
          <a:spcPts val="0"/>
        </a:spcAft>
        <a:buClrTx/>
        <a:buSzPct val="75000"/>
        <a:buFont typeface="Arial" panose="020B0604020202020204" pitchFamily="34" charset="0"/>
        <a:buChar char="•"/>
        <a:tabLst/>
        <a:defRPr sz="1500" b="0" i="0" u="none" strike="noStrike" cap="none" spc="0" baseline="0">
          <a:ln>
            <a:noFill/>
          </a:ln>
          <a:solidFill>
            <a:schemeClr val="tx1"/>
          </a:solidFill>
          <a:uFillTx/>
          <a:latin typeface="+mn-lt"/>
          <a:ea typeface="+mn-ea"/>
          <a:cs typeface="+mn-cs"/>
          <a:sym typeface="Helvetica Light"/>
        </a:defRPr>
      </a:lvl5pPr>
      <a:lvl6pPr marL="540000" marR="0" indent="-180000" algn="l" defTabSz="219075" rtl="0" eaLnBrk="1" latinLnBrk="0" hangingPunct="1">
        <a:lnSpc>
          <a:spcPct val="100000"/>
        </a:lnSpc>
        <a:spcBef>
          <a:spcPts val="0"/>
        </a:spcBef>
        <a:spcAft>
          <a:spcPts val="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6pPr>
      <a:lvl7pPr marL="900000" marR="0" indent="-180000" algn="l" defTabSz="219075" rtl="0" eaLnBrk="1" latinLnBrk="0" hangingPunct="1">
        <a:lnSpc>
          <a:spcPct val="100000"/>
        </a:lnSpc>
        <a:spcBef>
          <a:spcPts val="600"/>
        </a:spcBef>
        <a:spcAft>
          <a:spcPts val="60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7pPr>
      <a:lvl8pPr marL="1260000" marR="0" indent="-180000" algn="l" defTabSz="219075" rtl="0" eaLnBrk="1" latinLnBrk="0" hangingPunct="1">
        <a:lnSpc>
          <a:spcPct val="100000"/>
        </a:lnSpc>
        <a:spcBef>
          <a:spcPts val="600"/>
        </a:spcBef>
        <a:spcAft>
          <a:spcPts val="60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8pPr>
      <a:lvl9pPr marL="1565011" marR="0" indent="-231511" algn="l" defTabSz="219075" rtl="0" eaLnBrk="1" latinLnBrk="0" hangingPunct="1">
        <a:lnSpc>
          <a:spcPct val="100000"/>
        </a:lnSpc>
        <a:spcBef>
          <a:spcPts val="1575"/>
        </a:spcBef>
        <a:spcAft>
          <a:spcPts val="0"/>
        </a:spcAft>
        <a:buClrTx/>
        <a:buSzPct val="75000"/>
        <a:buFontTx/>
        <a:buChar char="•"/>
        <a:tabLst/>
        <a:defRPr sz="19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4" pos="443" userDrawn="1">
          <p15:clr>
            <a:srgbClr val="F26B43"/>
          </p15:clr>
        </p15:guide>
        <p15:guide id="5" pos="564" userDrawn="1">
          <p15:clr>
            <a:srgbClr val="F26B43"/>
          </p15:clr>
        </p15:guide>
        <p15:guide id="14" pos="19343" userDrawn="1">
          <p15:clr>
            <a:srgbClr val="F26B43"/>
          </p15:clr>
        </p15:guide>
        <p15:guide id="15" orient="horz" pos="10599" userDrawn="1">
          <p15:clr>
            <a:srgbClr val="F26B43"/>
          </p15:clr>
        </p15:guide>
        <p15:guide id="16" orient="horz" pos="10024" userDrawn="1">
          <p15:clr>
            <a:srgbClr val="F26B43"/>
          </p15:clr>
        </p15:guide>
        <p15:guide id="17" orient="horz" pos="2313" userDrawn="1">
          <p15:clr>
            <a:srgbClr val="F26B43"/>
          </p15:clr>
        </p15:guide>
        <p15:guide id="18" orient="horz" pos="3945" userDrawn="1">
          <p15:clr>
            <a:srgbClr val="F26B43"/>
          </p15:clr>
        </p15:guide>
        <p15:guide id="19" orient="horz" pos="3341" userDrawn="1">
          <p15:clr>
            <a:srgbClr val="F26B43"/>
          </p15:clr>
        </p15:guide>
        <p15:guide id="20" pos="6219" userDrawn="1">
          <p15:clr>
            <a:srgbClr val="F26B43"/>
          </p15:clr>
        </p15:guide>
        <p15:guide id="21" pos="12780" userDrawn="1">
          <p15:clr>
            <a:srgbClr val="F26B43"/>
          </p15:clr>
        </p15:guide>
        <p15:guide id="22" pos="6975" userDrawn="1">
          <p15:clr>
            <a:srgbClr val="F26B43"/>
          </p15:clr>
        </p15:guide>
        <p15:guide id="23" pos="13536" userDrawn="1">
          <p15:clr>
            <a:srgbClr val="F26B43"/>
          </p15:clr>
        </p15:guide>
        <p15:guide id="24" pos="9515" userDrawn="1">
          <p15:clr>
            <a:srgbClr val="F26B43"/>
          </p15:clr>
        </p15:guide>
        <p15:guide id="25" pos="102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3" cstate="print"/>
          <a:stretch>
            <a:fillRect/>
          </a:stretch>
        </p:blipFill>
        <p:spPr>
          <a:xfrm>
            <a:off x="87552" y="53900"/>
            <a:ext cx="2407524" cy="754979"/>
          </a:xfrm>
          <a:prstGeom prst="rect">
            <a:avLst/>
          </a:prstGeom>
          <a:ln w="12700">
            <a:miter lim="400000"/>
          </a:ln>
        </p:spPr>
      </p:pic>
      <p:sp>
        <p:nvSpPr>
          <p:cNvPr id="4" name="Footer Placeholder 5"/>
          <p:cNvSpPr>
            <a:spLocks noGrp="1"/>
          </p:cNvSpPr>
          <p:nvPr>
            <p:ph type="ftr" sz="quarter" idx="3"/>
          </p:nvPr>
        </p:nvSpPr>
        <p:spPr>
          <a:xfrm>
            <a:off x="0" y="6309520"/>
            <a:ext cx="12192000" cy="548481"/>
          </a:xfrm>
          <a:prstGeom prst="rect">
            <a:avLst/>
          </a:prstGeom>
          <a:solidFill>
            <a:schemeClr val="bg1"/>
          </a:solidFill>
        </p:spPr>
        <p:txBody>
          <a:bodyPr vert="horz" lIns="684000" tIns="180000" rIns="91440" bIns="36000" rtlCol="0" anchor="ctr"/>
          <a:lstStyle>
            <a:lvl1pPr algn="l">
              <a:defRPr sz="1000">
                <a:solidFill>
                  <a:schemeClr val="tx1"/>
                </a:solidFill>
                <a:latin typeface="+mn-lt"/>
              </a:defRPr>
            </a:lvl1pPr>
          </a:lstStyle>
          <a:p>
            <a:r>
              <a:rPr lang="en-GB">
                <a:solidFill>
                  <a:srgbClr val="2A2A2A"/>
                </a:solidFill>
              </a:rPr>
              <a:t>www.metoffice.gov.uk                                                                                                     © Crown Copyright 2018, Met Office</a:t>
            </a:r>
          </a:p>
        </p:txBody>
      </p:sp>
      <p:sp>
        <p:nvSpPr>
          <p:cNvPr id="5" name="Title Placeholder 4"/>
          <p:cNvSpPr>
            <a:spLocks noGrp="1"/>
          </p:cNvSpPr>
          <p:nvPr>
            <p:ph type="title"/>
          </p:nvPr>
        </p:nvSpPr>
        <p:spPr>
          <a:xfrm>
            <a:off x="263525" y="1386377"/>
            <a:ext cx="11250000" cy="3046988"/>
          </a:xfrm>
          <a:prstGeom prst="rect">
            <a:avLst/>
          </a:prstGeom>
        </p:spPr>
        <p:txBody>
          <a:bodyPr vert="horz" wrap="square" lIns="91440" tIns="45720" rIns="91440" bIns="45720" rtlCol="0" anchor="t" anchorCtr="0">
            <a:spAutoFit/>
          </a:bodyPr>
          <a:lstStyle/>
          <a:p>
            <a:r>
              <a:rPr lang="en-US"/>
              <a:t>Click to edit Master title style</a:t>
            </a:r>
            <a:endParaRPr lang="en-GB"/>
          </a:p>
        </p:txBody>
      </p:sp>
      <p:sp>
        <p:nvSpPr>
          <p:cNvPr id="2" name="Text Placeholder 1"/>
          <p:cNvSpPr>
            <a:spLocks noGrp="1"/>
          </p:cNvSpPr>
          <p:nvPr>
            <p:ph type="body" idx="1"/>
          </p:nvPr>
        </p:nvSpPr>
        <p:spPr>
          <a:xfrm>
            <a:off x="263525" y="2348708"/>
            <a:ext cx="5400676" cy="3605813"/>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86964244"/>
      </p:ext>
    </p:extLst>
  </p:cSld>
  <p:clrMap bg1="lt1" tx1="dk1" bg2="lt2" tx2="dk2" accent1="accent1" accent2="accent2" accent3="accent3" accent4="accent4" accent5="accent5" accent6="accent6" hlink="hlink" folHlink="folHlink"/>
  <p:sldLayoutIdLst>
    <p:sldLayoutId id="2147483724"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marL="0" marR="0" indent="0" algn="l" defTabSz="584200" rtl="0" eaLnBrk="1" latinLnBrk="0" hangingPunct="1">
        <a:lnSpc>
          <a:spcPct val="100000"/>
        </a:lnSpc>
        <a:spcBef>
          <a:spcPts val="0"/>
        </a:spcBef>
        <a:spcAft>
          <a:spcPts val="0"/>
        </a:spcAft>
        <a:buClrTx/>
        <a:buSzTx/>
        <a:buFontTx/>
        <a:buNone/>
        <a:tabLst/>
        <a:defRPr sz="9600" b="0" i="0" u="none" strike="noStrike" cap="none" spc="0" baseline="0">
          <a:ln>
            <a:noFill/>
          </a:ln>
          <a:solidFill>
            <a:schemeClr val="tx1"/>
          </a:solidFill>
          <a:uFillTx/>
          <a:latin typeface="+mj-lt"/>
          <a:ea typeface="+mn-ea"/>
          <a:cs typeface="+mn-cs"/>
          <a:sym typeface="Helvetica Light"/>
        </a:defRPr>
      </a:lvl1pPr>
      <a:lvl2pPr marL="0" marR="0" indent="228600" algn="ctr" defTabSz="5842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584200" rtl="0" eaLnBrk="1" latinLnBrk="0" hangingPunct="1">
        <a:lnSpc>
          <a:spcPct val="100000"/>
        </a:lnSpc>
        <a:spcBef>
          <a:spcPts val="2100"/>
        </a:spcBef>
        <a:spcAft>
          <a:spcPts val="0"/>
        </a:spcAft>
        <a:buClrTx/>
        <a:buSzPct val="75000"/>
        <a:buFontTx/>
        <a:buNone/>
        <a:tabLst/>
        <a:defRPr sz="4000" b="0" i="0" u="none" strike="noStrike" cap="none" spc="0" baseline="0">
          <a:ln>
            <a:noFill/>
          </a:ln>
          <a:solidFill>
            <a:schemeClr val="tx1"/>
          </a:solidFill>
          <a:uFillTx/>
          <a:latin typeface="+mj-lt"/>
          <a:ea typeface="+mn-ea"/>
          <a:cs typeface="+mn-cs"/>
          <a:sym typeface="Helvetica Light"/>
        </a:defRPr>
      </a:lvl1pPr>
      <a:lvl2pPr marL="0" marR="0" indent="0" algn="l" defTabSz="584200" rtl="0" eaLnBrk="1" latinLnBrk="0" hangingPunct="1">
        <a:lnSpc>
          <a:spcPct val="100000"/>
        </a:lnSpc>
        <a:spcBef>
          <a:spcPts val="2100"/>
        </a:spcBef>
        <a:spcAft>
          <a:spcPts val="2100"/>
        </a:spcAft>
        <a:buClrTx/>
        <a:buSzPct val="75000"/>
        <a:buFontTx/>
        <a:buNone/>
        <a:tabLst/>
        <a:defRPr sz="4000" b="0" i="0" u="none" strike="noStrike" cap="none" spc="0" baseline="0">
          <a:ln>
            <a:noFill/>
          </a:ln>
          <a:solidFill>
            <a:schemeClr val="tx1"/>
          </a:solidFill>
          <a:uFillTx/>
          <a:latin typeface="+mj-lt"/>
          <a:ea typeface="+mn-ea"/>
          <a:cs typeface="+mn-cs"/>
          <a:sym typeface="Helvetica Light"/>
        </a:defRPr>
      </a:lvl2pPr>
      <a:lvl3pPr marL="0" marR="0" indent="0" algn="l" defTabSz="584200" rtl="0" eaLnBrk="1" latinLnBrk="0" hangingPunct="1">
        <a:lnSpc>
          <a:spcPct val="100000"/>
        </a:lnSpc>
        <a:spcBef>
          <a:spcPts val="2100"/>
        </a:spcBef>
        <a:spcAft>
          <a:spcPts val="0"/>
        </a:spcAft>
        <a:buClrTx/>
        <a:buSzPct val="75000"/>
        <a:buFontTx/>
        <a:buNone/>
        <a:tabLst/>
        <a:defRPr sz="4000" b="0" i="0" u="none" strike="noStrike" cap="none" spc="0" baseline="0">
          <a:ln>
            <a:noFill/>
          </a:ln>
          <a:solidFill>
            <a:schemeClr val="tx1"/>
          </a:solidFill>
          <a:uFillTx/>
          <a:latin typeface="+mn-lt"/>
          <a:ea typeface="+mn-ea"/>
          <a:cs typeface="+mn-cs"/>
          <a:sym typeface="Helvetica Light"/>
        </a:defRPr>
      </a:lvl3pPr>
      <a:lvl4pPr marL="573300" marR="0" indent="-571500" algn="l" defTabSz="180000" rtl="0" eaLnBrk="1" latinLnBrk="0" hangingPunct="1">
        <a:lnSpc>
          <a:spcPct val="100000"/>
        </a:lnSpc>
        <a:spcBef>
          <a:spcPts val="2100"/>
        </a:spcBef>
        <a:spcAft>
          <a:spcPts val="0"/>
        </a:spcAft>
        <a:buClr>
          <a:schemeClr val="tx1"/>
        </a:buClr>
        <a:buSzPct val="75000"/>
        <a:buFont typeface="Arial" panose="020B0604020202020204" pitchFamily="34" charset="0"/>
        <a:buChar char="•"/>
        <a:tabLst>
          <a:tab pos="180000" algn="l"/>
        </a:tabLst>
        <a:defRPr sz="4000" b="0" i="0" u="none" strike="noStrike" cap="none" spc="0" baseline="0">
          <a:ln>
            <a:noFill/>
          </a:ln>
          <a:solidFill>
            <a:schemeClr val="tx1"/>
          </a:solidFill>
          <a:uFillTx/>
          <a:latin typeface="+mn-lt"/>
          <a:ea typeface="+mn-ea"/>
          <a:cs typeface="+mn-cs"/>
          <a:sym typeface="Helvetica Light"/>
        </a:defRPr>
      </a:lvl4pPr>
      <a:lvl5pPr marL="0" marR="0" indent="0" algn="l" defTabSz="584200" rtl="0" eaLnBrk="1" latinLnBrk="0" hangingPunct="1">
        <a:lnSpc>
          <a:spcPct val="100000"/>
        </a:lnSpc>
        <a:spcBef>
          <a:spcPts val="4200"/>
        </a:spcBef>
        <a:spcAft>
          <a:spcPts val="0"/>
        </a:spcAft>
        <a:buClrTx/>
        <a:buSzPct val="75000"/>
        <a:buFontTx/>
        <a:buNone/>
        <a:tabLst/>
        <a:defRPr sz="4000" b="0" i="0" u="none" strike="noStrike" cap="none" spc="0" baseline="0">
          <a:ln>
            <a:noFill/>
          </a:ln>
          <a:solidFill>
            <a:schemeClr val="tx1"/>
          </a:solidFill>
          <a:uFillTx/>
          <a:latin typeface="+mn-lt"/>
          <a:ea typeface="+mn-ea"/>
          <a:cs typeface="+mn-cs"/>
          <a:sym typeface="Helvetica Light"/>
        </a:defRPr>
      </a:lvl5pPr>
      <a:lvl6pPr marL="2839862" marR="0" indent="-617362" algn="l" defTabSz="584200" rtl="0" eaLnBrk="1" latinLnBrk="0" hangingPunct="1">
        <a:lnSpc>
          <a:spcPct val="100000"/>
        </a:lnSpc>
        <a:spcBef>
          <a:spcPts val="4200"/>
        </a:spcBef>
        <a:spcAft>
          <a:spcPts val="0"/>
        </a:spcAft>
        <a:buClrTx/>
        <a:buSzPct val="75000"/>
        <a:buFontTx/>
        <a:buChar char="•"/>
        <a:tabLst/>
        <a:defRPr sz="5000" b="0" i="0" u="none" strike="noStrike" cap="none" spc="0" baseline="0">
          <a:ln>
            <a:noFill/>
          </a:ln>
          <a:solidFill>
            <a:srgbClr val="000000"/>
          </a:solidFill>
          <a:uFillTx/>
          <a:latin typeface="+mn-lt"/>
          <a:ea typeface="+mn-ea"/>
          <a:cs typeface="+mn-cs"/>
          <a:sym typeface="Helvetica Light"/>
        </a:defRPr>
      </a:lvl6pPr>
      <a:lvl7pPr marL="3284362" marR="0" indent="-617362" algn="l" defTabSz="584200" rtl="0" eaLnBrk="1" latinLnBrk="0" hangingPunct="1">
        <a:lnSpc>
          <a:spcPct val="100000"/>
        </a:lnSpc>
        <a:spcBef>
          <a:spcPts val="4200"/>
        </a:spcBef>
        <a:spcAft>
          <a:spcPts val="0"/>
        </a:spcAft>
        <a:buClrTx/>
        <a:buSzPct val="75000"/>
        <a:buFontTx/>
        <a:buChar char="•"/>
        <a:tabLst/>
        <a:defRPr sz="5000" b="0" i="0" u="none" strike="noStrike" cap="none" spc="0" baseline="0">
          <a:ln>
            <a:noFill/>
          </a:ln>
          <a:solidFill>
            <a:srgbClr val="000000"/>
          </a:solidFill>
          <a:uFillTx/>
          <a:latin typeface="+mn-lt"/>
          <a:ea typeface="+mn-ea"/>
          <a:cs typeface="+mn-cs"/>
          <a:sym typeface="Helvetica Light"/>
        </a:defRPr>
      </a:lvl7pPr>
      <a:lvl8pPr marL="3728862" marR="0" indent="-617362" algn="l" defTabSz="584200" rtl="0" eaLnBrk="1" latinLnBrk="0" hangingPunct="1">
        <a:lnSpc>
          <a:spcPct val="100000"/>
        </a:lnSpc>
        <a:spcBef>
          <a:spcPts val="4200"/>
        </a:spcBef>
        <a:spcAft>
          <a:spcPts val="0"/>
        </a:spcAft>
        <a:buClrTx/>
        <a:buSzPct val="75000"/>
        <a:buFontTx/>
        <a:buChar char="•"/>
        <a:tabLst/>
        <a:defRPr sz="5000" b="0" i="0" u="none" strike="noStrike" cap="none" spc="0" baseline="0">
          <a:ln>
            <a:noFill/>
          </a:ln>
          <a:solidFill>
            <a:srgbClr val="000000"/>
          </a:solidFill>
          <a:uFillTx/>
          <a:latin typeface="+mn-lt"/>
          <a:ea typeface="+mn-ea"/>
          <a:cs typeface="+mn-cs"/>
          <a:sym typeface="Helvetica Light"/>
        </a:defRPr>
      </a:lvl8pPr>
      <a:lvl9pPr marL="4173362" marR="0" indent="-617362" algn="l" defTabSz="584200" rtl="0" eaLnBrk="1" latinLnBrk="0" hangingPunct="1">
        <a:lnSpc>
          <a:spcPct val="100000"/>
        </a:lnSpc>
        <a:spcBef>
          <a:spcPts val="4200"/>
        </a:spcBef>
        <a:spcAft>
          <a:spcPts val="0"/>
        </a:spcAft>
        <a:buClrTx/>
        <a:buSzPct val="75000"/>
        <a:buFontTx/>
        <a:buChar char="•"/>
        <a:tabLst/>
        <a:defRPr sz="50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4" pos="166" userDrawn="1">
          <p15:clr>
            <a:srgbClr val="F26B43"/>
          </p15:clr>
        </p15:guide>
        <p15:guide id="5" pos="212" userDrawn="1">
          <p15:clr>
            <a:srgbClr val="F26B43"/>
          </p15:clr>
        </p15:guide>
        <p15:guide id="14" pos="7254" userDrawn="1">
          <p15:clr>
            <a:srgbClr val="F26B43"/>
          </p15:clr>
        </p15:guide>
        <p15:guide id="15" orient="horz" pos="3975" userDrawn="1">
          <p15:clr>
            <a:srgbClr val="F26B43"/>
          </p15:clr>
        </p15:guide>
        <p15:guide id="16" orient="horz" pos="3759" userDrawn="1">
          <p15:clr>
            <a:srgbClr val="F26B43"/>
          </p15:clr>
        </p15:guide>
        <p15:guide id="17" orient="horz" pos="868" userDrawn="1">
          <p15:clr>
            <a:srgbClr val="F26B43"/>
          </p15:clr>
        </p15:guide>
        <p15:guide id="18" orient="horz" pos="1480" userDrawn="1">
          <p15:clr>
            <a:srgbClr val="F26B43"/>
          </p15:clr>
        </p15:guide>
        <p15:guide id="19" orient="horz" pos="1253" userDrawn="1">
          <p15:clr>
            <a:srgbClr val="F26B43"/>
          </p15:clr>
        </p15:guide>
        <p15:guide id="20" pos="2332" userDrawn="1">
          <p15:clr>
            <a:srgbClr val="F26B43"/>
          </p15:clr>
        </p15:guide>
        <p15:guide id="21" pos="4793" userDrawn="1">
          <p15:clr>
            <a:srgbClr val="F26B43"/>
          </p15:clr>
        </p15:guide>
        <p15:guide id="22" pos="2616" userDrawn="1">
          <p15:clr>
            <a:srgbClr val="F26B43"/>
          </p15:clr>
        </p15:guide>
        <p15:guide id="23" pos="5076" userDrawn="1">
          <p15:clr>
            <a:srgbClr val="F26B43"/>
          </p15:clr>
        </p15:guide>
        <p15:guide id="24" pos="3568" userDrawn="1">
          <p15:clr>
            <a:srgbClr val="F26B43"/>
          </p15:clr>
        </p15:guide>
        <p15:guide id="25" pos="384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6" cstate="print"/>
          <a:stretch>
            <a:fillRect/>
          </a:stretch>
        </p:blipFill>
        <p:spPr>
          <a:xfrm>
            <a:off x="87553" y="53900"/>
            <a:ext cx="2407524" cy="754979"/>
          </a:xfrm>
          <a:prstGeom prst="rect">
            <a:avLst/>
          </a:prstGeom>
          <a:ln w="12700">
            <a:miter lim="400000"/>
          </a:ln>
        </p:spPr>
      </p:pic>
      <p:sp>
        <p:nvSpPr>
          <p:cNvPr id="4" name="Footer Placeholder 5"/>
          <p:cNvSpPr>
            <a:spLocks noGrp="1"/>
          </p:cNvSpPr>
          <p:nvPr>
            <p:ph type="ftr" sz="quarter" idx="3"/>
          </p:nvPr>
        </p:nvSpPr>
        <p:spPr>
          <a:xfrm>
            <a:off x="0" y="6309521"/>
            <a:ext cx="12192000" cy="548481"/>
          </a:xfrm>
          <a:prstGeom prst="rect">
            <a:avLst/>
          </a:prstGeom>
          <a:solidFill>
            <a:schemeClr val="bg1"/>
          </a:solidFill>
        </p:spPr>
        <p:txBody>
          <a:bodyPr vert="horz" lIns="252000" tIns="36000" rIns="68580" bIns="27000" rtlCol="0" anchor="ctr"/>
          <a:lstStyle>
            <a:lvl1pPr algn="l" defTabSz="292093" hangingPunct="0">
              <a:defRPr sz="1067">
                <a:solidFill>
                  <a:schemeClr val="tx1"/>
                </a:solidFill>
                <a:latin typeface="+mn-lt"/>
              </a:defRPr>
            </a:lvl1pPr>
          </a:lstStyle>
          <a:p>
            <a:r>
              <a:rPr lang="en-GB" kern="0">
                <a:solidFill>
                  <a:srgbClr val="2A2A2A"/>
                </a:solidFill>
                <a:sym typeface="Helvetica Light"/>
              </a:rPr>
              <a:t>www.metoffice.gov.uk																									             	       © Crown Copyright 2019, Met Office</a:t>
            </a:r>
          </a:p>
        </p:txBody>
      </p:sp>
      <p:sp>
        <p:nvSpPr>
          <p:cNvPr id="5" name="Title Placeholder 4"/>
          <p:cNvSpPr>
            <a:spLocks noGrp="1"/>
          </p:cNvSpPr>
          <p:nvPr>
            <p:ph type="title"/>
          </p:nvPr>
        </p:nvSpPr>
        <p:spPr>
          <a:xfrm>
            <a:off x="263525" y="1386377"/>
            <a:ext cx="11250000" cy="623248"/>
          </a:xfrm>
          <a:prstGeom prst="rect">
            <a:avLst/>
          </a:prstGeom>
        </p:spPr>
        <p:txBody>
          <a:bodyPr vert="horz" wrap="square" lIns="68580" tIns="34290" rIns="68580" bIns="34290" rtlCol="0" anchor="t" anchorCtr="0">
            <a:spAutoFit/>
          </a:bodyPr>
          <a:lstStyle/>
          <a:p>
            <a:r>
              <a:rPr lang="en-US"/>
              <a:t>Click to edit Master title style</a:t>
            </a:r>
            <a:endParaRPr lang="en-GB"/>
          </a:p>
        </p:txBody>
      </p:sp>
      <p:sp>
        <p:nvSpPr>
          <p:cNvPr id="2" name="Text Placeholder 1"/>
          <p:cNvSpPr>
            <a:spLocks noGrp="1"/>
          </p:cNvSpPr>
          <p:nvPr>
            <p:ph type="body" idx="1"/>
          </p:nvPr>
        </p:nvSpPr>
        <p:spPr>
          <a:xfrm>
            <a:off x="263526" y="2348708"/>
            <a:ext cx="5400676" cy="3605813"/>
          </a:xfrm>
          <a:prstGeom prst="rect">
            <a:avLst/>
          </a:prstGeom>
        </p:spPr>
        <p:txBody>
          <a:bodyPr vert="horz" lIns="68580" tIns="34290" rIns="68580" bIns="34290" rtlCol="0">
            <a:noAutofit/>
          </a:bodyPr>
          <a:lstStyle/>
          <a:p>
            <a:pPr lvl="0"/>
            <a:r>
              <a:rPr lang="en-US"/>
              <a:t>Edit Master text styles</a:t>
            </a:r>
          </a:p>
          <a:p>
            <a:pPr lvl="1"/>
            <a:r>
              <a:rPr lang="en-US"/>
              <a:t>Second level</a:t>
            </a:r>
          </a:p>
          <a:p>
            <a:pPr lvl="5"/>
            <a:r>
              <a:rPr lang="en-US"/>
              <a:t>Third level</a:t>
            </a:r>
          </a:p>
          <a:p>
            <a:pPr lvl="6"/>
            <a:r>
              <a:rPr lang="en-US"/>
              <a:t>Fourth level</a:t>
            </a:r>
          </a:p>
          <a:p>
            <a:pPr lvl="7"/>
            <a:r>
              <a:rPr lang="en-US"/>
              <a:t>Fifth level</a:t>
            </a:r>
            <a:endParaRPr lang="en-GB"/>
          </a:p>
        </p:txBody>
      </p:sp>
    </p:spTree>
    <p:extLst>
      <p:ext uri="{BB962C8B-B14F-4D97-AF65-F5344CB8AC3E}">
        <p14:creationId xmlns:p14="http://schemas.microsoft.com/office/powerpoint/2010/main" val="567179794"/>
      </p:ext>
    </p:extLst>
  </p:cSld>
  <p:clrMap bg1="lt1" tx1="dk1" bg2="lt2" tx2="dk2" accent1="accent1" accent2="accent2" accent3="accent3" accent4="accent4" accent5="accent5" accent6="accent6" hlink="hlink" folHlink="folHlink"/>
  <p:sldLayoutIdLst>
    <p:sldLayoutId id="2147484464" r:id="rId1"/>
    <p:sldLayoutId id="2147484465" r:id="rId2"/>
    <p:sldLayoutId id="2147484466" r:id="rId3"/>
    <p:sldLayoutId id="2147484468"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219075" rtl="0" eaLnBrk="1" latinLnBrk="0" hangingPunct="1">
        <a:lnSpc>
          <a:spcPct val="100000"/>
        </a:lnSpc>
        <a:spcBef>
          <a:spcPts val="788"/>
        </a:spcBef>
        <a:spcAft>
          <a:spcPts val="0"/>
        </a:spcAft>
        <a:buClrTx/>
        <a:buSzPct val="75000"/>
        <a:buFontTx/>
        <a:buNone/>
        <a:tabLst/>
        <a:defRPr sz="1500" b="0" i="0" u="none" strike="noStrike" cap="none" spc="0" baseline="0">
          <a:ln>
            <a:noFill/>
          </a:ln>
          <a:solidFill>
            <a:schemeClr val="tx1"/>
          </a:solidFill>
          <a:uFillTx/>
          <a:latin typeface="+mj-lt"/>
          <a:ea typeface="+mn-ea"/>
          <a:cs typeface="+mn-cs"/>
          <a:sym typeface="Helvetica Light"/>
        </a:defRPr>
      </a:lvl1pPr>
      <a:lvl2pPr marL="180000" marR="0" indent="-180000" algn="l" defTabSz="219075" rtl="0" eaLnBrk="1" latinLnBrk="0" hangingPunct="1">
        <a:lnSpc>
          <a:spcPct val="100000"/>
        </a:lnSpc>
        <a:spcBef>
          <a:spcPts val="600"/>
        </a:spcBef>
        <a:spcAft>
          <a:spcPts val="600"/>
        </a:spcAft>
        <a:buClrTx/>
        <a:buSzPct val="75000"/>
        <a:buFont typeface="Arial" panose="020B0604020202020204" pitchFamily="34" charset="0"/>
        <a:buChar char="•"/>
        <a:tabLst/>
        <a:defRPr sz="1600" b="0" i="0" u="none" strike="noStrike" cap="none" spc="0" baseline="0">
          <a:ln>
            <a:noFill/>
          </a:ln>
          <a:solidFill>
            <a:schemeClr val="tx1"/>
          </a:solidFill>
          <a:uFillTx/>
          <a:latin typeface="+mn-lt"/>
          <a:ea typeface="+mn-ea"/>
          <a:cs typeface="+mn-cs"/>
          <a:sym typeface="Helvetica Light"/>
        </a:defRPr>
      </a:lvl2pPr>
      <a:lvl3pPr marL="285750" marR="0" indent="-285750" algn="l" defTabSz="219075" rtl="0" eaLnBrk="1" latinLnBrk="0" hangingPunct="1">
        <a:lnSpc>
          <a:spcPct val="100000"/>
        </a:lnSpc>
        <a:spcBef>
          <a:spcPts val="788"/>
        </a:spcBef>
        <a:spcAft>
          <a:spcPts val="0"/>
        </a:spcAft>
        <a:buClrTx/>
        <a:buSzPct val="75000"/>
        <a:buFont typeface="Arial" panose="020B0604020202020204" pitchFamily="34" charset="0"/>
        <a:buChar char="•"/>
        <a:tabLst/>
        <a:defRPr sz="1500" b="0" i="0" u="none" strike="noStrike" cap="none" spc="0" baseline="0">
          <a:ln>
            <a:noFill/>
          </a:ln>
          <a:solidFill>
            <a:schemeClr val="tx1"/>
          </a:solidFill>
          <a:uFillTx/>
          <a:latin typeface="+mn-lt"/>
          <a:ea typeface="+mn-ea"/>
          <a:cs typeface="+mn-cs"/>
          <a:sym typeface="Helvetica Light"/>
        </a:defRPr>
      </a:lvl3pPr>
      <a:lvl4pPr marL="286425" marR="0" indent="-285750" algn="l" defTabSz="67500" rtl="0" eaLnBrk="1" latinLnBrk="0" hangingPunct="1">
        <a:lnSpc>
          <a:spcPct val="100000"/>
        </a:lnSpc>
        <a:spcBef>
          <a:spcPts val="788"/>
        </a:spcBef>
        <a:spcAft>
          <a:spcPts val="0"/>
        </a:spcAft>
        <a:buClr>
          <a:schemeClr val="tx1"/>
        </a:buClr>
        <a:buSzPct val="75000"/>
        <a:buFont typeface="Arial" panose="020B0604020202020204" pitchFamily="34" charset="0"/>
        <a:buChar char="•"/>
        <a:tabLst>
          <a:tab pos="67500" algn="l"/>
        </a:tabLst>
        <a:defRPr sz="1500" b="0" i="0" u="none" strike="noStrike" cap="none" spc="0" baseline="0">
          <a:ln>
            <a:noFill/>
          </a:ln>
          <a:solidFill>
            <a:schemeClr val="tx1"/>
          </a:solidFill>
          <a:uFillTx/>
          <a:latin typeface="+mn-lt"/>
          <a:ea typeface="+mn-ea"/>
          <a:cs typeface="+mn-cs"/>
          <a:sym typeface="Helvetica Light"/>
        </a:defRPr>
      </a:lvl4pPr>
      <a:lvl5pPr marL="285750" marR="0" indent="-285750" algn="l" defTabSz="219075" rtl="0" eaLnBrk="1" latinLnBrk="0" hangingPunct="1">
        <a:lnSpc>
          <a:spcPct val="100000"/>
        </a:lnSpc>
        <a:spcBef>
          <a:spcPts val="1575"/>
        </a:spcBef>
        <a:spcAft>
          <a:spcPts val="0"/>
        </a:spcAft>
        <a:buClrTx/>
        <a:buSzPct val="75000"/>
        <a:buFont typeface="Arial" panose="020B0604020202020204" pitchFamily="34" charset="0"/>
        <a:buChar char="•"/>
        <a:tabLst/>
        <a:defRPr sz="1500" b="0" i="0" u="none" strike="noStrike" cap="none" spc="0" baseline="0">
          <a:ln>
            <a:noFill/>
          </a:ln>
          <a:solidFill>
            <a:schemeClr val="tx1"/>
          </a:solidFill>
          <a:uFillTx/>
          <a:latin typeface="+mn-lt"/>
          <a:ea typeface="+mn-ea"/>
          <a:cs typeface="+mn-cs"/>
          <a:sym typeface="Helvetica Light"/>
        </a:defRPr>
      </a:lvl5pPr>
      <a:lvl6pPr marL="540000" marR="0" indent="-180000" algn="l" defTabSz="219075" rtl="0" eaLnBrk="1" latinLnBrk="0" hangingPunct="1">
        <a:lnSpc>
          <a:spcPct val="100000"/>
        </a:lnSpc>
        <a:spcBef>
          <a:spcPts val="0"/>
        </a:spcBef>
        <a:spcAft>
          <a:spcPts val="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6pPr>
      <a:lvl7pPr marL="900000" marR="0" indent="-180000" algn="l" defTabSz="219075" rtl="0" eaLnBrk="1" latinLnBrk="0" hangingPunct="1">
        <a:lnSpc>
          <a:spcPct val="100000"/>
        </a:lnSpc>
        <a:spcBef>
          <a:spcPts val="600"/>
        </a:spcBef>
        <a:spcAft>
          <a:spcPts val="60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7pPr>
      <a:lvl8pPr marL="1260000" marR="0" indent="-180000" algn="l" defTabSz="219075" rtl="0" eaLnBrk="1" latinLnBrk="0" hangingPunct="1">
        <a:lnSpc>
          <a:spcPct val="100000"/>
        </a:lnSpc>
        <a:spcBef>
          <a:spcPts val="600"/>
        </a:spcBef>
        <a:spcAft>
          <a:spcPts val="60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8pPr>
      <a:lvl9pPr marL="1565011" marR="0" indent="-231511" algn="l" defTabSz="219075" rtl="0" eaLnBrk="1" latinLnBrk="0" hangingPunct="1">
        <a:lnSpc>
          <a:spcPct val="100000"/>
        </a:lnSpc>
        <a:spcBef>
          <a:spcPts val="1575"/>
        </a:spcBef>
        <a:spcAft>
          <a:spcPts val="0"/>
        </a:spcAft>
        <a:buClrTx/>
        <a:buSzPct val="75000"/>
        <a:buFontTx/>
        <a:buChar char="•"/>
        <a:tabLst/>
        <a:defRPr sz="19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4" pos="443">
          <p15:clr>
            <a:srgbClr val="F26B43"/>
          </p15:clr>
        </p15:guide>
        <p15:guide id="5" pos="564">
          <p15:clr>
            <a:srgbClr val="F26B43"/>
          </p15:clr>
        </p15:guide>
        <p15:guide id="14" pos="19343">
          <p15:clr>
            <a:srgbClr val="F26B43"/>
          </p15:clr>
        </p15:guide>
        <p15:guide id="15" orient="horz" pos="10599">
          <p15:clr>
            <a:srgbClr val="F26B43"/>
          </p15:clr>
        </p15:guide>
        <p15:guide id="16" orient="horz" pos="10024">
          <p15:clr>
            <a:srgbClr val="F26B43"/>
          </p15:clr>
        </p15:guide>
        <p15:guide id="17" orient="horz" pos="2313">
          <p15:clr>
            <a:srgbClr val="F26B43"/>
          </p15:clr>
        </p15:guide>
        <p15:guide id="18" orient="horz" pos="3945">
          <p15:clr>
            <a:srgbClr val="F26B43"/>
          </p15:clr>
        </p15:guide>
        <p15:guide id="19" orient="horz" pos="3341">
          <p15:clr>
            <a:srgbClr val="F26B43"/>
          </p15:clr>
        </p15:guide>
        <p15:guide id="20" pos="6219">
          <p15:clr>
            <a:srgbClr val="F26B43"/>
          </p15:clr>
        </p15:guide>
        <p15:guide id="21" pos="12780">
          <p15:clr>
            <a:srgbClr val="F26B43"/>
          </p15:clr>
        </p15:guide>
        <p15:guide id="22" pos="6975">
          <p15:clr>
            <a:srgbClr val="F26B43"/>
          </p15:clr>
        </p15:guide>
        <p15:guide id="23" pos="13536">
          <p15:clr>
            <a:srgbClr val="F26B43"/>
          </p15:clr>
        </p15:guide>
        <p15:guide id="24" pos="9515">
          <p15:clr>
            <a:srgbClr val="F26B43"/>
          </p15:clr>
        </p15:guide>
        <p15:guide id="25" pos="102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4" cstate="print"/>
          <a:stretch>
            <a:fillRect/>
          </a:stretch>
        </p:blipFill>
        <p:spPr>
          <a:xfrm>
            <a:off x="87553" y="53900"/>
            <a:ext cx="2407524" cy="754979"/>
          </a:xfrm>
          <a:prstGeom prst="rect">
            <a:avLst/>
          </a:prstGeom>
          <a:ln w="12700">
            <a:miter lim="400000"/>
          </a:ln>
        </p:spPr>
      </p:pic>
      <p:sp>
        <p:nvSpPr>
          <p:cNvPr id="4" name="Footer Placeholder 5"/>
          <p:cNvSpPr>
            <a:spLocks noGrp="1"/>
          </p:cNvSpPr>
          <p:nvPr>
            <p:ph type="ftr" sz="quarter" idx="3"/>
          </p:nvPr>
        </p:nvSpPr>
        <p:spPr>
          <a:xfrm>
            <a:off x="0" y="6309521"/>
            <a:ext cx="12192000" cy="548481"/>
          </a:xfrm>
          <a:prstGeom prst="rect">
            <a:avLst/>
          </a:prstGeom>
          <a:solidFill>
            <a:schemeClr val="bg1"/>
          </a:solidFill>
        </p:spPr>
        <p:txBody>
          <a:bodyPr vert="horz" lIns="252000" tIns="36000" rIns="68580" bIns="27000" rtlCol="0" anchor="ctr"/>
          <a:lstStyle>
            <a:lvl1pPr algn="l" defTabSz="292093" hangingPunct="0">
              <a:defRPr sz="1067">
                <a:solidFill>
                  <a:schemeClr val="tx1"/>
                </a:solidFill>
                <a:latin typeface="+mn-lt"/>
              </a:defRPr>
            </a:lvl1pPr>
          </a:lstStyle>
          <a:p>
            <a:r>
              <a:rPr lang="en-GB" kern="0">
                <a:solidFill>
                  <a:srgbClr val="2A2A2A"/>
                </a:solidFill>
                <a:sym typeface="Helvetica Light"/>
              </a:rPr>
              <a:t>www.metoffice.gov.uk                                                                                                                                                                                                                      © Crown Copyright, Met Office</a:t>
            </a:r>
          </a:p>
        </p:txBody>
      </p:sp>
      <p:sp>
        <p:nvSpPr>
          <p:cNvPr id="5" name="Title Placeholder 4"/>
          <p:cNvSpPr>
            <a:spLocks noGrp="1"/>
          </p:cNvSpPr>
          <p:nvPr>
            <p:ph type="title"/>
          </p:nvPr>
        </p:nvSpPr>
        <p:spPr>
          <a:xfrm>
            <a:off x="263525" y="1386377"/>
            <a:ext cx="11250000" cy="623248"/>
          </a:xfrm>
          <a:prstGeom prst="rect">
            <a:avLst/>
          </a:prstGeom>
        </p:spPr>
        <p:txBody>
          <a:bodyPr vert="horz" wrap="square" lIns="68580" tIns="34290" rIns="68580" bIns="34290" rtlCol="0" anchor="t" anchorCtr="0">
            <a:spAutoFit/>
          </a:bodyPr>
          <a:lstStyle/>
          <a:p>
            <a:r>
              <a:rPr lang="en-US"/>
              <a:t>Click to edit Master title style</a:t>
            </a:r>
            <a:endParaRPr lang="en-GB"/>
          </a:p>
        </p:txBody>
      </p:sp>
      <p:sp>
        <p:nvSpPr>
          <p:cNvPr id="2" name="Text Placeholder 1"/>
          <p:cNvSpPr>
            <a:spLocks noGrp="1"/>
          </p:cNvSpPr>
          <p:nvPr>
            <p:ph type="body" idx="1"/>
          </p:nvPr>
        </p:nvSpPr>
        <p:spPr>
          <a:xfrm>
            <a:off x="263526" y="2348708"/>
            <a:ext cx="5400676" cy="3605813"/>
          </a:xfrm>
          <a:prstGeom prst="rect">
            <a:avLst/>
          </a:prstGeom>
        </p:spPr>
        <p:txBody>
          <a:bodyPr vert="horz" lIns="68580" tIns="34290" rIns="68580" bIns="34290" rtlCol="0">
            <a:noAutofit/>
          </a:bodyPr>
          <a:lstStyle/>
          <a:p>
            <a:pPr lvl="0"/>
            <a:r>
              <a:rPr lang="en-US"/>
              <a:t>Edit Master text styles</a:t>
            </a:r>
          </a:p>
          <a:p>
            <a:pPr lvl="1"/>
            <a:r>
              <a:rPr lang="en-US"/>
              <a:t>Second level</a:t>
            </a:r>
          </a:p>
          <a:p>
            <a:pPr lvl="5"/>
            <a:r>
              <a:rPr lang="en-US"/>
              <a:t>Third level</a:t>
            </a:r>
          </a:p>
          <a:p>
            <a:pPr lvl="6"/>
            <a:r>
              <a:rPr lang="en-US"/>
              <a:t>Fourth level</a:t>
            </a:r>
          </a:p>
          <a:p>
            <a:pPr lvl="7"/>
            <a:r>
              <a:rPr lang="en-US"/>
              <a:t>Fifth level</a:t>
            </a:r>
            <a:endParaRPr lang="en-GB"/>
          </a:p>
        </p:txBody>
      </p:sp>
    </p:spTree>
    <p:extLst>
      <p:ext uri="{BB962C8B-B14F-4D97-AF65-F5344CB8AC3E}">
        <p14:creationId xmlns:p14="http://schemas.microsoft.com/office/powerpoint/2010/main" val="1306661249"/>
      </p:ext>
    </p:extLst>
  </p:cSld>
  <p:clrMap bg1="lt1" tx1="dk1" bg2="lt2" tx2="dk2" accent1="accent1" accent2="accent2" accent3="accent3" accent4="accent4" accent5="accent5" accent6="accent6" hlink="hlink" folHlink="folHlink"/>
  <p:sldLayoutIdLst>
    <p:sldLayoutId id="2147484327" r:id="rId1"/>
    <p:sldLayoutId id="2147484479"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219075" rtl="0" eaLnBrk="1" latinLnBrk="0" hangingPunct="1">
        <a:lnSpc>
          <a:spcPct val="100000"/>
        </a:lnSpc>
        <a:spcBef>
          <a:spcPts val="788"/>
        </a:spcBef>
        <a:spcAft>
          <a:spcPts val="0"/>
        </a:spcAft>
        <a:buClrTx/>
        <a:buSzPct val="75000"/>
        <a:buFontTx/>
        <a:buNone/>
        <a:tabLst/>
        <a:defRPr sz="1500" b="0" i="0" u="none" strike="noStrike" cap="none" spc="0" baseline="0">
          <a:ln>
            <a:noFill/>
          </a:ln>
          <a:solidFill>
            <a:schemeClr val="tx1"/>
          </a:solidFill>
          <a:uFillTx/>
          <a:latin typeface="+mj-lt"/>
          <a:ea typeface="+mn-ea"/>
          <a:cs typeface="+mn-cs"/>
          <a:sym typeface="Helvetica Light"/>
        </a:defRPr>
      </a:lvl1pPr>
      <a:lvl2pPr marL="180000" marR="0" indent="-180000" algn="l" defTabSz="219075" rtl="0" eaLnBrk="1" latinLnBrk="0" hangingPunct="1">
        <a:lnSpc>
          <a:spcPct val="100000"/>
        </a:lnSpc>
        <a:spcBef>
          <a:spcPts val="600"/>
        </a:spcBef>
        <a:spcAft>
          <a:spcPts val="600"/>
        </a:spcAft>
        <a:buClrTx/>
        <a:buSzPct val="75000"/>
        <a:buFont typeface="Arial" panose="020B0604020202020204" pitchFamily="34" charset="0"/>
        <a:buChar char="•"/>
        <a:tabLst/>
        <a:defRPr sz="1600" b="0" i="0" u="none" strike="noStrike" cap="none" spc="0" baseline="0">
          <a:ln>
            <a:noFill/>
          </a:ln>
          <a:solidFill>
            <a:schemeClr val="tx1"/>
          </a:solidFill>
          <a:uFillTx/>
          <a:latin typeface="+mn-lt"/>
          <a:ea typeface="+mn-ea"/>
          <a:cs typeface="+mn-cs"/>
          <a:sym typeface="Helvetica Light"/>
        </a:defRPr>
      </a:lvl2pPr>
      <a:lvl3pPr marL="285750" marR="0" indent="-285750" algn="l" defTabSz="219075" rtl="0" eaLnBrk="1" latinLnBrk="0" hangingPunct="1">
        <a:lnSpc>
          <a:spcPct val="100000"/>
        </a:lnSpc>
        <a:spcBef>
          <a:spcPts val="788"/>
        </a:spcBef>
        <a:spcAft>
          <a:spcPts val="0"/>
        </a:spcAft>
        <a:buClrTx/>
        <a:buSzPct val="75000"/>
        <a:buFont typeface="Arial" panose="020B0604020202020204" pitchFamily="34" charset="0"/>
        <a:buChar char="•"/>
        <a:tabLst/>
        <a:defRPr sz="1500" b="0" i="0" u="none" strike="noStrike" cap="none" spc="0" baseline="0">
          <a:ln>
            <a:noFill/>
          </a:ln>
          <a:solidFill>
            <a:schemeClr val="tx1"/>
          </a:solidFill>
          <a:uFillTx/>
          <a:latin typeface="+mn-lt"/>
          <a:ea typeface="+mn-ea"/>
          <a:cs typeface="+mn-cs"/>
          <a:sym typeface="Helvetica Light"/>
        </a:defRPr>
      </a:lvl3pPr>
      <a:lvl4pPr marL="286425" marR="0" indent="-285750" algn="l" defTabSz="67500" rtl="0" eaLnBrk="1" latinLnBrk="0" hangingPunct="1">
        <a:lnSpc>
          <a:spcPct val="100000"/>
        </a:lnSpc>
        <a:spcBef>
          <a:spcPts val="788"/>
        </a:spcBef>
        <a:spcAft>
          <a:spcPts val="0"/>
        </a:spcAft>
        <a:buClr>
          <a:schemeClr val="tx1"/>
        </a:buClr>
        <a:buSzPct val="75000"/>
        <a:buFont typeface="Arial" panose="020B0604020202020204" pitchFamily="34" charset="0"/>
        <a:buChar char="•"/>
        <a:tabLst>
          <a:tab pos="67500" algn="l"/>
        </a:tabLst>
        <a:defRPr sz="1500" b="0" i="0" u="none" strike="noStrike" cap="none" spc="0" baseline="0">
          <a:ln>
            <a:noFill/>
          </a:ln>
          <a:solidFill>
            <a:schemeClr val="tx1"/>
          </a:solidFill>
          <a:uFillTx/>
          <a:latin typeface="+mn-lt"/>
          <a:ea typeface="+mn-ea"/>
          <a:cs typeface="+mn-cs"/>
          <a:sym typeface="Helvetica Light"/>
        </a:defRPr>
      </a:lvl4pPr>
      <a:lvl5pPr marL="285750" marR="0" indent="-285750" algn="l" defTabSz="219075" rtl="0" eaLnBrk="1" latinLnBrk="0" hangingPunct="1">
        <a:lnSpc>
          <a:spcPct val="100000"/>
        </a:lnSpc>
        <a:spcBef>
          <a:spcPts val="1575"/>
        </a:spcBef>
        <a:spcAft>
          <a:spcPts val="0"/>
        </a:spcAft>
        <a:buClrTx/>
        <a:buSzPct val="75000"/>
        <a:buFont typeface="Arial" panose="020B0604020202020204" pitchFamily="34" charset="0"/>
        <a:buChar char="•"/>
        <a:tabLst/>
        <a:defRPr sz="1500" b="0" i="0" u="none" strike="noStrike" cap="none" spc="0" baseline="0">
          <a:ln>
            <a:noFill/>
          </a:ln>
          <a:solidFill>
            <a:schemeClr val="tx1"/>
          </a:solidFill>
          <a:uFillTx/>
          <a:latin typeface="+mn-lt"/>
          <a:ea typeface="+mn-ea"/>
          <a:cs typeface="+mn-cs"/>
          <a:sym typeface="Helvetica Light"/>
        </a:defRPr>
      </a:lvl5pPr>
      <a:lvl6pPr marL="540000" marR="0" indent="-180000" algn="l" defTabSz="219075" rtl="0" eaLnBrk="1" latinLnBrk="0" hangingPunct="1">
        <a:lnSpc>
          <a:spcPct val="100000"/>
        </a:lnSpc>
        <a:spcBef>
          <a:spcPts val="0"/>
        </a:spcBef>
        <a:spcAft>
          <a:spcPts val="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6pPr>
      <a:lvl7pPr marL="900000" marR="0" indent="-180000" algn="l" defTabSz="219075" rtl="0" eaLnBrk="1" latinLnBrk="0" hangingPunct="1">
        <a:lnSpc>
          <a:spcPct val="100000"/>
        </a:lnSpc>
        <a:spcBef>
          <a:spcPts val="600"/>
        </a:spcBef>
        <a:spcAft>
          <a:spcPts val="60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7pPr>
      <a:lvl8pPr marL="1260000" marR="0" indent="-180000" algn="l" defTabSz="219075" rtl="0" eaLnBrk="1" latinLnBrk="0" hangingPunct="1">
        <a:lnSpc>
          <a:spcPct val="100000"/>
        </a:lnSpc>
        <a:spcBef>
          <a:spcPts val="600"/>
        </a:spcBef>
        <a:spcAft>
          <a:spcPts val="600"/>
        </a:spcAft>
        <a:buClrTx/>
        <a:buSzPct val="75000"/>
        <a:buFontTx/>
        <a:buChar char="•"/>
        <a:tabLst/>
        <a:defRPr sz="1600" b="0" i="0" u="none" strike="noStrike" cap="none" spc="0" baseline="0">
          <a:ln>
            <a:noFill/>
          </a:ln>
          <a:solidFill>
            <a:srgbClr val="000000"/>
          </a:solidFill>
          <a:uFillTx/>
          <a:latin typeface="+mn-lt"/>
          <a:ea typeface="+mn-ea"/>
          <a:cs typeface="+mn-cs"/>
          <a:sym typeface="Helvetica Light"/>
        </a:defRPr>
      </a:lvl8pPr>
      <a:lvl9pPr marL="1565011" marR="0" indent="-231511" algn="l" defTabSz="219075" rtl="0" eaLnBrk="1" latinLnBrk="0" hangingPunct="1">
        <a:lnSpc>
          <a:spcPct val="100000"/>
        </a:lnSpc>
        <a:spcBef>
          <a:spcPts val="1575"/>
        </a:spcBef>
        <a:spcAft>
          <a:spcPts val="0"/>
        </a:spcAft>
        <a:buClrTx/>
        <a:buSzPct val="75000"/>
        <a:buFontTx/>
        <a:buChar char="•"/>
        <a:tabLst/>
        <a:defRPr sz="19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4" pos="443" userDrawn="1">
          <p15:clr>
            <a:srgbClr val="F26B43"/>
          </p15:clr>
        </p15:guide>
        <p15:guide id="5" pos="564" userDrawn="1">
          <p15:clr>
            <a:srgbClr val="F26B43"/>
          </p15:clr>
        </p15:guide>
        <p15:guide id="14" pos="19343" userDrawn="1">
          <p15:clr>
            <a:srgbClr val="F26B43"/>
          </p15:clr>
        </p15:guide>
        <p15:guide id="15" orient="horz" pos="10599" userDrawn="1">
          <p15:clr>
            <a:srgbClr val="F26B43"/>
          </p15:clr>
        </p15:guide>
        <p15:guide id="16" orient="horz" pos="10024" userDrawn="1">
          <p15:clr>
            <a:srgbClr val="F26B43"/>
          </p15:clr>
        </p15:guide>
        <p15:guide id="17" orient="horz" pos="2313" userDrawn="1">
          <p15:clr>
            <a:srgbClr val="F26B43"/>
          </p15:clr>
        </p15:guide>
        <p15:guide id="18" orient="horz" pos="3945" userDrawn="1">
          <p15:clr>
            <a:srgbClr val="F26B43"/>
          </p15:clr>
        </p15:guide>
        <p15:guide id="19" orient="horz" pos="3341" userDrawn="1">
          <p15:clr>
            <a:srgbClr val="F26B43"/>
          </p15:clr>
        </p15:guide>
        <p15:guide id="20" pos="6219" userDrawn="1">
          <p15:clr>
            <a:srgbClr val="F26B43"/>
          </p15:clr>
        </p15:guide>
        <p15:guide id="21" pos="12780" userDrawn="1">
          <p15:clr>
            <a:srgbClr val="F26B43"/>
          </p15:clr>
        </p15:guide>
        <p15:guide id="22" pos="6975" userDrawn="1">
          <p15:clr>
            <a:srgbClr val="F26B43"/>
          </p15:clr>
        </p15:guide>
        <p15:guide id="23" pos="13536" userDrawn="1">
          <p15:clr>
            <a:srgbClr val="F26B43"/>
          </p15:clr>
        </p15:guide>
        <p15:guide id="24" pos="9515" userDrawn="1">
          <p15:clr>
            <a:srgbClr val="F26B43"/>
          </p15:clr>
        </p15:guide>
        <p15:guide id="25" pos="102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2.xml"/><Relationship Id="rId5" Type="http://schemas.openxmlformats.org/officeDocument/2006/relationships/image" Target="../media/image8.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4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2.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2.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5.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openxmlformats.org/officeDocument/2006/relationships/image" Target="../media/image39.png"/><Relationship Id="rId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45.pn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43.xml"/><Relationship Id="rId5" Type="http://schemas.openxmlformats.org/officeDocument/2006/relationships/image" Target="../media/image47.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42.xm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42.xml"/><Relationship Id="rId5" Type="http://schemas.openxmlformats.org/officeDocument/2006/relationships/image" Target="../media/image56.jpe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42.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3" Type="http://schemas.openxmlformats.org/officeDocument/2006/relationships/hyperlink" Target="https://github.com/metoppv/improver" TargetMode="External"/><Relationship Id="rId2" Type="http://schemas.openxmlformats.org/officeDocument/2006/relationships/notesSlide" Target="../notesSlides/notesSlide25.xml"/><Relationship Id="rId1" Type="http://schemas.openxmlformats.org/officeDocument/2006/relationships/slideLayout" Target="../slideLayouts/slideLayout4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hyperlink" Target="https://improver.readthedocs.io/en/lates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26.xml"/><Relationship Id="rId1" Type="http://schemas.openxmlformats.org/officeDocument/2006/relationships/slideLayout" Target="../slideLayouts/slideLayout42.xml"/><Relationship Id="rId5" Type="http://schemas.openxmlformats.org/officeDocument/2006/relationships/image" Target="../media/image63.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7.xml"/><Relationship Id="rId1" Type="http://schemas.openxmlformats.org/officeDocument/2006/relationships/slideLayout" Target="../slideLayouts/slideLayout42.xml"/><Relationship Id="rId6" Type="http://schemas.openxmlformats.org/officeDocument/2006/relationships/image" Target="../media/image67.jpg"/><Relationship Id="rId5" Type="http://schemas.openxmlformats.org/officeDocument/2006/relationships/image" Target="../media/image66.pn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0.xml"/><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1.xml"/><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FF04E9-871E-4AB5-BE48-EB79F1FD9022}"/>
              </a:ext>
            </a:extLst>
          </p:cNvPr>
          <p:cNvSpPr txBox="1"/>
          <p:nvPr/>
        </p:nvSpPr>
        <p:spPr>
          <a:xfrm>
            <a:off x="272536" y="2580029"/>
            <a:ext cx="5689826" cy="4278094"/>
          </a:xfrm>
          <a:prstGeom prst="rect">
            <a:avLst/>
          </a:prstGeom>
          <a:noFill/>
        </p:spPr>
        <p:txBody>
          <a:bodyPr wrap="square" lIns="91440" tIns="45720" rIns="91440" bIns="45720" rtlCol="0" anchor="t">
            <a:spAutoFit/>
          </a:bodyPr>
          <a:lstStyle>
            <a:defPPr>
              <a:defRPr lang="en-GB"/>
            </a:defPPr>
            <a:lvl1pPr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1pPr>
            <a:lvl2pPr marL="609585"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2pPr>
            <a:lvl3pPr marL="1219170"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3pPr>
            <a:lvl4pPr marL="1828754"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4pPr>
            <a:lvl5pPr marL="2438339"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5pPr>
            <a:lvl6pPr marL="3047924" algn="l" defTabSz="1219170" rtl="0" eaLnBrk="1" latinLnBrk="0" hangingPunct="1">
              <a:defRPr sz="5867" kern="1200">
                <a:solidFill>
                  <a:schemeClr val="tx2"/>
                </a:solidFill>
                <a:latin typeface="Arial" pitchFamily="34" charset="0"/>
                <a:ea typeface="ＭＳ Ｐゴシック" pitchFamily="34" charset="-128"/>
                <a:cs typeface="+mn-cs"/>
              </a:defRPr>
            </a:lvl6pPr>
            <a:lvl7pPr marL="3657509" algn="l" defTabSz="1219170" rtl="0" eaLnBrk="1" latinLnBrk="0" hangingPunct="1">
              <a:defRPr sz="5867" kern="1200">
                <a:solidFill>
                  <a:schemeClr val="tx2"/>
                </a:solidFill>
                <a:latin typeface="Arial" pitchFamily="34" charset="0"/>
                <a:ea typeface="ＭＳ Ｐゴシック" pitchFamily="34" charset="-128"/>
                <a:cs typeface="+mn-cs"/>
              </a:defRPr>
            </a:lvl7pPr>
            <a:lvl8pPr marL="4267093" algn="l" defTabSz="1219170" rtl="0" eaLnBrk="1" latinLnBrk="0" hangingPunct="1">
              <a:defRPr sz="5867" kern="1200">
                <a:solidFill>
                  <a:schemeClr val="tx2"/>
                </a:solidFill>
                <a:latin typeface="Arial" pitchFamily="34" charset="0"/>
                <a:ea typeface="ＭＳ Ｐゴシック" pitchFamily="34" charset="-128"/>
                <a:cs typeface="+mn-cs"/>
              </a:defRPr>
            </a:lvl8pPr>
            <a:lvl9pPr marL="4876678" algn="l" defTabSz="1219170" rtl="0" eaLnBrk="1" latinLnBrk="0" hangingPunct="1">
              <a:defRPr sz="5867" kern="1200">
                <a:solidFill>
                  <a:schemeClr val="tx2"/>
                </a:solidFill>
                <a:latin typeface="Arial" pitchFamily="34" charset="0"/>
                <a:ea typeface="ＭＳ Ｐゴシック" pitchFamily="34" charset="-128"/>
                <a:cs typeface="+mn-cs"/>
              </a:defRPr>
            </a:lvl9pPr>
          </a:lstStyle>
          <a:p>
            <a:pPr defTabSz="685800"/>
            <a:r>
              <a:rPr lang="en-GB" sz="1600" dirty="0">
                <a:solidFill>
                  <a:schemeClr val="bg2"/>
                </a:solidFill>
                <a:latin typeface="Arial"/>
                <a:ea typeface="ＭＳ Ｐゴシック"/>
                <a:cs typeface="Arial"/>
              </a:rPr>
              <a:t>Paul Abernethy, Josh Apps, Meyrick Almeida, Ben Ayliffe, Laurence Beard, Tim Bonin, James </a:t>
            </a:r>
            <a:r>
              <a:rPr lang="en-GB" sz="1600" dirty="0" err="1">
                <a:solidFill>
                  <a:schemeClr val="bg2"/>
                </a:solidFill>
                <a:latin typeface="Arial"/>
                <a:ea typeface="ＭＳ Ｐゴシック"/>
                <a:cs typeface="Arial"/>
              </a:rPr>
              <a:t>Canvin</a:t>
            </a:r>
            <a:r>
              <a:rPr lang="en-GB" sz="1600" dirty="0">
                <a:solidFill>
                  <a:schemeClr val="bg2"/>
                </a:solidFill>
                <a:latin typeface="Arial"/>
                <a:ea typeface="ＭＳ Ｐゴシック"/>
                <a:cs typeface="Arial"/>
              </a:rPr>
              <a:t>, Rob Coulson, Neil Crosswaite, Gavin Evans, Ben Fitzpatrick, Tom Gale, Roger Harbord, Leigh Holly, Katie Howard, Teresa Hughes, Timothy Hume, Katharine Hurst, Simon Jackson, Daniel </a:t>
            </a:r>
            <a:r>
              <a:rPr lang="en-GB" sz="1600" dirty="0" err="1">
                <a:solidFill>
                  <a:schemeClr val="bg2"/>
                </a:solidFill>
                <a:latin typeface="Arial"/>
                <a:ea typeface="ＭＳ Ｐゴシック"/>
                <a:cs typeface="Arial"/>
              </a:rPr>
              <a:t>Mentiplay</a:t>
            </a:r>
            <a:r>
              <a:rPr lang="en-GB" sz="1600" dirty="0">
                <a:solidFill>
                  <a:schemeClr val="bg2"/>
                </a:solidFill>
                <a:latin typeface="Arial"/>
                <a:ea typeface="ＭＳ Ｐゴシック"/>
                <a:cs typeface="Arial"/>
              </a:rPr>
              <a:t>, </a:t>
            </a:r>
            <a:r>
              <a:rPr lang="en-GB" sz="1600" b="1" dirty="0">
                <a:solidFill>
                  <a:schemeClr val="bg2"/>
                </a:solidFill>
                <a:latin typeface="Arial"/>
                <a:ea typeface="ＭＳ Ｐゴシック"/>
                <a:cs typeface="Arial"/>
              </a:rPr>
              <a:t>Stephen Moseley</a:t>
            </a:r>
            <a:r>
              <a:rPr lang="en-GB" sz="1600" dirty="0">
                <a:solidFill>
                  <a:schemeClr val="bg2"/>
                </a:solidFill>
                <a:latin typeface="Arial"/>
                <a:ea typeface="ＭＳ Ｐゴシック"/>
                <a:cs typeface="Arial"/>
              </a:rPr>
              <a:t>, Ken Mylne, Ben Owen, Carwyn Pelley, Fiona Rust, Chris Sampson, Anja Schubert, Michael Sharpe, Marcus Spelman, Belinda Trotta, Bruce Wright</a:t>
            </a:r>
          </a:p>
          <a:p>
            <a:pPr defTabSz="685800"/>
            <a:endParaRPr lang="en-GB" sz="1600" dirty="0">
              <a:solidFill>
                <a:schemeClr val="bg2"/>
              </a:solidFill>
              <a:latin typeface="Arial"/>
              <a:ea typeface="ＭＳ Ｐゴシック"/>
              <a:cs typeface="Arial"/>
            </a:endParaRPr>
          </a:p>
          <a:p>
            <a:pPr defTabSz="685800"/>
            <a:r>
              <a:rPr lang="en-GB" sz="1600" dirty="0">
                <a:solidFill>
                  <a:schemeClr val="bg2"/>
                </a:solidFill>
                <a:latin typeface="Arial"/>
                <a:ea typeface="ＭＳ Ｐゴシック"/>
                <a:cs typeface="Arial"/>
              </a:rPr>
              <a:t>Simon Backhouse, Mark Baker, Anna Booton, Dan Brierley, Clare Bysouth, Rob Coulson, Sean </a:t>
            </a:r>
            <a:r>
              <a:rPr lang="en-GB" sz="1600" dirty="0" err="1">
                <a:solidFill>
                  <a:schemeClr val="bg2"/>
                </a:solidFill>
                <a:latin typeface="Arial"/>
                <a:ea typeface="ＭＳ Ｐゴシック"/>
                <a:cs typeface="Arial"/>
              </a:rPr>
              <a:t>Coultas</a:t>
            </a:r>
            <a:r>
              <a:rPr lang="en-GB" sz="1600" dirty="0">
                <a:solidFill>
                  <a:schemeClr val="bg2"/>
                </a:solidFill>
                <a:latin typeface="Arial"/>
                <a:ea typeface="ＭＳ Ｐゴシック"/>
                <a:cs typeface="Arial"/>
              </a:rPr>
              <a:t>, Ric Crocker, </a:t>
            </a:r>
            <a:r>
              <a:rPr lang="en-GB" sz="1600" dirty="0" err="1">
                <a:solidFill>
                  <a:schemeClr val="bg2"/>
                </a:solidFill>
                <a:latin typeface="Arial"/>
                <a:ea typeface="ＭＳ Ｐゴシック"/>
                <a:cs typeface="Arial"/>
              </a:rPr>
              <a:t>Zhiliang</a:t>
            </a:r>
            <a:r>
              <a:rPr lang="en-GB" sz="1600" dirty="0">
                <a:solidFill>
                  <a:schemeClr val="bg2"/>
                </a:solidFill>
                <a:latin typeface="Arial"/>
                <a:ea typeface="ＭＳ Ｐゴシック"/>
                <a:cs typeface="Arial"/>
              </a:rPr>
              <a:t> Fan, Jonathan Flowerdew, Roger Harbord, David Hardy, Aaron Hopkinson, Caroline Jones, Lucy Liu, Marion Mittermaier, Tim Pillinger, Nigel Roberts, Caroline Sandford, Victoria Smart, Tomek Trzeciak, Mark Worsfold</a:t>
            </a:r>
          </a:p>
          <a:p>
            <a:pPr defTabSz="685800"/>
            <a:endParaRPr lang="en-GB" sz="1600" dirty="0">
              <a:solidFill>
                <a:schemeClr val="bg2"/>
              </a:solidFill>
              <a:latin typeface="Arial"/>
              <a:ea typeface="ＭＳ Ｐゴシック"/>
              <a:cs typeface="Arial"/>
            </a:endParaRPr>
          </a:p>
        </p:txBody>
      </p:sp>
      <p:sp>
        <p:nvSpPr>
          <p:cNvPr id="3" name="TextBox 2">
            <a:extLst>
              <a:ext uri="{FF2B5EF4-FFF2-40B4-BE49-F238E27FC236}">
                <a16:creationId xmlns:a16="http://schemas.microsoft.com/office/drawing/2014/main" id="{5CD80E8E-198A-433A-AAA1-69AA7606007E}"/>
              </a:ext>
            </a:extLst>
          </p:cNvPr>
          <p:cNvSpPr txBox="1"/>
          <p:nvPr/>
        </p:nvSpPr>
        <p:spPr>
          <a:xfrm>
            <a:off x="272536" y="831213"/>
            <a:ext cx="6808201" cy="1569660"/>
          </a:xfrm>
          <a:prstGeom prst="rect">
            <a:avLst/>
          </a:prstGeom>
          <a:noFill/>
        </p:spPr>
        <p:txBody>
          <a:bodyPr wrap="square" lIns="91440" tIns="45720" rIns="91440" bIns="45720" rtlCol="0" anchor="t">
            <a:spAutoFit/>
          </a:bodyPr>
          <a:lstStyle>
            <a:defPPr>
              <a:defRPr lang="en-GB"/>
            </a:defPPr>
            <a:lvl1pPr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1pPr>
            <a:lvl2pPr marL="609585"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2pPr>
            <a:lvl3pPr marL="1219170"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3pPr>
            <a:lvl4pPr marL="1828754"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4pPr>
            <a:lvl5pPr marL="2438339" algn="l" rtl="0" fontAlgn="base">
              <a:spcBef>
                <a:spcPct val="0"/>
              </a:spcBef>
              <a:spcAft>
                <a:spcPct val="0"/>
              </a:spcAft>
              <a:defRPr sz="5867" kern="1200">
                <a:solidFill>
                  <a:schemeClr val="tx2"/>
                </a:solidFill>
                <a:latin typeface="Arial" pitchFamily="34" charset="0"/>
                <a:ea typeface="ＭＳ Ｐゴシック" pitchFamily="34" charset="-128"/>
                <a:cs typeface="+mn-cs"/>
              </a:defRPr>
            </a:lvl5pPr>
            <a:lvl6pPr marL="3047924" algn="l" defTabSz="1219170" rtl="0" eaLnBrk="1" latinLnBrk="0" hangingPunct="1">
              <a:defRPr sz="5867" kern="1200">
                <a:solidFill>
                  <a:schemeClr val="tx2"/>
                </a:solidFill>
                <a:latin typeface="Arial" pitchFamily="34" charset="0"/>
                <a:ea typeface="ＭＳ Ｐゴシック" pitchFamily="34" charset="-128"/>
                <a:cs typeface="+mn-cs"/>
              </a:defRPr>
            </a:lvl6pPr>
            <a:lvl7pPr marL="3657509" algn="l" defTabSz="1219170" rtl="0" eaLnBrk="1" latinLnBrk="0" hangingPunct="1">
              <a:defRPr sz="5867" kern="1200">
                <a:solidFill>
                  <a:schemeClr val="tx2"/>
                </a:solidFill>
                <a:latin typeface="Arial" pitchFamily="34" charset="0"/>
                <a:ea typeface="ＭＳ Ｐゴシック" pitchFamily="34" charset="-128"/>
                <a:cs typeface="+mn-cs"/>
              </a:defRPr>
            </a:lvl7pPr>
            <a:lvl8pPr marL="4267093" algn="l" defTabSz="1219170" rtl="0" eaLnBrk="1" latinLnBrk="0" hangingPunct="1">
              <a:defRPr sz="5867" kern="1200">
                <a:solidFill>
                  <a:schemeClr val="tx2"/>
                </a:solidFill>
                <a:latin typeface="Arial" pitchFamily="34" charset="0"/>
                <a:ea typeface="ＭＳ Ｐゴシック" pitchFamily="34" charset="-128"/>
                <a:cs typeface="+mn-cs"/>
              </a:defRPr>
            </a:lvl8pPr>
            <a:lvl9pPr marL="4876678" algn="l" defTabSz="1219170" rtl="0" eaLnBrk="1" latinLnBrk="0" hangingPunct="1">
              <a:defRPr sz="5867" kern="1200">
                <a:solidFill>
                  <a:schemeClr val="tx2"/>
                </a:solidFill>
                <a:latin typeface="Arial" pitchFamily="34" charset="0"/>
                <a:ea typeface="ＭＳ Ｐゴシック" pitchFamily="34" charset="-128"/>
                <a:cs typeface="+mn-cs"/>
              </a:defRPr>
            </a:lvl9pPr>
          </a:lstStyle>
          <a:p>
            <a:pPr defTabSz="685800"/>
            <a:r>
              <a:rPr lang="en-GB" sz="3600" dirty="0">
                <a:solidFill>
                  <a:schemeClr val="bg2"/>
                </a:solidFill>
                <a:latin typeface="Arial"/>
                <a:ea typeface="ＭＳ Ｐゴシック"/>
              </a:rPr>
              <a:t>IMPROVER</a:t>
            </a:r>
          </a:p>
          <a:p>
            <a:pPr defTabSz="685800"/>
            <a:r>
              <a:rPr lang="en-GB" sz="2000" dirty="0">
                <a:solidFill>
                  <a:schemeClr val="bg2"/>
                </a:solidFill>
              </a:rPr>
              <a:t>A probabilistic, multi-model postprocessing system for meteorological forecasts</a:t>
            </a:r>
          </a:p>
          <a:p>
            <a:pPr defTabSz="685800"/>
            <a:r>
              <a:rPr lang="en-GB" sz="2000" dirty="0">
                <a:solidFill>
                  <a:schemeClr val="bg2"/>
                </a:solidFill>
                <a:latin typeface="Arial"/>
                <a:ea typeface="ＭＳ Ｐゴシック"/>
                <a:cs typeface="Arial"/>
              </a:rPr>
              <a:t>Overview and updates</a:t>
            </a:r>
          </a:p>
        </p:txBody>
      </p:sp>
    </p:spTree>
    <p:extLst>
      <p:ext uri="{BB962C8B-B14F-4D97-AF65-F5344CB8AC3E}">
        <p14:creationId xmlns:p14="http://schemas.microsoft.com/office/powerpoint/2010/main" val="408394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708A-1F06-467D-B400-2A9D27D141C8}"/>
              </a:ext>
            </a:extLst>
          </p:cNvPr>
          <p:cNvSpPr>
            <a:spLocks noGrp="1"/>
          </p:cNvSpPr>
          <p:nvPr>
            <p:ph type="title"/>
          </p:nvPr>
        </p:nvSpPr>
        <p:spPr>
          <a:xfrm>
            <a:off x="831850" y="3569896"/>
            <a:ext cx="10515600" cy="992579"/>
          </a:xfrm>
        </p:spPr>
        <p:txBody>
          <a:bodyPr/>
          <a:lstStyle/>
          <a:p>
            <a:r>
              <a:rPr lang="en-GB"/>
              <a:t>Overview</a:t>
            </a:r>
          </a:p>
        </p:txBody>
      </p:sp>
      <p:sp>
        <p:nvSpPr>
          <p:cNvPr id="3" name="Text Placeholder 2">
            <a:extLst>
              <a:ext uri="{FF2B5EF4-FFF2-40B4-BE49-F238E27FC236}">
                <a16:creationId xmlns:a16="http://schemas.microsoft.com/office/drawing/2014/main" id="{389CB797-A839-4F50-868F-4BCFC7EE2007}"/>
              </a:ext>
            </a:extLst>
          </p:cNvPr>
          <p:cNvSpPr>
            <a:spLocks noGrp="1"/>
          </p:cNvSpPr>
          <p:nvPr>
            <p:ph type="body" idx="1"/>
          </p:nvPr>
        </p:nvSpPr>
        <p:spPr/>
        <p:txBody>
          <a:bodyPr vert="horz" lIns="68580" tIns="34290" rIns="68580" bIns="34290" rtlCol="0" anchor="t">
            <a:noAutofit/>
          </a:bodyPr>
          <a:lstStyle/>
          <a:p>
            <a:endParaRPr lang="en-GB" dirty="0"/>
          </a:p>
        </p:txBody>
      </p:sp>
    </p:spTree>
    <p:extLst>
      <p:ext uri="{BB962C8B-B14F-4D97-AF65-F5344CB8AC3E}">
        <p14:creationId xmlns:p14="http://schemas.microsoft.com/office/powerpoint/2010/main" val="3137116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8B48A-29D5-44FD-A335-B50A74A8F8C8}"/>
              </a:ext>
            </a:extLst>
          </p:cNvPr>
          <p:cNvSpPr txBox="1"/>
          <p:nvPr/>
        </p:nvSpPr>
        <p:spPr>
          <a:xfrm>
            <a:off x="1172308" y="2516286"/>
            <a:ext cx="10053774" cy="1569660"/>
          </a:xfrm>
          <a:prstGeom prst="rect">
            <a:avLst/>
          </a:prstGeom>
          <a:noFill/>
        </p:spPr>
        <p:txBody>
          <a:bodyPr wrap="square" rtlCol="0">
            <a:spAutoFit/>
          </a:bodyPr>
          <a:lstStyle/>
          <a:p>
            <a:pPr defTabSz="914377"/>
            <a:r>
              <a:rPr lang="en-GB" sz="3200">
                <a:solidFill>
                  <a:srgbClr val="0070C0"/>
                </a:solidFill>
              </a:rPr>
              <a:t>Vision</a:t>
            </a:r>
            <a:r>
              <a:rPr lang="en-GB" sz="3200"/>
              <a:t>: </a:t>
            </a:r>
            <a:r>
              <a:rPr lang="en-GB" sz="3200" i="1">
                <a:solidFill>
                  <a:srgbClr val="2A2A2A"/>
                </a:solidFill>
                <a:latin typeface="Arial"/>
                <a:ea typeface="Calibri" panose="020F0502020204030204" pitchFamily="34" charset="0"/>
              </a:rPr>
              <a:t>Provide [</a:t>
            </a:r>
            <a:r>
              <a:rPr lang="en-GB" sz="3200" i="1">
                <a:solidFill>
                  <a:schemeClr val="bg1">
                    <a:lumMod val="75000"/>
                  </a:schemeClr>
                </a:solidFill>
                <a:latin typeface="Arial"/>
                <a:ea typeface="Calibri" panose="020F0502020204030204" pitchFamily="34" charset="0"/>
              </a:rPr>
              <a:t>the Met Office organisation with</a:t>
            </a:r>
            <a:r>
              <a:rPr lang="en-GB" sz="3200" i="1">
                <a:solidFill>
                  <a:srgbClr val="2A2A2A"/>
                </a:solidFill>
                <a:latin typeface="Arial"/>
                <a:ea typeface="Calibri" panose="020F0502020204030204" pitchFamily="34" charset="0"/>
              </a:rPr>
              <a:t>] </a:t>
            </a:r>
          </a:p>
          <a:p>
            <a:pPr defTabSz="914377"/>
            <a:r>
              <a:rPr lang="en-GB" sz="3200" i="1">
                <a:solidFill>
                  <a:srgbClr val="2A2A2A"/>
                </a:solidFill>
                <a:latin typeface="Arial"/>
                <a:ea typeface="Calibri" panose="020F0502020204030204" pitchFamily="34" charset="0"/>
              </a:rPr>
              <a:t>a single source of blended, probabilistic forecast information for the UK and globe out to 14 days ahead.</a:t>
            </a:r>
          </a:p>
        </p:txBody>
      </p:sp>
      <p:sp>
        <p:nvSpPr>
          <p:cNvPr id="7" name="TextBox 6">
            <a:extLst>
              <a:ext uri="{FF2B5EF4-FFF2-40B4-BE49-F238E27FC236}">
                <a16:creationId xmlns:a16="http://schemas.microsoft.com/office/drawing/2014/main" id="{94BFEDFA-26B5-477C-8D37-98B2ADDF22E1}"/>
              </a:ext>
            </a:extLst>
          </p:cNvPr>
          <p:cNvSpPr txBox="1"/>
          <p:nvPr/>
        </p:nvSpPr>
        <p:spPr>
          <a:xfrm>
            <a:off x="644525" y="4730735"/>
            <a:ext cx="1798568" cy="13753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4000" b="0" i="0" u="none" strike="noStrike" cap="none" spc="0" normalizeH="0" baseline="0">
                <a:ln>
                  <a:noFill/>
                </a:ln>
                <a:solidFill>
                  <a:schemeClr val="tx1"/>
                </a:solidFill>
                <a:effectLst/>
                <a:uFillTx/>
                <a:latin typeface="+mn-lt"/>
                <a:ea typeface="+mn-ea"/>
                <a:cs typeface="+mn-cs"/>
                <a:sym typeface="Helvetica Light"/>
              </a:rPr>
              <a:t>NWP</a:t>
            </a:r>
          </a:p>
          <a:p>
            <a:pPr marL="0" marR="0" indent="0" algn="ctr" defTabSz="584200" rtl="0" fontAlgn="auto" latinLnBrk="0" hangingPunct="0">
              <a:lnSpc>
                <a:spcPct val="100000"/>
              </a:lnSpc>
              <a:spcBef>
                <a:spcPts val="0"/>
              </a:spcBef>
              <a:spcAft>
                <a:spcPts val="0"/>
              </a:spcAft>
              <a:buClrTx/>
              <a:buSzTx/>
              <a:buFontTx/>
              <a:buNone/>
              <a:tabLst/>
            </a:pPr>
            <a:r>
              <a:rPr lang="en-GB" sz="4000">
                <a:sym typeface="Helvetica Light"/>
              </a:rPr>
              <a:t>models</a:t>
            </a:r>
            <a:endParaRPr kumimoji="0" lang="en-GB" sz="4000" b="0" i="0" u="none" strike="noStrike" cap="none" spc="0" normalizeH="0" baseline="0">
              <a:ln>
                <a:noFill/>
              </a:ln>
              <a:solidFill>
                <a:schemeClr val="tx1"/>
              </a:solidFill>
              <a:effectLst/>
              <a:uFillTx/>
              <a:latin typeface="+mn-lt"/>
              <a:ea typeface="+mn-ea"/>
              <a:cs typeface="+mn-cs"/>
              <a:sym typeface="Helvetica Light"/>
            </a:endParaRPr>
          </a:p>
        </p:txBody>
      </p:sp>
      <p:sp>
        <p:nvSpPr>
          <p:cNvPr id="8" name="TextBox 7">
            <a:extLst>
              <a:ext uri="{FF2B5EF4-FFF2-40B4-BE49-F238E27FC236}">
                <a16:creationId xmlns:a16="http://schemas.microsoft.com/office/drawing/2014/main" id="{1E568829-D18A-48F3-B2C7-32577964809A}"/>
              </a:ext>
            </a:extLst>
          </p:cNvPr>
          <p:cNvSpPr txBox="1"/>
          <p:nvPr/>
        </p:nvSpPr>
        <p:spPr>
          <a:xfrm>
            <a:off x="4096805" y="4730735"/>
            <a:ext cx="2681823" cy="13753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4000" b="0" i="0" u="none" strike="noStrike" cap="none" spc="0" normalizeH="0" baseline="0">
                <a:ln>
                  <a:noFill/>
                </a:ln>
                <a:solidFill>
                  <a:schemeClr val="tx1"/>
                </a:solidFill>
                <a:effectLst/>
                <a:uFillTx/>
                <a:latin typeface="+mn-lt"/>
                <a:ea typeface="+mn-ea"/>
                <a:cs typeface="+mn-cs"/>
                <a:sym typeface="Helvetica Light"/>
              </a:rPr>
              <a:t>Post </a:t>
            </a:r>
          </a:p>
          <a:p>
            <a:pPr marL="0" marR="0" indent="0" algn="ctr" defTabSz="584200" rtl="0" fontAlgn="auto" latinLnBrk="0" hangingPunct="0">
              <a:lnSpc>
                <a:spcPct val="100000"/>
              </a:lnSpc>
              <a:spcBef>
                <a:spcPts val="0"/>
              </a:spcBef>
              <a:spcAft>
                <a:spcPts val="0"/>
              </a:spcAft>
              <a:buClrTx/>
              <a:buSzTx/>
              <a:buFontTx/>
              <a:buNone/>
              <a:tabLst/>
            </a:pPr>
            <a:r>
              <a:rPr lang="en-GB" sz="4000">
                <a:sym typeface="Helvetica Light"/>
              </a:rPr>
              <a:t>Processing</a:t>
            </a:r>
            <a:endParaRPr kumimoji="0" lang="en-GB" sz="4000" b="0" i="0" u="none" strike="noStrike" cap="none" spc="0" normalizeH="0" baseline="0">
              <a:ln>
                <a:noFill/>
              </a:ln>
              <a:solidFill>
                <a:schemeClr val="tx1"/>
              </a:solidFill>
              <a:effectLst/>
              <a:uFillTx/>
              <a:latin typeface="+mn-lt"/>
              <a:ea typeface="+mn-ea"/>
              <a:cs typeface="+mn-cs"/>
              <a:sym typeface="Helvetica Light"/>
            </a:endParaRPr>
          </a:p>
        </p:txBody>
      </p:sp>
      <p:sp>
        <p:nvSpPr>
          <p:cNvPr id="9" name="TextBox 8">
            <a:extLst>
              <a:ext uri="{FF2B5EF4-FFF2-40B4-BE49-F238E27FC236}">
                <a16:creationId xmlns:a16="http://schemas.microsoft.com/office/drawing/2014/main" id="{4F633FB9-D1D8-448E-B660-B8088F3BD5ED}"/>
              </a:ext>
            </a:extLst>
          </p:cNvPr>
          <p:cNvSpPr txBox="1"/>
          <p:nvPr/>
        </p:nvSpPr>
        <p:spPr>
          <a:xfrm>
            <a:off x="8346029" y="4730735"/>
            <a:ext cx="2168862" cy="13753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4000" b="0" i="0" u="none" strike="noStrike" cap="none" spc="0" normalizeH="0" baseline="0">
                <a:ln>
                  <a:noFill/>
                </a:ln>
                <a:solidFill>
                  <a:schemeClr val="tx1"/>
                </a:solidFill>
                <a:effectLst/>
                <a:uFillTx/>
                <a:latin typeface="+mn-lt"/>
                <a:ea typeface="+mn-ea"/>
                <a:cs typeface="+mn-cs"/>
                <a:sym typeface="Helvetica Light"/>
              </a:rPr>
              <a:t>Users</a:t>
            </a:r>
          </a:p>
          <a:p>
            <a:pPr marL="0" marR="0" indent="0" algn="ctr" defTabSz="584200" rtl="0" fontAlgn="auto" latinLnBrk="0" hangingPunct="0">
              <a:lnSpc>
                <a:spcPct val="100000"/>
              </a:lnSpc>
              <a:spcBef>
                <a:spcPts val="0"/>
              </a:spcBef>
              <a:spcAft>
                <a:spcPts val="0"/>
              </a:spcAft>
              <a:buClrTx/>
              <a:buSzTx/>
              <a:buFontTx/>
              <a:buNone/>
              <a:tabLst/>
            </a:pPr>
            <a:r>
              <a:rPr lang="en-GB" sz="4000">
                <a:sym typeface="Helvetica Light"/>
              </a:rPr>
              <a:t>Products</a:t>
            </a:r>
            <a:endParaRPr kumimoji="0" lang="en-GB" sz="4000" b="0" i="0" u="none" strike="noStrike" cap="none" spc="0" normalizeH="0" baseline="0">
              <a:ln>
                <a:noFill/>
              </a:ln>
              <a:solidFill>
                <a:schemeClr val="tx1"/>
              </a:solidFill>
              <a:effectLst/>
              <a:uFillTx/>
              <a:latin typeface="+mn-lt"/>
              <a:ea typeface="+mn-ea"/>
              <a:cs typeface="+mn-cs"/>
              <a:sym typeface="Helvetica Light"/>
            </a:endParaRPr>
          </a:p>
        </p:txBody>
      </p:sp>
      <p:sp>
        <p:nvSpPr>
          <p:cNvPr id="10" name="Arrow: Right 9">
            <a:extLst>
              <a:ext uri="{FF2B5EF4-FFF2-40B4-BE49-F238E27FC236}">
                <a16:creationId xmlns:a16="http://schemas.microsoft.com/office/drawing/2014/main" id="{8761D14F-AC42-4859-B981-DFECCD512EB9}"/>
              </a:ext>
            </a:extLst>
          </p:cNvPr>
          <p:cNvSpPr/>
          <p:nvPr/>
        </p:nvSpPr>
        <p:spPr>
          <a:xfrm>
            <a:off x="2843949" y="4979203"/>
            <a:ext cx="924674" cy="770561"/>
          </a:xfrm>
          <a:prstGeom prst="rightArrow">
            <a:avLst/>
          </a:prstGeom>
          <a:solidFill>
            <a:schemeClr val="bg2">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Arrow: Right 10">
            <a:extLst>
              <a:ext uri="{FF2B5EF4-FFF2-40B4-BE49-F238E27FC236}">
                <a16:creationId xmlns:a16="http://schemas.microsoft.com/office/drawing/2014/main" id="{AB67B812-B48D-4BB9-AD89-BDEFE46877B6}"/>
              </a:ext>
            </a:extLst>
          </p:cNvPr>
          <p:cNvSpPr/>
          <p:nvPr/>
        </p:nvSpPr>
        <p:spPr>
          <a:xfrm>
            <a:off x="7184137" y="4979203"/>
            <a:ext cx="924674" cy="770561"/>
          </a:xfrm>
          <a:prstGeom prst="rightArrow">
            <a:avLst/>
          </a:prstGeom>
          <a:solidFill>
            <a:schemeClr val="bg2">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2" name="Oval 11">
            <a:extLst>
              <a:ext uri="{FF2B5EF4-FFF2-40B4-BE49-F238E27FC236}">
                <a16:creationId xmlns:a16="http://schemas.microsoft.com/office/drawing/2014/main" id="{CD5E578F-86DB-4FB4-AEF8-8A194482B46F}"/>
              </a:ext>
            </a:extLst>
          </p:cNvPr>
          <p:cNvSpPr/>
          <p:nvPr/>
        </p:nvSpPr>
        <p:spPr>
          <a:xfrm>
            <a:off x="3928512" y="4651977"/>
            <a:ext cx="3018407" cy="1775534"/>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3" name="Graphic 12" descr="Smiling face with no fill">
            <a:extLst>
              <a:ext uri="{FF2B5EF4-FFF2-40B4-BE49-F238E27FC236}">
                <a16:creationId xmlns:a16="http://schemas.microsoft.com/office/drawing/2014/main" id="{CD4158C7-372C-436C-A4EA-0E467EBD28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83182" y="4979203"/>
            <a:ext cx="914400" cy="914400"/>
          </a:xfrm>
          <a:prstGeom prst="rect">
            <a:avLst/>
          </a:prstGeom>
        </p:spPr>
      </p:pic>
      <p:sp>
        <p:nvSpPr>
          <p:cNvPr id="14" name="Title 2">
            <a:extLst>
              <a:ext uri="{FF2B5EF4-FFF2-40B4-BE49-F238E27FC236}">
                <a16:creationId xmlns:a16="http://schemas.microsoft.com/office/drawing/2014/main" id="{036DDEA1-68F4-4656-8729-50B90F39B511}"/>
              </a:ext>
            </a:extLst>
          </p:cNvPr>
          <p:cNvSpPr txBox="1">
            <a:spLocks/>
          </p:cNvSpPr>
          <p:nvPr/>
        </p:nvSpPr>
        <p:spPr>
          <a:xfrm>
            <a:off x="644526" y="1394137"/>
            <a:ext cx="11052669" cy="684803"/>
          </a:xfrm>
          <a:prstGeom prst="rect">
            <a:avLst/>
          </a:prstGeom>
        </p:spPr>
        <p:txBody>
          <a:bodyPr vert="horz" wrap="square" lIns="68580" tIns="34290" rIns="68580" bIns="34290" rtlCol="0" anchor="t" anchorCtr="0">
            <a:sp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sz="4000" b="1" kern="0">
                <a:solidFill>
                  <a:schemeClr val="bg1"/>
                </a:solidFill>
              </a:rPr>
              <a:t>I</a:t>
            </a:r>
            <a:r>
              <a:rPr lang="en-GB" sz="4000" kern="0"/>
              <a:t>ntegrated </a:t>
            </a:r>
            <a:r>
              <a:rPr lang="en-GB" sz="4000" b="1" kern="0">
                <a:solidFill>
                  <a:schemeClr val="bg1"/>
                </a:solidFill>
              </a:rPr>
              <a:t>M</a:t>
            </a:r>
            <a:r>
              <a:rPr lang="en-GB" sz="4000" kern="0"/>
              <a:t>odel Post </a:t>
            </a:r>
            <a:r>
              <a:rPr lang="en-GB" sz="4000" b="1" kern="0">
                <a:solidFill>
                  <a:schemeClr val="bg1"/>
                </a:solidFill>
              </a:rPr>
              <a:t>Pro</a:t>
            </a:r>
            <a:r>
              <a:rPr lang="en-GB" sz="4000" kern="0"/>
              <a:t>cessing &amp; </a:t>
            </a:r>
            <a:r>
              <a:rPr lang="en-GB" sz="4000" b="1" kern="0">
                <a:solidFill>
                  <a:schemeClr val="bg1"/>
                </a:solidFill>
              </a:rPr>
              <a:t>Ver</a:t>
            </a:r>
            <a:r>
              <a:rPr lang="en-GB" sz="4000" kern="0"/>
              <a:t>ification </a:t>
            </a:r>
          </a:p>
        </p:txBody>
      </p:sp>
      <p:pic>
        <p:nvPicPr>
          <p:cNvPr id="15" name="Picture Placeholder 5" descr="T&amp;E-logo-v2.PNG">
            <a:extLst>
              <a:ext uri="{FF2B5EF4-FFF2-40B4-BE49-F238E27FC236}">
                <a16:creationId xmlns:a16="http://schemas.microsoft.com/office/drawing/2014/main" id="{955C9D2D-A062-4097-875D-E45083578F22}"/>
              </a:ext>
            </a:extLst>
          </p:cNvPr>
          <p:cNvPicPr>
            <a:picLocks noChangeAspect="1"/>
          </p:cNvPicPr>
          <p:nvPr/>
        </p:nvPicPr>
        <p:blipFill>
          <a:blip r:embed="rId5" cstate="print"/>
          <a:srcRect/>
          <a:stretch>
            <a:fillRect/>
          </a:stretch>
        </p:blipFill>
        <p:spPr>
          <a:xfrm>
            <a:off x="11091161" y="84967"/>
            <a:ext cx="944216" cy="869781"/>
          </a:xfrm>
          <a:prstGeom prst="rect">
            <a:avLst/>
          </a:prstGeom>
        </p:spPr>
      </p:pic>
    </p:spTree>
    <p:extLst>
      <p:ext uri="{BB962C8B-B14F-4D97-AF65-F5344CB8AC3E}">
        <p14:creationId xmlns:p14="http://schemas.microsoft.com/office/powerpoint/2010/main" val="97372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6001" y="938353"/>
            <a:ext cx="9052102" cy="5711829"/>
          </a:xfrm>
        </p:spPr>
        <p:txBody>
          <a:bodyPr>
            <a:noAutofit/>
          </a:bodyPr>
          <a:lstStyle/>
          <a:p>
            <a:pPr marL="285750" indent="-285750">
              <a:buFont typeface="Arial" panose="020B0604020202020204" pitchFamily="34" charset="0"/>
              <a:buChar char="•"/>
            </a:pPr>
            <a:r>
              <a:rPr lang="en-GB" sz="2400" kern="1200">
                <a:latin typeface="+mn-lt"/>
              </a:rPr>
              <a:t>Single, integrated, modular processing chain, </a:t>
            </a:r>
            <a:br>
              <a:rPr lang="en-GB" sz="2400" kern="1200">
                <a:latin typeface="+mn-lt"/>
              </a:rPr>
            </a:br>
            <a:r>
              <a:rPr lang="en-GB" sz="2400" kern="1200">
                <a:latin typeface="+mn-lt"/>
              </a:rPr>
              <a:t>grid-based and probabilistic</a:t>
            </a:r>
          </a:p>
          <a:p>
            <a:pPr marL="285750" indent="-285750">
              <a:buFont typeface="Arial" panose="020B0604020202020204" pitchFamily="34" charset="0"/>
              <a:buChar char="•"/>
            </a:pPr>
            <a:r>
              <a:rPr lang="en-GB" sz="2400" kern="1200">
                <a:latin typeface="+mn-lt"/>
              </a:rPr>
              <a:t>Probabilistic at the core – forecasts blended using probabilities</a:t>
            </a:r>
          </a:p>
          <a:p>
            <a:pPr marL="285750" indent="-285750">
              <a:buFont typeface="Arial" panose="020B0604020202020204" pitchFamily="34" charset="0"/>
              <a:buChar char="•"/>
            </a:pPr>
            <a:r>
              <a:rPr lang="en-GB" sz="2400" kern="1200">
                <a:latin typeface="+mn-lt"/>
              </a:rPr>
              <a:t>Sequential application of ‘physical’, ‘statistical’ </a:t>
            </a:r>
            <a:br>
              <a:rPr lang="en-GB" sz="2400" kern="1200">
                <a:latin typeface="+mn-lt"/>
              </a:rPr>
            </a:br>
            <a:r>
              <a:rPr lang="en-GB" sz="2400" kern="1200">
                <a:latin typeface="+mn-lt"/>
              </a:rPr>
              <a:t>and ‘neighbourhood’ processing</a:t>
            </a:r>
          </a:p>
          <a:p>
            <a:pPr marL="285750" indent="-285750">
              <a:buFont typeface="Arial" panose="020B0604020202020204" pitchFamily="34" charset="0"/>
              <a:buChar char="•"/>
            </a:pPr>
            <a:r>
              <a:rPr lang="en-GB" sz="2400" kern="1200">
                <a:latin typeface="+mn-lt"/>
              </a:rPr>
              <a:t>Consistent spot and gridded forecasts:</a:t>
            </a:r>
          </a:p>
          <a:p>
            <a:pPr marL="465750" lvl="1" indent="-285750">
              <a:spcBef>
                <a:spcPts val="0"/>
              </a:spcBef>
              <a:spcAft>
                <a:spcPts val="0"/>
              </a:spcAft>
            </a:pPr>
            <a:r>
              <a:rPr lang="en-US" sz="2000" kern="1200"/>
              <a:t>Process each variable separately on the grid</a:t>
            </a:r>
          </a:p>
          <a:p>
            <a:pPr marL="465750" lvl="1" indent="-285750">
              <a:spcBef>
                <a:spcPts val="0"/>
              </a:spcBef>
              <a:spcAft>
                <a:spcPts val="0"/>
              </a:spcAft>
            </a:pPr>
            <a:r>
              <a:rPr lang="en-US" sz="2000" kern="1200"/>
              <a:t>Extract site-specific forecasts at end of the processing chain</a:t>
            </a:r>
            <a:endParaRPr lang="en-GB" sz="2000" kern="1200"/>
          </a:p>
          <a:p>
            <a:pPr marL="285750" indent="-285750">
              <a:buFont typeface="Arial" panose="020B0604020202020204" pitchFamily="34" charset="0"/>
              <a:buChar char="•"/>
            </a:pPr>
            <a:r>
              <a:rPr lang="en-GB" sz="2400" kern="1200">
                <a:latin typeface="+mn-lt"/>
              </a:rPr>
              <a:t>Fully integrated verification to measure the </a:t>
            </a:r>
            <a:br>
              <a:rPr lang="en-GB" sz="2400" kern="1200">
                <a:latin typeface="+mn-lt"/>
              </a:rPr>
            </a:br>
            <a:r>
              <a:rPr lang="en-GB" sz="2400" kern="1200">
                <a:latin typeface="+mn-lt"/>
              </a:rPr>
              <a:t>benefits of each stage of processing</a:t>
            </a:r>
            <a:endParaRPr lang="en-US" sz="2400" kern="1200">
              <a:latin typeface="+mn-lt"/>
            </a:endParaRPr>
          </a:p>
          <a:p>
            <a:pPr marL="285750" indent="-285750">
              <a:buFont typeface="Arial" panose="020B0604020202020204" pitchFamily="34" charset="0"/>
              <a:buChar char="•"/>
            </a:pPr>
            <a:r>
              <a:rPr lang="en-US" sz="2400" kern="1200">
                <a:latin typeface="+mn-lt"/>
              </a:rPr>
              <a:t>Allows for time-lagging and blending between models/ensembles</a:t>
            </a:r>
          </a:p>
          <a:p>
            <a:pPr marL="285750" indent="-285750">
              <a:buFont typeface="Arial" panose="020B0604020202020204" pitchFamily="34" charset="0"/>
              <a:buChar char="•"/>
            </a:pPr>
            <a:r>
              <a:rPr lang="en-US" sz="2400" kern="1200">
                <a:latin typeface="+mn-lt"/>
              </a:rPr>
              <a:t>A modular software framework following modern</a:t>
            </a:r>
            <a:br>
              <a:rPr lang="en-US" sz="2400" kern="1200">
                <a:latin typeface="+mn-lt"/>
              </a:rPr>
            </a:br>
            <a:r>
              <a:rPr lang="en-US" sz="2400" kern="1200">
                <a:latin typeface="+mn-lt"/>
              </a:rPr>
              <a:t>professional software development practices</a:t>
            </a:r>
          </a:p>
        </p:txBody>
      </p:sp>
      <p:grpSp>
        <p:nvGrpSpPr>
          <p:cNvPr id="4" name="Group 95"/>
          <p:cNvGrpSpPr>
            <a:grpSpLocks noChangeAspect="1"/>
          </p:cNvGrpSpPr>
          <p:nvPr/>
        </p:nvGrpSpPr>
        <p:grpSpPr>
          <a:xfrm>
            <a:off x="9269734" y="125448"/>
            <a:ext cx="2674531" cy="1728190"/>
            <a:chOff x="3059832" y="1426237"/>
            <a:chExt cx="2664296" cy="1721577"/>
          </a:xfrm>
        </p:grpSpPr>
        <p:pic>
          <p:nvPicPr>
            <p:cNvPr id="5" name="Picture 68" descr="python-logo-master-v3-TM"/>
            <p:cNvPicPr>
              <a:picLocks noChangeAspect="1" noChangeArrowheads="1"/>
            </p:cNvPicPr>
            <p:nvPr/>
          </p:nvPicPr>
          <p:blipFill>
            <a:blip r:embed="rId3" cstate="print"/>
            <a:srcRect/>
            <a:stretch>
              <a:fillRect/>
            </a:stretch>
          </p:blipFill>
          <p:spPr bwMode="auto">
            <a:xfrm>
              <a:off x="3203847" y="1426237"/>
              <a:ext cx="2309813" cy="781050"/>
            </a:xfrm>
            <a:prstGeom prst="rect">
              <a:avLst/>
            </a:prstGeom>
            <a:noFill/>
          </p:spPr>
        </p:pic>
        <p:grpSp>
          <p:nvGrpSpPr>
            <p:cNvPr id="6" name="Group 73"/>
            <p:cNvGrpSpPr>
              <a:grpSpLocks/>
            </p:cNvGrpSpPr>
            <p:nvPr/>
          </p:nvGrpSpPr>
          <p:grpSpPr bwMode="auto">
            <a:xfrm>
              <a:off x="3059832" y="2002301"/>
              <a:ext cx="1549401" cy="668338"/>
              <a:chOff x="329" y="3067"/>
              <a:chExt cx="976" cy="421"/>
            </a:xfrm>
          </p:grpSpPr>
          <p:pic>
            <p:nvPicPr>
              <p:cNvPr id="10" name="Picture 71" descr="Iris7_1_trim_100"/>
              <p:cNvPicPr>
                <a:picLocks noChangeAspect="1" noChangeArrowheads="1"/>
              </p:cNvPicPr>
              <p:nvPr/>
            </p:nvPicPr>
            <p:blipFill>
              <a:blip r:embed="rId4" cstate="print"/>
              <a:srcRect/>
              <a:stretch>
                <a:fillRect/>
              </a:stretch>
            </p:blipFill>
            <p:spPr bwMode="auto">
              <a:xfrm>
                <a:off x="329" y="3067"/>
                <a:ext cx="425" cy="421"/>
              </a:xfrm>
              <a:prstGeom prst="rect">
                <a:avLst/>
              </a:prstGeom>
              <a:noFill/>
            </p:spPr>
          </p:pic>
          <p:sp>
            <p:nvSpPr>
              <p:cNvPr id="11" name="Text Box 72"/>
              <p:cNvSpPr txBox="1">
                <a:spLocks noChangeArrowheads="1"/>
              </p:cNvSpPr>
              <p:nvPr/>
            </p:nvSpPr>
            <p:spPr bwMode="auto">
              <a:xfrm>
                <a:off x="725" y="3096"/>
                <a:ext cx="580" cy="348"/>
              </a:xfrm>
              <a:prstGeom prst="rect">
                <a:avLst/>
              </a:prstGeom>
              <a:noFill/>
              <a:ln w="9525" algn="ctr">
                <a:noFill/>
                <a:miter lim="800000"/>
                <a:headEnd/>
                <a:tailEnd/>
              </a:ln>
              <a:effectLst/>
            </p:spPr>
            <p:txBody>
              <a:bodyPr wrap="square">
                <a:spAutoFit/>
              </a:bodyPr>
              <a:lstStyle/>
              <a:p>
                <a:pPr>
                  <a:lnSpc>
                    <a:spcPct val="100000"/>
                  </a:lnSpc>
                  <a:spcBef>
                    <a:spcPct val="20000"/>
                  </a:spcBef>
                </a:pPr>
                <a:r>
                  <a:rPr lang="en-GB" sz="3000" b="1">
                    <a:solidFill>
                      <a:srgbClr val="000000">
                        <a:lumMod val="50000"/>
                        <a:lumOff val="50000"/>
                      </a:srgbClr>
                    </a:solidFill>
                  </a:rPr>
                  <a:t>Iris</a:t>
                </a:r>
                <a:endParaRPr lang="en-GB" sz="900">
                  <a:solidFill>
                    <a:srgbClr val="000000">
                      <a:lumMod val="50000"/>
                      <a:lumOff val="50000"/>
                    </a:srgbClr>
                  </a:solidFill>
                </a:endParaRPr>
              </a:p>
            </p:txBody>
          </p:sp>
        </p:grpSp>
        <p:pic>
          <p:nvPicPr>
            <p:cNvPr id="7" name="Picture 11" descr="cartopy_small"/>
            <p:cNvPicPr>
              <a:picLocks noChangeAspect="1" noChangeArrowheads="1"/>
            </p:cNvPicPr>
            <p:nvPr/>
          </p:nvPicPr>
          <p:blipFill>
            <a:blip r:embed="rId5" cstate="print"/>
            <a:srcRect/>
            <a:stretch>
              <a:fillRect/>
            </a:stretch>
          </p:blipFill>
          <p:spPr bwMode="auto">
            <a:xfrm>
              <a:off x="4534801" y="2055710"/>
              <a:ext cx="1189327" cy="594663"/>
            </a:xfrm>
            <a:prstGeom prst="rect">
              <a:avLst/>
            </a:prstGeom>
            <a:solidFill>
              <a:schemeClr val="tx1"/>
            </a:solidFill>
          </p:spPr>
        </p:pic>
        <p:pic>
          <p:nvPicPr>
            <p:cNvPr id="8" name="Picture 12" descr="numpy_logo"/>
            <p:cNvPicPr>
              <a:picLocks noChangeAspect="1" noChangeArrowheads="1"/>
            </p:cNvPicPr>
            <p:nvPr/>
          </p:nvPicPr>
          <p:blipFill>
            <a:blip r:embed="rId6" cstate="print"/>
            <a:srcRect/>
            <a:stretch>
              <a:fillRect/>
            </a:stretch>
          </p:blipFill>
          <p:spPr bwMode="auto">
            <a:xfrm>
              <a:off x="4283968" y="2695119"/>
              <a:ext cx="1142857" cy="387302"/>
            </a:xfrm>
            <a:prstGeom prst="rect">
              <a:avLst/>
            </a:prstGeom>
            <a:solidFill>
              <a:schemeClr val="tx1"/>
            </a:solidFill>
          </p:spPr>
        </p:pic>
        <p:pic>
          <p:nvPicPr>
            <p:cNvPr id="9" name="Picture 13" descr="scipyshiny_small"/>
            <p:cNvPicPr>
              <a:picLocks noChangeAspect="1" noChangeArrowheads="1"/>
            </p:cNvPicPr>
            <p:nvPr/>
          </p:nvPicPr>
          <p:blipFill>
            <a:blip r:embed="rId7" cstate="print"/>
            <a:srcRect/>
            <a:stretch>
              <a:fillRect/>
            </a:stretch>
          </p:blipFill>
          <p:spPr bwMode="auto">
            <a:xfrm>
              <a:off x="3635896" y="2578365"/>
              <a:ext cx="552823" cy="569449"/>
            </a:xfrm>
            <a:prstGeom prst="rect">
              <a:avLst/>
            </a:prstGeom>
            <a:solidFill>
              <a:schemeClr val="tx1"/>
            </a:solidFill>
          </p:spPr>
        </p:pic>
      </p:grpSp>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0129" y="2334980"/>
            <a:ext cx="4483747" cy="4036504"/>
          </a:xfrm>
          <a:prstGeom prst="rect">
            <a:avLst/>
          </a:prstGeom>
        </p:spPr>
      </p:pic>
      <p:sp>
        <p:nvSpPr>
          <p:cNvPr id="21" name="TextBox 20"/>
          <p:cNvSpPr txBox="1"/>
          <p:nvPr/>
        </p:nvSpPr>
        <p:spPr>
          <a:xfrm>
            <a:off x="8556785" y="6308650"/>
            <a:ext cx="3104783" cy="400110"/>
          </a:xfrm>
          <a:prstGeom prst="rect">
            <a:avLst/>
          </a:prstGeom>
          <a:noFill/>
        </p:spPr>
        <p:txBody>
          <a:bodyPr wrap="square" rtlCol="0">
            <a:spAutoFit/>
          </a:bodyPr>
          <a:lstStyle/>
          <a:p>
            <a:r>
              <a:rPr lang="en-GB" sz="2000"/>
              <a:t>Air temperature at 1m (K)</a:t>
            </a:r>
          </a:p>
        </p:txBody>
      </p:sp>
      <p:sp>
        <p:nvSpPr>
          <p:cNvPr id="14" name="Title 2">
            <a:extLst>
              <a:ext uri="{FF2B5EF4-FFF2-40B4-BE49-F238E27FC236}">
                <a16:creationId xmlns:a16="http://schemas.microsoft.com/office/drawing/2014/main" id="{E0148294-6DF5-42C1-843E-DCBF70CBC8C7}"/>
              </a:ext>
            </a:extLst>
          </p:cNvPr>
          <p:cNvSpPr txBox="1">
            <a:spLocks/>
          </p:cNvSpPr>
          <p:nvPr/>
        </p:nvSpPr>
        <p:spPr>
          <a:xfrm>
            <a:off x="2540455" y="125448"/>
            <a:ext cx="5405749"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Principles</a:t>
            </a:r>
          </a:p>
        </p:txBody>
      </p:sp>
    </p:spTree>
    <p:extLst>
      <p:ext uri="{BB962C8B-B14F-4D97-AF65-F5344CB8AC3E}">
        <p14:creationId xmlns:p14="http://schemas.microsoft.com/office/powerpoint/2010/main" val="39565609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9435522"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Post-processing chains</a:t>
            </a:r>
          </a:p>
        </p:txBody>
      </p:sp>
      <p:pic>
        <p:nvPicPr>
          <p:cNvPr id="6" name="Picture 5">
            <a:extLst>
              <a:ext uri="{FF2B5EF4-FFF2-40B4-BE49-F238E27FC236}">
                <a16:creationId xmlns:a16="http://schemas.microsoft.com/office/drawing/2014/main" id="{C5519E52-6FC2-4916-8344-C9868CAC2E08}"/>
              </a:ext>
            </a:extLst>
          </p:cNvPr>
          <p:cNvPicPr>
            <a:picLocks noChangeAspect="1"/>
          </p:cNvPicPr>
          <p:nvPr/>
        </p:nvPicPr>
        <p:blipFill rotWithShape="1">
          <a:blip r:embed="rId3"/>
          <a:srcRect l="-1813" r="60381"/>
          <a:stretch/>
        </p:blipFill>
        <p:spPr>
          <a:xfrm>
            <a:off x="540000" y="887766"/>
            <a:ext cx="1440000" cy="5748291"/>
          </a:xfrm>
          <a:prstGeom prst="rect">
            <a:avLst/>
          </a:prstGeom>
        </p:spPr>
      </p:pic>
      <p:sp>
        <p:nvSpPr>
          <p:cNvPr id="4" name="TextBox 3">
            <a:extLst>
              <a:ext uri="{FF2B5EF4-FFF2-40B4-BE49-F238E27FC236}">
                <a16:creationId xmlns:a16="http://schemas.microsoft.com/office/drawing/2014/main" id="{3F096085-E046-4194-954D-F51C4B4BCF41}"/>
              </a:ext>
            </a:extLst>
          </p:cNvPr>
          <p:cNvSpPr txBox="1"/>
          <p:nvPr/>
        </p:nvSpPr>
        <p:spPr>
          <a:xfrm>
            <a:off x="2540455" y="1268946"/>
            <a:ext cx="7009945" cy="2693045"/>
          </a:xfrm>
          <a:prstGeom prst="rect">
            <a:avLst/>
          </a:prstGeom>
          <a:noFill/>
        </p:spPr>
        <p:txBody>
          <a:bodyPr wrap="square" rtlCol="0">
            <a:spAutoFit/>
          </a:bodyPr>
          <a:lstStyle/>
          <a:p>
            <a:pPr marL="285750" indent="-285750">
              <a:buFont typeface="Arial" panose="020B0604020202020204" pitchFamily="34" charset="0"/>
              <a:buChar char="•"/>
            </a:pPr>
            <a:r>
              <a:rPr lang="en-GB" sz="2400"/>
              <a:t>Separate processing chains for each variable</a:t>
            </a:r>
          </a:p>
          <a:p>
            <a:pPr marL="285750" indent="-285750">
              <a:spcBef>
                <a:spcPts val="1800"/>
              </a:spcBef>
              <a:buFont typeface="Arial" panose="020B0604020202020204" pitchFamily="34" charset="0"/>
              <a:buChar char="•"/>
            </a:pPr>
            <a:r>
              <a:rPr lang="en-GB" sz="2400"/>
              <a:t>At the Met Office, before post-processing, the NWP forecast data is re-gridded onto standard grids:</a:t>
            </a:r>
          </a:p>
          <a:p>
            <a:pPr marL="742950" lvl="1" indent="-285750">
              <a:spcBef>
                <a:spcPts val="600"/>
              </a:spcBef>
              <a:buFont typeface="Arial" panose="020B0604020202020204" pitchFamily="34" charset="0"/>
              <a:buChar char="•"/>
            </a:pPr>
            <a:r>
              <a:rPr lang="en-GB" sz="2400"/>
              <a:t>UK = 2km</a:t>
            </a:r>
          </a:p>
          <a:p>
            <a:pPr marL="742950" lvl="1" indent="-285750">
              <a:spcBef>
                <a:spcPts val="600"/>
              </a:spcBef>
              <a:buFont typeface="Arial" panose="020B0604020202020204" pitchFamily="34" charset="0"/>
              <a:buChar char="•"/>
            </a:pPr>
            <a:r>
              <a:rPr lang="en-GB" sz="2400"/>
              <a:t>Global ~ 20 km</a:t>
            </a:r>
          </a:p>
        </p:txBody>
      </p:sp>
    </p:spTree>
    <p:extLst>
      <p:ext uri="{BB962C8B-B14F-4D97-AF65-F5344CB8AC3E}">
        <p14:creationId xmlns:p14="http://schemas.microsoft.com/office/powerpoint/2010/main" val="2681765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97D7EB-2271-4EB0-A7C6-8304E3497FDF}"/>
              </a:ext>
            </a:extLst>
          </p:cNvPr>
          <p:cNvSpPr/>
          <p:nvPr/>
        </p:nvSpPr>
        <p:spPr>
          <a:xfrm>
            <a:off x="2549238" y="5096340"/>
            <a:ext cx="3241964" cy="151228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7"/>
            <a:ext cx="8598600" cy="1264483"/>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Input forecasts from individual NWP model runs</a:t>
            </a:r>
          </a:p>
        </p:txBody>
      </p:sp>
      <p:pic>
        <p:nvPicPr>
          <p:cNvPr id="6" name="Picture 5">
            <a:extLst>
              <a:ext uri="{FF2B5EF4-FFF2-40B4-BE49-F238E27FC236}">
                <a16:creationId xmlns:a16="http://schemas.microsoft.com/office/drawing/2014/main" id="{C5519E52-6FC2-4916-8344-C9868CAC2E08}"/>
              </a:ext>
            </a:extLst>
          </p:cNvPr>
          <p:cNvPicPr>
            <a:picLocks noChangeAspect="1"/>
          </p:cNvPicPr>
          <p:nvPr/>
        </p:nvPicPr>
        <p:blipFill rotWithShape="1">
          <a:blip r:embed="rId3"/>
          <a:srcRect l="-1813" r="60381"/>
          <a:stretch/>
        </p:blipFill>
        <p:spPr>
          <a:xfrm>
            <a:off x="540000" y="887766"/>
            <a:ext cx="1440000" cy="5748291"/>
          </a:xfrm>
          <a:prstGeom prst="rect">
            <a:avLst/>
          </a:prstGeom>
        </p:spPr>
      </p:pic>
      <p:sp>
        <p:nvSpPr>
          <p:cNvPr id="2" name="Rectangle 1">
            <a:extLst>
              <a:ext uri="{FF2B5EF4-FFF2-40B4-BE49-F238E27FC236}">
                <a16:creationId xmlns:a16="http://schemas.microsoft.com/office/drawing/2014/main" id="{748EA0EE-C098-4E1B-9A03-8DE7A52EDD0F}"/>
              </a:ext>
            </a:extLst>
          </p:cNvPr>
          <p:cNvSpPr/>
          <p:nvPr/>
        </p:nvSpPr>
        <p:spPr>
          <a:xfrm>
            <a:off x="540000" y="1500326"/>
            <a:ext cx="1440000" cy="5135732"/>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Content Placeholder 3">
            <a:extLst>
              <a:ext uri="{FF2B5EF4-FFF2-40B4-BE49-F238E27FC236}">
                <a16:creationId xmlns:a16="http://schemas.microsoft.com/office/drawing/2014/main" id="{572EA12A-3F3F-4697-B255-B6633661B2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30" t="4791" r="-238" b="7654"/>
          <a:stretch/>
        </p:blipFill>
        <p:spPr>
          <a:xfrm>
            <a:off x="2636280" y="5208015"/>
            <a:ext cx="1473585" cy="1346719"/>
          </a:xfrm>
          <a:prstGeom prst="rect">
            <a:avLst/>
          </a:prstGeom>
        </p:spPr>
      </p:pic>
      <p:pic>
        <p:nvPicPr>
          <p:cNvPr id="7" name="Picture 6">
            <a:extLst>
              <a:ext uri="{FF2B5EF4-FFF2-40B4-BE49-F238E27FC236}">
                <a16:creationId xmlns:a16="http://schemas.microsoft.com/office/drawing/2014/main" id="{36A98A9D-D0D7-4BEB-9EBF-E7552972412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892" b="8770"/>
          <a:stretch/>
        </p:blipFill>
        <p:spPr>
          <a:xfrm>
            <a:off x="2632796" y="2676065"/>
            <a:ext cx="1065337" cy="972290"/>
          </a:xfrm>
          <a:prstGeom prst="rect">
            <a:avLst/>
          </a:prstGeom>
        </p:spPr>
      </p:pic>
      <p:pic>
        <p:nvPicPr>
          <p:cNvPr id="8" name="Picture 7">
            <a:extLst>
              <a:ext uri="{FF2B5EF4-FFF2-40B4-BE49-F238E27FC236}">
                <a16:creationId xmlns:a16="http://schemas.microsoft.com/office/drawing/2014/main" id="{89EA731C-F3B6-457D-B2AC-D256503B63B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914" b="8255"/>
          <a:stretch/>
        </p:blipFill>
        <p:spPr>
          <a:xfrm>
            <a:off x="4042907" y="2676065"/>
            <a:ext cx="2114417" cy="1942838"/>
          </a:xfrm>
          <a:prstGeom prst="rect">
            <a:avLst/>
          </a:prstGeom>
        </p:spPr>
      </p:pic>
      <p:sp>
        <p:nvSpPr>
          <p:cNvPr id="9" name="TextBox 8">
            <a:extLst>
              <a:ext uri="{FF2B5EF4-FFF2-40B4-BE49-F238E27FC236}">
                <a16:creationId xmlns:a16="http://schemas.microsoft.com/office/drawing/2014/main" id="{BBC36EB9-D28E-448C-B162-B321C99A27B7}"/>
              </a:ext>
            </a:extLst>
          </p:cNvPr>
          <p:cNvSpPr txBox="1"/>
          <p:nvPr/>
        </p:nvSpPr>
        <p:spPr>
          <a:xfrm>
            <a:off x="4109866" y="5156587"/>
            <a:ext cx="1681336" cy="1384995"/>
          </a:xfrm>
          <a:prstGeom prst="rect">
            <a:avLst/>
          </a:prstGeom>
          <a:noFill/>
        </p:spPr>
        <p:txBody>
          <a:bodyPr wrap="square" lIns="91440" tIns="45720" rIns="91440" bIns="45720" rtlCol="0" anchor="t">
            <a:spAutoFit/>
          </a:bodyPr>
          <a:lstStyle/>
          <a:p>
            <a:pPr algn="ctr"/>
            <a:r>
              <a:rPr lang="en-GB" sz="1400"/>
              <a:t>Precipitation only: </a:t>
            </a:r>
            <a:r>
              <a:rPr lang="en-GB" sz="1400" b="1"/>
              <a:t>Radar Extrapolation Nowcast</a:t>
            </a:r>
          </a:p>
          <a:p>
            <a:pPr algn="ctr"/>
            <a:r>
              <a:rPr lang="en-GB" sz="1400"/>
              <a:t>Out to 6 hours, every 15 minutes</a:t>
            </a:r>
          </a:p>
        </p:txBody>
      </p:sp>
      <p:sp>
        <p:nvSpPr>
          <p:cNvPr id="10" name="TextBox 9">
            <a:extLst>
              <a:ext uri="{FF2B5EF4-FFF2-40B4-BE49-F238E27FC236}">
                <a16:creationId xmlns:a16="http://schemas.microsoft.com/office/drawing/2014/main" id="{DCF3F94E-DC72-48EF-B75A-A01F2DA17EAC}"/>
              </a:ext>
            </a:extLst>
          </p:cNvPr>
          <p:cNvSpPr txBox="1"/>
          <p:nvPr/>
        </p:nvSpPr>
        <p:spPr>
          <a:xfrm>
            <a:off x="2293730" y="1494389"/>
            <a:ext cx="1659430" cy="1077218"/>
          </a:xfrm>
          <a:prstGeom prst="rect">
            <a:avLst/>
          </a:prstGeom>
          <a:noFill/>
        </p:spPr>
        <p:txBody>
          <a:bodyPr wrap="square" rtlCol="0">
            <a:spAutoFit/>
          </a:bodyPr>
          <a:lstStyle/>
          <a:p>
            <a:pPr algn="ctr"/>
            <a:r>
              <a:rPr lang="en-GB" sz="1600" b="1"/>
              <a:t>UKV 1.5km</a:t>
            </a:r>
          </a:p>
          <a:p>
            <a:pPr algn="ctr"/>
            <a:r>
              <a:rPr lang="en-GB" sz="1600"/>
              <a:t>UK hi-res model to 12 hours, </a:t>
            </a:r>
            <a:br>
              <a:rPr lang="en-GB" sz="1600"/>
            </a:br>
            <a:r>
              <a:rPr lang="en-GB" sz="1600"/>
              <a:t>every hour</a:t>
            </a:r>
          </a:p>
        </p:txBody>
      </p:sp>
      <p:sp>
        <p:nvSpPr>
          <p:cNvPr id="11" name="TextBox 10">
            <a:extLst>
              <a:ext uri="{FF2B5EF4-FFF2-40B4-BE49-F238E27FC236}">
                <a16:creationId xmlns:a16="http://schemas.microsoft.com/office/drawing/2014/main" id="{8C2AFB6B-AF5B-40FA-806B-AF93B4795097}"/>
              </a:ext>
            </a:extLst>
          </p:cNvPr>
          <p:cNvSpPr txBox="1"/>
          <p:nvPr/>
        </p:nvSpPr>
        <p:spPr>
          <a:xfrm>
            <a:off x="4042906" y="1494389"/>
            <a:ext cx="2265530" cy="1077218"/>
          </a:xfrm>
          <a:prstGeom prst="rect">
            <a:avLst/>
          </a:prstGeom>
          <a:noFill/>
        </p:spPr>
        <p:txBody>
          <a:bodyPr wrap="square" rtlCol="0">
            <a:spAutoFit/>
          </a:bodyPr>
          <a:lstStyle/>
          <a:p>
            <a:pPr algn="ctr"/>
            <a:r>
              <a:rPr lang="en-GB" sz="1600" b="1"/>
              <a:t>MOGREPS-UK 2.2km</a:t>
            </a:r>
          </a:p>
          <a:p>
            <a:pPr algn="ctr"/>
            <a:r>
              <a:rPr lang="en-GB" sz="1600"/>
              <a:t>UK hi-res Ensemble</a:t>
            </a:r>
          </a:p>
          <a:p>
            <a:pPr algn="ctr"/>
            <a:r>
              <a:rPr lang="en-GB" sz="1600"/>
              <a:t>to 5 days, </a:t>
            </a:r>
          </a:p>
          <a:p>
            <a:pPr algn="ctr"/>
            <a:r>
              <a:rPr lang="en-GB" sz="1600"/>
              <a:t>3 forecasts every hour</a:t>
            </a:r>
          </a:p>
        </p:txBody>
      </p:sp>
      <p:pic>
        <p:nvPicPr>
          <p:cNvPr id="12" name="Picture 11">
            <a:extLst>
              <a:ext uri="{FF2B5EF4-FFF2-40B4-BE49-F238E27FC236}">
                <a16:creationId xmlns:a16="http://schemas.microsoft.com/office/drawing/2014/main" id="{2A6B2AD1-C199-49F3-BB40-235137C2DAC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5276" b="8111"/>
          <a:stretch/>
        </p:blipFill>
        <p:spPr>
          <a:xfrm>
            <a:off x="6502098" y="2676065"/>
            <a:ext cx="5323421" cy="3954347"/>
          </a:xfrm>
          <a:prstGeom prst="rect">
            <a:avLst/>
          </a:prstGeom>
        </p:spPr>
      </p:pic>
      <p:sp>
        <p:nvSpPr>
          <p:cNvPr id="13" name="TextBox 12">
            <a:extLst>
              <a:ext uri="{FF2B5EF4-FFF2-40B4-BE49-F238E27FC236}">
                <a16:creationId xmlns:a16="http://schemas.microsoft.com/office/drawing/2014/main" id="{2D9A8052-E576-4ADB-B945-0B15F2F87D01}"/>
              </a:ext>
            </a:extLst>
          </p:cNvPr>
          <p:cNvSpPr txBox="1"/>
          <p:nvPr/>
        </p:nvSpPr>
        <p:spPr>
          <a:xfrm>
            <a:off x="6502097" y="1494389"/>
            <a:ext cx="5323421" cy="1200329"/>
          </a:xfrm>
          <a:prstGeom prst="rect">
            <a:avLst/>
          </a:prstGeom>
          <a:noFill/>
        </p:spPr>
        <p:txBody>
          <a:bodyPr wrap="square" rtlCol="0">
            <a:spAutoFit/>
          </a:bodyPr>
          <a:lstStyle/>
          <a:p>
            <a:pPr algn="ctr"/>
            <a:r>
              <a:rPr lang="en-GB" b="1"/>
              <a:t>MOGREPS-G ~20km</a:t>
            </a:r>
          </a:p>
          <a:p>
            <a:pPr algn="ctr"/>
            <a:r>
              <a:rPr lang="en-GB"/>
              <a:t>Global ensemble </a:t>
            </a:r>
          </a:p>
          <a:p>
            <a:pPr algn="ctr"/>
            <a:r>
              <a:rPr lang="en-GB"/>
              <a:t>to 7 days, </a:t>
            </a:r>
            <a:br>
              <a:rPr lang="en-GB"/>
            </a:br>
            <a:r>
              <a:rPr lang="en-GB"/>
              <a:t>18 forecasts every 6 hours</a:t>
            </a:r>
          </a:p>
        </p:txBody>
      </p:sp>
    </p:spTree>
    <p:extLst>
      <p:ext uri="{BB962C8B-B14F-4D97-AF65-F5344CB8AC3E}">
        <p14:creationId xmlns:p14="http://schemas.microsoft.com/office/powerpoint/2010/main" val="293972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5698381"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Calculate new variables Apply physical adjustments</a:t>
            </a:r>
          </a:p>
        </p:txBody>
      </p:sp>
      <p:pic>
        <p:nvPicPr>
          <p:cNvPr id="6" name="Picture 5">
            <a:extLst>
              <a:ext uri="{FF2B5EF4-FFF2-40B4-BE49-F238E27FC236}">
                <a16:creationId xmlns:a16="http://schemas.microsoft.com/office/drawing/2014/main" id="{C5519E52-6FC2-4916-8344-C9868CAC2E08}"/>
              </a:ext>
            </a:extLst>
          </p:cNvPr>
          <p:cNvPicPr>
            <a:picLocks noChangeAspect="1"/>
          </p:cNvPicPr>
          <p:nvPr/>
        </p:nvPicPr>
        <p:blipFill rotWithShape="1">
          <a:blip r:embed="rId3"/>
          <a:srcRect l="-1813" r="60381"/>
          <a:stretch/>
        </p:blipFill>
        <p:spPr>
          <a:xfrm>
            <a:off x="540000" y="887766"/>
            <a:ext cx="1440000" cy="5748291"/>
          </a:xfrm>
          <a:prstGeom prst="rect">
            <a:avLst/>
          </a:prstGeom>
        </p:spPr>
      </p:pic>
      <p:sp>
        <p:nvSpPr>
          <p:cNvPr id="2" name="Rectangle 1">
            <a:extLst>
              <a:ext uri="{FF2B5EF4-FFF2-40B4-BE49-F238E27FC236}">
                <a16:creationId xmlns:a16="http://schemas.microsoft.com/office/drawing/2014/main" id="{748EA0EE-C098-4E1B-9A03-8DE7A52EDD0F}"/>
              </a:ext>
            </a:extLst>
          </p:cNvPr>
          <p:cNvSpPr/>
          <p:nvPr/>
        </p:nvSpPr>
        <p:spPr>
          <a:xfrm>
            <a:off x="540000" y="2343704"/>
            <a:ext cx="1440000" cy="4292353"/>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Rectangle 13">
            <a:extLst>
              <a:ext uri="{FF2B5EF4-FFF2-40B4-BE49-F238E27FC236}">
                <a16:creationId xmlns:a16="http://schemas.microsoft.com/office/drawing/2014/main" id="{898C736D-0229-4138-9FD6-69A2A042292C}"/>
              </a:ext>
            </a:extLst>
          </p:cNvPr>
          <p:cNvSpPr/>
          <p:nvPr/>
        </p:nvSpPr>
        <p:spPr>
          <a:xfrm>
            <a:off x="540000" y="755763"/>
            <a:ext cx="1440000" cy="744563"/>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nvGrpSpPr>
          <p:cNvPr id="4" name="Group 3">
            <a:extLst>
              <a:ext uri="{FF2B5EF4-FFF2-40B4-BE49-F238E27FC236}">
                <a16:creationId xmlns:a16="http://schemas.microsoft.com/office/drawing/2014/main" id="{98E9BF24-270B-4A1D-A7AB-44467D82D854}"/>
              </a:ext>
            </a:extLst>
          </p:cNvPr>
          <p:cNvGrpSpPr/>
          <p:nvPr/>
        </p:nvGrpSpPr>
        <p:grpSpPr>
          <a:xfrm>
            <a:off x="2311600" y="2219539"/>
            <a:ext cx="2763102" cy="4556532"/>
            <a:chOff x="2311600" y="2201076"/>
            <a:chExt cx="2763102" cy="4556532"/>
          </a:xfrm>
        </p:grpSpPr>
        <p:pic>
          <p:nvPicPr>
            <p:cNvPr id="16" name="Picture 2">
              <a:extLst>
                <a:ext uri="{FF2B5EF4-FFF2-40B4-BE49-F238E27FC236}">
                  <a16:creationId xmlns:a16="http://schemas.microsoft.com/office/drawing/2014/main" id="{8E25DB60-0699-48B2-A26C-50A3CC3E96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164" t="16980" r="27729" b="32112"/>
            <a:stretch/>
          </p:blipFill>
          <p:spPr bwMode="auto">
            <a:xfrm>
              <a:off x="2636310" y="2201076"/>
              <a:ext cx="2195895" cy="199241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4EDA15D9-500C-417E-BB3F-B1744FAC80B9}"/>
                </a:ext>
              </a:extLst>
            </p:cNvPr>
            <p:cNvSpPr txBox="1"/>
            <p:nvPr/>
          </p:nvSpPr>
          <p:spPr>
            <a:xfrm>
              <a:off x="2695689" y="3416734"/>
              <a:ext cx="575414" cy="4442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100" b="0" i="0" u="none" strike="noStrike" cap="none" spc="0" normalizeH="0" baseline="0">
                  <a:ln>
                    <a:noFill/>
                  </a:ln>
                  <a:solidFill>
                    <a:srgbClr val="FF0000"/>
                  </a:solidFill>
                  <a:effectLst/>
                  <a:uFillTx/>
                  <a:latin typeface="+mn-lt"/>
                  <a:ea typeface="+mn-ea"/>
                  <a:cs typeface="+mn-cs"/>
                  <a:sym typeface="Helvetica Light"/>
                </a:rPr>
                <a:t>Frontal </a:t>
              </a:r>
            </a:p>
            <a:p>
              <a:pPr marL="0" marR="0" indent="0" algn="l" defTabSz="584200" rtl="0" fontAlgn="auto" latinLnBrk="0" hangingPunct="0">
                <a:lnSpc>
                  <a:spcPct val="100000"/>
                </a:lnSpc>
                <a:spcBef>
                  <a:spcPts val="0"/>
                </a:spcBef>
                <a:spcAft>
                  <a:spcPts val="0"/>
                </a:spcAft>
                <a:buClrTx/>
                <a:buSzTx/>
                <a:buFontTx/>
                <a:buNone/>
                <a:tabLst/>
              </a:pPr>
              <a:r>
                <a:rPr kumimoji="0" lang="en-GB" sz="1100" b="0" i="0" u="none" strike="noStrike" cap="none" spc="0" normalizeH="0" baseline="0">
                  <a:ln>
                    <a:noFill/>
                  </a:ln>
                  <a:solidFill>
                    <a:srgbClr val="FF0000"/>
                  </a:solidFill>
                  <a:effectLst/>
                  <a:uFillTx/>
                  <a:latin typeface="+mn-lt"/>
                  <a:ea typeface="+mn-ea"/>
                  <a:cs typeface="+mn-cs"/>
                  <a:sym typeface="Helvetica Light"/>
                </a:rPr>
                <a:t>cloud</a:t>
              </a:r>
            </a:p>
          </p:txBody>
        </p:sp>
        <p:grpSp>
          <p:nvGrpSpPr>
            <p:cNvPr id="17" name="Group 16">
              <a:extLst>
                <a:ext uri="{FF2B5EF4-FFF2-40B4-BE49-F238E27FC236}">
                  <a16:creationId xmlns:a16="http://schemas.microsoft.com/office/drawing/2014/main" id="{C44312E6-EA55-42FF-B123-1906BB22BA03}"/>
                </a:ext>
              </a:extLst>
            </p:cNvPr>
            <p:cNvGrpSpPr/>
            <p:nvPr/>
          </p:nvGrpSpPr>
          <p:grpSpPr>
            <a:xfrm>
              <a:off x="2601249" y="4248727"/>
              <a:ext cx="2255163" cy="2227463"/>
              <a:chOff x="5553215" y="887766"/>
              <a:chExt cx="5890101" cy="5817756"/>
            </a:xfrm>
          </p:grpSpPr>
          <p:grpSp>
            <p:nvGrpSpPr>
              <p:cNvPr id="23" name="Group 22">
                <a:extLst>
                  <a:ext uri="{FF2B5EF4-FFF2-40B4-BE49-F238E27FC236}">
                    <a16:creationId xmlns:a16="http://schemas.microsoft.com/office/drawing/2014/main" id="{F03EE5CB-6197-4BF2-9892-9A9A2053126E}"/>
                  </a:ext>
                </a:extLst>
              </p:cNvPr>
              <p:cNvGrpSpPr/>
              <p:nvPr/>
            </p:nvGrpSpPr>
            <p:grpSpPr>
              <a:xfrm>
                <a:off x="5553215" y="887766"/>
                <a:ext cx="5890101" cy="5817756"/>
                <a:chOff x="8657430" y="1352038"/>
                <a:chExt cx="2538712" cy="2507530"/>
              </a:xfrm>
            </p:grpSpPr>
            <p:pic>
              <p:nvPicPr>
                <p:cNvPr id="25" name="Picture 4">
                  <a:extLst>
                    <a:ext uri="{FF2B5EF4-FFF2-40B4-BE49-F238E27FC236}">
                      <a16:creationId xmlns:a16="http://schemas.microsoft.com/office/drawing/2014/main" id="{E2492735-F6BF-4DC9-BB0B-792FE2D4E8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622" b="6787"/>
                <a:stretch/>
              </p:blipFill>
              <p:spPr bwMode="auto">
                <a:xfrm>
                  <a:off x="8657430" y="1352038"/>
                  <a:ext cx="2538712" cy="238546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a:extLst>
                    <a:ext uri="{FF2B5EF4-FFF2-40B4-BE49-F238E27FC236}">
                      <a16:creationId xmlns:a16="http://schemas.microsoft.com/office/drawing/2014/main" id="{DB8DEC56-197E-4A4D-A822-B0D2066AC8B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2252" b="4781"/>
                <a:stretch/>
              </p:blipFill>
              <p:spPr bwMode="auto">
                <a:xfrm>
                  <a:off x="8657430" y="3710866"/>
                  <a:ext cx="2538712" cy="148702"/>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Freeform: Shape 23">
                <a:extLst>
                  <a:ext uri="{FF2B5EF4-FFF2-40B4-BE49-F238E27FC236}">
                    <a16:creationId xmlns:a16="http://schemas.microsoft.com/office/drawing/2014/main" id="{92CD48A9-630E-4411-9180-1C0470E030C0}"/>
                  </a:ext>
                </a:extLst>
              </p:cNvPr>
              <p:cNvSpPr/>
              <p:nvPr/>
            </p:nvSpPr>
            <p:spPr>
              <a:xfrm>
                <a:off x="8206901" y="3541942"/>
                <a:ext cx="724035" cy="1394494"/>
              </a:xfrm>
              <a:custGeom>
                <a:avLst/>
                <a:gdLst>
                  <a:gd name="connsiteX0" fmla="*/ 724035 w 724035"/>
                  <a:gd name="connsiteY0" fmla="*/ 1251751 h 1394494"/>
                  <a:gd name="connsiteX1" fmla="*/ 644136 w 724035"/>
                  <a:gd name="connsiteY1" fmla="*/ 1233996 h 1394494"/>
                  <a:gd name="connsiteX2" fmla="*/ 564237 w 724035"/>
                  <a:gd name="connsiteY2" fmla="*/ 1198485 h 1394494"/>
                  <a:gd name="connsiteX3" fmla="*/ 493216 w 724035"/>
                  <a:gd name="connsiteY3" fmla="*/ 1198485 h 1394494"/>
                  <a:gd name="connsiteX4" fmla="*/ 439950 w 724035"/>
                  <a:gd name="connsiteY4" fmla="*/ 1207363 h 1394494"/>
                  <a:gd name="connsiteX5" fmla="*/ 431072 w 724035"/>
                  <a:gd name="connsiteY5" fmla="*/ 1269507 h 1394494"/>
                  <a:gd name="connsiteX6" fmla="*/ 386684 w 724035"/>
                  <a:gd name="connsiteY6" fmla="*/ 1340528 h 1394494"/>
                  <a:gd name="connsiteX7" fmla="*/ 297907 w 724035"/>
                  <a:gd name="connsiteY7" fmla="*/ 1322773 h 1394494"/>
                  <a:gd name="connsiteX8" fmla="*/ 235763 w 724035"/>
                  <a:gd name="connsiteY8" fmla="*/ 1305018 h 1394494"/>
                  <a:gd name="connsiteX9" fmla="*/ 182497 w 724035"/>
                  <a:gd name="connsiteY9" fmla="*/ 1322773 h 1394494"/>
                  <a:gd name="connsiteX10" fmla="*/ 129231 w 724035"/>
                  <a:gd name="connsiteY10" fmla="*/ 1376039 h 1394494"/>
                  <a:gd name="connsiteX11" fmla="*/ 75965 w 724035"/>
                  <a:gd name="connsiteY11" fmla="*/ 1393794 h 1394494"/>
                  <a:gd name="connsiteX12" fmla="*/ 4944 w 724035"/>
                  <a:gd name="connsiteY12" fmla="*/ 1384917 h 1394494"/>
                  <a:gd name="connsiteX13" fmla="*/ 22699 w 724035"/>
                  <a:gd name="connsiteY13" fmla="*/ 1331651 h 1394494"/>
                  <a:gd name="connsiteX14" fmla="*/ 155864 w 724035"/>
                  <a:gd name="connsiteY14" fmla="*/ 1225118 h 1394494"/>
                  <a:gd name="connsiteX15" fmla="*/ 209130 w 724035"/>
                  <a:gd name="connsiteY15" fmla="*/ 1189608 h 1394494"/>
                  <a:gd name="connsiteX16" fmla="*/ 235763 w 724035"/>
                  <a:gd name="connsiteY16" fmla="*/ 1118586 h 1394494"/>
                  <a:gd name="connsiteX17" fmla="*/ 262396 w 724035"/>
                  <a:gd name="connsiteY17" fmla="*/ 1091953 h 1394494"/>
                  <a:gd name="connsiteX18" fmla="*/ 342295 w 724035"/>
                  <a:gd name="connsiteY18" fmla="*/ 1029810 h 1394494"/>
                  <a:gd name="connsiteX19" fmla="*/ 448827 w 724035"/>
                  <a:gd name="connsiteY19" fmla="*/ 1047565 h 1394494"/>
                  <a:gd name="connsiteX20" fmla="*/ 502093 w 724035"/>
                  <a:gd name="connsiteY20" fmla="*/ 1020932 h 1394494"/>
                  <a:gd name="connsiteX21" fmla="*/ 626381 w 724035"/>
                  <a:gd name="connsiteY21" fmla="*/ 923278 h 1394494"/>
                  <a:gd name="connsiteX22" fmla="*/ 493216 w 724035"/>
                  <a:gd name="connsiteY22" fmla="*/ 967666 h 1394494"/>
                  <a:gd name="connsiteX23" fmla="*/ 422194 w 724035"/>
                  <a:gd name="connsiteY23" fmla="*/ 949911 h 1394494"/>
                  <a:gd name="connsiteX24" fmla="*/ 386684 w 724035"/>
                  <a:gd name="connsiteY24" fmla="*/ 941033 h 1394494"/>
                  <a:gd name="connsiteX25" fmla="*/ 333418 w 724035"/>
                  <a:gd name="connsiteY25" fmla="*/ 932155 h 1394494"/>
                  <a:gd name="connsiteX26" fmla="*/ 262396 w 724035"/>
                  <a:gd name="connsiteY26" fmla="*/ 887767 h 1394494"/>
                  <a:gd name="connsiteX27" fmla="*/ 155864 w 724035"/>
                  <a:gd name="connsiteY27" fmla="*/ 914400 h 1394494"/>
                  <a:gd name="connsiteX28" fmla="*/ 102598 w 724035"/>
                  <a:gd name="connsiteY28" fmla="*/ 843379 h 1394494"/>
                  <a:gd name="connsiteX29" fmla="*/ 226886 w 724035"/>
                  <a:gd name="connsiteY29" fmla="*/ 754602 h 1394494"/>
                  <a:gd name="connsiteX30" fmla="*/ 333418 w 724035"/>
                  <a:gd name="connsiteY30" fmla="*/ 683581 h 1394494"/>
                  <a:gd name="connsiteX31" fmla="*/ 342295 w 724035"/>
                  <a:gd name="connsiteY31" fmla="*/ 612559 h 1394494"/>
                  <a:gd name="connsiteX32" fmla="*/ 342295 w 724035"/>
                  <a:gd name="connsiteY32" fmla="*/ 523783 h 1394494"/>
                  <a:gd name="connsiteX33" fmla="*/ 244641 w 724035"/>
                  <a:gd name="connsiteY33" fmla="*/ 532660 h 1394494"/>
                  <a:gd name="connsiteX34" fmla="*/ 280152 w 724035"/>
                  <a:gd name="connsiteY34" fmla="*/ 452761 h 1394494"/>
                  <a:gd name="connsiteX35" fmla="*/ 360051 w 724035"/>
                  <a:gd name="connsiteY35" fmla="*/ 408373 h 1394494"/>
                  <a:gd name="connsiteX36" fmla="*/ 457705 w 724035"/>
                  <a:gd name="connsiteY36" fmla="*/ 399495 h 1394494"/>
                  <a:gd name="connsiteX37" fmla="*/ 537604 w 724035"/>
                  <a:gd name="connsiteY37" fmla="*/ 399495 h 1394494"/>
                  <a:gd name="connsiteX38" fmla="*/ 510971 w 724035"/>
                  <a:gd name="connsiteY38" fmla="*/ 355107 h 1394494"/>
                  <a:gd name="connsiteX39" fmla="*/ 519849 w 724035"/>
                  <a:gd name="connsiteY39" fmla="*/ 292963 h 1394494"/>
                  <a:gd name="connsiteX40" fmla="*/ 555359 w 724035"/>
                  <a:gd name="connsiteY40" fmla="*/ 177553 h 1394494"/>
                  <a:gd name="connsiteX41" fmla="*/ 555359 w 724035"/>
                  <a:gd name="connsiteY41" fmla="*/ 150920 h 1394494"/>
                  <a:gd name="connsiteX42" fmla="*/ 493216 w 724035"/>
                  <a:gd name="connsiteY42" fmla="*/ 150920 h 1394494"/>
                  <a:gd name="connsiteX43" fmla="*/ 466583 w 724035"/>
                  <a:gd name="connsiteY43" fmla="*/ 124287 h 1394494"/>
                  <a:gd name="connsiteX44" fmla="*/ 439950 w 724035"/>
                  <a:gd name="connsiteY44" fmla="*/ 88777 h 1394494"/>
                  <a:gd name="connsiteX45" fmla="*/ 466583 w 724035"/>
                  <a:gd name="connsiteY45" fmla="*/ 0 h 1394494"/>
                  <a:gd name="connsiteX46" fmla="*/ 466583 w 724035"/>
                  <a:gd name="connsiteY46" fmla="*/ 0 h 139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24035" h="1394494">
                    <a:moveTo>
                      <a:pt x="724035" y="1251751"/>
                    </a:moveTo>
                    <a:cubicBezTo>
                      <a:pt x="697402" y="1247312"/>
                      <a:pt x="670769" y="1242874"/>
                      <a:pt x="644136" y="1233996"/>
                    </a:cubicBezTo>
                    <a:cubicBezTo>
                      <a:pt x="617503" y="1225118"/>
                      <a:pt x="589390" y="1204403"/>
                      <a:pt x="564237" y="1198485"/>
                    </a:cubicBezTo>
                    <a:cubicBezTo>
                      <a:pt x="539084" y="1192566"/>
                      <a:pt x="513930" y="1197005"/>
                      <a:pt x="493216" y="1198485"/>
                    </a:cubicBezTo>
                    <a:cubicBezTo>
                      <a:pt x="472502" y="1199965"/>
                      <a:pt x="450307" y="1195526"/>
                      <a:pt x="439950" y="1207363"/>
                    </a:cubicBezTo>
                    <a:cubicBezTo>
                      <a:pt x="429593" y="1219200"/>
                      <a:pt x="439950" y="1247313"/>
                      <a:pt x="431072" y="1269507"/>
                    </a:cubicBezTo>
                    <a:cubicBezTo>
                      <a:pt x="422194" y="1291701"/>
                      <a:pt x="408878" y="1331650"/>
                      <a:pt x="386684" y="1340528"/>
                    </a:cubicBezTo>
                    <a:cubicBezTo>
                      <a:pt x="364490" y="1349406"/>
                      <a:pt x="323060" y="1328691"/>
                      <a:pt x="297907" y="1322773"/>
                    </a:cubicBezTo>
                    <a:cubicBezTo>
                      <a:pt x="272754" y="1316855"/>
                      <a:pt x="254998" y="1305018"/>
                      <a:pt x="235763" y="1305018"/>
                    </a:cubicBezTo>
                    <a:cubicBezTo>
                      <a:pt x="216528" y="1305018"/>
                      <a:pt x="200252" y="1310936"/>
                      <a:pt x="182497" y="1322773"/>
                    </a:cubicBezTo>
                    <a:cubicBezTo>
                      <a:pt x="164742" y="1334610"/>
                      <a:pt x="146986" y="1364202"/>
                      <a:pt x="129231" y="1376039"/>
                    </a:cubicBezTo>
                    <a:cubicBezTo>
                      <a:pt x="111476" y="1387876"/>
                      <a:pt x="96679" y="1392314"/>
                      <a:pt x="75965" y="1393794"/>
                    </a:cubicBezTo>
                    <a:cubicBezTo>
                      <a:pt x="55251" y="1395274"/>
                      <a:pt x="13822" y="1395274"/>
                      <a:pt x="4944" y="1384917"/>
                    </a:cubicBezTo>
                    <a:cubicBezTo>
                      <a:pt x="-3934" y="1374560"/>
                      <a:pt x="-2454" y="1358284"/>
                      <a:pt x="22699" y="1331651"/>
                    </a:cubicBezTo>
                    <a:cubicBezTo>
                      <a:pt x="47852" y="1305018"/>
                      <a:pt x="124792" y="1248792"/>
                      <a:pt x="155864" y="1225118"/>
                    </a:cubicBezTo>
                    <a:cubicBezTo>
                      <a:pt x="186936" y="1201444"/>
                      <a:pt x="195814" y="1207363"/>
                      <a:pt x="209130" y="1189608"/>
                    </a:cubicBezTo>
                    <a:cubicBezTo>
                      <a:pt x="222446" y="1171853"/>
                      <a:pt x="235763" y="1118586"/>
                      <a:pt x="235763" y="1118586"/>
                    </a:cubicBezTo>
                    <a:cubicBezTo>
                      <a:pt x="244641" y="1102310"/>
                      <a:pt x="244641" y="1106749"/>
                      <a:pt x="262396" y="1091953"/>
                    </a:cubicBezTo>
                    <a:cubicBezTo>
                      <a:pt x="280151" y="1077157"/>
                      <a:pt x="311223" y="1037208"/>
                      <a:pt x="342295" y="1029810"/>
                    </a:cubicBezTo>
                    <a:cubicBezTo>
                      <a:pt x="373367" y="1022412"/>
                      <a:pt x="422194" y="1049045"/>
                      <a:pt x="448827" y="1047565"/>
                    </a:cubicBezTo>
                    <a:cubicBezTo>
                      <a:pt x="475460" y="1046085"/>
                      <a:pt x="472501" y="1041646"/>
                      <a:pt x="502093" y="1020932"/>
                    </a:cubicBezTo>
                    <a:cubicBezTo>
                      <a:pt x="531685" y="1000217"/>
                      <a:pt x="627860" y="932156"/>
                      <a:pt x="626381" y="923278"/>
                    </a:cubicBezTo>
                    <a:cubicBezTo>
                      <a:pt x="624902" y="914400"/>
                      <a:pt x="527247" y="963227"/>
                      <a:pt x="493216" y="967666"/>
                    </a:cubicBezTo>
                    <a:cubicBezTo>
                      <a:pt x="459185" y="972105"/>
                      <a:pt x="422194" y="949911"/>
                      <a:pt x="422194" y="949911"/>
                    </a:cubicBezTo>
                    <a:cubicBezTo>
                      <a:pt x="404439" y="945472"/>
                      <a:pt x="401480" y="943992"/>
                      <a:pt x="386684" y="941033"/>
                    </a:cubicBezTo>
                    <a:cubicBezTo>
                      <a:pt x="371888" y="938074"/>
                      <a:pt x="354133" y="941033"/>
                      <a:pt x="333418" y="932155"/>
                    </a:cubicBezTo>
                    <a:cubicBezTo>
                      <a:pt x="312703" y="923277"/>
                      <a:pt x="291988" y="890726"/>
                      <a:pt x="262396" y="887767"/>
                    </a:cubicBezTo>
                    <a:cubicBezTo>
                      <a:pt x="232804" y="884808"/>
                      <a:pt x="182497" y="921798"/>
                      <a:pt x="155864" y="914400"/>
                    </a:cubicBezTo>
                    <a:cubicBezTo>
                      <a:pt x="129231" y="907002"/>
                      <a:pt x="90761" y="870012"/>
                      <a:pt x="102598" y="843379"/>
                    </a:cubicBezTo>
                    <a:cubicBezTo>
                      <a:pt x="114435" y="816746"/>
                      <a:pt x="188416" y="781235"/>
                      <a:pt x="226886" y="754602"/>
                    </a:cubicBezTo>
                    <a:cubicBezTo>
                      <a:pt x="265356" y="727969"/>
                      <a:pt x="314183" y="707255"/>
                      <a:pt x="333418" y="683581"/>
                    </a:cubicBezTo>
                    <a:cubicBezTo>
                      <a:pt x="352653" y="659907"/>
                      <a:pt x="340815" y="639192"/>
                      <a:pt x="342295" y="612559"/>
                    </a:cubicBezTo>
                    <a:cubicBezTo>
                      <a:pt x="343774" y="585926"/>
                      <a:pt x="358571" y="537099"/>
                      <a:pt x="342295" y="523783"/>
                    </a:cubicBezTo>
                    <a:cubicBezTo>
                      <a:pt x="326019" y="510467"/>
                      <a:pt x="254998" y="544497"/>
                      <a:pt x="244641" y="532660"/>
                    </a:cubicBezTo>
                    <a:cubicBezTo>
                      <a:pt x="234284" y="520823"/>
                      <a:pt x="260917" y="473475"/>
                      <a:pt x="280152" y="452761"/>
                    </a:cubicBezTo>
                    <a:cubicBezTo>
                      <a:pt x="299387" y="432046"/>
                      <a:pt x="330459" y="417251"/>
                      <a:pt x="360051" y="408373"/>
                    </a:cubicBezTo>
                    <a:cubicBezTo>
                      <a:pt x="389643" y="399495"/>
                      <a:pt x="428113" y="400975"/>
                      <a:pt x="457705" y="399495"/>
                    </a:cubicBezTo>
                    <a:cubicBezTo>
                      <a:pt x="487297" y="398015"/>
                      <a:pt x="528726" y="406893"/>
                      <a:pt x="537604" y="399495"/>
                    </a:cubicBezTo>
                    <a:cubicBezTo>
                      <a:pt x="546482" y="392097"/>
                      <a:pt x="513930" y="372862"/>
                      <a:pt x="510971" y="355107"/>
                    </a:cubicBezTo>
                    <a:cubicBezTo>
                      <a:pt x="508012" y="337352"/>
                      <a:pt x="512451" y="322555"/>
                      <a:pt x="519849" y="292963"/>
                    </a:cubicBezTo>
                    <a:cubicBezTo>
                      <a:pt x="527247" y="263371"/>
                      <a:pt x="555359" y="177553"/>
                      <a:pt x="555359" y="177553"/>
                    </a:cubicBezTo>
                    <a:cubicBezTo>
                      <a:pt x="561277" y="153879"/>
                      <a:pt x="565716" y="155359"/>
                      <a:pt x="555359" y="150920"/>
                    </a:cubicBezTo>
                    <a:cubicBezTo>
                      <a:pt x="545002" y="146481"/>
                      <a:pt x="493216" y="150920"/>
                      <a:pt x="493216" y="150920"/>
                    </a:cubicBezTo>
                    <a:cubicBezTo>
                      <a:pt x="478420" y="146481"/>
                      <a:pt x="466583" y="124287"/>
                      <a:pt x="466583" y="124287"/>
                    </a:cubicBezTo>
                    <a:cubicBezTo>
                      <a:pt x="457705" y="113930"/>
                      <a:pt x="439950" y="109491"/>
                      <a:pt x="439950" y="88777"/>
                    </a:cubicBezTo>
                    <a:cubicBezTo>
                      <a:pt x="439950" y="68063"/>
                      <a:pt x="466583" y="0"/>
                      <a:pt x="466583" y="0"/>
                    </a:cubicBezTo>
                    <a:lnTo>
                      <a:pt x="466583" y="0"/>
                    </a:lnTo>
                  </a:path>
                </a:pathLst>
              </a:custGeom>
              <a:noFill/>
              <a:ln w="12700"/>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100"/>
              </a:p>
            </p:txBody>
          </p:sp>
        </p:grpSp>
        <p:sp>
          <p:nvSpPr>
            <p:cNvPr id="20" name="TextBox 19">
              <a:extLst>
                <a:ext uri="{FF2B5EF4-FFF2-40B4-BE49-F238E27FC236}">
                  <a16:creationId xmlns:a16="http://schemas.microsoft.com/office/drawing/2014/main" id="{AE2E0272-ED87-4014-BA56-2D02617700D6}"/>
                </a:ext>
              </a:extLst>
            </p:cNvPr>
            <p:cNvSpPr txBox="1"/>
            <p:nvPr/>
          </p:nvSpPr>
          <p:spPr>
            <a:xfrm>
              <a:off x="2710882" y="5573818"/>
              <a:ext cx="545028" cy="4500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100" b="0" i="0" u="none" strike="noStrike" cap="none" spc="0" normalizeH="0" baseline="0">
                  <a:ln>
                    <a:noFill/>
                  </a:ln>
                  <a:solidFill>
                    <a:srgbClr val="FF0000"/>
                  </a:solidFill>
                  <a:effectLst/>
                  <a:uFillTx/>
                  <a:latin typeface="+mn-lt"/>
                  <a:ea typeface="+mn-ea"/>
                  <a:cs typeface="+mn-cs"/>
                  <a:sym typeface="Helvetica Light"/>
                </a:rPr>
                <a:t>Frontal</a:t>
              </a:r>
            </a:p>
            <a:p>
              <a:pPr marL="0" marR="0" indent="0" algn="l" defTabSz="584200" rtl="0" fontAlgn="auto" latinLnBrk="0" hangingPunct="0">
                <a:lnSpc>
                  <a:spcPct val="100000"/>
                </a:lnSpc>
                <a:spcBef>
                  <a:spcPts val="0"/>
                </a:spcBef>
                <a:spcAft>
                  <a:spcPts val="0"/>
                </a:spcAft>
                <a:buClrTx/>
                <a:buSzTx/>
                <a:buFontTx/>
                <a:buNone/>
                <a:tabLst/>
              </a:pPr>
              <a:r>
                <a:rPr kumimoji="0" lang="en-GB" sz="1100" b="0" i="0" u="none" strike="noStrike" cap="none" spc="0" normalizeH="0" baseline="0">
                  <a:ln>
                    <a:noFill/>
                  </a:ln>
                  <a:solidFill>
                    <a:srgbClr val="FF0000"/>
                  </a:solidFill>
                  <a:effectLst/>
                  <a:uFillTx/>
                  <a:latin typeface="+mn-lt"/>
                  <a:ea typeface="+mn-ea"/>
                  <a:cs typeface="+mn-cs"/>
                  <a:sym typeface="Helvetica Light"/>
                </a:rPr>
                <a:t> cloud</a:t>
              </a:r>
            </a:p>
          </p:txBody>
        </p:sp>
        <p:sp>
          <p:nvSpPr>
            <p:cNvPr id="21" name="TextBox 20">
              <a:extLst>
                <a:ext uri="{FF2B5EF4-FFF2-40B4-BE49-F238E27FC236}">
                  <a16:creationId xmlns:a16="http://schemas.microsoft.com/office/drawing/2014/main" id="{D1547EAF-FCE3-48D7-8115-B74920983706}"/>
                </a:ext>
              </a:extLst>
            </p:cNvPr>
            <p:cNvSpPr txBox="1"/>
            <p:nvPr/>
          </p:nvSpPr>
          <p:spPr>
            <a:xfrm>
              <a:off x="2311600" y="6469362"/>
              <a:ext cx="804900" cy="2882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100" b="0" i="0" u="none" strike="noStrike" cap="none" spc="0" normalizeH="0" baseline="0">
                  <a:ln>
                    <a:noFill/>
                  </a:ln>
                  <a:effectLst/>
                  <a:uFillTx/>
                  <a:latin typeface="+mn-lt"/>
                  <a:ea typeface="+mn-ea"/>
                  <a:cs typeface="+mn-cs"/>
                  <a:sym typeface="Helvetica Light"/>
                </a:rPr>
                <a:t>Continuous</a:t>
              </a:r>
            </a:p>
          </p:txBody>
        </p:sp>
        <p:sp>
          <p:nvSpPr>
            <p:cNvPr id="22" name="TextBox 21">
              <a:extLst>
                <a:ext uri="{FF2B5EF4-FFF2-40B4-BE49-F238E27FC236}">
                  <a16:creationId xmlns:a16="http://schemas.microsoft.com/office/drawing/2014/main" id="{9107143E-C09E-4776-9E9B-FE39FAFE5246}"/>
                </a:ext>
              </a:extLst>
            </p:cNvPr>
            <p:cNvSpPr txBox="1"/>
            <p:nvPr/>
          </p:nvSpPr>
          <p:spPr>
            <a:xfrm>
              <a:off x="4522650" y="6469362"/>
              <a:ext cx="552052" cy="2882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100" b="0" i="0" u="none" strike="noStrike" cap="none" spc="0" normalizeH="0" baseline="0">
                  <a:ln>
                    <a:noFill/>
                  </a:ln>
                  <a:effectLst/>
                  <a:uFillTx/>
                  <a:latin typeface="+mn-lt"/>
                  <a:ea typeface="+mn-ea"/>
                  <a:cs typeface="+mn-cs"/>
                  <a:sym typeface="Helvetica Light"/>
                </a:rPr>
                <a:t>Broken</a:t>
              </a:r>
            </a:p>
          </p:txBody>
        </p:sp>
      </p:grpSp>
      <p:pic>
        <p:nvPicPr>
          <p:cNvPr id="27" name="Picture 26">
            <a:extLst>
              <a:ext uri="{FF2B5EF4-FFF2-40B4-BE49-F238E27FC236}">
                <a16:creationId xmlns:a16="http://schemas.microsoft.com/office/drawing/2014/main" id="{91518B36-56A5-4A4A-ADA9-FD91FC3658F2}"/>
              </a:ext>
            </a:extLst>
          </p:cNvPr>
          <p:cNvPicPr>
            <a:picLocks noChangeAspect="1"/>
          </p:cNvPicPr>
          <p:nvPr/>
        </p:nvPicPr>
        <p:blipFill rotWithShape="1">
          <a:blip r:embed="rId6">
            <a:extLst>
              <a:ext uri="{28A0092B-C50C-407E-A947-70E740481C1C}">
                <a14:useLocalDpi xmlns:a14="http://schemas.microsoft.com/office/drawing/2010/main" val="0"/>
              </a:ext>
            </a:extLst>
          </a:blip>
          <a:srcRect t="32877"/>
          <a:stretch/>
        </p:blipFill>
        <p:spPr bwMode="auto">
          <a:xfrm>
            <a:off x="5574243" y="3346385"/>
            <a:ext cx="2969351" cy="3381986"/>
          </a:xfrm>
          <a:prstGeom prst="rect">
            <a:avLst/>
          </a:prstGeom>
          <a:noFill/>
          <a:ln>
            <a:noFill/>
          </a:ln>
        </p:spPr>
      </p:pic>
      <p:pic>
        <p:nvPicPr>
          <p:cNvPr id="28" name="Picture 27">
            <a:extLst>
              <a:ext uri="{FF2B5EF4-FFF2-40B4-BE49-F238E27FC236}">
                <a16:creationId xmlns:a16="http://schemas.microsoft.com/office/drawing/2014/main" id="{8879EFEF-43D7-428A-912E-7423805B0E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17023" y="3654445"/>
            <a:ext cx="2790644" cy="2837720"/>
          </a:xfrm>
          <a:prstGeom prst="rect">
            <a:avLst/>
          </a:prstGeom>
        </p:spPr>
      </p:pic>
      <p:sp>
        <p:nvSpPr>
          <p:cNvPr id="29" name="TextBox 28">
            <a:extLst>
              <a:ext uri="{FF2B5EF4-FFF2-40B4-BE49-F238E27FC236}">
                <a16:creationId xmlns:a16="http://schemas.microsoft.com/office/drawing/2014/main" id="{992EEC19-843E-4570-8DAE-2F30C1D4C9D8}"/>
              </a:ext>
            </a:extLst>
          </p:cNvPr>
          <p:cNvSpPr txBox="1"/>
          <p:nvPr/>
        </p:nvSpPr>
        <p:spPr>
          <a:xfrm>
            <a:off x="6201952" y="2033451"/>
            <a:ext cx="2255163" cy="1252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Altitude difference</a:t>
            </a:r>
            <a:endParaRPr kumimoji="0" lang="en-GB" b="0" i="0" u="none" strike="noStrike" cap="none" spc="0" normalizeH="0" baseline="0">
              <a:ln>
                <a:noFill/>
              </a:ln>
              <a:solidFill>
                <a:schemeClr val="tx1"/>
              </a:solidFill>
              <a:effectLst/>
              <a:uFillTx/>
              <a:sym typeface="Helvetica Light"/>
            </a:endParaRPr>
          </a:p>
          <a:p>
            <a:pPr marL="0" marR="0" indent="0" algn="l" defTabSz="584200" rtl="0" fontAlgn="auto" latinLnBrk="0" hangingPunct="0">
              <a:lnSpc>
                <a:spcPct val="100000"/>
              </a:lnSpc>
              <a:spcBef>
                <a:spcPts val="0"/>
              </a:spcBef>
              <a:spcAft>
                <a:spcPts val="0"/>
              </a:spcAft>
              <a:buClrTx/>
              <a:buSzTx/>
              <a:buFontTx/>
              <a:buNone/>
              <a:tabLst/>
            </a:pPr>
            <a:r>
              <a:rPr kumimoji="0" lang="en-GB" b="0" i="0" u="none" strike="noStrike" cap="none" spc="0" normalizeH="0" baseline="0">
                <a:ln>
                  <a:noFill/>
                </a:ln>
                <a:solidFill>
                  <a:schemeClr val="tx1"/>
                </a:solidFill>
                <a:effectLst/>
                <a:uFillTx/>
                <a:sym typeface="Helvetica Light"/>
              </a:rPr>
              <a:t>for </a:t>
            </a:r>
          </a:p>
          <a:p>
            <a:pPr marL="0" marR="0" indent="0" algn="l"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temperature lapse rate adjustment</a:t>
            </a:r>
          </a:p>
        </p:txBody>
      </p:sp>
      <p:sp>
        <p:nvSpPr>
          <p:cNvPr id="30" name="TextBox 29">
            <a:extLst>
              <a:ext uri="{FF2B5EF4-FFF2-40B4-BE49-F238E27FC236}">
                <a16:creationId xmlns:a16="http://schemas.microsoft.com/office/drawing/2014/main" id="{412D2E7D-B628-4699-B03A-5E5B62A9D777}"/>
              </a:ext>
            </a:extLst>
          </p:cNvPr>
          <p:cNvSpPr txBox="1"/>
          <p:nvPr/>
        </p:nvSpPr>
        <p:spPr>
          <a:xfrm>
            <a:off x="2557377" y="1477079"/>
            <a:ext cx="2299035" cy="6982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Cloud texture</a:t>
            </a:r>
          </a:p>
          <a:p>
            <a:pPr marR="0" algn="l" defTabSz="584200" rtl="0" fontAlgn="auto" latinLnBrk="0" hangingPunct="0">
              <a:lnSpc>
                <a:spcPct val="100000"/>
              </a:lnSpc>
              <a:spcBef>
                <a:spcPts val="0"/>
              </a:spcBef>
              <a:spcAft>
                <a:spcPts val="0"/>
              </a:spcAft>
              <a:buClrTx/>
              <a:buSzTx/>
              <a:tabLst/>
            </a:pPr>
            <a:r>
              <a:rPr lang="en-GB">
                <a:sym typeface="Helvetica Light"/>
              </a:rPr>
              <a:t>determines showers</a:t>
            </a:r>
          </a:p>
        </p:txBody>
      </p:sp>
      <p:sp>
        <p:nvSpPr>
          <p:cNvPr id="31" name="TextBox 30">
            <a:extLst>
              <a:ext uri="{FF2B5EF4-FFF2-40B4-BE49-F238E27FC236}">
                <a16:creationId xmlns:a16="http://schemas.microsoft.com/office/drawing/2014/main" id="{3C8B3026-950C-4BFA-A98D-59E4918B3BD2}"/>
              </a:ext>
            </a:extLst>
          </p:cNvPr>
          <p:cNvSpPr txBox="1"/>
          <p:nvPr/>
        </p:nvSpPr>
        <p:spPr>
          <a:xfrm>
            <a:off x="9384091" y="2601791"/>
            <a:ext cx="2255163" cy="9752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Snow melting level</a:t>
            </a:r>
          </a:p>
          <a:p>
            <a:pPr marL="0" marR="0" indent="0" algn="l" defTabSz="584200" rtl="0" fontAlgn="auto" latinLnBrk="0" hangingPunct="0">
              <a:lnSpc>
                <a:spcPct val="100000"/>
              </a:lnSpc>
              <a:spcBef>
                <a:spcPts val="0"/>
              </a:spcBef>
              <a:spcAft>
                <a:spcPts val="0"/>
              </a:spcAft>
              <a:buClrTx/>
              <a:buSzTx/>
              <a:buFontTx/>
              <a:buNone/>
              <a:tabLst/>
            </a:pPr>
            <a:r>
              <a:rPr lang="en-GB">
                <a:sym typeface="Helvetica Light"/>
              </a:rPr>
              <a:t>for precipitation type probabilities</a:t>
            </a:r>
          </a:p>
        </p:txBody>
      </p:sp>
      <p:sp>
        <p:nvSpPr>
          <p:cNvPr id="32" name="TextBox 31">
            <a:extLst>
              <a:ext uri="{FF2B5EF4-FFF2-40B4-BE49-F238E27FC236}">
                <a16:creationId xmlns:a16="http://schemas.microsoft.com/office/drawing/2014/main" id="{1FA5B5A8-944C-4D15-B2B2-03B0B79DE3E8}"/>
              </a:ext>
            </a:extLst>
          </p:cNvPr>
          <p:cNvSpPr txBox="1"/>
          <p:nvPr/>
        </p:nvSpPr>
        <p:spPr>
          <a:xfrm>
            <a:off x="449776" y="5762005"/>
            <a:ext cx="11419347" cy="575156"/>
          </a:xfrm>
          <a:prstGeom prst="rect">
            <a:avLst/>
          </a:prstGeom>
          <a:solidFill>
            <a:schemeClr val="bg1">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GB" sz="2800" dirty="0">
                <a:sym typeface="Helvetica Light"/>
              </a:rPr>
              <a:t>OSA1.3</a:t>
            </a:r>
            <a:r>
              <a:rPr kumimoji="0" lang="en-GB" sz="2800" b="0" i="0" u="none" strike="noStrike" cap="none" spc="0" normalizeH="0" baseline="0" dirty="0">
                <a:ln>
                  <a:noFill/>
                </a:ln>
                <a:solidFill>
                  <a:schemeClr val="tx1"/>
                </a:solidFill>
                <a:effectLst/>
                <a:uFillTx/>
                <a:latin typeface="+mn-lt"/>
                <a:ea typeface="+mn-ea"/>
                <a:cs typeface="+mn-cs"/>
                <a:sym typeface="Helvetica Light"/>
              </a:rPr>
              <a:t> Tuesday 17:00 Tuning the precipitation phase discriminator</a:t>
            </a:r>
          </a:p>
        </p:txBody>
      </p:sp>
    </p:spTree>
    <p:extLst>
      <p:ext uri="{BB962C8B-B14F-4D97-AF65-F5344CB8AC3E}">
        <p14:creationId xmlns:p14="http://schemas.microsoft.com/office/powerpoint/2010/main" val="170953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9435522"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Convert to binary probabilities</a:t>
            </a:r>
          </a:p>
          <a:p>
            <a:r>
              <a:rPr lang="en-GB" kern="0"/>
              <a:t>Combine members</a:t>
            </a:r>
          </a:p>
        </p:txBody>
      </p:sp>
      <p:pic>
        <p:nvPicPr>
          <p:cNvPr id="6" name="Picture 5">
            <a:extLst>
              <a:ext uri="{FF2B5EF4-FFF2-40B4-BE49-F238E27FC236}">
                <a16:creationId xmlns:a16="http://schemas.microsoft.com/office/drawing/2014/main" id="{C5519E52-6FC2-4916-8344-C9868CAC2E08}"/>
              </a:ext>
            </a:extLst>
          </p:cNvPr>
          <p:cNvPicPr>
            <a:picLocks noChangeAspect="1"/>
          </p:cNvPicPr>
          <p:nvPr/>
        </p:nvPicPr>
        <p:blipFill rotWithShape="1">
          <a:blip r:embed="rId3"/>
          <a:srcRect l="-1813" r="60381"/>
          <a:stretch/>
        </p:blipFill>
        <p:spPr>
          <a:xfrm>
            <a:off x="540000" y="887766"/>
            <a:ext cx="1440000" cy="5748291"/>
          </a:xfrm>
          <a:prstGeom prst="rect">
            <a:avLst/>
          </a:prstGeom>
        </p:spPr>
      </p:pic>
      <p:sp>
        <p:nvSpPr>
          <p:cNvPr id="2" name="Rectangle 1">
            <a:extLst>
              <a:ext uri="{FF2B5EF4-FFF2-40B4-BE49-F238E27FC236}">
                <a16:creationId xmlns:a16="http://schemas.microsoft.com/office/drawing/2014/main" id="{748EA0EE-C098-4E1B-9A03-8DE7A52EDD0F}"/>
              </a:ext>
            </a:extLst>
          </p:cNvPr>
          <p:cNvSpPr/>
          <p:nvPr/>
        </p:nvSpPr>
        <p:spPr>
          <a:xfrm>
            <a:off x="540000" y="3205018"/>
            <a:ext cx="1440000" cy="3431039"/>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Rectangle 13">
            <a:extLst>
              <a:ext uri="{FF2B5EF4-FFF2-40B4-BE49-F238E27FC236}">
                <a16:creationId xmlns:a16="http://schemas.microsoft.com/office/drawing/2014/main" id="{898C736D-0229-4138-9FD6-69A2A042292C}"/>
              </a:ext>
            </a:extLst>
          </p:cNvPr>
          <p:cNvSpPr/>
          <p:nvPr/>
        </p:nvSpPr>
        <p:spPr>
          <a:xfrm>
            <a:off x="540000" y="755763"/>
            <a:ext cx="1440000" cy="1590273"/>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nvGrpSpPr>
          <p:cNvPr id="28" name="Group 27">
            <a:extLst>
              <a:ext uri="{FF2B5EF4-FFF2-40B4-BE49-F238E27FC236}">
                <a16:creationId xmlns:a16="http://schemas.microsoft.com/office/drawing/2014/main" id="{599DA258-B7C2-4CD4-A54C-0A772F9F2978}"/>
              </a:ext>
            </a:extLst>
          </p:cNvPr>
          <p:cNvGrpSpPr>
            <a:grpSpLocks noChangeAspect="1"/>
          </p:cNvGrpSpPr>
          <p:nvPr/>
        </p:nvGrpSpPr>
        <p:grpSpPr>
          <a:xfrm>
            <a:off x="7829588" y="2319542"/>
            <a:ext cx="4213876" cy="4528221"/>
            <a:chOff x="6237502" y="2624620"/>
            <a:chExt cx="3909134" cy="4200746"/>
          </a:xfrm>
        </p:grpSpPr>
        <p:grpSp>
          <p:nvGrpSpPr>
            <p:cNvPr id="29" name="Group 28">
              <a:extLst>
                <a:ext uri="{FF2B5EF4-FFF2-40B4-BE49-F238E27FC236}">
                  <a16:creationId xmlns:a16="http://schemas.microsoft.com/office/drawing/2014/main" id="{E37576EC-B5D8-4D90-B8E2-0BE1AC877D3C}"/>
                </a:ext>
              </a:extLst>
            </p:cNvPr>
            <p:cNvGrpSpPr/>
            <p:nvPr/>
          </p:nvGrpSpPr>
          <p:grpSpPr>
            <a:xfrm>
              <a:off x="6237502" y="2624620"/>
              <a:ext cx="3909134" cy="4200746"/>
              <a:chOff x="6229165" y="2139518"/>
              <a:chExt cx="4287617" cy="4607463"/>
            </a:xfrm>
          </p:grpSpPr>
          <p:pic>
            <p:nvPicPr>
              <p:cNvPr id="34" name="Picture 33">
                <a:extLst>
                  <a:ext uri="{FF2B5EF4-FFF2-40B4-BE49-F238E27FC236}">
                    <a16:creationId xmlns:a16="http://schemas.microsoft.com/office/drawing/2014/main" id="{339A2F70-D8C4-41FC-A280-7D36210AA443}"/>
                  </a:ext>
                </a:extLst>
              </p:cNvPr>
              <p:cNvPicPr>
                <a:picLocks noChangeAspect="1"/>
              </p:cNvPicPr>
              <p:nvPr/>
            </p:nvPicPr>
            <p:blipFill rotWithShape="1">
              <a:blip r:embed="rId4">
                <a:extLst>
                  <a:ext uri="{28A0092B-C50C-407E-A947-70E740481C1C}">
                    <a14:useLocalDpi xmlns:a14="http://schemas.microsoft.com/office/drawing/2010/main" val="0"/>
                  </a:ext>
                </a:extLst>
              </a:blip>
              <a:srcRect t="4503"/>
              <a:stretch/>
            </p:blipFill>
            <p:spPr>
              <a:xfrm>
                <a:off x="6229165" y="2139518"/>
                <a:ext cx="4287617" cy="4318985"/>
              </a:xfrm>
              <a:prstGeom prst="rect">
                <a:avLst/>
              </a:prstGeom>
            </p:spPr>
          </p:pic>
          <p:sp>
            <p:nvSpPr>
              <p:cNvPr id="35" name="TextBox 34">
                <a:extLst>
                  <a:ext uri="{FF2B5EF4-FFF2-40B4-BE49-F238E27FC236}">
                    <a16:creationId xmlns:a16="http://schemas.microsoft.com/office/drawing/2014/main" id="{F9E55B3F-B4D9-4434-9D54-1DCAAB83EAEA}"/>
                  </a:ext>
                </a:extLst>
              </p:cNvPr>
              <p:cNvSpPr txBox="1"/>
              <p:nvPr/>
            </p:nvSpPr>
            <p:spPr>
              <a:xfrm>
                <a:off x="6390268" y="6246002"/>
                <a:ext cx="4126514" cy="500979"/>
              </a:xfrm>
              <a:prstGeom prst="rect">
                <a:avLst/>
              </a:prstGeom>
              <a:solidFill>
                <a:schemeClr val="bg2"/>
              </a:solidFill>
            </p:spPr>
            <p:txBody>
              <a:bodyPr wrap="square" rtlCol="0">
                <a:spAutoFit/>
              </a:bodyPr>
              <a:lstStyle/>
              <a:p>
                <a:r>
                  <a:rPr lang="en-GB" sz="1100"/>
                  <a:t>    1        10      20       40       60      80      90       99</a:t>
                </a:r>
              </a:p>
              <a:p>
                <a:r>
                  <a:rPr lang="en-GB" sz="1100"/>
                  <a:t>                           probability (%)</a:t>
                </a:r>
              </a:p>
            </p:txBody>
          </p:sp>
        </p:grpSp>
        <p:sp>
          <p:nvSpPr>
            <p:cNvPr id="30" name="TextBox 29">
              <a:extLst>
                <a:ext uri="{FF2B5EF4-FFF2-40B4-BE49-F238E27FC236}">
                  <a16:creationId xmlns:a16="http://schemas.microsoft.com/office/drawing/2014/main" id="{E53C6E0F-4ABF-44CD-AF0B-E9AB67DCD9FA}"/>
                </a:ext>
              </a:extLst>
            </p:cNvPr>
            <p:cNvSpPr txBox="1"/>
            <p:nvPr/>
          </p:nvSpPr>
          <p:spPr>
            <a:xfrm>
              <a:off x="6314583" y="2667778"/>
              <a:ext cx="662072" cy="276999"/>
            </a:xfrm>
            <a:prstGeom prst="rect">
              <a:avLst/>
            </a:prstGeom>
            <a:noFill/>
          </p:spPr>
          <p:txBody>
            <a:bodyPr wrap="square" rtlCol="0">
              <a:spAutoFit/>
            </a:bodyPr>
            <a:lstStyle/>
            <a:p>
              <a:r>
                <a:rPr lang="en-GB" sz="1100">
                  <a:solidFill>
                    <a:schemeClr val="bg2"/>
                  </a:solidFill>
                </a:rPr>
                <a:t>5 m s</a:t>
              </a:r>
              <a:r>
                <a:rPr lang="en-GB" sz="1100" baseline="30000">
                  <a:solidFill>
                    <a:schemeClr val="bg2"/>
                  </a:solidFill>
                </a:rPr>
                <a:t>-1</a:t>
              </a:r>
            </a:p>
          </p:txBody>
        </p:sp>
        <p:sp>
          <p:nvSpPr>
            <p:cNvPr id="31" name="TextBox 30">
              <a:extLst>
                <a:ext uri="{FF2B5EF4-FFF2-40B4-BE49-F238E27FC236}">
                  <a16:creationId xmlns:a16="http://schemas.microsoft.com/office/drawing/2014/main" id="{039E9EEB-1E66-472D-BFE9-3D6F2A0A6330}"/>
                </a:ext>
              </a:extLst>
            </p:cNvPr>
            <p:cNvSpPr txBox="1"/>
            <p:nvPr/>
          </p:nvSpPr>
          <p:spPr>
            <a:xfrm>
              <a:off x="8277036" y="2647020"/>
              <a:ext cx="769310" cy="276999"/>
            </a:xfrm>
            <a:prstGeom prst="rect">
              <a:avLst/>
            </a:prstGeom>
            <a:noFill/>
          </p:spPr>
          <p:txBody>
            <a:bodyPr wrap="square" rtlCol="0">
              <a:spAutoFit/>
            </a:bodyPr>
            <a:lstStyle/>
            <a:p>
              <a:r>
                <a:rPr lang="en-GB" sz="1100">
                  <a:solidFill>
                    <a:schemeClr val="bg2"/>
                  </a:solidFill>
                </a:rPr>
                <a:t>10 m s</a:t>
              </a:r>
              <a:r>
                <a:rPr lang="en-GB" sz="1100" baseline="30000">
                  <a:solidFill>
                    <a:schemeClr val="bg2"/>
                  </a:solidFill>
                </a:rPr>
                <a:t>-1</a:t>
              </a:r>
            </a:p>
          </p:txBody>
        </p:sp>
        <p:sp>
          <p:nvSpPr>
            <p:cNvPr id="32" name="TextBox 31">
              <a:extLst>
                <a:ext uri="{FF2B5EF4-FFF2-40B4-BE49-F238E27FC236}">
                  <a16:creationId xmlns:a16="http://schemas.microsoft.com/office/drawing/2014/main" id="{5CAF0F9F-27CC-4BAC-AAD9-BAF304F79A9F}"/>
                </a:ext>
              </a:extLst>
            </p:cNvPr>
            <p:cNvSpPr txBox="1"/>
            <p:nvPr/>
          </p:nvSpPr>
          <p:spPr>
            <a:xfrm>
              <a:off x="6237502" y="5952600"/>
              <a:ext cx="769310" cy="276999"/>
            </a:xfrm>
            <a:prstGeom prst="rect">
              <a:avLst/>
            </a:prstGeom>
            <a:noFill/>
          </p:spPr>
          <p:txBody>
            <a:bodyPr wrap="square" rtlCol="0">
              <a:spAutoFit/>
            </a:bodyPr>
            <a:lstStyle/>
            <a:p>
              <a:r>
                <a:rPr lang="en-GB" sz="1100"/>
                <a:t>15 m s</a:t>
              </a:r>
              <a:r>
                <a:rPr lang="en-GB" sz="1100" baseline="30000"/>
                <a:t>-1</a:t>
              </a:r>
            </a:p>
          </p:txBody>
        </p:sp>
        <p:sp>
          <p:nvSpPr>
            <p:cNvPr id="33" name="TextBox 32">
              <a:extLst>
                <a:ext uri="{FF2B5EF4-FFF2-40B4-BE49-F238E27FC236}">
                  <a16:creationId xmlns:a16="http://schemas.microsoft.com/office/drawing/2014/main" id="{8663E008-EF42-4301-B5CD-0C310BF788CA}"/>
                </a:ext>
              </a:extLst>
            </p:cNvPr>
            <p:cNvSpPr txBox="1"/>
            <p:nvPr/>
          </p:nvSpPr>
          <p:spPr>
            <a:xfrm>
              <a:off x="8246209" y="5952600"/>
              <a:ext cx="769310" cy="276999"/>
            </a:xfrm>
            <a:prstGeom prst="rect">
              <a:avLst/>
            </a:prstGeom>
            <a:noFill/>
          </p:spPr>
          <p:txBody>
            <a:bodyPr wrap="square" rtlCol="0">
              <a:spAutoFit/>
            </a:bodyPr>
            <a:lstStyle/>
            <a:p>
              <a:r>
                <a:rPr lang="en-GB" sz="1100"/>
                <a:t>20 m s</a:t>
              </a:r>
              <a:r>
                <a:rPr lang="en-GB" sz="1100" baseline="30000"/>
                <a:t>-1</a:t>
              </a:r>
            </a:p>
          </p:txBody>
        </p:sp>
      </p:grpSp>
      <p:sp>
        <p:nvSpPr>
          <p:cNvPr id="68" name="TextBox 67">
            <a:extLst>
              <a:ext uri="{FF2B5EF4-FFF2-40B4-BE49-F238E27FC236}">
                <a16:creationId xmlns:a16="http://schemas.microsoft.com/office/drawing/2014/main" id="{EF217A35-C6BD-488D-BEC9-7B9758BE7FFB}"/>
              </a:ext>
            </a:extLst>
          </p:cNvPr>
          <p:cNvSpPr txBox="1"/>
          <p:nvPr/>
        </p:nvSpPr>
        <p:spPr>
          <a:xfrm>
            <a:off x="8452087" y="1605130"/>
            <a:ext cx="3170958" cy="6982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Probabilities </a:t>
            </a:r>
            <a:r>
              <a:rPr kumimoji="0" lang="en-GB" i="0" u="none" strike="noStrike" cap="none" spc="0" normalizeH="0" baseline="0">
                <a:ln>
                  <a:noFill/>
                </a:ln>
                <a:solidFill>
                  <a:schemeClr val="tx1"/>
                </a:solidFill>
                <a:effectLst/>
                <a:uFillTx/>
                <a:sym typeface="Helvetica Light"/>
              </a:rPr>
              <a:t>of exceeding wind</a:t>
            </a:r>
            <a:r>
              <a:rPr kumimoji="0" lang="en-GB" i="0" u="none" strike="noStrike" cap="none" spc="0" normalizeH="0">
                <a:ln>
                  <a:noFill/>
                </a:ln>
                <a:solidFill>
                  <a:schemeClr val="tx1"/>
                </a:solidFill>
                <a:effectLst/>
                <a:uFillTx/>
                <a:sym typeface="Helvetica Light"/>
              </a:rPr>
              <a:t> speed thresholds</a:t>
            </a:r>
            <a:endParaRPr kumimoji="0" lang="en-GB" i="0" u="none" strike="noStrike" cap="none" spc="0" normalizeH="0" baseline="0">
              <a:ln>
                <a:noFill/>
              </a:ln>
              <a:solidFill>
                <a:schemeClr val="tx1"/>
              </a:solidFill>
              <a:effectLst/>
              <a:uFillTx/>
              <a:sym typeface="Helvetica Light"/>
            </a:endParaRPr>
          </a:p>
        </p:txBody>
      </p:sp>
      <p:grpSp>
        <p:nvGrpSpPr>
          <p:cNvPr id="5" name="Group 4">
            <a:extLst>
              <a:ext uri="{FF2B5EF4-FFF2-40B4-BE49-F238E27FC236}">
                <a16:creationId xmlns:a16="http://schemas.microsoft.com/office/drawing/2014/main" id="{59A101EC-3A44-40B3-8B0E-DB546320EF5F}"/>
              </a:ext>
            </a:extLst>
          </p:cNvPr>
          <p:cNvGrpSpPr/>
          <p:nvPr/>
        </p:nvGrpSpPr>
        <p:grpSpPr>
          <a:xfrm>
            <a:off x="2549277" y="3640511"/>
            <a:ext cx="1216706" cy="754604"/>
            <a:chOff x="2549277" y="3428078"/>
            <a:chExt cx="1216706" cy="754604"/>
          </a:xfrm>
        </p:grpSpPr>
        <p:sp>
          <p:nvSpPr>
            <p:cNvPr id="10" name="Rectangle 9">
              <a:extLst>
                <a:ext uri="{FF2B5EF4-FFF2-40B4-BE49-F238E27FC236}">
                  <a16:creationId xmlns:a16="http://schemas.microsoft.com/office/drawing/2014/main" id="{6F545873-BDED-468A-9514-8B3F3951A454}"/>
                </a:ext>
              </a:extLst>
            </p:cNvPr>
            <p:cNvSpPr/>
            <p:nvPr/>
          </p:nvSpPr>
          <p:spPr>
            <a:xfrm>
              <a:off x="2549277" y="3809820"/>
              <a:ext cx="372862" cy="372862"/>
            </a:xfrm>
            <a:prstGeom prst="rect">
              <a:avLst/>
            </a:prstGeom>
            <a:solidFill>
              <a:srgbClr val="92D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Rectangle 10">
              <a:extLst>
                <a:ext uri="{FF2B5EF4-FFF2-40B4-BE49-F238E27FC236}">
                  <a16:creationId xmlns:a16="http://schemas.microsoft.com/office/drawing/2014/main" id="{E7022AD9-6CC5-4856-BB03-A33D1FC74CA9}"/>
                </a:ext>
              </a:extLst>
            </p:cNvPr>
            <p:cNvSpPr/>
            <p:nvPr/>
          </p:nvSpPr>
          <p:spPr>
            <a:xfrm>
              <a:off x="2971199" y="3809820"/>
              <a:ext cx="372862" cy="372862"/>
            </a:xfrm>
            <a:prstGeom prst="rect">
              <a:avLst/>
            </a:prstGeom>
            <a:solidFill>
              <a:srgbClr val="92D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2" name="Rectangle 11">
              <a:extLst>
                <a:ext uri="{FF2B5EF4-FFF2-40B4-BE49-F238E27FC236}">
                  <a16:creationId xmlns:a16="http://schemas.microsoft.com/office/drawing/2014/main" id="{86589E38-F18B-456A-A19D-7F311F1BB282}"/>
                </a:ext>
              </a:extLst>
            </p:cNvPr>
            <p:cNvSpPr/>
            <p:nvPr/>
          </p:nvSpPr>
          <p:spPr>
            <a:xfrm>
              <a:off x="3393121" y="3809820"/>
              <a:ext cx="372862" cy="372862"/>
            </a:xfrm>
            <a:prstGeom prst="rect">
              <a:avLst/>
            </a:prstGeom>
            <a:solidFill>
              <a:srgbClr val="92D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7" name="TextBox 16">
              <a:extLst>
                <a:ext uri="{FF2B5EF4-FFF2-40B4-BE49-F238E27FC236}">
                  <a16:creationId xmlns:a16="http://schemas.microsoft.com/office/drawing/2014/main" id="{A13DF3BA-0CEF-4C0D-A5C9-BFA60B34B787}"/>
                </a:ext>
              </a:extLst>
            </p:cNvPr>
            <p:cNvSpPr txBox="1"/>
            <p:nvPr/>
          </p:nvSpPr>
          <p:spPr>
            <a:xfrm>
              <a:off x="2567251" y="3428078"/>
              <a:ext cx="1166857" cy="3597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400" b="0" i="0" u="none" strike="noStrike" cap="none" spc="0" normalizeH="0" baseline="0">
                  <a:ln>
                    <a:noFill/>
                  </a:ln>
                  <a:solidFill>
                    <a:schemeClr val="tx1"/>
                  </a:solidFill>
                  <a:effectLst/>
                  <a:uFillTx/>
                  <a:latin typeface="+mn-lt"/>
                  <a:ea typeface="+mn-ea"/>
                  <a:cs typeface="+mn-cs"/>
                  <a:sym typeface="Helvetica Light"/>
                </a:rPr>
                <a:t>P &gt; Thresh 1</a:t>
              </a:r>
            </a:p>
          </p:txBody>
        </p:sp>
      </p:grpSp>
      <p:grpSp>
        <p:nvGrpSpPr>
          <p:cNvPr id="44" name="Group 43">
            <a:extLst>
              <a:ext uri="{FF2B5EF4-FFF2-40B4-BE49-F238E27FC236}">
                <a16:creationId xmlns:a16="http://schemas.microsoft.com/office/drawing/2014/main" id="{6AA6C472-3426-49E0-BFBD-559F0BCD84F0}"/>
              </a:ext>
            </a:extLst>
          </p:cNvPr>
          <p:cNvGrpSpPr/>
          <p:nvPr/>
        </p:nvGrpSpPr>
        <p:grpSpPr>
          <a:xfrm>
            <a:off x="4051429" y="3640511"/>
            <a:ext cx="1216706" cy="754604"/>
            <a:chOff x="4051429" y="3428078"/>
            <a:chExt cx="1216706" cy="754604"/>
          </a:xfrm>
        </p:grpSpPr>
        <p:sp>
          <p:nvSpPr>
            <p:cNvPr id="13" name="Rectangle 12">
              <a:extLst>
                <a:ext uri="{FF2B5EF4-FFF2-40B4-BE49-F238E27FC236}">
                  <a16:creationId xmlns:a16="http://schemas.microsoft.com/office/drawing/2014/main" id="{6746285B-243B-4687-962D-8150140D1A27}"/>
                </a:ext>
              </a:extLst>
            </p:cNvPr>
            <p:cNvSpPr/>
            <p:nvPr/>
          </p:nvSpPr>
          <p:spPr>
            <a:xfrm>
              <a:off x="4051429" y="3809820"/>
              <a:ext cx="372862" cy="372862"/>
            </a:xfrm>
            <a:prstGeom prst="rect">
              <a:avLst/>
            </a:prstGeom>
            <a:solidFill>
              <a:srgbClr val="92D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Rectangle 14">
              <a:extLst>
                <a:ext uri="{FF2B5EF4-FFF2-40B4-BE49-F238E27FC236}">
                  <a16:creationId xmlns:a16="http://schemas.microsoft.com/office/drawing/2014/main" id="{97DD0F6F-E1A9-468F-81EE-2693DF6563CE}"/>
                </a:ext>
              </a:extLst>
            </p:cNvPr>
            <p:cNvSpPr/>
            <p:nvPr/>
          </p:nvSpPr>
          <p:spPr>
            <a:xfrm>
              <a:off x="4473351" y="3809820"/>
              <a:ext cx="372862" cy="372862"/>
            </a:xfrm>
            <a:prstGeom prst="rect">
              <a:avLst/>
            </a:prstGeom>
            <a:solidFill>
              <a:srgbClr val="92D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6" name="Rectangle 15">
              <a:extLst>
                <a:ext uri="{FF2B5EF4-FFF2-40B4-BE49-F238E27FC236}">
                  <a16:creationId xmlns:a16="http://schemas.microsoft.com/office/drawing/2014/main" id="{FDB2C134-1758-431B-9377-31A73F79E8BD}"/>
                </a:ext>
              </a:extLst>
            </p:cNvPr>
            <p:cNvSpPr/>
            <p:nvPr/>
          </p:nvSpPr>
          <p:spPr>
            <a:xfrm>
              <a:off x="4895273" y="3809820"/>
              <a:ext cx="372862" cy="372862"/>
            </a:xfrm>
            <a:prstGeom prst="rect">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8" name="TextBox 17">
              <a:extLst>
                <a:ext uri="{FF2B5EF4-FFF2-40B4-BE49-F238E27FC236}">
                  <a16:creationId xmlns:a16="http://schemas.microsoft.com/office/drawing/2014/main" id="{E1907629-316C-4EC3-9926-484E1B8CEFD8}"/>
                </a:ext>
              </a:extLst>
            </p:cNvPr>
            <p:cNvSpPr txBox="1"/>
            <p:nvPr/>
          </p:nvSpPr>
          <p:spPr>
            <a:xfrm>
              <a:off x="4076353" y="3428078"/>
              <a:ext cx="1166857" cy="3597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400" b="0" i="0" u="none" strike="noStrike" cap="none" spc="0" normalizeH="0" baseline="0">
                  <a:ln>
                    <a:noFill/>
                  </a:ln>
                  <a:solidFill>
                    <a:schemeClr val="tx1"/>
                  </a:solidFill>
                  <a:effectLst/>
                  <a:uFillTx/>
                  <a:latin typeface="+mn-lt"/>
                  <a:ea typeface="+mn-ea"/>
                  <a:cs typeface="+mn-cs"/>
                  <a:sym typeface="Helvetica Light"/>
                </a:rPr>
                <a:t>P &gt; Thresh 2</a:t>
              </a:r>
            </a:p>
          </p:txBody>
        </p:sp>
      </p:grpSp>
      <p:grpSp>
        <p:nvGrpSpPr>
          <p:cNvPr id="46" name="Group 45">
            <a:extLst>
              <a:ext uri="{FF2B5EF4-FFF2-40B4-BE49-F238E27FC236}">
                <a16:creationId xmlns:a16="http://schemas.microsoft.com/office/drawing/2014/main" id="{8B30FE43-358C-4075-A931-E1D3F1F7279A}"/>
              </a:ext>
            </a:extLst>
          </p:cNvPr>
          <p:cNvGrpSpPr/>
          <p:nvPr/>
        </p:nvGrpSpPr>
        <p:grpSpPr>
          <a:xfrm>
            <a:off x="3938247" y="1589113"/>
            <a:ext cx="1372169" cy="956898"/>
            <a:chOff x="3633445" y="1718421"/>
            <a:chExt cx="1372169" cy="956898"/>
          </a:xfrm>
        </p:grpSpPr>
        <p:sp>
          <p:nvSpPr>
            <p:cNvPr id="7" name="Rectangle 6">
              <a:extLst>
                <a:ext uri="{FF2B5EF4-FFF2-40B4-BE49-F238E27FC236}">
                  <a16:creationId xmlns:a16="http://schemas.microsoft.com/office/drawing/2014/main" id="{32CA2CC7-C7B6-4D41-89E6-533B8A42AA15}"/>
                </a:ext>
              </a:extLst>
            </p:cNvPr>
            <p:cNvSpPr/>
            <p:nvPr/>
          </p:nvSpPr>
          <p:spPr>
            <a:xfrm>
              <a:off x="3717024" y="2302457"/>
              <a:ext cx="372862" cy="372862"/>
            </a:xfrm>
            <a:prstGeom prst="rect">
              <a:avLst/>
            </a:prstGeom>
            <a:solidFill>
              <a:schemeClr val="tx1">
                <a:lumMod val="25000"/>
                <a:lumOff val="75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8" name="Rectangle 7">
              <a:extLst>
                <a:ext uri="{FF2B5EF4-FFF2-40B4-BE49-F238E27FC236}">
                  <a16:creationId xmlns:a16="http://schemas.microsoft.com/office/drawing/2014/main" id="{1367031A-72F2-41ED-A339-31A218AC76C0}"/>
                </a:ext>
              </a:extLst>
            </p:cNvPr>
            <p:cNvSpPr/>
            <p:nvPr/>
          </p:nvSpPr>
          <p:spPr>
            <a:xfrm>
              <a:off x="4138946" y="2302457"/>
              <a:ext cx="372862" cy="372862"/>
            </a:xfrm>
            <a:prstGeom prst="rect">
              <a:avLst/>
            </a:prstGeom>
            <a:solidFill>
              <a:schemeClr val="bg2">
                <a:lumMod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9" name="Rectangle 8">
              <a:extLst>
                <a:ext uri="{FF2B5EF4-FFF2-40B4-BE49-F238E27FC236}">
                  <a16:creationId xmlns:a16="http://schemas.microsoft.com/office/drawing/2014/main" id="{6FE6F875-48DA-44C3-AB72-6D579DBCA5E1}"/>
                </a:ext>
              </a:extLst>
            </p:cNvPr>
            <p:cNvSpPr/>
            <p:nvPr/>
          </p:nvSpPr>
          <p:spPr>
            <a:xfrm>
              <a:off x="4560868" y="2302457"/>
              <a:ext cx="372862" cy="372862"/>
            </a:xfrm>
            <a:prstGeom prst="rect">
              <a:avLst/>
            </a:prstGeom>
            <a:solidFill>
              <a:schemeClr val="tx2">
                <a:lumMod val="50000"/>
                <a:lumOff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0" name="TextBox 19">
              <a:extLst>
                <a:ext uri="{FF2B5EF4-FFF2-40B4-BE49-F238E27FC236}">
                  <a16:creationId xmlns:a16="http://schemas.microsoft.com/office/drawing/2014/main" id="{80394B24-142A-4574-9CB0-7CE48DE080A4}"/>
                </a:ext>
              </a:extLst>
            </p:cNvPr>
            <p:cNvSpPr txBox="1"/>
            <p:nvPr/>
          </p:nvSpPr>
          <p:spPr>
            <a:xfrm>
              <a:off x="3633445" y="1718421"/>
              <a:ext cx="1372169" cy="5751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400" b="0" i="0" u="none" strike="noStrike" cap="none" spc="0" normalizeH="0" baseline="0">
                  <a:ln>
                    <a:noFill/>
                  </a:ln>
                  <a:solidFill>
                    <a:schemeClr val="tx1"/>
                  </a:solidFill>
                  <a:effectLst/>
                  <a:uFillTx/>
                  <a:latin typeface="+mn-lt"/>
                  <a:ea typeface="+mn-ea"/>
                  <a:cs typeface="+mn-cs"/>
                  <a:sym typeface="Helvetica Light"/>
                </a:rPr>
                <a:t>MOGREPS-UK</a:t>
              </a:r>
            </a:p>
            <a:p>
              <a:pPr marL="0" marR="0" indent="0" algn="ctr" defTabSz="584200" rtl="0" fontAlgn="auto" latinLnBrk="0" hangingPunct="0">
                <a:lnSpc>
                  <a:spcPct val="100000"/>
                </a:lnSpc>
                <a:spcBef>
                  <a:spcPts val="0"/>
                </a:spcBef>
                <a:spcAft>
                  <a:spcPts val="0"/>
                </a:spcAft>
                <a:buClrTx/>
                <a:buSzTx/>
                <a:buFontTx/>
                <a:buNone/>
                <a:tabLst/>
              </a:pPr>
              <a:r>
                <a:rPr lang="en-GB" sz="1400">
                  <a:sym typeface="Helvetica Light"/>
                </a:rPr>
                <a:t>3 members</a:t>
              </a:r>
              <a:endParaRPr kumimoji="0" lang="en-GB" sz="1400" b="0" i="0" u="none" strike="noStrike" cap="none" spc="0" normalizeH="0" baseline="0">
                <a:ln>
                  <a:noFill/>
                </a:ln>
                <a:solidFill>
                  <a:schemeClr val="tx1"/>
                </a:solidFill>
                <a:effectLst/>
                <a:uFillTx/>
                <a:latin typeface="+mn-lt"/>
                <a:ea typeface="+mn-ea"/>
                <a:cs typeface="+mn-cs"/>
                <a:sym typeface="Helvetica Light"/>
              </a:endParaRPr>
            </a:p>
          </p:txBody>
        </p:sp>
      </p:grpSp>
      <p:grpSp>
        <p:nvGrpSpPr>
          <p:cNvPr id="53" name="Group 52">
            <a:extLst>
              <a:ext uri="{FF2B5EF4-FFF2-40B4-BE49-F238E27FC236}">
                <a16:creationId xmlns:a16="http://schemas.microsoft.com/office/drawing/2014/main" id="{5D2312B2-56C4-4DF6-BB97-81AB56B9F0CF}"/>
              </a:ext>
            </a:extLst>
          </p:cNvPr>
          <p:cNvGrpSpPr/>
          <p:nvPr/>
        </p:nvGrpSpPr>
        <p:grpSpPr>
          <a:xfrm>
            <a:off x="2617672" y="5449991"/>
            <a:ext cx="1079917" cy="958016"/>
            <a:chOff x="2617671" y="5376100"/>
            <a:chExt cx="1079917" cy="958016"/>
          </a:xfrm>
        </p:grpSpPr>
        <p:sp>
          <p:nvSpPr>
            <p:cNvPr id="23" name="Rectangle 22">
              <a:extLst>
                <a:ext uri="{FF2B5EF4-FFF2-40B4-BE49-F238E27FC236}">
                  <a16:creationId xmlns:a16="http://schemas.microsoft.com/office/drawing/2014/main" id="{D589A7CA-219F-4968-9BD2-722B541139F1}"/>
                </a:ext>
              </a:extLst>
            </p:cNvPr>
            <p:cNvSpPr/>
            <p:nvPr/>
          </p:nvSpPr>
          <p:spPr>
            <a:xfrm>
              <a:off x="2971198" y="5961254"/>
              <a:ext cx="372862" cy="372862"/>
            </a:xfrm>
            <a:prstGeom prst="rect">
              <a:avLst/>
            </a:prstGeom>
            <a:solidFill>
              <a:srgbClr val="92D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5" name="TextBox 24">
              <a:extLst>
                <a:ext uri="{FF2B5EF4-FFF2-40B4-BE49-F238E27FC236}">
                  <a16:creationId xmlns:a16="http://schemas.microsoft.com/office/drawing/2014/main" id="{249D17C0-A816-48F5-B93D-24501F53E034}"/>
                </a:ext>
              </a:extLst>
            </p:cNvPr>
            <p:cNvSpPr txBox="1"/>
            <p:nvPr/>
          </p:nvSpPr>
          <p:spPr>
            <a:xfrm>
              <a:off x="2617671" y="5376100"/>
              <a:ext cx="1079917" cy="5751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400" b="0" i="0" u="none" strike="noStrike" cap="none" spc="0" normalizeH="0" baseline="0">
                  <a:ln>
                    <a:noFill/>
                  </a:ln>
                  <a:solidFill>
                    <a:schemeClr val="tx1"/>
                  </a:solidFill>
                  <a:effectLst/>
                  <a:uFillTx/>
                  <a:latin typeface="+mn-lt"/>
                  <a:ea typeface="+mn-ea"/>
                  <a:cs typeface="+mn-cs"/>
                  <a:sym typeface="Helvetica Light"/>
                </a:rPr>
                <a:t>Mean probability</a:t>
              </a:r>
            </a:p>
          </p:txBody>
        </p:sp>
      </p:grpSp>
      <p:cxnSp>
        <p:nvCxnSpPr>
          <p:cNvPr id="26" name="Straight Arrow Connector 25">
            <a:extLst>
              <a:ext uri="{FF2B5EF4-FFF2-40B4-BE49-F238E27FC236}">
                <a16:creationId xmlns:a16="http://schemas.microsoft.com/office/drawing/2014/main" id="{D536F2D4-8C6E-4CE8-95D4-1EFEAC837EF4}"/>
              </a:ext>
            </a:extLst>
          </p:cNvPr>
          <p:cNvCxnSpPr>
            <a:cxnSpLocks/>
          </p:cNvCxnSpPr>
          <p:nvPr/>
        </p:nvCxnSpPr>
        <p:spPr>
          <a:xfrm>
            <a:off x="4606248" y="2761443"/>
            <a:ext cx="0" cy="7206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nvGrpSpPr>
          <p:cNvPr id="45" name="Group 44">
            <a:extLst>
              <a:ext uri="{FF2B5EF4-FFF2-40B4-BE49-F238E27FC236}">
                <a16:creationId xmlns:a16="http://schemas.microsoft.com/office/drawing/2014/main" id="{E04749A4-5C93-4CB8-A90F-FB0035E45A89}"/>
              </a:ext>
            </a:extLst>
          </p:cNvPr>
          <p:cNvGrpSpPr/>
          <p:nvPr/>
        </p:nvGrpSpPr>
        <p:grpSpPr>
          <a:xfrm>
            <a:off x="6149330" y="3640511"/>
            <a:ext cx="1216706" cy="754604"/>
            <a:chOff x="6129975" y="3428078"/>
            <a:chExt cx="1216706" cy="754604"/>
          </a:xfrm>
        </p:grpSpPr>
        <p:sp>
          <p:nvSpPr>
            <p:cNvPr id="37" name="Rectangle 36">
              <a:extLst>
                <a:ext uri="{FF2B5EF4-FFF2-40B4-BE49-F238E27FC236}">
                  <a16:creationId xmlns:a16="http://schemas.microsoft.com/office/drawing/2014/main" id="{6A794620-782E-425D-8769-B83A40A7CE3A}"/>
                </a:ext>
              </a:extLst>
            </p:cNvPr>
            <p:cNvSpPr/>
            <p:nvPr/>
          </p:nvSpPr>
          <p:spPr>
            <a:xfrm>
              <a:off x="6129975" y="3809820"/>
              <a:ext cx="372862" cy="372862"/>
            </a:xfrm>
            <a:prstGeom prst="rect">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8" name="Rectangle 37">
              <a:extLst>
                <a:ext uri="{FF2B5EF4-FFF2-40B4-BE49-F238E27FC236}">
                  <a16:creationId xmlns:a16="http://schemas.microsoft.com/office/drawing/2014/main" id="{B99F62B0-E954-44FB-AB4A-30AA7D88D612}"/>
                </a:ext>
              </a:extLst>
            </p:cNvPr>
            <p:cNvSpPr/>
            <p:nvPr/>
          </p:nvSpPr>
          <p:spPr>
            <a:xfrm>
              <a:off x="6551897" y="3809820"/>
              <a:ext cx="372862" cy="372862"/>
            </a:xfrm>
            <a:prstGeom prst="rect">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39" name="Rectangle 38">
              <a:extLst>
                <a:ext uri="{FF2B5EF4-FFF2-40B4-BE49-F238E27FC236}">
                  <a16:creationId xmlns:a16="http://schemas.microsoft.com/office/drawing/2014/main" id="{F223E49B-AAA9-49F0-955E-0A7324B85B64}"/>
                </a:ext>
              </a:extLst>
            </p:cNvPr>
            <p:cNvSpPr/>
            <p:nvPr/>
          </p:nvSpPr>
          <p:spPr>
            <a:xfrm>
              <a:off x="6973819" y="3809820"/>
              <a:ext cx="372862" cy="372862"/>
            </a:xfrm>
            <a:prstGeom prst="rect">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40" name="TextBox 39">
              <a:extLst>
                <a:ext uri="{FF2B5EF4-FFF2-40B4-BE49-F238E27FC236}">
                  <a16:creationId xmlns:a16="http://schemas.microsoft.com/office/drawing/2014/main" id="{9FF2C50B-215E-49E3-9EE1-9CD3E3088C7C}"/>
                </a:ext>
              </a:extLst>
            </p:cNvPr>
            <p:cNvSpPr txBox="1"/>
            <p:nvPr/>
          </p:nvSpPr>
          <p:spPr>
            <a:xfrm>
              <a:off x="6173122" y="3428078"/>
              <a:ext cx="1166857" cy="3597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400" b="0" i="0" u="none" strike="noStrike" cap="none" spc="0" normalizeH="0" baseline="0">
                  <a:ln>
                    <a:noFill/>
                  </a:ln>
                  <a:solidFill>
                    <a:schemeClr val="tx1"/>
                  </a:solidFill>
                  <a:effectLst/>
                  <a:uFillTx/>
                  <a:latin typeface="+mn-lt"/>
                  <a:ea typeface="+mn-ea"/>
                  <a:cs typeface="+mn-cs"/>
                  <a:sym typeface="Helvetica Light"/>
                </a:rPr>
                <a:t>P &gt; Thresh n</a:t>
              </a:r>
            </a:p>
          </p:txBody>
        </p:sp>
      </p:grpSp>
      <p:grpSp>
        <p:nvGrpSpPr>
          <p:cNvPr id="57" name="Group 56">
            <a:extLst>
              <a:ext uri="{FF2B5EF4-FFF2-40B4-BE49-F238E27FC236}">
                <a16:creationId xmlns:a16="http://schemas.microsoft.com/office/drawing/2014/main" id="{5A56BF49-DC8A-4D92-B0F5-3569D385E7BC}"/>
              </a:ext>
            </a:extLst>
          </p:cNvPr>
          <p:cNvGrpSpPr/>
          <p:nvPr/>
        </p:nvGrpSpPr>
        <p:grpSpPr>
          <a:xfrm>
            <a:off x="4119824" y="5449991"/>
            <a:ext cx="1079917" cy="958016"/>
            <a:chOff x="4119824" y="5579299"/>
            <a:chExt cx="1079917" cy="958016"/>
          </a:xfrm>
        </p:grpSpPr>
        <p:sp>
          <p:nvSpPr>
            <p:cNvPr id="49" name="Rectangle 48">
              <a:extLst>
                <a:ext uri="{FF2B5EF4-FFF2-40B4-BE49-F238E27FC236}">
                  <a16:creationId xmlns:a16="http://schemas.microsoft.com/office/drawing/2014/main" id="{8AF5FC0B-464A-4DCD-8653-757D685F1E80}"/>
                </a:ext>
              </a:extLst>
            </p:cNvPr>
            <p:cNvSpPr/>
            <p:nvPr/>
          </p:nvSpPr>
          <p:spPr>
            <a:xfrm>
              <a:off x="4473351" y="6164453"/>
              <a:ext cx="372862" cy="372862"/>
            </a:xfrm>
            <a:prstGeom prst="rect">
              <a:avLst/>
            </a:prstGeom>
            <a:solidFill>
              <a:srgbClr val="FFFF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0" name="TextBox 49">
              <a:extLst>
                <a:ext uri="{FF2B5EF4-FFF2-40B4-BE49-F238E27FC236}">
                  <a16:creationId xmlns:a16="http://schemas.microsoft.com/office/drawing/2014/main" id="{3E4E86B2-14D9-49C6-92E2-270E2FDCE411}"/>
                </a:ext>
              </a:extLst>
            </p:cNvPr>
            <p:cNvSpPr txBox="1"/>
            <p:nvPr/>
          </p:nvSpPr>
          <p:spPr>
            <a:xfrm>
              <a:off x="4119824" y="5579299"/>
              <a:ext cx="1079917" cy="5751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400" b="0" i="0" u="none" strike="noStrike" cap="none" spc="0" normalizeH="0" baseline="0">
                  <a:ln>
                    <a:noFill/>
                  </a:ln>
                  <a:solidFill>
                    <a:schemeClr val="tx1"/>
                  </a:solidFill>
                  <a:effectLst/>
                  <a:uFillTx/>
                  <a:latin typeface="+mn-lt"/>
                  <a:ea typeface="+mn-ea"/>
                  <a:cs typeface="+mn-cs"/>
                  <a:sym typeface="Helvetica Light"/>
                </a:rPr>
                <a:t>Mean probability</a:t>
              </a:r>
            </a:p>
          </p:txBody>
        </p:sp>
      </p:grpSp>
      <p:grpSp>
        <p:nvGrpSpPr>
          <p:cNvPr id="54" name="Group 53">
            <a:extLst>
              <a:ext uri="{FF2B5EF4-FFF2-40B4-BE49-F238E27FC236}">
                <a16:creationId xmlns:a16="http://schemas.microsoft.com/office/drawing/2014/main" id="{17F4DC65-FB37-425B-97AB-0B207F0BBFB3}"/>
              </a:ext>
            </a:extLst>
          </p:cNvPr>
          <p:cNvGrpSpPr/>
          <p:nvPr/>
        </p:nvGrpSpPr>
        <p:grpSpPr>
          <a:xfrm>
            <a:off x="6217725" y="5449991"/>
            <a:ext cx="1079917" cy="958016"/>
            <a:chOff x="4141908" y="5562531"/>
            <a:chExt cx="1079917" cy="958016"/>
          </a:xfrm>
        </p:grpSpPr>
        <p:sp>
          <p:nvSpPr>
            <p:cNvPr id="51" name="Rectangle 50">
              <a:extLst>
                <a:ext uri="{FF2B5EF4-FFF2-40B4-BE49-F238E27FC236}">
                  <a16:creationId xmlns:a16="http://schemas.microsoft.com/office/drawing/2014/main" id="{B3931B97-18C7-4BFC-A67F-EE1A7007D3FB}"/>
                </a:ext>
              </a:extLst>
            </p:cNvPr>
            <p:cNvSpPr/>
            <p:nvPr/>
          </p:nvSpPr>
          <p:spPr>
            <a:xfrm>
              <a:off x="4495435" y="6147685"/>
              <a:ext cx="372862" cy="372862"/>
            </a:xfrm>
            <a:prstGeom prst="rect">
              <a:avLst/>
            </a:prstGeom>
            <a:solidFill>
              <a:srgbClr val="FF000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2" name="TextBox 51">
              <a:extLst>
                <a:ext uri="{FF2B5EF4-FFF2-40B4-BE49-F238E27FC236}">
                  <a16:creationId xmlns:a16="http://schemas.microsoft.com/office/drawing/2014/main" id="{CDB9ECD8-490A-47C2-975D-14FE894FC94E}"/>
                </a:ext>
              </a:extLst>
            </p:cNvPr>
            <p:cNvSpPr txBox="1"/>
            <p:nvPr/>
          </p:nvSpPr>
          <p:spPr>
            <a:xfrm>
              <a:off x="4141908" y="5562531"/>
              <a:ext cx="1079917" cy="5751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400" b="0" i="0" u="none" strike="noStrike" cap="none" spc="0" normalizeH="0" baseline="0">
                  <a:ln>
                    <a:noFill/>
                  </a:ln>
                  <a:solidFill>
                    <a:schemeClr val="tx1"/>
                  </a:solidFill>
                  <a:effectLst/>
                  <a:uFillTx/>
                  <a:latin typeface="+mn-lt"/>
                  <a:ea typeface="+mn-ea"/>
                  <a:cs typeface="+mn-cs"/>
                  <a:sym typeface="Helvetica Light"/>
                </a:rPr>
                <a:t>Mean probability</a:t>
              </a:r>
            </a:p>
          </p:txBody>
        </p:sp>
      </p:grpSp>
      <p:sp>
        <p:nvSpPr>
          <p:cNvPr id="56" name="TextBox 55">
            <a:extLst>
              <a:ext uri="{FF2B5EF4-FFF2-40B4-BE49-F238E27FC236}">
                <a16:creationId xmlns:a16="http://schemas.microsoft.com/office/drawing/2014/main" id="{5E0E4E22-EC10-45D9-AED4-8D9584B54967}"/>
              </a:ext>
            </a:extLst>
          </p:cNvPr>
          <p:cNvSpPr txBox="1"/>
          <p:nvPr/>
        </p:nvSpPr>
        <p:spPr>
          <a:xfrm>
            <a:off x="5414900" y="5835342"/>
            <a:ext cx="584097"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2400" b="0" i="0" u="none" strike="noStrike" cap="none" spc="0" normalizeH="0" baseline="0">
                <a:ln>
                  <a:noFill/>
                </a:ln>
                <a:solidFill>
                  <a:schemeClr val="tx1"/>
                </a:solidFill>
                <a:effectLst/>
                <a:uFillTx/>
                <a:latin typeface="+mn-lt"/>
                <a:ea typeface="+mn-ea"/>
                <a:cs typeface="+mn-cs"/>
                <a:sym typeface="Helvetica Light"/>
              </a:rPr>
              <a:t>…</a:t>
            </a:r>
          </a:p>
        </p:txBody>
      </p:sp>
      <p:sp>
        <p:nvSpPr>
          <p:cNvPr id="58" name="TextBox 57">
            <a:extLst>
              <a:ext uri="{FF2B5EF4-FFF2-40B4-BE49-F238E27FC236}">
                <a16:creationId xmlns:a16="http://schemas.microsoft.com/office/drawing/2014/main" id="{395FE85E-74E7-43A9-9DC9-986681277B77}"/>
              </a:ext>
            </a:extLst>
          </p:cNvPr>
          <p:cNvSpPr txBox="1"/>
          <p:nvPr/>
        </p:nvSpPr>
        <p:spPr>
          <a:xfrm>
            <a:off x="5414900" y="3881514"/>
            <a:ext cx="584097"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2400" b="0" i="0" u="none" strike="noStrike" cap="none" spc="0" normalizeH="0" baseline="0">
                <a:ln>
                  <a:noFill/>
                </a:ln>
                <a:solidFill>
                  <a:schemeClr val="tx1"/>
                </a:solidFill>
                <a:effectLst/>
                <a:uFillTx/>
                <a:latin typeface="+mn-lt"/>
                <a:ea typeface="+mn-ea"/>
                <a:cs typeface="+mn-cs"/>
                <a:sym typeface="Helvetica Light"/>
              </a:rPr>
              <a:t>…</a:t>
            </a:r>
          </a:p>
        </p:txBody>
      </p:sp>
      <p:cxnSp>
        <p:nvCxnSpPr>
          <p:cNvPr id="60" name="Straight Arrow Connector 59">
            <a:extLst>
              <a:ext uri="{FF2B5EF4-FFF2-40B4-BE49-F238E27FC236}">
                <a16:creationId xmlns:a16="http://schemas.microsoft.com/office/drawing/2014/main" id="{7E372345-23BE-4594-9A55-DFAF7FC3CA06}"/>
              </a:ext>
            </a:extLst>
          </p:cNvPr>
          <p:cNvCxnSpPr>
            <a:cxnSpLocks/>
          </p:cNvCxnSpPr>
          <p:nvPr/>
        </p:nvCxnSpPr>
        <p:spPr>
          <a:xfrm flipH="1">
            <a:off x="3344061" y="2761443"/>
            <a:ext cx="838408" cy="7206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2E85AC54-47B2-4D7B-9FF7-FFBC0A89B5B9}"/>
              </a:ext>
            </a:extLst>
          </p:cNvPr>
          <p:cNvCxnSpPr>
            <a:cxnSpLocks/>
          </p:cNvCxnSpPr>
          <p:nvPr/>
        </p:nvCxnSpPr>
        <p:spPr>
          <a:xfrm>
            <a:off x="5153068" y="2761443"/>
            <a:ext cx="1173916" cy="68933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165F559C-A6C6-4CAA-91BF-E41302D64AE3}"/>
              </a:ext>
            </a:extLst>
          </p:cNvPr>
          <p:cNvCxnSpPr>
            <a:cxnSpLocks/>
          </p:cNvCxnSpPr>
          <p:nvPr/>
        </p:nvCxnSpPr>
        <p:spPr>
          <a:xfrm>
            <a:off x="4657052" y="4641043"/>
            <a:ext cx="0" cy="7206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BA27F1F9-B7A3-4EEC-9A76-077D5FBE2578}"/>
              </a:ext>
            </a:extLst>
          </p:cNvPr>
          <p:cNvCxnSpPr>
            <a:cxnSpLocks/>
          </p:cNvCxnSpPr>
          <p:nvPr/>
        </p:nvCxnSpPr>
        <p:spPr>
          <a:xfrm>
            <a:off x="6792395" y="4650278"/>
            <a:ext cx="0" cy="7206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043E029E-6164-4067-A434-1539CC554361}"/>
              </a:ext>
            </a:extLst>
          </p:cNvPr>
          <p:cNvCxnSpPr>
            <a:cxnSpLocks/>
          </p:cNvCxnSpPr>
          <p:nvPr/>
        </p:nvCxnSpPr>
        <p:spPr>
          <a:xfrm>
            <a:off x="3147015" y="4641042"/>
            <a:ext cx="0" cy="72066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1365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9435522"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Apply spatial post-processing methods</a:t>
            </a:r>
          </a:p>
          <a:p>
            <a:r>
              <a:rPr lang="en-GB" kern="0"/>
              <a:t>Include older forecasts</a:t>
            </a:r>
          </a:p>
        </p:txBody>
      </p:sp>
      <p:pic>
        <p:nvPicPr>
          <p:cNvPr id="6" name="Picture 5">
            <a:extLst>
              <a:ext uri="{FF2B5EF4-FFF2-40B4-BE49-F238E27FC236}">
                <a16:creationId xmlns:a16="http://schemas.microsoft.com/office/drawing/2014/main" id="{C5519E52-6FC2-4916-8344-C9868CAC2E08}"/>
              </a:ext>
            </a:extLst>
          </p:cNvPr>
          <p:cNvPicPr>
            <a:picLocks noChangeAspect="1"/>
          </p:cNvPicPr>
          <p:nvPr/>
        </p:nvPicPr>
        <p:blipFill rotWithShape="1">
          <a:blip r:embed="rId3"/>
          <a:srcRect l="-1813" r="60381"/>
          <a:stretch/>
        </p:blipFill>
        <p:spPr>
          <a:xfrm>
            <a:off x="540000" y="887766"/>
            <a:ext cx="1440000" cy="5748291"/>
          </a:xfrm>
          <a:prstGeom prst="rect">
            <a:avLst/>
          </a:prstGeom>
        </p:spPr>
      </p:pic>
      <p:sp>
        <p:nvSpPr>
          <p:cNvPr id="2" name="Rectangle 1">
            <a:extLst>
              <a:ext uri="{FF2B5EF4-FFF2-40B4-BE49-F238E27FC236}">
                <a16:creationId xmlns:a16="http://schemas.microsoft.com/office/drawing/2014/main" id="{748EA0EE-C098-4E1B-9A03-8DE7A52EDD0F}"/>
              </a:ext>
            </a:extLst>
          </p:cNvPr>
          <p:cNvSpPr/>
          <p:nvPr/>
        </p:nvSpPr>
        <p:spPr>
          <a:xfrm>
            <a:off x="540000" y="4045527"/>
            <a:ext cx="1440000" cy="2590530"/>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Rectangle 13">
            <a:extLst>
              <a:ext uri="{FF2B5EF4-FFF2-40B4-BE49-F238E27FC236}">
                <a16:creationId xmlns:a16="http://schemas.microsoft.com/office/drawing/2014/main" id="{898C736D-0229-4138-9FD6-69A2A042292C}"/>
              </a:ext>
            </a:extLst>
          </p:cNvPr>
          <p:cNvSpPr/>
          <p:nvPr/>
        </p:nvSpPr>
        <p:spPr>
          <a:xfrm>
            <a:off x="540000" y="755763"/>
            <a:ext cx="1440000" cy="2440019"/>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nvGrpSpPr>
          <p:cNvPr id="23" name="Group 22">
            <a:extLst>
              <a:ext uri="{FF2B5EF4-FFF2-40B4-BE49-F238E27FC236}">
                <a16:creationId xmlns:a16="http://schemas.microsoft.com/office/drawing/2014/main" id="{7F9F7134-04A7-4C9A-89E2-7EB37A192658}"/>
              </a:ext>
            </a:extLst>
          </p:cNvPr>
          <p:cNvGrpSpPr>
            <a:grpSpLocks noChangeAspect="1"/>
          </p:cNvGrpSpPr>
          <p:nvPr/>
        </p:nvGrpSpPr>
        <p:grpSpPr>
          <a:xfrm>
            <a:off x="2540455" y="4281281"/>
            <a:ext cx="5947763" cy="2576719"/>
            <a:chOff x="2540455" y="3704162"/>
            <a:chExt cx="6573170" cy="2847661"/>
          </a:xfrm>
        </p:grpSpPr>
        <p:pic>
          <p:nvPicPr>
            <p:cNvPr id="7" name="Picture 6">
              <a:extLst>
                <a:ext uri="{FF2B5EF4-FFF2-40B4-BE49-F238E27FC236}">
                  <a16:creationId xmlns:a16="http://schemas.microsoft.com/office/drawing/2014/main" id="{D5E4E02D-DF1C-49BD-8E66-A572E2099D8A}"/>
                </a:ext>
              </a:extLst>
            </p:cNvPr>
            <p:cNvPicPr/>
            <p:nvPr/>
          </p:nvPicPr>
          <p:blipFill rotWithShape="1">
            <a:blip r:embed="rId4" cstate="print">
              <a:extLst>
                <a:ext uri="{28A0092B-C50C-407E-A947-70E740481C1C}">
                  <a14:useLocalDpi xmlns:a14="http://schemas.microsoft.com/office/drawing/2010/main" val="0"/>
                </a:ext>
              </a:extLst>
            </a:blip>
            <a:srcRect r="66167" b="15588"/>
            <a:stretch/>
          </p:blipFill>
          <p:spPr>
            <a:xfrm>
              <a:off x="2545578" y="3704162"/>
              <a:ext cx="2223907" cy="2355642"/>
            </a:xfrm>
            <a:prstGeom prst="rect">
              <a:avLst/>
            </a:prstGeom>
          </p:spPr>
        </p:pic>
        <p:pic>
          <p:nvPicPr>
            <p:cNvPr id="8" name="Picture 7">
              <a:extLst>
                <a:ext uri="{FF2B5EF4-FFF2-40B4-BE49-F238E27FC236}">
                  <a16:creationId xmlns:a16="http://schemas.microsoft.com/office/drawing/2014/main" id="{2BE20E90-3EE7-40A9-BABB-5AFDE09AB2F2}"/>
                </a:ext>
              </a:extLst>
            </p:cNvPr>
            <p:cNvPicPr/>
            <p:nvPr/>
          </p:nvPicPr>
          <p:blipFill rotWithShape="1">
            <a:blip r:embed="rId4" cstate="print">
              <a:extLst>
                <a:ext uri="{28A0092B-C50C-407E-A947-70E740481C1C}">
                  <a14:useLocalDpi xmlns:a14="http://schemas.microsoft.com/office/drawing/2010/main" val="0"/>
                </a:ext>
              </a:extLst>
            </a:blip>
            <a:srcRect l="33833" r="33084" b="15588"/>
            <a:stretch/>
          </p:blipFill>
          <p:spPr>
            <a:xfrm>
              <a:off x="4769485" y="3704162"/>
              <a:ext cx="2174632" cy="2355642"/>
            </a:xfrm>
            <a:prstGeom prst="rect">
              <a:avLst/>
            </a:prstGeom>
          </p:spPr>
        </p:pic>
        <p:pic>
          <p:nvPicPr>
            <p:cNvPr id="9" name="Picture 8">
              <a:extLst>
                <a:ext uri="{FF2B5EF4-FFF2-40B4-BE49-F238E27FC236}">
                  <a16:creationId xmlns:a16="http://schemas.microsoft.com/office/drawing/2014/main" id="{806786C4-B60A-4131-952D-E8C66F053925}"/>
                </a:ext>
              </a:extLst>
            </p:cNvPr>
            <p:cNvPicPr/>
            <p:nvPr/>
          </p:nvPicPr>
          <p:blipFill rotWithShape="1">
            <a:blip r:embed="rId4" cstate="print">
              <a:extLst>
                <a:ext uri="{28A0092B-C50C-407E-A947-70E740481C1C}">
                  <a14:useLocalDpi xmlns:a14="http://schemas.microsoft.com/office/drawing/2010/main" val="0"/>
                </a:ext>
              </a:extLst>
            </a:blip>
            <a:srcRect l="66916" r="1" b="15588"/>
            <a:stretch/>
          </p:blipFill>
          <p:spPr>
            <a:xfrm>
              <a:off x="6938994" y="3704162"/>
              <a:ext cx="2174631" cy="2355642"/>
            </a:xfrm>
            <a:prstGeom prst="rect">
              <a:avLst/>
            </a:prstGeom>
          </p:spPr>
        </p:pic>
        <p:pic>
          <p:nvPicPr>
            <p:cNvPr id="12" name="Picture 11">
              <a:extLst>
                <a:ext uri="{FF2B5EF4-FFF2-40B4-BE49-F238E27FC236}">
                  <a16:creationId xmlns:a16="http://schemas.microsoft.com/office/drawing/2014/main" id="{3FD544E2-1468-40A6-8CF9-57491961133C}"/>
                </a:ext>
              </a:extLst>
            </p:cNvPr>
            <p:cNvPicPr/>
            <p:nvPr/>
          </p:nvPicPr>
          <p:blipFill rotWithShape="1">
            <a:blip r:embed="rId4" cstate="print">
              <a:extLst>
                <a:ext uri="{28A0092B-C50C-407E-A947-70E740481C1C}">
                  <a14:useLocalDpi xmlns:a14="http://schemas.microsoft.com/office/drawing/2010/main" val="0"/>
                </a:ext>
              </a:extLst>
            </a:blip>
            <a:srcRect t="83666"/>
            <a:stretch/>
          </p:blipFill>
          <p:spPr>
            <a:xfrm>
              <a:off x="2540455" y="6096002"/>
              <a:ext cx="6573170" cy="455821"/>
            </a:xfrm>
            <a:prstGeom prst="rect">
              <a:avLst/>
            </a:prstGeom>
          </p:spPr>
        </p:pic>
      </p:grpSp>
      <p:pic>
        <p:nvPicPr>
          <p:cNvPr id="17" name="Picture 16" descr="Chart, scatter chart&#10;&#10;Description automatically generated">
            <a:extLst>
              <a:ext uri="{FF2B5EF4-FFF2-40B4-BE49-F238E27FC236}">
                <a16:creationId xmlns:a16="http://schemas.microsoft.com/office/drawing/2014/main" id="{D4492723-70CD-4298-99CA-FD5D3251AEC2}"/>
              </a:ext>
            </a:extLst>
          </p:cNvPr>
          <p:cNvPicPr>
            <a:picLocks noChangeAspect="1"/>
          </p:cNvPicPr>
          <p:nvPr/>
        </p:nvPicPr>
        <p:blipFill>
          <a:blip r:embed="rId5"/>
          <a:stretch>
            <a:fillRect/>
          </a:stretch>
        </p:blipFill>
        <p:spPr>
          <a:xfrm>
            <a:off x="2635136" y="2096647"/>
            <a:ext cx="2638793" cy="2124371"/>
          </a:xfrm>
          <a:prstGeom prst="rect">
            <a:avLst/>
          </a:prstGeom>
        </p:spPr>
      </p:pic>
      <p:pic>
        <p:nvPicPr>
          <p:cNvPr id="22" name="Picture 21" descr="A picture containing text, screenshot, different, colorful&#10;&#10;Description automatically generated">
            <a:extLst>
              <a:ext uri="{FF2B5EF4-FFF2-40B4-BE49-F238E27FC236}">
                <a16:creationId xmlns:a16="http://schemas.microsoft.com/office/drawing/2014/main" id="{E62167C5-4E38-42D7-A84A-5182CC52AA1B}"/>
              </a:ext>
            </a:extLst>
          </p:cNvPr>
          <p:cNvPicPr>
            <a:picLocks noChangeAspect="1"/>
          </p:cNvPicPr>
          <p:nvPr/>
        </p:nvPicPr>
        <p:blipFill>
          <a:blip r:embed="rId6"/>
          <a:stretch>
            <a:fillRect/>
          </a:stretch>
        </p:blipFill>
        <p:spPr>
          <a:xfrm>
            <a:off x="5412300" y="2185254"/>
            <a:ext cx="3402538" cy="1947156"/>
          </a:xfrm>
          <a:prstGeom prst="rect">
            <a:avLst/>
          </a:prstGeom>
        </p:spPr>
      </p:pic>
      <p:sp>
        <p:nvSpPr>
          <p:cNvPr id="24" name="TextBox 23">
            <a:extLst>
              <a:ext uri="{FF2B5EF4-FFF2-40B4-BE49-F238E27FC236}">
                <a16:creationId xmlns:a16="http://schemas.microsoft.com/office/drawing/2014/main" id="{E162B703-33C8-4808-BF2F-1C64868232D2}"/>
              </a:ext>
            </a:extLst>
          </p:cNvPr>
          <p:cNvSpPr txBox="1"/>
          <p:nvPr/>
        </p:nvSpPr>
        <p:spPr>
          <a:xfrm>
            <a:off x="2617582" y="1762455"/>
            <a:ext cx="2601701" cy="4212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Neighbour processing</a:t>
            </a:r>
          </a:p>
        </p:txBody>
      </p:sp>
      <p:sp>
        <p:nvSpPr>
          <p:cNvPr id="26" name="TextBox 25">
            <a:extLst>
              <a:ext uri="{FF2B5EF4-FFF2-40B4-BE49-F238E27FC236}">
                <a16:creationId xmlns:a16="http://schemas.microsoft.com/office/drawing/2014/main" id="{85F46213-BE50-460C-8B9D-1DF13D5AB447}"/>
              </a:ext>
            </a:extLst>
          </p:cNvPr>
          <p:cNvSpPr txBox="1"/>
          <p:nvPr/>
        </p:nvSpPr>
        <p:spPr>
          <a:xfrm>
            <a:off x="5631194" y="1762455"/>
            <a:ext cx="2804964" cy="4212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Topographic neighbour</a:t>
            </a:r>
          </a:p>
        </p:txBody>
      </p:sp>
      <p:sp>
        <p:nvSpPr>
          <p:cNvPr id="27" name="TextBox 26">
            <a:extLst>
              <a:ext uri="{FF2B5EF4-FFF2-40B4-BE49-F238E27FC236}">
                <a16:creationId xmlns:a16="http://schemas.microsoft.com/office/drawing/2014/main" id="{9A6E1328-D2C6-4E5A-AE2F-13639DC80EE2}"/>
              </a:ext>
            </a:extLst>
          </p:cNvPr>
          <p:cNvSpPr txBox="1"/>
          <p:nvPr/>
        </p:nvSpPr>
        <p:spPr>
          <a:xfrm>
            <a:off x="9372259" y="1100467"/>
            <a:ext cx="1873346" cy="6982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Time lagging</a:t>
            </a:r>
          </a:p>
          <a:p>
            <a:pPr marL="0" marR="0" indent="0" algn="ctr" defTabSz="584200" rtl="0" fontAlgn="auto" latinLnBrk="0" hangingPunct="0">
              <a:lnSpc>
                <a:spcPct val="100000"/>
              </a:lnSpc>
              <a:spcBef>
                <a:spcPts val="0"/>
              </a:spcBef>
              <a:spcAft>
                <a:spcPts val="0"/>
              </a:spcAft>
              <a:buClrTx/>
              <a:buSzTx/>
              <a:buFontTx/>
              <a:buNone/>
              <a:tabLst/>
            </a:pPr>
            <a:r>
              <a:rPr lang="en-GB">
                <a:sym typeface="Helvetica Light"/>
              </a:rPr>
              <a:t>(cycle blending)</a:t>
            </a:r>
            <a:endParaRPr kumimoji="0" lang="en-GB" i="0" u="none" strike="noStrike" cap="none" spc="0" normalizeH="0" baseline="0">
              <a:ln>
                <a:noFill/>
              </a:ln>
              <a:solidFill>
                <a:schemeClr val="tx1"/>
              </a:solidFill>
              <a:effectLst/>
              <a:uFillTx/>
              <a:sym typeface="Helvetica Light"/>
            </a:endParaRPr>
          </a:p>
        </p:txBody>
      </p:sp>
      <p:pic>
        <p:nvPicPr>
          <p:cNvPr id="28" name="Picture 27">
            <a:extLst>
              <a:ext uri="{FF2B5EF4-FFF2-40B4-BE49-F238E27FC236}">
                <a16:creationId xmlns:a16="http://schemas.microsoft.com/office/drawing/2014/main" id="{B0D0B83B-4A4B-4F6B-B820-7ECF2E97808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4892" b="8770"/>
          <a:stretch/>
        </p:blipFill>
        <p:spPr>
          <a:xfrm>
            <a:off x="9668422" y="1871499"/>
            <a:ext cx="1297610" cy="1184276"/>
          </a:xfrm>
          <a:prstGeom prst="rect">
            <a:avLst/>
          </a:prstGeom>
        </p:spPr>
      </p:pic>
      <p:sp>
        <p:nvSpPr>
          <p:cNvPr id="29" name="TextBox 28">
            <a:extLst>
              <a:ext uri="{FF2B5EF4-FFF2-40B4-BE49-F238E27FC236}">
                <a16:creationId xmlns:a16="http://schemas.microsoft.com/office/drawing/2014/main" id="{AF96854F-4211-4EA6-A0C8-A2420885FE24}"/>
              </a:ext>
            </a:extLst>
          </p:cNvPr>
          <p:cNvSpPr txBox="1"/>
          <p:nvPr/>
        </p:nvSpPr>
        <p:spPr>
          <a:xfrm>
            <a:off x="9858941" y="2294360"/>
            <a:ext cx="916572" cy="338554"/>
          </a:xfrm>
          <a:prstGeom prst="rect">
            <a:avLst/>
          </a:prstGeom>
          <a:noFill/>
        </p:spPr>
        <p:txBody>
          <a:bodyPr wrap="square" rtlCol="0">
            <a:spAutoFit/>
          </a:bodyPr>
          <a:lstStyle/>
          <a:p>
            <a:pPr algn="ctr"/>
            <a:r>
              <a:rPr lang="en-GB" sz="1600" b="1">
                <a:solidFill>
                  <a:schemeClr val="bg1"/>
                </a:solidFill>
              </a:rPr>
              <a:t>UKV</a:t>
            </a:r>
            <a:endParaRPr lang="en-GB" sz="1600">
              <a:solidFill>
                <a:schemeClr val="bg1"/>
              </a:solidFill>
            </a:endParaRPr>
          </a:p>
        </p:txBody>
      </p:sp>
      <p:sp>
        <p:nvSpPr>
          <p:cNvPr id="30" name="TextBox 29">
            <a:extLst>
              <a:ext uri="{FF2B5EF4-FFF2-40B4-BE49-F238E27FC236}">
                <a16:creationId xmlns:a16="http://schemas.microsoft.com/office/drawing/2014/main" id="{11E9AA25-ECFF-4FF3-A5D5-952AB964B3FB}"/>
              </a:ext>
            </a:extLst>
          </p:cNvPr>
          <p:cNvSpPr txBox="1"/>
          <p:nvPr/>
        </p:nvSpPr>
        <p:spPr>
          <a:xfrm>
            <a:off x="11138475" y="2232805"/>
            <a:ext cx="916572" cy="461665"/>
          </a:xfrm>
          <a:prstGeom prst="rect">
            <a:avLst/>
          </a:prstGeom>
          <a:noFill/>
        </p:spPr>
        <p:txBody>
          <a:bodyPr wrap="square" rtlCol="0">
            <a:spAutoFit/>
          </a:bodyPr>
          <a:lstStyle/>
          <a:p>
            <a:pPr algn="ctr"/>
            <a:r>
              <a:rPr lang="en-GB" sz="2400" b="1"/>
              <a:t>x 4</a:t>
            </a:r>
            <a:endParaRPr lang="en-GB" sz="2400"/>
          </a:p>
        </p:txBody>
      </p:sp>
      <p:pic>
        <p:nvPicPr>
          <p:cNvPr id="31" name="Picture 30">
            <a:extLst>
              <a:ext uri="{FF2B5EF4-FFF2-40B4-BE49-F238E27FC236}">
                <a16:creationId xmlns:a16="http://schemas.microsoft.com/office/drawing/2014/main" id="{CF9815D2-0004-423F-8AFF-002097136D6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4914" b="8255"/>
          <a:stretch/>
        </p:blipFill>
        <p:spPr>
          <a:xfrm>
            <a:off x="9459370" y="3411149"/>
            <a:ext cx="1715714" cy="1576489"/>
          </a:xfrm>
          <a:prstGeom prst="rect">
            <a:avLst/>
          </a:prstGeom>
        </p:spPr>
      </p:pic>
      <p:sp>
        <p:nvSpPr>
          <p:cNvPr id="33" name="TextBox 32">
            <a:extLst>
              <a:ext uri="{FF2B5EF4-FFF2-40B4-BE49-F238E27FC236}">
                <a16:creationId xmlns:a16="http://schemas.microsoft.com/office/drawing/2014/main" id="{7F939324-8DD1-4481-9721-A9240FECACC9}"/>
              </a:ext>
            </a:extLst>
          </p:cNvPr>
          <p:cNvSpPr txBox="1"/>
          <p:nvPr/>
        </p:nvSpPr>
        <p:spPr>
          <a:xfrm>
            <a:off x="9487738" y="3817681"/>
            <a:ext cx="1658978" cy="338554"/>
          </a:xfrm>
          <a:prstGeom prst="rect">
            <a:avLst/>
          </a:prstGeom>
          <a:noFill/>
        </p:spPr>
        <p:txBody>
          <a:bodyPr wrap="square" rtlCol="0">
            <a:spAutoFit/>
          </a:bodyPr>
          <a:lstStyle/>
          <a:p>
            <a:pPr algn="ctr"/>
            <a:r>
              <a:rPr lang="en-GB" sz="1600" b="1">
                <a:solidFill>
                  <a:schemeClr val="bg1"/>
                </a:solidFill>
              </a:rPr>
              <a:t>MOGREPS-UK</a:t>
            </a:r>
            <a:endParaRPr lang="en-GB" sz="1600">
              <a:solidFill>
                <a:schemeClr val="bg1"/>
              </a:solidFill>
            </a:endParaRPr>
          </a:p>
        </p:txBody>
      </p:sp>
      <p:sp>
        <p:nvSpPr>
          <p:cNvPr id="34" name="TextBox 33">
            <a:extLst>
              <a:ext uri="{FF2B5EF4-FFF2-40B4-BE49-F238E27FC236}">
                <a16:creationId xmlns:a16="http://schemas.microsoft.com/office/drawing/2014/main" id="{D4897596-3CC0-4D9B-9202-E0EB825747E0}"/>
              </a:ext>
            </a:extLst>
          </p:cNvPr>
          <p:cNvSpPr txBox="1"/>
          <p:nvPr/>
        </p:nvSpPr>
        <p:spPr>
          <a:xfrm>
            <a:off x="11138475" y="3968561"/>
            <a:ext cx="916572" cy="461665"/>
          </a:xfrm>
          <a:prstGeom prst="rect">
            <a:avLst/>
          </a:prstGeom>
          <a:noFill/>
        </p:spPr>
        <p:txBody>
          <a:bodyPr wrap="square" rtlCol="0">
            <a:spAutoFit/>
          </a:bodyPr>
          <a:lstStyle/>
          <a:p>
            <a:pPr algn="ctr"/>
            <a:r>
              <a:rPr lang="en-GB" sz="2400" b="1"/>
              <a:t>x 6</a:t>
            </a:r>
            <a:endParaRPr lang="en-GB" sz="2400"/>
          </a:p>
        </p:txBody>
      </p:sp>
      <p:pic>
        <p:nvPicPr>
          <p:cNvPr id="35" name="Picture 34">
            <a:extLst>
              <a:ext uri="{FF2B5EF4-FFF2-40B4-BE49-F238E27FC236}">
                <a16:creationId xmlns:a16="http://schemas.microsoft.com/office/drawing/2014/main" id="{604E649E-35E7-4539-98E9-B66D0F7B494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5276" b="8111"/>
          <a:stretch/>
        </p:blipFill>
        <p:spPr>
          <a:xfrm>
            <a:off x="9458214" y="5359871"/>
            <a:ext cx="1718027" cy="1276186"/>
          </a:xfrm>
          <a:prstGeom prst="rect">
            <a:avLst/>
          </a:prstGeom>
        </p:spPr>
      </p:pic>
      <p:sp>
        <p:nvSpPr>
          <p:cNvPr id="36" name="TextBox 35">
            <a:extLst>
              <a:ext uri="{FF2B5EF4-FFF2-40B4-BE49-F238E27FC236}">
                <a16:creationId xmlns:a16="http://schemas.microsoft.com/office/drawing/2014/main" id="{5B20442E-0BAA-466B-8E4F-F04A2B715473}"/>
              </a:ext>
            </a:extLst>
          </p:cNvPr>
          <p:cNvSpPr txBox="1"/>
          <p:nvPr/>
        </p:nvSpPr>
        <p:spPr>
          <a:xfrm>
            <a:off x="11138475" y="5767132"/>
            <a:ext cx="916572" cy="461665"/>
          </a:xfrm>
          <a:prstGeom prst="rect">
            <a:avLst/>
          </a:prstGeom>
          <a:noFill/>
        </p:spPr>
        <p:txBody>
          <a:bodyPr wrap="square" rtlCol="0">
            <a:spAutoFit/>
          </a:bodyPr>
          <a:lstStyle/>
          <a:p>
            <a:pPr algn="ctr"/>
            <a:r>
              <a:rPr lang="en-GB" sz="2400" b="1"/>
              <a:t>x 2</a:t>
            </a:r>
            <a:endParaRPr lang="en-GB" sz="2400"/>
          </a:p>
        </p:txBody>
      </p:sp>
      <p:sp>
        <p:nvSpPr>
          <p:cNvPr id="37" name="TextBox 36">
            <a:extLst>
              <a:ext uri="{FF2B5EF4-FFF2-40B4-BE49-F238E27FC236}">
                <a16:creationId xmlns:a16="http://schemas.microsoft.com/office/drawing/2014/main" id="{1EFC3791-96D1-48EC-BBD5-0D674F67BDA6}"/>
              </a:ext>
            </a:extLst>
          </p:cNvPr>
          <p:cNvSpPr txBox="1"/>
          <p:nvPr/>
        </p:nvSpPr>
        <p:spPr>
          <a:xfrm>
            <a:off x="9487738" y="5789645"/>
            <a:ext cx="1658978" cy="338554"/>
          </a:xfrm>
          <a:prstGeom prst="rect">
            <a:avLst/>
          </a:prstGeom>
          <a:noFill/>
        </p:spPr>
        <p:txBody>
          <a:bodyPr wrap="square" rtlCol="0">
            <a:spAutoFit/>
          </a:bodyPr>
          <a:lstStyle/>
          <a:p>
            <a:pPr algn="ctr"/>
            <a:r>
              <a:rPr lang="en-GB" sz="1600" b="1">
                <a:solidFill>
                  <a:schemeClr val="bg1"/>
                </a:solidFill>
              </a:rPr>
              <a:t>MOGREPS-G</a:t>
            </a:r>
            <a:endParaRPr lang="en-GB" sz="1600">
              <a:solidFill>
                <a:schemeClr val="bg1"/>
              </a:solidFill>
            </a:endParaRPr>
          </a:p>
        </p:txBody>
      </p:sp>
    </p:spTree>
    <p:extLst>
      <p:ext uri="{BB962C8B-B14F-4D97-AF65-F5344CB8AC3E}">
        <p14:creationId xmlns:p14="http://schemas.microsoft.com/office/powerpoint/2010/main" val="2066501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9435522"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Apply statistical post-processing methods</a:t>
            </a:r>
          </a:p>
        </p:txBody>
      </p:sp>
      <p:pic>
        <p:nvPicPr>
          <p:cNvPr id="6" name="Picture 5">
            <a:extLst>
              <a:ext uri="{FF2B5EF4-FFF2-40B4-BE49-F238E27FC236}">
                <a16:creationId xmlns:a16="http://schemas.microsoft.com/office/drawing/2014/main" id="{C5519E52-6FC2-4916-8344-C9868CAC2E08}"/>
              </a:ext>
            </a:extLst>
          </p:cNvPr>
          <p:cNvPicPr>
            <a:picLocks noChangeAspect="1"/>
          </p:cNvPicPr>
          <p:nvPr/>
        </p:nvPicPr>
        <p:blipFill rotWithShape="1">
          <a:blip r:embed="rId3"/>
          <a:srcRect l="-1813" r="60381"/>
          <a:stretch/>
        </p:blipFill>
        <p:spPr>
          <a:xfrm>
            <a:off x="540000" y="887766"/>
            <a:ext cx="1440000" cy="5748291"/>
          </a:xfrm>
          <a:prstGeom prst="rect">
            <a:avLst/>
          </a:prstGeom>
        </p:spPr>
      </p:pic>
      <p:sp>
        <p:nvSpPr>
          <p:cNvPr id="2" name="Rectangle 1">
            <a:extLst>
              <a:ext uri="{FF2B5EF4-FFF2-40B4-BE49-F238E27FC236}">
                <a16:creationId xmlns:a16="http://schemas.microsoft.com/office/drawing/2014/main" id="{748EA0EE-C098-4E1B-9A03-8DE7A52EDD0F}"/>
              </a:ext>
            </a:extLst>
          </p:cNvPr>
          <p:cNvSpPr/>
          <p:nvPr/>
        </p:nvSpPr>
        <p:spPr>
          <a:xfrm>
            <a:off x="540000" y="4900474"/>
            <a:ext cx="1440000" cy="1735583"/>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Rectangle 13">
            <a:extLst>
              <a:ext uri="{FF2B5EF4-FFF2-40B4-BE49-F238E27FC236}">
                <a16:creationId xmlns:a16="http://schemas.microsoft.com/office/drawing/2014/main" id="{898C736D-0229-4138-9FD6-69A2A042292C}"/>
              </a:ext>
            </a:extLst>
          </p:cNvPr>
          <p:cNvSpPr/>
          <p:nvPr/>
        </p:nvSpPr>
        <p:spPr>
          <a:xfrm>
            <a:off x="540000" y="755763"/>
            <a:ext cx="1440000" cy="3283577"/>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27" name="TextBox 26">
            <a:extLst>
              <a:ext uri="{FF2B5EF4-FFF2-40B4-BE49-F238E27FC236}">
                <a16:creationId xmlns:a16="http://schemas.microsoft.com/office/drawing/2014/main" id="{EB364AFB-04FE-4C82-8742-BEDBA98CED70}"/>
              </a:ext>
            </a:extLst>
          </p:cNvPr>
          <p:cNvSpPr txBox="1"/>
          <p:nvPr/>
        </p:nvSpPr>
        <p:spPr>
          <a:xfrm>
            <a:off x="6939656" y="992835"/>
            <a:ext cx="3029703" cy="6982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b="1" i="0" u="none" strike="noStrike" cap="none" spc="0" normalizeH="0" baseline="0">
                <a:ln>
                  <a:noFill/>
                </a:ln>
                <a:solidFill>
                  <a:schemeClr val="tx1"/>
                </a:solidFill>
                <a:effectLst/>
                <a:uFillTx/>
                <a:sym typeface="Helvetica Light"/>
              </a:rPr>
              <a:t>Reliability Calibration</a:t>
            </a:r>
            <a:endParaRPr lang="en-GB" b="1">
              <a:sym typeface="Helvetica Light"/>
            </a:endParaRPr>
          </a:p>
          <a:p>
            <a:pPr marL="0" marR="0" indent="0" algn="l" defTabSz="584200" rtl="0" fontAlgn="auto" latinLnBrk="0" hangingPunct="0">
              <a:lnSpc>
                <a:spcPct val="100000"/>
              </a:lnSpc>
              <a:spcBef>
                <a:spcPts val="0"/>
              </a:spcBef>
              <a:spcAft>
                <a:spcPts val="0"/>
              </a:spcAft>
              <a:buClrTx/>
              <a:buSzTx/>
              <a:buFontTx/>
              <a:buNone/>
              <a:tabLst/>
            </a:pPr>
            <a:r>
              <a:rPr lang="en-GB">
                <a:sym typeface="Helvetica Light"/>
              </a:rPr>
              <a:t>f</a:t>
            </a:r>
            <a:r>
              <a:rPr kumimoji="0" lang="en-GB" b="0" i="0" u="none" strike="noStrike" cap="none" spc="0" normalizeH="0" baseline="0">
                <a:ln>
                  <a:noFill/>
                </a:ln>
                <a:solidFill>
                  <a:schemeClr val="tx1"/>
                </a:solidFill>
                <a:effectLst/>
                <a:uFillTx/>
                <a:sym typeface="Helvetica Light"/>
              </a:rPr>
              <a:t>or</a:t>
            </a:r>
            <a:r>
              <a:rPr kumimoji="0" lang="en-GB" b="0" i="0" u="none" strike="noStrike" cap="none" spc="0" normalizeH="0">
                <a:ln>
                  <a:noFill/>
                </a:ln>
                <a:solidFill>
                  <a:schemeClr val="tx1"/>
                </a:solidFill>
                <a:effectLst/>
                <a:uFillTx/>
                <a:sym typeface="Helvetica Light"/>
              </a:rPr>
              <a:t> </a:t>
            </a:r>
            <a:r>
              <a:rPr kumimoji="0" lang="en-GB" b="0" i="0" u="none" strike="noStrike" cap="none" spc="0" normalizeH="0" baseline="0">
                <a:ln>
                  <a:noFill/>
                </a:ln>
                <a:solidFill>
                  <a:schemeClr val="tx1"/>
                </a:solidFill>
                <a:effectLst/>
                <a:uFillTx/>
                <a:sym typeface="Helvetica Light"/>
              </a:rPr>
              <a:t>precipitation and cloud</a:t>
            </a:r>
          </a:p>
        </p:txBody>
      </p:sp>
      <p:pic>
        <p:nvPicPr>
          <p:cNvPr id="28" name="Picture 27">
            <a:extLst>
              <a:ext uri="{FF2B5EF4-FFF2-40B4-BE49-F238E27FC236}">
                <a16:creationId xmlns:a16="http://schemas.microsoft.com/office/drawing/2014/main" id="{52D36F46-0C63-4AD9-B0E5-68E7D3DBF40A}"/>
              </a:ext>
            </a:extLst>
          </p:cNvPr>
          <p:cNvPicPr>
            <a:picLocks noChangeAspect="1"/>
          </p:cNvPicPr>
          <p:nvPr/>
        </p:nvPicPr>
        <p:blipFill rotWithShape="1">
          <a:blip r:embed="rId4"/>
          <a:srcRect l="4491" r="947"/>
          <a:stretch/>
        </p:blipFill>
        <p:spPr>
          <a:xfrm>
            <a:off x="6801742" y="4164729"/>
            <a:ext cx="5335473" cy="2657429"/>
          </a:xfrm>
          <a:prstGeom prst="rect">
            <a:avLst/>
          </a:prstGeom>
        </p:spPr>
      </p:pic>
      <p:pic>
        <p:nvPicPr>
          <p:cNvPr id="4" name="Picture 3" descr="Chart, line chart&#10;&#10;Description automatically generated">
            <a:extLst>
              <a:ext uri="{FF2B5EF4-FFF2-40B4-BE49-F238E27FC236}">
                <a16:creationId xmlns:a16="http://schemas.microsoft.com/office/drawing/2014/main" id="{CE2570B4-D28F-4E44-BF50-5AAD669953BB}"/>
              </a:ext>
            </a:extLst>
          </p:cNvPr>
          <p:cNvPicPr>
            <a:picLocks noChangeAspect="1"/>
          </p:cNvPicPr>
          <p:nvPr/>
        </p:nvPicPr>
        <p:blipFill>
          <a:blip r:embed="rId5"/>
          <a:stretch>
            <a:fillRect/>
          </a:stretch>
        </p:blipFill>
        <p:spPr>
          <a:xfrm>
            <a:off x="6801742" y="1729195"/>
            <a:ext cx="5335473" cy="2335885"/>
          </a:xfrm>
          <a:prstGeom prst="rect">
            <a:avLst/>
          </a:prstGeom>
        </p:spPr>
      </p:pic>
      <p:sp>
        <p:nvSpPr>
          <p:cNvPr id="30" name="TextBox 29">
            <a:extLst>
              <a:ext uri="{FF2B5EF4-FFF2-40B4-BE49-F238E27FC236}">
                <a16:creationId xmlns:a16="http://schemas.microsoft.com/office/drawing/2014/main" id="{EC4BC6E5-77A4-4779-9F3A-27CCA1F0609D}"/>
              </a:ext>
            </a:extLst>
          </p:cNvPr>
          <p:cNvSpPr txBox="1"/>
          <p:nvPr/>
        </p:nvSpPr>
        <p:spPr>
          <a:xfrm>
            <a:off x="2876019" y="4714660"/>
            <a:ext cx="3029703" cy="1252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2400" b="1" i="0" u="none" strike="noStrike" cap="none" spc="0" normalizeH="0" baseline="0">
                <a:ln>
                  <a:noFill/>
                </a:ln>
                <a:solidFill>
                  <a:schemeClr val="tx1"/>
                </a:solidFill>
                <a:effectLst/>
                <a:uFillTx/>
                <a:sym typeface="Helvetica Light"/>
              </a:rPr>
              <a:t>Gridded </a:t>
            </a:r>
            <a:r>
              <a:rPr kumimoji="0" lang="en-GB" sz="2400" b="1" i="0" u="none" strike="noStrike" cap="none" spc="0" normalizeH="0">
                <a:ln>
                  <a:noFill/>
                </a:ln>
                <a:solidFill>
                  <a:schemeClr val="tx1"/>
                </a:solidFill>
                <a:effectLst/>
                <a:uFillTx/>
                <a:sym typeface="Helvetica Light"/>
              </a:rPr>
              <a:t>EMOS</a:t>
            </a:r>
            <a:endParaRPr lang="en-GB" sz="2400" b="1">
              <a:sym typeface="Helvetica Light"/>
            </a:endParaRPr>
          </a:p>
          <a:p>
            <a:pPr defTabSz="584200" hangingPunct="0"/>
            <a:r>
              <a:rPr lang="en-GB" sz="2400">
                <a:sym typeface="Helvetica Light"/>
              </a:rPr>
              <a:t>(Ensemble Model Output Statistics)</a:t>
            </a:r>
            <a:endParaRPr kumimoji="0" lang="en-GB" sz="2400" i="0" u="none" strike="noStrike" cap="none" spc="0" normalizeH="0" baseline="0">
              <a:ln>
                <a:noFill/>
              </a:ln>
              <a:solidFill>
                <a:schemeClr val="tx1"/>
              </a:solidFill>
              <a:effectLst/>
              <a:uFillTx/>
              <a:sym typeface="Helvetica Light"/>
            </a:endParaRPr>
          </a:p>
        </p:txBody>
      </p:sp>
      <p:sp>
        <p:nvSpPr>
          <p:cNvPr id="33" name="TextBox 32">
            <a:extLst>
              <a:ext uri="{FF2B5EF4-FFF2-40B4-BE49-F238E27FC236}">
                <a16:creationId xmlns:a16="http://schemas.microsoft.com/office/drawing/2014/main" id="{562A8FC0-CE08-4239-ABDC-E7A418292C9E}"/>
              </a:ext>
            </a:extLst>
          </p:cNvPr>
          <p:cNvSpPr txBox="1"/>
          <p:nvPr/>
        </p:nvSpPr>
        <p:spPr>
          <a:xfrm>
            <a:off x="2419674" y="1676852"/>
            <a:ext cx="4382068" cy="17235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buFont typeface="Arial" panose="020B0604020202020204" pitchFamily="34" charset="0"/>
              <a:buChar char="•"/>
            </a:pPr>
            <a:r>
              <a:rPr lang="en-US" sz="2400" b="1"/>
              <a:t>Improve forecast quality</a:t>
            </a:r>
            <a:br>
              <a:rPr lang="en-US" sz="2400"/>
            </a:br>
            <a:r>
              <a:rPr lang="en-US" sz="2400"/>
              <a:t>(in a statistical sense)</a:t>
            </a:r>
          </a:p>
          <a:p>
            <a:pPr marL="285750" indent="-285750">
              <a:spcBef>
                <a:spcPts val="1200"/>
              </a:spcBef>
              <a:buFont typeface="Arial" panose="020B0604020202020204" pitchFamily="34" charset="0"/>
              <a:buChar char="•"/>
            </a:pPr>
            <a:r>
              <a:rPr lang="en-US" sz="2400" b="1"/>
              <a:t>Align different models</a:t>
            </a:r>
            <a:br>
              <a:rPr lang="en-US" sz="2400"/>
            </a:br>
            <a:r>
              <a:rPr lang="en-US" sz="2400"/>
              <a:t>to improve model transitions</a:t>
            </a:r>
            <a:endParaRPr lang="en-GB" sz="2400"/>
          </a:p>
        </p:txBody>
      </p:sp>
    </p:spTree>
    <p:extLst>
      <p:ext uri="{BB962C8B-B14F-4D97-AF65-F5344CB8AC3E}">
        <p14:creationId xmlns:p14="http://schemas.microsoft.com/office/powerpoint/2010/main" val="4005986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9435522"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Blend probabilities from different models</a:t>
            </a:r>
          </a:p>
        </p:txBody>
      </p:sp>
      <p:pic>
        <p:nvPicPr>
          <p:cNvPr id="6" name="Picture 5">
            <a:extLst>
              <a:ext uri="{FF2B5EF4-FFF2-40B4-BE49-F238E27FC236}">
                <a16:creationId xmlns:a16="http://schemas.microsoft.com/office/drawing/2014/main" id="{C5519E52-6FC2-4916-8344-C9868CAC2E08}"/>
              </a:ext>
            </a:extLst>
          </p:cNvPr>
          <p:cNvPicPr>
            <a:picLocks noChangeAspect="1"/>
          </p:cNvPicPr>
          <p:nvPr/>
        </p:nvPicPr>
        <p:blipFill rotWithShape="1">
          <a:blip r:embed="rId3"/>
          <a:srcRect l="-1813" r="60381"/>
          <a:stretch/>
        </p:blipFill>
        <p:spPr>
          <a:xfrm>
            <a:off x="540000" y="887766"/>
            <a:ext cx="1440000" cy="5748291"/>
          </a:xfrm>
          <a:prstGeom prst="rect">
            <a:avLst/>
          </a:prstGeom>
        </p:spPr>
      </p:pic>
      <p:sp>
        <p:nvSpPr>
          <p:cNvPr id="2" name="Rectangle 1">
            <a:extLst>
              <a:ext uri="{FF2B5EF4-FFF2-40B4-BE49-F238E27FC236}">
                <a16:creationId xmlns:a16="http://schemas.microsoft.com/office/drawing/2014/main" id="{748EA0EE-C098-4E1B-9A03-8DE7A52EDD0F}"/>
              </a:ext>
            </a:extLst>
          </p:cNvPr>
          <p:cNvSpPr/>
          <p:nvPr/>
        </p:nvSpPr>
        <p:spPr>
          <a:xfrm>
            <a:off x="540000" y="5734975"/>
            <a:ext cx="1440000" cy="901081"/>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Rectangle 13">
            <a:extLst>
              <a:ext uri="{FF2B5EF4-FFF2-40B4-BE49-F238E27FC236}">
                <a16:creationId xmlns:a16="http://schemas.microsoft.com/office/drawing/2014/main" id="{898C736D-0229-4138-9FD6-69A2A042292C}"/>
              </a:ext>
            </a:extLst>
          </p:cNvPr>
          <p:cNvSpPr/>
          <p:nvPr/>
        </p:nvSpPr>
        <p:spPr>
          <a:xfrm>
            <a:off x="540000" y="746885"/>
            <a:ext cx="1440000" cy="4144711"/>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nvGrpSpPr>
          <p:cNvPr id="3" name="Group 2">
            <a:extLst>
              <a:ext uri="{FF2B5EF4-FFF2-40B4-BE49-F238E27FC236}">
                <a16:creationId xmlns:a16="http://schemas.microsoft.com/office/drawing/2014/main" id="{D8DD1B18-8CDF-4E26-A92B-0682746AD4F8}"/>
              </a:ext>
            </a:extLst>
          </p:cNvPr>
          <p:cNvGrpSpPr>
            <a:grpSpLocks noChangeAspect="1"/>
          </p:cNvGrpSpPr>
          <p:nvPr/>
        </p:nvGrpSpPr>
        <p:grpSpPr>
          <a:xfrm>
            <a:off x="2278478" y="560317"/>
            <a:ext cx="6573865" cy="3354190"/>
            <a:chOff x="2099439" y="675878"/>
            <a:chExt cx="7079827" cy="3612348"/>
          </a:xfrm>
        </p:grpSpPr>
        <p:grpSp>
          <p:nvGrpSpPr>
            <p:cNvPr id="27" name="Group 26">
              <a:extLst>
                <a:ext uri="{FF2B5EF4-FFF2-40B4-BE49-F238E27FC236}">
                  <a16:creationId xmlns:a16="http://schemas.microsoft.com/office/drawing/2014/main" id="{3C2240CA-7520-414B-9960-8A0416246BB5}"/>
                </a:ext>
              </a:extLst>
            </p:cNvPr>
            <p:cNvGrpSpPr/>
            <p:nvPr/>
          </p:nvGrpSpPr>
          <p:grpSpPr>
            <a:xfrm>
              <a:off x="2099439" y="675878"/>
              <a:ext cx="7079827" cy="3302191"/>
              <a:chOff x="1873189" y="37730"/>
              <a:chExt cx="7270810" cy="3391270"/>
            </a:xfrm>
          </p:grpSpPr>
          <p:pic>
            <p:nvPicPr>
              <p:cNvPr id="28" name="Picture 27" descr="A picture containing graphical user interface&#10;&#10;Description automatically generated">
                <a:extLst>
                  <a:ext uri="{FF2B5EF4-FFF2-40B4-BE49-F238E27FC236}">
                    <a16:creationId xmlns:a16="http://schemas.microsoft.com/office/drawing/2014/main" id="{9C4597BD-FE2B-49D2-8B36-B7ED94F9CABC}"/>
                  </a:ext>
                </a:extLst>
              </p:cNvPr>
              <p:cNvPicPr>
                <a:picLocks noChangeAspect="1"/>
              </p:cNvPicPr>
              <p:nvPr/>
            </p:nvPicPr>
            <p:blipFill rotWithShape="1">
              <a:blip r:embed="rId4">
                <a:extLst>
                  <a:ext uri="{28A0092B-C50C-407E-A947-70E740481C1C}">
                    <a14:useLocalDpi xmlns:a14="http://schemas.microsoft.com/office/drawing/2010/main" val="0"/>
                  </a:ext>
                </a:extLst>
              </a:blip>
              <a:srcRect l="77879"/>
              <a:stretch/>
            </p:blipFill>
            <p:spPr>
              <a:xfrm>
                <a:off x="7643672" y="37730"/>
                <a:ext cx="1500327" cy="3391270"/>
              </a:xfrm>
              <a:prstGeom prst="rect">
                <a:avLst/>
              </a:prstGeom>
            </p:spPr>
          </p:pic>
          <p:pic>
            <p:nvPicPr>
              <p:cNvPr id="29" name="Picture 28" descr="A picture containing graphical user interface&#10;&#10;Description automatically generated">
                <a:extLst>
                  <a:ext uri="{FF2B5EF4-FFF2-40B4-BE49-F238E27FC236}">
                    <a16:creationId xmlns:a16="http://schemas.microsoft.com/office/drawing/2014/main" id="{E8114382-FB55-481C-9192-90A6F48AB532}"/>
                  </a:ext>
                </a:extLst>
              </p:cNvPr>
              <p:cNvPicPr>
                <a:picLocks noChangeAspect="1"/>
              </p:cNvPicPr>
              <p:nvPr/>
            </p:nvPicPr>
            <p:blipFill rotWithShape="1">
              <a:blip r:embed="rId4">
                <a:extLst>
                  <a:ext uri="{28A0092B-C50C-407E-A947-70E740481C1C}">
                    <a14:useLocalDpi xmlns:a14="http://schemas.microsoft.com/office/drawing/2010/main" val="0"/>
                  </a:ext>
                </a:extLst>
              </a:blip>
              <a:srcRect t="9374" r="13351"/>
              <a:stretch/>
            </p:blipFill>
            <p:spPr>
              <a:xfrm>
                <a:off x="1873189" y="355628"/>
                <a:ext cx="5877017" cy="3073372"/>
              </a:xfrm>
              <a:prstGeom prst="rect">
                <a:avLst/>
              </a:prstGeom>
            </p:spPr>
          </p:pic>
        </p:grpSp>
        <p:sp>
          <p:nvSpPr>
            <p:cNvPr id="30" name="Rectangle 29">
              <a:extLst>
                <a:ext uri="{FF2B5EF4-FFF2-40B4-BE49-F238E27FC236}">
                  <a16:creationId xmlns:a16="http://schemas.microsoft.com/office/drawing/2014/main" id="{17D125E2-FA2F-4857-8F81-997FA9482585}"/>
                </a:ext>
              </a:extLst>
            </p:cNvPr>
            <p:cNvSpPr/>
            <p:nvPr/>
          </p:nvSpPr>
          <p:spPr>
            <a:xfrm>
              <a:off x="4361204" y="3910921"/>
              <a:ext cx="2890331" cy="305277"/>
            </a:xfrm>
            <a:prstGeom prst="rect">
              <a:avLst/>
            </a:prstGeom>
            <a:solidFill>
              <a:schemeClr val="bg1">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a:p>
          </p:txBody>
        </p:sp>
        <p:sp>
          <p:nvSpPr>
            <p:cNvPr id="31" name="Rectangle 30">
              <a:extLst>
                <a:ext uri="{FF2B5EF4-FFF2-40B4-BE49-F238E27FC236}">
                  <a16:creationId xmlns:a16="http://schemas.microsoft.com/office/drawing/2014/main" id="{C9EF8DC0-D8D0-4182-908B-797F56211BBD}"/>
                </a:ext>
              </a:extLst>
            </p:cNvPr>
            <p:cNvSpPr/>
            <p:nvPr/>
          </p:nvSpPr>
          <p:spPr>
            <a:xfrm>
              <a:off x="7251536" y="3910921"/>
              <a:ext cx="1369773" cy="305277"/>
            </a:xfrm>
            <a:prstGeom prst="rect">
              <a:avLst/>
            </a:prstGeom>
            <a:solidFill>
              <a:schemeClr val="tx2">
                <a:lumMod val="25000"/>
                <a:lumOff val="7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a:p>
          </p:txBody>
        </p:sp>
        <p:sp>
          <p:nvSpPr>
            <p:cNvPr id="32" name="Rectangle 31">
              <a:extLst>
                <a:ext uri="{FF2B5EF4-FFF2-40B4-BE49-F238E27FC236}">
                  <a16:creationId xmlns:a16="http://schemas.microsoft.com/office/drawing/2014/main" id="{260AADAC-DFAE-4293-829F-77DA3C3DD514}"/>
                </a:ext>
              </a:extLst>
            </p:cNvPr>
            <p:cNvSpPr/>
            <p:nvPr/>
          </p:nvSpPr>
          <p:spPr>
            <a:xfrm>
              <a:off x="3385198" y="3910921"/>
              <a:ext cx="976007" cy="305277"/>
            </a:xfrm>
            <a:prstGeom prst="rect">
              <a:avLst/>
            </a:prstGeom>
            <a:solidFill>
              <a:schemeClr val="accent3">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a:p>
          </p:txBody>
        </p:sp>
        <p:sp>
          <p:nvSpPr>
            <p:cNvPr id="33" name="Rectangle 32">
              <a:extLst>
                <a:ext uri="{FF2B5EF4-FFF2-40B4-BE49-F238E27FC236}">
                  <a16:creationId xmlns:a16="http://schemas.microsoft.com/office/drawing/2014/main" id="{71502543-533E-4B4E-9BC0-DFD13DEF697C}"/>
                </a:ext>
              </a:extLst>
            </p:cNvPr>
            <p:cNvSpPr/>
            <p:nvPr/>
          </p:nvSpPr>
          <p:spPr>
            <a:xfrm>
              <a:off x="2939068" y="3910921"/>
              <a:ext cx="446130" cy="305277"/>
            </a:xfrm>
            <a:prstGeom prst="rect">
              <a:avLst/>
            </a:prstGeom>
            <a:solidFill>
              <a:schemeClr val="accent2">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a:p>
          </p:txBody>
        </p:sp>
        <p:sp>
          <p:nvSpPr>
            <p:cNvPr id="34" name="TextBox 33">
              <a:extLst>
                <a:ext uri="{FF2B5EF4-FFF2-40B4-BE49-F238E27FC236}">
                  <a16:creationId xmlns:a16="http://schemas.microsoft.com/office/drawing/2014/main" id="{CAE5BB4A-21BD-45C0-9A7C-DB98541EA7C3}"/>
                </a:ext>
              </a:extLst>
            </p:cNvPr>
            <p:cNvSpPr txBox="1"/>
            <p:nvPr/>
          </p:nvSpPr>
          <p:spPr>
            <a:xfrm>
              <a:off x="2851864" y="3603216"/>
              <a:ext cx="214801"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0</a:t>
              </a:r>
            </a:p>
          </p:txBody>
        </p:sp>
        <p:sp>
          <p:nvSpPr>
            <p:cNvPr id="35" name="TextBox 34">
              <a:extLst>
                <a:ext uri="{FF2B5EF4-FFF2-40B4-BE49-F238E27FC236}">
                  <a16:creationId xmlns:a16="http://schemas.microsoft.com/office/drawing/2014/main" id="{20EBBE1D-2C91-4042-9CDF-A4FE3EF700BD}"/>
                </a:ext>
              </a:extLst>
            </p:cNvPr>
            <p:cNvSpPr txBox="1"/>
            <p:nvPr/>
          </p:nvSpPr>
          <p:spPr>
            <a:xfrm>
              <a:off x="3615395" y="3603216"/>
              <a:ext cx="214801"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6</a:t>
              </a:r>
            </a:p>
          </p:txBody>
        </p:sp>
        <p:sp>
          <p:nvSpPr>
            <p:cNvPr id="36" name="TextBox 35">
              <a:extLst>
                <a:ext uri="{FF2B5EF4-FFF2-40B4-BE49-F238E27FC236}">
                  <a16:creationId xmlns:a16="http://schemas.microsoft.com/office/drawing/2014/main" id="{361FC919-F6A7-476F-9F2F-DE18A675BDC6}"/>
                </a:ext>
              </a:extLst>
            </p:cNvPr>
            <p:cNvSpPr txBox="1"/>
            <p:nvPr/>
          </p:nvSpPr>
          <p:spPr>
            <a:xfrm>
              <a:off x="4358382" y="3603216"/>
              <a:ext cx="285334"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12</a:t>
              </a:r>
            </a:p>
          </p:txBody>
        </p:sp>
        <p:sp>
          <p:nvSpPr>
            <p:cNvPr id="37" name="TextBox 36">
              <a:extLst>
                <a:ext uri="{FF2B5EF4-FFF2-40B4-BE49-F238E27FC236}">
                  <a16:creationId xmlns:a16="http://schemas.microsoft.com/office/drawing/2014/main" id="{1FC0ABCF-7404-4FD5-9058-996B475AF204}"/>
                </a:ext>
              </a:extLst>
            </p:cNvPr>
            <p:cNvSpPr txBox="1"/>
            <p:nvPr/>
          </p:nvSpPr>
          <p:spPr>
            <a:xfrm>
              <a:off x="6266933" y="3603216"/>
              <a:ext cx="285334"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96</a:t>
              </a:r>
            </a:p>
          </p:txBody>
        </p:sp>
        <p:sp>
          <p:nvSpPr>
            <p:cNvPr id="38" name="TextBox 37">
              <a:extLst>
                <a:ext uri="{FF2B5EF4-FFF2-40B4-BE49-F238E27FC236}">
                  <a16:creationId xmlns:a16="http://schemas.microsoft.com/office/drawing/2014/main" id="{8C6D58D1-3B2B-480A-B0AF-C7C0D4E4F5BD}"/>
                </a:ext>
              </a:extLst>
            </p:cNvPr>
            <p:cNvSpPr txBox="1"/>
            <p:nvPr/>
          </p:nvSpPr>
          <p:spPr>
            <a:xfrm>
              <a:off x="6910149" y="3603216"/>
              <a:ext cx="649896"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120</a:t>
              </a:r>
            </a:p>
          </p:txBody>
        </p:sp>
        <p:sp>
          <p:nvSpPr>
            <p:cNvPr id="39" name="TextBox 38">
              <a:extLst>
                <a:ext uri="{FF2B5EF4-FFF2-40B4-BE49-F238E27FC236}">
                  <a16:creationId xmlns:a16="http://schemas.microsoft.com/office/drawing/2014/main" id="{E101D9A3-0795-4B05-B5A1-0979BB65F7B9}"/>
                </a:ext>
              </a:extLst>
            </p:cNvPr>
            <p:cNvSpPr txBox="1"/>
            <p:nvPr/>
          </p:nvSpPr>
          <p:spPr>
            <a:xfrm>
              <a:off x="8165835" y="3603216"/>
              <a:ext cx="355866"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168</a:t>
              </a:r>
            </a:p>
          </p:txBody>
        </p:sp>
        <p:sp>
          <p:nvSpPr>
            <p:cNvPr id="40" name="TextBox 39">
              <a:extLst>
                <a:ext uri="{FF2B5EF4-FFF2-40B4-BE49-F238E27FC236}">
                  <a16:creationId xmlns:a16="http://schemas.microsoft.com/office/drawing/2014/main" id="{D5F9ACB1-831E-4F9B-B84D-1ED15B63B1AA}"/>
                </a:ext>
              </a:extLst>
            </p:cNvPr>
            <p:cNvSpPr txBox="1"/>
            <p:nvPr/>
          </p:nvSpPr>
          <p:spPr>
            <a:xfrm>
              <a:off x="2955964" y="3836180"/>
              <a:ext cx="429233" cy="4520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15 min</a:t>
              </a:r>
            </a:p>
          </p:txBody>
        </p:sp>
        <p:sp>
          <p:nvSpPr>
            <p:cNvPr id="41" name="TextBox 40">
              <a:extLst>
                <a:ext uri="{FF2B5EF4-FFF2-40B4-BE49-F238E27FC236}">
                  <a16:creationId xmlns:a16="http://schemas.microsoft.com/office/drawing/2014/main" id="{559949FF-D686-459C-9D07-5C986292E23D}"/>
                </a:ext>
              </a:extLst>
            </p:cNvPr>
            <p:cNvSpPr txBox="1"/>
            <p:nvPr/>
          </p:nvSpPr>
          <p:spPr>
            <a:xfrm>
              <a:off x="3596619" y="3913124"/>
              <a:ext cx="580286" cy="2981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&lt;1 hour</a:t>
              </a:r>
            </a:p>
          </p:txBody>
        </p:sp>
        <p:sp>
          <p:nvSpPr>
            <p:cNvPr id="42" name="TextBox 41">
              <a:extLst>
                <a:ext uri="{FF2B5EF4-FFF2-40B4-BE49-F238E27FC236}">
                  <a16:creationId xmlns:a16="http://schemas.microsoft.com/office/drawing/2014/main" id="{BE8BFB94-2A04-43D1-89F5-7CAEC492DB46}"/>
                </a:ext>
              </a:extLst>
            </p:cNvPr>
            <p:cNvSpPr txBox="1"/>
            <p:nvPr/>
          </p:nvSpPr>
          <p:spPr>
            <a:xfrm>
              <a:off x="5439743" y="3913124"/>
              <a:ext cx="504945" cy="2981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1 hour</a:t>
              </a:r>
            </a:p>
          </p:txBody>
        </p:sp>
        <p:sp>
          <p:nvSpPr>
            <p:cNvPr id="43" name="TextBox 42">
              <a:extLst>
                <a:ext uri="{FF2B5EF4-FFF2-40B4-BE49-F238E27FC236}">
                  <a16:creationId xmlns:a16="http://schemas.microsoft.com/office/drawing/2014/main" id="{7D86CB2F-DF63-473E-9275-0638B9768E56}"/>
                </a:ext>
              </a:extLst>
            </p:cNvPr>
            <p:cNvSpPr txBox="1"/>
            <p:nvPr/>
          </p:nvSpPr>
          <p:spPr>
            <a:xfrm>
              <a:off x="7577801" y="3913124"/>
              <a:ext cx="569066" cy="2981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6 hours</a:t>
              </a:r>
            </a:p>
          </p:txBody>
        </p:sp>
        <p:sp>
          <p:nvSpPr>
            <p:cNvPr id="44" name="TextBox 43">
              <a:extLst>
                <a:ext uri="{FF2B5EF4-FFF2-40B4-BE49-F238E27FC236}">
                  <a16:creationId xmlns:a16="http://schemas.microsoft.com/office/drawing/2014/main" id="{62E6C9E9-4755-46F7-A89E-F7BA44DE955B}"/>
                </a:ext>
              </a:extLst>
            </p:cNvPr>
            <p:cNvSpPr txBox="1"/>
            <p:nvPr/>
          </p:nvSpPr>
          <p:spPr>
            <a:xfrm>
              <a:off x="8479219" y="3603215"/>
              <a:ext cx="463267"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hours</a:t>
              </a:r>
            </a:p>
          </p:txBody>
        </p:sp>
        <p:sp>
          <p:nvSpPr>
            <p:cNvPr id="45" name="Rectangle 44">
              <a:extLst>
                <a:ext uri="{FF2B5EF4-FFF2-40B4-BE49-F238E27FC236}">
                  <a16:creationId xmlns:a16="http://schemas.microsoft.com/office/drawing/2014/main" id="{9B99C6DC-36CF-42F9-877F-8DDA188FB963}"/>
                </a:ext>
              </a:extLst>
            </p:cNvPr>
            <p:cNvSpPr/>
            <p:nvPr/>
          </p:nvSpPr>
          <p:spPr>
            <a:xfrm>
              <a:off x="4718965" y="3721968"/>
              <a:ext cx="1204217" cy="191985"/>
            </a:xfrm>
            <a:prstGeom prst="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000"/>
            </a:p>
          </p:txBody>
        </p:sp>
        <p:sp>
          <p:nvSpPr>
            <p:cNvPr id="46" name="TextBox 45">
              <a:extLst>
                <a:ext uri="{FF2B5EF4-FFF2-40B4-BE49-F238E27FC236}">
                  <a16:creationId xmlns:a16="http://schemas.microsoft.com/office/drawing/2014/main" id="{C6150BDB-ED00-44AC-9463-F44B78CA2333}"/>
                </a:ext>
              </a:extLst>
            </p:cNvPr>
            <p:cNvSpPr txBox="1"/>
            <p:nvPr/>
          </p:nvSpPr>
          <p:spPr>
            <a:xfrm>
              <a:off x="5136800" y="3603216"/>
              <a:ext cx="285334"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18</a:t>
              </a:r>
            </a:p>
          </p:txBody>
        </p:sp>
        <p:sp>
          <p:nvSpPr>
            <p:cNvPr id="47" name="TextBox 46">
              <a:extLst>
                <a:ext uri="{FF2B5EF4-FFF2-40B4-BE49-F238E27FC236}">
                  <a16:creationId xmlns:a16="http://schemas.microsoft.com/office/drawing/2014/main" id="{CD25B9DE-04FE-454F-824F-7AAA82C723DA}"/>
                </a:ext>
              </a:extLst>
            </p:cNvPr>
            <p:cNvSpPr txBox="1"/>
            <p:nvPr/>
          </p:nvSpPr>
          <p:spPr>
            <a:xfrm>
              <a:off x="5443635" y="3603216"/>
              <a:ext cx="285334" cy="298158"/>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GB" sz="1000" b="0" i="0" u="none" strike="noStrike" cap="none" spc="0" normalizeH="0" baseline="0">
                  <a:ln>
                    <a:noFill/>
                  </a:ln>
                  <a:solidFill>
                    <a:schemeClr val="tx1"/>
                  </a:solidFill>
                  <a:effectLst/>
                  <a:uFillTx/>
                  <a:latin typeface="+mn-lt"/>
                  <a:ea typeface="+mn-ea"/>
                  <a:cs typeface="+mn-cs"/>
                  <a:sym typeface="Helvetica Light"/>
                </a:rPr>
                <a:t>72</a:t>
              </a:r>
            </a:p>
          </p:txBody>
        </p:sp>
      </p:grpSp>
      <p:pic>
        <p:nvPicPr>
          <p:cNvPr id="48" name="Picture 47">
            <a:extLst>
              <a:ext uri="{FF2B5EF4-FFF2-40B4-BE49-F238E27FC236}">
                <a16:creationId xmlns:a16="http://schemas.microsoft.com/office/drawing/2014/main" id="{C07B1829-C349-456C-B382-97BCAF459D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6401" y="4080761"/>
            <a:ext cx="5815599" cy="2741325"/>
          </a:xfrm>
          <a:prstGeom prst="rect">
            <a:avLst/>
          </a:prstGeom>
        </p:spPr>
      </p:pic>
    </p:spTree>
    <p:extLst>
      <p:ext uri="{BB962C8B-B14F-4D97-AF65-F5344CB8AC3E}">
        <p14:creationId xmlns:p14="http://schemas.microsoft.com/office/powerpoint/2010/main" val="2885186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6400345"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Generate spot forecasts Output gridded and spot</a:t>
            </a:r>
          </a:p>
        </p:txBody>
      </p:sp>
      <p:pic>
        <p:nvPicPr>
          <p:cNvPr id="6" name="Picture 5">
            <a:extLst>
              <a:ext uri="{FF2B5EF4-FFF2-40B4-BE49-F238E27FC236}">
                <a16:creationId xmlns:a16="http://schemas.microsoft.com/office/drawing/2014/main" id="{C5519E52-6FC2-4916-8344-C9868CAC2E08}"/>
              </a:ext>
            </a:extLst>
          </p:cNvPr>
          <p:cNvPicPr>
            <a:picLocks noChangeAspect="1"/>
          </p:cNvPicPr>
          <p:nvPr/>
        </p:nvPicPr>
        <p:blipFill rotWithShape="1">
          <a:blip r:embed="rId3"/>
          <a:srcRect l="-1813" r="60381"/>
          <a:stretch/>
        </p:blipFill>
        <p:spPr>
          <a:xfrm>
            <a:off x="540000" y="887766"/>
            <a:ext cx="1440000" cy="5748291"/>
          </a:xfrm>
          <a:prstGeom prst="rect">
            <a:avLst/>
          </a:prstGeom>
        </p:spPr>
      </p:pic>
      <p:sp>
        <p:nvSpPr>
          <p:cNvPr id="14" name="Rectangle 13">
            <a:extLst>
              <a:ext uri="{FF2B5EF4-FFF2-40B4-BE49-F238E27FC236}">
                <a16:creationId xmlns:a16="http://schemas.microsoft.com/office/drawing/2014/main" id="{898C736D-0229-4138-9FD6-69A2A042292C}"/>
              </a:ext>
            </a:extLst>
          </p:cNvPr>
          <p:cNvSpPr/>
          <p:nvPr/>
        </p:nvSpPr>
        <p:spPr>
          <a:xfrm>
            <a:off x="540000" y="764999"/>
            <a:ext cx="1440000" cy="4970782"/>
          </a:xfrm>
          <a:prstGeom prst="rect">
            <a:avLst/>
          </a:prstGeom>
          <a:solidFill>
            <a:srgbClr val="FFFFFF">
              <a:alpha val="69804"/>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9" name="Picture 4">
            <a:extLst>
              <a:ext uri="{FF2B5EF4-FFF2-40B4-BE49-F238E27FC236}">
                <a16:creationId xmlns:a16="http://schemas.microsoft.com/office/drawing/2014/main" id="{D3353849-4C72-4A0D-8659-6A2B011D37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1556" y="3322364"/>
            <a:ext cx="3340721" cy="341018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96A5D17E-1D0F-4ED1-83FF-3EDCB2EFF1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6443" y="3991748"/>
            <a:ext cx="2359291" cy="261852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40D64F9C-4F63-46A9-B202-46DA5ACC7D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73833" y="3975154"/>
            <a:ext cx="2359291" cy="2618524"/>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4028C590-06BC-42FC-BD0E-05AE6C4DC6AF}"/>
              </a:ext>
            </a:extLst>
          </p:cNvPr>
          <p:cNvGrpSpPr/>
          <p:nvPr/>
        </p:nvGrpSpPr>
        <p:grpSpPr>
          <a:xfrm>
            <a:off x="7969717" y="0"/>
            <a:ext cx="4072340" cy="3812254"/>
            <a:chOff x="8062217" y="757762"/>
            <a:chExt cx="3469207" cy="3084964"/>
          </a:xfrm>
        </p:grpSpPr>
        <p:pic>
          <p:nvPicPr>
            <p:cNvPr id="8" name="Picture 2">
              <a:extLst>
                <a:ext uri="{FF2B5EF4-FFF2-40B4-BE49-F238E27FC236}">
                  <a16:creationId xmlns:a16="http://schemas.microsoft.com/office/drawing/2014/main" id="{24489002-0D7F-4AD4-A792-D9C06928602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9624"/>
            <a:stretch/>
          </p:blipFill>
          <p:spPr bwMode="auto">
            <a:xfrm>
              <a:off x="8185211" y="872614"/>
              <a:ext cx="2485748" cy="25412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71080BE-EC14-4FC6-B9CA-8D8C0648B3F8}"/>
                </a:ext>
              </a:extLst>
            </p:cNvPr>
            <p:cNvSpPr txBox="1"/>
            <p:nvPr/>
          </p:nvSpPr>
          <p:spPr>
            <a:xfrm>
              <a:off x="10315853" y="3375070"/>
              <a:ext cx="602728" cy="305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50" b="0" i="0" u="none" strike="noStrike" cap="none" spc="0" normalizeH="0" baseline="0">
                  <a:ln>
                    <a:noFill/>
                  </a:ln>
                  <a:solidFill>
                    <a:schemeClr val="tx1"/>
                  </a:solidFill>
                  <a:effectLst/>
                  <a:uFillTx/>
                  <a:latin typeface="+mn-lt"/>
                  <a:ea typeface="+mn-ea"/>
                  <a:cs typeface="+mn-cs"/>
                  <a:sym typeface="Helvetica Light"/>
                </a:rPr>
                <a:t>thunder</a:t>
              </a:r>
            </a:p>
          </p:txBody>
        </p:sp>
        <p:sp>
          <p:nvSpPr>
            <p:cNvPr id="13" name="TextBox 12">
              <a:extLst>
                <a:ext uri="{FF2B5EF4-FFF2-40B4-BE49-F238E27FC236}">
                  <a16:creationId xmlns:a16="http://schemas.microsoft.com/office/drawing/2014/main" id="{83265D8E-28CE-4E39-B32F-2047163C62EF}"/>
                </a:ext>
              </a:extLst>
            </p:cNvPr>
            <p:cNvSpPr txBox="1"/>
            <p:nvPr/>
          </p:nvSpPr>
          <p:spPr>
            <a:xfrm>
              <a:off x="9662697" y="3375070"/>
              <a:ext cx="355866" cy="305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50" b="0" i="0" u="none" strike="noStrike" cap="none" spc="0" normalizeH="0" baseline="0">
                  <a:ln>
                    <a:noFill/>
                  </a:ln>
                  <a:solidFill>
                    <a:schemeClr val="tx1"/>
                  </a:solidFill>
                  <a:effectLst/>
                  <a:uFillTx/>
                  <a:latin typeface="+mn-lt"/>
                  <a:ea typeface="+mn-ea"/>
                  <a:cs typeface="+mn-cs"/>
                  <a:sym typeface="Helvetica Light"/>
                </a:rPr>
                <a:t>hail</a:t>
              </a:r>
            </a:p>
          </p:txBody>
        </p:sp>
        <p:sp>
          <p:nvSpPr>
            <p:cNvPr id="15" name="TextBox 14">
              <a:extLst>
                <a:ext uri="{FF2B5EF4-FFF2-40B4-BE49-F238E27FC236}">
                  <a16:creationId xmlns:a16="http://schemas.microsoft.com/office/drawing/2014/main" id="{1FB606F4-2FC5-43A7-9A35-8F9647F07D15}"/>
                </a:ext>
              </a:extLst>
            </p:cNvPr>
            <p:cNvSpPr txBox="1"/>
            <p:nvPr/>
          </p:nvSpPr>
          <p:spPr>
            <a:xfrm>
              <a:off x="9949942" y="3536874"/>
              <a:ext cx="460061" cy="305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50" b="0" i="0" u="none" strike="noStrike" cap="none" spc="0" normalizeH="0" baseline="0">
                  <a:ln>
                    <a:noFill/>
                  </a:ln>
                  <a:solidFill>
                    <a:schemeClr val="tx1"/>
                  </a:solidFill>
                  <a:effectLst/>
                  <a:uFillTx/>
                  <a:latin typeface="+mn-lt"/>
                  <a:ea typeface="+mn-ea"/>
                  <a:cs typeface="+mn-cs"/>
                  <a:sym typeface="Helvetica Light"/>
                </a:rPr>
                <a:t>snow</a:t>
              </a:r>
            </a:p>
          </p:txBody>
        </p:sp>
        <p:sp>
          <p:nvSpPr>
            <p:cNvPr id="16" name="TextBox 15">
              <a:extLst>
                <a:ext uri="{FF2B5EF4-FFF2-40B4-BE49-F238E27FC236}">
                  <a16:creationId xmlns:a16="http://schemas.microsoft.com/office/drawing/2014/main" id="{25F8BE94-006A-4A6A-9D13-2842CAB996FB}"/>
                </a:ext>
              </a:extLst>
            </p:cNvPr>
            <p:cNvSpPr txBox="1"/>
            <p:nvPr/>
          </p:nvSpPr>
          <p:spPr>
            <a:xfrm>
              <a:off x="9400919" y="3536874"/>
              <a:ext cx="602728" cy="305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50" b="0" i="0" u="none" strike="noStrike" cap="none" spc="0" normalizeH="0" baseline="0">
                  <a:ln>
                    <a:noFill/>
                  </a:ln>
                  <a:solidFill>
                    <a:schemeClr val="tx1"/>
                  </a:solidFill>
                  <a:effectLst/>
                  <a:uFillTx/>
                  <a:latin typeface="+mn-lt"/>
                  <a:ea typeface="+mn-ea"/>
                  <a:cs typeface="+mn-cs"/>
                  <a:sym typeface="Helvetica Light"/>
                </a:rPr>
                <a:t>sleet</a:t>
              </a:r>
            </a:p>
          </p:txBody>
        </p:sp>
        <p:sp>
          <p:nvSpPr>
            <p:cNvPr id="17" name="TextBox 16">
              <a:extLst>
                <a:ext uri="{FF2B5EF4-FFF2-40B4-BE49-F238E27FC236}">
                  <a16:creationId xmlns:a16="http://schemas.microsoft.com/office/drawing/2014/main" id="{DC4E8999-0BF0-4418-A01C-CE41C153BCA7}"/>
                </a:ext>
              </a:extLst>
            </p:cNvPr>
            <p:cNvSpPr txBox="1"/>
            <p:nvPr/>
          </p:nvSpPr>
          <p:spPr>
            <a:xfrm>
              <a:off x="9071471" y="3375070"/>
              <a:ext cx="370293" cy="305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50" b="0" i="0" u="none" strike="noStrike" cap="none" spc="0" normalizeH="0" baseline="0">
                  <a:ln>
                    <a:noFill/>
                  </a:ln>
                  <a:solidFill>
                    <a:schemeClr val="tx1"/>
                  </a:solidFill>
                  <a:effectLst/>
                  <a:uFillTx/>
                  <a:latin typeface="+mn-lt"/>
                  <a:ea typeface="+mn-ea"/>
                  <a:cs typeface="+mn-cs"/>
                  <a:sym typeface="Helvetica Light"/>
                </a:rPr>
                <a:t>rain</a:t>
              </a:r>
            </a:p>
          </p:txBody>
        </p:sp>
        <p:sp>
          <p:nvSpPr>
            <p:cNvPr id="18" name="TextBox 17">
              <a:extLst>
                <a:ext uri="{FF2B5EF4-FFF2-40B4-BE49-F238E27FC236}">
                  <a16:creationId xmlns:a16="http://schemas.microsoft.com/office/drawing/2014/main" id="{47929A7B-2658-484A-9116-B1B0AC7DA7DC}"/>
                </a:ext>
              </a:extLst>
            </p:cNvPr>
            <p:cNvSpPr txBox="1"/>
            <p:nvPr/>
          </p:nvSpPr>
          <p:spPr>
            <a:xfrm>
              <a:off x="8665788" y="3536874"/>
              <a:ext cx="602728" cy="305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50" b="0" i="0" u="none" strike="noStrike" cap="none" spc="0" normalizeH="0" baseline="0">
                  <a:ln>
                    <a:noFill/>
                  </a:ln>
                  <a:solidFill>
                    <a:schemeClr val="tx1"/>
                  </a:solidFill>
                  <a:effectLst/>
                  <a:uFillTx/>
                  <a:latin typeface="+mn-lt"/>
                  <a:ea typeface="+mn-ea"/>
                  <a:cs typeface="+mn-cs"/>
                  <a:sym typeface="Helvetica Light"/>
                </a:rPr>
                <a:t>cloud</a:t>
              </a:r>
            </a:p>
          </p:txBody>
        </p:sp>
        <p:sp>
          <p:nvSpPr>
            <p:cNvPr id="20" name="TextBox 19">
              <a:extLst>
                <a:ext uri="{FF2B5EF4-FFF2-40B4-BE49-F238E27FC236}">
                  <a16:creationId xmlns:a16="http://schemas.microsoft.com/office/drawing/2014/main" id="{15C13E25-C3CE-4133-80A6-2AB6867A9F09}"/>
                </a:ext>
              </a:extLst>
            </p:cNvPr>
            <p:cNvSpPr txBox="1"/>
            <p:nvPr/>
          </p:nvSpPr>
          <p:spPr>
            <a:xfrm>
              <a:off x="8533385" y="3375070"/>
              <a:ext cx="331821" cy="305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50" b="0" i="0" u="none" strike="noStrike" cap="none" spc="0" normalizeH="0" baseline="0">
                  <a:ln>
                    <a:noFill/>
                  </a:ln>
                  <a:solidFill>
                    <a:schemeClr val="tx1"/>
                  </a:solidFill>
                  <a:effectLst/>
                  <a:uFillTx/>
                  <a:latin typeface="+mn-lt"/>
                  <a:ea typeface="+mn-ea"/>
                  <a:cs typeface="+mn-cs"/>
                  <a:sym typeface="Helvetica Light"/>
                </a:rPr>
                <a:t>fog</a:t>
              </a:r>
            </a:p>
          </p:txBody>
        </p:sp>
        <p:sp>
          <p:nvSpPr>
            <p:cNvPr id="21" name="TextBox 20">
              <a:extLst>
                <a:ext uri="{FF2B5EF4-FFF2-40B4-BE49-F238E27FC236}">
                  <a16:creationId xmlns:a16="http://schemas.microsoft.com/office/drawing/2014/main" id="{A2EA1AD2-0DBD-49AC-8C4A-7E32DE2B2FC9}"/>
                </a:ext>
              </a:extLst>
            </p:cNvPr>
            <p:cNvSpPr txBox="1"/>
            <p:nvPr/>
          </p:nvSpPr>
          <p:spPr>
            <a:xfrm>
              <a:off x="8062217" y="3536874"/>
              <a:ext cx="602728" cy="3058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1050" b="0" i="0" u="none" strike="noStrike" cap="none" spc="0" normalizeH="0" baseline="0">
                  <a:ln>
                    <a:noFill/>
                  </a:ln>
                  <a:solidFill>
                    <a:schemeClr val="tx1"/>
                  </a:solidFill>
                  <a:effectLst/>
                  <a:uFillTx/>
                  <a:latin typeface="+mn-lt"/>
                  <a:ea typeface="+mn-ea"/>
                  <a:cs typeface="+mn-cs"/>
                  <a:sym typeface="Helvetica Light"/>
                </a:rPr>
                <a:t>clear</a:t>
              </a:r>
            </a:p>
          </p:txBody>
        </p:sp>
        <p:pic>
          <p:nvPicPr>
            <p:cNvPr id="24" name="Picture 23">
              <a:extLst>
                <a:ext uri="{FF2B5EF4-FFF2-40B4-BE49-F238E27FC236}">
                  <a16:creationId xmlns:a16="http://schemas.microsoft.com/office/drawing/2014/main" id="{529BC180-7F2F-4515-A82C-0B519F9460AD}"/>
                </a:ext>
              </a:extLst>
            </p:cNvPr>
            <p:cNvPicPr>
              <a:picLocks noChangeAspect="1"/>
            </p:cNvPicPr>
            <p:nvPr/>
          </p:nvPicPr>
          <p:blipFill rotWithShape="1">
            <a:blip r:embed="rId8"/>
            <a:srcRect l="66715" t="53246" r="31652" b="40968"/>
            <a:stretch/>
          </p:blipFill>
          <p:spPr>
            <a:xfrm>
              <a:off x="10777904" y="757762"/>
              <a:ext cx="689775" cy="687459"/>
            </a:xfrm>
            <a:prstGeom prst="rect">
              <a:avLst/>
            </a:prstGeom>
          </p:spPr>
        </p:pic>
        <p:cxnSp>
          <p:nvCxnSpPr>
            <p:cNvPr id="25" name="Straight Connector 24">
              <a:extLst>
                <a:ext uri="{FF2B5EF4-FFF2-40B4-BE49-F238E27FC236}">
                  <a16:creationId xmlns:a16="http://schemas.microsoft.com/office/drawing/2014/main" id="{BE3AB728-43E8-4B38-A2BF-B5063A0D1341}"/>
                </a:ext>
              </a:extLst>
            </p:cNvPr>
            <p:cNvCxnSpPr>
              <a:cxnSpLocks/>
            </p:cNvCxnSpPr>
            <p:nvPr/>
          </p:nvCxnSpPr>
          <p:spPr>
            <a:xfrm>
              <a:off x="10315853" y="1135464"/>
              <a:ext cx="602728" cy="0"/>
            </a:xfrm>
            <a:prstGeom prst="line">
              <a:avLst/>
            </a:prstGeom>
          </p:spPr>
          <p:style>
            <a:lnRef idx="1">
              <a:schemeClr val="dk1"/>
            </a:lnRef>
            <a:fillRef idx="0">
              <a:schemeClr val="dk1"/>
            </a:fillRef>
            <a:effectRef idx="0">
              <a:schemeClr val="dk1"/>
            </a:effectRef>
            <a:fontRef idx="minor">
              <a:schemeClr val="tx1"/>
            </a:fontRef>
          </p:style>
        </p:cxnSp>
        <p:pic>
          <p:nvPicPr>
            <p:cNvPr id="26" name="Picture 25">
              <a:extLst>
                <a:ext uri="{FF2B5EF4-FFF2-40B4-BE49-F238E27FC236}">
                  <a16:creationId xmlns:a16="http://schemas.microsoft.com/office/drawing/2014/main" id="{D1BE8D4D-7552-4586-BFB6-385BCEFDEE35}"/>
                </a:ext>
              </a:extLst>
            </p:cNvPr>
            <p:cNvPicPr>
              <a:picLocks noChangeAspect="1"/>
            </p:cNvPicPr>
            <p:nvPr/>
          </p:nvPicPr>
          <p:blipFill rotWithShape="1">
            <a:blip r:embed="rId9"/>
            <a:srcRect l="75188" t="54038" r="23305" b="41498"/>
            <a:stretch/>
          </p:blipFill>
          <p:spPr>
            <a:xfrm>
              <a:off x="10918581" y="2124147"/>
              <a:ext cx="482321" cy="401934"/>
            </a:xfrm>
            <a:prstGeom prst="rect">
              <a:avLst/>
            </a:prstGeom>
          </p:spPr>
        </p:pic>
        <p:cxnSp>
          <p:nvCxnSpPr>
            <p:cNvPr id="27" name="Straight Connector 26">
              <a:extLst>
                <a:ext uri="{FF2B5EF4-FFF2-40B4-BE49-F238E27FC236}">
                  <a16:creationId xmlns:a16="http://schemas.microsoft.com/office/drawing/2014/main" id="{A27891A0-3F7B-4D48-9D2F-C8CC8D2D1BC5}"/>
                </a:ext>
              </a:extLst>
            </p:cNvPr>
            <p:cNvCxnSpPr>
              <a:cxnSpLocks/>
            </p:cNvCxnSpPr>
            <p:nvPr/>
          </p:nvCxnSpPr>
          <p:spPr>
            <a:xfrm flipV="1">
              <a:off x="10179972" y="2325114"/>
              <a:ext cx="809883" cy="191919"/>
            </a:xfrm>
            <a:prstGeom prst="line">
              <a:avLst/>
            </a:prstGeom>
          </p:spPr>
          <p:style>
            <a:lnRef idx="1">
              <a:schemeClr val="dk1"/>
            </a:lnRef>
            <a:fillRef idx="0">
              <a:schemeClr val="dk1"/>
            </a:fillRef>
            <a:effectRef idx="0">
              <a:schemeClr val="dk1"/>
            </a:effectRef>
            <a:fontRef idx="minor">
              <a:schemeClr val="tx1"/>
            </a:fontRef>
          </p:style>
        </p:cxnSp>
        <p:pic>
          <p:nvPicPr>
            <p:cNvPr id="28" name="Picture 27">
              <a:extLst>
                <a:ext uri="{FF2B5EF4-FFF2-40B4-BE49-F238E27FC236}">
                  <a16:creationId xmlns:a16="http://schemas.microsoft.com/office/drawing/2014/main" id="{B9C9D4F0-B771-4862-A455-DE655EEC8D3C}"/>
                </a:ext>
              </a:extLst>
            </p:cNvPr>
            <p:cNvPicPr>
              <a:picLocks noChangeAspect="1"/>
            </p:cNvPicPr>
            <p:nvPr/>
          </p:nvPicPr>
          <p:blipFill rotWithShape="1">
            <a:blip r:embed="rId9"/>
            <a:srcRect l="78260" t="53238" r="19951" b="40065"/>
            <a:stretch/>
          </p:blipFill>
          <p:spPr>
            <a:xfrm>
              <a:off x="10881630" y="1433497"/>
              <a:ext cx="572757" cy="602901"/>
            </a:xfrm>
            <a:prstGeom prst="rect">
              <a:avLst/>
            </a:prstGeom>
          </p:spPr>
        </p:pic>
        <p:cxnSp>
          <p:nvCxnSpPr>
            <p:cNvPr id="29" name="Straight Connector 28">
              <a:extLst>
                <a:ext uri="{FF2B5EF4-FFF2-40B4-BE49-F238E27FC236}">
                  <a16:creationId xmlns:a16="http://schemas.microsoft.com/office/drawing/2014/main" id="{91B2974D-4B35-4902-B7F8-62BE12B68107}"/>
                </a:ext>
              </a:extLst>
            </p:cNvPr>
            <p:cNvCxnSpPr>
              <a:cxnSpLocks/>
            </p:cNvCxnSpPr>
            <p:nvPr/>
          </p:nvCxnSpPr>
          <p:spPr>
            <a:xfrm>
              <a:off x="10244579" y="1724888"/>
              <a:ext cx="745276" cy="0"/>
            </a:xfrm>
            <a:prstGeom prst="line">
              <a:avLst/>
            </a:prstGeom>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59404B33-541F-4EB9-89D8-4905433E888B}"/>
                </a:ext>
              </a:extLst>
            </p:cNvPr>
            <p:cNvPicPr>
              <a:picLocks noChangeAspect="1"/>
            </p:cNvPicPr>
            <p:nvPr/>
          </p:nvPicPr>
          <p:blipFill rotWithShape="1">
            <a:blip r:embed="rId10"/>
            <a:srcRect l="72859" t="63175" r="25044" b="31138"/>
            <a:stretch/>
          </p:blipFill>
          <p:spPr>
            <a:xfrm>
              <a:off x="10714156" y="2625821"/>
              <a:ext cx="817268" cy="623248"/>
            </a:xfrm>
            <a:prstGeom prst="rect">
              <a:avLst/>
            </a:prstGeom>
          </p:spPr>
        </p:pic>
        <p:cxnSp>
          <p:nvCxnSpPr>
            <p:cNvPr id="31" name="Straight Connector 30">
              <a:extLst>
                <a:ext uri="{FF2B5EF4-FFF2-40B4-BE49-F238E27FC236}">
                  <a16:creationId xmlns:a16="http://schemas.microsoft.com/office/drawing/2014/main" id="{C4A2A10B-769B-488F-B288-B9113638AA22}"/>
                </a:ext>
              </a:extLst>
            </p:cNvPr>
            <p:cNvCxnSpPr>
              <a:cxnSpLocks/>
            </p:cNvCxnSpPr>
            <p:nvPr/>
          </p:nvCxnSpPr>
          <p:spPr>
            <a:xfrm>
              <a:off x="10531290" y="2712133"/>
              <a:ext cx="458565" cy="225312"/>
            </a:xfrm>
            <a:prstGeom prst="line">
              <a:avLst/>
            </a:prstGeom>
          </p:spPr>
          <p:style>
            <a:lnRef idx="1">
              <a:schemeClr val="dk1"/>
            </a:lnRef>
            <a:fillRef idx="0">
              <a:schemeClr val="dk1"/>
            </a:fillRef>
            <a:effectRef idx="0">
              <a:schemeClr val="dk1"/>
            </a:effectRef>
            <a:fontRef idx="minor">
              <a:schemeClr val="tx1"/>
            </a:fontRef>
          </p:style>
        </p:cxnSp>
      </p:grpSp>
      <p:sp>
        <p:nvSpPr>
          <p:cNvPr id="32" name="TextBox 31">
            <a:extLst>
              <a:ext uri="{FF2B5EF4-FFF2-40B4-BE49-F238E27FC236}">
                <a16:creationId xmlns:a16="http://schemas.microsoft.com/office/drawing/2014/main" id="{895E3424-5B3B-4995-9931-54887E57278C}"/>
              </a:ext>
            </a:extLst>
          </p:cNvPr>
          <p:cNvSpPr txBox="1"/>
          <p:nvPr/>
        </p:nvSpPr>
        <p:spPr>
          <a:xfrm>
            <a:off x="2838522" y="1819677"/>
            <a:ext cx="5131195" cy="10368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600"/>
              </a:spcBef>
              <a:spcAft>
                <a:spcPts val="0"/>
              </a:spcAft>
              <a:buClrTx/>
              <a:buSzTx/>
              <a:buFontTx/>
              <a:buNone/>
              <a:tabLst/>
            </a:pPr>
            <a:r>
              <a:rPr lang="en-GB" sz="2400" b="1">
                <a:sym typeface="Helvetica Light"/>
              </a:rPr>
              <a:t>Lapse-rate temperature correction</a:t>
            </a:r>
          </a:p>
          <a:p>
            <a:pPr defTabSz="584200" hangingPunct="0">
              <a:spcBef>
                <a:spcPts val="600"/>
              </a:spcBef>
            </a:pPr>
            <a:r>
              <a:rPr kumimoji="0" lang="en-GB" sz="2400" b="1" i="0" u="none" strike="noStrike" cap="none" spc="0" normalizeH="0" baseline="0">
                <a:ln>
                  <a:noFill/>
                </a:ln>
                <a:solidFill>
                  <a:schemeClr val="tx1"/>
                </a:solidFill>
                <a:effectLst/>
                <a:uFillTx/>
                <a:sym typeface="Helvetica Light"/>
              </a:rPr>
              <a:t>EMOS site </a:t>
            </a:r>
            <a:r>
              <a:rPr lang="en-GB" sz="2400" b="1">
                <a:sym typeface="Helvetica Light"/>
              </a:rPr>
              <a:t>c</a:t>
            </a:r>
            <a:r>
              <a:rPr kumimoji="0" lang="en-GB" sz="2400" b="1" i="0" u="none" strike="noStrike" cap="none" spc="0" normalizeH="0" baseline="0">
                <a:ln>
                  <a:noFill/>
                </a:ln>
                <a:solidFill>
                  <a:schemeClr val="tx1"/>
                </a:solidFill>
                <a:effectLst/>
                <a:uFillTx/>
                <a:sym typeface="Helvetica Light"/>
              </a:rPr>
              <a:t>alibration</a:t>
            </a:r>
          </a:p>
        </p:txBody>
      </p:sp>
    </p:spTree>
    <p:extLst>
      <p:ext uri="{BB962C8B-B14F-4D97-AF65-F5344CB8AC3E}">
        <p14:creationId xmlns:p14="http://schemas.microsoft.com/office/powerpoint/2010/main" val="3243925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FCF15C-AC87-3E21-E993-EFAA60C7DFCE}"/>
              </a:ext>
            </a:extLst>
          </p:cNvPr>
          <p:cNvSpPr txBox="1"/>
          <p:nvPr/>
        </p:nvSpPr>
        <p:spPr>
          <a:xfrm>
            <a:off x="322877" y="1163386"/>
            <a:ext cx="11674136"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lang="en-GB" sz="2400" b="1">
                <a:solidFill>
                  <a:schemeClr val="bg1">
                    <a:lumMod val="75000"/>
                  </a:schemeClr>
                </a:solidFill>
                <a:sym typeface="Helvetica Light"/>
              </a:rPr>
              <a:t>Precipitation rate: </a:t>
            </a:r>
            <a:r>
              <a:rPr lang="en-GB" sz="2400">
                <a:sym typeface="Helvetica Light"/>
              </a:rPr>
              <a:t>total</a:t>
            </a:r>
            <a:r>
              <a:rPr lang="en-GB" sz="2400" b="1">
                <a:sym typeface="Helvetica Light"/>
              </a:rPr>
              <a:t>, </a:t>
            </a:r>
            <a:r>
              <a:rPr lang="en-GB" sz="2400">
                <a:sym typeface="Helvetica Light"/>
              </a:rPr>
              <a:t>rain, sleet, snow (total in vicinity) </a:t>
            </a:r>
            <a:endParaRPr lang="en-GB" sz="2400" i="0" u="none" strike="noStrike" cap="none" spc="0" normalizeH="0" baseline="0">
              <a:ln>
                <a:noFill/>
              </a:ln>
              <a:effectLst/>
              <a:uFillTx/>
            </a:endParaRPr>
          </a:p>
        </p:txBody>
      </p:sp>
      <p:sp>
        <p:nvSpPr>
          <p:cNvPr id="15" name="TextBox 14">
            <a:extLst>
              <a:ext uri="{FF2B5EF4-FFF2-40B4-BE49-F238E27FC236}">
                <a16:creationId xmlns:a16="http://schemas.microsoft.com/office/drawing/2014/main" id="{7990D15C-2181-1952-A5B8-E7CB2425C01F}"/>
              </a:ext>
            </a:extLst>
          </p:cNvPr>
          <p:cNvSpPr txBox="1"/>
          <p:nvPr/>
        </p:nvSpPr>
        <p:spPr>
          <a:xfrm>
            <a:off x="322877" y="1984421"/>
            <a:ext cx="11669133" cy="5751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lang="en-GB" sz="2400" b="1">
                <a:solidFill>
                  <a:schemeClr val="bg1">
                    <a:lumMod val="50000"/>
                  </a:schemeClr>
                </a:solidFill>
                <a:cs typeface="Arial"/>
                <a:sym typeface="Helvetica Light"/>
              </a:rPr>
              <a:t>Precipitation</a:t>
            </a:r>
            <a:r>
              <a:rPr lang="en-GB" sz="2400" b="1">
                <a:solidFill>
                  <a:schemeClr val="bg1">
                    <a:lumMod val="50000"/>
                  </a:schemeClr>
                </a:solidFill>
                <a:sym typeface="Helvetica Light"/>
              </a:rPr>
              <a:t> accumulation:</a:t>
            </a:r>
            <a:r>
              <a:rPr lang="en-GB" sz="2400" b="1">
                <a:sym typeface="Helvetica Light"/>
              </a:rPr>
              <a:t> </a:t>
            </a:r>
            <a:r>
              <a:rPr lang="en-GB" sz="2400">
                <a:sym typeface="Helvetica Light"/>
              </a:rPr>
              <a:t>total</a:t>
            </a:r>
            <a:r>
              <a:rPr lang="en-GB" sz="2800">
                <a:sym typeface="Helvetica Light"/>
              </a:rPr>
              <a:t> </a:t>
            </a:r>
            <a:r>
              <a:rPr lang="en-GB" sz="2000">
                <a:sym typeface="Helvetica Light"/>
              </a:rPr>
              <a:t>(1, 3, 6, 12, 24, 48 hour)</a:t>
            </a:r>
            <a:r>
              <a:rPr lang="en-GB" sz="2400">
                <a:sym typeface="Helvetica Light"/>
              </a:rPr>
              <a:t>,</a:t>
            </a:r>
            <a:r>
              <a:rPr lang="en-GB" sz="2400">
                <a:cs typeface="Arial"/>
                <a:sym typeface="Helvetica Light"/>
              </a:rPr>
              <a:t> rain, sleet, snow </a:t>
            </a:r>
            <a:r>
              <a:rPr lang="en-GB" sz="2000">
                <a:cs typeface="Arial"/>
                <a:sym typeface="Helvetica Light"/>
              </a:rPr>
              <a:t>(1 hour) </a:t>
            </a:r>
            <a:endParaRPr lang="en-GB" sz="2000">
              <a:ea typeface="+mn-lt"/>
              <a:cs typeface="+mn-lt"/>
              <a:sym typeface="Helvetica Light"/>
            </a:endParaRPr>
          </a:p>
        </p:txBody>
      </p:sp>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6400345"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Range of diagnostics provided</a:t>
            </a:r>
          </a:p>
        </p:txBody>
      </p:sp>
      <p:sp>
        <p:nvSpPr>
          <p:cNvPr id="6" name="TextBox 5">
            <a:extLst>
              <a:ext uri="{FF2B5EF4-FFF2-40B4-BE49-F238E27FC236}">
                <a16:creationId xmlns:a16="http://schemas.microsoft.com/office/drawing/2014/main" id="{69CCCD2D-A509-598A-CF55-382EA4F9C7E4}"/>
              </a:ext>
            </a:extLst>
          </p:cNvPr>
          <p:cNvSpPr txBox="1"/>
          <p:nvPr/>
        </p:nvSpPr>
        <p:spPr>
          <a:xfrm>
            <a:off x="322877" y="2859884"/>
            <a:ext cx="11308729"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lang="en-GB" sz="2400" b="1">
                <a:solidFill>
                  <a:schemeClr val="accent3"/>
                </a:solidFill>
                <a:sym typeface="Helvetica Light"/>
              </a:rPr>
              <a:t>Temperature: </a:t>
            </a:r>
            <a:r>
              <a:rPr lang="en-GB" sz="2400">
                <a:sym typeface="Helvetica Light"/>
              </a:rPr>
              <a:t>instantaneous, day max, night min</a:t>
            </a:r>
            <a:r>
              <a:rPr lang="en-GB" sz="2400" b="1">
                <a:sym typeface="Helvetica Light"/>
              </a:rPr>
              <a:t> </a:t>
            </a:r>
            <a:r>
              <a:rPr lang="en-GB" sz="2400">
                <a:sym typeface="Helvetica Light"/>
              </a:rPr>
              <a:t>(and feels-like temperature)</a:t>
            </a:r>
            <a:endParaRPr lang="en-GB" sz="2400" i="0" u="none" strike="noStrike" cap="none" spc="0" normalizeH="0" baseline="0">
              <a:ln>
                <a:noFill/>
              </a:ln>
              <a:effectLst/>
              <a:uFillTx/>
            </a:endParaRPr>
          </a:p>
        </p:txBody>
      </p:sp>
      <p:sp>
        <p:nvSpPr>
          <p:cNvPr id="7" name="TextBox 6">
            <a:extLst>
              <a:ext uri="{FF2B5EF4-FFF2-40B4-BE49-F238E27FC236}">
                <a16:creationId xmlns:a16="http://schemas.microsoft.com/office/drawing/2014/main" id="{8E740BD8-357E-22FD-031C-32D54BB3860C}"/>
              </a:ext>
            </a:extLst>
          </p:cNvPr>
          <p:cNvSpPr txBox="1"/>
          <p:nvPr/>
        </p:nvSpPr>
        <p:spPr>
          <a:xfrm>
            <a:off x="322877" y="3680919"/>
            <a:ext cx="7128027"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lang="en-GB" sz="2400" b="1">
                <a:solidFill>
                  <a:schemeClr val="accent1"/>
                </a:solidFill>
                <a:sym typeface="Helvetica Light"/>
              </a:rPr>
              <a:t>Wind: </a:t>
            </a:r>
            <a:r>
              <a:rPr lang="en-GB" sz="2400">
                <a:sym typeface="Helvetica Light"/>
              </a:rPr>
              <a:t>speed, direction, gust</a:t>
            </a:r>
            <a:r>
              <a:rPr lang="en-GB" sz="2400" b="1">
                <a:sym typeface="Helvetica Light"/>
              </a:rPr>
              <a:t> </a:t>
            </a:r>
            <a:r>
              <a:rPr lang="en-GB" sz="2000">
                <a:sym typeface="Helvetica Light"/>
              </a:rPr>
              <a:t>(highest in 1 or 3 hours)</a:t>
            </a:r>
            <a:endParaRPr lang="en-GB" sz="2000" i="0" u="none" strike="noStrike" cap="none" spc="0" normalizeH="0" baseline="0">
              <a:ln>
                <a:noFill/>
              </a:ln>
              <a:effectLst/>
              <a:uFillTx/>
            </a:endParaRPr>
          </a:p>
        </p:txBody>
      </p:sp>
      <p:sp>
        <p:nvSpPr>
          <p:cNvPr id="8" name="TextBox 7">
            <a:extLst>
              <a:ext uri="{FF2B5EF4-FFF2-40B4-BE49-F238E27FC236}">
                <a16:creationId xmlns:a16="http://schemas.microsoft.com/office/drawing/2014/main" id="{FF3F14F6-78EF-C8F3-9224-17CEEA3BA482}"/>
              </a:ext>
            </a:extLst>
          </p:cNvPr>
          <p:cNvSpPr txBox="1"/>
          <p:nvPr/>
        </p:nvSpPr>
        <p:spPr>
          <a:xfrm>
            <a:off x="322877" y="4512840"/>
            <a:ext cx="6520485"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lang="en-GB" sz="2400" b="1">
                <a:solidFill>
                  <a:schemeClr val="tx2">
                    <a:lumMod val="50000"/>
                    <a:lumOff val="50000"/>
                  </a:schemeClr>
                </a:solidFill>
                <a:sym typeface="Helvetica Light"/>
              </a:rPr>
              <a:t>Cloud cover:</a:t>
            </a:r>
            <a:r>
              <a:rPr lang="en-GB" sz="2400" b="1">
                <a:solidFill>
                  <a:schemeClr val="tx1">
                    <a:lumMod val="50000"/>
                    <a:lumOff val="50000"/>
                  </a:schemeClr>
                </a:solidFill>
                <a:sym typeface="Helvetica Light"/>
              </a:rPr>
              <a:t> </a:t>
            </a:r>
            <a:r>
              <a:rPr lang="en-GB" sz="2400">
                <a:sym typeface="Helvetica Light"/>
              </a:rPr>
              <a:t>low, low + medium, total </a:t>
            </a:r>
            <a:endParaRPr lang="en-GB" sz="2400" i="0" u="none" strike="noStrike" cap="none" spc="0" normalizeH="0" baseline="0">
              <a:ln>
                <a:noFill/>
              </a:ln>
              <a:effectLst/>
              <a:uFillTx/>
            </a:endParaRPr>
          </a:p>
        </p:txBody>
      </p:sp>
      <p:sp>
        <p:nvSpPr>
          <p:cNvPr id="9" name="TextBox 8">
            <a:extLst>
              <a:ext uri="{FF2B5EF4-FFF2-40B4-BE49-F238E27FC236}">
                <a16:creationId xmlns:a16="http://schemas.microsoft.com/office/drawing/2014/main" id="{00807DE8-B12B-53F6-B072-371219C0DEBF}"/>
              </a:ext>
            </a:extLst>
          </p:cNvPr>
          <p:cNvSpPr txBox="1"/>
          <p:nvPr/>
        </p:nvSpPr>
        <p:spPr>
          <a:xfrm>
            <a:off x="10087654" y="3670033"/>
            <a:ext cx="1656337"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r" defTabSz="584200" hangingPunct="0"/>
            <a:r>
              <a:rPr lang="en-GB" sz="2400" b="1">
                <a:solidFill>
                  <a:schemeClr val="accent6">
                    <a:lumMod val="65000"/>
                  </a:schemeClr>
                </a:solidFill>
                <a:sym typeface="Helvetica Light"/>
              </a:rPr>
              <a:t>Visibility</a:t>
            </a:r>
            <a:endParaRPr lang="en-GB" sz="2400" i="0" u="none" strike="noStrike" cap="none" spc="0" normalizeH="0" baseline="0">
              <a:ln>
                <a:noFill/>
              </a:ln>
              <a:solidFill>
                <a:schemeClr val="accent6">
                  <a:lumMod val="65000"/>
                </a:schemeClr>
              </a:solidFill>
              <a:effectLst/>
              <a:uFillTx/>
            </a:endParaRPr>
          </a:p>
        </p:txBody>
      </p:sp>
      <p:sp>
        <p:nvSpPr>
          <p:cNvPr id="10" name="TextBox 9">
            <a:extLst>
              <a:ext uri="{FF2B5EF4-FFF2-40B4-BE49-F238E27FC236}">
                <a16:creationId xmlns:a16="http://schemas.microsoft.com/office/drawing/2014/main" id="{D63DDDD4-AA17-F158-CE36-220D3C87F10E}"/>
              </a:ext>
            </a:extLst>
          </p:cNvPr>
          <p:cNvSpPr txBox="1"/>
          <p:nvPr/>
        </p:nvSpPr>
        <p:spPr>
          <a:xfrm>
            <a:off x="321110" y="6154910"/>
            <a:ext cx="4522809"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lang="en-GB" sz="2400" b="1">
                <a:solidFill>
                  <a:schemeClr val="bg1"/>
                </a:solidFill>
                <a:sym typeface="Helvetica Light"/>
              </a:rPr>
              <a:t>Lightning: </a:t>
            </a:r>
            <a:r>
              <a:rPr lang="en-GB" sz="2400">
                <a:sym typeface="Helvetica Light"/>
              </a:rPr>
              <a:t>at point, in vicinity</a:t>
            </a:r>
            <a:endParaRPr lang="en-GB" sz="2400" i="0" u="none" strike="noStrike" cap="none" spc="0" normalizeH="0" baseline="0" err="1">
              <a:ln>
                <a:noFill/>
              </a:ln>
              <a:effectLst/>
              <a:uFillTx/>
            </a:endParaRPr>
          </a:p>
        </p:txBody>
      </p:sp>
      <p:sp>
        <p:nvSpPr>
          <p:cNvPr id="11" name="TextBox 10">
            <a:extLst>
              <a:ext uri="{FF2B5EF4-FFF2-40B4-BE49-F238E27FC236}">
                <a16:creationId xmlns:a16="http://schemas.microsoft.com/office/drawing/2014/main" id="{CB072DFD-4695-5B61-AE6D-EBB617588801}"/>
              </a:ext>
            </a:extLst>
          </p:cNvPr>
          <p:cNvSpPr txBox="1"/>
          <p:nvPr/>
        </p:nvSpPr>
        <p:spPr>
          <a:xfrm>
            <a:off x="8258854" y="5322989"/>
            <a:ext cx="3483371"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r" defTabSz="584200" hangingPunct="0"/>
            <a:r>
              <a:rPr lang="en-GB" sz="2400" b="1">
                <a:solidFill>
                  <a:schemeClr val="accent2"/>
                </a:solidFill>
                <a:sym typeface="Helvetica Light"/>
              </a:rPr>
              <a:t>Weather types </a:t>
            </a:r>
            <a:r>
              <a:rPr lang="en-GB" sz="2400">
                <a:sym typeface="Helvetica Light"/>
              </a:rPr>
              <a:t>(codes)</a:t>
            </a:r>
            <a:endParaRPr lang="en-GB" sz="2400" i="0" u="none" strike="noStrike" cap="none" spc="0" normalizeH="0" baseline="0">
              <a:ln>
                <a:noFill/>
              </a:ln>
              <a:effectLst/>
              <a:uFillTx/>
            </a:endParaRPr>
          </a:p>
        </p:txBody>
      </p:sp>
      <p:sp>
        <p:nvSpPr>
          <p:cNvPr id="13" name="TextBox 12">
            <a:extLst>
              <a:ext uri="{FF2B5EF4-FFF2-40B4-BE49-F238E27FC236}">
                <a16:creationId xmlns:a16="http://schemas.microsoft.com/office/drawing/2014/main" id="{183242E0-2F8A-15F7-7F43-C936BDE30FA9}"/>
              </a:ext>
            </a:extLst>
          </p:cNvPr>
          <p:cNvSpPr txBox="1"/>
          <p:nvPr/>
        </p:nvSpPr>
        <p:spPr>
          <a:xfrm>
            <a:off x="8999083" y="4491068"/>
            <a:ext cx="2747555"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r" defTabSz="584200" hangingPunct="0"/>
            <a:r>
              <a:rPr lang="en-GB" sz="2400" b="1">
                <a:solidFill>
                  <a:schemeClr val="accent2">
                    <a:lumMod val="60000"/>
                    <a:lumOff val="40000"/>
                  </a:schemeClr>
                </a:solidFill>
                <a:sym typeface="Helvetica Light"/>
              </a:rPr>
              <a:t>Relative humidity</a:t>
            </a:r>
            <a:endParaRPr lang="en-GB" sz="2400" i="0" u="none" strike="noStrike" cap="none" spc="0" normalizeH="0" baseline="0">
              <a:ln>
                <a:noFill/>
              </a:ln>
              <a:solidFill>
                <a:schemeClr val="accent2">
                  <a:lumMod val="60000"/>
                  <a:lumOff val="40000"/>
                </a:schemeClr>
              </a:solidFill>
              <a:effectLst/>
              <a:uFillTx/>
            </a:endParaRPr>
          </a:p>
        </p:txBody>
      </p:sp>
      <p:sp>
        <p:nvSpPr>
          <p:cNvPr id="14" name="TextBox 13">
            <a:extLst>
              <a:ext uri="{FF2B5EF4-FFF2-40B4-BE49-F238E27FC236}">
                <a16:creationId xmlns:a16="http://schemas.microsoft.com/office/drawing/2014/main" id="{90583BB4-3E8C-A507-7B12-52A91459DDFC}"/>
              </a:ext>
            </a:extLst>
          </p:cNvPr>
          <p:cNvSpPr txBox="1"/>
          <p:nvPr/>
        </p:nvSpPr>
        <p:spPr>
          <a:xfrm>
            <a:off x="322877" y="5333875"/>
            <a:ext cx="5583430" cy="513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lang="en-GB" sz="2400" b="1">
                <a:solidFill>
                  <a:schemeClr val="accent3">
                    <a:lumMod val="60000"/>
                    <a:lumOff val="40000"/>
                  </a:schemeClr>
                </a:solidFill>
                <a:sym typeface="Helvetica Light"/>
              </a:rPr>
              <a:t>UV index:</a:t>
            </a:r>
            <a:r>
              <a:rPr lang="en-GB" sz="2400" b="1">
                <a:solidFill>
                  <a:schemeClr val="accent3">
                    <a:lumMod val="60000"/>
                    <a:lumOff val="40000"/>
                  </a:schemeClr>
                </a:solidFill>
                <a:cs typeface="Arial"/>
                <a:sym typeface="Helvetica Light"/>
              </a:rPr>
              <a:t> </a:t>
            </a:r>
            <a:r>
              <a:rPr lang="en-GB" sz="2400">
                <a:cs typeface="Arial"/>
                <a:sym typeface="Helvetica Light"/>
              </a:rPr>
              <a:t>instantaneous, day max</a:t>
            </a:r>
            <a:r>
              <a:rPr lang="en-GB" sz="2400" b="1">
                <a:sym typeface="Helvetica Light"/>
              </a:rPr>
              <a:t> </a:t>
            </a:r>
            <a:endParaRPr lang="en-GB" sz="2400" i="0" u="none" strike="noStrike" cap="none" spc="0" normalizeH="0" baseline="0">
              <a:ln>
                <a:noFill/>
              </a:ln>
              <a:effectLst/>
              <a:uFillTx/>
            </a:endParaRPr>
          </a:p>
        </p:txBody>
      </p:sp>
      <p:sp>
        <p:nvSpPr>
          <p:cNvPr id="16" name="TextBox 15">
            <a:extLst>
              <a:ext uri="{FF2B5EF4-FFF2-40B4-BE49-F238E27FC236}">
                <a16:creationId xmlns:a16="http://schemas.microsoft.com/office/drawing/2014/main" id="{403E8268-A5B3-F8C8-8BD7-528A82EAF212}"/>
              </a:ext>
            </a:extLst>
          </p:cNvPr>
          <p:cNvSpPr txBox="1"/>
          <p:nvPr/>
        </p:nvSpPr>
        <p:spPr>
          <a:xfrm>
            <a:off x="7616597" y="6154910"/>
            <a:ext cx="4124745" cy="5244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r" defTabSz="584200" hangingPunct="0"/>
            <a:r>
              <a:rPr lang="en-GB" sz="2400" b="1">
                <a:sym typeface="Helvetica Light"/>
              </a:rPr>
              <a:t>Pressure at mean sea level</a:t>
            </a:r>
            <a:endParaRPr lang="en-GB" sz="2400" i="0" u="none" strike="noStrike" cap="none" spc="0" normalizeH="0" baseline="0">
              <a:ln>
                <a:noFill/>
              </a:ln>
              <a:effectLst/>
              <a:uFillTx/>
            </a:endParaRPr>
          </a:p>
        </p:txBody>
      </p:sp>
      <p:sp>
        <p:nvSpPr>
          <p:cNvPr id="3" name="TextBox 2">
            <a:extLst>
              <a:ext uri="{FF2B5EF4-FFF2-40B4-BE49-F238E27FC236}">
                <a16:creationId xmlns:a16="http://schemas.microsoft.com/office/drawing/2014/main" id="{2B08F7D1-DD41-4254-88DA-BB4D1BA53A3E}"/>
              </a:ext>
            </a:extLst>
          </p:cNvPr>
          <p:cNvSpPr txBox="1"/>
          <p:nvPr/>
        </p:nvSpPr>
        <p:spPr>
          <a:xfrm>
            <a:off x="449776" y="5762005"/>
            <a:ext cx="11419347" cy="575156"/>
          </a:xfrm>
          <a:prstGeom prst="rect">
            <a:avLst/>
          </a:prstGeom>
          <a:solidFill>
            <a:schemeClr val="bg1">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2800" b="0" i="0" u="none" strike="noStrike" cap="none" spc="0" normalizeH="0" baseline="0" dirty="0">
                <a:ln>
                  <a:noFill/>
                </a:ln>
                <a:solidFill>
                  <a:schemeClr val="tx1"/>
                </a:solidFill>
                <a:effectLst/>
                <a:uFillTx/>
                <a:latin typeface="+mn-lt"/>
                <a:ea typeface="+mn-ea"/>
                <a:cs typeface="+mn-cs"/>
                <a:sym typeface="Helvetica Light"/>
              </a:rPr>
              <a:t>ES2.1 Thursday 11:15 Generating Weather symbol data in IMPROVER</a:t>
            </a:r>
          </a:p>
        </p:txBody>
      </p:sp>
    </p:spTree>
    <p:extLst>
      <p:ext uri="{BB962C8B-B14F-4D97-AF65-F5344CB8AC3E}">
        <p14:creationId xmlns:p14="http://schemas.microsoft.com/office/powerpoint/2010/main" val="83115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6400345"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Data and metadata</a:t>
            </a:r>
          </a:p>
        </p:txBody>
      </p:sp>
      <p:sp>
        <p:nvSpPr>
          <p:cNvPr id="20" name="TextBox 19">
            <a:extLst>
              <a:ext uri="{FF2B5EF4-FFF2-40B4-BE49-F238E27FC236}">
                <a16:creationId xmlns:a16="http://schemas.microsoft.com/office/drawing/2014/main" id="{DFD02F73-6F0D-4CB0-81FA-1812440DBD53}"/>
              </a:ext>
            </a:extLst>
          </p:cNvPr>
          <p:cNvSpPr txBox="1"/>
          <p:nvPr/>
        </p:nvSpPr>
        <p:spPr>
          <a:xfrm>
            <a:off x="352281" y="1220764"/>
            <a:ext cx="6097978" cy="44935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spcBef>
                <a:spcPts val="600"/>
              </a:spcBef>
              <a:spcAft>
                <a:spcPts val="600"/>
              </a:spcAft>
            </a:pPr>
            <a:r>
              <a:rPr lang="en-GB" sz="2400" dirty="0"/>
              <a:t>On disk:</a:t>
            </a:r>
          </a:p>
          <a:p>
            <a:pPr marL="285750" indent="-285750">
              <a:spcBef>
                <a:spcPts val="600"/>
              </a:spcBef>
              <a:spcAft>
                <a:spcPts val="600"/>
              </a:spcAft>
              <a:buFont typeface="Arial" panose="020B0604020202020204" pitchFamily="34" charset="0"/>
              <a:buChar char="•"/>
            </a:pPr>
            <a:r>
              <a:rPr lang="en-GB" sz="2400" dirty="0"/>
              <a:t>NetCDF format files (NetCDF-4 Classic)</a:t>
            </a:r>
          </a:p>
          <a:p>
            <a:pPr marL="285750" indent="-285750">
              <a:spcBef>
                <a:spcPts val="600"/>
              </a:spcBef>
              <a:spcAft>
                <a:spcPts val="600"/>
              </a:spcAft>
              <a:buFont typeface="Arial" panose="020B0604020202020204" pitchFamily="34" charset="0"/>
              <a:buChar char="•"/>
            </a:pPr>
            <a:r>
              <a:rPr lang="en-GB" sz="2400" dirty="0"/>
              <a:t>Follow CF metadata standards and guidance wherever possible</a:t>
            </a:r>
          </a:p>
          <a:p>
            <a:pPr marL="285750" indent="-285750">
              <a:spcBef>
                <a:spcPts val="600"/>
              </a:spcBef>
              <a:spcAft>
                <a:spcPts val="600"/>
              </a:spcAft>
              <a:buFont typeface="Arial" panose="020B0604020202020204" pitchFamily="34" charset="0"/>
              <a:buChar char="•"/>
            </a:pPr>
            <a:r>
              <a:rPr lang="en-GB" sz="2400" dirty="0"/>
              <a:t>Keep custom metadata minimal </a:t>
            </a:r>
          </a:p>
          <a:p>
            <a:pPr marL="285750" indent="-285750">
              <a:spcBef>
                <a:spcPts val="600"/>
              </a:spcBef>
              <a:spcAft>
                <a:spcPts val="600"/>
              </a:spcAft>
              <a:buFont typeface="Arial" panose="020B0604020202020204" pitchFamily="34" charset="0"/>
              <a:buChar char="•"/>
            </a:pPr>
            <a:r>
              <a:rPr lang="en-GB" sz="2400" dirty="0"/>
              <a:t>One variable and validity time per file</a:t>
            </a:r>
          </a:p>
          <a:p>
            <a:pPr>
              <a:spcBef>
                <a:spcPts val="600"/>
              </a:spcBef>
              <a:spcAft>
                <a:spcPts val="600"/>
              </a:spcAft>
            </a:pPr>
            <a:endParaRPr lang="en-GB" sz="2400" dirty="0"/>
          </a:p>
          <a:p>
            <a:pPr>
              <a:spcBef>
                <a:spcPts val="600"/>
              </a:spcBef>
              <a:spcAft>
                <a:spcPts val="600"/>
              </a:spcAft>
            </a:pPr>
            <a:r>
              <a:rPr lang="en-GB" sz="2400" dirty="0"/>
              <a:t>In memory:</a:t>
            </a:r>
          </a:p>
          <a:p>
            <a:pPr marL="342900" indent="-342900">
              <a:spcBef>
                <a:spcPts val="600"/>
              </a:spcBef>
              <a:spcAft>
                <a:spcPts val="600"/>
              </a:spcAft>
              <a:buFont typeface="Arial" panose="020B0604020202020204" pitchFamily="34" charset="0"/>
              <a:buChar char="•"/>
            </a:pPr>
            <a:r>
              <a:rPr lang="en-GB" sz="2400" dirty="0"/>
              <a:t>Iris “cubes” (uses CF data model)</a:t>
            </a:r>
          </a:p>
        </p:txBody>
      </p:sp>
      <p:sp>
        <p:nvSpPr>
          <p:cNvPr id="21" name="TextBox 20">
            <a:extLst>
              <a:ext uri="{FF2B5EF4-FFF2-40B4-BE49-F238E27FC236}">
                <a16:creationId xmlns:a16="http://schemas.microsoft.com/office/drawing/2014/main" id="{5C54608C-B613-48F2-8B8B-B397B137B3D9}"/>
              </a:ext>
            </a:extLst>
          </p:cNvPr>
          <p:cNvSpPr txBox="1"/>
          <p:nvPr/>
        </p:nvSpPr>
        <p:spPr>
          <a:xfrm>
            <a:off x="6602556" y="86916"/>
            <a:ext cx="6097978" cy="67710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700"/>
              <a:t>dimensions:</a:t>
            </a:r>
          </a:p>
          <a:p>
            <a:r>
              <a:rPr lang="en-GB" sz="700"/>
              <a:t>	threshold = 41 ;</a:t>
            </a:r>
          </a:p>
          <a:p>
            <a:r>
              <a:rPr lang="en-GB" sz="700"/>
              <a:t>	</a:t>
            </a:r>
            <a:r>
              <a:rPr lang="en-GB" sz="700" err="1"/>
              <a:t>projection_y_coordinate</a:t>
            </a:r>
            <a:r>
              <a:rPr lang="en-GB" sz="700"/>
              <a:t> = 970 ;</a:t>
            </a:r>
          </a:p>
          <a:p>
            <a:r>
              <a:rPr lang="en-GB" sz="700"/>
              <a:t>	</a:t>
            </a:r>
            <a:r>
              <a:rPr lang="en-GB" sz="700" err="1"/>
              <a:t>projection_x_coordinate</a:t>
            </a:r>
            <a:r>
              <a:rPr lang="en-GB" sz="700"/>
              <a:t> = 1042 ;</a:t>
            </a:r>
          </a:p>
          <a:p>
            <a:r>
              <a:rPr lang="en-GB" sz="700"/>
              <a:t>	</a:t>
            </a:r>
            <a:r>
              <a:rPr lang="en-GB" sz="700" err="1"/>
              <a:t>bnds</a:t>
            </a:r>
            <a:r>
              <a:rPr lang="en-GB" sz="700"/>
              <a:t> = 2 ;</a:t>
            </a:r>
          </a:p>
          <a:p>
            <a:r>
              <a:rPr lang="en-GB" sz="700"/>
              <a:t>variables:</a:t>
            </a:r>
          </a:p>
          <a:p>
            <a:r>
              <a:rPr lang="en-GB" sz="700"/>
              <a:t>	float </a:t>
            </a:r>
            <a:r>
              <a:rPr lang="en-GB" sz="700" err="1"/>
              <a:t>probability_of_wind_speed_above_threshold</a:t>
            </a:r>
            <a:r>
              <a:rPr lang="en-GB" sz="700"/>
              <a:t>(threshold, </a:t>
            </a:r>
            <a:r>
              <a:rPr lang="en-GB" sz="700" err="1"/>
              <a:t>projection_y_coordinate</a:t>
            </a:r>
            <a:r>
              <a:rPr lang="en-GB" sz="700"/>
              <a:t>, </a:t>
            </a:r>
            <a:r>
              <a:rPr lang="en-GB" sz="700" err="1"/>
              <a:t>projection_x_coordinate</a:t>
            </a:r>
            <a:r>
              <a:rPr lang="en-GB" sz="700"/>
              <a:t>) ;</a:t>
            </a:r>
          </a:p>
          <a:p>
            <a:r>
              <a:rPr lang="en-GB" sz="700"/>
              <a:t>		</a:t>
            </a:r>
            <a:r>
              <a:rPr lang="en-GB" sz="700" err="1"/>
              <a:t>probability_of_wind_speed_above_threshold:long_name</a:t>
            </a:r>
            <a:r>
              <a:rPr lang="en-GB" sz="700"/>
              <a:t> = "</a:t>
            </a:r>
            <a:r>
              <a:rPr lang="en-GB" sz="700" err="1"/>
              <a:t>probability_of_wind_speed_above_threshold</a:t>
            </a:r>
            <a:r>
              <a:rPr lang="en-GB" sz="700"/>
              <a:t>" ;</a:t>
            </a:r>
          </a:p>
          <a:p>
            <a:r>
              <a:rPr lang="en-GB" sz="700"/>
              <a:t>		</a:t>
            </a:r>
            <a:r>
              <a:rPr lang="en-GB" sz="700" err="1"/>
              <a:t>probability_of_wind_speed_above_threshold:units</a:t>
            </a:r>
            <a:r>
              <a:rPr lang="en-GB" sz="700"/>
              <a:t> = "1" ;</a:t>
            </a:r>
          </a:p>
          <a:p>
            <a:r>
              <a:rPr lang="en-GB" sz="700"/>
              <a:t>		</a:t>
            </a:r>
            <a:r>
              <a:rPr lang="en-GB" sz="700" err="1"/>
              <a:t>probability_of_wind_speed_above_threshold:grid_mapping</a:t>
            </a:r>
            <a:r>
              <a:rPr lang="en-GB" sz="700"/>
              <a:t> = "</a:t>
            </a:r>
            <a:r>
              <a:rPr lang="en-GB" sz="700" err="1"/>
              <a:t>lambert_azimuthal_equal_area</a:t>
            </a:r>
            <a:r>
              <a:rPr lang="en-GB" sz="700"/>
              <a:t>" ;</a:t>
            </a:r>
          </a:p>
          <a:p>
            <a:r>
              <a:rPr lang="en-GB" sz="700"/>
              <a:t>		</a:t>
            </a:r>
            <a:r>
              <a:rPr lang="en-GB" sz="700" err="1"/>
              <a:t>probability_of_wind_speed_above_threshold:coordinates</a:t>
            </a:r>
            <a:r>
              <a:rPr lang="en-GB" sz="700"/>
              <a:t> = "</a:t>
            </a:r>
            <a:r>
              <a:rPr lang="en-GB" sz="700" err="1"/>
              <a:t>blend_time</a:t>
            </a:r>
            <a:r>
              <a:rPr lang="en-GB" sz="700"/>
              <a:t> </a:t>
            </a:r>
            <a:r>
              <a:rPr lang="en-GB" sz="700" err="1"/>
              <a:t>forecast_period</a:t>
            </a:r>
            <a:r>
              <a:rPr lang="en-GB" sz="700"/>
              <a:t> </a:t>
            </a:r>
            <a:r>
              <a:rPr lang="en-GB" sz="700" err="1"/>
              <a:t>forecast_reference_time</a:t>
            </a:r>
            <a:r>
              <a:rPr lang="en-GB" sz="700"/>
              <a:t> height time" ;</a:t>
            </a:r>
          </a:p>
          <a:p>
            <a:r>
              <a:rPr lang="en-GB" sz="700"/>
              <a:t>	int </a:t>
            </a:r>
            <a:r>
              <a:rPr lang="en-GB" sz="700" err="1"/>
              <a:t>lambert_azimuthal_equal_area</a:t>
            </a:r>
            <a:r>
              <a:rPr lang="en-GB" sz="700"/>
              <a:t> ;</a:t>
            </a:r>
          </a:p>
          <a:p>
            <a:r>
              <a:rPr lang="en-GB" sz="700"/>
              <a:t>		</a:t>
            </a:r>
            <a:r>
              <a:rPr lang="en-GB" sz="700" err="1"/>
              <a:t>lambert_azimuthal_equal_area:grid_mapping_name</a:t>
            </a:r>
            <a:r>
              <a:rPr lang="en-GB" sz="700"/>
              <a:t> = "</a:t>
            </a:r>
            <a:r>
              <a:rPr lang="en-GB" sz="700" err="1"/>
              <a:t>lambert_azimuthal_equal_area</a:t>
            </a:r>
            <a:r>
              <a:rPr lang="en-GB" sz="700"/>
              <a:t>" ;</a:t>
            </a:r>
          </a:p>
          <a:p>
            <a:r>
              <a:rPr lang="en-GB" sz="700"/>
              <a:t>		</a:t>
            </a:r>
            <a:r>
              <a:rPr lang="en-GB" sz="700" err="1"/>
              <a:t>lambert_azimuthal_equal_area:longitude_of_prime_meridian</a:t>
            </a:r>
            <a:r>
              <a:rPr lang="en-GB" sz="700"/>
              <a:t> = 0. ;</a:t>
            </a:r>
          </a:p>
          <a:p>
            <a:r>
              <a:rPr lang="en-GB" sz="700"/>
              <a:t>		</a:t>
            </a:r>
            <a:r>
              <a:rPr lang="en-GB" sz="700" err="1"/>
              <a:t>lambert_azimuthal_equal_area:semi_major_axis</a:t>
            </a:r>
            <a:r>
              <a:rPr lang="en-GB" sz="700"/>
              <a:t> = 6378137. ;</a:t>
            </a:r>
          </a:p>
          <a:p>
            <a:r>
              <a:rPr lang="en-GB" sz="700"/>
              <a:t>		</a:t>
            </a:r>
            <a:r>
              <a:rPr lang="en-GB" sz="700" err="1"/>
              <a:t>lambert_azimuthal_equal_area:semi_minor_axis</a:t>
            </a:r>
            <a:r>
              <a:rPr lang="en-GB" sz="700"/>
              <a:t> = 6356752.31414036 ;</a:t>
            </a:r>
          </a:p>
          <a:p>
            <a:r>
              <a:rPr lang="en-GB" sz="700"/>
              <a:t>		</a:t>
            </a:r>
            <a:r>
              <a:rPr lang="en-GB" sz="700" err="1"/>
              <a:t>lambert_azimuthal_equal_area:longitude_of_projection_origin</a:t>
            </a:r>
            <a:r>
              <a:rPr lang="en-GB" sz="700"/>
              <a:t> = -2.5 ;</a:t>
            </a:r>
          </a:p>
          <a:p>
            <a:r>
              <a:rPr lang="en-GB" sz="700"/>
              <a:t>		</a:t>
            </a:r>
            <a:r>
              <a:rPr lang="en-GB" sz="700" err="1"/>
              <a:t>lambert_azimuthal_equal_area:latitude_of_projection_origin</a:t>
            </a:r>
            <a:r>
              <a:rPr lang="en-GB" sz="700"/>
              <a:t> = 54.9 ;</a:t>
            </a:r>
          </a:p>
          <a:p>
            <a:r>
              <a:rPr lang="en-GB" sz="700"/>
              <a:t>		</a:t>
            </a:r>
            <a:r>
              <a:rPr lang="en-GB" sz="700" err="1"/>
              <a:t>lambert_azimuthal_equal_area:false_easting</a:t>
            </a:r>
            <a:r>
              <a:rPr lang="en-GB" sz="700"/>
              <a:t> = 0. ;</a:t>
            </a:r>
          </a:p>
          <a:p>
            <a:r>
              <a:rPr lang="en-GB" sz="700"/>
              <a:t>		</a:t>
            </a:r>
            <a:r>
              <a:rPr lang="en-GB" sz="700" err="1"/>
              <a:t>lambert_azimuthal_equal_area:false_northing</a:t>
            </a:r>
            <a:r>
              <a:rPr lang="en-GB" sz="700"/>
              <a:t> = 0. ;</a:t>
            </a:r>
          </a:p>
          <a:p>
            <a:r>
              <a:rPr lang="en-GB" sz="700"/>
              <a:t>	float threshold(threshold) ;</a:t>
            </a:r>
          </a:p>
          <a:p>
            <a:r>
              <a:rPr lang="en-GB" sz="700"/>
              <a:t>		</a:t>
            </a:r>
            <a:r>
              <a:rPr lang="en-GB" sz="700" err="1"/>
              <a:t>threshold:units</a:t>
            </a:r>
            <a:r>
              <a:rPr lang="en-GB" sz="700"/>
              <a:t> = "m s-1" ;</a:t>
            </a:r>
          </a:p>
          <a:p>
            <a:r>
              <a:rPr lang="en-GB" sz="700"/>
              <a:t>		</a:t>
            </a:r>
            <a:r>
              <a:rPr lang="en-GB" sz="700" err="1"/>
              <a:t>threshold:standard_name</a:t>
            </a:r>
            <a:r>
              <a:rPr lang="en-GB" sz="700"/>
              <a:t> = "</a:t>
            </a:r>
            <a:r>
              <a:rPr lang="en-GB" sz="700" err="1"/>
              <a:t>wind_speed</a:t>
            </a:r>
            <a:r>
              <a:rPr lang="en-GB" sz="700"/>
              <a:t>" ;</a:t>
            </a:r>
          </a:p>
          <a:p>
            <a:r>
              <a:rPr lang="en-GB" sz="700"/>
              <a:t>		</a:t>
            </a:r>
            <a:r>
              <a:rPr lang="en-GB" sz="700" err="1"/>
              <a:t>threshold:spp</a:t>
            </a:r>
            <a:r>
              <a:rPr lang="en-GB" sz="700"/>
              <a:t>__</a:t>
            </a:r>
            <a:r>
              <a:rPr lang="en-GB" sz="700" err="1"/>
              <a:t>relative_to_threshold</a:t>
            </a:r>
            <a:r>
              <a:rPr lang="en-GB" sz="700"/>
              <a:t> = "</a:t>
            </a:r>
            <a:r>
              <a:rPr lang="en-GB" sz="700" err="1"/>
              <a:t>greater_than_or_equal_to</a:t>
            </a:r>
            <a:r>
              <a:rPr lang="en-GB" sz="700"/>
              <a:t>" ;</a:t>
            </a:r>
          </a:p>
          <a:p>
            <a:r>
              <a:rPr lang="en-GB" sz="700"/>
              <a:t>	float </a:t>
            </a:r>
            <a:r>
              <a:rPr lang="en-GB" sz="700" err="1"/>
              <a:t>projection_y_coordinate</a:t>
            </a:r>
            <a:r>
              <a:rPr lang="en-GB" sz="700"/>
              <a:t>(</a:t>
            </a:r>
            <a:r>
              <a:rPr lang="en-GB" sz="700" err="1"/>
              <a:t>projection_y_coordinate</a:t>
            </a:r>
            <a:r>
              <a:rPr lang="en-GB" sz="700"/>
              <a:t>) ;</a:t>
            </a:r>
          </a:p>
          <a:p>
            <a:r>
              <a:rPr lang="en-GB" sz="700"/>
              <a:t>		</a:t>
            </a:r>
            <a:r>
              <a:rPr lang="en-GB" sz="700" err="1"/>
              <a:t>projection_y_coordinate:axis</a:t>
            </a:r>
            <a:r>
              <a:rPr lang="en-GB" sz="700"/>
              <a:t> = "Y" ;</a:t>
            </a:r>
          </a:p>
          <a:p>
            <a:r>
              <a:rPr lang="en-GB" sz="700"/>
              <a:t>		</a:t>
            </a:r>
            <a:r>
              <a:rPr lang="en-GB" sz="700" err="1"/>
              <a:t>projection_y_coordinate:bounds</a:t>
            </a:r>
            <a:r>
              <a:rPr lang="en-GB" sz="700"/>
              <a:t> = "</a:t>
            </a:r>
            <a:r>
              <a:rPr lang="en-GB" sz="700" err="1"/>
              <a:t>projection_y_coordinate_bnds</a:t>
            </a:r>
            <a:r>
              <a:rPr lang="en-GB" sz="700"/>
              <a:t>" ;</a:t>
            </a:r>
          </a:p>
          <a:p>
            <a:r>
              <a:rPr lang="en-GB" sz="700"/>
              <a:t>		</a:t>
            </a:r>
            <a:r>
              <a:rPr lang="en-GB" sz="700" err="1"/>
              <a:t>projection_y_coordinate:units</a:t>
            </a:r>
            <a:r>
              <a:rPr lang="en-GB" sz="700"/>
              <a:t> = "m" ;</a:t>
            </a:r>
          </a:p>
          <a:p>
            <a:r>
              <a:rPr lang="en-GB" sz="700"/>
              <a:t>		</a:t>
            </a:r>
            <a:r>
              <a:rPr lang="en-GB" sz="700" err="1"/>
              <a:t>projection_y_coordinate:standard_name</a:t>
            </a:r>
            <a:r>
              <a:rPr lang="en-GB" sz="700"/>
              <a:t> = "</a:t>
            </a:r>
            <a:r>
              <a:rPr lang="en-GB" sz="700" err="1"/>
              <a:t>projection_y_coordinate</a:t>
            </a:r>
            <a:r>
              <a:rPr lang="en-GB" sz="700"/>
              <a:t>" ;</a:t>
            </a:r>
          </a:p>
          <a:p>
            <a:r>
              <a:rPr lang="en-GB" sz="700"/>
              <a:t>	float </a:t>
            </a:r>
            <a:r>
              <a:rPr lang="en-GB" sz="700" err="1"/>
              <a:t>projection_y_coordinate_bnds</a:t>
            </a:r>
            <a:r>
              <a:rPr lang="en-GB" sz="700"/>
              <a:t>(</a:t>
            </a:r>
            <a:r>
              <a:rPr lang="en-GB" sz="700" err="1"/>
              <a:t>projection_y_coordinate</a:t>
            </a:r>
            <a:r>
              <a:rPr lang="en-GB" sz="700"/>
              <a:t>, </a:t>
            </a:r>
            <a:r>
              <a:rPr lang="en-GB" sz="700" err="1"/>
              <a:t>bnds</a:t>
            </a:r>
            <a:r>
              <a:rPr lang="en-GB" sz="700"/>
              <a:t>) ;</a:t>
            </a:r>
          </a:p>
          <a:p>
            <a:r>
              <a:rPr lang="en-GB" sz="700"/>
              <a:t>	float </a:t>
            </a:r>
            <a:r>
              <a:rPr lang="en-GB" sz="700" err="1"/>
              <a:t>projection_x_coordinate</a:t>
            </a:r>
            <a:r>
              <a:rPr lang="en-GB" sz="700"/>
              <a:t>(</a:t>
            </a:r>
            <a:r>
              <a:rPr lang="en-GB" sz="700" err="1"/>
              <a:t>projection_x_coordinate</a:t>
            </a:r>
            <a:r>
              <a:rPr lang="en-GB" sz="700"/>
              <a:t>) ;</a:t>
            </a:r>
          </a:p>
          <a:p>
            <a:r>
              <a:rPr lang="en-GB" sz="700"/>
              <a:t>		</a:t>
            </a:r>
            <a:r>
              <a:rPr lang="en-GB" sz="700" err="1"/>
              <a:t>projection_x_coordinate:axis</a:t>
            </a:r>
            <a:r>
              <a:rPr lang="en-GB" sz="700"/>
              <a:t> = "X" ;</a:t>
            </a:r>
          </a:p>
          <a:p>
            <a:r>
              <a:rPr lang="en-GB" sz="700"/>
              <a:t>		</a:t>
            </a:r>
            <a:r>
              <a:rPr lang="en-GB" sz="700" err="1"/>
              <a:t>projection_x_coordinate:bounds</a:t>
            </a:r>
            <a:r>
              <a:rPr lang="en-GB" sz="700"/>
              <a:t> = "</a:t>
            </a:r>
            <a:r>
              <a:rPr lang="en-GB" sz="700" err="1"/>
              <a:t>projection_x_coordinate_bnds</a:t>
            </a:r>
            <a:r>
              <a:rPr lang="en-GB" sz="700"/>
              <a:t>" ;</a:t>
            </a:r>
          </a:p>
          <a:p>
            <a:r>
              <a:rPr lang="en-GB" sz="700"/>
              <a:t>		</a:t>
            </a:r>
            <a:r>
              <a:rPr lang="en-GB" sz="700" err="1"/>
              <a:t>projection_x_coordinate:units</a:t>
            </a:r>
            <a:r>
              <a:rPr lang="en-GB" sz="700"/>
              <a:t> = "m" ;</a:t>
            </a:r>
          </a:p>
          <a:p>
            <a:r>
              <a:rPr lang="en-GB" sz="700"/>
              <a:t>		</a:t>
            </a:r>
            <a:r>
              <a:rPr lang="en-GB" sz="700" err="1"/>
              <a:t>projection_x_coordinate:standard_name</a:t>
            </a:r>
            <a:r>
              <a:rPr lang="en-GB" sz="700"/>
              <a:t> = "</a:t>
            </a:r>
            <a:r>
              <a:rPr lang="en-GB" sz="700" err="1"/>
              <a:t>projection_x_coordinate</a:t>
            </a:r>
            <a:r>
              <a:rPr lang="en-GB" sz="700"/>
              <a:t>" ;</a:t>
            </a:r>
          </a:p>
          <a:p>
            <a:r>
              <a:rPr lang="en-GB" sz="700"/>
              <a:t>	float </a:t>
            </a:r>
            <a:r>
              <a:rPr lang="en-GB" sz="700" err="1"/>
              <a:t>projection_x_coordinate_bnds</a:t>
            </a:r>
            <a:r>
              <a:rPr lang="en-GB" sz="700"/>
              <a:t>(</a:t>
            </a:r>
            <a:r>
              <a:rPr lang="en-GB" sz="700" err="1"/>
              <a:t>projection_x_coordinate</a:t>
            </a:r>
            <a:r>
              <a:rPr lang="en-GB" sz="700"/>
              <a:t>, </a:t>
            </a:r>
            <a:r>
              <a:rPr lang="en-GB" sz="700" err="1"/>
              <a:t>bnds</a:t>
            </a:r>
            <a:r>
              <a:rPr lang="en-GB" sz="700"/>
              <a:t>) ;</a:t>
            </a:r>
          </a:p>
          <a:p>
            <a:r>
              <a:rPr lang="en-GB" sz="700"/>
              <a:t>	int64 </a:t>
            </a:r>
            <a:r>
              <a:rPr lang="en-GB" sz="700" err="1"/>
              <a:t>blend_time</a:t>
            </a:r>
            <a:r>
              <a:rPr lang="en-GB" sz="700"/>
              <a:t> ;</a:t>
            </a:r>
          </a:p>
          <a:p>
            <a:r>
              <a:rPr lang="en-GB" sz="700"/>
              <a:t>		</a:t>
            </a:r>
            <a:r>
              <a:rPr lang="en-GB" sz="700" err="1"/>
              <a:t>blend_time:units</a:t>
            </a:r>
            <a:r>
              <a:rPr lang="en-GB" sz="700"/>
              <a:t> = "seconds since 1970-01-01 00:00:00" ;</a:t>
            </a:r>
          </a:p>
          <a:p>
            <a:r>
              <a:rPr lang="en-GB" sz="700"/>
              <a:t>		</a:t>
            </a:r>
            <a:r>
              <a:rPr lang="en-GB" sz="700" err="1"/>
              <a:t>blend_time:long_name</a:t>
            </a:r>
            <a:r>
              <a:rPr lang="en-GB" sz="700"/>
              <a:t> = "</a:t>
            </a:r>
            <a:r>
              <a:rPr lang="en-GB" sz="700" err="1"/>
              <a:t>blend_time</a:t>
            </a:r>
            <a:r>
              <a:rPr lang="en-GB" sz="700"/>
              <a:t>" ;</a:t>
            </a:r>
          </a:p>
          <a:p>
            <a:r>
              <a:rPr lang="en-GB" sz="700"/>
              <a:t>		</a:t>
            </a:r>
            <a:r>
              <a:rPr lang="en-GB" sz="700" err="1"/>
              <a:t>blend_time:calendar</a:t>
            </a:r>
            <a:r>
              <a:rPr lang="en-GB" sz="700"/>
              <a:t> = "</a:t>
            </a:r>
            <a:r>
              <a:rPr lang="en-GB" sz="700" err="1"/>
              <a:t>gregorian</a:t>
            </a:r>
            <a:r>
              <a:rPr lang="en-GB" sz="700"/>
              <a:t>" ;</a:t>
            </a:r>
          </a:p>
          <a:p>
            <a:r>
              <a:rPr lang="en-GB" sz="700"/>
              <a:t>	int </a:t>
            </a:r>
            <a:r>
              <a:rPr lang="en-GB" sz="700" err="1"/>
              <a:t>forecast_period</a:t>
            </a:r>
            <a:r>
              <a:rPr lang="en-GB" sz="700"/>
              <a:t> ;</a:t>
            </a:r>
          </a:p>
          <a:p>
            <a:r>
              <a:rPr lang="en-GB" sz="700"/>
              <a:t>		</a:t>
            </a:r>
            <a:r>
              <a:rPr lang="en-GB" sz="700" err="1"/>
              <a:t>forecast_period:units</a:t>
            </a:r>
            <a:r>
              <a:rPr lang="en-GB" sz="700"/>
              <a:t> = "seconds" ;</a:t>
            </a:r>
          </a:p>
          <a:p>
            <a:r>
              <a:rPr lang="en-GB" sz="700"/>
              <a:t>		</a:t>
            </a:r>
            <a:r>
              <a:rPr lang="en-GB" sz="700" err="1"/>
              <a:t>forecast_period:standard_name</a:t>
            </a:r>
            <a:r>
              <a:rPr lang="en-GB" sz="700"/>
              <a:t> = "</a:t>
            </a:r>
            <a:r>
              <a:rPr lang="en-GB" sz="700" err="1"/>
              <a:t>forecast_period</a:t>
            </a:r>
            <a:r>
              <a:rPr lang="en-GB" sz="700"/>
              <a:t>" ;</a:t>
            </a:r>
          </a:p>
          <a:p>
            <a:r>
              <a:rPr lang="en-GB" sz="700"/>
              <a:t>	int64 </a:t>
            </a:r>
            <a:r>
              <a:rPr lang="en-GB" sz="700" err="1"/>
              <a:t>forecast_reference_time</a:t>
            </a:r>
            <a:r>
              <a:rPr lang="en-GB" sz="700"/>
              <a:t> ;</a:t>
            </a:r>
          </a:p>
          <a:p>
            <a:r>
              <a:rPr lang="en-GB" sz="700"/>
              <a:t>		</a:t>
            </a:r>
            <a:r>
              <a:rPr lang="en-GB" sz="700" err="1"/>
              <a:t>forecast_reference_time:units</a:t>
            </a:r>
            <a:r>
              <a:rPr lang="en-GB" sz="700"/>
              <a:t> = "seconds since 1970-01-01 00:00:00" ;</a:t>
            </a:r>
          </a:p>
          <a:p>
            <a:r>
              <a:rPr lang="en-GB" sz="700"/>
              <a:t>		</a:t>
            </a:r>
            <a:r>
              <a:rPr lang="en-GB" sz="700" err="1"/>
              <a:t>forecast_reference_time:standard_name</a:t>
            </a:r>
            <a:r>
              <a:rPr lang="en-GB" sz="700"/>
              <a:t> = "</a:t>
            </a:r>
            <a:r>
              <a:rPr lang="en-GB" sz="700" err="1"/>
              <a:t>forecast_reference_time</a:t>
            </a:r>
            <a:r>
              <a:rPr lang="en-GB" sz="700"/>
              <a:t>" ;</a:t>
            </a:r>
          </a:p>
          <a:p>
            <a:r>
              <a:rPr lang="en-GB" sz="700"/>
              <a:t>		</a:t>
            </a:r>
            <a:r>
              <a:rPr lang="en-GB" sz="700" err="1"/>
              <a:t>forecast_reference_time:calendar</a:t>
            </a:r>
            <a:r>
              <a:rPr lang="en-GB" sz="700"/>
              <a:t> = "</a:t>
            </a:r>
            <a:r>
              <a:rPr lang="en-GB" sz="700" err="1"/>
              <a:t>gregorian</a:t>
            </a:r>
            <a:r>
              <a:rPr lang="en-GB" sz="700"/>
              <a:t>" ;</a:t>
            </a:r>
          </a:p>
          <a:p>
            <a:r>
              <a:rPr lang="en-GB" sz="700"/>
              <a:t>	float height ;</a:t>
            </a:r>
          </a:p>
          <a:p>
            <a:r>
              <a:rPr lang="en-GB" sz="700"/>
              <a:t>		</a:t>
            </a:r>
            <a:r>
              <a:rPr lang="en-GB" sz="700" err="1"/>
              <a:t>height:units</a:t>
            </a:r>
            <a:r>
              <a:rPr lang="en-GB" sz="700"/>
              <a:t> = "m" ;</a:t>
            </a:r>
          </a:p>
          <a:p>
            <a:r>
              <a:rPr lang="en-GB" sz="700"/>
              <a:t>		</a:t>
            </a:r>
            <a:r>
              <a:rPr lang="en-GB" sz="700" err="1"/>
              <a:t>height:standard_name</a:t>
            </a:r>
            <a:r>
              <a:rPr lang="en-GB" sz="700"/>
              <a:t> = "height" ;</a:t>
            </a:r>
          </a:p>
          <a:p>
            <a:r>
              <a:rPr lang="en-GB" sz="700"/>
              <a:t>		</a:t>
            </a:r>
            <a:r>
              <a:rPr lang="en-GB" sz="700" err="1"/>
              <a:t>height:positive</a:t>
            </a:r>
            <a:r>
              <a:rPr lang="en-GB" sz="700"/>
              <a:t> = "up" ;</a:t>
            </a:r>
          </a:p>
          <a:p>
            <a:r>
              <a:rPr lang="en-GB" sz="700"/>
              <a:t>	int64 time ;</a:t>
            </a:r>
          </a:p>
          <a:p>
            <a:r>
              <a:rPr lang="en-GB" sz="700"/>
              <a:t>		</a:t>
            </a:r>
            <a:r>
              <a:rPr lang="en-GB" sz="700" err="1"/>
              <a:t>time:units</a:t>
            </a:r>
            <a:r>
              <a:rPr lang="en-GB" sz="700"/>
              <a:t> = "seconds since 1970-01-01 00:00:00" ;</a:t>
            </a:r>
          </a:p>
          <a:p>
            <a:r>
              <a:rPr lang="en-GB" sz="700"/>
              <a:t>		</a:t>
            </a:r>
            <a:r>
              <a:rPr lang="en-GB" sz="700" err="1"/>
              <a:t>time:standard_name</a:t>
            </a:r>
            <a:r>
              <a:rPr lang="en-GB" sz="700"/>
              <a:t> = "time" ;</a:t>
            </a:r>
          </a:p>
          <a:p>
            <a:r>
              <a:rPr lang="en-GB" sz="700"/>
              <a:t>		</a:t>
            </a:r>
            <a:r>
              <a:rPr lang="en-GB" sz="700" err="1"/>
              <a:t>time:calendar</a:t>
            </a:r>
            <a:r>
              <a:rPr lang="en-GB" sz="700"/>
              <a:t> = "</a:t>
            </a:r>
            <a:r>
              <a:rPr lang="en-GB" sz="700" err="1"/>
              <a:t>gregorian</a:t>
            </a:r>
            <a:r>
              <a:rPr lang="en-GB" sz="700"/>
              <a:t>" ;</a:t>
            </a:r>
          </a:p>
          <a:p>
            <a:endParaRPr lang="en-GB" sz="700"/>
          </a:p>
          <a:p>
            <a:r>
              <a:rPr lang="en-GB" sz="700"/>
              <a:t>// global attributes:</a:t>
            </a:r>
          </a:p>
          <a:p>
            <a:r>
              <a:rPr lang="en-GB" sz="700"/>
              <a:t>		:institution = "Met Office" ;</a:t>
            </a:r>
          </a:p>
          <a:p>
            <a:r>
              <a:rPr lang="en-GB" sz="700"/>
              <a:t>		:mosg__</a:t>
            </a:r>
            <a:r>
              <a:rPr lang="en-GB" sz="700" err="1"/>
              <a:t>model_configuration</a:t>
            </a:r>
            <a:r>
              <a:rPr lang="en-GB" sz="700"/>
              <a:t> = "</a:t>
            </a:r>
            <a:r>
              <a:rPr lang="en-GB" sz="700" err="1"/>
              <a:t>gl_ens</a:t>
            </a:r>
            <a:r>
              <a:rPr lang="en-GB" sz="700"/>
              <a:t> </a:t>
            </a:r>
            <a:r>
              <a:rPr lang="en-GB" sz="700" err="1"/>
              <a:t>uk_det</a:t>
            </a:r>
            <a:r>
              <a:rPr lang="en-GB" sz="700"/>
              <a:t> </a:t>
            </a:r>
            <a:r>
              <a:rPr lang="en-GB" sz="700" err="1"/>
              <a:t>uk_ens</a:t>
            </a:r>
            <a:r>
              <a:rPr lang="en-GB" sz="700"/>
              <a:t>" ;</a:t>
            </a:r>
          </a:p>
          <a:p>
            <a:r>
              <a:rPr lang="en-GB" sz="700"/>
              <a:t>		:source = "IMPROVER" ;</a:t>
            </a:r>
          </a:p>
          <a:p>
            <a:r>
              <a:rPr lang="en-GB" sz="700"/>
              <a:t>		:title = "IMPROVER Post-Processed Multi-Model Blend on UK 2 km Standard Grid" ;</a:t>
            </a:r>
          </a:p>
          <a:p>
            <a:r>
              <a:rPr lang="en-GB" sz="700"/>
              <a:t>		:Conventions = "CF-1.5" </a:t>
            </a:r>
          </a:p>
        </p:txBody>
      </p:sp>
    </p:spTree>
    <p:extLst>
      <p:ext uri="{BB962C8B-B14F-4D97-AF65-F5344CB8AC3E}">
        <p14:creationId xmlns:p14="http://schemas.microsoft.com/office/powerpoint/2010/main" val="3107948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708A-1F06-467D-B400-2A9D27D141C8}"/>
              </a:ext>
            </a:extLst>
          </p:cNvPr>
          <p:cNvSpPr>
            <a:spLocks noGrp="1"/>
          </p:cNvSpPr>
          <p:nvPr>
            <p:ph type="title"/>
          </p:nvPr>
        </p:nvSpPr>
        <p:spPr>
          <a:xfrm>
            <a:off x="831850" y="2646566"/>
            <a:ext cx="10515600" cy="1915909"/>
          </a:xfrm>
        </p:spPr>
        <p:txBody>
          <a:bodyPr/>
          <a:lstStyle/>
          <a:p>
            <a:r>
              <a:rPr lang="en-GB" dirty="0"/>
              <a:t>History &amp; Recent Developments</a:t>
            </a:r>
          </a:p>
        </p:txBody>
      </p:sp>
      <p:sp>
        <p:nvSpPr>
          <p:cNvPr id="3" name="Text Placeholder 2">
            <a:extLst>
              <a:ext uri="{FF2B5EF4-FFF2-40B4-BE49-F238E27FC236}">
                <a16:creationId xmlns:a16="http://schemas.microsoft.com/office/drawing/2014/main" id="{389CB797-A839-4F50-868F-4BCFC7EE2007}"/>
              </a:ext>
            </a:extLst>
          </p:cNvPr>
          <p:cNvSpPr>
            <a:spLocks noGrp="1"/>
          </p:cNvSpPr>
          <p:nvPr>
            <p:ph type="body" idx="1"/>
          </p:nvPr>
        </p:nvSpPr>
        <p:spPr/>
        <p:txBody>
          <a:bodyPr vert="horz" lIns="68580" tIns="34290" rIns="68580" bIns="34290" rtlCol="0" anchor="t">
            <a:noAutofit/>
          </a:bodyPr>
          <a:lstStyle/>
          <a:p>
            <a:endParaRPr lang="en-GB"/>
          </a:p>
        </p:txBody>
      </p:sp>
    </p:spTree>
    <p:extLst>
      <p:ext uri="{BB962C8B-B14F-4D97-AF65-F5344CB8AC3E}">
        <p14:creationId xmlns:p14="http://schemas.microsoft.com/office/powerpoint/2010/main" val="4116604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5689145"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Project history</a:t>
            </a:r>
          </a:p>
        </p:txBody>
      </p:sp>
      <p:sp>
        <p:nvSpPr>
          <p:cNvPr id="11" name="TextBox 10">
            <a:extLst>
              <a:ext uri="{FF2B5EF4-FFF2-40B4-BE49-F238E27FC236}">
                <a16:creationId xmlns:a16="http://schemas.microsoft.com/office/drawing/2014/main" id="{C3145709-2359-4C99-BE3C-AFCB2BA8B748}"/>
              </a:ext>
            </a:extLst>
          </p:cNvPr>
          <p:cNvSpPr txBox="1"/>
          <p:nvPr/>
        </p:nvSpPr>
        <p:spPr>
          <a:xfrm>
            <a:off x="6199845" y="2547232"/>
            <a:ext cx="1044044" cy="307777"/>
          </a:xfrm>
          <a:prstGeom prst="rect">
            <a:avLst/>
          </a:prstGeom>
          <a:noFill/>
        </p:spPr>
        <p:txBody>
          <a:bodyPr wrap="square" rtlCol="0">
            <a:spAutoFit/>
          </a:bodyPr>
          <a:lstStyle/>
          <a:p>
            <a:pPr algn="ctr"/>
            <a:r>
              <a:rPr lang="en-GB" sz="1400"/>
              <a:t>2020</a:t>
            </a:r>
          </a:p>
        </p:txBody>
      </p:sp>
      <p:sp>
        <p:nvSpPr>
          <p:cNvPr id="16" name="TextBox 15">
            <a:extLst>
              <a:ext uri="{FF2B5EF4-FFF2-40B4-BE49-F238E27FC236}">
                <a16:creationId xmlns:a16="http://schemas.microsoft.com/office/drawing/2014/main" id="{3C324CDF-2161-4CBE-B354-7BD553896C54}"/>
              </a:ext>
            </a:extLst>
          </p:cNvPr>
          <p:cNvSpPr txBox="1"/>
          <p:nvPr/>
        </p:nvSpPr>
        <p:spPr>
          <a:xfrm>
            <a:off x="7834041" y="2547232"/>
            <a:ext cx="1044044" cy="307777"/>
          </a:xfrm>
          <a:prstGeom prst="rect">
            <a:avLst/>
          </a:prstGeom>
          <a:noFill/>
        </p:spPr>
        <p:txBody>
          <a:bodyPr wrap="square" rtlCol="0">
            <a:spAutoFit/>
          </a:bodyPr>
          <a:lstStyle/>
          <a:p>
            <a:pPr algn="ctr"/>
            <a:r>
              <a:rPr lang="en-GB" sz="1400"/>
              <a:t>2021</a:t>
            </a:r>
          </a:p>
        </p:txBody>
      </p:sp>
      <p:sp>
        <p:nvSpPr>
          <p:cNvPr id="17" name="TextBox 16">
            <a:extLst>
              <a:ext uri="{FF2B5EF4-FFF2-40B4-BE49-F238E27FC236}">
                <a16:creationId xmlns:a16="http://schemas.microsoft.com/office/drawing/2014/main" id="{BF43FAA4-5089-4ECF-BF9A-8B38AD1E426D}"/>
              </a:ext>
            </a:extLst>
          </p:cNvPr>
          <p:cNvSpPr txBox="1"/>
          <p:nvPr/>
        </p:nvSpPr>
        <p:spPr>
          <a:xfrm>
            <a:off x="4627798" y="2547232"/>
            <a:ext cx="1044044" cy="307777"/>
          </a:xfrm>
          <a:prstGeom prst="rect">
            <a:avLst/>
          </a:prstGeom>
          <a:noFill/>
        </p:spPr>
        <p:txBody>
          <a:bodyPr wrap="square" rtlCol="0">
            <a:spAutoFit/>
          </a:bodyPr>
          <a:lstStyle/>
          <a:p>
            <a:pPr algn="ctr"/>
            <a:r>
              <a:rPr lang="en-GB" sz="1400"/>
              <a:t>2019</a:t>
            </a:r>
          </a:p>
        </p:txBody>
      </p:sp>
      <p:sp>
        <p:nvSpPr>
          <p:cNvPr id="18" name="TextBox 17">
            <a:extLst>
              <a:ext uri="{FF2B5EF4-FFF2-40B4-BE49-F238E27FC236}">
                <a16:creationId xmlns:a16="http://schemas.microsoft.com/office/drawing/2014/main" id="{D4413CC1-84FA-41A9-93C8-70614BA1755D}"/>
              </a:ext>
            </a:extLst>
          </p:cNvPr>
          <p:cNvSpPr txBox="1"/>
          <p:nvPr/>
        </p:nvSpPr>
        <p:spPr>
          <a:xfrm>
            <a:off x="3055748" y="2547232"/>
            <a:ext cx="1044044" cy="307777"/>
          </a:xfrm>
          <a:prstGeom prst="rect">
            <a:avLst/>
          </a:prstGeom>
          <a:noFill/>
        </p:spPr>
        <p:txBody>
          <a:bodyPr wrap="square" rtlCol="0">
            <a:spAutoFit/>
          </a:bodyPr>
          <a:lstStyle/>
          <a:p>
            <a:pPr algn="ctr"/>
            <a:r>
              <a:rPr lang="en-GB" sz="1400"/>
              <a:t>2018</a:t>
            </a:r>
          </a:p>
        </p:txBody>
      </p:sp>
      <p:sp>
        <p:nvSpPr>
          <p:cNvPr id="20" name="TextBox 19">
            <a:extLst>
              <a:ext uri="{FF2B5EF4-FFF2-40B4-BE49-F238E27FC236}">
                <a16:creationId xmlns:a16="http://schemas.microsoft.com/office/drawing/2014/main" id="{B695AF04-C8FE-4FAE-8E73-D15547629FCE}"/>
              </a:ext>
            </a:extLst>
          </p:cNvPr>
          <p:cNvSpPr txBox="1"/>
          <p:nvPr/>
        </p:nvSpPr>
        <p:spPr>
          <a:xfrm>
            <a:off x="1480117" y="2547232"/>
            <a:ext cx="1044044" cy="307777"/>
          </a:xfrm>
          <a:prstGeom prst="rect">
            <a:avLst/>
          </a:prstGeom>
          <a:noFill/>
        </p:spPr>
        <p:txBody>
          <a:bodyPr wrap="square" rtlCol="0">
            <a:spAutoFit/>
          </a:bodyPr>
          <a:lstStyle/>
          <a:p>
            <a:pPr algn="ctr"/>
            <a:r>
              <a:rPr lang="en-GB" sz="1400"/>
              <a:t>2017</a:t>
            </a:r>
          </a:p>
        </p:txBody>
      </p:sp>
      <p:sp>
        <p:nvSpPr>
          <p:cNvPr id="21" name="TextBox 20">
            <a:extLst>
              <a:ext uri="{FF2B5EF4-FFF2-40B4-BE49-F238E27FC236}">
                <a16:creationId xmlns:a16="http://schemas.microsoft.com/office/drawing/2014/main" id="{43A0E59A-B781-4E73-9AA3-DBE65594FDC0}"/>
              </a:ext>
            </a:extLst>
          </p:cNvPr>
          <p:cNvSpPr txBox="1"/>
          <p:nvPr/>
        </p:nvSpPr>
        <p:spPr>
          <a:xfrm>
            <a:off x="3314700" y="3580656"/>
            <a:ext cx="2672084" cy="2062103"/>
          </a:xfrm>
          <a:prstGeom prst="rect">
            <a:avLst/>
          </a:prstGeom>
          <a:noFill/>
        </p:spPr>
        <p:txBody>
          <a:bodyPr wrap="square" rtlCol="0">
            <a:spAutoFit/>
          </a:bodyPr>
          <a:lstStyle/>
          <a:p>
            <a:pPr algn="ctr"/>
            <a:r>
              <a:rPr lang="en-GB" sz="1600" b="1" u="sng" dirty="0">
                <a:solidFill>
                  <a:schemeClr val="bg1">
                    <a:lumMod val="75000"/>
                  </a:schemeClr>
                </a:solidFill>
              </a:rPr>
              <a:t>Met Office</a:t>
            </a:r>
          </a:p>
          <a:p>
            <a:pPr algn="ctr"/>
            <a:r>
              <a:rPr lang="en-GB" sz="1600" b="1" u="sng" dirty="0">
                <a:solidFill>
                  <a:schemeClr val="bg1">
                    <a:lumMod val="75000"/>
                  </a:schemeClr>
                </a:solidFill>
              </a:rPr>
              <a:t>Alpha release</a:t>
            </a:r>
          </a:p>
          <a:p>
            <a:pPr algn="ctr"/>
            <a:r>
              <a:rPr lang="en-GB" sz="1600" b="1" dirty="0"/>
              <a:t>Real-time capability</a:t>
            </a:r>
          </a:p>
          <a:p>
            <a:pPr algn="ctr"/>
            <a:r>
              <a:rPr lang="en-GB" sz="1600" b="1" dirty="0"/>
              <a:t>UK and globe </a:t>
            </a:r>
          </a:p>
          <a:p>
            <a:pPr algn="ctr"/>
            <a:r>
              <a:rPr lang="en-GB" sz="1600" b="1" dirty="0"/>
              <a:t>Introduced nowcasting</a:t>
            </a:r>
          </a:p>
          <a:p>
            <a:pPr algn="ctr"/>
            <a:r>
              <a:rPr lang="en-GB" sz="1600" b="1" dirty="0"/>
              <a:t>MOGREPS-G in UK blend</a:t>
            </a:r>
          </a:p>
          <a:p>
            <a:pPr algn="ctr"/>
            <a:r>
              <a:rPr lang="en-GB" sz="1600" b="1" dirty="0"/>
              <a:t>Hourly-cycling MOGREPS-UK</a:t>
            </a:r>
          </a:p>
        </p:txBody>
      </p:sp>
      <p:sp>
        <p:nvSpPr>
          <p:cNvPr id="22" name="TextBox 21">
            <a:extLst>
              <a:ext uri="{FF2B5EF4-FFF2-40B4-BE49-F238E27FC236}">
                <a16:creationId xmlns:a16="http://schemas.microsoft.com/office/drawing/2014/main" id="{B4198D25-C06F-4FAA-95E8-939A78589563}"/>
              </a:ext>
            </a:extLst>
          </p:cNvPr>
          <p:cNvSpPr txBox="1"/>
          <p:nvPr/>
        </p:nvSpPr>
        <p:spPr>
          <a:xfrm>
            <a:off x="115220" y="3580656"/>
            <a:ext cx="1132555" cy="584775"/>
          </a:xfrm>
          <a:prstGeom prst="rect">
            <a:avLst/>
          </a:prstGeom>
          <a:noFill/>
        </p:spPr>
        <p:txBody>
          <a:bodyPr wrap="square" rtlCol="0">
            <a:spAutoFit/>
          </a:bodyPr>
          <a:lstStyle/>
          <a:p>
            <a:pPr algn="ctr"/>
            <a:r>
              <a:rPr lang="en-GB" sz="1600" b="1" u="sng" dirty="0">
                <a:solidFill>
                  <a:schemeClr val="bg1">
                    <a:lumMod val="75000"/>
                  </a:schemeClr>
                </a:solidFill>
              </a:rPr>
              <a:t>Starting out</a:t>
            </a:r>
          </a:p>
        </p:txBody>
      </p:sp>
      <p:sp>
        <p:nvSpPr>
          <p:cNvPr id="23" name="TextBox 22">
            <a:extLst>
              <a:ext uri="{FF2B5EF4-FFF2-40B4-BE49-F238E27FC236}">
                <a16:creationId xmlns:a16="http://schemas.microsoft.com/office/drawing/2014/main" id="{EC98E730-7281-4AB3-AEBE-E6AB5A6FE5C6}"/>
              </a:ext>
            </a:extLst>
          </p:cNvPr>
          <p:cNvSpPr txBox="1"/>
          <p:nvPr/>
        </p:nvSpPr>
        <p:spPr>
          <a:xfrm>
            <a:off x="9498929" y="2556435"/>
            <a:ext cx="1044044" cy="307777"/>
          </a:xfrm>
          <a:prstGeom prst="rect">
            <a:avLst/>
          </a:prstGeom>
          <a:noFill/>
        </p:spPr>
        <p:txBody>
          <a:bodyPr wrap="square" rtlCol="0">
            <a:spAutoFit/>
          </a:bodyPr>
          <a:lstStyle/>
          <a:p>
            <a:pPr algn="ctr"/>
            <a:r>
              <a:rPr lang="en-GB" sz="1400"/>
              <a:t>2022</a:t>
            </a:r>
          </a:p>
        </p:txBody>
      </p:sp>
      <p:sp>
        <p:nvSpPr>
          <p:cNvPr id="24" name="TextBox 23">
            <a:extLst>
              <a:ext uri="{FF2B5EF4-FFF2-40B4-BE49-F238E27FC236}">
                <a16:creationId xmlns:a16="http://schemas.microsoft.com/office/drawing/2014/main" id="{8E7E524B-7497-4FBE-BCA4-C11A74CFA26E}"/>
              </a:ext>
            </a:extLst>
          </p:cNvPr>
          <p:cNvSpPr txBox="1"/>
          <p:nvPr/>
        </p:nvSpPr>
        <p:spPr>
          <a:xfrm>
            <a:off x="6096000" y="3580656"/>
            <a:ext cx="3086293" cy="2554545"/>
          </a:xfrm>
          <a:prstGeom prst="rect">
            <a:avLst/>
          </a:prstGeom>
          <a:noFill/>
        </p:spPr>
        <p:txBody>
          <a:bodyPr wrap="square" rtlCol="0">
            <a:spAutoFit/>
          </a:bodyPr>
          <a:lstStyle/>
          <a:p>
            <a:pPr algn="ctr"/>
            <a:r>
              <a:rPr lang="en-GB" sz="1600" b="1" u="sng" dirty="0">
                <a:solidFill>
                  <a:schemeClr val="bg1">
                    <a:lumMod val="75000"/>
                  </a:schemeClr>
                </a:solidFill>
              </a:rPr>
              <a:t>Met Office</a:t>
            </a:r>
          </a:p>
          <a:p>
            <a:pPr algn="ctr"/>
            <a:r>
              <a:rPr lang="en-GB" sz="1600" b="1" u="sng" dirty="0">
                <a:solidFill>
                  <a:schemeClr val="bg1">
                    <a:lumMod val="75000"/>
                  </a:schemeClr>
                </a:solidFill>
              </a:rPr>
              <a:t>Operational beta demo</a:t>
            </a:r>
            <a:endParaRPr lang="en-GB" sz="1600" b="1" dirty="0">
              <a:solidFill>
                <a:schemeClr val="bg1">
                  <a:lumMod val="75000"/>
                </a:schemeClr>
              </a:solidFill>
            </a:endParaRPr>
          </a:p>
          <a:p>
            <a:pPr algn="ctr"/>
            <a:r>
              <a:rPr lang="en-GB" sz="1600" b="1" dirty="0"/>
              <a:t>Web &amp; App focus</a:t>
            </a:r>
          </a:p>
          <a:p>
            <a:pPr algn="ctr"/>
            <a:r>
              <a:rPr lang="en-GB" sz="1600" b="1" dirty="0"/>
              <a:t>Suite &amp; verification upgrades</a:t>
            </a:r>
          </a:p>
          <a:p>
            <a:pPr algn="ctr"/>
            <a:r>
              <a:rPr lang="en-GB" sz="1600" b="1" dirty="0"/>
              <a:t>Science upgrades</a:t>
            </a:r>
          </a:p>
          <a:p>
            <a:pPr algn="ctr"/>
            <a:r>
              <a:rPr lang="en-GB" sz="1600" b="1" dirty="0"/>
              <a:t>Nowcast porting &amp; enhancements</a:t>
            </a:r>
          </a:p>
          <a:p>
            <a:pPr algn="ctr"/>
            <a:r>
              <a:rPr lang="en-GB" sz="1600" b="1" dirty="0"/>
              <a:t>Statistical calibration</a:t>
            </a:r>
          </a:p>
          <a:p>
            <a:pPr algn="ctr"/>
            <a:r>
              <a:rPr lang="en-GB" sz="1600" b="1" dirty="0"/>
              <a:t>More variables</a:t>
            </a:r>
          </a:p>
          <a:p>
            <a:pPr algn="ctr"/>
            <a:r>
              <a:rPr lang="en-GB" sz="1600" b="1" dirty="0"/>
              <a:t>Visualisation</a:t>
            </a:r>
          </a:p>
        </p:txBody>
      </p:sp>
      <p:grpSp>
        <p:nvGrpSpPr>
          <p:cNvPr id="25" name="Group 24">
            <a:extLst>
              <a:ext uri="{FF2B5EF4-FFF2-40B4-BE49-F238E27FC236}">
                <a16:creationId xmlns:a16="http://schemas.microsoft.com/office/drawing/2014/main" id="{EAA780AC-4B00-4FBC-A9DA-BE5371017E42}"/>
              </a:ext>
            </a:extLst>
          </p:cNvPr>
          <p:cNvGrpSpPr/>
          <p:nvPr/>
        </p:nvGrpSpPr>
        <p:grpSpPr>
          <a:xfrm>
            <a:off x="841658" y="2565702"/>
            <a:ext cx="10105073" cy="444144"/>
            <a:chOff x="618630" y="3045286"/>
            <a:chExt cx="7578805" cy="426653"/>
          </a:xfrm>
        </p:grpSpPr>
        <p:cxnSp>
          <p:nvCxnSpPr>
            <p:cNvPr id="26" name="Straight Connector 25">
              <a:extLst>
                <a:ext uri="{FF2B5EF4-FFF2-40B4-BE49-F238E27FC236}">
                  <a16:creationId xmlns:a16="http://schemas.microsoft.com/office/drawing/2014/main" id="{62FB0E61-BE68-4EBB-8AAE-D498AA6EDCAB}"/>
                </a:ext>
              </a:extLst>
            </p:cNvPr>
            <p:cNvCxnSpPr>
              <a:cxnSpLocks/>
            </p:cNvCxnSpPr>
            <p:nvPr/>
          </p:nvCxnSpPr>
          <p:spPr>
            <a:xfrm>
              <a:off x="618630" y="3045286"/>
              <a:ext cx="74031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C29E9A5-EED4-4A84-88BA-7D909A013088}"/>
                </a:ext>
              </a:extLst>
            </p:cNvPr>
            <p:cNvCxnSpPr>
              <a:cxnSpLocks/>
            </p:cNvCxnSpPr>
            <p:nvPr/>
          </p:nvCxnSpPr>
          <p:spPr>
            <a:xfrm>
              <a:off x="618630" y="3471939"/>
              <a:ext cx="74031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2F64765E-99E4-4491-B0C4-E99CBADA8593}"/>
                </a:ext>
              </a:extLst>
            </p:cNvPr>
            <p:cNvGrpSpPr/>
            <p:nvPr/>
          </p:nvGrpSpPr>
          <p:grpSpPr>
            <a:xfrm>
              <a:off x="6786268" y="3051561"/>
              <a:ext cx="1411167" cy="420378"/>
              <a:chOff x="10496550" y="1581150"/>
              <a:chExt cx="2142289" cy="638175"/>
            </a:xfrm>
          </p:grpSpPr>
          <p:cxnSp>
            <p:nvCxnSpPr>
              <p:cNvPr id="43" name="Straight Connector 42">
                <a:extLst>
                  <a:ext uri="{FF2B5EF4-FFF2-40B4-BE49-F238E27FC236}">
                    <a16:creationId xmlns:a16="http://schemas.microsoft.com/office/drawing/2014/main" id="{DBBDCCF2-742F-4B2D-A243-3401AEAE4AA2}"/>
                  </a:ext>
                </a:extLst>
              </p:cNvPr>
              <p:cNvCxnSpPr/>
              <p:nvPr/>
            </p:nvCxnSpPr>
            <p:spPr>
              <a:xfrm>
                <a:off x="10496550" y="1581150"/>
                <a:ext cx="266700" cy="3143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6546B8-3816-45CE-872D-33F7B85BE5AF}"/>
                  </a:ext>
                </a:extLst>
              </p:cNvPr>
              <p:cNvCxnSpPr>
                <a:cxnSpLocks/>
              </p:cNvCxnSpPr>
              <p:nvPr/>
            </p:nvCxnSpPr>
            <p:spPr>
              <a:xfrm flipH="1">
                <a:off x="10496550" y="1895475"/>
                <a:ext cx="266700" cy="3238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9A10CF7-E1A2-44B2-BB7A-70A1E20AAFC7}"/>
                  </a:ext>
                </a:extLst>
              </p:cNvPr>
              <p:cNvCxnSpPr/>
              <p:nvPr/>
            </p:nvCxnSpPr>
            <p:spPr>
              <a:xfrm>
                <a:off x="12372133" y="1581150"/>
                <a:ext cx="266700" cy="3143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E48D532-2543-4480-B244-43D8F91D9972}"/>
                  </a:ext>
                </a:extLst>
              </p:cNvPr>
              <p:cNvCxnSpPr>
                <a:cxnSpLocks/>
              </p:cNvCxnSpPr>
              <p:nvPr/>
            </p:nvCxnSpPr>
            <p:spPr>
              <a:xfrm flipH="1">
                <a:off x="12372140" y="1895475"/>
                <a:ext cx="266699" cy="3238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55F87C61-686B-4F0A-ADA0-2BDBB707FACF}"/>
                </a:ext>
              </a:extLst>
            </p:cNvPr>
            <p:cNvGrpSpPr/>
            <p:nvPr/>
          </p:nvGrpSpPr>
          <p:grpSpPr>
            <a:xfrm>
              <a:off x="4376273" y="3051561"/>
              <a:ext cx="175681" cy="420378"/>
              <a:chOff x="10496550" y="1581150"/>
              <a:chExt cx="266700" cy="638175"/>
            </a:xfrm>
          </p:grpSpPr>
          <p:cxnSp>
            <p:nvCxnSpPr>
              <p:cNvPr id="41" name="Straight Connector 40">
                <a:extLst>
                  <a:ext uri="{FF2B5EF4-FFF2-40B4-BE49-F238E27FC236}">
                    <a16:creationId xmlns:a16="http://schemas.microsoft.com/office/drawing/2014/main" id="{A285047E-67C1-403D-BD4B-CA36A5612EF2}"/>
                  </a:ext>
                </a:extLst>
              </p:cNvPr>
              <p:cNvCxnSpPr/>
              <p:nvPr/>
            </p:nvCxnSpPr>
            <p:spPr>
              <a:xfrm>
                <a:off x="10496550" y="1581150"/>
                <a:ext cx="266700" cy="3143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B07EFDD-A5BF-40A8-8FF7-06E2D0E28978}"/>
                  </a:ext>
                </a:extLst>
              </p:cNvPr>
              <p:cNvCxnSpPr>
                <a:cxnSpLocks/>
              </p:cNvCxnSpPr>
              <p:nvPr/>
            </p:nvCxnSpPr>
            <p:spPr>
              <a:xfrm flipH="1">
                <a:off x="10496550" y="1895475"/>
                <a:ext cx="266700" cy="3238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5D013421-B3FF-4203-9D49-11496BAE28FA}"/>
                </a:ext>
              </a:extLst>
            </p:cNvPr>
            <p:cNvGrpSpPr/>
            <p:nvPr/>
          </p:nvGrpSpPr>
          <p:grpSpPr>
            <a:xfrm>
              <a:off x="2027674" y="3045286"/>
              <a:ext cx="1351296" cy="420378"/>
              <a:chOff x="8711852" y="1581150"/>
              <a:chExt cx="2051398" cy="638175"/>
            </a:xfrm>
          </p:grpSpPr>
          <p:cxnSp>
            <p:nvCxnSpPr>
              <p:cNvPr id="37" name="Straight Connector 36">
                <a:extLst>
                  <a:ext uri="{FF2B5EF4-FFF2-40B4-BE49-F238E27FC236}">
                    <a16:creationId xmlns:a16="http://schemas.microsoft.com/office/drawing/2014/main" id="{6574FF5A-9377-49ED-AEBA-7990B2AB68B3}"/>
                  </a:ext>
                </a:extLst>
              </p:cNvPr>
              <p:cNvCxnSpPr/>
              <p:nvPr/>
            </p:nvCxnSpPr>
            <p:spPr>
              <a:xfrm>
                <a:off x="10496550" y="1581150"/>
                <a:ext cx="266700" cy="3143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5FFBCB6-A332-4B34-8ADD-03AFD43AC8CF}"/>
                  </a:ext>
                </a:extLst>
              </p:cNvPr>
              <p:cNvCxnSpPr>
                <a:cxnSpLocks/>
              </p:cNvCxnSpPr>
              <p:nvPr/>
            </p:nvCxnSpPr>
            <p:spPr>
              <a:xfrm flipH="1">
                <a:off x="10496550" y="1895475"/>
                <a:ext cx="266700" cy="3238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1CF307C-786F-4810-B3A6-3DA33C418170}"/>
                  </a:ext>
                </a:extLst>
              </p:cNvPr>
              <p:cNvCxnSpPr/>
              <p:nvPr/>
            </p:nvCxnSpPr>
            <p:spPr>
              <a:xfrm>
                <a:off x="8711858" y="1581150"/>
                <a:ext cx="266700" cy="3143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1FD566E-4A0B-4CA6-957C-CD0338B9E3B5}"/>
                  </a:ext>
                </a:extLst>
              </p:cNvPr>
              <p:cNvCxnSpPr>
                <a:cxnSpLocks/>
              </p:cNvCxnSpPr>
              <p:nvPr/>
            </p:nvCxnSpPr>
            <p:spPr>
              <a:xfrm flipH="1">
                <a:off x="8711852" y="1895475"/>
                <a:ext cx="266701" cy="3238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B6B99364-5F52-4323-9FE0-393AE8A31F60}"/>
                </a:ext>
              </a:extLst>
            </p:cNvPr>
            <p:cNvGrpSpPr/>
            <p:nvPr/>
          </p:nvGrpSpPr>
          <p:grpSpPr>
            <a:xfrm>
              <a:off x="5611757" y="3051561"/>
              <a:ext cx="175681" cy="420378"/>
              <a:chOff x="10496550" y="1581150"/>
              <a:chExt cx="266700" cy="638175"/>
            </a:xfrm>
          </p:grpSpPr>
          <p:cxnSp>
            <p:nvCxnSpPr>
              <p:cNvPr id="35" name="Straight Connector 34">
                <a:extLst>
                  <a:ext uri="{FF2B5EF4-FFF2-40B4-BE49-F238E27FC236}">
                    <a16:creationId xmlns:a16="http://schemas.microsoft.com/office/drawing/2014/main" id="{09DD311B-AA6B-4AFB-BFD4-4C877E40E4A3}"/>
                  </a:ext>
                </a:extLst>
              </p:cNvPr>
              <p:cNvCxnSpPr/>
              <p:nvPr/>
            </p:nvCxnSpPr>
            <p:spPr>
              <a:xfrm>
                <a:off x="10496550" y="1581150"/>
                <a:ext cx="266700" cy="3143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9DA703A-4FA2-4D7C-AC0C-AC2639D5A9C8}"/>
                  </a:ext>
                </a:extLst>
              </p:cNvPr>
              <p:cNvCxnSpPr>
                <a:cxnSpLocks/>
              </p:cNvCxnSpPr>
              <p:nvPr/>
            </p:nvCxnSpPr>
            <p:spPr>
              <a:xfrm flipH="1">
                <a:off x="10496550" y="1895475"/>
                <a:ext cx="266700" cy="3238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C273C4E1-0E45-4FF5-BABB-DF658F147844}"/>
                </a:ext>
              </a:extLst>
            </p:cNvPr>
            <p:cNvGrpSpPr/>
            <p:nvPr/>
          </p:nvGrpSpPr>
          <p:grpSpPr>
            <a:xfrm>
              <a:off x="860071" y="3051561"/>
              <a:ext cx="175681" cy="420378"/>
              <a:chOff x="10496550" y="1581150"/>
              <a:chExt cx="266700" cy="638175"/>
            </a:xfrm>
          </p:grpSpPr>
          <p:cxnSp>
            <p:nvCxnSpPr>
              <p:cNvPr id="33" name="Straight Connector 32">
                <a:extLst>
                  <a:ext uri="{FF2B5EF4-FFF2-40B4-BE49-F238E27FC236}">
                    <a16:creationId xmlns:a16="http://schemas.microsoft.com/office/drawing/2014/main" id="{F25E892F-BA6F-4597-96E3-FE153614337D}"/>
                  </a:ext>
                </a:extLst>
              </p:cNvPr>
              <p:cNvCxnSpPr/>
              <p:nvPr/>
            </p:nvCxnSpPr>
            <p:spPr>
              <a:xfrm>
                <a:off x="10496550" y="1581150"/>
                <a:ext cx="266700" cy="3143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A7B9A09-DF34-45DC-BF8F-4869D73360F3}"/>
                  </a:ext>
                </a:extLst>
              </p:cNvPr>
              <p:cNvCxnSpPr>
                <a:cxnSpLocks/>
              </p:cNvCxnSpPr>
              <p:nvPr/>
            </p:nvCxnSpPr>
            <p:spPr>
              <a:xfrm flipH="1">
                <a:off x="10496550" y="1895475"/>
                <a:ext cx="266700" cy="3238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47" name="Straight Arrow Connector 46">
            <a:extLst>
              <a:ext uri="{FF2B5EF4-FFF2-40B4-BE49-F238E27FC236}">
                <a16:creationId xmlns:a16="http://schemas.microsoft.com/office/drawing/2014/main" id="{E5507788-9539-403A-894D-F320D0B73944}"/>
              </a:ext>
            </a:extLst>
          </p:cNvPr>
          <p:cNvCxnSpPr/>
          <p:nvPr/>
        </p:nvCxnSpPr>
        <p:spPr>
          <a:xfrm flipV="1">
            <a:off x="4757493" y="3101186"/>
            <a:ext cx="0" cy="4794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CD3A23DF-4071-426D-8633-770EA4BB3DD4}"/>
              </a:ext>
            </a:extLst>
          </p:cNvPr>
          <p:cNvCxnSpPr>
            <a:cxnSpLocks/>
            <a:stCxn id="24" idx="0"/>
          </p:cNvCxnSpPr>
          <p:nvPr/>
        </p:nvCxnSpPr>
        <p:spPr>
          <a:xfrm flipV="1">
            <a:off x="7639147" y="3114530"/>
            <a:ext cx="283690" cy="4661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9" name="Star: 5 Points 48">
            <a:extLst>
              <a:ext uri="{FF2B5EF4-FFF2-40B4-BE49-F238E27FC236}">
                <a16:creationId xmlns:a16="http://schemas.microsoft.com/office/drawing/2014/main" id="{484A8749-8E66-41B9-BAD2-400DC2C45D67}"/>
              </a:ext>
            </a:extLst>
          </p:cNvPr>
          <p:cNvSpPr/>
          <p:nvPr/>
        </p:nvSpPr>
        <p:spPr>
          <a:xfrm>
            <a:off x="7719450" y="2763014"/>
            <a:ext cx="426125" cy="426125"/>
          </a:xfrm>
          <a:prstGeom prst="star5">
            <a:avLst/>
          </a:prstGeom>
          <a:solidFill>
            <a:schemeClr val="accent6">
              <a:lumMod val="6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0" name="Star: 5 Points 49">
            <a:extLst>
              <a:ext uri="{FF2B5EF4-FFF2-40B4-BE49-F238E27FC236}">
                <a16:creationId xmlns:a16="http://schemas.microsoft.com/office/drawing/2014/main" id="{65E95E44-4CCB-44C4-919D-CAF74A048E1F}"/>
              </a:ext>
            </a:extLst>
          </p:cNvPr>
          <p:cNvSpPr/>
          <p:nvPr/>
        </p:nvSpPr>
        <p:spPr>
          <a:xfrm>
            <a:off x="9570148" y="2774953"/>
            <a:ext cx="426125" cy="426125"/>
          </a:xfrm>
          <a:prstGeom prst="star5">
            <a:avLst/>
          </a:prstGeom>
          <a:solidFill>
            <a:srgbClr val="FFC0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1" name="TextBox 50">
            <a:extLst>
              <a:ext uri="{FF2B5EF4-FFF2-40B4-BE49-F238E27FC236}">
                <a16:creationId xmlns:a16="http://schemas.microsoft.com/office/drawing/2014/main" id="{FF5D7488-8AF7-4E40-A45F-C179BCED1B8B}"/>
              </a:ext>
            </a:extLst>
          </p:cNvPr>
          <p:cNvSpPr txBox="1"/>
          <p:nvPr/>
        </p:nvSpPr>
        <p:spPr>
          <a:xfrm>
            <a:off x="9065174" y="3580656"/>
            <a:ext cx="3011605" cy="2759666"/>
          </a:xfrm>
          <a:prstGeom prst="rect">
            <a:avLst/>
          </a:prstGeom>
          <a:noFill/>
        </p:spPr>
        <p:txBody>
          <a:bodyPr wrap="square" rtlCol="0">
            <a:spAutoFit/>
          </a:bodyPr>
          <a:lstStyle/>
          <a:p>
            <a:pPr algn="ctr"/>
            <a:r>
              <a:rPr lang="en-GB" sz="1600" b="1" u="sng" dirty="0">
                <a:solidFill>
                  <a:schemeClr val="bg1">
                    <a:lumMod val="75000"/>
                  </a:schemeClr>
                </a:solidFill>
              </a:rPr>
              <a:t>Met Office</a:t>
            </a:r>
          </a:p>
          <a:p>
            <a:pPr algn="ctr"/>
            <a:r>
              <a:rPr lang="en-GB" sz="1600" b="1" u="sng" dirty="0">
                <a:solidFill>
                  <a:schemeClr val="bg1">
                    <a:lumMod val="75000"/>
                  </a:schemeClr>
                </a:solidFill>
              </a:rPr>
              <a:t>Fully Operational</a:t>
            </a:r>
            <a:endParaRPr lang="en-GB" sz="1600" b="1" dirty="0">
              <a:solidFill>
                <a:schemeClr val="bg1">
                  <a:lumMod val="75000"/>
                </a:schemeClr>
              </a:solidFill>
            </a:endParaRPr>
          </a:p>
          <a:p>
            <a:pPr algn="ctr"/>
            <a:r>
              <a:rPr lang="en-GB" sz="1600" b="1" dirty="0"/>
              <a:t>Further Web and App focus</a:t>
            </a:r>
          </a:p>
          <a:p>
            <a:pPr algn="ctr"/>
            <a:r>
              <a:rPr lang="en-GB" sz="1600" b="1" dirty="0"/>
              <a:t>Suite resilience improvements</a:t>
            </a:r>
          </a:p>
          <a:p>
            <a:pPr algn="ctr"/>
            <a:r>
              <a:rPr lang="en-GB" sz="1600" b="1" dirty="0"/>
              <a:t>Site calibration</a:t>
            </a:r>
          </a:p>
          <a:p>
            <a:pPr algn="ctr"/>
            <a:r>
              <a:rPr lang="en-GB" sz="1600" b="1" dirty="0"/>
              <a:t>Weather Symbol enhancement</a:t>
            </a:r>
          </a:p>
          <a:p>
            <a:pPr algn="ctr"/>
            <a:r>
              <a:rPr lang="en-GB" sz="1600" b="1" dirty="0" err="1"/>
              <a:t>Conda</a:t>
            </a:r>
            <a:r>
              <a:rPr lang="en-GB" sz="1600" b="1" dirty="0"/>
              <a:t> pack, logging</a:t>
            </a:r>
          </a:p>
          <a:p>
            <a:pPr algn="ctr"/>
            <a:r>
              <a:rPr lang="en-GB" sz="1600" b="1" dirty="0"/>
              <a:t>More variables</a:t>
            </a:r>
          </a:p>
          <a:p>
            <a:pPr algn="ctr"/>
            <a:endParaRPr lang="en-GB" sz="1333" b="1" dirty="0"/>
          </a:p>
        </p:txBody>
      </p:sp>
      <p:sp>
        <p:nvSpPr>
          <p:cNvPr id="52" name="Star: 5 Points 51">
            <a:extLst>
              <a:ext uri="{FF2B5EF4-FFF2-40B4-BE49-F238E27FC236}">
                <a16:creationId xmlns:a16="http://schemas.microsoft.com/office/drawing/2014/main" id="{25796D51-CC25-4F86-873B-85DB7AF38954}"/>
              </a:ext>
            </a:extLst>
          </p:cNvPr>
          <p:cNvSpPr/>
          <p:nvPr/>
        </p:nvSpPr>
        <p:spPr>
          <a:xfrm>
            <a:off x="4544430" y="2774953"/>
            <a:ext cx="426125" cy="426125"/>
          </a:xfrm>
          <a:prstGeom prst="star5">
            <a:avLst/>
          </a:prstGeom>
          <a:solidFill>
            <a:srgbClr val="FF99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cxnSp>
        <p:nvCxnSpPr>
          <p:cNvPr id="53" name="Straight Arrow Connector 52">
            <a:extLst>
              <a:ext uri="{FF2B5EF4-FFF2-40B4-BE49-F238E27FC236}">
                <a16:creationId xmlns:a16="http://schemas.microsoft.com/office/drawing/2014/main" id="{BEBE5608-C88F-496F-AC4E-0446C4028853}"/>
              </a:ext>
            </a:extLst>
          </p:cNvPr>
          <p:cNvCxnSpPr>
            <a:cxnSpLocks/>
          </p:cNvCxnSpPr>
          <p:nvPr/>
        </p:nvCxnSpPr>
        <p:spPr>
          <a:xfrm flipH="1" flipV="1">
            <a:off x="9783210" y="3114530"/>
            <a:ext cx="627615" cy="4661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B096C910-6C04-469E-85F2-4A84BE088BE7}"/>
              </a:ext>
            </a:extLst>
          </p:cNvPr>
          <p:cNvCxnSpPr/>
          <p:nvPr/>
        </p:nvCxnSpPr>
        <p:spPr>
          <a:xfrm>
            <a:off x="5292970" y="1840439"/>
            <a:ext cx="0" cy="6385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ACA191AE-8DE5-4853-9081-230CF45BE917}"/>
              </a:ext>
            </a:extLst>
          </p:cNvPr>
          <p:cNvSpPr txBox="1"/>
          <p:nvPr/>
        </p:nvSpPr>
        <p:spPr>
          <a:xfrm>
            <a:off x="4109317" y="1272229"/>
            <a:ext cx="2348740" cy="584775"/>
          </a:xfrm>
          <a:prstGeom prst="rect">
            <a:avLst/>
          </a:prstGeom>
          <a:noFill/>
        </p:spPr>
        <p:txBody>
          <a:bodyPr wrap="square" rtlCol="0">
            <a:spAutoFit/>
          </a:bodyPr>
          <a:lstStyle/>
          <a:p>
            <a:pPr algn="ctr"/>
            <a:r>
              <a:rPr lang="en-GB" sz="1600" b="1" u="sng" dirty="0">
                <a:solidFill>
                  <a:srgbClr val="00B0F0"/>
                </a:solidFill>
              </a:rPr>
              <a:t>Australian Bureau of Meteorology join</a:t>
            </a:r>
          </a:p>
        </p:txBody>
      </p:sp>
      <p:sp>
        <p:nvSpPr>
          <p:cNvPr id="56" name="TextBox 55">
            <a:extLst>
              <a:ext uri="{FF2B5EF4-FFF2-40B4-BE49-F238E27FC236}">
                <a16:creationId xmlns:a16="http://schemas.microsoft.com/office/drawing/2014/main" id="{183F2A3F-1598-4A84-8678-B1B3FBC6CF67}"/>
              </a:ext>
            </a:extLst>
          </p:cNvPr>
          <p:cNvSpPr txBox="1"/>
          <p:nvPr/>
        </p:nvSpPr>
        <p:spPr>
          <a:xfrm>
            <a:off x="7932362" y="1272229"/>
            <a:ext cx="1205387" cy="584775"/>
          </a:xfrm>
          <a:prstGeom prst="rect">
            <a:avLst/>
          </a:prstGeom>
          <a:noFill/>
        </p:spPr>
        <p:txBody>
          <a:bodyPr wrap="square" rtlCol="0">
            <a:spAutoFit/>
          </a:bodyPr>
          <a:lstStyle/>
          <a:p>
            <a:pPr algn="ctr"/>
            <a:r>
              <a:rPr lang="en-GB" sz="1600" b="1" u="sng" dirty="0">
                <a:solidFill>
                  <a:srgbClr val="E0DB0B"/>
                </a:solidFill>
              </a:rPr>
              <a:t>US Air Force join</a:t>
            </a:r>
          </a:p>
        </p:txBody>
      </p:sp>
      <p:cxnSp>
        <p:nvCxnSpPr>
          <p:cNvPr id="57" name="Straight Arrow Connector 56">
            <a:extLst>
              <a:ext uri="{FF2B5EF4-FFF2-40B4-BE49-F238E27FC236}">
                <a16:creationId xmlns:a16="http://schemas.microsoft.com/office/drawing/2014/main" id="{D3C3FE1F-91C7-4B97-9EFF-A126508F9615}"/>
              </a:ext>
            </a:extLst>
          </p:cNvPr>
          <p:cNvCxnSpPr/>
          <p:nvPr/>
        </p:nvCxnSpPr>
        <p:spPr>
          <a:xfrm>
            <a:off x="8689929" y="1840438"/>
            <a:ext cx="0" cy="6385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8" name="Straight Arrow Connector 57">
            <a:extLst>
              <a:ext uri="{FF2B5EF4-FFF2-40B4-BE49-F238E27FC236}">
                <a16:creationId xmlns:a16="http://schemas.microsoft.com/office/drawing/2014/main" id="{E8ED9F9E-5E69-4C47-8DA1-04AB2C9F7078}"/>
              </a:ext>
            </a:extLst>
          </p:cNvPr>
          <p:cNvCxnSpPr>
            <a:cxnSpLocks/>
            <a:stCxn id="59" idx="2"/>
          </p:cNvCxnSpPr>
          <p:nvPr/>
        </p:nvCxnSpPr>
        <p:spPr>
          <a:xfrm>
            <a:off x="9776620" y="1857004"/>
            <a:ext cx="6590" cy="5204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9" name="TextBox 58">
            <a:extLst>
              <a:ext uri="{FF2B5EF4-FFF2-40B4-BE49-F238E27FC236}">
                <a16:creationId xmlns:a16="http://schemas.microsoft.com/office/drawing/2014/main" id="{1FA435C5-5492-42AF-96D4-01CF607EDA1C}"/>
              </a:ext>
            </a:extLst>
          </p:cNvPr>
          <p:cNvSpPr txBox="1"/>
          <p:nvPr/>
        </p:nvSpPr>
        <p:spPr>
          <a:xfrm>
            <a:off x="9054812" y="1272229"/>
            <a:ext cx="1443615" cy="584775"/>
          </a:xfrm>
          <a:prstGeom prst="rect">
            <a:avLst/>
          </a:prstGeom>
          <a:noFill/>
        </p:spPr>
        <p:txBody>
          <a:bodyPr wrap="square" rtlCol="0">
            <a:spAutoFit/>
          </a:bodyPr>
          <a:lstStyle/>
          <a:p>
            <a:pPr algn="ctr"/>
            <a:r>
              <a:rPr lang="en-GB" sz="1600" b="1" u="sng" dirty="0">
                <a:solidFill>
                  <a:srgbClr val="00B0F0"/>
                </a:solidFill>
              </a:rPr>
              <a:t>BoM</a:t>
            </a:r>
          </a:p>
          <a:p>
            <a:pPr algn="ctr"/>
            <a:r>
              <a:rPr lang="en-GB" sz="1600" b="1" u="sng" dirty="0">
                <a:solidFill>
                  <a:srgbClr val="00B0F0"/>
                </a:solidFill>
              </a:rPr>
              <a:t>prod-live</a:t>
            </a:r>
          </a:p>
        </p:txBody>
      </p:sp>
      <p:sp>
        <p:nvSpPr>
          <p:cNvPr id="60" name="Star: 5 Points 59">
            <a:extLst>
              <a:ext uri="{FF2B5EF4-FFF2-40B4-BE49-F238E27FC236}">
                <a16:creationId xmlns:a16="http://schemas.microsoft.com/office/drawing/2014/main" id="{E7DB98C9-D9EA-4CE8-AE6A-011DB6ADA228}"/>
              </a:ext>
            </a:extLst>
          </p:cNvPr>
          <p:cNvSpPr/>
          <p:nvPr/>
        </p:nvSpPr>
        <p:spPr>
          <a:xfrm>
            <a:off x="9477159" y="2253212"/>
            <a:ext cx="426125" cy="426125"/>
          </a:xfrm>
          <a:prstGeom prst="star5">
            <a:avLst/>
          </a:prstGeom>
          <a:solidFill>
            <a:srgbClr val="FFC0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478756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TextBox 8"/>
              <p:cNvSpPr txBox="1"/>
              <p:nvPr/>
            </p:nvSpPr>
            <p:spPr>
              <a:xfrm>
                <a:off x="284907" y="1008246"/>
                <a:ext cx="5811094" cy="4031873"/>
              </a:xfrm>
              <a:prstGeom prst="rect">
                <a:avLst/>
              </a:prstGeom>
              <a:noFill/>
            </p:spPr>
            <p:txBody>
              <a:bodyPr wrap="square" rtlCol="0">
                <a:spAutoFit/>
              </a:bodyPr>
              <a:lstStyle/>
              <a:p>
                <a:r>
                  <a:rPr lang="en-GB" sz="2000" dirty="0"/>
                  <a:t>Using a chosen distribution (e.g. normal), EMOS aims to optimise the distribution to better match the truth. </a:t>
                </a:r>
              </a:p>
              <a:p>
                <a:endParaRPr lang="en-GB" sz="2400" dirty="0"/>
              </a:p>
              <a:p>
                <a:endParaRPr lang="en-GB" sz="2400" dirty="0"/>
              </a:p>
              <a:p>
                <a:endParaRPr lang="en-GB" sz="2400" dirty="0"/>
              </a:p>
              <a:p>
                <a:endParaRPr lang="en-GB" sz="2400" dirty="0"/>
              </a:p>
              <a:p>
                <a:r>
                  <a:rPr lang="en-GB" sz="2000" dirty="0"/>
                  <a:t>The </a:t>
                </a:r>
                <a14:m>
                  <m:oMath xmlns:m="http://schemas.openxmlformats.org/officeDocument/2006/math">
                    <m:r>
                      <a:rPr lang="en-GB" sz="2000" i="1">
                        <a:latin typeface="Cambria Math" panose="02040503050406030204" pitchFamily="18" charset="0"/>
                      </a:rPr>
                      <m:t>𝑎</m:t>
                    </m:r>
                  </m:oMath>
                </a14:m>
                <a:r>
                  <a:rPr lang="en-GB" sz="2000" dirty="0"/>
                  <a:t>, </a:t>
                </a:r>
                <a14:m>
                  <m:oMath xmlns:m="http://schemas.openxmlformats.org/officeDocument/2006/math">
                    <m:r>
                      <a:rPr lang="en-GB" sz="2000" i="1">
                        <a:latin typeface="Cambria Math" panose="02040503050406030204" pitchFamily="18" charset="0"/>
                      </a:rPr>
                      <m:t>𝑏</m:t>
                    </m:r>
                  </m:oMath>
                </a14:m>
                <a:r>
                  <a:rPr lang="en-GB" sz="2000" dirty="0"/>
                  <a:t>, </a:t>
                </a:r>
                <a14:m>
                  <m:oMath xmlns:m="http://schemas.openxmlformats.org/officeDocument/2006/math">
                    <m:r>
                      <a:rPr lang="en-GB" sz="2000" i="1">
                        <a:latin typeface="Cambria Math" panose="02040503050406030204" pitchFamily="18" charset="0"/>
                      </a:rPr>
                      <m:t>𝑐</m:t>
                    </m:r>
                  </m:oMath>
                </a14:m>
                <a:r>
                  <a:rPr lang="en-GB" sz="2000" dirty="0"/>
                  <a:t> and </a:t>
                </a:r>
                <a14:m>
                  <m:oMath xmlns:m="http://schemas.openxmlformats.org/officeDocument/2006/math">
                    <m:r>
                      <a:rPr lang="en-GB" sz="2000" i="1">
                        <a:latin typeface="Cambria Math" panose="02040503050406030204" pitchFamily="18" charset="0"/>
                      </a:rPr>
                      <m:t>𝑑</m:t>
                    </m:r>
                  </m:oMath>
                </a14:m>
                <a:r>
                  <a:rPr lang="en-GB" sz="2000" dirty="0"/>
                  <a:t> coefficients act to optimise the distribution using a scoring rule. In IMPROVER, the Continuous Ranked Probability Score (CRPS) is optimised. This reduces the area between the forecast CDF and the truth.</a:t>
                </a:r>
              </a:p>
            </p:txBody>
          </p:sp>
        </mc:Choice>
        <mc:Fallback xmlns="">
          <p:sp>
            <p:nvSpPr>
              <p:cNvPr id="9" name="TextBox 8"/>
              <p:cNvSpPr txBox="1">
                <a:spLocks noRot="1" noChangeAspect="1" noMove="1" noResize="1" noEditPoints="1" noAdjustHandles="1" noChangeArrowheads="1" noChangeShapeType="1" noTextEdit="1"/>
              </p:cNvSpPr>
              <p:nvPr/>
            </p:nvSpPr>
            <p:spPr>
              <a:xfrm>
                <a:off x="284907" y="1008246"/>
                <a:ext cx="5811094" cy="4031873"/>
              </a:xfrm>
              <a:prstGeom prst="rect">
                <a:avLst/>
              </a:prstGeom>
              <a:blipFill>
                <a:blip r:embed="rId3"/>
                <a:stretch>
                  <a:fillRect l="-1154" t="-604" r="-1679" b="-18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2C3061E-E2D0-4E66-B39A-564F50F513CC}"/>
                  </a:ext>
                </a:extLst>
              </p:cNvPr>
              <p:cNvSpPr txBox="1"/>
              <p:nvPr/>
            </p:nvSpPr>
            <p:spPr>
              <a:xfrm>
                <a:off x="426346" y="2454065"/>
                <a:ext cx="2781733"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𝑁</m:t>
                      </m:r>
                      <m:d>
                        <m:dPr>
                          <m:ctrlPr>
                            <a:rPr lang="en-GB" sz="2400" i="1">
                              <a:latin typeface="Cambria Math" panose="02040503050406030204" pitchFamily="18" charset="0"/>
                            </a:rPr>
                          </m:ctrlPr>
                        </m:dPr>
                        <m:e>
                          <m:r>
                            <a:rPr lang="en-GB" sz="2400" i="1">
                              <a:latin typeface="Cambria Math" panose="02040503050406030204" pitchFamily="18" charset="0"/>
                            </a:rPr>
                            <m:t>𝑎</m:t>
                          </m:r>
                          <m:r>
                            <a:rPr lang="en-GB" sz="2400" i="1">
                              <a:latin typeface="Cambria Math" panose="02040503050406030204" pitchFamily="18" charset="0"/>
                            </a:rPr>
                            <m:t>+</m:t>
                          </m:r>
                          <m:r>
                            <a:rPr lang="en-GB" sz="2400" i="1">
                              <a:latin typeface="Cambria Math" panose="02040503050406030204" pitchFamily="18" charset="0"/>
                            </a:rPr>
                            <m:t>𝑏</m:t>
                          </m:r>
                          <m:acc>
                            <m:accPr>
                              <m:chr m:val="̅"/>
                              <m:ctrlPr>
                                <a:rPr lang="en-GB" sz="2400" i="1">
                                  <a:latin typeface="Cambria Math" panose="02040503050406030204" pitchFamily="18" charset="0"/>
                                </a:rPr>
                              </m:ctrlPr>
                            </m:accPr>
                            <m:e>
                              <m:r>
                                <a:rPr lang="en-GB" sz="2400" i="1">
                                  <a:latin typeface="Cambria Math" panose="02040503050406030204" pitchFamily="18" charset="0"/>
                                </a:rPr>
                                <m:t>𝑋</m:t>
                              </m:r>
                            </m:e>
                          </m:acc>
                          <m:r>
                            <a:rPr lang="en-GB" sz="2400" i="1">
                              <a:latin typeface="Cambria Math" panose="02040503050406030204" pitchFamily="18" charset="0"/>
                            </a:rPr>
                            <m:t>, </m:t>
                          </m:r>
                          <m:r>
                            <a:rPr lang="en-GB" sz="2400" i="1">
                              <a:latin typeface="Cambria Math" panose="02040503050406030204" pitchFamily="18" charset="0"/>
                            </a:rPr>
                            <m:t>𝑐</m:t>
                          </m:r>
                          <m:r>
                            <a:rPr lang="en-GB" sz="2400" i="1">
                              <a:latin typeface="Cambria Math" panose="02040503050406030204" pitchFamily="18" charset="0"/>
                            </a:rPr>
                            <m:t>+</m:t>
                          </m:r>
                          <m:r>
                            <a:rPr lang="en-GB" sz="2400" i="1">
                              <a:latin typeface="Cambria Math" panose="02040503050406030204" pitchFamily="18" charset="0"/>
                            </a:rPr>
                            <m:t>𝑑</m:t>
                          </m:r>
                          <m:sSup>
                            <m:sSupPr>
                              <m:ctrlPr>
                                <a:rPr lang="en-GB" sz="2400" i="1">
                                  <a:latin typeface="Cambria Math" panose="02040503050406030204" pitchFamily="18" charset="0"/>
                                </a:rPr>
                              </m:ctrlPr>
                            </m:sSupPr>
                            <m:e>
                              <m:r>
                                <a:rPr lang="en-GB" sz="2400" i="1">
                                  <a:latin typeface="Cambria Math" panose="02040503050406030204" pitchFamily="18" charset="0"/>
                                </a:rPr>
                                <m:t>𝑆</m:t>
                              </m:r>
                            </m:e>
                            <m:sup>
                              <m:r>
                                <a:rPr lang="en-GB" sz="2400" i="1">
                                  <a:latin typeface="Cambria Math" panose="02040503050406030204" pitchFamily="18" charset="0"/>
                                </a:rPr>
                                <m:t>2</m:t>
                              </m:r>
                            </m:sup>
                          </m:sSup>
                        </m:e>
                      </m:d>
                    </m:oMath>
                  </m:oMathPara>
                </a14:m>
                <a:endParaRPr lang="en-GB" sz="2400" dirty="0"/>
              </a:p>
            </p:txBody>
          </p:sp>
        </mc:Choice>
        <mc:Fallback xmlns="">
          <p:sp>
            <p:nvSpPr>
              <p:cNvPr id="10" name="TextBox 9">
                <a:extLst>
                  <a:ext uri="{FF2B5EF4-FFF2-40B4-BE49-F238E27FC236}">
                    <a16:creationId xmlns:a16="http://schemas.microsoft.com/office/drawing/2014/main" id="{82C3061E-E2D0-4E66-B39A-564F50F513CC}"/>
                  </a:ext>
                </a:extLst>
              </p:cNvPr>
              <p:cNvSpPr txBox="1">
                <a:spLocks noRot="1" noChangeAspect="1" noMove="1" noResize="1" noEditPoints="1" noAdjustHandles="1" noChangeArrowheads="1" noChangeShapeType="1" noTextEdit="1"/>
              </p:cNvSpPr>
              <p:nvPr/>
            </p:nvSpPr>
            <p:spPr>
              <a:xfrm>
                <a:off x="426346" y="2454065"/>
                <a:ext cx="2781733" cy="369332"/>
              </a:xfrm>
              <a:prstGeom prst="rect">
                <a:avLst/>
              </a:prstGeom>
              <a:blipFill>
                <a:blip r:embed="rId4"/>
                <a:stretch>
                  <a:fillRect t="-1667" b="-11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94548F4-A79A-42E7-AD3D-5DA7DC26B162}"/>
                  </a:ext>
                </a:extLst>
              </p:cNvPr>
              <p:cNvSpPr txBox="1"/>
              <p:nvPr/>
            </p:nvSpPr>
            <p:spPr>
              <a:xfrm>
                <a:off x="3369724" y="1983383"/>
                <a:ext cx="2829616" cy="1200329"/>
              </a:xfrm>
              <a:prstGeom prst="rect">
                <a:avLst/>
              </a:prstGeom>
              <a:noFill/>
            </p:spPr>
            <p:txBody>
              <a:bodyPr wrap="square" rtlCol="0">
                <a:spAutoFit/>
              </a:bodyPr>
              <a:lstStyle/>
              <a:p>
                <a14:m>
                  <m:oMath xmlns:m="http://schemas.openxmlformats.org/officeDocument/2006/math">
                    <m:r>
                      <a:rPr lang="en-GB" i="1">
                        <a:latin typeface="Cambria Math" panose="02040503050406030204" pitchFamily="18" charset="0"/>
                      </a:rPr>
                      <m:t>𝑁</m:t>
                    </m:r>
                  </m:oMath>
                </a14:m>
                <a:r>
                  <a:rPr lang="en-GB" dirty="0"/>
                  <a:t> – distribution</a:t>
                </a:r>
              </a:p>
              <a:p>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𝑋</m:t>
                        </m:r>
                      </m:e>
                    </m:acc>
                  </m:oMath>
                </a14:m>
                <a:r>
                  <a:rPr lang="en-GB" dirty="0"/>
                  <a:t> – ensemble mean</a:t>
                </a:r>
              </a:p>
              <a:p>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𝑆</m:t>
                        </m:r>
                      </m:e>
                      <m:sup>
                        <m:r>
                          <a:rPr lang="en-GB" i="1">
                            <a:latin typeface="Cambria Math" panose="02040503050406030204" pitchFamily="18" charset="0"/>
                          </a:rPr>
                          <m:t>2</m:t>
                        </m:r>
                      </m:sup>
                    </m:sSup>
                  </m:oMath>
                </a14:m>
                <a:r>
                  <a:rPr lang="en-GB" dirty="0"/>
                  <a:t> - ensemble variance</a:t>
                </a:r>
              </a:p>
              <a:p>
                <a14:m>
                  <m:oMath xmlns:m="http://schemas.openxmlformats.org/officeDocument/2006/math">
                    <m:r>
                      <a:rPr lang="en-GB" i="1">
                        <a:latin typeface="Cambria Math" panose="02040503050406030204" pitchFamily="18" charset="0"/>
                      </a:rPr>
                      <m:t>𝑎</m:t>
                    </m:r>
                  </m:oMath>
                </a14:m>
                <a:r>
                  <a:rPr lang="en-GB" dirty="0"/>
                  <a:t>, </a:t>
                </a:r>
                <a14:m>
                  <m:oMath xmlns:m="http://schemas.openxmlformats.org/officeDocument/2006/math">
                    <m:r>
                      <a:rPr lang="en-GB" i="1">
                        <a:latin typeface="Cambria Math" panose="02040503050406030204" pitchFamily="18" charset="0"/>
                      </a:rPr>
                      <m:t>𝑏</m:t>
                    </m:r>
                  </m:oMath>
                </a14:m>
                <a:r>
                  <a:rPr lang="en-GB" dirty="0"/>
                  <a:t>, </a:t>
                </a:r>
                <a14:m>
                  <m:oMath xmlns:m="http://schemas.openxmlformats.org/officeDocument/2006/math">
                    <m:r>
                      <a:rPr lang="en-GB" i="1">
                        <a:latin typeface="Cambria Math" panose="02040503050406030204" pitchFamily="18" charset="0"/>
                      </a:rPr>
                      <m:t>𝑐</m:t>
                    </m:r>
                  </m:oMath>
                </a14:m>
                <a:r>
                  <a:rPr lang="en-GB" dirty="0"/>
                  <a:t>, </a:t>
                </a:r>
                <a14:m>
                  <m:oMath xmlns:m="http://schemas.openxmlformats.org/officeDocument/2006/math">
                    <m:r>
                      <a:rPr lang="en-GB" i="1">
                        <a:latin typeface="Cambria Math" panose="02040503050406030204" pitchFamily="18" charset="0"/>
                      </a:rPr>
                      <m:t>𝑑</m:t>
                    </m:r>
                  </m:oMath>
                </a14:m>
                <a:r>
                  <a:rPr lang="en-GB" dirty="0"/>
                  <a:t> - coefficients</a:t>
                </a:r>
              </a:p>
            </p:txBody>
          </p:sp>
        </mc:Choice>
        <mc:Fallback xmlns="">
          <p:sp>
            <p:nvSpPr>
              <p:cNvPr id="12" name="TextBox 11">
                <a:extLst>
                  <a:ext uri="{FF2B5EF4-FFF2-40B4-BE49-F238E27FC236}">
                    <a16:creationId xmlns:a16="http://schemas.microsoft.com/office/drawing/2014/main" id="{F94548F4-A79A-42E7-AD3D-5DA7DC26B162}"/>
                  </a:ext>
                </a:extLst>
              </p:cNvPr>
              <p:cNvSpPr txBox="1">
                <a:spLocks noRot="1" noChangeAspect="1" noMove="1" noResize="1" noEditPoints="1" noAdjustHandles="1" noChangeArrowheads="1" noChangeShapeType="1" noTextEdit="1"/>
              </p:cNvSpPr>
              <p:nvPr/>
            </p:nvSpPr>
            <p:spPr>
              <a:xfrm>
                <a:off x="3369724" y="1983383"/>
                <a:ext cx="2829616" cy="1200329"/>
              </a:xfrm>
              <a:prstGeom prst="rect">
                <a:avLst/>
              </a:prstGeom>
              <a:blipFill>
                <a:blip r:embed="rId5"/>
                <a:stretch>
                  <a:fillRect t="-2538" b="-7107"/>
                </a:stretch>
              </a:blipFill>
            </p:spPr>
            <p:txBody>
              <a:bodyPr/>
              <a:lstStyle/>
              <a:p>
                <a:r>
                  <a:rPr lang="en-GB">
                    <a:noFill/>
                  </a:rPr>
                  <a:t> </a:t>
                </a:r>
              </a:p>
            </p:txBody>
          </p:sp>
        </mc:Fallback>
      </mc:AlternateContent>
      <p:sp>
        <p:nvSpPr>
          <p:cNvPr id="3" name="Title 2"/>
          <p:cNvSpPr>
            <a:spLocks noGrp="1"/>
          </p:cNvSpPr>
          <p:nvPr>
            <p:ph type="title"/>
          </p:nvPr>
        </p:nvSpPr>
        <p:spPr>
          <a:xfrm>
            <a:off x="2474065" y="142350"/>
            <a:ext cx="9291589" cy="484748"/>
          </a:xfrm>
        </p:spPr>
        <p:txBody>
          <a:bodyPr>
            <a:normAutofit fontScale="90000"/>
          </a:bodyPr>
          <a:lstStyle/>
          <a:p>
            <a:r>
              <a:rPr lang="en-GB" sz="3700" dirty="0"/>
              <a:t>EMOS Calibration</a:t>
            </a:r>
          </a:p>
        </p:txBody>
      </p:sp>
      <p:sp>
        <p:nvSpPr>
          <p:cNvPr id="13" name="Rounded Rectangle 3">
            <a:extLst>
              <a:ext uri="{FF2B5EF4-FFF2-40B4-BE49-F238E27FC236}">
                <a16:creationId xmlns:a16="http://schemas.microsoft.com/office/drawing/2014/main" id="{62A1FB12-BA95-49EA-ACCA-F4F9A28CAB78}"/>
              </a:ext>
            </a:extLst>
          </p:cNvPr>
          <p:cNvSpPr/>
          <p:nvPr/>
        </p:nvSpPr>
        <p:spPr>
          <a:xfrm>
            <a:off x="6829425" y="156829"/>
            <a:ext cx="2026697" cy="819926"/>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Pre-calibration forecasts</a:t>
            </a:r>
          </a:p>
        </p:txBody>
      </p:sp>
      <p:sp>
        <p:nvSpPr>
          <p:cNvPr id="14" name="Rounded Rectangle 4">
            <a:extLst>
              <a:ext uri="{FF2B5EF4-FFF2-40B4-BE49-F238E27FC236}">
                <a16:creationId xmlns:a16="http://schemas.microsoft.com/office/drawing/2014/main" id="{09EE91AA-6159-49C8-8527-DCFE4B25673D}"/>
              </a:ext>
            </a:extLst>
          </p:cNvPr>
          <p:cNvSpPr/>
          <p:nvPr/>
        </p:nvSpPr>
        <p:spPr>
          <a:xfrm>
            <a:off x="6829425" y="1218425"/>
            <a:ext cx="2026697" cy="819926"/>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Truths</a:t>
            </a:r>
          </a:p>
        </p:txBody>
      </p:sp>
      <p:sp>
        <p:nvSpPr>
          <p:cNvPr id="15" name="Rounded Rectangle 5">
            <a:extLst>
              <a:ext uri="{FF2B5EF4-FFF2-40B4-BE49-F238E27FC236}">
                <a16:creationId xmlns:a16="http://schemas.microsoft.com/office/drawing/2014/main" id="{3748EBBA-B846-480B-81F2-24A4F3C1876C}"/>
              </a:ext>
            </a:extLst>
          </p:cNvPr>
          <p:cNvSpPr/>
          <p:nvPr/>
        </p:nvSpPr>
        <p:spPr>
          <a:xfrm>
            <a:off x="9814883" y="623691"/>
            <a:ext cx="2092211" cy="960063"/>
          </a:xfrm>
          <a:prstGeom prst="roundRect">
            <a:avLst/>
          </a:prstGeom>
          <a:solidFill>
            <a:schemeClr val="accent3">
              <a:lumMod val="40000"/>
              <a:lumOff val="6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Estimate EMOS coefficients</a:t>
            </a:r>
          </a:p>
        </p:txBody>
      </p:sp>
      <p:cxnSp>
        <p:nvCxnSpPr>
          <p:cNvPr id="16" name="Elbow Connector 9">
            <a:extLst>
              <a:ext uri="{FF2B5EF4-FFF2-40B4-BE49-F238E27FC236}">
                <a16:creationId xmlns:a16="http://schemas.microsoft.com/office/drawing/2014/main" id="{6FAEB947-2D6B-481A-8092-249B06980821}"/>
              </a:ext>
            </a:extLst>
          </p:cNvPr>
          <p:cNvCxnSpPr>
            <a:cxnSpLocks/>
            <a:stCxn id="13" idx="3"/>
            <a:endCxn id="15" idx="1"/>
          </p:cNvCxnSpPr>
          <p:nvPr/>
        </p:nvCxnSpPr>
        <p:spPr>
          <a:xfrm>
            <a:off x="8856122" y="566792"/>
            <a:ext cx="958761" cy="536931"/>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1">
            <a:extLst>
              <a:ext uri="{FF2B5EF4-FFF2-40B4-BE49-F238E27FC236}">
                <a16:creationId xmlns:a16="http://schemas.microsoft.com/office/drawing/2014/main" id="{E5E96250-6022-45B9-AAA1-36D189828599}"/>
              </a:ext>
            </a:extLst>
          </p:cNvPr>
          <p:cNvCxnSpPr>
            <a:cxnSpLocks/>
            <a:stCxn id="14" idx="3"/>
            <a:endCxn id="15" idx="1"/>
          </p:cNvCxnSpPr>
          <p:nvPr/>
        </p:nvCxnSpPr>
        <p:spPr>
          <a:xfrm flipV="1">
            <a:off x="8856122" y="1103723"/>
            <a:ext cx="958761" cy="524665"/>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4EC309E-42A3-408E-AD14-0C24F368D563}"/>
              </a:ext>
            </a:extLst>
          </p:cNvPr>
          <p:cNvSpPr txBox="1"/>
          <p:nvPr/>
        </p:nvSpPr>
        <p:spPr>
          <a:xfrm>
            <a:off x="6199340" y="5377732"/>
            <a:ext cx="5803119"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000" b="1" kern="0" dirty="0"/>
              <a:t>Constraint:</a:t>
            </a:r>
            <a:endParaRPr lang="en-GB" sz="2000" kern="0" dirty="0"/>
          </a:p>
          <a:p>
            <a:r>
              <a:rPr lang="en-GB" sz="2000" kern="0" dirty="0"/>
              <a:t>Prefer techniques that calibrate all sites, rather than just sites with observations, as this can lead to large differences between neighbouring sites.</a:t>
            </a:r>
          </a:p>
        </p:txBody>
      </p:sp>
      <p:pic>
        <p:nvPicPr>
          <p:cNvPr id="23" name="Picture 22" descr="Screen Clipping">
            <a:extLst>
              <a:ext uri="{FF2B5EF4-FFF2-40B4-BE49-F238E27FC236}">
                <a16:creationId xmlns:a16="http://schemas.microsoft.com/office/drawing/2014/main" id="{6D0BFFD5-2D82-408B-AAA5-77BF1F47D4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3973" y="3245267"/>
            <a:ext cx="2999171" cy="1963923"/>
          </a:xfrm>
          <a:prstGeom prst="rect">
            <a:avLst/>
          </a:prstGeom>
        </p:spPr>
      </p:pic>
      <p:pic>
        <p:nvPicPr>
          <p:cNvPr id="24" name="Picture 23" descr="Screen Clipping">
            <a:extLst>
              <a:ext uri="{FF2B5EF4-FFF2-40B4-BE49-F238E27FC236}">
                <a16:creationId xmlns:a16="http://schemas.microsoft.com/office/drawing/2014/main" id="{12CFCBCB-E466-42B3-9241-D74782A345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0766" y="3273078"/>
            <a:ext cx="3020011" cy="2026483"/>
          </a:xfrm>
          <a:prstGeom prst="rect">
            <a:avLst/>
          </a:prstGeom>
        </p:spPr>
      </p:pic>
      <p:sp>
        <p:nvSpPr>
          <p:cNvPr id="25" name="TextBox 24">
            <a:extLst>
              <a:ext uri="{FF2B5EF4-FFF2-40B4-BE49-F238E27FC236}">
                <a16:creationId xmlns:a16="http://schemas.microsoft.com/office/drawing/2014/main" id="{174FA6B2-E3CA-4400-8F3E-232113C0FF50}"/>
              </a:ext>
            </a:extLst>
          </p:cNvPr>
          <p:cNvSpPr txBox="1"/>
          <p:nvPr/>
        </p:nvSpPr>
        <p:spPr>
          <a:xfrm>
            <a:off x="6523128" y="2384544"/>
            <a:ext cx="2589541" cy="318100"/>
          </a:xfrm>
          <a:prstGeom prst="rect">
            <a:avLst/>
          </a:prstGeom>
          <a:noFill/>
        </p:spPr>
        <p:txBody>
          <a:bodyPr wrap="square" rtlCol="0">
            <a:spAutoFit/>
          </a:bodyPr>
          <a:lstStyle/>
          <a:p>
            <a:r>
              <a:rPr lang="en-GB" sz="1467" dirty="0"/>
              <a:t>Change location parameter</a:t>
            </a:r>
          </a:p>
        </p:txBody>
      </p:sp>
      <p:cxnSp>
        <p:nvCxnSpPr>
          <p:cNvPr id="26" name="Straight Arrow Connector 25">
            <a:extLst>
              <a:ext uri="{FF2B5EF4-FFF2-40B4-BE49-F238E27FC236}">
                <a16:creationId xmlns:a16="http://schemas.microsoft.com/office/drawing/2014/main" id="{2C40CA40-2422-4E93-8073-12B3E8C60234}"/>
              </a:ext>
            </a:extLst>
          </p:cNvPr>
          <p:cNvCxnSpPr/>
          <p:nvPr/>
        </p:nvCxnSpPr>
        <p:spPr>
          <a:xfrm>
            <a:off x="7603559" y="3204553"/>
            <a:ext cx="43326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D4A2F9E-CA2A-4D6A-A909-B6E086BF67AC}"/>
              </a:ext>
            </a:extLst>
          </p:cNvPr>
          <p:cNvSpPr txBox="1"/>
          <p:nvPr/>
        </p:nvSpPr>
        <p:spPr>
          <a:xfrm>
            <a:off x="9574304" y="2384544"/>
            <a:ext cx="2334003" cy="318100"/>
          </a:xfrm>
          <a:prstGeom prst="rect">
            <a:avLst/>
          </a:prstGeom>
          <a:noFill/>
        </p:spPr>
        <p:txBody>
          <a:bodyPr wrap="square" rtlCol="0">
            <a:spAutoFit/>
          </a:bodyPr>
          <a:lstStyle/>
          <a:p>
            <a:r>
              <a:rPr lang="en-GB" sz="1467" dirty="0"/>
              <a:t>Change scale parameter</a:t>
            </a:r>
          </a:p>
        </p:txBody>
      </p:sp>
      <p:cxnSp>
        <p:nvCxnSpPr>
          <p:cNvPr id="28" name="Straight Arrow Connector 27">
            <a:extLst>
              <a:ext uri="{FF2B5EF4-FFF2-40B4-BE49-F238E27FC236}">
                <a16:creationId xmlns:a16="http://schemas.microsoft.com/office/drawing/2014/main" id="{1B08F3E8-7B28-446D-B7F7-00F303C42C7B}"/>
              </a:ext>
            </a:extLst>
          </p:cNvPr>
          <p:cNvCxnSpPr/>
          <p:nvPr/>
        </p:nvCxnSpPr>
        <p:spPr>
          <a:xfrm flipH="1">
            <a:off x="10741305" y="3442746"/>
            <a:ext cx="6320" cy="42291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2CC76722-E364-4125-8337-9B7E8784B3B5}"/>
                  </a:ext>
                </a:extLst>
              </p:cNvPr>
              <p:cNvSpPr txBox="1"/>
              <p:nvPr/>
            </p:nvSpPr>
            <p:spPr>
              <a:xfrm>
                <a:off x="6379033" y="2743813"/>
                <a:ext cx="27817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000" i="1">
                          <a:latin typeface="Cambria Math" panose="02040503050406030204" pitchFamily="18" charset="0"/>
                          <a:ea typeface="Cambria Math" panose="02040503050406030204" pitchFamily="18" charset="0"/>
                        </a:rPr>
                        <m:t>𝜇</m:t>
                      </m:r>
                      <m:r>
                        <a:rPr lang="en-GB" sz="2000" i="1">
                          <a:latin typeface="Cambria Math" panose="02040503050406030204" pitchFamily="18" charset="0"/>
                          <a:ea typeface="Cambria Math" panose="02040503050406030204" pitchFamily="18" charset="0"/>
                        </a:rPr>
                        <m:t>=</m:t>
                      </m:r>
                      <m:r>
                        <a:rPr lang="en-GB" sz="2000" i="1">
                          <a:latin typeface="Cambria Math" panose="02040503050406030204" pitchFamily="18" charset="0"/>
                        </a:rPr>
                        <m:t>𝑎</m:t>
                      </m:r>
                      <m:r>
                        <a:rPr lang="en-GB" sz="2000" i="1">
                          <a:latin typeface="Cambria Math" panose="02040503050406030204" pitchFamily="18" charset="0"/>
                        </a:rPr>
                        <m:t>+</m:t>
                      </m:r>
                      <m:r>
                        <a:rPr lang="en-GB" sz="2000" i="1">
                          <a:latin typeface="Cambria Math" panose="02040503050406030204" pitchFamily="18" charset="0"/>
                        </a:rPr>
                        <m:t>𝑏</m:t>
                      </m:r>
                      <m:acc>
                        <m:accPr>
                          <m:chr m:val="̅"/>
                          <m:ctrlPr>
                            <a:rPr lang="en-GB" sz="2000" i="1">
                              <a:latin typeface="Cambria Math" panose="02040503050406030204" pitchFamily="18" charset="0"/>
                            </a:rPr>
                          </m:ctrlPr>
                        </m:accPr>
                        <m:e>
                          <m:r>
                            <a:rPr lang="en-GB" sz="2000" i="1">
                              <a:latin typeface="Cambria Math" panose="02040503050406030204" pitchFamily="18" charset="0"/>
                            </a:rPr>
                            <m:t>𝑋</m:t>
                          </m:r>
                        </m:e>
                      </m:acc>
                    </m:oMath>
                  </m:oMathPara>
                </a14:m>
                <a:endParaRPr lang="en-GB" sz="2400" dirty="0"/>
              </a:p>
            </p:txBody>
          </p:sp>
        </mc:Choice>
        <mc:Fallback xmlns="">
          <p:sp>
            <p:nvSpPr>
              <p:cNvPr id="30" name="TextBox 29">
                <a:extLst>
                  <a:ext uri="{FF2B5EF4-FFF2-40B4-BE49-F238E27FC236}">
                    <a16:creationId xmlns:a16="http://schemas.microsoft.com/office/drawing/2014/main" id="{2CC76722-E364-4125-8337-9B7E8784B3B5}"/>
                  </a:ext>
                </a:extLst>
              </p:cNvPr>
              <p:cNvSpPr txBox="1">
                <a:spLocks noRot="1" noChangeAspect="1" noMove="1" noResize="1" noEditPoints="1" noAdjustHandles="1" noChangeArrowheads="1" noChangeShapeType="1" noTextEdit="1"/>
              </p:cNvSpPr>
              <p:nvPr/>
            </p:nvSpPr>
            <p:spPr>
              <a:xfrm>
                <a:off x="6379033" y="2743813"/>
                <a:ext cx="2781733" cy="307777"/>
              </a:xfrm>
              <a:prstGeom prst="rect">
                <a:avLst/>
              </a:prstGeom>
              <a:blipFill>
                <a:blip r:embed="rId8"/>
                <a:stretch>
                  <a:fillRect b="-254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40DA2D9-9E53-4A87-89B2-52F2ED8B0CF1}"/>
                  </a:ext>
                </a:extLst>
              </p:cNvPr>
              <p:cNvSpPr txBox="1"/>
              <p:nvPr/>
            </p:nvSpPr>
            <p:spPr>
              <a:xfrm>
                <a:off x="9279904" y="2743813"/>
                <a:ext cx="2781733"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2000" i="1">
                              <a:latin typeface="Cambria Math" panose="02040503050406030204" pitchFamily="18" charset="0"/>
                              <a:ea typeface="Cambria Math" panose="02040503050406030204" pitchFamily="18" charset="0"/>
                            </a:rPr>
                          </m:ctrlPr>
                        </m:sSupPr>
                        <m:e>
                          <m:r>
                            <a:rPr lang="en-GB" sz="2000" i="1">
                              <a:latin typeface="Cambria Math" panose="02040503050406030204" pitchFamily="18" charset="0"/>
                              <a:ea typeface="Cambria Math" panose="02040503050406030204" pitchFamily="18" charset="0"/>
                            </a:rPr>
                            <m:t>𝜎</m:t>
                          </m:r>
                        </m:e>
                        <m:sup>
                          <m:r>
                            <a:rPr lang="en-GB" sz="2000" i="1">
                              <a:latin typeface="Cambria Math" panose="02040503050406030204" pitchFamily="18" charset="0"/>
                              <a:ea typeface="Cambria Math" panose="02040503050406030204" pitchFamily="18" charset="0"/>
                            </a:rPr>
                            <m:t>2</m:t>
                          </m:r>
                        </m:sup>
                      </m:sSup>
                      <m:r>
                        <a:rPr lang="en-GB" sz="2000" i="1">
                          <a:latin typeface="Cambria Math" panose="02040503050406030204" pitchFamily="18" charset="0"/>
                          <a:ea typeface="Cambria Math" panose="02040503050406030204" pitchFamily="18" charset="0"/>
                        </a:rPr>
                        <m:t>=</m:t>
                      </m:r>
                      <m:r>
                        <a:rPr lang="en-GB" sz="2000" i="1">
                          <a:latin typeface="Cambria Math" panose="02040503050406030204" pitchFamily="18" charset="0"/>
                        </a:rPr>
                        <m:t>𝑐</m:t>
                      </m:r>
                      <m:r>
                        <a:rPr lang="en-GB" sz="2000" i="1">
                          <a:latin typeface="Cambria Math" panose="02040503050406030204" pitchFamily="18" charset="0"/>
                        </a:rPr>
                        <m:t>+</m:t>
                      </m:r>
                      <m:r>
                        <a:rPr lang="en-GB" sz="2000" i="1">
                          <a:latin typeface="Cambria Math" panose="02040503050406030204" pitchFamily="18" charset="0"/>
                        </a:rPr>
                        <m:t>𝑑</m:t>
                      </m:r>
                      <m:sSup>
                        <m:sSupPr>
                          <m:ctrlPr>
                            <a:rPr lang="en-GB" sz="2000" i="1">
                              <a:latin typeface="Cambria Math" panose="02040503050406030204" pitchFamily="18" charset="0"/>
                            </a:rPr>
                          </m:ctrlPr>
                        </m:sSupPr>
                        <m:e>
                          <m:r>
                            <a:rPr lang="en-GB" sz="2000" i="1">
                              <a:latin typeface="Cambria Math" panose="02040503050406030204" pitchFamily="18" charset="0"/>
                            </a:rPr>
                            <m:t>𝑆</m:t>
                          </m:r>
                        </m:e>
                        <m:sup>
                          <m:r>
                            <a:rPr lang="en-GB" sz="2000" i="1">
                              <a:latin typeface="Cambria Math" panose="02040503050406030204" pitchFamily="18" charset="0"/>
                            </a:rPr>
                            <m:t>2</m:t>
                          </m:r>
                        </m:sup>
                      </m:sSup>
                    </m:oMath>
                  </m:oMathPara>
                </a14:m>
                <a:endParaRPr lang="en-GB" sz="2400" dirty="0"/>
              </a:p>
            </p:txBody>
          </p:sp>
        </mc:Choice>
        <mc:Fallback xmlns="">
          <p:sp>
            <p:nvSpPr>
              <p:cNvPr id="31" name="TextBox 30">
                <a:extLst>
                  <a:ext uri="{FF2B5EF4-FFF2-40B4-BE49-F238E27FC236}">
                    <a16:creationId xmlns:a16="http://schemas.microsoft.com/office/drawing/2014/main" id="{E40DA2D9-9E53-4A87-89B2-52F2ED8B0CF1}"/>
                  </a:ext>
                </a:extLst>
              </p:cNvPr>
              <p:cNvSpPr txBox="1">
                <a:spLocks noRot="1" noChangeAspect="1" noMove="1" noResize="1" noEditPoints="1" noAdjustHandles="1" noChangeArrowheads="1" noChangeShapeType="1" noTextEdit="1"/>
              </p:cNvSpPr>
              <p:nvPr/>
            </p:nvSpPr>
            <p:spPr>
              <a:xfrm>
                <a:off x="9279904" y="2743813"/>
                <a:ext cx="2781733" cy="307777"/>
              </a:xfrm>
              <a:prstGeom prst="rect">
                <a:avLst/>
              </a:prstGeom>
              <a:blipFill>
                <a:blip r:embed="rId9"/>
                <a:stretch>
                  <a:fillRect b="-9804"/>
                </a:stretch>
              </a:blipFill>
            </p:spPr>
            <p:txBody>
              <a:bodyPr/>
              <a:lstStyle/>
              <a:p>
                <a:r>
                  <a:rPr lang="en-GB">
                    <a:noFill/>
                  </a:rPr>
                  <a:t> </a:t>
                </a:r>
              </a:p>
            </p:txBody>
          </p:sp>
        </mc:Fallback>
      </mc:AlternateContent>
      <p:sp>
        <p:nvSpPr>
          <p:cNvPr id="32" name="TextBox 31">
            <a:extLst>
              <a:ext uri="{FF2B5EF4-FFF2-40B4-BE49-F238E27FC236}">
                <a16:creationId xmlns:a16="http://schemas.microsoft.com/office/drawing/2014/main" id="{D4619C3F-ABC4-4A5B-A7EC-0A473E5029CF}"/>
              </a:ext>
            </a:extLst>
          </p:cNvPr>
          <p:cNvSpPr txBox="1"/>
          <p:nvPr/>
        </p:nvSpPr>
        <p:spPr>
          <a:xfrm>
            <a:off x="370632" y="5123465"/>
            <a:ext cx="3982293" cy="1631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000" b="1" kern="0" dirty="0"/>
              <a:t>Apply to:</a:t>
            </a:r>
            <a:endParaRPr lang="en-GB" sz="2000" kern="0" dirty="0"/>
          </a:p>
          <a:p>
            <a:pPr marL="342900" indent="-342900">
              <a:buFont typeface="Arial" panose="020B0604020202020204" pitchFamily="34" charset="0"/>
              <a:buChar char="•"/>
            </a:pPr>
            <a:r>
              <a:rPr lang="en-GB" sz="2000" kern="0" dirty="0"/>
              <a:t>screen temperature</a:t>
            </a:r>
          </a:p>
          <a:p>
            <a:pPr marL="342900" indent="-342900">
              <a:buFont typeface="Arial" panose="020B0604020202020204" pitchFamily="34" charset="0"/>
              <a:buChar char="•"/>
            </a:pPr>
            <a:r>
              <a:rPr lang="en-GB" sz="2000" kern="0" dirty="0"/>
              <a:t>daytime max temperature</a:t>
            </a:r>
          </a:p>
          <a:p>
            <a:pPr marL="342900" indent="-342900">
              <a:buFont typeface="Arial" panose="020B0604020202020204" pitchFamily="34" charset="0"/>
              <a:buChar char="•"/>
            </a:pPr>
            <a:r>
              <a:rPr lang="en-GB" sz="2000" kern="0" dirty="0"/>
              <a:t>night-time min temperature</a:t>
            </a:r>
          </a:p>
          <a:p>
            <a:pPr marL="342900" indent="-342900">
              <a:buFont typeface="Arial" panose="020B0604020202020204" pitchFamily="34" charset="0"/>
              <a:buChar char="•"/>
            </a:pPr>
            <a:r>
              <a:rPr lang="en-GB" sz="2000" kern="0" dirty="0"/>
              <a:t>10m wind speed</a:t>
            </a:r>
          </a:p>
        </p:txBody>
      </p:sp>
      <p:pic>
        <p:nvPicPr>
          <p:cNvPr id="21" name="Picture 20">
            <a:extLst>
              <a:ext uri="{FF2B5EF4-FFF2-40B4-BE49-F238E27FC236}">
                <a16:creationId xmlns:a16="http://schemas.microsoft.com/office/drawing/2014/main" id="{3F5351B3-652A-4FB7-9A57-2ED3916E98F4}"/>
              </a:ext>
            </a:extLst>
          </p:cNvPr>
          <p:cNvPicPr>
            <a:picLocks noChangeAspect="1"/>
          </p:cNvPicPr>
          <p:nvPr/>
        </p:nvPicPr>
        <p:blipFill>
          <a:blip r:embed="rId10"/>
          <a:stretch>
            <a:fillRect/>
          </a:stretch>
        </p:blipFill>
        <p:spPr>
          <a:xfrm>
            <a:off x="12523272" y="2806307"/>
            <a:ext cx="3760556" cy="2552501"/>
          </a:xfrm>
          <a:prstGeom prst="rect">
            <a:avLst/>
          </a:prstGeom>
        </p:spPr>
      </p:pic>
      <p:sp>
        <p:nvSpPr>
          <p:cNvPr id="22" name="TextBox 21">
            <a:extLst>
              <a:ext uri="{FF2B5EF4-FFF2-40B4-BE49-F238E27FC236}">
                <a16:creationId xmlns:a16="http://schemas.microsoft.com/office/drawing/2014/main" id="{5B0B5BAC-3219-4565-A58E-3896B0AEDE7D}"/>
              </a:ext>
            </a:extLst>
          </p:cNvPr>
          <p:cNvSpPr txBox="1"/>
          <p:nvPr/>
        </p:nvSpPr>
        <p:spPr>
          <a:xfrm>
            <a:off x="13690664" y="2458160"/>
            <a:ext cx="1922273" cy="379656"/>
          </a:xfrm>
          <a:prstGeom prst="rect">
            <a:avLst/>
          </a:prstGeom>
          <a:noFill/>
        </p:spPr>
        <p:txBody>
          <a:bodyPr wrap="square" rtlCol="0">
            <a:spAutoFit/>
          </a:bodyPr>
          <a:lstStyle/>
          <a:p>
            <a:r>
              <a:rPr lang="en-GB" sz="1867"/>
              <a:t>Post-calibration</a:t>
            </a:r>
          </a:p>
        </p:txBody>
      </p:sp>
    </p:spTree>
    <p:extLst>
      <p:ext uri="{BB962C8B-B14F-4D97-AF65-F5344CB8AC3E}">
        <p14:creationId xmlns:p14="http://schemas.microsoft.com/office/powerpoint/2010/main" val="4095683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4C5F569E-9025-456D-B510-CE320D2E43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8935"/>
          <a:stretch/>
        </p:blipFill>
        <p:spPr bwMode="auto">
          <a:xfrm>
            <a:off x="6241860" y="3162100"/>
            <a:ext cx="5762813" cy="36959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B4D62B9-CF1B-4E00-9412-50FCF0B926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9211"/>
          <a:stretch/>
        </p:blipFill>
        <p:spPr bwMode="auto">
          <a:xfrm>
            <a:off x="48778" y="3116693"/>
            <a:ext cx="6193082" cy="37958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376405" y="3346970"/>
            <a:ext cx="1435509" cy="830997"/>
          </a:xfrm>
          <a:prstGeom prst="rect">
            <a:avLst/>
          </a:prstGeom>
          <a:noFill/>
        </p:spPr>
        <p:txBody>
          <a:bodyPr wrap="square" rtlCol="0">
            <a:spAutoFit/>
          </a:bodyPr>
          <a:lstStyle/>
          <a:p>
            <a:r>
              <a:rPr lang="en-GB" sz="2400"/>
              <a:t>Higher is Better</a:t>
            </a:r>
          </a:p>
        </p:txBody>
      </p:sp>
      <p:sp>
        <p:nvSpPr>
          <p:cNvPr id="6" name="Right Arrow 5"/>
          <p:cNvSpPr/>
          <p:nvPr/>
        </p:nvSpPr>
        <p:spPr>
          <a:xfrm rot="16200000">
            <a:off x="6658233" y="3481539"/>
            <a:ext cx="780639" cy="5115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8" name="TextBox 7">
            <a:extLst>
              <a:ext uri="{FF2B5EF4-FFF2-40B4-BE49-F238E27FC236}">
                <a16:creationId xmlns:a16="http://schemas.microsoft.com/office/drawing/2014/main" id="{CB1D48EF-E1D6-4752-A207-AE2A71B6AE7C}"/>
              </a:ext>
            </a:extLst>
          </p:cNvPr>
          <p:cNvSpPr txBox="1"/>
          <p:nvPr/>
        </p:nvSpPr>
        <p:spPr>
          <a:xfrm>
            <a:off x="155316" y="1095227"/>
            <a:ext cx="5940684" cy="461665"/>
          </a:xfrm>
          <a:prstGeom prst="rect">
            <a:avLst/>
          </a:prstGeom>
          <a:noFill/>
        </p:spPr>
        <p:txBody>
          <a:bodyPr wrap="square" rtlCol="0">
            <a:spAutoFit/>
          </a:bodyPr>
          <a:lstStyle/>
          <a:p>
            <a:r>
              <a:rPr lang="en-GB" sz="2400"/>
              <a:t>RPSS relative to pre-calibrated data</a:t>
            </a:r>
          </a:p>
        </p:txBody>
      </p:sp>
      <p:sp>
        <p:nvSpPr>
          <p:cNvPr id="11" name="TextBox 10">
            <a:extLst>
              <a:ext uri="{FF2B5EF4-FFF2-40B4-BE49-F238E27FC236}">
                <a16:creationId xmlns:a16="http://schemas.microsoft.com/office/drawing/2014/main" id="{7BC09481-A528-4EC6-B614-FF9DF325F36B}"/>
              </a:ext>
            </a:extLst>
          </p:cNvPr>
          <p:cNvSpPr txBox="1"/>
          <p:nvPr/>
        </p:nvSpPr>
        <p:spPr>
          <a:xfrm>
            <a:off x="1712961" y="2636597"/>
            <a:ext cx="3730686" cy="461665"/>
          </a:xfrm>
          <a:prstGeom prst="rect">
            <a:avLst/>
          </a:prstGeom>
          <a:noFill/>
        </p:spPr>
        <p:txBody>
          <a:bodyPr wrap="square" rtlCol="0">
            <a:spAutoFit/>
          </a:bodyPr>
          <a:lstStyle/>
          <a:p>
            <a:r>
              <a:rPr lang="en-GB" sz="2400"/>
              <a:t>Daytime max temperature</a:t>
            </a:r>
          </a:p>
        </p:txBody>
      </p:sp>
      <p:pic>
        <p:nvPicPr>
          <p:cNvPr id="12" name="Picture 11">
            <a:extLst>
              <a:ext uri="{FF2B5EF4-FFF2-40B4-BE49-F238E27FC236}">
                <a16:creationId xmlns:a16="http://schemas.microsoft.com/office/drawing/2014/main" id="{0406FC02-2132-45E4-81BA-08247B31E3EC}"/>
              </a:ext>
            </a:extLst>
          </p:cNvPr>
          <p:cNvPicPr>
            <a:picLocks noChangeAspect="1"/>
          </p:cNvPicPr>
          <p:nvPr/>
        </p:nvPicPr>
        <p:blipFill rotWithShape="1">
          <a:blip r:embed="rId5">
            <a:extLst>
              <a:ext uri="{28A0092B-C50C-407E-A947-70E740481C1C}">
                <a14:useLocalDpi xmlns:a14="http://schemas.microsoft.com/office/drawing/2010/main" val="0"/>
              </a:ext>
            </a:extLst>
          </a:blip>
          <a:srcRect l="70248" t="37552" b="46363"/>
          <a:stretch/>
        </p:blipFill>
        <p:spPr>
          <a:xfrm>
            <a:off x="8844616" y="1069752"/>
            <a:ext cx="3334039" cy="782059"/>
          </a:xfrm>
          <a:prstGeom prst="rect">
            <a:avLst/>
          </a:prstGeom>
        </p:spPr>
      </p:pic>
      <p:sp>
        <p:nvSpPr>
          <p:cNvPr id="3" name="Title 2"/>
          <p:cNvSpPr>
            <a:spLocks noGrp="1"/>
          </p:cNvSpPr>
          <p:nvPr>
            <p:ph type="title"/>
          </p:nvPr>
        </p:nvSpPr>
        <p:spPr>
          <a:xfrm>
            <a:off x="2518453" y="177441"/>
            <a:ext cx="9004763" cy="484748"/>
          </a:xfrm>
        </p:spPr>
        <p:txBody>
          <a:bodyPr>
            <a:noAutofit/>
          </a:bodyPr>
          <a:lstStyle/>
          <a:p>
            <a:r>
              <a:rPr lang="en-GB" sz="3300"/>
              <a:t>Results – EMOS – preferred non-local</a:t>
            </a:r>
          </a:p>
        </p:txBody>
      </p:sp>
      <p:sp>
        <p:nvSpPr>
          <p:cNvPr id="14" name="TextBox 13">
            <a:extLst>
              <a:ext uri="{FF2B5EF4-FFF2-40B4-BE49-F238E27FC236}">
                <a16:creationId xmlns:a16="http://schemas.microsoft.com/office/drawing/2014/main" id="{3D045473-84E4-43DA-A597-8723D9315C70}"/>
              </a:ext>
            </a:extLst>
          </p:cNvPr>
          <p:cNvSpPr txBox="1"/>
          <p:nvPr/>
        </p:nvSpPr>
        <p:spPr>
          <a:xfrm>
            <a:off x="7320576" y="2630252"/>
            <a:ext cx="3968241" cy="461665"/>
          </a:xfrm>
          <a:prstGeom prst="rect">
            <a:avLst/>
          </a:prstGeom>
          <a:noFill/>
        </p:spPr>
        <p:txBody>
          <a:bodyPr wrap="square" rtlCol="0">
            <a:spAutoFit/>
          </a:bodyPr>
          <a:lstStyle/>
          <a:p>
            <a:r>
              <a:rPr lang="en-GB" sz="2400"/>
              <a:t>Night-time min temperature</a:t>
            </a:r>
          </a:p>
        </p:txBody>
      </p:sp>
    </p:spTree>
    <p:extLst>
      <p:ext uri="{BB962C8B-B14F-4D97-AF65-F5344CB8AC3E}">
        <p14:creationId xmlns:p14="http://schemas.microsoft.com/office/powerpoint/2010/main" val="167004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708A-1F06-467D-B400-2A9D27D141C8}"/>
              </a:ext>
            </a:extLst>
          </p:cNvPr>
          <p:cNvSpPr>
            <a:spLocks noGrp="1"/>
          </p:cNvSpPr>
          <p:nvPr>
            <p:ph type="title"/>
          </p:nvPr>
        </p:nvSpPr>
        <p:spPr>
          <a:xfrm>
            <a:off x="831850" y="3569896"/>
            <a:ext cx="10515600" cy="992579"/>
          </a:xfrm>
        </p:spPr>
        <p:txBody>
          <a:bodyPr/>
          <a:lstStyle/>
          <a:p>
            <a:r>
              <a:rPr lang="en-GB" dirty="0"/>
              <a:t>Verification</a:t>
            </a:r>
          </a:p>
        </p:txBody>
      </p:sp>
      <p:sp>
        <p:nvSpPr>
          <p:cNvPr id="5" name="Text Placeholder 2">
            <a:extLst>
              <a:ext uri="{FF2B5EF4-FFF2-40B4-BE49-F238E27FC236}">
                <a16:creationId xmlns:a16="http://schemas.microsoft.com/office/drawing/2014/main" id="{49CF1909-1932-48A0-8C16-CC85E0BE3367}"/>
              </a:ext>
            </a:extLst>
          </p:cNvPr>
          <p:cNvSpPr>
            <a:spLocks noGrp="1"/>
          </p:cNvSpPr>
          <p:nvPr>
            <p:ph type="body" idx="1"/>
          </p:nvPr>
        </p:nvSpPr>
        <p:spPr>
          <a:xfrm>
            <a:off x="831850" y="4589463"/>
            <a:ext cx="10515600" cy="1500187"/>
          </a:xfrm>
        </p:spPr>
        <p:txBody>
          <a:bodyPr/>
          <a:lstStyle/>
          <a:p>
            <a:pPr>
              <a:spcBef>
                <a:spcPts val="1200"/>
              </a:spcBef>
            </a:pPr>
            <a:r>
              <a:rPr lang="en-GB" dirty="0"/>
              <a:t>IMPROVER spot forecasts assessed against current Met Office “</a:t>
            </a:r>
            <a:r>
              <a:rPr lang="en-GB" dirty="0" err="1"/>
              <a:t>BestData</a:t>
            </a:r>
            <a:r>
              <a:rPr lang="en-GB" dirty="0"/>
              <a:t>”</a:t>
            </a:r>
          </a:p>
          <a:p>
            <a:pPr>
              <a:spcBef>
                <a:spcPts val="1200"/>
              </a:spcBef>
            </a:pPr>
            <a:r>
              <a:rPr lang="en-GB" dirty="0"/>
              <a:t>Want to do better than </a:t>
            </a:r>
            <a:r>
              <a:rPr lang="en-GB" dirty="0" err="1"/>
              <a:t>BestData</a:t>
            </a:r>
            <a:r>
              <a:rPr lang="en-GB" dirty="0"/>
              <a:t> at ~14,000 non-observation sites and get close to </a:t>
            </a:r>
            <a:r>
              <a:rPr lang="en-GB" dirty="0" err="1"/>
              <a:t>BestData</a:t>
            </a:r>
            <a:r>
              <a:rPr lang="en-GB" dirty="0"/>
              <a:t> at ~100 observed sites</a:t>
            </a:r>
          </a:p>
          <a:p>
            <a:endParaRPr lang="en-GB" dirty="0"/>
          </a:p>
        </p:txBody>
      </p:sp>
    </p:spTree>
    <p:extLst>
      <p:ext uri="{BB962C8B-B14F-4D97-AF65-F5344CB8AC3E}">
        <p14:creationId xmlns:p14="http://schemas.microsoft.com/office/powerpoint/2010/main" val="1380756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9" descr="Chart, line chart&#10;&#10;Description automatically generated">
            <a:extLst>
              <a:ext uri="{FF2B5EF4-FFF2-40B4-BE49-F238E27FC236}">
                <a16:creationId xmlns:a16="http://schemas.microsoft.com/office/drawing/2014/main" id="{F7669F08-2700-4D2F-A9B2-2AFE848916B5}"/>
              </a:ext>
            </a:extLst>
          </p:cNvPr>
          <p:cNvPicPr>
            <a:picLocks noChangeAspect="1"/>
          </p:cNvPicPr>
          <p:nvPr/>
        </p:nvPicPr>
        <p:blipFill>
          <a:blip r:embed="rId3"/>
          <a:stretch>
            <a:fillRect/>
          </a:stretch>
        </p:blipFill>
        <p:spPr>
          <a:xfrm>
            <a:off x="5685613" y="2338561"/>
            <a:ext cx="6786023" cy="4779720"/>
          </a:xfrm>
          <a:prstGeom prst="rect">
            <a:avLst/>
          </a:prstGeom>
        </p:spPr>
      </p:pic>
      <p:sp>
        <p:nvSpPr>
          <p:cNvPr id="8" name="TextBox 7">
            <a:extLst>
              <a:ext uri="{FF2B5EF4-FFF2-40B4-BE49-F238E27FC236}">
                <a16:creationId xmlns:a16="http://schemas.microsoft.com/office/drawing/2014/main" id="{4DA79C9D-F120-4720-BAB9-D9DA999BB84A}"/>
              </a:ext>
            </a:extLst>
          </p:cNvPr>
          <p:cNvSpPr txBox="1"/>
          <p:nvPr/>
        </p:nvSpPr>
        <p:spPr>
          <a:xfrm>
            <a:off x="10214869" y="3215975"/>
            <a:ext cx="1435509" cy="830997"/>
          </a:xfrm>
          <a:prstGeom prst="rect">
            <a:avLst/>
          </a:prstGeom>
          <a:noFill/>
        </p:spPr>
        <p:txBody>
          <a:bodyPr wrap="square" rtlCol="0">
            <a:spAutoFit/>
          </a:bodyPr>
          <a:lstStyle/>
          <a:p>
            <a:r>
              <a:rPr lang="en-GB" sz="2400"/>
              <a:t>Higher is Better</a:t>
            </a:r>
          </a:p>
        </p:txBody>
      </p:sp>
      <p:sp>
        <p:nvSpPr>
          <p:cNvPr id="9" name="Right Arrow 14">
            <a:extLst>
              <a:ext uri="{FF2B5EF4-FFF2-40B4-BE49-F238E27FC236}">
                <a16:creationId xmlns:a16="http://schemas.microsoft.com/office/drawing/2014/main" id="{0BBD0184-B4AF-4F14-8E70-92BC47F98FE2}"/>
              </a:ext>
            </a:extLst>
          </p:cNvPr>
          <p:cNvSpPr/>
          <p:nvPr/>
        </p:nvSpPr>
        <p:spPr>
          <a:xfrm rot="16200000">
            <a:off x="9568799" y="3375722"/>
            <a:ext cx="780639" cy="5115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9127670"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Verification</a:t>
            </a:r>
          </a:p>
        </p:txBody>
      </p:sp>
      <p:pic>
        <p:nvPicPr>
          <p:cNvPr id="3" name="Content Placeholder 9" descr="Chart, line chart&#10;&#10;Description automatically generated">
            <a:extLst>
              <a:ext uri="{FF2B5EF4-FFF2-40B4-BE49-F238E27FC236}">
                <a16:creationId xmlns:a16="http://schemas.microsoft.com/office/drawing/2014/main" id="{A9BAE8F9-37E1-4DB4-A718-65DBDF71EC64}"/>
              </a:ext>
            </a:extLst>
          </p:cNvPr>
          <p:cNvPicPr>
            <a:picLocks noChangeAspect="1"/>
          </p:cNvPicPr>
          <p:nvPr/>
        </p:nvPicPr>
        <p:blipFill>
          <a:blip r:embed="rId4"/>
          <a:stretch>
            <a:fillRect/>
          </a:stretch>
        </p:blipFill>
        <p:spPr>
          <a:xfrm>
            <a:off x="-536251" y="2293496"/>
            <a:ext cx="6850004" cy="4824785"/>
          </a:xfrm>
          <a:prstGeom prst="rect">
            <a:avLst/>
          </a:prstGeom>
        </p:spPr>
      </p:pic>
      <p:sp>
        <p:nvSpPr>
          <p:cNvPr id="4" name="TextBox 3">
            <a:extLst>
              <a:ext uri="{FF2B5EF4-FFF2-40B4-BE49-F238E27FC236}">
                <a16:creationId xmlns:a16="http://schemas.microsoft.com/office/drawing/2014/main" id="{A22632B4-9C70-45D9-9673-25CDF4226741}"/>
              </a:ext>
            </a:extLst>
          </p:cNvPr>
          <p:cNvSpPr txBox="1"/>
          <p:nvPr/>
        </p:nvSpPr>
        <p:spPr>
          <a:xfrm>
            <a:off x="4044652" y="3158895"/>
            <a:ext cx="1435509" cy="830997"/>
          </a:xfrm>
          <a:prstGeom prst="rect">
            <a:avLst/>
          </a:prstGeom>
          <a:noFill/>
        </p:spPr>
        <p:txBody>
          <a:bodyPr wrap="square" rtlCol="0">
            <a:spAutoFit/>
          </a:bodyPr>
          <a:lstStyle/>
          <a:p>
            <a:r>
              <a:rPr lang="en-GB" sz="2400" dirty="0"/>
              <a:t>Higher is Better</a:t>
            </a:r>
          </a:p>
        </p:txBody>
      </p:sp>
      <p:sp>
        <p:nvSpPr>
          <p:cNvPr id="5" name="Right Arrow 14">
            <a:extLst>
              <a:ext uri="{FF2B5EF4-FFF2-40B4-BE49-F238E27FC236}">
                <a16:creationId xmlns:a16="http://schemas.microsoft.com/office/drawing/2014/main" id="{448EC371-3E98-4358-84F6-74304A86E913}"/>
              </a:ext>
            </a:extLst>
          </p:cNvPr>
          <p:cNvSpPr/>
          <p:nvPr/>
        </p:nvSpPr>
        <p:spPr>
          <a:xfrm rot="16200000">
            <a:off x="3402680" y="3293464"/>
            <a:ext cx="780639" cy="5115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6" name="TextBox 5">
            <a:extLst>
              <a:ext uri="{FF2B5EF4-FFF2-40B4-BE49-F238E27FC236}">
                <a16:creationId xmlns:a16="http://schemas.microsoft.com/office/drawing/2014/main" id="{676C522D-C297-4FD5-A35E-60CC0144B04B}"/>
              </a:ext>
            </a:extLst>
          </p:cNvPr>
          <p:cNvSpPr txBox="1"/>
          <p:nvPr/>
        </p:nvSpPr>
        <p:spPr>
          <a:xfrm>
            <a:off x="350736" y="893477"/>
            <a:ext cx="5334877" cy="10926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000" b="1" kern="0" dirty="0"/>
              <a:t>Maximum temperature</a:t>
            </a:r>
          </a:p>
          <a:p>
            <a:pPr marL="342900" indent="-342900">
              <a:spcBef>
                <a:spcPts val="300"/>
              </a:spcBef>
              <a:buFont typeface="Arial" panose="020B0604020202020204" pitchFamily="34" charset="0"/>
              <a:buChar char="•"/>
            </a:pPr>
            <a:r>
              <a:rPr lang="en-GB" sz="2000" kern="0" dirty="0"/>
              <a:t>IMPROVER close to </a:t>
            </a:r>
            <a:r>
              <a:rPr lang="en-GB" sz="2000" kern="0" dirty="0" err="1"/>
              <a:t>BestData</a:t>
            </a:r>
            <a:r>
              <a:rPr lang="en-GB" sz="2000" kern="0" dirty="0"/>
              <a:t> at </a:t>
            </a:r>
            <a:r>
              <a:rPr lang="en-GB" sz="2000" kern="0" dirty="0" err="1"/>
              <a:t>obs</a:t>
            </a:r>
            <a:r>
              <a:rPr lang="en-GB" sz="2000" kern="0" dirty="0"/>
              <a:t> sites</a:t>
            </a:r>
          </a:p>
          <a:p>
            <a:pPr marL="342900" indent="-342900">
              <a:spcBef>
                <a:spcPts val="300"/>
              </a:spcBef>
              <a:buFont typeface="Arial" panose="020B0604020202020204" pitchFamily="34" charset="0"/>
              <a:buChar char="•"/>
            </a:pPr>
            <a:r>
              <a:rPr lang="en-GB" sz="2000" kern="0" dirty="0"/>
              <a:t>And better at non-observing locations</a:t>
            </a:r>
          </a:p>
        </p:txBody>
      </p:sp>
      <p:sp>
        <p:nvSpPr>
          <p:cNvPr id="10" name="TextBox 9">
            <a:extLst>
              <a:ext uri="{FF2B5EF4-FFF2-40B4-BE49-F238E27FC236}">
                <a16:creationId xmlns:a16="http://schemas.microsoft.com/office/drawing/2014/main" id="{555B8A7D-2E65-4413-849A-7B1A13F35314}"/>
              </a:ext>
            </a:extLst>
          </p:cNvPr>
          <p:cNvSpPr txBox="1"/>
          <p:nvPr/>
        </p:nvSpPr>
        <p:spPr>
          <a:xfrm>
            <a:off x="5762625" y="893477"/>
            <a:ext cx="6429375" cy="14003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000" b="1" kern="0" dirty="0"/>
              <a:t>Minimum temperature</a:t>
            </a:r>
          </a:p>
          <a:p>
            <a:pPr marL="342900" indent="-342900">
              <a:spcBef>
                <a:spcPts val="300"/>
              </a:spcBef>
              <a:buFont typeface="Arial" panose="020B0604020202020204" pitchFamily="34" charset="0"/>
              <a:buChar char="•"/>
            </a:pPr>
            <a:r>
              <a:rPr lang="en-GB" sz="2000" kern="0" dirty="0"/>
              <a:t>IMPROVER generally close to </a:t>
            </a:r>
            <a:r>
              <a:rPr lang="en-GB" sz="2000" kern="0" dirty="0" err="1"/>
              <a:t>BestData</a:t>
            </a:r>
            <a:r>
              <a:rPr lang="en-GB" sz="2000" kern="0" dirty="0"/>
              <a:t> at </a:t>
            </a:r>
            <a:r>
              <a:rPr lang="en-GB" sz="2000" kern="0" dirty="0" err="1"/>
              <a:t>obs</a:t>
            </a:r>
            <a:r>
              <a:rPr lang="en-GB" sz="2000" kern="0" dirty="0"/>
              <a:t> sites</a:t>
            </a:r>
          </a:p>
          <a:p>
            <a:pPr marL="342900" indent="-342900">
              <a:spcBef>
                <a:spcPts val="300"/>
              </a:spcBef>
              <a:buFont typeface="Arial" panose="020B0604020202020204" pitchFamily="34" charset="0"/>
              <a:buChar char="•"/>
            </a:pPr>
            <a:r>
              <a:rPr lang="en-GB" sz="2000" kern="0" dirty="0"/>
              <a:t>And (apart from first 36 hours) slightly better non-observing locations</a:t>
            </a:r>
          </a:p>
        </p:txBody>
      </p:sp>
      <p:sp>
        <p:nvSpPr>
          <p:cNvPr id="12" name="TextBox 11">
            <a:extLst>
              <a:ext uri="{FF2B5EF4-FFF2-40B4-BE49-F238E27FC236}">
                <a16:creationId xmlns:a16="http://schemas.microsoft.com/office/drawing/2014/main" id="{D83756E2-BEC6-4951-BAFD-F3B228F3FACA}"/>
              </a:ext>
            </a:extLst>
          </p:cNvPr>
          <p:cNvSpPr txBox="1"/>
          <p:nvPr/>
        </p:nvSpPr>
        <p:spPr>
          <a:xfrm>
            <a:off x="5685613" y="354478"/>
            <a:ext cx="6500812"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Bef>
                <a:spcPts val="300"/>
              </a:spcBef>
            </a:pPr>
            <a:r>
              <a:rPr lang="en-GB" sz="2000" kern="0" dirty="0"/>
              <a:t>Proportion of forecasts within 2degC of observations</a:t>
            </a:r>
          </a:p>
        </p:txBody>
      </p:sp>
    </p:spTree>
    <p:extLst>
      <p:ext uri="{BB962C8B-B14F-4D97-AF65-F5344CB8AC3E}">
        <p14:creationId xmlns:p14="http://schemas.microsoft.com/office/powerpoint/2010/main" val="1359405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9127670"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Verification</a:t>
            </a:r>
          </a:p>
        </p:txBody>
      </p:sp>
      <p:sp>
        <p:nvSpPr>
          <p:cNvPr id="6" name="TextBox 5">
            <a:extLst>
              <a:ext uri="{FF2B5EF4-FFF2-40B4-BE49-F238E27FC236}">
                <a16:creationId xmlns:a16="http://schemas.microsoft.com/office/drawing/2014/main" id="{676C522D-C297-4FD5-A35E-60CC0144B04B}"/>
              </a:ext>
            </a:extLst>
          </p:cNvPr>
          <p:cNvSpPr txBox="1"/>
          <p:nvPr/>
        </p:nvSpPr>
        <p:spPr>
          <a:xfrm>
            <a:off x="360261" y="843232"/>
            <a:ext cx="7697889" cy="14388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000" b="1" kern="0" dirty="0"/>
              <a:t>Wind speed</a:t>
            </a:r>
          </a:p>
          <a:p>
            <a:pPr marL="342900" indent="-342900">
              <a:spcBef>
                <a:spcPts val="300"/>
              </a:spcBef>
              <a:buFont typeface="Arial" panose="020B0604020202020204" pitchFamily="34" charset="0"/>
              <a:buChar char="•"/>
            </a:pPr>
            <a:r>
              <a:rPr lang="en-GB" sz="2000" kern="0" dirty="0"/>
              <a:t>proportion within 5knts</a:t>
            </a:r>
          </a:p>
          <a:p>
            <a:pPr marL="342900" indent="-342900">
              <a:spcBef>
                <a:spcPts val="300"/>
              </a:spcBef>
              <a:buFont typeface="Arial" panose="020B0604020202020204" pitchFamily="34" charset="0"/>
              <a:buChar char="•"/>
            </a:pPr>
            <a:r>
              <a:rPr lang="en-GB" sz="2000" kern="0" dirty="0"/>
              <a:t>PWS metric is ~5% worse than </a:t>
            </a:r>
            <a:r>
              <a:rPr lang="en-GB" sz="2000" kern="0" dirty="0" err="1"/>
              <a:t>BestData</a:t>
            </a:r>
            <a:endParaRPr lang="en-GB" sz="2000" kern="0" dirty="0"/>
          </a:p>
          <a:p>
            <a:pPr marL="342900" indent="-342900">
              <a:spcBef>
                <a:spcPts val="300"/>
              </a:spcBef>
              <a:buFont typeface="Arial" panose="020B0604020202020204" pitchFamily="34" charset="0"/>
              <a:buChar char="•"/>
            </a:pPr>
            <a:r>
              <a:rPr lang="en-GB" sz="2000" dirty="0"/>
              <a:t>But has a similar performance to </a:t>
            </a:r>
            <a:r>
              <a:rPr lang="en-GB" sz="2000" dirty="0" err="1"/>
              <a:t>BestData</a:t>
            </a:r>
            <a:r>
              <a:rPr lang="en-GB" sz="2000" dirty="0"/>
              <a:t> at non-</a:t>
            </a:r>
            <a:r>
              <a:rPr lang="en-GB" sz="2000" dirty="0" err="1"/>
              <a:t>obs</a:t>
            </a:r>
            <a:r>
              <a:rPr lang="en-GB" sz="2000" dirty="0"/>
              <a:t> sites)</a:t>
            </a:r>
          </a:p>
        </p:txBody>
      </p:sp>
      <p:pic>
        <p:nvPicPr>
          <p:cNvPr id="13" name="Picture 2">
            <a:extLst>
              <a:ext uri="{FF2B5EF4-FFF2-40B4-BE49-F238E27FC236}">
                <a16:creationId xmlns:a16="http://schemas.microsoft.com/office/drawing/2014/main" id="{93031B1F-03C0-4C95-A0DC-5C135C6644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3" y="2360282"/>
            <a:ext cx="6324622" cy="445473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9B4A31C-60E1-4497-8ADB-FBA5B10AC6E1}"/>
              </a:ext>
            </a:extLst>
          </p:cNvPr>
          <p:cNvSpPr txBox="1"/>
          <p:nvPr/>
        </p:nvSpPr>
        <p:spPr>
          <a:xfrm>
            <a:off x="4137104" y="3190985"/>
            <a:ext cx="1435509" cy="830997"/>
          </a:xfrm>
          <a:prstGeom prst="rect">
            <a:avLst/>
          </a:prstGeom>
          <a:noFill/>
        </p:spPr>
        <p:txBody>
          <a:bodyPr wrap="square" rtlCol="0">
            <a:spAutoFit/>
          </a:bodyPr>
          <a:lstStyle/>
          <a:p>
            <a:r>
              <a:rPr lang="en-GB" sz="2400"/>
              <a:t>Higher is Better</a:t>
            </a:r>
          </a:p>
        </p:txBody>
      </p:sp>
      <p:sp>
        <p:nvSpPr>
          <p:cNvPr id="15" name="Right Arrow 14">
            <a:extLst>
              <a:ext uri="{FF2B5EF4-FFF2-40B4-BE49-F238E27FC236}">
                <a16:creationId xmlns:a16="http://schemas.microsoft.com/office/drawing/2014/main" id="{CA6062A0-D676-4991-B18B-8B21CAAABE46}"/>
              </a:ext>
            </a:extLst>
          </p:cNvPr>
          <p:cNvSpPr/>
          <p:nvPr/>
        </p:nvSpPr>
        <p:spPr>
          <a:xfrm rot="16200000">
            <a:off x="3364829" y="3350732"/>
            <a:ext cx="780639" cy="5115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31106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647860" y="848462"/>
            <a:ext cx="9127670"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Verification</a:t>
            </a:r>
          </a:p>
        </p:txBody>
      </p:sp>
      <p:pic>
        <p:nvPicPr>
          <p:cNvPr id="25" name="Picture 2">
            <a:extLst>
              <a:ext uri="{FF2B5EF4-FFF2-40B4-BE49-F238E27FC236}">
                <a16:creationId xmlns:a16="http://schemas.microsoft.com/office/drawing/2014/main" id="{3003C88B-6098-4B01-B815-F952302A2B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9342" y="1267638"/>
            <a:ext cx="6137201" cy="432272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67E8F713-35F0-4A90-91A8-B32615A79119}"/>
              </a:ext>
            </a:extLst>
          </p:cNvPr>
          <p:cNvSpPr txBox="1"/>
          <p:nvPr/>
        </p:nvSpPr>
        <p:spPr>
          <a:xfrm>
            <a:off x="924895" y="2709572"/>
            <a:ext cx="5249964" cy="14388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2000" b="1" kern="0" dirty="0"/>
              <a:t>Probability of precipitation (</a:t>
            </a:r>
            <a:r>
              <a:rPr lang="en-GB" sz="2000" b="1" kern="0" dirty="0" err="1"/>
              <a:t>PoP</a:t>
            </a:r>
            <a:r>
              <a:rPr lang="en-GB" sz="2000" b="1" kern="0" dirty="0"/>
              <a:t>) </a:t>
            </a:r>
          </a:p>
          <a:p>
            <a:pPr marL="342900" indent="-342900">
              <a:spcBef>
                <a:spcPts val="300"/>
              </a:spcBef>
              <a:buFont typeface="Arial" panose="020B0604020202020204" pitchFamily="34" charset="0"/>
              <a:buChar char="•"/>
            </a:pPr>
            <a:r>
              <a:rPr lang="it-IT" sz="2000" kern="0" dirty="0"/>
              <a:t>Brier Score (accm&gt;=0.1mm/hr)</a:t>
            </a:r>
          </a:p>
          <a:p>
            <a:pPr marL="342900" indent="-342900">
              <a:spcBef>
                <a:spcPts val="300"/>
              </a:spcBef>
              <a:buFont typeface="Arial" panose="020B0604020202020204" pitchFamily="34" charset="0"/>
              <a:buChar char="•"/>
            </a:pPr>
            <a:r>
              <a:rPr lang="en-GB" sz="2000" kern="0" dirty="0"/>
              <a:t>Performance much better than </a:t>
            </a:r>
            <a:r>
              <a:rPr lang="en-GB" sz="2000" kern="0" dirty="0" err="1"/>
              <a:t>BestData</a:t>
            </a:r>
            <a:endParaRPr lang="en-GB" sz="2000" kern="0" dirty="0"/>
          </a:p>
          <a:p>
            <a:pPr marL="342900" indent="-342900">
              <a:spcBef>
                <a:spcPts val="300"/>
              </a:spcBef>
              <a:buFont typeface="Arial" panose="020B0604020202020204" pitchFamily="34" charset="0"/>
              <a:buChar char="•"/>
            </a:pPr>
            <a:r>
              <a:rPr lang="en-GB" sz="2000" kern="0" dirty="0"/>
              <a:t>In particular, reliability is much improved</a:t>
            </a:r>
          </a:p>
        </p:txBody>
      </p:sp>
      <p:sp>
        <p:nvSpPr>
          <p:cNvPr id="29" name="TextBox 28">
            <a:extLst>
              <a:ext uri="{FF2B5EF4-FFF2-40B4-BE49-F238E27FC236}">
                <a16:creationId xmlns:a16="http://schemas.microsoft.com/office/drawing/2014/main" id="{F50BEBAF-1C41-4678-B0AE-C76FC242896B}"/>
              </a:ext>
            </a:extLst>
          </p:cNvPr>
          <p:cNvSpPr txBox="1"/>
          <p:nvPr/>
        </p:nvSpPr>
        <p:spPr>
          <a:xfrm>
            <a:off x="9923315" y="4086159"/>
            <a:ext cx="1435509" cy="830997"/>
          </a:xfrm>
          <a:prstGeom prst="rect">
            <a:avLst/>
          </a:prstGeom>
          <a:noFill/>
        </p:spPr>
        <p:txBody>
          <a:bodyPr wrap="square" rtlCol="0">
            <a:spAutoFit/>
          </a:bodyPr>
          <a:lstStyle/>
          <a:p>
            <a:r>
              <a:rPr lang="en-GB" sz="2400" dirty="0"/>
              <a:t>Lower is Better</a:t>
            </a:r>
          </a:p>
        </p:txBody>
      </p:sp>
      <p:sp>
        <p:nvSpPr>
          <p:cNvPr id="30" name="Right Arrow 14">
            <a:extLst>
              <a:ext uri="{FF2B5EF4-FFF2-40B4-BE49-F238E27FC236}">
                <a16:creationId xmlns:a16="http://schemas.microsoft.com/office/drawing/2014/main" id="{6C433E1F-8C1A-4CBD-9C2F-DA31B40BD06B}"/>
              </a:ext>
            </a:extLst>
          </p:cNvPr>
          <p:cNvSpPr/>
          <p:nvPr/>
        </p:nvSpPr>
        <p:spPr>
          <a:xfrm rot="5400000">
            <a:off x="9205143" y="4220728"/>
            <a:ext cx="780639" cy="5115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Tree>
    <p:extLst>
      <p:ext uri="{BB962C8B-B14F-4D97-AF65-F5344CB8AC3E}">
        <p14:creationId xmlns:p14="http://schemas.microsoft.com/office/powerpoint/2010/main" val="2583575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708A-1F06-467D-B400-2A9D27D141C8}"/>
              </a:ext>
            </a:extLst>
          </p:cNvPr>
          <p:cNvSpPr>
            <a:spLocks noGrp="1"/>
          </p:cNvSpPr>
          <p:nvPr>
            <p:ph type="title"/>
          </p:nvPr>
        </p:nvSpPr>
        <p:spPr>
          <a:xfrm>
            <a:off x="831850" y="3569896"/>
            <a:ext cx="10515600" cy="992579"/>
          </a:xfrm>
        </p:spPr>
        <p:txBody>
          <a:bodyPr/>
          <a:lstStyle/>
          <a:p>
            <a:r>
              <a:rPr lang="en-GB" dirty="0"/>
              <a:t>Technical Aspects</a:t>
            </a:r>
          </a:p>
        </p:txBody>
      </p:sp>
      <p:sp>
        <p:nvSpPr>
          <p:cNvPr id="3" name="Text Placeholder 2">
            <a:extLst>
              <a:ext uri="{FF2B5EF4-FFF2-40B4-BE49-F238E27FC236}">
                <a16:creationId xmlns:a16="http://schemas.microsoft.com/office/drawing/2014/main" id="{389CB797-A839-4F50-868F-4BCFC7EE2007}"/>
              </a:ext>
            </a:extLst>
          </p:cNvPr>
          <p:cNvSpPr>
            <a:spLocks noGrp="1"/>
          </p:cNvSpPr>
          <p:nvPr>
            <p:ph type="body" idx="1"/>
          </p:nvPr>
        </p:nvSpPr>
        <p:spPr/>
        <p:txBody>
          <a:bodyPr vert="horz" lIns="68580" tIns="34290" rIns="68580" bIns="34290" rtlCol="0" anchor="t">
            <a:noAutofit/>
          </a:bodyPr>
          <a:lstStyle/>
          <a:p>
            <a:r>
              <a:rPr lang="en-GB" dirty="0"/>
              <a:t>Met Office implementation</a:t>
            </a:r>
          </a:p>
        </p:txBody>
      </p:sp>
    </p:spTree>
    <p:extLst>
      <p:ext uri="{BB962C8B-B14F-4D97-AF65-F5344CB8AC3E}">
        <p14:creationId xmlns:p14="http://schemas.microsoft.com/office/powerpoint/2010/main" val="2178740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6400345"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Workflow infrastructure</a:t>
            </a:r>
          </a:p>
        </p:txBody>
      </p:sp>
      <p:sp>
        <p:nvSpPr>
          <p:cNvPr id="20" name="TextBox 19">
            <a:extLst>
              <a:ext uri="{FF2B5EF4-FFF2-40B4-BE49-F238E27FC236}">
                <a16:creationId xmlns:a16="http://schemas.microsoft.com/office/drawing/2014/main" id="{DFD02F73-6F0D-4CB0-81FA-1812440DBD53}"/>
              </a:ext>
            </a:extLst>
          </p:cNvPr>
          <p:cNvSpPr txBox="1"/>
          <p:nvPr/>
        </p:nvSpPr>
        <p:spPr>
          <a:xfrm>
            <a:off x="352281" y="1281724"/>
            <a:ext cx="6097978" cy="18774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spcBef>
                <a:spcPts val="600"/>
              </a:spcBef>
              <a:spcAft>
                <a:spcPts val="600"/>
              </a:spcAft>
            </a:pPr>
            <a:r>
              <a:rPr lang="en-GB" sz="2400"/>
              <a:t>Not just a science code base, but also the workflow infrastructure to run this:</a:t>
            </a:r>
          </a:p>
          <a:p>
            <a:pPr marL="285750" indent="-285750">
              <a:spcBef>
                <a:spcPts val="600"/>
              </a:spcBef>
              <a:spcAft>
                <a:spcPts val="600"/>
              </a:spcAft>
              <a:buFont typeface="Arial" panose="020B0604020202020204" pitchFamily="34" charset="0"/>
              <a:buChar char="•"/>
            </a:pPr>
            <a:r>
              <a:rPr lang="en-GB" sz="2400"/>
              <a:t>Suite Infrastructure (rose/</a:t>
            </a:r>
            <a:r>
              <a:rPr lang="en-GB" sz="2400" err="1"/>
              <a:t>cylc</a:t>
            </a:r>
            <a:r>
              <a:rPr lang="en-GB" sz="2400"/>
              <a:t>)</a:t>
            </a:r>
          </a:p>
          <a:p>
            <a:pPr marL="285750" indent="-285750">
              <a:spcBef>
                <a:spcPts val="600"/>
              </a:spcBef>
              <a:spcAft>
                <a:spcPts val="600"/>
              </a:spcAft>
              <a:buFont typeface="Arial" panose="020B0604020202020204" pitchFamily="34" charset="0"/>
              <a:buChar char="•"/>
            </a:pPr>
            <a:r>
              <a:rPr lang="en-GB" sz="2400"/>
              <a:t>Environment management (</a:t>
            </a:r>
            <a:r>
              <a:rPr lang="en-GB" sz="2400" err="1"/>
              <a:t>conda</a:t>
            </a:r>
            <a:r>
              <a:rPr lang="en-GB" sz="2400"/>
              <a:t>)</a:t>
            </a:r>
          </a:p>
        </p:txBody>
      </p:sp>
      <p:pic>
        <p:nvPicPr>
          <p:cNvPr id="2050" name="Picture 2">
            <a:extLst>
              <a:ext uri="{FF2B5EF4-FFF2-40B4-BE49-F238E27FC236}">
                <a16:creationId xmlns:a16="http://schemas.microsoft.com/office/drawing/2014/main" id="{1167EAD8-C5FF-42E8-95B8-05E2637B9D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27708"/>
            <a:ext cx="12192000" cy="20302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go&#10;&#10;Description automatically generated">
            <a:extLst>
              <a:ext uri="{FF2B5EF4-FFF2-40B4-BE49-F238E27FC236}">
                <a16:creationId xmlns:a16="http://schemas.microsoft.com/office/drawing/2014/main" id="{2F2356FA-4088-4535-B1EA-230081C9964F}"/>
              </a:ext>
            </a:extLst>
          </p:cNvPr>
          <p:cNvPicPr>
            <a:picLocks noChangeAspect="1"/>
          </p:cNvPicPr>
          <p:nvPr/>
        </p:nvPicPr>
        <p:blipFill>
          <a:blip r:embed="rId4"/>
          <a:stretch>
            <a:fillRect/>
          </a:stretch>
        </p:blipFill>
        <p:spPr>
          <a:xfrm>
            <a:off x="1368265" y="3838503"/>
            <a:ext cx="2344379" cy="941659"/>
          </a:xfrm>
          <a:prstGeom prst="rect">
            <a:avLst/>
          </a:prstGeom>
        </p:spPr>
      </p:pic>
      <p:pic>
        <p:nvPicPr>
          <p:cNvPr id="2052" name="Picture 4">
            <a:extLst>
              <a:ext uri="{FF2B5EF4-FFF2-40B4-BE49-F238E27FC236}">
                <a16:creationId xmlns:a16="http://schemas.microsoft.com/office/drawing/2014/main" id="{87A968BA-2D60-4921-B298-804894784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4925" y="227595"/>
            <a:ext cx="4630794" cy="445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258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D9A3C87-BF20-4C7B-8113-396CC971D491}"/>
              </a:ext>
            </a:extLst>
          </p:cNvPr>
          <p:cNvSpPr txBox="1"/>
          <p:nvPr/>
        </p:nvSpPr>
        <p:spPr>
          <a:xfrm>
            <a:off x="360235" y="1221046"/>
            <a:ext cx="7040309" cy="49936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5249" tIns="95249" rIns="95249" bIns="95249" numCol="1" spcCol="38100" rtlCol="0" anchor="ctr">
            <a:spAutoFit/>
          </a:bodyPr>
          <a:lstStyle/>
          <a:p>
            <a:pPr defTabSz="778914" hangingPunct="0"/>
            <a:r>
              <a:rPr lang="en-GB" sz="2400" dirty="0">
                <a:sym typeface="Helvetica Light"/>
              </a:rPr>
              <a:t>Automation of tests and checks where possible:</a:t>
            </a:r>
          </a:p>
          <a:p>
            <a:pPr defTabSz="778914" hangingPunct="0"/>
            <a:endParaRPr lang="en-GB" sz="2400" dirty="0">
              <a:sym typeface="Helvetica Light"/>
            </a:endParaRPr>
          </a:p>
          <a:p>
            <a:pPr marL="342900" indent="-342900" defTabSz="778914" hangingPunct="0">
              <a:buFont typeface="Arial" panose="020B0604020202020204" pitchFamily="34" charset="0"/>
              <a:buChar char="•"/>
            </a:pPr>
            <a:r>
              <a:rPr lang="en-GB" sz="2400" dirty="0">
                <a:sym typeface="Helvetica Light"/>
              </a:rPr>
              <a:t>Code style, black</a:t>
            </a:r>
          </a:p>
          <a:p>
            <a:pPr marL="342900" indent="-342900" defTabSz="778914" hangingPunct="0">
              <a:buFont typeface="Arial" panose="020B0604020202020204" pitchFamily="34" charset="0"/>
              <a:buChar char="•"/>
            </a:pPr>
            <a:r>
              <a:rPr lang="en-GB" sz="2400" dirty="0">
                <a:sym typeface="Helvetica Light"/>
              </a:rPr>
              <a:t>Unit tests</a:t>
            </a:r>
          </a:p>
          <a:p>
            <a:pPr marL="342900" indent="-342900" defTabSz="778914" hangingPunct="0">
              <a:buFont typeface="Arial" panose="020B0604020202020204" pitchFamily="34" charset="0"/>
              <a:buChar char="•"/>
            </a:pPr>
            <a:r>
              <a:rPr lang="en-GB" sz="2400" dirty="0">
                <a:sym typeface="Helvetica Light"/>
              </a:rPr>
              <a:t>Code coverage checks</a:t>
            </a:r>
          </a:p>
          <a:p>
            <a:pPr marL="342900" indent="-342900" defTabSz="778914" hangingPunct="0">
              <a:buFont typeface="Arial" panose="020B0604020202020204" pitchFamily="34" charset="0"/>
              <a:buChar char="•"/>
            </a:pPr>
            <a:r>
              <a:rPr lang="en-GB" sz="2400" dirty="0">
                <a:sym typeface="Helvetica Light"/>
              </a:rPr>
              <a:t>Complexity tracking</a:t>
            </a:r>
          </a:p>
          <a:p>
            <a:pPr marL="342900" indent="-342900" defTabSz="778914" hangingPunct="0">
              <a:buFont typeface="Arial" panose="020B0604020202020204" pitchFamily="34" charset="0"/>
              <a:buChar char="•"/>
            </a:pPr>
            <a:r>
              <a:rPr lang="en-GB" sz="2400" dirty="0">
                <a:sym typeface="Helvetica Light"/>
              </a:rPr>
              <a:t>Security checks</a:t>
            </a:r>
          </a:p>
          <a:p>
            <a:pPr marL="342900" indent="-342900" defTabSz="778914" hangingPunct="0">
              <a:buFont typeface="Arial" panose="020B0604020202020204" pitchFamily="34" charset="0"/>
              <a:buChar char="•"/>
            </a:pPr>
            <a:r>
              <a:rPr lang="en-GB" sz="2400" dirty="0">
                <a:sym typeface="Helvetica Light"/>
              </a:rPr>
              <a:t>Documentation building</a:t>
            </a:r>
          </a:p>
          <a:p>
            <a:pPr marL="342900" indent="-342900" defTabSz="778914" hangingPunct="0">
              <a:buFont typeface="Arial" panose="020B0604020202020204" pitchFamily="34" charset="0"/>
              <a:buChar char="•"/>
            </a:pPr>
            <a:r>
              <a:rPr lang="en-GB" sz="2400" dirty="0">
                <a:sym typeface="Helvetica Light"/>
              </a:rPr>
              <a:t>Suite validation</a:t>
            </a:r>
          </a:p>
          <a:p>
            <a:pPr marL="342900" indent="-342900" defTabSz="778914" hangingPunct="0">
              <a:buFont typeface="Arial" panose="020B0604020202020204" pitchFamily="34" charset="0"/>
              <a:buChar char="•"/>
            </a:pPr>
            <a:r>
              <a:rPr lang="en-GB" sz="2400" dirty="0">
                <a:sym typeface="Helvetica Light"/>
              </a:rPr>
              <a:t>Suite generated files comparison</a:t>
            </a:r>
          </a:p>
          <a:p>
            <a:pPr marL="342900" indent="-342900" defTabSz="778914" hangingPunct="0">
              <a:buFont typeface="Arial" panose="020B0604020202020204" pitchFamily="34" charset="0"/>
              <a:buChar char="•"/>
            </a:pPr>
            <a:r>
              <a:rPr lang="en-GB" sz="2400" dirty="0">
                <a:sym typeface="Helvetica Light"/>
              </a:rPr>
              <a:t>Nightly testing of codebase and</a:t>
            </a:r>
          </a:p>
          <a:p>
            <a:pPr defTabSz="778914" hangingPunct="0"/>
            <a:r>
              <a:rPr lang="en-GB" sz="2400" dirty="0">
                <a:sym typeface="Helvetica Light"/>
              </a:rPr>
              <a:t>    suite using representative real data</a:t>
            </a:r>
          </a:p>
          <a:p>
            <a:pPr marL="342900" indent="-342900" defTabSz="778914" hangingPunct="0">
              <a:buFont typeface="Arial" panose="020B0604020202020204" pitchFamily="34" charset="0"/>
              <a:buChar char="•"/>
            </a:pPr>
            <a:r>
              <a:rPr lang="en-GB" sz="2400" dirty="0">
                <a:sym typeface="Helvetica Light"/>
              </a:rPr>
              <a:t>Protected branches</a:t>
            </a:r>
          </a:p>
        </p:txBody>
      </p:sp>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6400345"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Technology aspects</a:t>
            </a:r>
          </a:p>
        </p:txBody>
      </p:sp>
      <p:pic>
        <p:nvPicPr>
          <p:cNvPr id="14" name="Picture 13">
            <a:extLst>
              <a:ext uri="{FF2B5EF4-FFF2-40B4-BE49-F238E27FC236}">
                <a16:creationId xmlns:a16="http://schemas.microsoft.com/office/drawing/2014/main" id="{4A395F8F-3863-44D6-9801-B634CF4204ED}"/>
              </a:ext>
            </a:extLst>
          </p:cNvPr>
          <p:cNvPicPr>
            <a:picLocks noChangeAspect="1"/>
          </p:cNvPicPr>
          <p:nvPr/>
        </p:nvPicPr>
        <p:blipFill>
          <a:blip r:embed="rId3"/>
          <a:stretch>
            <a:fillRect/>
          </a:stretch>
        </p:blipFill>
        <p:spPr>
          <a:xfrm>
            <a:off x="7916350" y="219130"/>
            <a:ext cx="4199895" cy="6419740"/>
          </a:xfrm>
          <a:prstGeom prst="rect">
            <a:avLst/>
          </a:prstGeom>
        </p:spPr>
      </p:pic>
      <p:pic>
        <p:nvPicPr>
          <p:cNvPr id="13" name="Picture 12">
            <a:extLst>
              <a:ext uri="{FF2B5EF4-FFF2-40B4-BE49-F238E27FC236}">
                <a16:creationId xmlns:a16="http://schemas.microsoft.com/office/drawing/2014/main" id="{24C77AA2-0BF5-4FDE-BC48-855679D23A49}"/>
              </a:ext>
            </a:extLst>
          </p:cNvPr>
          <p:cNvPicPr>
            <a:picLocks noChangeAspect="1"/>
          </p:cNvPicPr>
          <p:nvPr/>
        </p:nvPicPr>
        <p:blipFill>
          <a:blip r:embed="rId4"/>
          <a:stretch>
            <a:fillRect/>
          </a:stretch>
        </p:blipFill>
        <p:spPr>
          <a:xfrm>
            <a:off x="6520078" y="3598560"/>
            <a:ext cx="5596167" cy="3053117"/>
          </a:xfrm>
          <a:prstGeom prst="rect">
            <a:avLst/>
          </a:prstGeom>
        </p:spPr>
      </p:pic>
    </p:spTree>
    <p:extLst>
      <p:ext uri="{BB962C8B-B14F-4D97-AF65-F5344CB8AC3E}">
        <p14:creationId xmlns:p14="http://schemas.microsoft.com/office/powerpoint/2010/main" val="369340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708A-1F06-467D-B400-2A9D27D141C8}"/>
              </a:ext>
            </a:extLst>
          </p:cNvPr>
          <p:cNvSpPr>
            <a:spLocks noGrp="1"/>
          </p:cNvSpPr>
          <p:nvPr>
            <p:ph type="title"/>
          </p:nvPr>
        </p:nvSpPr>
        <p:spPr>
          <a:xfrm>
            <a:off x="831850" y="2646566"/>
            <a:ext cx="10515600" cy="1915909"/>
          </a:xfrm>
        </p:spPr>
        <p:txBody>
          <a:bodyPr/>
          <a:lstStyle/>
          <a:p>
            <a:r>
              <a:rPr lang="en-GB" dirty="0"/>
              <a:t>Collaboration &amp; Initial Customers</a:t>
            </a:r>
          </a:p>
        </p:txBody>
      </p:sp>
      <p:sp>
        <p:nvSpPr>
          <p:cNvPr id="3" name="Text Placeholder 2">
            <a:extLst>
              <a:ext uri="{FF2B5EF4-FFF2-40B4-BE49-F238E27FC236}">
                <a16:creationId xmlns:a16="http://schemas.microsoft.com/office/drawing/2014/main" id="{389CB797-A839-4F50-868F-4BCFC7EE2007}"/>
              </a:ext>
            </a:extLst>
          </p:cNvPr>
          <p:cNvSpPr>
            <a:spLocks noGrp="1"/>
          </p:cNvSpPr>
          <p:nvPr>
            <p:ph type="body" idx="1"/>
          </p:nvPr>
        </p:nvSpPr>
        <p:spPr/>
        <p:txBody>
          <a:bodyPr vert="horz" lIns="68580" tIns="34290" rIns="68580" bIns="34290" rtlCol="0" anchor="t">
            <a:noAutofit/>
          </a:bodyPr>
          <a:lstStyle/>
          <a:p>
            <a:endParaRPr lang="en-GB"/>
          </a:p>
        </p:txBody>
      </p:sp>
    </p:spTree>
    <p:extLst>
      <p:ext uri="{BB962C8B-B14F-4D97-AF65-F5344CB8AC3E}">
        <p14:creationId xmlns:p14="http://schemas.microsoft.com/office/powerpoint/2010/main" val="2096093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3302205"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a:t>Shared code</a:t>
            </a:r>
          </a:p>
        </p:txBody>
      </p:sp>
      <p:sp>
        <p:nvSpPr>
          <p:cNvPr id="6" name="TextBox 5">
            <a:extLst>
              <a:ext uri="{FF2B5EF4-FFF2-40B4-BE49-F238E27FC236}">
                <a16:creationId xmlns:a16="http://schemas.microsoft.com/office/drawing/2014/main" id="{FD41EC9C-D0FF-435C-8230-9B485A14D126}"/>
              </a:ext>
            </a:extLst>
          </p:cNvPr>
          <p:cNvSpPr txBox="1"/>
          <p:nvPr/>
        </p:nvSpPr>
        <p:spPr>
          <a:xfrm>
            <a:off x="6119750" y="2900446"/>
            <a:ext cx="468543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hlinkClick r:id="rId3"/>
              </a:rPr>
              <a:t>https://github.com/metoppv/improver</a:t>
            </a: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43976C9-84D9-48DC-925F-48B6D7F2DDD0}"/>
              </a:ext>
            </a:extLst>
          </p:cNvPr>
          <p:cNvSpPr txBox="1"/>
          <p:nvPr/>
        </p:nvSpPr>
        <p:spPr>
          <a:xfrm>
            <a:off x="6117382" y="6490530"/>
            <a:ext cx="468543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Calibri" panose="020F0502020204030204"/>
                <a:ea typeface="+mn-ea"/>
                <a:cs typeface="+mn-cs"/>
                <a:hlinkClick r:id="rId4"/>
              </a:rPr>
              <a:t>https://improver.readthedocs.io/en/latest/</a:t>
            </a:r>
            <a:endParaRPr kumimoji="0" lang="en-GB"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descr="A screenshot of a computer&#10;&#10;Description automatically generated">
            <a:extLst>
              <a:ext uri="{FF2B5EF4-FFF2-40B4-BE49-F238E27FC236}">
                <a16:creationId xmlns:a16="http://schemas.microsoft.com/office/drawing/2014/main" id="{FBB0DFF7-9192-4C14-B7B4-F8957E7D89FE}"/>
              </a:ext>
            </a:extLst>
          </p:cNvPr>
          <p:cNvPicPr>
            <a:picLocks noChangeAspect="1"/>
          </p:cNvPicPr>
          <p:nvPr/>
        </p:nvPicPr>
        <p:blipFill rotWithShape="1">
          <a:blip r:embed="rId5"/>
          <a:srcRect t="1" b="5379"/>
          <a:stretch/>
        </p:blipFill>
        <p:spPr>
          <a:xfrm>
            <a:off x="6212381" y="35625"/>
            <a:ext cx="4633129" cy="2880000"/>
          </a:xfrm>
          <a:prstGeom prst="rect">
            <a:avLst/>
          </a:prstGeom>
        </p:spPr>
      </p:pic>
      <p:sp>
        <p:nvSpPr>
          <p:cNvPr id="11" name="TextBox 10">
            <a:extLst>
              <a:ext uri="{FF2B5EF4-FFF2-40B4-BE49-F238E27FC236}">
                <a16:creationId xmlns:a16="http://schemas.microsoft.com/office/drawing/2014/main" id="{9F7C0614-4450-4D47-B4F9-C57021A90080}"/>
              </a:ext>
            </a:extLst>
          </p:cNvPr>
          <p:cNvSpPr txBox="1"/>
          <p:nvPr/>
        </p:nvSpPr>
        <p:spPr>
          <a:xfrm>
            <a:off x="352281" y="1220764"/>
            <a:ext cx="4617913" cy="17235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spcBef>
                <a:spcPts val="600"/>
              </a:spcBef>
              <a:spcAft>
                <a:spcPts val="600"/>
              </a:spcAft>
              <a:buFont typeface="Arial" panose="020B0604020202020204" pitchFamily="34" charset="0"/>
              <a:buChar char="•"/>
            </a:pPr>
            <a:r>
              <a:rPr lang="en-GB" sz="2400"/>
              <a:t>All the IMPROVER code is open Source (GitHub)</a:t>
            </a:r>
          </a:p>
          <a:p>
            <a:pPr marL="285750" indent="-285750">
              <a:spcBef>
                <a:spcPts val="600"/>
              </a:spcBef>
              <a:spcAft>
                <a:spcPts val="600"/>
              </a:spcAft>
              <a:buFont typeface="Arial" panose="020B0604020202020204" pitchFamily="34" charset="0"/>
              <a:buChar char="•"/>
            </a:pPr>
            <a:r>
              <a:rPr lang="en-GB" sz="2400"/>
              <a:t>Documentation is available on Read the Docs</a:t>
            </a:r>
          </a:p>
        </p:txBody>
      </p:sp>
      <p:pic>
        <p:nvPicPr>
          <p:cNvPr id="4" name="Picture 3" descr="Graphical user interface&#10;&#10;Description automatically generated">
            <a:extLst>
              <a:ext uri="{FF2B5EF4-FFF2-40B4-BE49-F238E27FC236}">
                <a16:creationId xmlns:a16="http://schemas.microsoft.com/office/drawing/2014/main" id="{D263D55A-D27F-4CC2-893B-2F97FDF45D4B}"/>
              </a:ext>
            </a:extLst>
          </p:cNvPr>
          <p:cNvPicPr>
            <a:picLocks noChangeAspect="1"/>
          </p:cNvPicPr>
          <p:nvPr/>
        </p:nvPicPr>
        <p:blipFill rotWithShape="1">
          <a:blip r:embed="rId6"/>
          <a:srcRect b="3138"/>
          <a:stretch/>
        </p:blipFill>
        <p:spPr>
          <a:xfrm>
            <a:off x="6212381" y="3275522"/>
            <a:ext cx="4633130" cy="3240000"/>
          </a:xfrm>
          <a:prstGeom prst="rect">
            <a:avLst/>
          </a:prstGeom>
        </p:spPr>
      </p:pic>
    </p:spTree>
    <p:extLst>
      <p:ext uri="{BB962C8B-B14F-4D97-AF65-F5344CB8AC3E}">
        <p14:creationId xmlns:p14="http://schemas.microsoft.com/office/powerpoint/2010/main" val="2243925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5689145"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Formal collaborations</a:t>
            </a:r>
          </a:p>
        </p:txBody>
      </p:sp>
      <p:pic>
        <p:nvPicPr>
          <p:cNvPr id="9" name="Picture 2" descr="Australian Government Bureau of Meteorology">
            <a:extLst>
              <a:ext uri="{FF2B5EF4-FFF2-40B4-BE49-F238E27FC236}">
                <a16:creationId xmlns:a16="http://schemas.microsoft.com/office/drawing/2014/main" id="{CA3A4480-C9EF-416A-B039-12355B324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674" y="1773378"/>
            <a:ext cx="2426120" cy="66718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2D7F56F-0AED-4E97-97B7-A57D18EB36E1}"/>
              </a:ext>
            </a:extLst>
          </p:cNvPr>
          <p:cNvSpPr txBox="1"/>
          <p:nvPr/>
        </p:nvSpPr>
        <p:spPr>
          <a:xfrm>
            <a:off x="2799067" y="1084044"/>
            <a:ext cx="8213363" cy="22833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effectLst/>
                <a:uFillTx/>
                <a:sym typeface="Helvetica Light"/>
              </a:rPr>
              <a:t>Bureau of Meteorology, </a:t>
            </a:r>
            <a:r>
              <a:rPr lang="en-GB" sz="2800" dirty="0">
                <a:sym typeface="Helvetica Light"/>
              </a:rPr>
              <a:t>Australia</a:t>
            </a:r>
          </a:p>
          <a:p>
            <a:pPr marL="285750" indent="-285750" defTabSz="584200" hangingPunct="0">
              <a:spcBef>
                <a:spcPts val="600"/>
              </a:spcBef>
              <a:buFont typeface="Arial" panose="020B0604020202020204" pitchFamily="34" charset="0"/>
              <a:buChar char="•"/>
            </a:pPr>
            <a:r>
              <a:rPr lang="en-GB" sz="2400" dirty="0"/>
              <a:t>Collaborating since 2019</a:t>
            </a:r>
            <a:endParaRPr lang="en-GB" sz="2400" dirty="0">
              <a:sym typeface="Helvetica Light"/>
            </a:endParaRPr>
          </a:p>
          <a:p>
            <a:pPr marL="285750" marR="0" indent="-285750" algn="l" defTabSz="584200">
              <a:lnSpc>
                <a:spcPct val="100000"/>
              </a:lnSpc>
              <a:spcBef>
                <a:spcPts val="600"/>
              </a:spcBef>
              <a:spcAft>
                <a:spcPts val="0"/>
              </a:spcAft>
              <a:buClrTx/>
              <a:buSzTx/>
              <a:buFont typeface="Arial" panose="020B0604020202020204" pitchFamily="34" charset="0"/>
              <a:buChar char="•"/>
              <a:tabLst/>
            </a:pPr>
            <a:r>
              <a:rPr lang="en-GB" sz="2400" dirty="0">
                <a:sym typeface="Helvetica Light"/>
              </a:rPr>
              <a:t>T</a:t>
            </a:r>
            <a:r>
              <a:rPr kumimoji="0" lang="en-GB" sz="2400" i="0" u="none" strike="noStrike" cap="none" spc="0" normalizeH="0" baseline="0" dirty="0">
                <a:ln>
                  <a:noFill/>
                </a:ln>
                <a:effectLst/>
                <a:uFillTx/>
                <a:sym typeface="Helvetica Light"/>
              </a:rPr>
              <a:t>eam of ~10 people working on I</a:t>
            </a:r>
            <a:r>
              <a:rPr lang="en-GB" sz="2400" dirty="0">
                <a:sym typeface="Helvetica Light"/>
              </a:rPr>
              <a:t>MPROVER</a:t>
            </a:r>
            <a:endParaRPr lang="en-GB" sz="2400" dirty="0"/>
          </a:p>
          <a:p>
            <a:pPr marL="285750" marR="0" indent="-285750" algn="l" defTabSz="584200" rtl="0" fontAlgn="auto" latinLnBrk="0" hangingPunct="0">
              <a:lnSpc>
                <a:spcPct val="100000"/>
              </a:lnSpc>
              <a:spcBef>
                <a:spcPts val="600"/>
              </a:spcBef>
              <a:spcAft>
                <a:spcPts val="0"/>
              </a:spcAft>
              <a:buClrTx/>
              <a:buSzTx/>
              <a:buFont typeface="Arial" panose="020B0604020202020204" pitchFamily="34" charset="0"/>
              <a:buChar char="•"/>
              <a:tabLst/>
            </a:pPr>
            <a:r>
              <a:rPr kumimoji="0" lang="en-US" sz="2400" i="0" u="none" strike="noStrike" cap="none" spc="0" normalizeH="0" baseline="0" dirty="0">
                <a:ln>
                  <a:noFill/>
                </a:ln>
                <a:effectLst/>
                <a:uFillTx/>
                <a:sym typeface="Helvetica Light"/>
              </a:rPr>
              <a:t>IMPROVER has technical acceptance and is now running under operations</a:t>
            </a:r>
            <a:endParaRPr kumimoji="0" lang="en-GB" sz="2400" i="0" u="none" strike="noStrike" cap="none" spc="0" normalizeH="0" baseline="0" dirty="0">
              <a:ln>
                <a:noFill/>
              </a:ln>
              <a:effectLst/>
              <a:uFillTx/>
              <a:sym typeface="Helvetica Light"/>
            </a:endParaRPr>
          </a:p>
        </p:txBody>
      </p:sp>
      <p:sp>
        <p:nvSpPr>
          <p:cNvPr id="12" name="TextBox 11">
            <a:extLst>
              <a:ext uri="{FF2B5EF4-FFF2-40B4-BE49-F238E27FC236}">
                <a16:creationId xmlns:a16="http://schemas.microsoft.com/office/drawing/2014/main" id="{608954C1-BB94-4370-A648-60AE7B74940D}"/>
              </a:ext>
            </a:extLst>
          </p:cNvPr>
          <p:cNvSpPr txBox="1"/>
          <p:nvPr/>
        </p:nvSpPr>
        <p:spPr>
          <a:xfrm>
            <a:off x="2799067" y="3738562"/>
            <a:ext cx="8303042" cy="13907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effectLst/>
                <a:uFillTx/>
                <a:sym typeface="Helvetica Light"/>
              </a:rPr>
              <a:t>US Air Force</a:t>
            </a:r>
          </a:p>
          <a:p>
            <a:pPr marL="285750" indent="-285750" defTabSz="584200" hangingPunct="0">
              <a:spcBef>
                <a:spcPts val="600"/>
              </a:spcBef>
              <a:buFont typeface="Arial,Sans-Serif" panose="020B0604020202020204" pitchFamily="34" charset="0"/>
              <a:buChar char="•"/>
            </a:pPr>
            <a:r>
              <a:rPr lang="en-GB" sz="2400" dirty="0">
                <a:ea typeface="+mn-lt"/>
                <a:cs typeface="+mn-lt"/>
              </a:rPr>
              <a:t>Collaborating since 2021</a:t>
            </a:r>
          </a:p>
          <a:p>
            <a:pPr marL="285750" marR="0" indent="-285750" algn="l" defTabSz="584200">
              <a:lnSpc>
                <a:spcPct val="100000"/>
              </a:lnSpc>
              <a:spcBef>
                <a:spcPts val="0"/>
              </a:spcBef>
              <a:spcAft>
                <a:spcPts val="0"/>
              </a:spcAft>
              <a:buClrTx/>
              <a:buSzTx/>
              <a:buFont typeface="Arial"/>
              <a:buChar char="•"/>
              <a:tabLst/>
            </a:pPr>
            <a:r>
              <a:rPr lang="en-GB" sz="2400" dirty="0">
                <a:sym typeface="Helvetica Light"/>
              </a:rPr>
              <a:t>Spinning up to team of 3 people working on IMPROVER</a:t>
            </a:r>
            <a:endParaRPr lang="en-GB" sz="2400" dirty="0"/>
          </a:p>
        </p:txBody>
      </p:sp>
      <p:pic>
        <p:nvPicPr>
          <p:cNvPr id="13" name="Picture 6">
            <a:extLst>
              <a:ext uri="{FF2B5EF4-FFF2-40B4-BE49-F238E27FC236}">
                <a16:creationId xmlns:a16="http://schemas.microsoft.com/office/drawing/2014/main" id="{66F2B607-5624-45A8-BF4A-9D31309B3B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95" y="3937061"/>
            <a:ext cx="1555478" cy="10572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a:extLst>
              <a:ext uri="{FF2B5EF4-FFF2-40B4-BE49-F238E27FC236}">
                <a16:creationId xmlns:a16="http://schemas.microsoft.com/office/drawing/2014/main" id="{9781D792-B323-4F8A-BBF4-E90C2E3652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234" y="5737024"/>
            <a:ext cx="1905000" cy="5325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50859B9-2D67-429C-A6A4-06EB543D5C76}"/>
              </a:ext>
            </a:extLst>
          </p:cNvPr>
          <p:cNvSpPr txBox="1"/>
          <p:nvPr/>
        </p:nvSpPr>
        <p:spPr>
          <a:xfrm>
            <a:off x="2799067" y="5586448"/>
            <a:ext cx="7233318" cy="9444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solidFill>
                  <a:schemeClr val="tx1"/>
                </a:solidFill>
                <a:effectLst/>
                <a:uFillTx/>
                <a:sym typeface="Helvetica Light"/>
              </a:rPr>
              <a:t>Meteorological Service Singapore</a:t>
            </a:r>
          </a:p>
          <a:p>
            <a:pPr marL="342900" marR="0" indent="-342900" algn="l" defTabSz="584200" rtl="0" fontAlgn="auto" latinLnBrk="0" hangingPunct="0">
              <a:lnSpc>
                <a:spcPct val="100000"/>
              </a:lnSpc>
              <a:spcBef>
                <a:spcPts val="0"/>
              </a:spcBef>
              <a:spcAft>
                <a:spcPts val="0"/>
              </a:spcAft>
              <a:buClrTx/>
              <a:buSzTx/>
              <a:buFont typeface="Arial" panose="020B0604020202020204" pitchFamily="34" charset="0"/>
              <a:buChar char="•"/>
              <a:tabLst/>
            </a:pPr>
            <a:r>
              <a:rPr lang="en-US" sz="2400" dirty="0">
                <a:sym typeface="Helvetica Light"/>
              </a:rPr>
              <a:t>Starting to collaborate in 2022</a:t>
            </a:r>
            <a:endParaRPr kumimoji="0" lang="en-GB" sz="2400" i="0" u="none" strike="noStrike" cap="none" spc="0" normalizeH="0" baseline="0" dirty="0">
              <a:ln>
                <a:noFill/>
              </a:ln>
              <a:solidFill>
                <a:schemeClr val="tx1"/>
              </a:solidFill>
              <a:effectLst/>
              <a:uFillTx/>
              <a:sym typeface="Helvetica Light"/>
            </a:endParaRPr>
          </a:p>
        </p:txBody>
      </p:sp>
    </p:spTree>
    <p:extLst>
      <p:ext uri="{BB962C8B-B14F-4D97-AF65-F5344CB8AC3E}">
        <p14:creationId xmlns:p14="http://schemas.microsoft.com/office/powerpoint/2010/main" val="3670450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ailway junction and power lines">
            <a:extLst>
              <a:ext uri="{FF2B5EF4-FFF2-40B4-BE49-F238E27FC236}">
                <a16:creationId xmlns:a16="http://schemas.microsoft.com/office/drawing/2014/main" id="{35C89CDD-06B4-4C41-A224-2BC1427A4B82}"/>
              </a:ext>
            </a:extLst>
          </p:cNvPr>
          <p:cNvPicPr>
            <a:picLocks noChangeAspect="1"/>
          </p:cNvPicPr>
          <p:nvPr/>
        </p:nvPicPr>
        <p:blipFill>
          <a:blip r:embed="rId3"/>
          <a:stretch>
            <a:fillRect/>
          </a:stretch>
        </p:blipFill>
        <p:spPr>
          <a:xfrm>
            <a:off x="-12105" y="3626441"/>
            <a:ext cx="2421930" cy="1609360"/>
          </a:xfrm>
          <a:prstGeom prst="rect">
            <a:avLst/>
          </a:prstGeom>
        </p:spPr>
      </p:pic>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5" y="125448"/>
            <a:ext cx="9435522"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Initial customers</a:t>
            </a:r>
          </a:p>
        </p:txBody>
      </p:sp>
      <p:sp>
        <p:nvSpPr>
          <p:cNvPr id="11" name="TextBox 10">
            <a:extLst>
              <a:ext uri="{FF2B5EF4-FFF2-40B4-BE49-F238E27FC236}">
                <a16:creationId xmlns:a16="http://schemas.microsoft.com/office/drawing/2014/main" id="{01FE065E-5E5A-4003-A607-0ED9183AA73F}"/>
              </a:ext>
            </a:extLst>
          </p:cNvPr>
          <p:cNvSpPr txBox="1"/>
          <p:nvPr/>
        </p:nvSpPr>
        <p:spPr>
          <a:xfrm>
            <a:off x="2799063" y="896021"/>
            <a:ext cx="8213363" cy="1206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kumimoji="0" lang="en-GB" sz="2800" b="1" i="0" u="none" strike="noStrike" cap="none" spc="0" normalizeH="0" baseline="0" dirty="0">
                <a:ln>
                  <a:noFill/>
                </a:ln>
                <a:effectLst/>
                <a:uFillTx/>
                <a:sym typeface="Helvetica Light"/>
              </a:rPr>
              <a:t>Met Office Digital</a:t>
            </a:r>
            <a:r>
              <a:rPr lang="en-GB" sz="2800" b="1" dirty="0">
                <a:sym typeface="Helvetica Light"/>
              </a:rPr>
              <a:t> – Website and App</a:t>
            </a:r>
          </a:p>
          <a:p>
            <a:pPr marL="285750" indent="-285750" defTabSz="584200" hangingPunct="0">
              <a:spcBef>
                <a:spcPts val="600"/>
              </a:spcBef>
              <a:buFont typeface="Arial" panose="020B0604020202020204" pitchFamily="34" charset="0"/>
              <a:buChar char="•"/>
            </a:pPr>
            <a:r>
              <a:rPr lang="en-GB" dirty="0">
                <a:sym typeface="Helvetica Light"/>
              </a:rPr>
              <a:t>Will use site specific IMPROVER for Web &amp; App forecast tables later this year and gridded IMPROVER to generate maps next year</a:t>
            </a:r>
            <a:endParaRPr lang="en-GB" dirty="0"/>
          </a:p>
        </p:txBody>
      </p:sp>
      <p:sp>
        <p:nvSpPr>
          <p:cNvPr id="12" name="TextBox 11">
            <a:extLst>
              <a:ext uri="{FF2B5EF4-FFF2-40B4-BE49-F238E27FC236}">
                <a16:creationId xmlns:a16="http://schemas.microsoft.com/office/drawing/2014/main" id="{6C4845BC-5442-4CB3-B409-B0E8B60BF7E1}"/>
              </a:ext>
            </a:extLst>
          </p:cNvPr>
          <p:cNvSpPr txBox="1"/>
          <p:nvPr/>
        </p:nvSpPr>
        <p:spPr>
          <a:xfrm>
            <a:off x="2799063" y="2164383"/>
            <a:ext cx="8213363" cy="12060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effectLst/>
                <a:uFillTx/>
                <a:sym typeface="Helvetica Light"/>
              </a:rPr>
              <a:t>Met Office Hazard Manager</a:t>
            </a:r>
            <a:endParaRPr lang="en-GB" sz="2800" b="1" dirty="0"/>
          </a:p>
          <a:p>
            <a:pPr marL="285750" indent="-285750" defTabSz="584200" hangingPunct="0">
              <a:spcBef>
                <a:spcPts val="600"/>
              </a:spcBef>
              <a:buFont typeface="Arial" panose="020B0604020202020204" pitchFamily="34" charset="0"/>
              <a:buChar char="•"/>
            </a:pPr>
            <a:r>
              <a:rPr lang="en-GB" dirty="0">
                <a:sym typeface="Helvetica Light"/>
              </a:rPr>
              <a:t>Will also start to use site specific UK IMPROVER data later this year and gridded IMPROVER to generate maps next year</a:t>
            </a:r>
            <a:endParaRPr lang="en-GB" dirty="0"/>
          </a:p>
        </p:txBody>
      </p:sp>
      <p:sp>
        <p:nvSpPr>
          <p:cNvPr id="13" name="TextBox 12">
            <a:extLst>
              <a:ext uri="{FF2B5EF4-FFF2-40B4-BE49-F238E27FC236}">
                <a16:creationId xmlns:a16="http://schemas.microsoft.com/office/drawing/2014/main" id="{8EFB9B8B-D8CB-4006-AD86-9D1F3C735F30}"/>
              </a:ext>
            </a:extLst>
          </p:cNvPr>
          <p:cNvSpPr txBox="1"/>
          <p:nvPr/>
        </p:nvSpPr>
        <p:spPr>
          <a:xfrm>
            <a:off x="2799063" y="3413093"/>
            <a:ext cx="8213363" cy="929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a:ln>
                  <a:noFill/>
                </a:ln>
                <a:effectLst/>
                <a:uFillTx/>
                <a:sym typeface="Helvetica Light"/>
              </a:rPr>
              <a:t>Network Rail</a:t>
            </a:r>
            <a:endParaRPr lang="en-GB" sz="2800">
              <a:sym typeface="Helvetica Light"/>
            </a:endParaRPr>
          </a:p>
          <a:p>
            <a:pPr marL="285750" indent="-285750" defTabSz="584200" hangingPunct="0">
              <a:spcBef>
                <a:spcPts val="600"/>
              </a:spcBef>
              <a:buFont typeface="Arial" panose="020B0604020202020204" pitchFamily="34" charset="0"/>
              <a:buChar char="•"/>
            </a:pPr>
            <a:r>
              <a:rPr lang="en-GB">
                <a:sym typeface="Helvetica Light"/>
              </a:rPr>
              <a:t>Are currently evaluating the use of IMPROVER during proof of concept trial</a:t>
            </a:r>
            <a:endParaRPr lang="en-GB"/>
          </a:p>
        </p:txBody>
      </p:sp>
      <p:sp>
        <p:nvSpPr>
          <p:cNvPr id="14" name="TextBox 13">
            <a:extLst>
              <a:ext uri="{FF2B5EF4-FFF2-40B4-BE49-F238E27FC236}">
                <a16:creationId xmlns:a16="http://schemas.microsoft.com/office/drawing/2014/main" id="{B3A433A6-D3C6-4AA1-AA20-23EDC78AF360}"/>
              </a:ext>
            </a:extLst>
          </p:cNvPr>
          <p:cNvSpPr txBox="1"/>
          <p:nvPr/>
        </p:nvSpPr>
        <p:spPr>
          <a:xfrm>
            <a:off x="2799065" y="5633517"/>
            <a:ext cx="8213363" cy="9290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defTabSz="584200" hangingPunct="0"/>
            <a:r>
              <a:rPr lang="en-GB" sz="2800" b="1" dirty="0">
                <a:sym typeface="Helvetica Light"/>
              </a:rPr>
              <a:t>UK Royal Navy</a:t>
            </a:r>
            <a:endParaRPr lang="en-GB" sz="2800" dirty="0">
              <a:sym typeface="Helvetica Light"/>
            </a:endParaRPr>
          </a:p>
          <a:p>
            <a:pPr marL="285750" indent="-285750" defTabSz="584200" hangingPunct="0">
              <a:spcBef>
                <a:spcPts val="600"/>
              </a:spcBef>
              <a:buFont typeface="Arial" panose="020B0604020202020204" pitchFamily="34" charset="0"/>
              <a:buChar char="•"/>
            </a:pPr>
            <a:r>
              <a:rPr lang="en-GB" dirty="0">
                <a:sym typeface="Helvetica Light"/>
              </a:rPr>
              <a:t>Have evaluated the use of trial IMPROVER data via Online Weather </a:t>
            </a:r>
            <a:endParaRPr lang="en-GB" dirty="0"/>
          </a:p>
        </p:txBody>
      </p:sp>
      <p:sp>
        <p:nvSpPr>
          <p:cNvPr id="16" name="TextBox 15">
            <a:extLst>
              <a:ext uri="{FF2B5EF4-FFF2-40B4-BE49-F238E27FC236}">
                <a16:creationId xmlns:a16="http://schemas.microsoft.com/office/drawing/2014/main" id="{1C33558B-6001-4320-BDE1-F25256177929}"/>
              </a:ext>
            </a:extLst>
          </p:cNvPr>
          <p:cNvSpPr txBox="1"/>
          <p:nvPr/>
        </p:nvSpPr>
        <p:spPr>
          <a:xfrm>
            <a:off x="2799063" y="4346332"/>
            <a:ext cx="8213363" cy="12830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GB" sz="2800" b="1" i="0" u="none" strike="noStrike" cap="none" spc="0" normalizeH="0" baseline="0" dirty="0">
                <a:ln>
                  <a:noFill/>
                </a:ln>
                <a:effectLst/>
                <a:uFillTx/>
                <a:sym typeface="Helvetica Light"/>
              </a:rPr>
              <a:t>Met Office Operational Meteorologists</a:t>
            </a:r>
            <a:endParaRPr lang="en-GB" sz="2800" dirty="0">
              <a:sym typeface="Helvetica Light"/>
            </a:endParaRPr>
          </a:p>
          <a:p>
            <a:pPr marL="285750" indent="-285750" defTabSz="584200" hangingPunct="0">
              <a:spcBef>
                <a:spcPts val="600"/>
              </a:spcBef>
              <a:buFont typeface="Arial" panose="020B0604020202020204" pitchFamily="34" charset="0"/>
              <a:buChar char="•"/>
            </a:pPr>
            <a:r>
              <a:rPr lang="en-GB" dirty="0"/>
              <a:t>Online Weather demo tool</a:t>
            </a:r>
            <a:endParaRPr lang="en-GB" dirty="0">
              <a:sym typeface="Helvetica Light"/>
            </a:endParaRPr>
          </a:p>
          <a:p>
            <a:pPr marL="285750" marR="0" indent="-285750" algn="l" defTabSz="584200">
              <a:lnSpc>
                <a:spcPct val="100000"/>
              </a:lnSpc>
              <a:spcBef>
                <a:spcPts val="600"/>
              </a:spcBef>
              <a:spcAft>
                <a:spcPts val="0"/>
              </a:spcAft>
              <a:buClrTx/>
              <a:buSzTx/>
              <a:buFont typeface="Arial" panose="020B0604020202020204" pitchFamily="34" charset="0"/>
              <a:buChar char="•"/>
              <a:tabLst/>
            </a:pPr>
            <a:r>
              <a:rPr lang="en-GB" dirty="0">
                <a:sym typeface="Helvetica Light"/>
              </a:rPr>
              <a:t>Evaluated the use of IMPROVER forecasts in the Winter Testbed this year</a:t>
            </a:r>
            <a:endParaRPr lang="en-GB" dirty="0"/>
          </a:p>
        </p:txBody>
      </p:sp>
      <p:pic>
        <p:nvPicPr>
          <p:cNvPr id="2050" name="Picture 2">
            <a:extLst>
              <a:ext uri="{FF2B5EF4-FFF2-40B4-BE49-F238E27FC236}">
                <a16:creationId xmlns:a16="http://schemas.microsoft.com/office/drawing/2014/main" id="{317DA211-84B4-419A-B0A9-BB4F6BF5D8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92" r="47756"/>
          <a:stretch/>
        </p:blipFill>
        <p:spPr bwMode="auto">
          <a:xfrm>
            <a:off x="-1" y="959877"/>
            <a:ext cx="2409825" cy="121714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icture containing person, outdoor, yellow, colorful&#10;&#10;Description automatically generated">
            <a:extLst>
              <a:ext uri="{FF2B5EF4-FFF2-40B4-BE49-F238E27FC236}">
                <a16:creationId xmlns:a16="http://schemas.microsoft.com/office/drawing/2014/main" id="{B3EFC487-EC50-4D14-9303-82CBB43C33CF}"/>
              </a:ext>
            </a:extLst>
          </p:cNvPr>
          <p:cNvPicPr>
            <a:picLocks noChangeAspect="1"/>
          </p:cNvPicPr>
          <p:nvPr/>
        </p:nvPicPr>
        <p:blipFill>
          <a:blip r:embed="rId5"/>
          <a:stretch>
            <a:fillRect/>
          </a:stretch>
        </p:blipFill>
        <p:spPr>
          <a:xfrm>
            <a:off x="1" y="2192654"/>
            <a:ext cx="2421983" cy="1522096"/>
          </a:xfrm>
          <a:prstGeom prst="rect">
            <a:avLst/>
          </a:prstGeom>
        </p:spPr>
      </p:pic>
      <p:pic>
        <p:nvPicPr>
          <p:cNvPr id="15" name="Picture 14" descr="Boat hit with strong waves">
            <a:extLst>
              <a:ext uri="{FF2B5EF4-FFF2-40B4-BE49-F238E27FC236}">
                <a16:creationId xmlns:a16="http://schemas.microsoft.com/office/drawing/2014/main" id="{5F8F3D29-FD0F-4175-85B8-8987C5952E4D}"/>
              </a:ext>
            </a:extLst>
          </p:cNvPr>
          <p:cNvPicPr>
            <a:picLocks noChangeAspect="1"/>
          </p:cNvPicPr>
          <p:nvPr/>
        </p:nvPicPr>
        <p:blipFill>
          <a:blip r:embed="rId6"/>
          <a:stretch>
            <a:fillRect/>
          </a:stretch>
        </p:blipFill>
        <p:spPr>
          <a:xfrm>
            <a:off x="0" y="5240890"/>
            <a:ext cx="2409825" cy="1606240"/>
          </a:xfrm>
          <a:prstGeom prst="rect">
            <a:avLst/>
          </a:prstGeom>
        </p:spPr>
      </p:pic>
    </p:spTree>
    <p:extLst>
      <p:ext uri="{BB962C8B-B14F-4D97-AF65-F5344CB8AC3E}">
        <p14:creationId xmlns:p14="http://schemas.microsoft.com/office/powerpoint/2010/main" val="3564585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708A-1F06-467D-B400-2A9D27D141C8}"/>
              </a:ext>
            </a:extLst>
          </p:cNvPr>
          <p:cNvSpPr>
            <a:spLocks noGrp="1"/>
          </p:cNvSpPr>
          <p:nvPr>
            <p:ph type="title"/>
          </p:nvPr>
        </p:nvSpPr>
        <p:spPr>
          <a:xfrm>
            <a:off x="831850" y="3569896"/>
            <a:ext cx="10515600" cy="992579"/>
          </a:xfrm>
        </p:spPr>
        <p:txBody>
          <a:bodyPr/>
          <a:lstStyle/>
          <a:p>
            <a:r>
              <a:rPr lang="en-GB" dirty="0"/>
              <a:t>Planned Future Work</a:t>
            </a:r>
          </a:p>
        </p:txBody>
      </p:sp>
      <p:sp>
        <p:nvSpPr>
          <p:cNvPr id="3" name="Text Placeholder 2">
            <a:extLst>
              <a:ext uri="{FF2B5EF4-FFF2-40B4-BE49-F238E27FC236}">
                <a16:creationId xmlns:a16="http://schemas.microsoft.com/office/drawing/2014/main" id="{389CB797-A839-4F50-868F-4BCFC7EE2007}"/>
              </a:ext>
            </a:extLst>
          </p:cNvPr>
          <p:cNvSpPr>
            <a:spLocks noGrp="1"/>
          </p:cNvSpPr>
          <p:nvPr>
            <p:ph type="body" idx="1"/>
          </p:nvPr>
        </p:nvSpPr>
        <p:spPr/>
        <p:txBody>
          <a:bodyPr vert="horz" lIns="68580" tIns="34290" rIns="68580" bIns="34290" rtlCol="0" anchor="t">
            <a:noAutofit/>
          </a:bodyPr>
          <a:lstStyle/>
          <a:p>
            <a:endParaRPr lang="en-GB"/>
          </a:p>
        </p:txBody>
      </p:sp>
    </p:spTree>
    <p:extLst>
      <p:ext uri="{BB962C8B-B14F-4D97-AF65-F5344CB8AC3E}">
        <p14:creationId xmlns:p14="http://schemas.microsoft.com/office/powerpoint/2010/main" val="1428293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6" y="125448"/>
            <a:ext cx="3149144" cy="658640"/>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New diagnostics</a:t>
            </a:r>
          </a:p>
        </p:txBody>
      </p:sp>
      <p:sp>
        <p:nvSpPr>
          <p:cNvPr id="11" name="TextBox 10">
            <a:extLst>
              <a:ext uri="{FF2B5EF4-FFF2-40B4-BE49-F238E27FC236}">
                <a16:creationId xmlns:a16="http://schemas.microsoft.com/office/drawing/2014/main" id="{F4605B34-6A7B-4CE9-A567-AE97565E3197}"/>
              </a:ext>
            </a:extLst>
          </p:cNvPr>
          <p:cNvSpPr txBox="1"/>
          <p:nvPr/>
        </p:nvSpPr>
        <p:spPr>
          <a:xfrm>
            <a:off x="774948" y="1947312"/>
            <a:ext cx="491465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Freezing 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precipitation scenarios that are meteorologically consistent, suitable to drive hydrological models.</a:t>
            </a:r>
          </a:p>
        </p:txBody>
      </p:sp>
      <p:sp>
        <p:nvSpPr>
          <p:cNvPr id="16" name="TextBox 15">
            <a:extLst>
              <a:ext uri="{FF2B5EF4-FFF2-40B4-BE49-F238E27FC236}">
                <a16:creationId xmlns:a16="http://schemas.microsoft.com/office/drawing/2014/main" id="{AD59077A-2EDD-435B-A4C9-403B3D20EA5A}"/>
              </a:ext>
            </a:extLst>
          </p:cNvPr>
          <p:cNvSpPr txBox="1"/>
          <p:nvPr/>
        </p:nvSpPr>
        <p:spPr>
          <a:xfrm>
            <a:off x="774948" y="4605028"/>
            <a:ext cx="491465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latin typeface="Arial" panose="020B0604020202020204" pitchFamily="34" charset="0"/>
                <a:cs typeface="Arial" panose="020B0604020202020204" pitchFamily="34" charset="0"/>
              </a:rPr>
              <a:t>Global hail</a:t>
            </a:r>
            <a:endParaRPr kumimoji="0" lang="en-GB" sz="2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Indicate the likelihood of hail using the </a:t>
            </a:r>
            <a:r>
              <a:rPr kumimoji="0" lang="en-GB" sz="2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Miller and </a:t>
            </a:r>
            <a:r>
              <a:rPr kumimoji="0" lang="en-GB" sz="24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Fawbush</a:t>
            </a:r>
            <a:r>
              <a:rPr kumimoji="0" lang="en-GB" sz="2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GB" sz="2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and </a:t>
            </a:r>
            <a:r>
              <a:rPr kumimoji="0" lang="en-GB" sz="2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Will Hand CDP</a:t>
            </a:r>
            <a:r>
              <a:rPr kumimoji="0" lang="en-GB" sz="2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approach.</a:t>
            </a:r>
          </a:p>
        </p:txBody>
      </p:sp>
      <p:pic>
        <p:nvPicPr>
          <p:cNvPr id="17" name="Content Placeholder 4">
            <a:extLst>
              <a:ext uri="{FF2B5EF4-FFF2-40B4-BE49-F238E27FC236}">
                <a16:creationId xmlns:a16="http://schemas.microsoft.com/office/drawing/2014/main" id="{F2DFD2E2-02C0-4EF7-9BDC-B0E065887959}"/>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19433" r="19433"/>
          <a:stretch/>
        </p:blipFill>
        <p:spPr>
          <a:xfrm>
            <a:off x="5878850" y="13"/>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094293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6" y="125448"/>
            <a:ext cx="3149144" cy="1195352"/>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Enhanced capabilities</a:t>
            </a:r>
          </a:p>
        </p:txBody>
      </p:sp>
      <p:sp>
        <p:nvSpPr>
          <p:cNvPr id="11" name="TextBox 10">
            <a:extLst>
              <a:ext uri="{FF2B5EF4-FFF2-40B4-BE49-F238E27FC236}">
                <a16:creationId xmlns:a16="http://schemas.microsoft.com/office/drawing/2014/main" id="{F4605B34-6A7B-4CE9-A567-AE97565E3197}"/>
              </a:ext>
            </a:extLst>
          </p:cNvPr>
          <p:cNvSpPr txBox="1"/>
          <p:nvPr/>
        </p:nvSpPr>
        <p:spPr>
          <a:xfrm>
            <a:off x="774948" y="1947312"/>
            <a:ext cx="491465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Week 2 predictions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Extend IMPROVER forecasts out to 14 days using inputs from ECMWF Ensemble forecasts and MOGREPS-G model.</a:t>
            </a:r>
          </a:p>
        </p:txBody>
      </p:sp>
      <p:sp>
        <p:nvSpPr>
          <p:cNvPr id="16" name="TextBox 15">
            <a:extLst>
              <a:ext uri="{FF2B5EF4-FFF2-40B4-BE49-F238E27FC236}">
                <a16:creationId xmlns:a16="http://schemas.microsoft.com/office/drawing/2014/main" id="{AD59077A-2EDD-435B-A4C9-403B3D20EA5A}"/>
              </a:ext>
            </a:extLst>
          </p:cNvPr>
          <p:cNvSpPr txBox="1"/>
          <p:nvPr/>
        </p:nvSpPr>
        <p:spPr>
          <a:xfrm>
            <a:off x="774948" y="4605028"/>
            <a:ext cx="491465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latin typeface="Arial" panose="020B0604020202020204" pitchFamily="34" charset="0"/>
                <a:cs typeface="Arial" panose="020B0604020202020204" pitchFamily="34" charset="0"/>
              </a:rPr>
              <a:t>Improved visibility</a:t>
            </a:r>
            <a:endParaRPr kumimoji="0" lang="en-GB" sz="24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Upgrade our existing visibility diagnostic by incorporating inputs from the new model VERA scheme developed within the Met Office.</a:t>
            </a:r>
          </a:p>
        </p:txBody>
      </p:sp>
      <p:pic>
        <p:nvPicPr>
          <p:cNvPr id="6" name="Content Placeholder 4">
            <a:extLst>
              <a:ext uri="{FF2B5EF4-FFF2-40B4-BE49-F238E27FC236}">
                <a16:creationId xmlns:a16="http://schemas.microsoft.com/office/drawing/2014/main" id="{CE34A575-0F10-4749-BAD7-A7EB65D567C5}"/>
              </a:ext>
            </a:extLst>
          </p:cNvPr>
          <p:cNvPicPr>
            <a:picLocks noChangeAspect="1"/>
          </p:cNvPicPr>
          <p:nvPr/>
        </p:nvPicPr>
        <p:blipFill>
          <a:blip r:embed="rId3">
            <a:extLst>
              <a:ext uri="{28A0092B-C50C-407E-A947-70E740481C1C}">
                <a14:useLocalDpi xmlns:a14="http://schemas.microsoft.com/office/drawing/2010/main" val="0"/>
              </a:ext>
            </a:extLst>
          </a:blip>
          <a:srcRect l="15" r="15"/>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529584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6" y="125448"/>
            <a:ext cx="3149144" cy="1208052"/>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New capabilities</a:t>
            </a:r>
          </a:p>
        </p:txBody>
      </p:sp>
      <p:sp>
        <p:nvSpPr>
          <p:cNvPr id="11" name="TextBox 10">
            <a:extLst>
              <a:ext uri="{FF2B5EF4-FFF2-40B4-BE49-F238E27FC236}">
                <a16:creationId xmlns:a16="http://schemas.microsoft.com/office/drawing/2014/main" id="{F4605B34-6A7B-4CE9-A567-AE97565E3197}"/>
              </a:ext>
            </a:extLst>
          </p:cNvPr>
          <p:cNvSpPr txBox="1"/>
          <p:nvPr/>
        </p:nvSpPr>
        <p:spPr>
          <a:xfrm>
            <a:off x="774948" y="1947312"/>
            <a:ext cx="4914651" cy="2308324"/>
          </a:xfrm>
          <a:prstGeom prst="rect">
            <a:avLst/>
          </a:prstGeom>
          <a:noFill/>
        </p:spPr>
        <p:txBody>
          <a:bodyPr wrap="square" rtlCol="0">
            <a:spAutoFit/>
          </a:bodyPr>
          <a:lstStyle/>
          <a:p>
            <a:pPr defTabSz="914400">
              <a:defRPr/>
            </a:pPr>
            <a:r>
              <a:rPr lang="en-GB" sz="2400" b="1" kern="0" dirty="0"/>
              <a:t>Precipitation realizations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Recover precipitation ‘pseudo ensemble members’ that are meteorologically consistent, suitable to drive hydrological models.</a:t>
            </a:r>
          </a:p>
        </p:txBody>
      </p:sp>
      <p:pic>
        <p:nvPicPr>
          <p:cNvPr id="6" name="Content Placeholder 4" descr="Rain droplets over a colorful umbrella">
            <a:extLst>
              <a:ext uri="{FF2B5EF4-FFF2-40B4-BE49-F238E27FC236}">
                <a16:creationId xmlns:a16="http://schemas.microsoft.com/office/drawing/2014/main" id="{78A8A5B7-1890-4778-9B60-CA22A4D18DEF}"/>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14650" r="14650"/>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635423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2">
            <a:extLst>
              <a:ext uri="{FF2B5EF4-FFF2-40B4-BE49-F238E27FC236}">
                <a16:creationId xmlns:a16="http://schemas.microsoft.com/office/drawing/2014/main" id="{6585C59E-827C-44F1-A9FD-3DDB3370AB74}"/>
              </a:ext>
            </a:extLst>
          </p:cNvPr>
          <p:cNvSpPr txBox="1">
            <a:spLocks/>
          </p:cNvSpPr>
          <p:nvPr/>
        </p:nvSpPr>
        <p:spPr>
          <a:xfrm>
            <a:off x="2540456" y="125448"/>
            <a:ext cx="3149144" cy="1208052"/>
          </a:xfrm>
          <a:prstGeom prst="rect">
            <a:avLst/>
          </a:prstGeom>
        </p:spPr>
        <p:txBody>
          <a:bodyPr vert="horz" wrap="square" lIns="68580" tIns="34290" rIns="68580" bIns="34290" rtlCol="0" anchor="t" anchorCtr="0">
            <a:noAutofit/>
          </a:bodyPr>
          <a:lstStyle>
            <a:lvl1pPr marL="0" marR="0" indent="0" algn="l" defTabSz="219075" rtl="0" eaLnBrk="1" latinLnBrk="0" hangingPunct="1">
              <a:lnSpc>
                <a:spcPct val="100000"/>
              </a:lnSpc>
              <a:spcBef>
                <a:spcPts val="0"/>
              </a:spcBef>
              <a:spcAft>
                <a:spcPts val="0"/>
              </a:spcAft>
              <a:buClrTx/>
              <a:buSzTx/>
              <a:buFontTx/>
              <a:buNone/>
              <a:tabLst/>
              <a:defRPr sz="3600" b="0" i="0" u="none" strike="noStrike" cap="none" spc="0" baseline="0">
                <a:ln>
                  <a:noFill/>
                </a:ln>
                <a:solidFill>
                  <a:schemeClr val="tx1"/>
                </a:solidFill>
                <a:uFillTx/>
                <a:latin typeface="+mj-lt"/>
                <a:ea typeface="+mn-ea"/>
                <a:cs typeface="+mn-cs"/>
                <a:sym typeface="Helvetica Light"/>
              </a:defRPr>
            </a:lvl1pPr>
            <a:lvl2pPr marL="0" marR="0" indent="857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2pPr>
            <a:lvl3pPr marL="0" marR="0" indent="1714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3pPr>
            <a:lvl4pPr marL="0" marR="0" indent="2571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4pPr>
            <a:lvl5pPr marL="0" marR="0" indent="3429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5pPr>
            <a:lvl6pPr marL="0" marR="0" indent="42862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6pPr>
            <a:lvl7pPr marL="0" marR="0" indent="51435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7pPr>
            <a:lvl8pPr marL="0" marR="0" indent="600075"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8pPr>
            <a:lvl9pPr marL="0" marR="0" indent="685800" algn="ctr" defTabSz="219075" rtl="0" eaLnBrk="1" latinLnBrk="0" hangingPunct="1">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Light"/>
              </a:defRPr>
            </a:lvl9pPr>
          </a:lstStyle>
          <a:p>
            <a:r>
              <a:rPr lang="en-GB" kern="0" dirty="0"/>
              <a:t>Technical enhancements</a:t>
            </a:r>
          </a:p>
        </p:txBody>
      </p:sp>
      <p:pic>
        <p:nvPicPr>
          <p:cNvPr id="5" name="Content Placeholder 4" descr="Program coding on a computer screen">
            <a:extLst>
              <a:ext uri="{FF2B5EF4-FFF2-40B4-BE49-F238E27FC236}">
                <a16:creationId xmlns:a16="http://schemas.microsoft.com/office/drawing/2014/main" id="{DDE0BCA5-0578-450E-8CCC-02475CB7F7D9}"/>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19315" r="19315"/>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12" name="TextBox 11">
            <a:extLst>
              <a:ext uri="{FF2B5EF4-FFF2-40B4-BE49-F238E27FC236}">
                <a16:creationId xmlns:a16="http://schemas.microsoft.com/office/drawing/2014/main" id="{98E4CBE4-B810-4EFC-B71E-E9494D0A6FDA}"/>
              </a:ext>
            </a:extLst>
          </p:cNvPr>
          <p:cNvSpPr txBox="1"/>
          <p:nvPr/>
        </p:nvSpPr>
        <p:spPr>
          <a:xfrm>
            <a:off x="774948" y="1947312"/>
            <a:ext cx="4914651" cy="461665"/>
          </a:xfrm>
          <a:prstGeom prst="rect">
            <a:avLst/>
          </a:prstGeom>
          <a:noFill/>
        </p:spPr>
        <p:txBody>
          <a:bodyPr wrap="square" rtlCol="0">
            <a:spAutoFit/>
          </a:bodyPr>
          <a:lstStyle/>
          <a:p>
            <a:pPr defTabSz="914400">
              <a:defRPr/>
            </a:pPr>
            <a:r>
              <a:rPr lang="en-GB" sz="2400" kern="0" dirty="0"/>
              <a:t>Improved compute efficiency</a:t>
            </a:r>
            <a:endParaRPr kumimoji="0" lang="en-GB" sz="24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9AA7935-72E8-486F-BCFD-A615374E9B47}"/>
              </a:ext>
            </a:extLst>
          </p:cNvPr>
          <p:cNvSpPr txBox="1"/>
          <p:nvPr/>
        </p:nvSpPr>
        <p:spPr>
          <a:xfrm>
            <a:off x="774948" y="2812112"/>
            <a:ext cx="4914651" cy="830997"/>
          </a:xfrm>
          <a:prstGeom prst="rect">
            <a:avLst/>
          </a:prstGeom>
          <a:noFill/>
        </p:spPr>
        <p:txBody>
          <a:bodyPr wrap="square" rtlCol="0">
            <a:spAutoFit/>
          </a:bodyPr>
          <a:lstStyle/>
          <a:p>
            <a:pPr defTabSz="914400">
              <a:defRPr/>
            </a:pPr>
            <a:r>
              <a:rPr lang="en-GB" sz="2400" kern="0" dirty="0"/>
              <a:t>Investigation into feasibility of hosting IMPROVER on the cloud </a:t>
            </a:r>
            <a:endParaRPr kumimoji="0" lang="en-GB" sz="24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9FE15295-F61E-4F2A-BFFE-5CFC32627EE4}"/>
              </a:ext>
            </a:extLst>
          </p:cNvPr>
          <p:cNvSpPr txBox="1"/>
          <p:nvPr/>
        </p:nvSpPr>
        <p:spPr>
          <a:xfrm>
            <a:off x="774948" y="4046244"/>
            <a:ext cx="4914651" cy="830997"/>
          </a:xfrm>
          <a:prstGeom prst="rect">
            <a:avLst/>
          </a:prstGeom>
          <a:noFill/>
        </p:spPr>
        <p:txBody>
          <a:bodyPr wrap="square" rtlCol="0">
            <a:spAutoFit/>
          </a:bodyPr>
          <a:lstStyle/>
          <a:p>
            <a:pPr defTabSz="914400">
              <a:defRPr/>
            </a:pPr>
            <a:r>
              <a:rPr lang="en-GB" sz="2400" kern="0" dirty="0"/>
              <a:t>Infrastructure for gridded machine learning</a:t>
            </a:r>
            <a:endParaRPr kumimoji="0" lang="en-GB" sz="24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FB76FB39-43FC-46E9-977B-E4CE392F12BA}"/>
              </a:ext>
            </a:extLst>
          </p:cNvPr>
          <p:cNvSpPr txBox="1"/>
          <p:nvPr/>
        </p:nvSpPr>
        <p:spPr>
          <a:xfrm>
            <a:off x="774948" y="5280377"/>
            <a:ext cx="4914651" cy="830997"/>
          </a:xfrm>
          <a:prstGeom prst="rect">
            <a:avLst/>
          </a:prstGeom>
          <a:noFill/>
        </p:spPr>
        <p:txBody>
          <a:bodyPr wrap="square" rtlCol="0">
            <a:spAutoFit/>
          </a:bodyPr>
          <a:lstStyle/>
          <a:p>
            <a:pPr defTabSz="914400">
              <a:defRPr/>
            </a:pPr>
            <a:r>
              <a:rPr lang="en-GB" sz="2400" kern="0" dirty="0"/>
              <a:t>Researching future verification options</a:t>
            </a:r>
          </a:p>
        </p:txBody>
      </p:sp>
    </p:spTree>
    <p:extLst>
      <p:ext uri="{BB962C8B-B14F-4D97-AF65-F5344CB8AC3E}">
        <p14:creationId xmlns:p14="http://schemas.microsoft.com/office/powerpoint/2010/main" val="1788495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F652-F8BA-8D99-B49A-E6C5D82C3EB1}"/>
              </a:ext>
            </a:extLst>
          </p:cNvPr>
          <p:cNvSpPr>
            <a:spLocks noGrp="1"/>
          </p:cNvSpPr>
          <p:nvPr>
            <p:ph type="title"/>
          </p:nvPr>
        </p:nvSpPr>
        <p:spPr>
          <a:xfrm>
            <a:off x="762454" y="1613163"/>
            <a:ext cx="2695643" cy="623248"/>
          </a:xfrm>
        </p:spPr>
        <p:txBody>
          <a:bodyPr/>
          <a:lstStyle/>
          <a:p>
            <a:r>
              <a:rPr lang="en-GB"/>
              <a:t>Thank you</a:t>
            </a:r>
          </a:p>
        </p:txBody>
      </p:sp>
    </p:spTree>
    <p:extLst>
      <p:ext uri="{BB962C8B-B14F-4D97-AF65-F5344CB8AC3E}">
        <p14:creationId xmlns:p14="http://schemas.microsoft.com/office/powerpoint/2010/main" val="343293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_Met Office PowerPoint 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1"/>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2" id="{3686B8A7-2420-4936-BD49-A1DDADD3263A}" vid="{10DDDDFA-9F36-4D18-8046-A8B18DFE850B}"/>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et Office PowerPoint 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1"/>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2" id="{3686B8A7-2420-4936-BD49-A1DDADD3263A}" vid="{10DDDDFA-9F36-4D18-8046-A8B18DFE850B}"/>
    </a:ext>
  </a:extLst>
</a:theme>
</file>

<file path=ppt/theme/theme6.xml><?xml version="1.0" encoding="utf-8"?>
<a:theme xmlns:a="http://schemas.openxmlformats.org/drawingml/2006/main" name="2_MO_WideScreen_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solidFill>
            <a:srgbClr val="92D050"/>
          </a:solid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eaLnBrk="1" fontAlgn="auto" latinLnBrk="0" hangingPunct="0">
          <a:lnSpc>
            <a:spcPct val="100000"/>
          </a:lnSpc>
          <a:spcBef>
            <a:spcPts val="0"/>
          </a:spcBef>
          <a:spcAft>
            <a:spcPts val="0"/>
          </a:spcAft>
          <a:buClrTx/>
          <a:buSzTx/>
          <a:buFontTx/>
          <a:buNone/>
          <a:tabLst/>
          <a:defRPr kumimoji="0" sz="2000" b="0" i="1" u="none" strike="noStrike" kern="0" cap="none" spc="0" normalizeH="0" baseline="0" noProof="0" dirty="0">
            <a:ln>
              <a:noFill/>
            </a:ln>
            <a:solidFill>
              <a:srgbClr val="000000"/>
            </a:solidFill>
            <a:effectLst/>
            <a:highlight>
              <a:srgbClr val="FFFF00"/>
            </a:highlight>
            <a:uLnTx/>
            <a:uFillTx/>
            <a:latin typeface="Arial"/>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MO_WideScreen_template" id="{F147F3A1-F2F7-438A-9234-A5E6D071510E}" vid="{6D8A28CE-4BC0-4025-9F91-324C73EAF0E4}"/>
    </a:ext>
  </a:extLst>
</a:theme>
</file>

<file path=ppt/theme/theme7.xml><?xml version="1.0" encoding="utf-8"?>
<a:theme xmlns:a="http://schemas.openxmlformats.org/drawingml/2006/main" name="1_Met Office PowerPoint 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1"/>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2" id="{3686B8A7-2420-4936-BD49-A1DDADD3263A}" vid="{10DDDDFA-9F36-4D18-8046-A8B18DFE850B}"/>
    </a:ext>
  </a:extLst>
</a:theme>
</file>

<file path=ppt/theme/theme8.xml><?xml version="1.0" encoding="utf-8"?>
<a:theme xmlns:a="http://schemas.openxmlformats.org/drawingml/2006/main" name="Met Office PowerPoint 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1"/>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2" id="{3686B8A7-2420-4936-BD49-A1DDADD3263A}" vid="{10DDDDFA-9F36-4D18-8046-A8B18DFE850B}"/>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ubject_x0020_Matter xmlns="9ec51f97-b195-4ca2-b685-465548790b8b">partners</Subject_x0020_Matter>
    <Audience xmlns="9ec51f97-b195-4ca2-b685-465548790b8b">external</Audience>
    <Documenttype xmlns="9ec51f97-b195-4ca2-b685-465548790b8b">presentation</Documenttype>
    <FinancialYear xmlns="9ec51f97-b195-4ca2-b685-465548790b8b">
      <Value>FY2022/23</Value>
    </FinancialYear>
    <Theme xmlns="9ec51f97-b195-4ca2-b685-465548790b8b" xsi:nil="true"/>
    <SharedWithUsers xmlns="e38f81a3-a2f2-4768-8d7c-c8d348cd416c">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6C9021391F4914683B005E1E09B3FDB" ma:contentTypeVersion="17" ma:contentTypeDescription="Create a new document." ma:contentTypeScope="" ma:versionID="43176ab79484e3a09859bdbfc8ad61ad">
  <xsd:schema xmlns:xsd="http://www.w3.org/2001/XMLSchema" xmlns:xs="http://www.w3.org/2001/XMLSchema" xmlns:p="http://schemas.microsoft.com/office/2006/metadata/properties" xmlns:ns2="9ec51f97-b195-4ca2-b685-465548790b8b" xmlns:ns3="e38f81a3-a2f2-4768-8d7c-c8d348cd416c" targetNamespace="http://schemas.microsoft.com/office/2006/metadata/properties" ma:root="true" ma:fieldsID="896d316007371aa52f9381b54b14e13c" ns2:_="" ns3:_="">
    <xsd:import namespace="9ec51f97-b195-4ca2-b685-465548790b8b"/>
    <xsd:import namespace="e38f81a3-a2f2-4768-8d7c-c8d348cd416c"/>
    <xsd:element name="properties">
      <xsd:complexType>
        <xsd:sequence>
          <xsd:element name="documentManagement">
            <xsd:complexType>
              <xsd:all>
                <xsd:element ref="ns2:MediaServiceMetadata" minOccurs="0"/>
                <xsd:element ref="ns2:MediaServiceFastMetadata" minOccurs="0"/>
                <xsd:element ref="ns2:Documenttype"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Subject_x0020_Matter" minOccurs="0"/>
                <xsd:element ref="ns2:Audience" minOccurs="0"/>
                <xsd:element ref="ns2:FinancialYear" minOccurs="0"/>
                <xsd:element ref="ns3:SharedWithUsers" minOccurs="0"/>
                <xsd:element ref="ns3:SharedWithDetails" minOccurs="0"/>
                <xsd:element ref="ns2:MediaServiceDateTaken" minOccurs="0"/>
                <xsd:element ref="ns2:MediaLengthInSeconds" minOccurs="0"/>
                <xsd:element ref="ns2:The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c51f97-b195-4ca2-b685-465548790b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ocumenttype" ma:index="10" nillable="true" ma:displayName="Document Type" ma:format="Dropdown" ma:internalName="Documenttype">
      <xsd:simpleType>
        <xsd:restriction base="dms:Choice">
          <xsd:enumeration value="planning"/>
          <xsd:enumeration value="presentation"/>
          <xsd:enumeration value="report"/>
          <xsd:enumeration value="management"/>
          <xsd:enumeration value="demo"/>
          <xsd:enumeration value="documentation"/>
          <xsd:enumeration value="papers"/>
          <xsd:enumeration value="data"/>
        </xsd:restriction>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Subject_x0020_Matter" ma:index="17" nillable="true" ma:displayName="Subject Matter" ma:format="Dropdown" ma:internalName="Subject_x0020_Matter">
      <xsd:simpleType>
        <xsd:restriction base="dms:Choice">
          <xsd:enumeration value="metadata"/>
          <xsd:enumeration value="verification"/>
          <xsd:enumeration value="architecture"/>
          <xsd:enumeration value="diagnostics"/>
          <xsd:enumeration value="project"/>
          <xsd:enumeration value="science"/>
          <xsd:enumeration value="partners"/>
          <xsd:enumeration value="trials"/>
          <xsd:enumeration value="sprints"/>
          <xsd:enumeration value="visualisation"/>
          <xsd:enumeration value="model"/>
          <xsd:enumeration value="machine learning"/>
          <xsd:enumeration value="service acceptance"/>
          <xsd:enumeration value="customer engagement"/>
        </xsd:restriction>
      </xsd:simpleType>
    </xsd:element>
    <xsd:element name="Audience" ma:index="18" nillable="true" ma:displayName="Audience" ma:default="team" ma:description="Is this document for use within the team, or does it contain information for customers and collaborators?" ma:format="Dropdown" ma:internalName="Audience">
      <xsd:simpleType>
        <xsd:restriction base="dms:Choice">
          <xsd:enumeration value="external"/>
          <xsd:enumeration value="team"/>
          <xsd:enumeration value="met office"/>
        </xsd:restriction>
      </xsd:simpleType>
    </xsd:element>
    <xsd:element name="FinancialYear" ma:index="19" nillable="true" ma:displayName="Financial Year" ma:description="The financial year this document is relevant too if it has such a scope." ma:format="Dropdown" ma:internalName="FinancialYear">
      <xsd:complexType>
        <xsd:complexContent>
          <xsd:extension base="dms:MultiChoice">
            <xsd:sequence>
              <xsd:element name="Value" maxOccurs="unbounded" minOccurs="0" nillable="true">
                <xsd:simpleType>
                  <xsd:restriction base="dms:Choice">
                    <xsd:enumeration value="FY2016/17"/>
                    <xsd:enumeration value="FY2017/18"/>
                    <xsd:enumeration value="FY2018/19"/>
                    <xsd:enumeration value="FY2019/20"/>
                    <xsd:enumeration value="FY2020/21"/>
                    <xsd:enumeration value="FY2021/22"/>
                    <xsd:enumeration value="FY2022/23"/>
                    <xsd:enumeration value="FY2023/24"/>
                  </xsd:restriction>
                </xsd:simpleType>
              </xsd:element>
            </xsd:sequence>
          </xsd:extension>
        </xsd:complexContent>
      </xsd:complexType>
    </xsd:element>
    <xsd:element name="MediaServiceDateTaken" ma:index="22" nillable="true" ma:displayName="MediaServiceDateTaken" ma:hidden="true" ma:internalName="MediaServiceDateTake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Theme" ma:index="24" nillable="true" ma:displayName="Theme" ma:default="Calibration" ma:description="A more specific theme description to help with linking related documents." ma:format="Dropdown" ma:internalName="Theme">
      <xsd:simpleType>
        <xsd:restriction base="dms:Choice">
          <xsd:enumeration value="Calibration"/>
          <xsd:enumeration value="Weather symbols"/>
          <xsd:enumeration value="Hydrology"/>
          <xsd:enumeration value="Neighbourhooding"/>
          <xsd:enumeration value="Derived diagnostics"/>
          <xsd:enumeration value="Spot forecasts"/>
          <xsd:enumeration value="Visibility"/>
        </xsd:restriction>
      </xsd:simpleType>
    </xsd:element>
  </xsd:schema>
  <xsd:schema xmlns:xsd="http://www.w3.org/2001/XMLSchema" xmlns:xs="http://www.w3.org/2001/XMLSchema" xmlns:dms="http://schemas.microsoft.com/office/2006/documentManagement/types" xmlns:pc="http://schemas.microsoft.com/office/infopath/2007/PartnerControls" targetNamespace="e38f81a3-a2f2-4768-8d7c-c8d348cd416c"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8AC31A-1164-48B5-B844-0D88E9BD08B2}">
  <ds:schemaRefs>
    <ds:schemaRef ds:uri="9ec51f97-b195-4ca2-b685-465548790b8b"/>
    <ds:schemaRef ds:uri="e38f81a3-a2f2-4768-8d7c-c8d348cd416c"/>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7656C105-D6DE-42EE-A60A-B96CEFE2FD48}">
  <ds:schemaRefs>
    <ds:schemaRef ds:uri="http://schemas.microsoft.com/sharepoint/v3/contenttype/forms"/>
  </ds:schemaRefs>
</ds:datastoreItem>
</file>

<file path=customXml/itemProps3.xml><?xml version="1.0" encoding="utf-8"?>
<ds:datastoreItem xmlns:ds="http://schemas.openxmlformats.org/officeDocument/2006/customXml" ds:itemID="{041B487E-CCE0-460B-B225-3F74394031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c51f97-b195-4ca2-b685-465548790b8b"/>
    <ds:schemaRef ds:uri="e38f81a3-a2f2-4768-8d7c-c8d348cd41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{7226DDB5-C430-42CD-9751-FC7B3718ECFA}tf02900722</Template>
  <TotalTime>273</TotalTime>
  <Words>4654</Words>
  <Application>Microsoft Office PowerPoint</Application>
  <PresentationFormat>Widescreen</PresentationFormat>
  <Paragraphs>476</Paragraphs>
  <Slides>35</Slides>
  <Notes>31</Notes>
  <HiddenSlides>2</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35</vt:i4>
      </vt:variant>
    </vt:vector>
  </HeadingPairs>
  <TitlesOfParts>
    <vt:vector size="49" baseType="lpstr">
      <vt:lpstr>Arial</vt:lpstr>
      <vt:lpstr>Arial,Sans-Serif</vt:lpstr>
      <vt:lpstr>Calibri</vt:lpstr>
      <vt:lpstr>Calibri Light</vt:lpstr>
      <vt:lpstr>Cambria Math</vt:lpstr>
      <vt:lpstr>Times New Roman</vt:lpstr>
      <vt:lpstr>3_Met Office PowerPoint Template</vt:lpstr>
      <vt:lpstr>2_Custom Design</vt:lpstr>
      <vt:lpstr>1_Custom Design</vt:lpstr>
      <vt:lpstr>Custom Design</vt:lpstr>
      <vt:lpstr>Met Office PowerPoint Template</vt:lpstr>
      <vt:lpstr>2_MO_WideScreen_template</vt:lpstr>
      <vt:lpstr>1_Met Office PowerPoint Template</vt:lpstr>
      <vt:lpstr>Met Office PowerPoint Template</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History &amp; Recent Developments</vt:lpstr>
      <vt:lpstr>PowerPoint Presentation</vt:lpstr>
      <vt:lpstr>EMOS Calibration</vt:lpstr>
      <vt:lpstr>Results – EMOS – preferred non-local</vt:lpstr>
      <vt:lpstr>Verification</vt:lpstr>
      <vt:lpstr>PowerPoint Presentation</vt:lpstr>
      <vt:lpstr>PowerPoint Presentation</vt:lpstr>
      <vt:lpstr>PowerPoint Presentation</vt:lpstr>
      <vt:lpstr>Technical Aspects</vt:lpstr>
      <vt:lpstr>PowerPoint Presentation</vt:lpstr>
      <vt:lpstr>PowerPoint Presentation</vt:lpstr>
      <vt:lpstr>Collaboration &amp; Initial Customers</vt:lpstr>
      <vt:lpstr>PowerPoint Presentation</vt:lpstr>
      <vt:lpstr>PowerPoint Presentation</vt:lpstr>
      <vt:lpstr>PowerPoint Presentation</vt:lpstr>
      <vt:lpstr>Planned Future Work</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IMPROVER Overview 2022</dc:title>
  <dc:creator>Holly, Leigh</dc:creator>
  <cp:lastModifiedBy>Moseley, Stephen</cp:lastModifiedBy>
  <cp:revision>3</cp:revision>
  <dcterms:created xsi:type="dcterms:W3CDTF">2020-09-02T09:33:44Z</dcterms:created>
  <dcterms:modified xsi:type="dcterms:W3CDTF">2022-09-04T12:09:39Z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0x01010086C9021391F4914683B005E1E09B3FDB</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ies>
</file>