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7" r:id="rId11"/>
  </p:sldIdLst>
  <p:sldSz cx="12192000" cy="6858000"/>
  <p:notesSz cx="6858000" cy="9144000"/>
  <p:defaultTextStyle>
    <a:defPPr>
      <a:defRPr lang="e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6"/>
  </p:normalViewPr>
  <p:slideViewPr>
    <p:cSldViewPr snapToGrid="0" showGuides="1">
      <p:cViewPr varScale="1">
        <p:scale>
          <a:sx n="106" d="100"/>
          <a:sy n="106" d="100"/>
        </p:scale>
        <p:origin x="792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D2A2E3-2C40-4B6D-BA50-AD8DE113D9A1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0DD9DD-CAF5-4EAF-B06A-B00914E0152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WoS database</a:t>
          </a:r>
        </a:p>
      </dgm:t>
    </dgm:pt>
    <dgm:pt modelId="{5A7D4D0F-DBFA-4304-A11A-D2B5251B0F70}" type="parTrans" cxnId="{BEB42941-7808-45C2-8901-77B53F4224B9}">
      <dgm:prSet/>
      <dgm:spPr/>
      <dgm:t>
        <a:bodyPr/>
        <a:lstStyle/>
        <a:p>
          <a:endParaRPr lang="en-US"/>
        </a:p>
      </dgm:t>
    </dgm:pt>
    <dgm:pt modelId="{6C267EDF-A3DB-44F6-8A39-8803B0393F66}" type="sibTrans" cxnId="{BEB42941-7808-45C2-8901-77B53F4224B9}">
      <dgm:prSet/>
      <dgm:spPr/>
      <dgm:t>
        <a:bodyPr/>
        <a:lstStyle/>
        <a:p>
          <a:endParaRPr lang="en-US"/>
        </a:p>
      </dgm:t>
    </dgm:pt>
    <dgm:pt modelId="{62D4A76D-36D9-4FBB-8AB8-4E2DFD93251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Initial screening</a:t>
          </a:r>
        </a:p>
      </dgm:t>
    </dgm:pt>
    <dgm:pt modelId="{0799FCD8-3C3D-4897-A5C5-4BEA31419541}" type="parTrans" cxnId="{AE5AEE17-3BFA-4963-A1A7-BD7CCC8E96F8}">
      <dgm:prSet/>
      <dgm:spPr/>
      <dgm:t>
        <a:bodyPr/>
        <a:lstStyle/>
        <a:p>
          <a:endParaRPr lang="en-US"/>
        </a:p>
      </dgm:t>
    </dgm:pt>
    <dgm:pt modelId="{7BD868AB-A2F7-47DF-BDD2-E3EBF4E8CB70}" type="sibTrans" cxnId="{AE5AEE17-3BFA-4963-A1A7-BD7CCC8E96F8}">
      <dgm:prSet/>
      <dgm:spPr/>
      <dgm:t>
        <a:bodyPr/>
        <a:lstStyle/>
        <a:p>
          <a:endParaRPr lang="en-US"/>
        </a:p>
      </dgm:t>
    </dgm:pt>
    <dgm:pt modelId="{B3F19D68-00EB-4FFF-9179-49042267251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II round full text screening</a:t>
          </a:r>
        </a:p>
      </dgm:t>
    </dgm:pt>
    <dgm:pt modelId="{0E507366-E93C-40D5-906D-BAEDDA35F683}" type="parTrans" cxnId="{994BFCC8-AB77-41DF-B420-297469A9CDEC}">
      <dgm:prSet/>
      <dgm:spPr/>
      <dgm:t>
        <a:bodyPr/>
        <a:lstStyle/>
        <a:p>
          <a:endParaRPr lang="en-US"/>
        </a:p>
      </dgm:t>
    </dgm:pt>
    <dgm:pt modelId="{3316E497-8B80-4CA2-8037-F4C30F9C0383}" type="sibTrans" cxnId="{994BFCC8-AB77-41DF-B420-297469A9CDEC}">
      <dgm:prSet/>
      <dgm:spPr/>
      <dgm:t>
        <a:bodyPr/>
        <a:lstStyle/>
        <a:p>
          <a:endParaRPr lang="en-US"/>
        </a:p>
      </dgm:t>
    </dgm:pt>
    <dgm:pt modelId="{E2B6BDEA-3521-4D1B-B781-1F8618A2E4B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Content analysis and classification</a:t>
          </a:r>
        </a:p>
      </dgm:t>
    </dgm:pt>
    <dgm:pt modelId="{9BD41312-322E-4E09-B138-A5326B804059}" type="parTrans" cxnId="{E3D4FBFE-1E00-420F-B35E-5E3FB4A7C67B}">
      <dgm:prSet/>
      <dgm:spPr/>
      <dgm:t>
        <a:bodyPr/>
        <a:lstStyle/>
        <a:p>
          <a:endParaRPr lang="en-US"/>
        </a:p>
      </dgm:t>
    </dgm:pt>
    <dgm:pt modelId="{204CD8AD-D9C5-47DF-931F-4EA1DE939CC4}" type="sibTrans" cxnId="{E3D4FBFE-1E00-420F-B35E-5E3FB4A7C67B}">
      <dgm:prSet/>
      <dgm:spPr/>
      <dgm:t>
        <a:bodyPr/>
        <a:lstStyle/>
        <a:p>
          <a:endParaRPr lang="en-US"/>
        </a:p>
      </dgm:t>
    </dgm:pt>
    <dgm:pt modelId="{FEA333AB-73F0-443A-913D-ED75906680B6}" type="pres">
      <dgm:prSet presAssocID="{B8D2A2E3-2C40-4B6D-BA50-AD8DE113D9A1}" presName="root" presStyleCnt="0">
        <dgm:presLayoutVars>
          <dgm:dir/>
          <dgm:resizeHandles val="exact"/>
        </dgm:presLayoutVars>
      </dgm:prSet>
      <dgm:spPr/>
    </dgm:pt>
    <dgm:pt modelId="{3443E471-1515-4EAE-954E-CCA0C1A0F60F}" type="pres">
      <dgm:prSet presAssocID="{8D0DD9DD-CAF5-4EAF-B06A-B00914E01525}" presName="compNode" presStyleCnt="0"/>
      <dgm:spPr/>
    </dgm:pt>
    <dgm:pt modelId="{41CC1C18-B18D-48CC-86C8-0C0A0F0130EF}" type="pres">
      <dgm:prSet presAssocID="{8D0DD9DD-CAF5-4EAF-B06A-B00914E01525}" presName="iconBgRect" presStyleLbl="bgShp" presStyleIdx="0" presStyleCnt="4"/>
      <dgm:spPr/>
    </dgm:pt>
    <dgm:pt modelId="{1B54A04E-9F6E-4E1F-AD85-1509D5508DEE}" type="pres">
      <dgm:prSet presAssocID="{8D0DD9DD-CAF5-4EAF-B06A-B00914E0152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8EDD3F95-7D9F-4ED8-8635-A780D8E97835}" type="pres">
      <dgm:prSet presAssocID="{8D0DD9DD-CAF5-4EAF-B06A-B00914E01525}" presName="spaceRect" presStyleCnt="0"/>
      <dgm:spPr/>
    </dgm:pt>
    <dgm:pt modelId="{49CA9024-FF39-4695-9E33-1DB47D0D1B02}" type="pres">
      <dgm:prSet presAssocID="{8D0DD9DD-CAF5-4EAF-B06A-B00914E01525}" presName="textRect" presStyleLbl="revTx" presStyleIdx="0" presStyleCnt="4">
        <dgm:presLayoutVars>
          <dgm:chMax val="1"/>
          <dgm:chPref val="1"/>
        </dgm:presLayoutVars>
      </dgm:prSet>
      <dgm:spPr/>
    </dgm:pt>
    <dgm:pt modelId="{02C3276B-9B94-44D3-9CAE-A7CBBD86A1C9}" type="pres">
      <dgm:prSet presAssocID="{6C267EDF-A3DB-44F6-8A39-8803B0393F66}" presName="sibTrans" presStyleCnt="0"/>
      <dgm:spPr/>
    </dgm:pt>
    <dgm:pt modelId="{42EEA7A7-85C4-4932-86FB-FAF7BF0F94FB}" type="pres">
      <dgm:prSet presAssocID="{62D4A76D-36D9-4FBB-8AB8-4E2DFD932512}" presName="compNode" presStyleCnt="0"/>
      <dgm:spPr/>
    </dgm:pt>
    <dgm:pt modelId="{DABC7936-7ABB-4A63-A240-3B33D7FDCC28}" type="pres">
      <dgm:prSet presAssocID="{62D4A76D-36D9-4FBB-8AB8-4E2DFD932512}" presName="iconBgRect" presStyleLbl="bgShp" presStyleIdx="1" presStyleCnt="4"/>
      <dgm:spPr/>
    </dgm:pt>
    <dgm:pt modelId="{AA8B9C97-B2FC-463F-A18D-51ED301AE3AC}" type="pres">
      <dgm:prSet presAssocID="{62D4A76D-36D9-4FBB-8AB8-4E2DFD93251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F32F9C03-B36A-4052-9F5B-E5EC3F79241D}" type="pres">
      <dgm:prSet presAssocID="{62D4A76D-36D9-4FBB-8AB8-4E2DFD932512}" presName="spaceRect" presStyleCnt="0"/>
      <dgm:spPr/>
    </dgm:pt>
    <dgm:pt modelId="{EF354789-01B3-48C3-949A-20ACA8479EE7}" type="pres">
      <dgm:prSet presAssocID="{62D4A76D-36D9-4FBB-8AB8-4E2DFD932512}" presName="textRect" presStyleLbl="revTx" presStyleIdx="1" presStyleCnt="4">
        <dgm:presLayoutVars>
          <dgm:chMax val="1"/>
          <dgm:chPref val="1"/>
        </dgm:presLayoutVars>
      </dgm:prSet>
      <dgm:spPr/>
    </dgm:pt>
    <dgm:pt modelId="{868FF43E-68B6-47EF-9E6F-F9D81C9FA7AB}" type="pres">
      <dgm:prSet presAssocID="{7BD868AB-A2F7-47DF-BDD2-E3EBF4E8CB70}" presName="sibTrans" presStyleCnt="0"/>
      <dgm:spPr/>
    </dgm:pt>
    <dgm:pt modelId="{B06B3DF9-867B-4CAD-83F5-0BE7B11DC8DE}" type="pres">
      <dgm:prSet presAssocID="{B3F19D68-00EB-4FFF-9179-490422672516}" presName="compNode" presStyleCnt="0"/>
      <dgm:spPr/>
    </dgm:pt>
    <dgm:pt modelId="{C3A1FAEB-A83D-43A5-A52E-93A0F86D619B}" type="pres">
      <dgm:prSet presAssocID="{B3F19D68-00EB-4FFF-9179-490422672516}" presName="iconBgRect" presStyleLbl="bgShp" presStyleIdx="2" presStyleCnt="4"/>
      <dgm:spPr/>
    </dgm:pt>
    <dgm:pt modelId="{5C6036DF-E950-4E82-8957-BFAD99F1C3A1}" type="pres">
      <dgm:prSet presAssocID="{B3F19D68-00EB-4FFF-9179-49042267251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2D0A7D13-BAE6-40A6-9850-DD96805D6DE6}" type="pres">
      <dgm:prSet presAssocID="{B3F19D68-00EB-4FFF-9179-490422672516}" presName="spaceRect" presStyleCnt="0"/>
      <dgm:spPr/>
    </dgm:pt>
    <dgm:pt modelId="{FC1C9335-A308-4C82-A8A8-3C53384DA8E3}" type="pres">
      <dgm:prSet presAssocID="{B3F19D68-00EB-4FFF-9179-490422672516}" presName="textRect" presStyleLbl="revTx" presStyleIdx="2" presStyleCnt="4">
        <dgm:presLayoutVars>
          <dgm:chMax val="1"/>
          <dgm:chPref val="1"/>
        </dgm:presLayoutVars>
      </dgm:prSet>
      <dgm:spPr/>
    </dgm:pt>
    <dgm:pt modelId="{4DABFDF3-DE9F-40F2-9424-18AD3C9F93FA}" type="pres">
      <dgm:prSet presAssocID="{3316E497-8B80-4CA2-8037-F4C30F9C0383}" presName="sibTrans" presStyleCnt="0"/>
      <dgm:spPr/>
    </dgm:pt>
    <dgm:pt modelId="{8CFC751B-2AFD-4C04-A46C-6D726FCB86C5}" type="pres">
      <dgm:prSet presAssocID="{E2B6BDEA-3521-4D1B-B781-1F8618A2E4B5}" presName="compNode" presStyleCnt="0"/>
      <dgm:spPr/>
    </dgm:pt>
    <dgm:pt modelId="{50D21FE9-7421-42AA-B42B-D6FEF999F790}" type="pres">
      <dgm:prSet presAssocID="{E2B6BDEA-3521-4D1B-B781-1F8618A2E4B5}" presName="iconBgRect" presStyleLbl="bgShp" presStyleIdx="3" presStyleCnt="4"/>
      <dgm:spPr/>
    </dgm:pt>
    <dgm:pt modelId="{675DB0E3-31D0-402A-AC02-881B52F00A3E}" type="pres">
      <dgm:prSet presAssocID="{E2B6BDEA-3521-4D1B-B781-1F8618A2E4B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D53DED73-E485-407A-9B74-86A111669356}" type="pres">
      <dgm:prSet presAssocID="{E2B6BDEA-3521-4D1B-B781-1F8618A2E4B5}" presName="spaceRect" presStyleCnt="0"/>
      <dgm:spPr/>
    </dgm:pt>
    <dgm:pt modelId="{35E93B8D-72DC-4498-85A2-E9C6C82EC510}" type="pres">
      <dgm:prSet presAssocID="{E2B6BDEA-3521-4D1B-B781-1F8618A2E4B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0151501-189A-4EDD-ADE4-6C8542374471}" type="presOf" srcId="{62D4A76D-36D9-4FBB-8AB8-4E2DFD932512}" destId="{EF354789-01B3-48C3-949A-20ACA8479EE7}" srcOrd="0" destOrd="0" presId="urn:microsoft.com/office/officeart/2018/5/layout/IconCircleLabelList"/>
    <dgm:cxn modelId="{AE5AEE17-3BFA-4963-A1A7-BD7CCC8E96F8}" srcId="{B8D2A2E3-2C40-4B6D-BA50-AD8DE113D9A1}" destId="{62D4A76D-36D9-4FBB-8AB8-4E2DFD932512}" srcOrd="1" destOrd="0" parTransId="{0799FCD8-3C3D-4897-A5C5-4BEA31419541}" sibTransId="{7BD868AB-A2F7-47DF-BDD2-E3EBF4E8CB70}"/>
    <dgm:cxn modelId="{84AC112A-8E2A-461D-B2F2-0FDA85248E57}" type="presOf" srcId="{B8D2A2E3-2C40-4B6D-BA50-AD8DE113D9A1}" destId="{FEA333AB-73F0-443A-913D-ED75906680B6}" srcOrd="0" destOrd="0" presId="urn:microsoft.com/office/officeart/2018/5/layout/IconCircleLabelList"/>
    <dgm:cxn modelId="{BEB42941-7808-45C2-8901-77B53F4224B9}" srcId="{B8D2A2E3-2C40-4B6D-BA50-AD8DE113D9A1}" destId="{8D0DD9DD-CAF5-4EAF-B06A-B00914E01525}" srcOrd="0" destOrd="0" parTransId="{5A7D4D0F-DBFA-4304-A11A-D2B5251B0F70}" sibTransId="{6C267EDF-A3DB-44F6-8A39-8803B0393F66}"/>
    <dgm:cxn modelId="{B0034D96-9F09-42EC-902C-10BE04C82FF4}" type="presOf" srcId="{B3F19D68-00EB-4FFF-9179-490422672516}" destId="{FC1C9335-A308-4C82-A8A8-3C53384DA8E3}" srcOrd="0" destOrd="0" presId="urn:microsoft.com/office/officeart/2018/5/layout/IconCircleLabelList"/>
    <dgm:cxn modelId="{188BABA6-0AB6-4252-94C0-95060851BC67}" type="presOf" srcId="{8D0DD9DD-CAF5-4EAF-B06A-B00914E01525}" destId="{49CA9024-FF39-4695-9E33-1DB47D0D1B02}" srcOrd="0" destOrd="0" presId="urn:microsoft.com/office/officeart/2018/5/layout/IconCircleLabelList"/>
    <dgm:cxn modelId="{D09279AE-6C24-48EE-A974-CB90BE732ACA}" type="presOf" srcId="{E2B6BDEA-3521-4D1B-B781-1F8618A2E4B5}" destId="{35E93B8D-72DC-4498-85A2-E9C6C82EC510}" srcOrd="0" destOrd="0" presId="urn:microsoft.com/office/officeart/2018/5/layout/IconCircleLabelList"/>
    <dgm:cxn modelId="{994BFCC8-AB77-41DF-B420-297469A9CDEC}" srcId="{B8D2A2E3-2C40-4B6D-BA50-AD8DE113D9A1}" destId="{B3F19D68-00EB-4FFF-9179-490422672516}" srcOrd="2" destOrd="0" parTransId="{0E507366-E93C-40D5-906D-BAEDDA35F683}" sibTransId="{3316E497-8B80-4CA2-8037-F4C30F9C0383}"/>
    <dgm:cxn modelId="{E3D4FBFE-1E00-420F-B35E-5E3FB4A7C67B}" srcId="{B8D2A2E3-2C40-4B6D-BA50-AD8DE113D9A1}" destId="{E2B6BDEA-3521-4D1B-B781-1F8618A2E4B5}" srcOrd="3" destOrd="0" parTransId="{9BD41312-322E-4E09-B138-A5326B804059}" sibTransId="{204CD8AD-D9C5-47DF-931F-4EA1DE939CC4}"/>
    <dgm:cxn modelId="{245A1062-7CEA-40F6-A134-C47F8475C5F2}" type="presParOf" srcId="{FEA333AB-73F0-443A-913D-ED75906680B6}" destId="{3443E471-1515-4EAE-954E-CCA0C1A0F60F}" srcOrd="0" destOrd="0" presId="urn:microsoft.com/office/officeart/2018/5/layout/IconCircleLabelList"/>
    <dgm:cxn modelId="{8E43E91E-236A-44AD-8099-F74DA0BEF0ED}" type="presParOf" srcId="{3443E471-1515-4EAE-954E-CCA0C1A0F60F}" destId="{41CC1C18-B18D-48CC-86C8-0C0A0F0130EF}" srcOrd="0" destOrd="0" presId="urn:microsoft.com/office/officeart/2018/5/layout/IconCircleLabelList"/>
    <dgm:cxn modelId="{59028412-9ED7-477E-A5BB-0582D22B9DB0}" type="presParOf" srcId="{3443E471-1515-4EAE-954E-CCA0C1A0F60F}" destId="{1B54A04E-9F6E-4E1F-AD85-1509D5508DEE}" srcOrd="1" destOrd="0" presId="urn:microsoft.com/office/officeart/2018/5/layout/IconCircleLabelList"/>
    <dgm:cxn modelId="{7B93D99C-8142-4F1C-88E9-835008EDFEE9}" type="presParOf" srcId="{3443E471-1515-4EAE-954E-CCA0C1A0F60F}" destId="{8EDD3F95-7D9F-4ED8-8635-A780D8E97835}" srcOrd="2" destOrd="0" presId="urn:microsoft.com/office/officeart/2018/5/layout/IconCircleLabelList"/>
    <dgm:cxn modelId="{31A4CD5E-A819-4C73-9034-2443253C6471}" type="presParOf" srcId="{3443E471-1515-4EAE-954E-CCA0C1A0F60F}" destId="{49CA9024-FF39-4695-9E33-1DB47D0D1B02}" srcOrd="3" destOrd="0" presId="urn:microsoft.com/office/officeart/2018/5/layout/IconCircleLabelList"/>
    <dgm:cxn modelId="{8437A6A4-0F74-47F5-B63C-8FC1DC864489}" type="presParOf" srcId="{FEA333AB-73F0-443A-913D-ED75906680B6}" destId="{02C3276B-9B94-44D3-9CAE-A7CBBD86A1C9}" srcOrd="1" destOrd="0" presId="urn:microsoft.com/office/officeart/2018/5/layout/IconCircleLabelList"/>
    <dgm:cxn modelId="{E208B861-C6E7-4252-8C34-35836951A50A}" type="presParOf" srcId="{FEA333AB-73F0-443A-913D-ED75906680B6}" destId="{42EEA7A7-85C4-4932-86FB-FAF7BF0F94FB}" srcOrd="2" destOrd="0" presId="urn:microsoft.com/office/officeart/2018/5/layout/IconCircleLabelList"/>
    <dgm:cxn modelId="{B4529A24-C2FF-4B24-9664-BEAFDF4DCEED}" type="presParOf" srcId="{42EEA7A7-85C4-4932-86FB-FAF7BF0F94FB}" destId="{DABC7936-7ABB-4A63-A240-3B33D7FDCC28}" srcOrd="0" destOrd="0" presId="urn:microsoft.com/office/officeart/2018/5/layout/IconCircleLabelList"/>
    <dgm:cxn modelId="{12A918FB-5E78-481F-9685-154569AE89D7}" type="presParOf" srcId="{42EEA7A7-85C4-4932-86FB-FAF7BF0F94FB}" destId="{AA8B9C97-B2FC-463F-A18D-51ED301AE3AC}" srcOrd="1" destOrd="0" presId="urn:microsoft.com/office/officeart/2018/5/layout/IconCircleLabelList"/>
    <dgm:cxn modelId="{5DCEC2F9-0E17-4060-A477-A67C5A77EA19}" type="presParOf" srcId="{42EEA7A7-85C4-4932-86FB-FAF7BF0F94FB}" destId="{F32F9C03-B36A-4052-9F5B-E5EC3F79241D}" srcOrd="2" destOrd="0" presId="urn:microsoft.com/office/officeart/2018/5/layout/IconCircleLabelList"/>
    <dgm:cxn modelId="{3519A83A-924E-4614-BB9A-89E9B03DE5B6}" type="presParOf" srcId="{42EEA7A7-85C4-4932-86FB-FAF7BF0F94FB}" destId="{EF354789-01B3-48C3-949A-20ACA8479EE7}" srcOrd="3" destOrd="0" presId="urn:microsoft.com/office/officeart/2018/5/layout/IconCircleLabelList"/>
    <dgm:cxn modelId="{6E36FDD9-DB38-4CB9-9377-C74EEA6F9889}" type="presParOf" srcId="{FEA333AB-73F0-443A-913D-ED75906680B6}" destId="{868FF43E-68B6-47EF-9E6F-F9D81C9FA7AB}" srcOrd="3" destOrd="0" presId="urn:microsoft.com/office/officeart/2018/5/layout/IconCircleLabelList"/>
    <dgm:cxn modelId="{1AF99DA3-9163-4516-9E89-E1AE0B7EC173}" type="presParOf" srcId="{FEA333AB-73F0-443A-913D-ED75906680B6}" destId="{B06B3DF9-867B-4CAD-83F5-0BE7B11DC8DE}" srcOrd="4" destOrd="0" presId="urn:microsoft.com/office/officeart/2018/5/layout/IconCircleLabelList"/>
    <dgm:cxn modelId="{44BED28B-EE8E-4EB2-8E2F-94E33B3E17C9}" type="presParOf" srcId="{B06B3DF9-867B-4CAD-83F5-0BE7B11DC8DE}" destId="{C3A1FAEB-A83D-43A5-A52E-93A0F86D619B}" srcOrd="0" destOrd="0" presId="urn:microsoft.com/office/officeart/2018/5/layout/IconCircleLabelList"/>
    <dgm:cxn modelId="{FC0A8528-4447-4FB9-9122-4A0C592E6AAE}" type="presParOf" srcId="{B06B3DF9-867B-4CAD-83F5-0BE7B11DC8DE}" destId="{5C6036DF-E950-4E82-8957-BFAD99F1C3A1}" srcOrd="1" destOrd="0" presId="urn:microsoft.com/office/officeart/2018/5/layout/IconCircleLabelList"/>
    <dgm:cxn modelId="{7F60C2F6-2B99-43CC-B9B8-2B962BD4F268}" type="presParOf" srcId="{B06B3DF9-867B-4CAD-83F5-0BE7B11DC8DE}" destId="{2D0A7D13-BAE6-40A6-9850-DD96805D6DE6}" srcOrd="2" destOrd="0" presId="urn:microsoft.com/office/officeart/2018/5/layout/IconCircleLabelList"/>
    <dgm:cxn modelId="{8B107E19-0ECE-4A96-9C7F-1483D5D0B409}" type="presParOf" srcId="{B06B3DF9-867B-4CAD-83F5-0BE7B11DC8DE}" destId="{FC1C9335-A308-4C82-A8A8-3C53384DA8E3}" srcOrd="3" destOrd="0" presId="urn:microsoft.com/office/officeart/2018/5/layout/IconCircleLabelList"/>
    <dgm:cxn modelId="{772FB2F8-604D-472A-9611-38C48C64CD18}" type="presParOf" srcId="{FEA333AB-73F0-443A-913D-ED75906680B6}" destId="{4DABFDF3-DE9F-40F2-9424-18AD3C9F93FA}" srcOrd="5" destOrd="0" presId="urn:microsoft.com/office/officeart/2018/5/layout/IconCircleLabelList"/>
    <dgm:cxn modelId="{D63FA043-ED87-4FDC-ABD7-A6D6A1B6EA94}" type="presParOf" srcId="{FEA333AB-73F0-443A-913D-ED75906680B6}" destId="{8CFC751B-2AFD-4C04-A46C-6D726FCB86C5}" srcOrd="6" destOrd="0" presId="urn:microsoft.com/office/officeart/2018/5/layout/IconCircleLabelList"/>
    <dgm:cxn modelId="{D4A4019C-1759-4B4F-94C2-BACA30044114}" type="presParOf" srcId="{8CFC751B-2AFD-4C04-A46C-6D726FCB86C5}" destId="{50D21FE9-7421-42AA-B42B-D6FEF999F790}" srcOrd="0" destOrd="0" presId="urn:microsoft.com/office/officeart/2018/5/layout/IconCircleLabelList"/>
    <dgm:cxn modelId="{67C0E09A-17B3-49A1-9591-502614CA5CC7}" type="presParOf" srcId="{8CFC751B-2AFD-4C04-A46C-6D726FCB86C5}" destId="{675DB0E3-31D0-402A-AC02-881B52F00A3E}" srcOrd="1" destOrd="0" presId="urn:microsoft.com/office/officeart/2018/5/layout/IconCircleLabelList"/>
    <dgm:cxn modelId="{F0365A0D-2EC9-45F5-B348-D62EA990549D}" type="presParOf" srcId="{8CFC751B-2AFD-4C04-A46C-6D726FCB86C5}" destId="{D53DED73-E485-407A-9B74-86A111669356}" srcOrd="2" destOrd="0" presId="urn:microsoft.com/office/officeart/2018/5/layout/IconCircleLabelList"/>
    <dgm:cxn modelId="{CE91D43D-8C1F-476E-AFA5-A6498C80E7E2}" type="presParOf" srcId="{8CFC751B-2AFD-4C04-A46C-6D726FCB86C5}" destId="{35E93B8D-72DC-4498-85A2-E9C6C82EC51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C1C18-B18D-48CC-86C8-0C0A0F0130EF}">
      <dsp:nvSpPr>
        <dsp:cNvPr id="0" name=""/>
        <dsp:cNvSpPr/>
      </dsp:nvSpPr>
      <dsp:spPr>
        <a:xfrm>
          <a:off x="1659865" y="135"/>
          <a:ext cx="1061542" cy="106154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54A04E-9F6E-4E1F-AD85-1509D5508DEE}">
      <dsp:nvSpPr>
        <dsp:cNvPr id="0" name=""/>
        <dsp:cNvSpPr/>
      </dsp:nvSpPr>
      <dsp:spPr>
        <a:xfrm>
          <a:off x="1886095" y="226365"/>
          <a:ext cx="609082" cy="60908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CA9024-FF39-4695-9E33-1DB47D0D1B02}">
      <dsp:nvSpPr>
        <dsp:cNvPr id="0" name=""/>
        <dsp:cNvSpPr/>
      </dsp:nvSpPr>
      <dsp:spPr>
        <a:xfrm>
          <a:off x="1320519" y="1392322"/>
          <a:ext cx="1740234" cy="696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WoS database</a:t>
          </a:r>
        </a:p>
      </dsp:txBody>
      <dsp:txXfrm>
        <a:off x="1320519" y="1392322"/>
        <a:ext cx="1740234" cy="696093"/>
      </dsp:txXfrm>
    </dsp:sp>
    <dsp:sp modelId="{DABC7936-7ABB-4A63-A240-3B33D7FDCC28}">
      <dsp:nvSpPr>
        <dsp:cNvPr id="0" name=""/>
        <dsp:cNvSpPr/>
      </dsp:nvSpPr>
      <dsp:spPr>
        <a:xfrm>
          <a:off x="3704640" y="135"/>
          <a:ext cx="1061542" cy="106154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8B9C97-B2FC-463F-A18D-51ED301AE3AC}">
      <dsp:nvSpPr>
        <dsp:cNvPr id="0" name=""/>
        <dsp:cNvSpPr/>
      </dsp:nvSpPr>
      <dsp:spPr>
        <a:xfrm>
          <a:off x="3930871" y="226365"/>
          <a:ext cx="609082" cy="60908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354789-01B3-48C3-949A-20ACA8479EE7}">
      <dsp:nvSpPr>
        <dsp:cNvPr id="0" name=""/>
        <dsp:cNvSpPr/>
      </dsp:nvSpPr>
      <dsp:spPr>
        <a:xfrm>
          <a:off x="3365295" y="1392322"/>
          <a:ext cx="1740234" cy="696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Initial screening</a:t>
          </a:r>
        </a:p>
      </dsp:txBody>
      <dsp:txXfrm>
        <a:off x="3365295" y="1392322"/>
        <a:ext cx="1740234" cy="696093"/>
      </dsp:txXfrm>
    </dsp:sp>
    <dsp:sp modelId="{C3A1FAEB-A83D-43A5-A52E-93A0F86D619B}">
      <dsp:nvSpPr>
        <dsp:cNvPr id="0" name=""/>
        <dsp:cNvSpPr/>
      </dsp:nvSpPr>
      <dsp:spPr>
        <a:xfrm>
          <a:off x="5749416" y="135"/>
          <a:ext cx="1061542" cy="106154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6036DF-E950-4E82-8957-BFAD99F1C3A1}">
      <dsp:nvSpPr>
        <dsp:cNvPr id="0" name=""/>
        <dsp:cNvSpPr/>
      </dsp:nvSpPr>
      <dsp:spPr>
        <a:xfrm>
          <a:off x="5975646" y="226365"/>
          <a:ext cx="609082" cy="60908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1C9335-A308-4C82-A8A8-3C53384DA8E3}">
      <dsp:nvSpPr>
        <dsp:cNvPr id="0" name=""/>
        <dsp:cNvSpPr/>
      </dsp:nvSpPr>
      <dsp:spPr>
        <a:xfrm>
          <a:off x="5410070" y="1392322"/>
          <a:ext cx="1740234" cy="696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II round full text screening</a:t>
          </a:r>
        </a:p>
      </dsp:txBody>
      <dsp:txXfrm>
        <a:off x="5410070" y="1392322"/>
        <a:ext cx="1740234" cy="696093"/>
      </dsp:txXfrm>
    </dsp:sp>
    <dsp:sp modelId="{50D21FE9-7421-42AA-B42B-D6FEF999F790}">
      <dsp:nvSpPr>
        <dsp:cNvPr id="0" name=""/>
        <dsp:cNvSpPr/>
      </dsp:nvSpPr>
      <dsp:spPr>
        <a:xfrm>
          <a:off x="7794191" y="135"/>
          <a:ext cx="1061542" cy="106154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5DB0E3-31D0-402A-AC02-881B52F00A3E}">
      <dsp:nvSpPr>
        <dsp:cNvPr id="0" name=""/>
        <dsp:cNvSpPr/>
      </dsp:nvSpPr>
      <dsp:spPr>
        <a:xfrm>
          <a:off x="8020422" y="226365"/>
          <a:ext cx="609082" cy="60908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E93B8D-72DC-4498-85A2-E9C6C82EC510}">
      <dsp:nvSpPr>
        <dsp:cNvPr id="0" name=""/>
        <dsp:cNvSpPr/>
      </dsp:nvSpPr>
      <dsp:spPr>
        <a:xfrm>
          <a:off x="7454845" y="1392322"/>
          <a:ext cx="1740234" cy="696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Content analysis and classification</a:t>
          </a:r>
        </a:p>
      </dsp:txBody>
      <dsp:txXfrm>
        <a:off x="7454845" y="1392322"/>
        <a:ext cx="1740234" cy="6960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93D9BD-8043-8C44-C3F7-2B2A49C51F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CA4102-79FA-1F76-188A-9D1F6E1F44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DEC6C-F1FE-D243-B06D-42784D713897}" type="datetimeFigureOut">
              <a:rPr lang="en-RS" smtClean="0"/>
              <a:t>9/6/22</a:t>
            </a:fld>
            <a:endParaRPr lang="e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EE2E79-B4E4-3CBD-0C79-43DA18483C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DE8121-AA83-12E1-4885-C71DC62BF8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9B1FF-B1D4-1041-B437-D981F9D8F8EA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2059711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2FB06-7F6C-AB44-8809-641E6764FDB7}" type="datetimeFigureOut">
              <a:rPr lang="en-RS" smtClean="0"/>
              <a:t>9/6/22</a:t>
            </a:fld>
            <a:endParaRPr lang="e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676317-3C47-524D-A4EE-8EB0C197D9CE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0717899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76317-3C47-524D-A4EE-8EB0C197D9CE}" type="slidenum">
              <a:rPr lang="en-RS" smtClean="0"/>
              <a:t>10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487413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85E9C-90E4-6F07-CA3C-A14C11614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F1EF4E-866B-ECC2-8B8C-C4BA21D24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7A6D9-6293-E42F-BC8E-6E82FBB52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F8D5-FFDD-B64E-A300-122775EF41AE}" type="datetime1">
              <a:rPr lang="en-US" smtClean="0"/>
              <a:t>9/6/22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6FAF8-E0CF-11C5-DF59-92222BE50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48095-96E2-E67F-74B1-4EFCA3EE3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45458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BCFD3-CC51-DD3D-34E4-7E731170A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97369-B2D9-261C-8FF3-ECBAD9397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1E4AF-6094-1D16-9DA0-C5E176911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07B7B-F988-E14E-A2D7-67331E78439A}" type="datetime1">
              <a:rPr lang="en-US" smtClean="0"/>
              <a:t>9/6/22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80450-BBE5-A681-3C1C-9307DD74A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A7588-F1DC-E9CC-88F8-A1820E39E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259573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88B8A-3085-02E1-C601-169FA561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F0D246-37C6-F53B-8E15-5F48CA937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6D41D-AA58-6F0D-9031-04959BBA4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B571-DE17-514C-9E2F-09BEBBB9AB37}" type="datetime1">
              <a:rPr lang="en-US" smtClean="0"/>
              <a:t>9/6/22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D7B94-DBCD-9599-03A3-6291DC5D4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6300C-AFD8-B27E-F943-645EB9C30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733145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39364-9177-E6D6-D42D-D1B169685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3ED42-2E10-B642-65B3-7ACF46A14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459C89-4E8B-DB6C-859C-5C2EDA847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12AB9F-9F9D-6566-251E-A5EB50F85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C21FD-4AA4-E342-B4D6-B8FA2B5221DE}" type="datetime1">
              <a:rPr lang="en-US" smtClean="0"/>
              <a:t>9/6/22</a:t>
            </a:fld>
            <a:endParaRPr lang="e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AC4121-26E3-FF91-E621-4BA08A6CE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D4B44D-E839-5A26-F881-2D720190E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4153743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D6693-63D1-703D-884F-5987C50EC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CCF37-773C-9460-ADA0-C42873F0B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68429-E962-8BD0-6BDE-E2D5242942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A36218-4F32-0B7D-891C-4F72C3030E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980F74-E85A-409C-CBCD-537A9842B2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23EBF6-EDE1-4084-289C-B5D173776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95011-61B2-0041-84EC-1EA390F3EABC}" type="datetime1">
              <a:rPr lang="en-US" smtClean="0"/>
              <a:t>9/6/22</a:t>
            </a:fld>
            <a:endParaRPr lang="en-R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78D0A6-C096-8BA1-5F35-85210E3F8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E05555-C22B-EE6C-C0B3-172BC8621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561345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6EB98-7229-78E4-320B-8B1A14C6F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14A110-285B-A20B-DFBB-A55A9F6DD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8EFC8-26F5-9941-927D-89F3581F049C}" type="datetime1">
              <a:rPr lang="en-US" smtClean="0"/>
              <a:t>9/6/22</a:t>
            </a:fld>
            <a:endParaRPr lang="e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8C1891-F773-899A-FD5C-E86A92C26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BC6A16-BF4B-6B14-6062-8C3952783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50577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2F491F-9B5E-F18E-A691-49136E17D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B090E-B07A-B542-9FA6-4AD9BA71AD53}" type="datetime1">
              <a:rPr lang="en-US" smtClean="0"/>
              <a:t>9/6/22</a:t>
            </a:fld>
            <a:endParaRPr lang="en-R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7FFD4A-C502-A6BB-208D-9D0589472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489442-FC9D-73F7-62E6-B92FEE574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4027246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FA543-A2E9-B346-D5E2-DC72E33FF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E466A-F435-4A23-D76C-6655DF868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F4C17-AA64-C242-CBA2-AC5B66A410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0C8530-1E86-4E78-4CE7-DB82428D0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C40CD-82CB-544F-8164-611E855860E6}" type="datetime1">
              <a:rPr lang="en-US" smtClean="0"/>
              <a:t>9/6/22</a:t>
            </a:fld>
            <a:endParaRPr lang="e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792FB8-DA79-20BE-4CC4-CC904E719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DB4D7C-E402-AD08-B3E7-EE5CA261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407508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FFCD5-C9E6-42B4-6A45-DF408DC5E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4A762B-A7A1-AA08-298C-6BD9498963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2AC49-B523-7ADF-F21B-1278FD159B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6899F0-594B-F65F-2585-FEF44D095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96E20-B033-A548-8B40-EB97F8AE8FAC}" type="datetime1">
              <a:rPr lang="en-US" smtClean="0"/>
              <a:t>9/6/22</a:t>
            </a:fld>
            <a:endParaRPr lang="e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C90410-5550-6D1E-7C75-38CED4BBA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88F09D-6048-D9FC-4363-A854FED32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89010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BEF00-5115-A58D-6220-1C360D970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CBF5E4-67DD-CB8E-C58F-08E3705CD4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AB9F3-83DA-6810-F60F-C3DB62653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D44D6-4B47-6141-B3AC-1D3DC7A6707D}" type="datetime1">
              <a:rPr lang="en-US" smtClean="0"/>
              <a:t>9/6/22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A2FA5-DC8B-9705-D1A8-DF1C42F6F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C56EE-2F52-92FC-9033-DDDA85ABD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775442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4DA051-D086-412E-9786-E6B862EB5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C22261-67DC-990E-7DA6-E8D31935F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27E08-5226-DB24-0537-16755F26B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C467-26E2-5B4A-85D0-3569721FDD3E}" type="datetime1">
              <a:rPr lang="en-US" smtClean="0"/>
              <a:t>9/6/22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874BF-DB2B-A097-2A47-8686A1CF2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53775-FB34-E0B3-2146-5AE8C3900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057082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B8E652-1AF8-3881-8E94-9C77BB1F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1E929-A29B-AF2B-DF46-FBFC0A475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20CCF1-00CE-2B7B-03D4-CC74D2AFEF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CD1D4-9C26-D045-A070-C3196AB3B00D}" type="datetime1">
              <a:rPr lang="en-US" smtClean="0"/>
              <a:t>9/6/22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8A0AE-B392-2684-370F-4CED0A96A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FEF94-FAC8-22BF-F49F-F3F59617D7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54091-EF5F-BD47-88C1-8DFC46F1E75C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2032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BFBE8-9F47-D8C6-F02D-9AF1FECA2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2548" y="1554643"/>
            <a:ext cx="9144000" cy="2387600"/>
          </a:xfrm>
        </p:spPr>
        <p:txBody>
          <a:bodyPr>
            <a:normAutofit/>
          </a:bodyPr>
          <a:lstStyle/>
          <a:p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Urban meteorological networks in Europe: A review</a:t>
            </a:r>
            <a:endParaRPr lang="en-RS" sz="115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FF2A98-1895-4FB7-255F-97D1401F5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773391"/>
            <a:ext cx="9144000" cy="1655762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Jelena </a:t>
            </a:r>
            <a:r>
              <a:rPr lang="en-GB" dirty="0" err="1"/>
              <a:t>Dunjić</a:t>
            </a:r>
            <a:r>
              <a:rPr lang="en-GB" dirty="0"/>
              <a:t>, </a:t>
            </a:r>
            <a:r>
              <a:rPr lang="en-GB" dirty="0" err="1"/>
              <a:t>Stevan</a:t>
            </a:r>
            <a:r>
              <a:rPr lang="en-GB" dirty="0"/>
              <a:t> </a:t>
            </a:r>
            <a:r>
              <a:rPr lang="en-GB" dirty="0" err="1"/>
              <a:t>Savić</a:t>
            </a:r>
            <a:r>
              <a:rPr lang="en-GB" dirty="0"/>
              <a:t>, Dragan </a:t>
            </a:r>
            <a:r>
              <a:rPr lang="en-GB" dirty="0" err="1"/>
              <a:t>Milošević</a:t>
            </a:r>
            <a:r>
              <a:rPr lang="en-GB" dirty="0"/>
              <a:t>, Ivan </a:t>
            </a:r>
            <a:r>
              <a:rPr lang="en-GB" dirty="0" err="1"/>
              <a:t>Šećerov</a:t>
            </a:r>
            <a:endParaRPr lang="en-GB" dirty="0"/>
          </a:p>
          <a:p>
            <a:r>
              <a:rPr lang="en-RS" sz="1800" dirty="0"/>
              <a:t>University of Novi Sad, Faculty of Sciences</a:t>
            </a:r>
          </a:p>
        </p:txBody>
      </p:sp>
      <p:pic>
        <p:nvPicPr>
          <p:cNvPr id="1026" name="Picture 2" descr="EMS2022 - Conference venue">
            <a:extLst>
              <a:ext uri="{FF2B5EF4-FFF2-40B4-BE49-F238E27FC236}">
                <a16:creationId xmlns:a16="http://schemas.microsoft.com/office/drawing/2014/main" id="{43992B28-B601-2708-DCBF-4B2EA5244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669" y="462902"/>
            <a:ext cx="4085759" cy="91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51C0654-0E38-8D07-337D-617568378939}"/>
              </a:ext>
            </a:extLst>
          </p:cNvPr>
          <p:cNvCxnSpPr>
            <a:cxnSpLocks/>
          </p:cNvCxnSpPr>
          <p:nvPr/>
        </p:nvCxnSpPr>
        <p:spPr>
          <a:xfrm>
            <a:off x="818147" y="1772080"/>
            <a:ext cx="1055570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B">
            <a:extLst>
              <a:ext uri="{FF2B5EF4-FFF2-40B4-BE49-F238E27FC236}">
                <a16:creationId xmlns:a16="http://schemas.microsoft.com/office/drawing/2014/main" id="{50392BD2-59C1-6F3A-7988-C75FB4D1C5F4}"/>
              </a:ext>
            </a:extLst>
          </p:cNvPr>
          <p:cNvSpPr/>
          <p:nvPr/>
        </p:nvSpPr>
        <p:spPr>
          <a:xfrm>
            <a:off x="0" y="6705600"/>
            <a:ext cx="1108364" cy="152400"/>
          </a:xfrm>
          <a:prstGeom prst="rect">
            <a:avLst/>
          </a:prstGeom>
          <a:solidFill>
            <a:srgbClr val="87CE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S"/>
          </a:p>
        </p:txBody>
      </p:sp>
      <p:pic>
        <p:nvPicPr>
          <p:cNvPr id="2050" name="Picture 2" descr="Weather Station Icon #344065 - Free Icons Library">
            <a:extLst>
              <a:ext uri="{FF2B5EF4-FFF2-40B4-BE49-F238E27FC236}">
                <a16:creationId xmlns:a16="http://schemas.microsoft.com/office/drawing/2014/main" id="{F0E4C785-8F9D-004A-8160-DA9EED6F2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8426" y="3057528"/>
            <a:ext cx="190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n on Printable Patterns at PatternUniverse.com">
            <a:extLst>
              <a:ext uri="{FF2B5EF4-FFF2-40B4-BE49-F238E27FC236}">
                <a16:creationId xmlns:a16="http://schemas.microsoft.com/office/drawing/2014/main" id="{B9D2AA8D-F5AF-194A-A93B-0182CD648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7013" y="4426516"/>
            <a:ext cx="3121973" cy="241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153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A496B-B0F4-FC4B-A301-916D6D4CC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RS" dirty="0">
                <a:solidFill>
                  <a:srgbClr val="0070C0"/>
                </a:solidFill>
              </a:rPr>
              <a:t>Why are UMNs important?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9B7FDC9-F0CE-43A7-9F2A-83DD09DC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City with solid fill">
            <a:extLst>
              <a:ext uri="{FF2B5EF4-FFF2-40B4-BE49-F238E27FC236}">
                <a16:creationId xmlns:a16="http://schemas.microsoft.com/office/drawing/2014/main" id="{DF170E5F-70A5-1B42-B652-C30F69CC0B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5499" y="3048395"/>
            <a:ext cx="2203802" cy="220380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25800-6EFD-D64A-B21F-24E13D069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7008" y="2536509"/>
            <a:ext cx="8193030" cy="3835714"/>
          </a:xfrm>
        </p:spPr>
        <p:txBody>
          <a:bodyPr>
            <a:normAutofit lnSpcReduction="10000"/>
          </a:bodyPr>
          <a:lstStyle/>
          <a:p>
            <a:r>
              <a:rPr lang="en-RS" sz="2400" dirty="0"/>
              <a:t>More than half of the world’s population now lives in urban areas, which puts large pressure on urban environment in terms of building intensity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Assessment of climate in urban environments strongly relies on the good quality and resolution of meteorological data</a:t>
            </a:r>
            <a:r>
              <a:rPr lang="en-RS" sz="2400" dirty="0">
                <a:effectLst/>
              </a:rPr>
              <a:t>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RS" sz="2400" dirty="0"/>
              <a:t>Monitoring of urban climate via traditional national/global networks do not provide enough data on complex and heterogeneous urban environemnts</a:t>
            </a:r>
          </a:p>
          <a:p>
            <a:r>
              <a:rPr lang="en-RS" sz="2400" dirty="0"/>
              <a:t>According to the IPCC </a:t>
            </a:r>
            <a:r>
              <a:rPr lang="en-RS" sz="2400" i="1" dirty="0"/>
              <a:t>in-situ</a:t>
            </a:r>
            <a:r>
              <a:rPr lang="en-RS" sz="2400" dirty="0"/>
              <a:t> observations from climate networks have provided the most important basis for understanding the dynamics and causes of climate change</a:t>
            </a:r>
          </a:p>
          <a:p>
            <a:endParaRPr lang="en-RS" sz="17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DA5905-998D-6549-AFB9-DFDF973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97792" y="621792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>
                <a:solidFill>
                  <a:prstClr val="black">
                    <a:lumMod val="50000"/>
                    <a:lumOff val="50000"/>
                  </a:prstClr>
                </a:solidFill>
              </a:rPr>
              <a:t>Urban meteorological networks in Europe: A review</a:t>
            </a:r>
            <a:endParaRPr lang="en-R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97A8A0-CFB4-F64A-A374-C96D5B021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0903" y="6217920"/>
            <a:ext cx="914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9A54091-EF5F-BD47-88C1-8DFC46F1E75C}" type="slidenum">
              <a:rPr lang="en-R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R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15" name="Picture 2" descr="Weather Station Icon #344065 - Free Icons Library">
            <a:extLst>
              <a:ext uri="{FF2B5EF4-FFF2-40B4-BE49-F238E27FC236}">
                <a16:creationId xmlns:a16="http://schemas.microsoft.com/office/drawing/2014/main" id="{51BBEC0D-2E5A-B948-8206-3949B93CA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46" y="4071940"/>
            <a:ext cx="421307" cy="84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018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53E1D-9016-7EE0-0AA7-63A08007D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RS" sz="4100" dirty="0">
                <a:solidFill>
                  <a:srgbClr val="0070C0"/>
                </a:solidFill>
              </a:rPr>
              <a:t>Our objectives for this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EC2B0-F3CA-BD98-3DB8-355F29CBC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make an inventory of the urban meteorological networks and available data in Europe 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assess the purpose of the networks and data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obtain detailed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information on: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scale of UMNs, 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spatial distribution and density of sensors,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data resolution,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data collection, communication and availability</a:t>
            </a:r>
            <a:endParaRPr lang="en-US" sz="2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main barriers and challenges in development and maintenance of UMNs</a:t>
            </a:r>
            <a:endParaRPr lang="en-RS" sz="2000" dirty="0">
              <a:effectLst/>
              <a:latin typeface="+mj-lt"/>
            </a:endParaRP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contribute to establishment of KSP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RS" sz="19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7D8C0A-8063-4C5D-031F-B4457D1272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1809" b="-445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83C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B3045-A209-B158-9A90-CCA329A12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65430" y="6356350"/>
            <a:ext cx="4139134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1812A-1A14-68DE-F0E4-39156CB32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67042" y="6356350"/>
            <a:ext cx="118675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9A54091-EF5F-BD47-88C1-8DFC46F1E75C}" type="slidenum">
              <a:rPr lang="en-RS" smtClean="0"/>
              <a:pPr>
                <a:spcAft>
                  <a:spcPts val="600"/>
                </a:spcAft>
              </a:pPr>
              <a:t>4</a:t>
            </a:fld>
            <a:endParaRPr lang="en-RS"/>
          </a:p>
        </p:txBody>
      </p:sp>
      <p:sp>
        <p:nvSpPr>
          <p:cNvPr id="8" name="PB">
            <a:extLst>
              <a:ext uri="{FF2B5EF4-FFF2-40B4-BE49-F238E27FC236}">
                <a16:creationId xmlns:a16="http://schemas.microsoft.com/office/drawing/2014/main" id="{E8300010-3D2F-8C57-83DB-E3EF54DAE104}"/>
              </a:ext>
            </a:extLst>
          </p:cNvPr>
          <p:cNvSpPr/>
          <p:nvPr/>
        </p:nvSpPr>
        <p:spPr>
          <a:xfrm>
            <a:off x="0" y="6705600"/>
            <a:ext cx="2216727" cy="152400"/>
          </a:xfrm>
          <a:prstGeom prst="rect">
            <a:avLst/>
          </a:prstGeom>
          <a:solidFill>
            <a:srgbClr val="87CE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347110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FF2FF-0F81-8933-2E4E-74DB111BE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RS" dirty="0">
                <a:solidFill>
                  <a:srgbClr val="0070C0"/>
                </a:solidFill>
              </a:rPr>
              <a:t>Methods for data collecting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C2FFA-77DB-6E9E-0759-6D08DA957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5988" y="1825625"/>
            <a:ext cx="9167811" cy="4351338"/>
          </a:xfrm>
        </p:spPr>
        <p:txBody>
          <a:bodyPr/>
          <a:lstStyle/>
          <a:p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sources:</a:t>
            </a:r>
          </a:p>
          <a:p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Literature review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urban meteorological networks whose characteristics or data are reported in scientific journals referred in the Web of Science database</a:t>
            </a:r>
          </a:p>
          <a:p>
            <a:pPr lvl="1"/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Questionnaire form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networks reported during the data collection of urban and rural networks from partners participating in FAIRNESS COST Action</a:t>
            </a:r>
            <a:endParaRPr lang="en-R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R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EF74A-BC2A-9B77-977E-BDD5B9A3E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73377-0377-91FF-655A-75F62E15C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5</a:t>
            </a:fld>
            <a:endParaRPr lang="en-RS"/>
          </a:p>
        </p:txBody>
      </p:sp>
      <p:sp>
        <p:nvSpPr>
          <p:cNvPr id="8" name="PB">
            <a:extLst>
              <a:ext uri="{FF2B5EF4-FFF2-40B4-BE49-F238E27FC236}">
                <a16:creationId xmlns:a16="http://schemas.microsoft.com/office/drawing/2014/main" id="{02CBD1D1-67EF-6299-81A5-2D64583E3320}"/>
              </a:ext>
            </a:extLst>
          </p:cNvPr>
          <p:cNvSpPr/>
          <p:nvPr/>
        </p:nvSpPr>
        <p:spPr>
          <a:xfrm>
            <a:off x="0" y="6705600"/>
            <a:ext cx="3325091" cy="152400"/>
          </a:xfrm>
          <a:prstGeom prst="rect">
            <a:avLst/>
          </a:prstGeom>
          <a:solidFill>
            <a:srgbClr val="87CE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S"/>
          </a:p>
        </p:txBody>
      </p:sp>
      <p:pic>
        <p:nvPicPr>
          <p:cNvPr id="3074" name="Picture 2" descr="Research-hypothesis Icons - Free SVG &amp; PNG Research-hypothesis Images -  Noun Project">
            <a:extLst>
              <a:ext uri="{FF2B5EF4-FFF2-40B4-BE49-F238E27FC236}">
                <a16:creationId xmlns:a16="http://schemas.microsoft.com/office/drawing/2014/main" id="{D2645D66-5DBC-0244-944F-A275DA5E7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962" y="2679700"/>
            <a:ext cx="1025525" cy="102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online survey Icon - Free PNG &amp; SVG 3135029 - Noun Project">
            <a:extLst>
              <a:ext uri="{FF2B5EF4-FFF2-40B4-BE49-F238E27FC236}">
                <a16:creationId xmlns:a16="http://schemas.microsoft.com/office/drawing/2014/main" id="{BEFBBEA5-709F-F84A-848F-130C3B3C9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962" y="4691063"/>
            <a:ext cx="1025525" cy="102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975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9E258-670A-C10B-9BA9-DDD5769E0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RS" dirty="0">
                <a:solidFill>
                  <a:srgbClr val="0070C0"/>
                </a:solidFill>
              </a:rPr>
              <a:t>Literature review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61BA7-72E4-E536-6279-A27E6B983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4102"/>
          </a:xfrm>
        </p:spPr>
        <p:txBody>
          <a:bodyPr>
            <a:normAutofit fontScale="92500" lnSpcReduction="10000"/>
          </a:bodyPr>
          <a:lstStyle/>
          <a:p>
            <a:r>
              <a:rPr lang="en-RS" dirty="0"/>
              <a:t>Keywords selection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D700C-0600-2430-D272-06CEF9E26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D618C-59A6-F7E3-6DFC-CBB11A882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6</a:t>
            </a:fld>
            <a:endParaRPr lang="en-RS"/>
          </a:p>
        </p:txBody>
      </p:sp>
      <p:sp>
        <p:nvSpPr>
          <p:cNvPr id="8" name="PB">
            <a:extLst>
              <a:ext uri="{FF2B5EF4-FFF2-40B4-BE49-F238E27FC236}">
                <a16:creationId xmlns:a16="http://schemas.microsoft.com/office/drawing/2014/main" id="{CF688574-8C4B-8FE7-3816-B7778C49C2B8}"/>
              </a:ext>
            </a:extLst>
          </p:cNvPr>
          <p:cNvSpPr/>
          <p:nvPr/>
        </p:nvSpPr>
        <p:spPr>
          <a:xfrm>
            <a:off x="0" y="6705600"/>
            <a:ext cx="4433455" cy="152400"/>
          </a:xfrm>
          <a:prstGeom prst="rect">
            <a:avLst/>
          </a:prstGeom>
          <a:solidFill>
            <a:srgbClr val="87CE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57F6242-6C9F-934C-AABB-FFF05EE282E4}"/>
              </a:ext>
            </a:extLst>
          </p:cNvPr>
          <p:cNvGrpSpPr/>
          <p:nvPr/>
        </p:nvGrpSpPr>
        <p:grpSpPr>
          <a:xfrm>
            <a:off x="418512" y="2181255"/>
            <a:ext cx="11229194" cy="1135094"/>
            <a:chOff x="418512" y="2181255"/>
            <a:chExt cx="11229194" cy="11350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8E0A36C-425C-4643-B4DC-4E54E176964E}"/>
                </a:ext>
              </a:extLst>
            </p:cNvPr>
            <p:cNvSpPr txBox="1"/>
            <p:nvPr/>
          </p:nvSpPr>
          <p:spPr>
            <a:xfrm rot="21291206">
              <a:off x="418512" y="2670908"/>
              <a:ext cx="43798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RS" spc="300" dirty="0">
                  <a:solidFill>
                    <a:srgbClr val="0070C0"/>
                  </a:solidFill>
                </a:rPr>
                <a:t>“urban meteorological network”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8C0CFD-BE07-094F-83EC-01F9CE5C2072}"/>
                </a:ext>
              </a:extLst>
            </p:cNvPr>
            <p:cNvSpPr txBox="1"/>
            <p:nvPr/>
          </p:nvSpPr>
          <p:spPr>
            <a:xfrm>
              <a:off x="4761061" y="2896512"/>
              <a:ext cx="33923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RS" spc="300" dirty="0">
                  <a:solidFill>
                    <a:schemeClr val="accent6"/>
                  </a:solidFill>
                </a:rPr>
                <a:t>“urban climate network”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D927D6-1095-654C-BBDC-8A7654106029}"/>
                </a:ext>
              </a:extLst>
            </p:cNvPr>
            <p:cNvSpPr txBox="1"/>
            <p:nvPr/>
          </p:nvSpPr>
          <p:spPr>
            <a:xfrm rot="447467">
              <a:off x="9853176" y="2296154"/>
              <a:ext cx="17945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RS" spc="300" dirty="0">
                  <a:solidFill>
                    <a:srgbClr val="FFC000"/>
                  </a:solidFill>
                </a:rPr>
                <a:t>temperature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E9F6C64-1576-2B43-BADB-A6B7A6C653F5}"/>
                </a:ext>
              </a:extLst>
            </p:cNvPr>
            <p:cNvSpPr txBox="1"/>
            <p:nvPr/>
          </p:nvSpPr>
          <p:spPr>
            <a:xfrm rot="21353336">
              <a:off x="7899156" y="2181255"/>
              <a:ext cx="1034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RS" spc="300" dirty="0">
                  <a:solidFill>
                    <a:schemeClr val="accent2"/>
                  </a:solidFill>
                </a:rPr>
                <a:t>sensor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688DC6B-FFB9-3941-B0B7-C68E18CCE2A9}"/>
                </a:ext>
              </a:extLst>
            </p:cNvPr>
            <p:cNvSpPr txBox="1"/>
            <p:nvPr/>
          </p:nvSpPr>
          <p:spPr>
            <a:xfrm>
              <a:off x="3464627" y="2947017"/>
              <a:ext cx="7248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RS" spc="3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AND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377A388-9811-9F47-A2BC-9A363F2C3221}"/>
                </a:ext>
              </a:extLst>
            </p:cNvPr>
            <p:cNvSpPr txBox="1"/>
            <p:nvPr/>
          </p:nvSpPr>
          <p:spPr>
            <a:xfrm>
              <a:off x="5826535" y="2181255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RS" spc="3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OR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E4CFCE-C416-4843-BC8F-F82836B6CA08}"/>
                </a:ext>
              </a:extLst>
            </p:cNvPr>
            <p:cNvSpPr txBox="1"/>
            <p:nvPr/>
          </p:nvSpPr>
          <p:spPr>
            <a:xfrm>
              <a:off x="9111919" y="2699802"/>
              <a:ext cx="7248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RS" spc="3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AND</a:t>
              </a:r>
            </a:p>
          </p:txBody>
        </p:sp>
      </p:grp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0F76092B-0AA3-7790-246F-C5E6E7B2A619}"/>
              </a:ext>
            </a:extLst>
          </p:cNvPr>
          <p:cNvGraphicFramePr/>
          <p:nvPr/>
        </p:nvGraphicFramePr>
        <p:xfrm>
          <a:off x="838200" y="3782339"/>
          <a:ext cx="10515600" cy="208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1394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94241-728E-AB6A-BD5A-FE35782C8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RS" dirty="0">
                <a:solidFill>
                  <a:srgbClr val="0070C0"/>
                </a:solidFill>
              </a:rPr>
              <a:t>Literature review preliminary outcomes</a:t>
            </a:r>
            <a:endParaRPr lang="en-R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4C2CB-AB60-521B-1C0E-3D1CEBA10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79B1E-3F7D-A528-1750-857C4A55F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7</a:t>
            </a:fld>
            <a:endParaRPr lang="en-RS"/>
          </a:p>
        </p:txBody>
      </p:sp>
      <p:sp>
        <p:nvSpPr>
          <p:cNvPr id="8" name="PB">
            <a:extLst>
              <a:ext uri="{FF2B5EF4-FFF2-40B4-BE49-F238E27FC236}">
                <a16:creationId xmlns:a16="http://schemas.microsoft.com/office/drawing/2014/main" id="{D0FA7CB3-B066-20EA-A5B5-5553E3B1D573}"/>
              </a:ext>
            </a:extLst>
          </p:cNvPr>
          <p:cNvSpPr/>
          <p:nvPr/>
        </p:nvSpPr>
        <p:spPr>
          <a:xfrm>
            <a:off x="0" y="6705600"/>
            <a:ext cx="5541818" cy="152400"/>
          </a:xfrm>
          <a:prstGeom prst="rect">
            <a:avLst/>
          </a:prstGeom>
          <a:solidFill>
            <a:srgbClr val="87CE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662AAA9-1905-F049-8AC5-D536D59EFB89}"/>
              </a:ext>
            </a:extLst>
          </p:cNvPr>
          <p:cNvSpPr txBox="1">
            <a:spLocks/>
          </p:cNvSpPr>
          <p:nvPr/>
        </p:nvSpPr>
        <p:spPr>
          <a:xfrm>
            <a:off x="838200" y="1689100"/>
            <a:ext cx="10515600" cy="4803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RS" dirty="0"/>
              <a:t>Network establishment procedure</a:t>
            </a:r>
          </a:p>
          <a:p>
            <a:r>
              <a:rPr lang="en-RS" dirty="0"/>
              <a:t>Sensor characteristics</a:t>
            </a:r>
          </a:p>
          <a:p>
            <a:r>
              <a:rPr lang="en-RS" dirty="0"/>
              <a:t>Purpose </a:t>
            </a:r>
          </a:p>
          <a:p>
            <a:pPr lvl="1"/>
            <a:r>
              <a:rPr lang="en-RS" dirty="0"/>
              <a:t>Remotly sensed data validation</a:t>
            </a:r>
          </a:p>
          <a:p>
            <a:pPr lvl="1"/>
            <a:r>
              <a:rPr lang="en-RS" dirty="0"/>
              <a:t>land use / surface cover assessment</a:t>
            </a:r>
          </a:p>
          <a:p>
            <a:pPr lvl="1"/>
            <a:r>
              <a:rPr lang="en-RS" dirty="0"/>
              <a:t>LCZ assessment</a:t>
            </a:r>
          </a:p>
          <a:p>
            <a:pPr lvl="1"/>
            <a:r>
              <a:rPr lang="en-RS" dirty="0"/>
              <a:t>UHI assessment</a:t>
            </a:r>
          </a:p>
          <a:p>
            <a:pPr lvl="1"/>
            <a:r>
              <a:rPr lang="en-RS" dirty="0"/>
              <a:t>human outdoor thermal comfort assessment</a:t>
            </a:r>
          </a:p>
          <a:p>
            <a:pPr lvl="1"/>
            <a:r>
              <a:rPr lang="en-RS" dirty="0"/>
              <a:t>air quality assessment</a:t>
            </a:r>
          </a:p>
          <a:p>
            <a:r>
              <a:rPr lang="en-RS" dirty="0"/>
              <a:t>Gaps and barriers (funding, measurement methods, data assimilation, etc.)</a:t>
            </a:r>
          </a:p>
          <a:p>
            <a:pPr lvl="1"/>
            <a:endParaRPr lang="en-RS" dirty="0"/>
          </a:p>
          <a:p>
            <a:pPr lvl="1"/>
            <a:endParaRPr lang="en-RS" dirty="0"/>
          </a:p>
          <a:p>
            <a:endParaRPr lang="en-RS" dirty="0"/>
          </a:p>
        </p:txBody>
      </p:sp>
      <p:pic>
        <p:nvPicPr>
          <p:cNvPr id="4098" name="Picture 2" descr="Remote Sensing Vector Images (over 190)">
            <a:extLst>
              <a:ext uri="{FF2B5EF4-FFF2-40B4-BE49-F238E27FC236}">
                <a16:creationId xmlns:a16="http://schemas.microsoft.com/office/drawing/2014/main" id="{8A780209-84A5-4949-9E2C-2036D1FFB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854" y="1785688"/>
            <a:ext cx="1740382" cy="182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Land Use&quot; Images – Browse 2,839 Stock Photos, Vectors, and Video | Adobe  Stock">
            <a:extLst>
              <a:ext uri="{FF2B5EF4-FFF2-40B4-BE49-F238E27FC236}">
                <a16:creationId xmlns:a16="http://schemas.microsoft.com/office/drawing/2014/main" id="{3A9BC45D-B904-7540-9EE1-994882735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356" y="2699754"/>
            <a:ext cx="1828133" cy="182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Air pollution - Free ecology and environment icons">
            <a:extLst>
              <a:ext uri="{FF2B5EF4-FFF2-40B4-BE49-F238E27FC236}">
                <a16:creationId xmlns:a16="http://schemas.microsoft.com/office/drawing/2014/main" id="{988E7201-1EC7-324C-93EB-5327D733F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787" y="4282657"/>
            <a:ext cx="941137" cy="94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893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5896A-781D-DBEB-A699-840D14B93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RS" dirty="0">
                <a:solidFill>
                  <a:srgbClr val="0070C0"/>
                </a:solidFill>
              </a:rPr>
              <a:t>Questionnaire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36263-3E69-A4C4-01CA-6BB487ED2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>
                <a:effectLst/>
              </a:rPr>
              <a:t>COST Action CA20108 - FAIR </a:t>
            </a:r>
            <a:r>
              <a:rPr lang="en-GB" sz="2400" dirty="0" err="1">
                <a:effectLst/>
              </a:rPr>
              <a:t>NETwork</a:t>
            </a:r>
            <a:r>
              <a:rPr lang="en-GB" sz="2400" dirty="0">
                <a:effectLst/>
              </a:rPr>
              <a:t> of micrometeorological measurements</a:t>
            </a:r>
          </a:p>
          <a:p>
            <a:r>
              <a:rPr lang="en-GB" sz="2400" dirty="0">
                <a:effectLst/>
              </a:rPr>
              <a:t>Part of the activities of WG 1 (Networking and communication)</a:t>
            </a:r>
          </a:p>
          <a:p>
            <a:r>
              <a:rPr lang="en-GB" sz="2400" dirty="0">
                <a:effectLst/>
              </a:rPr>
              <a:t>Creation of the questionnaire with 22 questions regarding urban/rural meteorological networks in order to make an </a:t>
            </a:r>
            <a:r>
              <a:rPr lang="en-GB" sz="2400" b="1" dirty="0">
                <a:solidFill>
                  <a:srgbClr val="0070C0"/>
                </a:solidFill>
                <a:effectLst/>
              </a:rPr>
              <a:t>inventory of available micrometeorological data and their structure in Europe</a:t>
            </a:r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dirty="0"/>
              <a:t>Q</a:t>
            </a:r>
            <a:r>
              <a:rPr lang="en-GB" sz="2400" dirty="0">
                <a:effectLst/>
              </a:rPr>
              <a:t>uestionnaire was disseminated through e-mails among the WG1 members, climatology/meteorology experts and institutions that are dealing with various urban or rural micrometeorological networks/stations/data portals </a:t>
            </a:r>
            <a:endParaRPr lang="en-GB" sz="2400" dirty="0"/>
          </a:p>
          <a:p>
            <a:r>
              <a:rPr lang="en-GB" sz="2400" dirty="0"/>
              <a:t>By now </a:t>
            </a:r>
            <a:r>
              <a:rPr lang="en-GB" sz="2400" b="1" dirty="0">
                <a:solidFill>
                  <a:srgbClr val="0070C0"/>
                </a:solidFill>
              </a:rPr>
              <a:t>41</a:t>
            </a:r>
            <a:r>
              <a:rPr lang="en-GB" sz="2400" b="1" dirty="0">
                <a:solidFill>
                  <a:srgbClr val="0070C0"/>
                </a:solidFill>
                <a:effectLst/>
              </a:rPr>
              <a:t> micrometeorological urban or rural networks/stations</a:t>
            </a:r>
            <a:r>
              <a:rPr lang="en-GB" sz="2400" dirty="0">
                <a:effectLst/>
              </a:rPr>
              <a:t>, from </a:t>
            </a:r>
            <a:r>
              <a:rPr lang="en-GB" sz="2400" dirty="0">
                <a:solidFill>
                  <a:srgbClr val="0070C0"/>
                </a:solidFill>
                <a:effectLst/>
              </a:rPr>
              <a:t>15 European </a:t>
            </a:r>
            <a:r>
              <a:rPr lang="en-GB" sz="2400" dirty="0">
                <a:effectLst/>
              </a:rPr>
              <a:t>countries are identified</a:t>
            </a:r>
            <a:br>
              <a:rPr lang="en-GB" sz="1800" dirty="0">
                <a:effectLst/>
                <a:latin typeface="Calibri" panose="020F0502020204030204" pitchFamily="34" charset="0"/>
              </a:rPr>
            </a:br>
            <a:endParaRPr lang="en-GB" dirty="0"/>
          </a:p>
          <a:p>
            <a:endParaRPr lang="en-GB" dirty="0"/>
          </a:p>
          <a:p>
            <a:endParaRPr lang="en-R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08273-CE9C-9B43-476A-89D10A462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A7AD4-0CA6-7F9B-3B4D-859F64189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8</a:t>
            </a:fld>
            <a:endParaRPr lang="en-RS"/>
          </a:p>
        </p:txBody>
      </p:sp>
      <p:sp>
        <p:nvSpPr>
          <p:cNvPr id="8" name="PB">
            <a:extLst>
              <a:ext uri="{FF2B5EF4-FFF2-40B4-BE49-F238E27FC236}">
                <a16:creationId xmlns:a16="http://schemas.microsoft.com/office/drawing/2014/main" id="{4903441E-B2A6-BDD7-8D52-7FE429481025}"/>
              </a:ext>
            </a:extLst>
          </p:cNvPr>
          <p:cNvSpPr/>
          <p:nvPr/>
        </p:nvSpPr>
        <p:spPr>
          <a:xfrm>
            <a:off x="0" y="6705600"/>
            <a:ext cx="6650182" cy="152400"/>
          </a:xfrm>
          <a:prstGeom prst="rect">
            <a:avLst/>
          </a:prstGeom>
          <a:solidFill>
            <a:srgbClr val="87CE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892266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24FFF-872F-D087-E170-8B7AFC29E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RS" dirty="0">
                <a:solidFill>
                  <a:srgbClr val="0070C0"/>
                </a:solidFill>
              </a:rPr>
              <a:t>Questionnaire survey</a:t>
            </a:r>
            <a:endParaRPr lang="e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C2E96-1599-AB90-21BF-002B3041B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effectLst/>
                <a:latin typeface="Calibri" panose="020F0502020204030204" pitchFamily="34" charset="0"/>
              </a:rPr>
              <a:t>The networks obtained through questionnaire </a:t>
            </a:r>
            <a:r>
              <a:rPr lang="en-GB" sz="2800" dirty="0" err="1">
                <a:effectLst/>
                <a:latin typeface="Calibri" panose="020F0502020204030204" pitchFamily="34" charset="0"/>
              </a:rPr>
              <a:t>differe</a:t>
            </a:r>
            <a:r>
              <a:rPr lang="en-GB" sz="2800" dirty="0">
                <a:effectLst/>
                <a:latin typeface="Calibri" panose="020F0502020204030204" pitchFamily="34" charset="0"/>
              </a:rPr>
              <a:t> in:</a:t>
            </a:r>
          </a:p>
          <a:p>
            <a:pPr lvl="1"/>
            <a:r>
              <a:rPr lang="en-GB" dirty="0">
                <a:effectLst/>
                <a:latin typeface="Calibri" panose="020F0502020204030204" pitchFamily="34" charset="0"/>
              </a:rPr>
              <a:t>number of stations in the network (</a:t>
            </a:r>
            <a:r>
              <a:rPr lang="en-GB" dirty="0">
                <a:latin typeface="Calibri" panose="020F0502020204030204" pitchFamily="34" charset="0"/>
              </a:rPr>
              <a:t>up to 273</a:t>
            </a:r>
            <a:r>
              <a:rPr lang="en-GB" dirty="0">
                <a:effectLst/>
                <a:latin typeface="Calibri" panose="020F0502020204030204" pitchFamily="34" charset="0"/>
              </a:rPr>
              <a:t>), 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sensor type (e.g. Davis, General electric, HOBO, Campbell etc.)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communication protocol (ftp, http, etc.)</a:t>
            </a:r>
            <a:endParaRPr lang="en-GB" dirty="0">
              <a:effectLst/>
              <a:latin typeface="Calibri" panose="020F0502020204030204" pitchFamily="34" charset="0"/>
            </a:endParaRPr>
          </a:p>
          <a:p>
            <a:pPr lvl="1"/>
            <a:r>
              <a:rPr lang="en-GB" dirty="0">
                <a:effectLst/>
                <a:latin typeface="Calibri" panose="020F0502020204030204" pitchFamily="34" charset="0"/>
              </a:rPr>
              <a:t>measurement period (1998 - present)</a:t>
            </a:r>
          </a:p>
          <a:p>
            <a:pPr lvl="1"/>
            <a:r>
              <a:rPr lang="en-GB" dirty="0">
                <a:effectLst/>
                <a:latin typeface="Calibri" panose="020F0502020204030204" pitchFamily="34" charset="0"/>
              </a:rPr>
              <a:t>frequency of measurements  (1-60 min)</a:t>
            </a:r>
          </a:p>
          <a:p>
            <a:pPr lvl="1"/>
            <a:r>
              <a:rPr lang="en-GB" dirty="0">
                <a:latin typeface="Calibri" panose="020F0502020204030204" pitchFamily="34" charset="0"/>
              </a:rPr>
              <a:t>measurement parameters (air temperature, humidity, wind speed and direction, precipitation, surface temperature, air pressure, global radiation, aerosols, CO</a:t>
            </a:r>
            <a:r>
              <a:rPr lang="en-GB" baseline="-25000" dirty="0">
                <a:latin typeface="Calibri" panose="020F0502020204030204" pitchFamily="34" charset="0"/>
              </a:rPr>
              <a:t>2</a:t>
            </a:r>
            <a:r>
              <a:rPr lang="en-GB" dirty="0">
                <a:latin typeface="Calibri" panose="020F0502020204030204" pitchFamily="34" charset="0"/>
              </a:rPr>
              <a:t>, etc.)</a:t>
            </a:r>
            <a:endParaRPr lang="en-GB" dirty="0">
              <a:effectLst/>
              <a:latin typeface="Calibri" panose="020F05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0D005-A1D0-AFFC-03B5-7FB642E36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5CC9D-B0B9-FE73-A533-68553F227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9</a:t>
            </a:fld>
            <a:endParaRPr lang="en-RS"/>
          </a:p>
        </p:txBody>
      </p:sp>
      <p:sp>
        <p:nvSpPr>
          <p:cNvPr id="8" name="PB">
            <a:extLst>
              <a:ext uri="{FF2B5EF4-FFF2-40B4-BE49-F238E27FC236}">
                <a16:creationId xmlns:a16="http://schemas.microsoft.com/office/drawing/2014/main" id="{4A0A4DD4-A1D3-6A93-B50C-168028858AE0}"/>
              </a:ext>
            </a:extLst>
          </p:cNvPr>
          <p:cNvSpPr/>
          <p:nvPr/>
        </p:nvSpPr>
        <p:spPr>
          <a:xfrm>
            <a:off x="0" y="6705600"/>
            <a:ext cx="7758546" cy="152400"/>
          </a:xfrm>
          <a:prstGeom prst="rect">
            <a:avLst/>
          </a:prstGeom>
          <a:solidFill>
            <a:srgbClr val="87CE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494194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Map&#10;&#10;Description automatically generated">
            <a:extLst>
              <a:ext uri="{FF2B5EF4-FFF2-40B4-BE49-F238E27FC236}">
                <a16:creationId xmlns:a16="http://schemas.microsoft.com/office/drawing/2014/main" id="{1AB8C8CA-400E-5DA3-A574-9D40B2C13F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0209" y="136526"/>
            <a:ext cx="7603298" cy="6349624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59823-6337-9F2D-DE33-6C862DA3C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B2D34-A327-A117-46D0-AD9DF7EBB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10</a:t>
            </a:fld>
            <a:endParaRPr lang="en-RS"/>
          </a:p>
        </p:txBody>
      </p:sp>
      <p:sp>
        <p:nvSpPr>
          <p:cNvPr id="8" name="PB">
            <a:extLst>
              <a:ext uri="{FF2B5EF4-FFF2-40B4-BE49-F238E27FC236}">
                <a16:creationId xmlns:a16="http://schemas.microsoft.com/office/drawing/2014/main" id="{C4457996-0211-6FB1-9611-85F1C4DDF7B9}"/>
              </a:ext>
            </a:extLst>
          </p:cNvPr>
          <p:cNvSpPr/>
          <p:nvPr/>
        </p:nvSpPr>
        <p:spPr>
          <a:xfrm>
            <a:off x="0" y="6705600"/>
            <a:ext cx="8866909" cy="152400"/>
          </a:xfrm>
          <a:prstGeom prst="rect">
            <a:avLst/>
          </a:prstGeom>
          <a:solidFill>
            <a:srgbClr val="87CE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6516F5-120D-B81C-C46A-E51AAB5DBD93}"/>
              </a:ext>
            </a:extLst>
          </p:cNvPr>
          <p:cNvSpPr txBox="1"/>
          <p:nvPr/>
        </p:nvSpPr>
        <p:spPr>
          <a:xfrm>
            <a:off x="7631500" y="71065"/>
            <a:ext cx="4560499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S" dirty="0"/>
              <a:t>Urban networks:</a:t>
            </a:r>
          </a:p>
          <a:p>
            <a:endParaRPr lang="en-RS" sz="11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+mj-lt"/>
              </a:rPr>
              <a:t>Austria: BOKU-Met urban,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+mj-lt"/>
              </a:rPr>
              <a:t>Belgium: MOCCA and </a:t>
            </a:r>
            <a:r>
              <a:rPr lang="en-GB" dirty="0" err="1">
                <a:effectLst/>
                <a:latin typeface="+mj-lt"/>
              </a:rPr>
              <a:t>Vlinder</a:t>
            </a:r>
            <a:r>
              <a:rPr lang="en-GB" dirty="0">
                <a:latin typeface="+mj-lt"/>
              </a:rPr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+mj-lt"/>
              </a:rPr>
              <a:t>Bosnia and Herzegovina: PMFBL,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+mj-lt"/>
              </a:rPr>
              <a:t>Finland: TURCLIM,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+mj-lt"/>
              </a:rPr>
              <a:t>France: ICU-RENNES,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+mj-lt"/>
              </a:rPr>
              <a:t>Germany LMSS and Augsburg UCN,</a:t>
            </a:r>
            <a:r>
              <a:rPr lang="en-GB" dirty="0">
                <a:latin typeface="+mj-lt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+mj-lt"/>
              </a:rPr>
              <a:t>Hungary: </a:t>
            </a:r>
            <a:r>
              <a:rPr lang="en-GB" dirty="0" err="1">
                <a:effectLst/>
                <a:latin typeface="+mj-lt"/>
              </a:rPr>
              <a:t>Fog_Bp</a:t>
            </a:r>
            <a:r>
              <a:rPr lang="en-GB" dirty="0">
                <a:effectLst/>
                <a:latin typeface="+mj-lt"/>
              </a:rPr>
              <a:t>, </a:t>
            </a:r>
            <a:r>
              <a:rPr lang="en-GB" dirty="0" err="1">
                <a:effectLst/>
                <a:latin typeface="+mj-lt"/>
              </a:rPr>
              <a:t>BpArt</a:t>
            </a:r>
            <a:r>
              <a:rPr lang="en-GB" dirty="0">
                <a:effectLst/>
                <a:latin typeface="+mj-lt"/>
              </a:rPr>
              <a:t>, Szeged UN;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+mj-lt"/>
              </a:rPr>
              <a:t>The Netherlands: AAMS;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+mj-lt"/>
              </a:rPr>
              <a:t>Romania: Bucharest network, Iasi network</a:t>
            </a:r>
            <a:r>
              <a:rPr lang="en-GB" dirty="0">
                <a:latin typeface="+mj-lt"/>
              </a:rPr>
              <a:t>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+mj-lt"/>
              </a:rPr>
              <a:t>Serbia: NSUNET;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+mj-lt"/>
              </a:rPr>
              <a:t>Slovakia: </a:t>
            </a:r>
            <a:r>
              <a:rPr lang="en-GB" dirty="0" err="1">
                <a:effectLst/>
                <a:latin typeface="+mj-lt"/>
              </a:rPr>
              <a:t>Trnava</a:t>
            </a:r>
            <a:r>
              <a:rPr lang="en-GB" dirty="0">
                <a:effectLst/>
                <a:latin typeface="+mj-lt"/>
              </a:rPr>
              <a:t>, Zilina, Bratislava and </a:t>
            </a:r>
            <a:r>
              <a:rPr lang="en-GB" dirty="0" err="1">
                <a:effectLst/>
                <a:latin typeface="+mj-lt"/>
              </a:rPr>
              <a:t>Hlohovec</a:t>
            </a:r>
            <a:r>
              <a:rPr lang="en-GB" dirty="0">
                <a:latin typeface="+mj-lt"/>
              </a:rPr>
              <a:t>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+mj-lt"/>
              </a:rPr>
              <a:t>Slovenia: UNI-LJ;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+mj-lt"/>
              </a:rPr>
              <a:t>Switzerland: Zurich UHI MN;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+mj-lt"/>
              </a:rPr>
              <a:t>Turkey: Trabzon net;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+mj-lt"/>
              </a:rPr>
              <a:t> United Kingdom: BUCL and Birmingham Urban Observatory.</a:t>
            </a:r>
            <a:endParaRPr lang="en-RS" dirty="0">
              <a:latin typeface="+mj-lt"/>
            </a:endParaRPr>
          </a:p>
          <a:p>
            <a:endParaRPr lang="en-RS" sz="1200" dirty="0"/>
          </a:p>
          <a:p>
            <a:r>
              <a:rPr lang="en-GB" dirty="0">
                <a:effectLst/>
                <a:latin typeface="Calibri" panose="020F0502020204030204" pitchFamily="34" charset="0"/>
              </a:rPr>
              <a:t>The list will be regularly updated with new micrometeorological networks/stations during the project implementation, so that the final number of networks will be known by 2025. 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991311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EDD1D-8B9B-4EF7-1F47-73E561405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2766218"/>
            <a:ext cx="10515600" cy="1325563"/>
          </a:xfrm>
        </p:spPr>
        <p:txBody>
          <a:bodyPr/>
          <a:lstStyle/>
          <a:p>
            <a:pPr algn="ctr"/>
            <a:r>
              <a:rPr lang="en-RS" dirty="0"/>
              <a:t>Thank you for your attention </a:t>
            </a:r>
            <a:r>
              <a:rPr lang="en-RS" dirty="0">
                <a:sym typeface="Wingdings" pitchFamily="2" charset="2"/>
              </a:rPr>
              <a:t></a:t>
            </a:r>
            <a:endParaRPr lang="en-R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6E8244-6202-12AA-93A3-6DAEDF164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Urban meteorological networks in Europe: A review</a:t>
            </a:r>
            <a:endParaRPr lang="e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E19D80-E0C6-06A5-EA9F-2895D91C0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4091-EF5F-BD47-88C1-8DFC46F1E75C}" type="slidenum">
              <a:rPr lang="en-RS" smtClean="0"/>
              <a:t>11</a:t>
            </a:fld>
            <a:endParaRPr lang="en-RS"/>
          </a:p>
        </p:txBody>
      </p:sp>
      <p:sp>
        <p:nvSpPr>
          <p:cNvPr id="7" name="PB">
            <a:extLst>
              <a:ext uri="{FF2B5EF4-FFF2-40B4-BE49-F238E27FC236}">
                <a16:creationId xmlns:a16="http://schemas.microsoft.com/office/drawing/2014/main" id="{5509CF45-95A7-BD61-A898-A7546D07CD1F}"/>
              </a:ext>
            </a:extLst>
          </p:cNvPr>
          <p:cNvSpPr/>
          <p:nvPr/>
        </p:nvSpPr>
        <p:spPr>
          <a:xfrm>
            <a:off x="0" y="6705600"/>
            <a:ext cx="12192000" cy="152400"/>
          </a:xfrm>
          <a:prstGeom prst="rect">
            <a:avLst/>
          </a:prstGeom>
          <a:solidFill>
            <a:srgbClr val="87CE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796155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1491</TotalTime>
  <Words>724</Words>
  <Application>Microsoft Macintosh PowerPoint</Application>
  <PresentationFormat>Widescreen</PresentationFormat>
  <Paragraphs>104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Urban meteorological networks in Europe: A review</vt:lpstr>
      <vt:lpstr>Why are UMNs important?</vt:lpstr>
      <vt:lpstr>Our objectives for this research</vt:lpstr>
      <vt:lpstr>Methods for data collecting</vt:lpstr>
      <vt:lpstr>Literature review process</vt:lpstr>
      <vt:lpstr>Literature review preliminary outcomes</vt:lpstr>
      <vt:lpstr>Questionnaire survey</vt:lpstr>
      <vt:lpstr>Questionnaire survey</vt:lpstr>
      <vt:lpstr>PowerPoint Presentation</vt:lpstr>
      <vt:lpstr>Thank you for your attention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Urban meteorological networks in Europe: A review</dc:title>
  <dc:creator>Jelena Dunjić</dc:creator>
  <cp:lastModifiedBy>Jelena Dunjić</cp:lastModifiedBy>
  <cp:revision>7</cp:revision>
  <dcterms:created xsi:type="dcterms:W3CDTF">2022-09-02T12:19:32Z</dcterms:created>
  <dcterms:modified xsi:type="dcterms:W3CDTF">2022-09-06T07:20:21Z</dcterms:modified>
</cp:coreProperties>
</file>