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6"/>
  </p:notesMasterIdLst>
  <p:sldIdLst>
    <p:sldId id="256" r:id="rId2"/>
    <p:sldId id="264" r:id="rId3"/>
    <p:sldId id="271" r:id="rId4"/>
    <p:sldId id="278" r:id="rId5"/>
    <p:sldId id="266" r:id="rId6"/>
    <p:sldId id="267" r:id="rId7"/>
    <p:sldId id="279" r:id="rId8"/>
    <p:sldId id="268" r:id="rId9"/>
    <p:sldId id="269" r:id="rId10"/>
    <p:sldId id="281" r:id="rId11"/>
    <p:sldId id="280" r:id="rId12"/>
    <p:sldId id="265" r:id="rId13"/>
    <p:sldId id="272" r:id="rId14"/>
    <p:sldId id="277" r:id="rId15"/>
  </p:sldIdLst>
  <p:sldSz cx="9144000" cy="6858000" type="screen4x3"/>
  <p:notesSz cx="6858000" cy="9144000"/>
  <p:custDataLst>
    <p:tags r:id="rId17"/>
  </p:custDataLst>
  <p:defaultTextStyle>
    <a:defPPr>
      <a:defRPr lang="de-DE"/>
    </a:defPPr>
    <a:lvl1pPr algn="ctr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bschnitt" id="{86FBDA16-6136-4F5C-8E02-B04F39A033BC}">
          <p14:sldIdLst>
            <p14:sldId id="256"/>
            <p14:sldId id="264"/>
            <p14:sldId id="271"/>
            <p14:sldId id="278"/>
            <p14:sldId id="266"/>
            <p14:sldId id="267"/>
            <p14:sldId id="279"/>
            <p14:sldId id="268"/>
            <p14:sldId id="269"/>
            <p14:sldId id="281"/>
            <p14:sldId id="280"/>
            <p14:sldId id="265"/>
            <p14:sldId id="272"/>
            <p14:sldId id="27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85417" autoAdjust="0"/>
  </p:normalViewPr>
  <p:slideViewPr>
    <p:cSldViewPr>
      <p:cViewPr varScale="1">
        <p:scale>
          <a:sx n="76" d="100"/>
          <a:sy n="76" d="100"/>
        </p:scale>
        <p:origin x="1594" y="58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CAE09581-97F4-49CB-AE9A-F10902B8F53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endParaRPr lang="de-DE" altLang="de-DE"/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D89362DB-6C1A-4E3C-A89E-56FA8EB65EFE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endParaRPr lang="de-DE" altLang="de-DE"/>
          </a:p>
        </p:txBody>
      </p:sp>
      <p:sp>
        <p:nvSpPr>
          <p:cNvPr id="9220" name="Rectangle 4">
            <a:extLst>
              <a:ext uri="{FF2B5EF4-FFF2-40B4-BE49-F238E27FC236}">
                <a16:creationId xmlns:a16="http://schemas.microsoft.com/office/drawing/2014/main" id="{865213B4-B7A3-4A4A-AB07-C81D5608C9C1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221" name="Rectangle 5">
            <a:extLst>
              <a:ext uri="{FF2B5EF4-FFF2-40B4-BE49-F238E27FC236}">
                <a16:creationId xmlns:a16="http://schemas.microsoft.com/office/drawing/2014/main" id="{424EA45A-2046-4BB1-8149-95F795DDC7D9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Textmasterformate durch Klicken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</a:p>
        </p:txBody>
      </p:sp>
      <p:sp>
        <p:nvSpPr>
          <p:cNvPr id="9222" name="Rectangle 6">
            <a:extLst>
              <a:ext uri="{FF2B5EF4-FFF2-40B4-BE49-F238E27FC236}">
                <a16:creationId xmlns:a16="http://schemas.microsoft.com/office/drawing/2014/main" id="{85CB6378-FAAC-4EFF-9048-189A917F7BAB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endParaRPr lang="de-DE" altLang="de-DE"/>
          </a:p>
        </p:txBody>
      </p:sp>
      <p:sp>
        <p:nvSpPr>
          <p:cNvPr id="9223" name="Rectangle 7">
            <a:extLst>
              <a:ext uri="{FF2B5EF4-FFF2-40B4-BE49-F238E27FC236}">
                <a16:creationId xmlns:a16="http://schemas.microsoft.com/office/drawing/2014/main" id="{36D8F562-273C-4320-B534-73D363645AD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fld id="{575B49D1-C80F-4848-9C78-470F472EAE7E}" type="slidenum">
              <a:rPr lang="de-DE" altLang="de-DE"/>
              <a:pPr/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5B49D1-C80F-4848-9C78-470F472EAE7E}" type="slidenum">
              <a:rPr lang="de-DE" altLang="de-DE" smtClean="0"/>
              <a:pPr/>
              <a:t>1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1123554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altLang="de-DE" dirty="0" err="1">
                <a:solidFill>
                  <a:schemeClr val="tx2"/>
                </a:solidFill>
              </a:rPr>
              <a:t>Analysis</a:t>
            </a:r>
            <a:r>
              <a:rPr lang="fr-FR" altLang="de-DE" dirty="0">
                <a:solidFill>
                  <a:schemeClr val="tx2"/>
                </a:solidFill>
              </a:rPr>
              <a:t> </a:t>
            </a:r>
            <a:r>
              <a:rPr lang="fr-FR" altLang="de-DE" dirty="0" err="1">
                <a:solidFill>
                  <a:schemeClr val="tx2"/>
                </a:solidFill>
              </a:rPr>
              <a:t>based</a:t>
            </a:r>
            <a:r>
              <a:rPr lang="fr-FR" altLang="de-DE" dirty="0">
                <a:solidFill>
                  <a:schemeClr val="tx2"/>
                </a:solidFill>
              </a:rPr>
              <a:t> on </a:t>
            </a:r>
            <a:r>
              <a:rPr lang="fr-FR" altLang="de-DE" dirty="0" err="1">
                <a:solidFill>
                  <a:schemeClr val="tx2"/>
                </a:solidFill>
              </a:rPr>
              <a:t>hourly</a:t>
            </a:r>
            <a:r>
              <a:rPr lang="fr-FR" altLang="de-DE" dirty="0">
                <a:solidFill>
                  <a:schemeClr val="tx2"/>
                </a:solidFill>
              </a:rPr>
              <a:t> and </a:t>
            </a:r>
            <a:r>
              <a:rPr lang="fr-FR" altLang="de-DE" dirty="0" err="1">
                <a:solidFill>
                  <a:schemeClr val="tx2"/>
                </a:solidFill>
              </a:rPr>
              <a:t>daily</a:t>
            </a:r>
            <a:r>
              <a:rPr lang="fr-FR" altLang="de-DE" dirty="0">
                <a:solidFill>
                  <a:schemeClr val="tx2"/>
                </a:solidFill>
              </a:rPr>
              <a:t> </a:t>
            </a:r>
            <a:r>
              <a:rPr lang="fr-FR" altLang="de-DE" dirty="0" err="1">
                <a:solidFill>
                  <a:schemeClr val="tx2"/>
                </a:solidFill>
              </a:rPr>
              <a:t>rain</a:t>
            </a:r>
            <a:r>
              <a:rPr lang="fr-FR" altLang="de-DE" dirty="0">
                <a:solidFill>
                  <a:schemeClr val="tx2"/>
                </a:solidFill>
              </a:rPr>
              <a:t> gauge </a:t>
            </a:r>
            <a:r>
              <a:rPr lang="fr-FR" altLang="de-DE" dirty="0" err="1">
                <a:solidFill>
                  <a:schemeClr val="tx2"/>
                </a:solidFill>
              </a:rPr>
              <a:t>measurements</a:t>
            </a:r>
            <a:r>
              <a:rPr lang="fr-FR" altLang="de-DE" dirty="0">
                <a:solidFill>
                  <a:schemeClr val="tx2"/>
                </a:solidFill>
              </a:rPr>
              <a:t> in Berlin/ Brandenburg (DWD):</a:t>
            </a:r>
          </a:p>
          <a:p>
            <a:pPr marL="882650" lvl="1" indent="-342900">
              <a:buFont typeface="+mj-lt"/>
              <a:buAutoNum type="arabicPeriod"/>
            </a:pPr>
            <a:r>
              <a:rPr lang="fr-FR" altLang="de-DE" dirty="0">
                <a:solidFill>
                  <a:schemeClr val="tx2"/>
                </a:solidFill>
              </a:rPr>
              <a:t>Dynamic of ERE </a:t>
            </a:r>
            <a:r>
              <a:rPr lang="fr-FR" altLang="de-DE" dirty="0" err="1">
                <a:solidFill>
                  <a:schemeClr val="tx2"/>
                </a:solidFill>
              </a:rPr>
              <a:t>based</a:t>
            </a:r>
            <a:r>
              <a:rPr lang="fr-FR" altLang="de-DE" dirty="0">
                <a:solidFill>
                  <a:schemeClr val="tx2"/>
                </a:solidFill>
              </a:rPr>
              <a:t> on </a:t>
            </a:r>
            <a:r>
              <a:rPr lang="fr-FR" altLang="de-DE" dirty="0" err="1">
                <a:solidFill>
                  <a:schemeClr val="tx2"/>
                </a:solidFill>
              </a:rPr>
              <a:t>peak</a:t>
            </a:r>
            <a:r>
              <a:rPr lang="fr-FR" altLang="de-DE" dirty="0">
                <a:solidFill>
                  <a:schemeClr val="tx2"/>
                </a:solidFill>
              </a:rPr>
              <a:t>-over-</a:t>
            </a:r>
            <a:r>
              <a:rPr lang="fr-FR" altLang="de-DE" dirty="0" err="1">
                <a:solidFill>
                  <a:schemeClr val="tx2"/>
                </a:solidFill>
              </a:rPr>
              <a:t>threshold</a:t>
            </a:r>
            <a:r>
              <a:rPr lang="fr-FR" altLang="de-DE" dirty="0">
                <a:solidFill>
                  <a:schemeClr val="tx2"/>
                </a:solidFill>
              </a:rPr>
              <a:t> </a:t>
            </a:r>
            <a:r>
              <a:rPr lang="fr-FR" altLang="de-DE" dirty="0" err="1">
                <a:solidFill>
                  <a:schemeClr val="tx2"/>
                </a:solidFill>
              </a:rPr>
              <a:t>approach</a:t>
            </a:r>
            <a:endParaRPr lang="fr-FR" altLang="de-DE" dirty="0">
              <a:solidFill>
                <a:schemeClr val="tx2"/>
              </a:solidFill>
            </a:endParaRPr>
          </a:p>
          <a:p>
            <a:pPr marL="882650" lvl="1" indent="-342900">
              <a:buFont typeface="+mj-lt"/>
              <a:buAutoNum type="arabicPeriod"/>
            </a:pPr>
            <a:r>
              <a:rPr lang="fr-FR" altLang="de-DE" dirty="0">
                <a:solidFill>
                  <a:schemeClr val="tx2"/>
                </a:solidFill>
              </a:rPr>
              <a:t>Trends in spatial distribution of ERE (1991-2020)</a:t>
            </a:r>
          </a:p>
          <a:p>
            <a:pPr marL="882650" lvl="1" indent="-342900">
              <a:buFont typeface="+mj-lt"/>
              <a:buAutoNum type="arabicPeriod"/>
            </a:pPr>
            <a:r>
              <a:rPr lang="fr-FR" altLang="de-DE" dirty="0">
                <a:solidFill>
                  <a:schemeClr val="tx2"/>
                </a:solidFill>
              </a:rPr>
              <a:t>Influence of the </a:t>
            </a:r>
            <a:r>
              <a:rPr lang="fr-FR" altLang="de-DE" dirty="0" err="1">
                <a:solidFill>
                  <a:schemeClr val="tx2"/>
                </a:solidFill>
              </a:rPr>
              <a:t>selected</a:t>
            </a:r>
            <a:r>
              <a:rPr lang="fr-FR" altLang="de-DE" dirty="0">
                <a:solidFill>
                  <a:schemeClr val="tx2"/>
                </a:solidFill>
              </a:rPr>
              <a:t> </a:t>
            </a:r>
            <a:r>
              <a:rPr lang="fr-FR" altLang="de-DE" dirty="0" err="1">
                <a:solidFill>
                  <a:schemeClr val="tx2"/>
                </a:solidFill>
              </a:rPr>
              <a:t>threshold</a:t>
            </a:r>
            <a:r>
              <a:rPr lang="fr-FR" altLang="de-DE" dirty="0">
                <a:solidFill>
                  <a:schemeClr val="tx2"/>
                </a:solidFill>
              </a:rPr>
              <a:t>/ </a:t>
            </a:r>
            <a:r>
              <a:rPr lang="fr-FR" altLang="de-DE" dirty="0" err="1">
                <a:solidFill>
                  <a:schemeClr val="tx2"/>
                </a:solidFill>
              </a:rPr>
              <a:t>method</a:t>
            </a:r>
            <a:r>
              <a:rPr lang="fr-FR" altLang="de-DE" dirty="0">
                <a:solidFill>
                  <a:schemeClr val="tx2"/>
                </a:solidFill>
              </a:rPr>
              <a:t> on </a:t>
            </a:r>
            <a:r>
              <a:rPr lang="fr-FR" altLang="de-DE" dirty="0" err="1">
                <a:solidFill>
                  <a:schemeClr val="tx2"/>
                </a:solidFill>
              </a:rPr>
              <a:t>these</a:t>
            </a:r>
            <a:r>
              <a:rPr lang="fr-FR" altLang="de-DE" dirty="0">
                <a:solidFill>
                  <a:schemeClr val="tx2"/>
                </a:solidFill>
              </a:rPr>
              <a:t> </a:t>
            </a:r>
            <a:r>
              <a:rPr lang="fr-FR" altLang="de-DE" dirty="0" err="1">
                <a:solidFill>
                  <a:schemeClr val="tx2"/>
                </a:solidFill>
              </a:rPr>
              <a:t>results</a:t>
            </a:r>
            <a:endParaRPr lang="fr-FR" altLang="de-DE" dirty="0">
              <a:solidFill>
                <a:schemeClr val="tx2"/>
              </a:solidFill>
            </a:endParaRPr>
          </a:p>
          <a:p>
            <a:pPr marL="539750" lvl="1" indent="0">
              <a:buFont typeface="+mj-lt"/>
              <a:buNone/>
            </a:pPr>
            <a:endParaRPr lang="fr-FR" altLang="de-DE" dirty="0">
              <a:solidFill>
                <a:schemeClr val="tx2"/>
              </a:solidFill>
            </a:endParaRPr>
          </a:p>
          <a:p>
            <a:pPr marL="539750" marR="0" lvl="1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+mj-lt"/>
              <a:buNone/>
              <a:tabLst/>
              <a:defRPr/>
            </a:pPr>
            <a:r>
              <a:rPr lang="de-DE" sz="1200" dirty="0" err="1"/>
              <a:t>Conversely</a:t>
            </a:r>
            <a:r>
              <a:rPr lang="de-DE" sz="1200" dirty="0"/>
              <a:t> </a:t>
            </a:r>
            <a:r>
              <a:rPr lang="de-DE" sz="1200" dirty="0" err="1"/>
              <a:t>attenuation</a:t>
            </a:r>
            <a:r>
              <a:rPr lang="de-DE" sz="1200" dirty="0"/>
              <a:t> </a:t>
            </a:r>
            <a:r>
              <a:rPr lang="de-DE" sz="1200" dirty="0" err="1"/>
              <a:t>data</a:t>
            </a:r>
            <a:r>
              <a:rPr lang="de-DE" sz="1200" dirty="0"/>
              <a:t> </a:t>
            </a:r>
            <a:r>
              <a:rPr lang="de-DE" sz="1200" dirty="0" err="1"/>
              <a:t>can</a:t>
            </a:r>
            <a:r>
              <a:rPr lang="de-DE" sz="1200" dirty="0"/>
              <a:t> </a:t>
            </a:r>
            <a:r>
              <a:rPr lang="de-DE" sz="1200" dirty="0" err="1"/>
              <a:t>be</a:t>
            </a:r>
            <a:r>
              <a:rPr lang="de-DE" sz="1200" dirty="0"/>
              <a:t> </a:t>
            </a:r>
            <a:r>
              <a:rPr lang="de-DE" sz="1200" dirty="0" err="1"/>
              <a:t>used</a:t>
            </a:r>
            <a:r>
              <a:rPr lang="de-DE" sz="1200" dirty="0"/>
              <a:t> </a:t>
            </a:r>
            <a:r>
              <a:rPr lang="de-DE" sz="1200" dirty="0" err="1"/>
              <a:t>to</a:t>
            </a:r>
            <a:r>
              <a:rPr lang="de-DE" sz="1200" dirty="0"/>
              <a:t> </a:t>
            </a:r>
            <a:r>
              <a:rPr lang="de-DE" sz="1200" dirty="0" err="1"/>
              <a:t>gain</a:t>
            </a:r>
            <a:r>
              <a:rPr lang="de-DE" sz="1200" dirty="0"/>
              <a:t> </a:t>
            </a:r>
            <a:r>
              <a:rPr lang="de-DE" sz="1200" dirty="0" err="1"/>
              <a:t>rainfall</a:t>
            </a:r>
            <a:r>
              <a:rPr lang="de-DE" sz="1200" dirty="0"/>
              <a:t> </a:t>
            </a:r>
            <a:r>
              <a:rPr lang="de-DE" sz="1200" dirty="0" err="1"/>
              <a:t>data</a:t>
            </a:r>
            <a:r>
              <a:rPr lang="de-DE" sz="1200" dirty="0"/>
              <a:t> </a:t>
            </a:r>
            <a:r>
              <a:rPr lang="de-DE" sz="1200" dirty="0" err="1"/>
              <a:t>along</a:t>
            </a:r>
            <a:r>
              <a:rPr lang="de-DE" sz="1200" dirty="0"/>
              <a:t> </a:t>
            </a:r>
            <a:r>
              <a:rPr lang="de-DE" sz="1200" dirty="0" err="1"/>
              <a:t>the</a:t>
            </a:r>
            <a:r>
              <a:rPr lang="de-DE" sz="1200" dirty="0"/>
              <a:t> </a:t>
            </a:r>
            <a:r>
              <a:rPr lang="de-DE" sz="1200" dirty="0" err="1"/>
              <a:t>transmission</a:t>
            </a:r>
            <a:r>
              <a:rPr lang="de-DE" sz="1200" dirty="0"/>
              <a:t> </a:t>
            </a:r>
            <a:r>
              <a:rPr lang="de-DE" sz="1200" dirty="0" err="1"/>
              <a:t>path</a:t>
            </a:r>
            <a:endParaRPr lang="de-DE" sz="1200" dirty="0"/>
          </a:p>
          <a:p>
            <a:pPr marL="539750" lvl="1" indent="0">
              <a:buFont typeface="+mj-lt"/>
              <a:buNone/>
            </a:pPr>
            <a:endParaRPr lang="fr-FR" altLang="de-DE" dirty="0">
              <a:solidFill>
                <a:schemeClr val="tx2"/>
              </a:solidFill>
            </a:endParaRPr>
          </a:p>
          <a:p>
            <a:endParaRPr lang="de-DE" dirty="0"/>
          </a:p>
          <a:p>
            <a:endParaRPr lang="de-DE" dirty="0"/>
          </a:p>
          <a:p>
            <a:pPr marL="285750" indent="-285750" algn="l">
              <a:lnSpc>
                <a:spcPct val="150000"/>
              </a:lnSpc>
              <a:buFont typeface="Symbol" panose="05050102010706020507" pitchFamily="18" charset="2"/>
              <a:buChar char="-"/>
            </a:pPr>
            <a:r>
              <a:rPr lang="de-DE" sz="1200" dirty="0">
                <a:sym typeface="Wingdings" panose="05000000000000000000" pitchFamily="2" charset="2"/>
              </a:rPr>
              <a:t>Attenuation </a:t>
            </a:r>
            <a:r>
              <a:rPr lang="de-DE" sz="1200" dirty="0" err="1">
                <a:sym typeface="Wingdings" panose="05000000000000000000" pitchFamily="2" charset="2"/>
              </a:rPr>
              <a:t>of</a:t>
            </a:r>
            <a:r>
              <a:rPr lang="de-DE" sz="1200" dirty="0">
                <a:sym typeface="Wingdings" panose="05000000000000000000" pitchFamily="2" charset="2"/>
              </a:rPr>
              <a:t> </a:t>
            </a:r>
            <a:r>
              <a:rPr lang="de-DE" sz="1200" dirty="0" err="1"/>
              <a:t>microwave</a:t>
            </a:r>
            <a:r>
              <a:rPr lang="de-DE" sz="1200" dirty="0"/>
              <a:t> (MW) </a:t>
            </a:r>
            <a:r>
              <a:rPr lang="de-DE" sz="1200" dirty="0" err="1"/>
              <a:t>radiation</a:t>
            </a:r>
            <a:r>
              <a:rPr lang="de-DE" sz="1200" dirty="0"/>
              <a:t> due </a:t>
            </a:r>
            <a:r>
              <a:rPr lang="de-DE" sz="1200" dirty="0" err="1"/>
              <a:t>to</a:t>
            </a:r>
            <a:r>
              <a:rPr lang="de-DE" sz="1200" dirty="0"/>
              <a:t> </a:t>
            </a:r>
            <a:r>
              <a:rPr lang="de-DE" sz="1200" dirty="0" err="1"/>
              <a:t>scattering</a:t>
            </a:r>
            <a:r>
              <a:rPr lang="de-DE" sz="1200" dirty="0"/>
              <a:t> and </a:t>
            </a:r>
            <a:r>
              <a:rPr lang="de-DE" sz="1200" dirty="0" err="1"/>
              <a:t>absorption</a:t>
            </a:r>
            <a:r>
              <a:rPr lang="de-DE" sz="1200" dirty="0"/>
              <a:t> </a:t>
            </a:r>
            <a:r>
              <a:rPr lang="de-DE" sz="1200" dirty="0" err="1"/>
              <a:t>effects</a:t>
            </a:r>
            <a:endParaRPr lang="de-DE" sz="1200" dirty="0"/>
          </a:p>
          <a:p>
            <a:pPr marL="285750" indent="-285750" algn="l">
              <a:lnSpc>
                <a:spcPct val="150000"/>
              </a:lnSpc>
              <a:buFont typeface="Symbol" panose="05050102010706020507" pitchFamily="18" charset="2"/>
              <a:buChar char="-"/>
            </a:pPr>
            <a:r>
              <a:rPr lang="de-DE" sz="1200" dirty="0"/>
              <a:t>Impact </a:t>
            </a:r>
            <a:r>
              <a:rPr lang="de-DE" sz="1200" dirty="0" err="1"/>
              <a:t>depends</a:t>
            </a:r>
            <a:r>
              <a:rPr lang="de-DE" sz="1200" dirty="0"/>
              <a:t> on multiple </a:t>
            </a:r>
            <a:r>
              <a:rPr lang="de-DE" sz="1200" dirty="0" err="1"/>
              <a:t>factors</a:t>
            </a:r>
            <a:r>
              <a:rPr lang="de-DE" sz="1200" dirty="0"/>
              <a:t> (i.e. </a:t>
            </a:r>
            <a:r>
              <a:rPr lang="de-DE" sz="1200" dirty="0" err="1"/>
              <a:t>wavelength</a:t>
            </a:r>
            <a:r>
              <a:rPr lang="de-DE" sz="1200" dirty="0"/>
              <a:t> </a:t>
            </a:r>
            <a:r>
              <a:rPr lang="de-DE" sz="1200" dirty="0" err="1"/>
              <a:t>or</a:t>
            </a:r>
            <a:r>
              <a:rPr lang="de-DE" sz="1200" dirty="0"/>
              <a:t> </a:t>
            </a:r>
            <a:r>
              <a:rPr lang="de-DE" sz="1200" dirty="0" err="1"/>
              <a:t>transmission</a:t>
            </a:r>
            <a:r>
              <a:rPr lang="de-DE" sz="1200" dirty="0"/>
              <a:t> </a:t>
            </a:r>
            <a:r>
              <a:rPr lang="de-DE" sz="1200" dirty="0" err="1"/>
              <a:t>distance</a:t>
            </a:r>
            <a:r>
              <a:rPr lang="de-DE" sz="1200" dirty="0"/>
              <a:t>)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5B49D1-C80F-4848-9C78-470F472EAE7E}" type="slidenum">
              <a:rPr lang="de-DE" altLang="de-DE" smtClean="0"/>
              <a:pPr/>
              <a:t>2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0296499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altLang="de-DE" dirty="0" err="1">
                <a:solidFill>
                  <a:schemeClr val="tx2"/>
                </a:solidFill>
              </a:rPr>
              <a:t>Analysis</a:t>
            </a:r>
            <a:r>
              <a:rPr lang="fr-FR" altLang="de-DE" dirty="0">
                <a:solidFill>
                  <a:schemeClr val="tx2"/>
                </a:solidFill>
              </a:rPr>
              <a:t> </a:t>
            </a:r>
            <a:r>
              <a:rPr lang="fr-FR" altLang="de-DE" dirty="0" err="1">
                <a:solidFill>
                  <a:schemeClr val="tx2"/>
                </a:solidFill>
              </a:rPr>
              <a:t>based</a:t>
            </a:r>
            <a:r>
              <a:rPr lang="fr-FR" altLang="de-DE" dirty="0">
                <a:solidFill>
                  <a:schemeClr val="tx2"/>
                </a:solidFill>
              </a:rPr>
              <a:t> on </a:t>
            </a:r>
            <a:r>
              <a:rPr lang="fr-FR" altLang="de-DE" dirty="0" err="1">
                <a:solidFill>
                  <a:schemeClr val="tx2"/>
                </a:solidFill>
              </a:rPr>
              <a:t>hourly</a:t>
            </a:r>
            <a:r>
              <a:rPr lang="fr-FR" altLang="de-DE" dirty="0">
                <a:solidFill>
                  <a:schemeClr val="tx2"/>
                </a:solidFill>
              </a:rPr>
              <a:t> and </a:t>
            </a:r>
            <a:r>
              <a:rPr lang="fr-FR" altLang="de-DE" dirty="0" err="1">
                <a:solidFill>
                  <a:schemeClr val="tx2"/>
                </a:solidFill>
              </a:rPr>
              <a:t>daily</a:t>
            </a:r>
            <a:r>
              <a:rPr lang="fr-FR" altLang="de-DE" dirty="0">
                <a:solidFill>
                  <a:schemeClr val="tx2"/>
                </a:solidFill>
              </a:rPr>
              <a:t> </a:t>
            </a:r>
            <a:r>
              <a:rPr lang="fr-FR" altLang="de-DE" dirty="0" err="1">
                <a:solidFill>
                  <a:schemeClr val="tx2"/>
                </a:solidFill>
              </a:rPr>
              <a:t>rain</a:t>
            </a:r>
            <a:r>
              <a:rPr lang="fr-FR" altLang="de-DE" dirty="0">
                <a:solidFill>
                  <a:schemeClr val="tx2"/>
                </a:solidFill>
              </a:rPr>
              <a:t> gauge </a:t>
            </a:r>
            <a:r>
              <a:rPr lang="fr-FR" altLang="de-DE" dirty="0" err="1">
                <a:solidFill>
                  <a:schemeClr val="tx2"/>
                </a:solidFill>
              </a:rPr>
              <a:t>measurements</a:t>
            </a:r>
            <a:r>
              <a:rPr lang="fr-FR" altLang="de-DE" dirty="0">
                <a:solidFill>
                  <a:schemeClr val="tx2"/>
                </a:solidFill>
              </a:rPr>
              <a:t> in Berlin/ Brandenburg (DWD):</a:t>
            </a:r>
          </a:p>
          <a:p>
            <a:endParaRPr lang="de-DE" dirty="0"/>
          </a:p>
          <a:p>
            <a:endParaRPr lang="de-DE" dirty="0"/>
          </a:p>
          <a:p>
            <a:r>
              <a:rPr lang="de-DE" dirty="0"/>
              <a:t>Filter:</a:t>
            </a:r>
          </a:p>
          <a:p>
            <a:pPr>
              <a:buFont typeface="Symbol" panose="05050102010706020507" pitchFamily="18" charset="2"/>
              <a:buChar char="-"/>
            </a:pPr>
            <a:r>
              <a:rPr lang="de-DE" dirty="0"/>
              <a:t>Days &gt;75%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hours</a:t>
            </a:r>
            <a:r>
              <a:rPr lang="de-DE" dirty="0"/>
              <a:t> </a:t>
            </a:r>
          </a:p>
          <a:p>
            <a:pPr>
              <a:buFont typeface="Symbol" panose="05050102010706020507" pitchFamily="18" charset="2"/>
              <a:buChar char="-"/>
            </a:pPr>
            <a:r>
              <a:rPr lang="de-DE" dirty="0"/>
              <a:t>Seasons &gt;75%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days</a:t>
            </a:r>
            <a:endParaRPr lang="de-DE" dirty="0"/>
          </a:p>
          <a:p>
            <a:pPr>
              <a:buFont typeface="Symbol" panose="05050102010706020507" pitchFamily="18" charset="2"/>
              <a:buChar char="-"/>
            </a:pPr>
            <a:r>
              <a:rPr lang="de-DE" dirty="0" err="1"/>
              <a:t>Years</a:t>
            </a:r>
            <a:r>
              <a:rPr lang="de-DE" dirty="0"/>
              <a:t> &gt;75%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seasons</a:t>
            </a:r>
            <a:endParaRPr lang="de-DE" dirty="0"/>
          </a:p>
          <a:p>
            <a:pPr>
              <a:buFont typeface="Symbol" panose="05050102010706020507" pitchFamily="18" charset="2"/>
              <a:buChar char="-"/>
            </a:pPr>
            <a:endParaRPr lang="de-DE" dirty="0"/>
          </a:p>
          <a:p>
            <a:pPr>
              <a:buFont typeface="Symbol" panose="05050102010706020507" pitchFamily="18" charset="2"/>
              <a:buChar char="-"/>
            </a:pPr>
            <a:r>
              <a:rPr lang="de-DE" dirty="0"/>
              <a:t>Werte für Berlin nicht extra kennzeichnen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5B49D1-C80F-4848-9C78-470F472EAE7E}" type="slidenum">
              <a:rPr lang="de-DE" altLang="de-DE" smtClean="0"/>
              <a:pPr/>
              <a:t>3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1204318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sz="1000" b="0" dirty="0">
                <a:sym typeface="Wingdings" panose="05000000000000000000" pitchFamily="2" charset="2"/>
              </a:rPr>
              <a:t>Manfred Kendall </a:t>
            </a:r>
            <a:r>
              <a:rPr lang="de-DE" sz="1000" b="0" dirty="0" err="1">
                <a:sym typeface="Wingdings" panose="05000000000000000000" pitchFamily="2" charset="2"/>
              </a:rPr>
              <a:t>with</a:t>
            </a:r>
            <a:r>
              <a:rPr lang="de-DE" sz="1000" b="0" dirty="0">
                <a:sym typeface="Wingdings" panose="05000000000000000000" pitchFamily="2" charset="2"/>
              </a:rPr>
              <a:t> </a:t>
            </a:r>
            <a:r>
              <a:rPr lang="de-DE" sz="1000" b="0" dirty="0"/>
              <a:t>K-</a:t>
            </a:r>
            <a:r>
              <a:rPr lang="de-DE" sz="1000" b="0" dirty="0" err="1"/>
              <a:t>means</a:t>
            </a:r>
            <a:r>
              <a:rPr lang="de-DE" sz="1000" b="0" dirty="0"/>
              <a:t> </a:t>
            </a:r>
            <a:r>
              <a:rPr lang="de-DE" sz="1000" b="0" dirty="0" err="1"/>
              <a:t>clustering</a:t>
            </a:r>
            <a:endParaRPr lang="de-DE" sz="1000" b="0" dirty="0"/>
          </a:p>
          <a:p>
            <a:r>
              <a:rPr lang="de-DE" dirty="0" err="1"/>
              <a:t>Intensity</a:t>
            </a:r>
            <a:r>
              <a:rPr lang="de-DE" dirty="0"/>
              <a:t>? </a:t>
            </a:r>
            <a:r>
              <a:rPr lang="de-DE" dirty="0" err="1"/>
              <a:t>Prec</a:t>
            </a:r>
            <a:r>
              <a:rPr lang="de-DE" dirty="0"/>
              <a:t> / </a:t>
            </a:r>
            <a:r>
              <a:rPr lang="de-DE" dirty="0" err="1"/>
              <a:t>no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events</a:t>
            </a:r>
            <a:r>
              <a:rPr lang="de-DE" dirty="0"/>
              <a:t>?</a:t>
            </a:r>
          </a:p>
          <a:p>
            <a:endParaRPr lang="de-DE" dirty="0"/>
          </a:p>
          <a:p>
            <a:r>
              <a:rPr lang="de-DE" dirty="0"/>
              <a:t>-&gt; </a:t>
            </a:r>
            <a:r>
              <a:rPr lang="de-DE" dirty="0" err="1"/>
              <a:t>prewhitening</a:t>
            </a:r>
            <a:r>
              <a:rPr lang="de-DE" dirty="0"/>
              <a:t> ist eventuell nicht notwendig (testen)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5B49D1-C80F-4848-9C78-470F472EAE7E}" type="slidenum">
              <a:rPr lang="de-DE" altLang="de-DE" smtClean="0"/>
              <a:pPr/>
              <a:t>5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5876450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/>
            <a:endParaRPr lang="de-DE" dirty="0">
              <a:sym typeface="Wingdings" panose="05000000000000000000" pitchFamily="2" charset="2"/>
            </a:endParaRP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à"/>
              <a:tabLst/>
              <a:defRPr/>
            </a:pPr>
            <a:r>
              <a:rPr lang="de-DE" dirty="0"/>
              <a:t>Hier sollen eher Richtfunkfrequenzen zwischen den Antennen betrachtet werden. (10-30 GHz, Paper von </a:t>
            </a:r>
            <a:r>
              <a:rPr lang="de-DE" dirty="0" err="1"/>
              <a:t>Chwala</a:t>
            </a:r>
            <a:r>
              <a:rPr lang="de-DE" dirty="0"/>
              <a:t> und </a:t>
            </a:r>
            <a:r>
              <a:rPr lang="de-DE" dirty="0" err="1"/>
              <a:t>co.</a:t>
            </a:r>
            <a:r>
              <a:rPr lang="de-DE" dirty="0"/>
              <a:t>)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à"/>
              <a:tabLst/>
              <a:defRPr/>
            </a:pPr>
            <a:r>
              <a:rPr lang="de-DE" dirty="0"/>
              <a:t>Scatterplot zwischen Dämpfung und Regenrate (für alle Regentage) erstellen Schwellenwerte als Linien einfügen 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à"/>
              <a:tabLst/>
              <a:defRPr/>
            </a:pPr>
            <a:r>
              <a:rPr lang="de-DE" dirty="0"/>
              <a:t>Mittelwerte eignen sich nicht für Niederschlagsdaten (zu viele 0-Werte)</a:t>
            </a:r>
            <a:r>
              <a:rPr lang="de-DE" dirty="0">
                <a:sym typeface="Wingdings" panose="05000000000000000000" pitchFamily="2" charset="2"/>
              </a:rPr>
              <a:t> einzelne Ereignisse betrachten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à"/>
              <a:tabLst/>
              <a:defRPr/>
            </a:pPr>
            <a:r>
              <a:rPr lang="de-DE" dirty="0">
                <a:sym typeface="Wingdings" panose="05000000000000000000" pitchFamily="2" charset="2"/>
              </a:rPr>
              <a:t>Eventuell 99% </a:t>
            </a:r>
            <a:r>
              <a:rPr lang="de-DE" dirty="0" err="1">
                <a:sym typeface="Wingdings" panose="05000000000000000000" pitchFamily="2" charset="2"/>
              </a:rPr>
              <a:t>perzentilkarte</a:t>
            </a:r>
            <a:r>
              <a:rPr lang="de-DE" dirty="0">
                <a:sym typeface="Wingdings" panose="05000000000000000000" pitchFamily="2" charset="2"/>
              </a:rPr>
              <a:t> (CER) in den Ausblick</a:t>
            </a:r>
            <a:endParaRPr lang="de-DE" dirty="0"/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à"/>
              <a:tabLst/>
              <a:defRPr/>
            </a:pPr>
            <a:endParaRPr lang="en-US" dirty="0"/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à"/>
              <a:tabLst/>
              <a:defRPr/>
            </a:pPr>
            <a:r>
              <a:rPr lang="de-DE" dirty="0" err="1"/>
              <a:t>Polarization</a:t>
            </a:r>
            <a:r>
              <a:rPr lang="de-DE" dirty="0"/>
              <a:t> </a:t>
            </a:r>
            <a:r>
              <a:rPr lang="de-DE" dirty="0" err="1"/>
              <a:t>tilt</a:t>
            </a:r>
            <a:r>
              <a:rPr lang="de-DE" dirty="0"/>
              <a:t> angle = 45°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circular</a:t>
            </a:r>
            <a:r>
              <a:rPr lang="de-DE" dirty="0"/>
              <a:t> </a:t>
            </a:r>
            <a:r>
              <a:rPr lang="de-DE" dirty="0" err="1"/>
              <a:t>polarization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5B49D1-C80F-4848-9C78-470F472EAE7E}" type="slidenum">
              <a:rPr lang="de-DE" altLang="de-DE" smtClean="0"/>
              <a:pPr/>
              <a:t>6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1750090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dirty="0" err="1"/>
              <a:t>Influence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selected</a:t>
            </a:r>
            <a:r>
              <a:rPr lang="de-DE" dirty="0"/>
              <a:t> </a:t>
            </a:r>
            <a:r>
              <a:rPr lang="de-DE" dirty="0" err="1"/>
              <a:t>threshold</a:t>
            </a:r>
            <a:r>
              <a:rPr lang="de-DE" dirty="0"/>
              <a:t> </a:t>
            </a:r>
            <a:r>
              <a:rPr lang="de-DE" dirty="0" err="1"/>
              <a:t>value</a:t>
            </a:r>
            <a:r>
              <a:rPr lang="de-DE" dirty="0"/>
              <a:t>/ </a:t>
            </a:r>
            <a:r>
              <a:rPr lang="de-DE" dirty="0" err="1"/>
              <a:t>method</a:t>
            </a:r>
            <a:endParaRPr lang="de-DE" dirty="0"/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dirty="0" err="1"/>
              <a:t>Isoplethendiagram</a:t>
            </a:r>
            <a:r>
              <a:rPr lang="de-DE" dirty="0"/>
              <a:t> für ein Jahr?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5B49D1-C80F-4848-9C78-470F472EAE7E}" type="slidenum">
              <a:rPr lang="de-DE" altLang="de-DE" smtClean="0"/>
              <a:pPr/>
              <a:t>12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8684139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Kann so auch </a:t>
            </a:r>
            <a:r>
              <a:rPr lang="de-DE" dirty="0" err="1"/>
              <a:t>verwentet</a:t>
            </a:r>
            <a:r>
              <a:rPr lang="de-DE" dirty="0"/>
              <a:t> werden um tageszeitliches Muster zu zeigen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5B49D1-C80F-4848-9C78-470F472EAE7E}" type="slidenum">
              <a:rPr lang="de-DE" altLang="de-DE" smtClean="0"/>
              <a:pPr/>
              <a:t>13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2839411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5B49D1-C80F-4848-9C78-470F472EAE7E}" type="slidenum">
              <a:rPr lang="de-DE" altLang="de-DE" smtClean="0"/>
              <a:pPr/>
              <a:t>14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7514306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tags" Target="../tags/tag10.xml"/><Relationship Id="rId7" Type="http://schemas.openxmlformats.org/officeDocument/2006/relationships/image" Target="../media/image4.jpeg"/><Relationship Id="rId12" Type="http://schemas.openxmlformats.org/officeDocument/2006/relationships/image" Target="../media/image7.pn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slideMaster" Target="../slideMasters/slideMaster1.xml"/><Relationship Id="rId11" Type="http://schemas.openxmlformats.org/officeDocument/2006/relationships/image" Target="../media/image6.jpg"/><Relationship Id="rId5" Type="http://schemas.openxmlformats.org/officeDocument/2006/relationships/tags" Target="../tags/tag12.xml"/><Relationship Id="rId10" Type="http://schemas.openxmlformats.org/officeDocument/2006/relationships/image" Target="../media/image3.png"/><Relationship Id="rId4" Type="http://schemas.openxmlformats.org/officeDocument/2006/relationships/tags" Target="../tags/tag11.xml"/><Relationship Id="rId9" Type="http://schemas.openxmlformats.org/officeDocument/2006/relationships/image" Target="../media/image5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574D161F-0459-4E24-B58B-49DDA98F77B9}"/>
              </a:ext>
            </a:extLst>
          </p:cNvPr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539750" y="4910138"/>
            <a:ext cx="8061325" cy="381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 altLang="de-DE" noProof="0"/>
              <a:t>Mastertitelformat bearbeiten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B5C11B68-9237-4BDF-8E33-EA709FB2F5F3}"/>
              </a:ext>
            </a:extLst>
          </p:cNvPr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39750" y="5659438"/>
            <a:ext cx="8061325" cy="279400"/>
          </a:xfrm>
        </p:spPr>
        <p:txBody>
          <a:bodyPr anchor="b">
            <a:spAutoFit/>
          </a:bodyPr>
          <a:lstStyle>
            <a:lvl1pPr marL="0" indent="0"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altLang="de-DE" noProof="0"/>
              <a:t>Master-Untertitelformat bearbeiten</a:t>
            </a:r>
          </a:p>
        </p:txBody>
      </p:sp>
      <p:sp>
        <p:nvSpPr>
          <p:cNvPr id="4104" name="Line 8">
            <a:extLst>
              <a:ext uri="{FF2B5EF4-FFF2-40B4-BE49-F238E27FC236}">
                <a16:creationId xmlns:a16="http://schemas.microsoft.com/office/drawing/2014/main" id="{4D6F7066-6E1B-4B80-B254-0A8C46DC6B22}"/>
              </a:ext>
            </a:extLst>
          </p:cNvPr>
          <p:cNvSpPr>
            <a:spLocks noChangeShapeType="1"/>
          </p:cNvSpPr>
          <p:nvPr>
            <p:custDataLst>
              <p:tags r:id="rId3"/>
            </p:custDataLst>
          </p:nvPr>
        </p:nvSpPr>
        <p:spPr bwMode="auto">
          <a:xfrm>
            <a:off x="539750" y="6135688"/>
            <a:ext cx="8061325" cy="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pic>
        <p:nvPicPr>
          <p:cNvPr id="4105" name="Picture 9" descr="TU_Logo_lang_RGB_rot_PPT-1">
            <a:extLst>
              <a:ext uri="{FF2B5EF4-FFF2-40B4-BE49-F238E27FC236}">
                <a16:creationId xmlns:a16="http://schemas.microsoft.com/office/drawing/2014/main" id="{205880F7-0274-4D49-8F95-7237BA2E64A8}"/>
              </a:ext>
            </a:extLst>
          </p:cNvPr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3655" y="707384"/>
            <a:ext cx="2167420" cy="1210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110" name="Rectangle 14" hidden="1">
            <a:extLst>
              <a:ext uri="{FF2B5EF4-FFF2-40B4-BE49-F238E27FC236}">
                <a16:creationId xmlns:a16="http://schemas.microsoft.com/office/drawing/2014/main" id="{FA46D459-6936-4D7F-8D7B-8B9499CF0F97}"/>
              </a:ext>
            </a:extLst>
          </p:cNvPr>
          <p:cNvGraphicFramePr>
            <a:graphicFrameLocks/>
          </p:cNvGraphicFramePr>
          <p:nvPr>
            <p:custDataLst>
              <p:tags r:id="rId5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8" imgW="0" imgH="0" progId="TCLayout.ActiveDocument.1">
                  <p:embed/>
                </p:oleObj>
              </mc:Choice>
              <mc:Fallback>
                <p:oleObj r:id="rId8" imgW="0" imgH="0" progId="TCLayout.ActiveDocument.1">
                  <p:embed/>
                  <p:pic>
                    <p:nvPicPr>
                      <p:cNvPr id="0" name="Rectangle 14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17" descr="TU_130227_PPT_Bild-Aussicht">
            <a:extLst>
              <a:ext uri="{FF2B5EF4-FFF2-40B4-BE49-F238E27FC236}">
                <a16:creationId xmlns:a16="http://schemas.microsoft.com/office/drawing/2014/main" id="{D16A30CE-FE0C-44E4-B498-5023E6FF2F0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86000"/>
            <a:ext cx="860425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E1E27794-5E4E-43DD-97E0-842FC3C0A6E6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0886" y="707384"/>
            <a:ext cx="1272827" cy="1210316"/>
          </a:xfrm>
          <a:prstGeom prst="rect">
            <a:avLst/>
          </a:prstGeom>
        </p:spPr>
      </p:pic>
      <p:pic>
        <p:nvPicPr>
          <p:cNvPr id="11" name="Inhaltsplatzhalter 7">
            <a:extLst>
              <a:ext uri="{FF2B5EF4-FFF2-40B4-BE49-F238E27FC236}">
                <a16:creationId xmlns:a16="http://schemas.microsoft.com/office/drawing/2014/main" id="{72AEADB8-5C5F-4EDD-8845-C0F2840D70C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69264" y="703178"/>
            <a:ext cx="2424852" cy="12100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Grafik 11" descr="Ein Bild, das Text, Schaufel, Werkzeug enthält.&#10;&#10;Automatisch generierte Beschreibung">
            <a:extLst>
              <a:ext uri="{FF2B5EF4-FFF2-40B4-BE49-F238E27FC236}">
                <a16:creationId xmlns:a16="http://schemas.microsoft.com/office/drawing/2014/main" id="{CEE11013-A481-4878-A227-4E4F61B1EABC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02" b="7582"/>
          <a:stretch/>
        </p:blipFill>
        <p:spPr bwMode="auto">
          <a:xfrm>
            <a:off x="585087" y="702936"/>
            <a:ext cx="1584177" cy="121031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8A3E4EC-1866-4FCF-95B9-6243D8F1F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FB4CF30-3D0B-4315-AC20-89AE080321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F8CD353-DCEE-40FA-97A4-4140029F410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/>
              <a:t>The </a:t>
            </a:r>
            <a:r>
              <a:rPr lang="de-DE" altLang="de-DE" dirty="0" err="1"/>
              <a:t>dynamic</a:t>
            </a:r>
            <a:r>
              <a:rPr lang="de-DE" altLang="de-DE" dirty="0"/>
              <a:t> </a:t>
            </a:r>
            <a:r>
              <a:rPr lang="de-DE" altLang="de-DE" dirty="0" err="1"/>
              <a:t>of</a:t>
            </a:r>
            <a:r>
              <a:rPr lang="de-DE" altLang="de-DE" dirty="0"/>
              <a:t> extreme </a:t>
            </a:r>
            <a:r>
              <a:rPr lang="de-DE" altLang="de-DE" dirty="0" err="1"/>
              <a:t>rainfall</a:t>
            </a:r>
            <a:r>
              <a:rPr lang="de-DE" altLang="de-DE" dirty="0"/>
              <a:t> in Berlin-Brandenburg </a:t>
            </a:r>
            <a:r>
              <a:rPr lang="de-DE" altLang="de-DE" b="0" dirty="0"/>
              <a:t>|</a:t>
            </a:r>
            <a:r>
              <a:rPr lang="de-DE" altLang="de-DE" dirty="0"/>
              <a:t> </a:t>
            </a:r>
            <a:r>
              <a:rPr lang="de-DE" altLang="de-DE" b="0" dirty="0"/>
              <a:t>Frederik Bart et al. | </a:t>
            </a:r>
            <a:r>
              <a:rPr lang="de-DE" b="0" dirty="0"/>
              <a:t>EMS Annual Meeting 2022</a:t>
            </a:r>
          </a:p>
          <a:p>
            <a:endParaRPr lang="de-DE" altLang="de-DE" b="0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61DBDF1-60EE-4D27-B98A-7B804BC66B0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/>
              <a:t>Slide </a:t>
            </a:r>
            <a:fld id="{2706E631-0DCF-42E9-9406-BB474DD179DB}" type="slidenum">
              <a:rPr lang="de-DE" altLang="de-DE" smtClean="0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26573732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0CB51E7-50D5-45C2-B3D3-EC52667B79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8AFEEED-6B7F-43BD-97B0-78E3234528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D1CB5BB-66BA-4CC6-BBA8-D269D5C1BFC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/>
              <a:t>The </a:t>
            </a:r>
            <a:r>
              <a:rPr lang="de-DE" altLang="de-DE" dirty="0" err="1"/>
              <a:t>dynamic</a:t>
            </a:r>
            <a:r>
              <a:rPr lang="de-DE" altLang="de-DE" dirty="0"/>
              <a:t> </a:t>
            </a:r>
            <a:r>
              <a:rPr lang="de-DE" altLang="de-DE" dirty="0" err="1"/>
              <a:t>of</a:t>
            </a:r>
            <a:r>
              <a:rPr lang="de-DE" altLang="de-DE" dirty="0"/>
              <a:t> extreme </a:t>
            </a:r>
            <a:r>
              <a:rPr lang="de-DE" altLang="de-DE" dirty="0" err="1"/>
              <a:t>rainfall</a:t>
            </a:r>
            <a:r>
              <a:rPr lang="de-DE" altLang="de-DE" dirty="0"/>
              <a:t> in Berlin-Brandenburg </a:t>
            </a:r>
            <a:r>
              <a:rPr lang="de-DE" altLang="de-DE" b="0" dirty="0"/>
              <a:t>|</a:t>
            </a:r>
            <a:r>
              <a:rPr lang="de-DE" altLang="de-DE" dirty="0"/>
              <a:t> </a:t>
            </a:r>
            <a:r>
              <a:rPr lang="de-DE" altLang="de-DE" b="0" dirty="0"/>
              <a:t>Frederik Bart et al. | </a:t>
            </a:r>
            <a:r>
              <a:rPr lang="de-DE" b="0" dirty="0"/>
              <a:t>EMS Annual Meeting 2022</a:t>
            </a:r>
          </a:p>
          <a:p>
            <a:endParaRPr lang="de-DE" altLang="de-DE" b="0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ED11A77-06AE-47FF-9C39-485EB7CEA64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/>
              <a:t>Slide </a:t>
            </a:r>
            <a:fld id="{D057DC10-3ED3-49FF-B1DA-3FD3C9D2BA31}" type="slidenum">
              <a:rPr lang="de-DE" altLang="de-DE" smtClean="0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3538610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DE6B0A-638C-44E5-B33C-726DD0A49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4333054-9D51-4348-B5B7-E9924426BA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2349500"/>
            <a:ext cx="3954463" cy="364172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8E9FCD10-9582-47BC-BAC6-AFDCA60E3E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6613" y="2349500"/>
            <a:ext cx="3954462" cy="364172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7161874-AE11-4E5B-89BD-231300B3789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/>
              <a:t>The </a:t>
            </a:r>
            <a:r>
              <a:rPr lang="de-DE" altLang="de-DE" dirty="0" err="1"/>
              <a:t>dynamic</a:t>
            </a:r>
            <a:r>
              <a:rPr lang="de-DE" altLang="de-DE" dirty="0"/>
              <a:t> </a:t>
            </a:r>
            <a:r>
              <a:rPr lang="de-DE" altLang="de-DE" dirty="0" err="1"/>
              <a:t>of</a:t>
            </a:r>
            <a:r>
              <a:rPr lang="de-DE" altLang="de-DE" dirty="0"/>
              <a:t> extreme </a:t>
            </a:r>
            <a:r>
              <a:rPr lang="de-DE" altLang="de-DE" dirty="0" err="1"/>
              <a:t>rainfall</a:t>
            </a:r>
            <a:r>
              <a:rPr lang="de-DE" altLang="de-DE" dirty="0"/>
              <a:t> in Berlin-Brandenburg </a:t>
            </a:r>
            <a:r>
              <a:rPr lang="de-DE" altLang="de-DE" b="0" dirty="0"/>
              <a:t>|</a:t>
            </a:r>
            <a:r>
              <a:rPr lang="de-DE" altLang="de-DE" dirty="0"/>
              <a:t> </a:t>
            </a:r>
            <a:r>
              <a:rPr lang="de-DE" altLang="de-DE" b="0" dirty="0"/>
              <a:t>Frederik Bart et al. | </a:t>
            </a:r>
            <a:r>
              <a:rPr lang="de-DE" b="0" dirty="0"/>
              <a:t>EMS Annual Meeting 2022</a:t>
            </a:r>
          </a:p>
          <a:p>
            <a:endParaRPr lang="de-DE" altLang="de-DE" b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58B1412-F1B7-4AD1-9FFD-981F6497AF6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/>
              <a:t>Slide </a:t>
            </a:r>
            <a:fld id="{0ED48714-DBD6-4324-A046-A40023003907}" type="slidenum">
              <a:rPr lang="de-DE" altLang="de-DE" smtClean="0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534845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2466BA-E3BD-4E01-946B-3C7E8AC52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3FBF6FA-0598-4C41-9204-101A16DD5B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7B79EE52-8183-4AF9-941F-5F4D0B6646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374FBBE-C7F7-4E6D-A5C0-48162E35FC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09EDFE4D-68C1-4B4C-8EA9-AF038AAC24D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56EC6B58-3189-457A-A479-E833E29AA86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/>
              <a:t>The </a:t>
            </a:r>
            <a:r>
              <a:rPr lang="de-DE" altLang="de-DE" dirty="0" err="1"/>
              <a:t>dynamic</a:t>
            </a:r>
            <a:r>
              <a:rPr lang="de-DE" altLang="de-DE" dirty="0"/>
              <a:t> </a:t>
            </a:r>
            <a:r>
              <a:rPr lang="de-DE" altLang="de-DE" dirty="0" err="1"/>
              <a:t>of</a:t>
            </a:r>
            <a:r>
              <a:rPr lang="de-DE" altLang="de-DE" dirty="0"/>
              <a:t> extreme </a:t>
            </a:r>
            <a:r>
              <a:rPr lang="de-DE" altLang="de-DE" dirty="0" err="1"/>
              <a:t>rainfall</a:t>
            </a:r>
            <a:r>
              <a:rPr lang="de-DE" altLang="de-DE" dirty="0"/>
              <a:t> in Berlin-Brandenburg </a:t>
            </a:r>
            <a:r>
              <a:rPr lang="de-DE" altLang="de-DE" b="0" dirty="0"/>
              <a:t>|</a:t>
            </a:r>
            <a:r>
              <a:rPr lang="de-DE" altLang="de-DE" dirty="0"/>
              <a:t> </a:t>
            </a:r>
            <a:r>
              <a:rPr lang="de-DE" altLang="de-DE" b="0" dirty="0"/>
              <a:t>Frederik Bart et al. | </a:t>
            </a:r>
            <a:r>
              <a:rPr lang="de-DE" b="0" dirty="0"/>
              <a:t>EMS Annual Meeting 2022</a:t>
            </a:r>
          </a:p>
          <a:p>
            <a:endParaRPr lang="de-DE" altLang="de-DE" b="0" dirty="0"/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1CDA18E2-780C-4DB1-8BAF-0540B7ADFCA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/>
              <a:t>Slide </a:t>
            </a:r>
            <a:fld id="{C8503F30-1CC7-40AB-839A-A2FDC94E6402}" type="slidenum">
              <a:rPr lang="de-DE" altLang="de-DE" smtClean="0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5200775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A824CC-B44F-47DB-B98F-3DCF46426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41283BCE-0957-4A88-8AB1-81CD8EF8C84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/>
              <a:t>The </a:t>
            </a:r>
            <a:r>
              <a:rPr lang="de-DE" altLang="de-DE" dirty="0" err="1"/>
              <a:t>dynamic</a:t>
            </a:r>
            <a:r>
              <a:rPr lang="de-DE" altLang="de-DE" dirty="0"/>
              <a:t> </a:t>
            </a:r>
            <a:r>
              <a:rPr lang="de-DE" altLang="de-DE" dirty="0" err="1"/>
              <a:t>of</a:t>
            </a:r>
            <a:r>
              <a:rPr lang="de-DE" altLang="de-DE" dirty="0"/>
              <a:t> extreme </a:t>
            </a:r>
            <a:r>
              <a:rPr lang="de-DE" altLang="de-DE" dirty="0" err="1"/>
              <a:t>rainfall</a:t>
            </a:r>
            <a:r>
              <a:rPr lang="de-DE" altLang="de-DE" dirty="0"/>
              <a:t> in Berlin-Brandenburg </a:t>
            </a:r>
            <a:r>
              <a:rPr lang="de-DE" altLang="de-DE" b="0" dirty="0"/>
              <a:t>|</a:t>
            </a:r>
            <a:r>
              <a:rPr lang="de-DE" altLang="de-DE" dirty="0"/>
              <a:t> </a:t>
            </a:r>
            <a:r>
              <a:rPr lang="de-DE" altLang="de-DE" b="0" dirty="0"/>
              <a:t>Frederik Bart et al. | </a:t>
            </a:r>
            <a:r>
              <a:rPr lang="de-DE" b="0" dirty="0"/>
              <a:t>EMS Annual Meeting 2022</a:t>
            </a:r>
          </a:p>
          <a:p>
            <a:endParaRPr lang="de-DE" altLang="de-DE" b="0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5B9854B-FCD5-4A10-A664-15B0887066D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/>
              <a:t>Slide </a:t>
            </a:r>
            <a:fld id="{A00C0A9C-A2A8-49F3-AC7E-D3C9707CEA7F}" type="slidenum">
              <a:rPr lang="de-DE" altLang="de-DE" smtClean="0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21633325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F58994DF-2EC8-4F08-B807-B7C4599F2E1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/>
              <a:t>The </a:t>
            </a:r>
            <a:r>
              <a:rPr lang="de-DE" altLang="de-DE" dirty="0" err="1"/>
              <a:t>dynamic</a:t>
            </a:r>
            <a:r>
              <a:rPr lang="de-DE" altLang="de-DE" dirty="0"/>
              <a:t> </a:t>
            </a:r>
            <a:r>
              <a:rPr lang="de-DE" altLang="de-DE" dirty="0" err="1"/>
              <a:t>of</a:t>
            </a:r>
            <a:r>
              <a:rPr lang="de-DE" altLang="de-DE" dirty="0"/>
              <a:t> extreme </a:t>
            </a:r>
            <a:r>
              <a:rPr lang="de-DE" altLang="de-DE" dirty="0" err="1"/>
              <a:t>rainfall</a:t>
            </a:r>
            <a:r>
              <a:rPr lang="de-DE" altLang="de-DE" dirty="0"/>
              <a:t> in Berlin-Brandenburg </a:t>
            </a:r>
            <a:r>
              <a:rPr lang="de-DE" altLang="de-DE" b="0" dirty="0"/>
              <a:t>|</a:t>
            </a:r>
            <a:r>
              <a:rPr lang="de-DE" altLang="de-DE" dirty="0"/>
              <a:t> </a:t>
            </a:r>
            <a:r>
              <a:rPr lang="de-DE" altLang="de-DE" b="0" dirty="0"/>
              <a:t>Frederik Bart et al. | </a:t>
            </a:r>
            <a:r>
              <a:rPr lang="de-DE" b="0" dirty="0"/>
              <a:t>EMS Annual Meeting 2022</a:t>
            </a:r>
          </a:p>
          <a:p>
            <a:endParaRPr lang="de-DE" altLang="de-DE" b="0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AD5261B1-3A56-49D6-ABA8-7A40E875433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/>
              <a:t>Seite </a:t>
            </a:r>
            <a:fld id="{60CDE8B6-0400-4B40-9A55-5C5D3ADC80C5}" type="slidenum">
              <a:rPr lang="de-DE" altLang="de-DE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3957924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963827-A8FD-4D27-9736-39038BDD54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76F9AAB-CCD6-404F-924F-7C89067047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BF331236-ECAB-4831-9646-B08A15B06E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86A7F4C-D23C-4FB1-9CB4-43F293BB2DD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/>
              <a:t>The </a:t>
            </a:r>
            <a:r>
              <a:rPr lang="de-DE" altLang="de-DE" dirty="0" err="1"/>
              <a:t>dynamic</a:t>
            </a:r>
            <a:r>
              <a:rPr lang="de-DE" altLang="de-DE" dirty="0"/>
              <a:t> </a:t>
            </a:r>
            <a:r>
              <a:rPr lang="de-DE" altLang="de-DE" dirty="0" err="1"/>
              <a:t>of</a:t>
            </a:r>
            <a:r>
              <a:rPr lang="de-DE" altLang="de-DE" dirty="0"/>
              <a:t> extreme </a:t>
            </a:r>
            <a:r>
              <a:rPr lang="de-DE" altLang="de-DE" dirty="0" err="1"/>
              <a:t>rainfall</a:t>
            </a:r>
            <a:r>
              <a:rPr lang="de-DE" altLang="de-DE" dirty="0"/>
              <a:t> in Berlin-Brandenburg </a:t>
            </a:r>
            <a:r>
              <a:rPr lang="de-DE" altLang="de-DE" b="0" dirty="0"/>
              <a:t>|</a:t>
            </a:r>
            <a:r>
              <a:rPr lang="de-DE" altLang="de-DE" dirty="0"/>
              <a:t> </a:t>
            </a:r>
            <a:r>
              <a:rPr lang="de-DE" altLang="de-DE" b="0" dirty="0"/>
              <a:t>Frederik Bart et al. | </a:t>
            </a:r>
            <a:r>
              <a:rPr lang="de-DE" b="0" dirty="0"/>
              <a:t>EMS Annual Meeting 2022</a:t>
            </a:r>
          </a:p>
          <a:p>
            <a:endParaRPr lang="de-DE" altLang="de-DE" b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F64B38B-ED3F-49F6-842B-6FCAE4A6904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/>
              <a:t>Slide </a:t>
            </a:r>
            <a:fld id="{E9CA0894-54AE-41FC-A1E2-50358EA12689}" type="slidenum">
              <a:rPr lang="de-DE" altLang="de-DE" smtClean="0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8089588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6EEA05-BFF5-4EF4-B859-196BB65F5A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C8EEFF23-E612-4DC4-A472-2263602A615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015EB40-C43E-4EA2-B805-01B60F77DE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60C8371-A4AA-4468-BE2F-2FAF4CBEA41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/>
              <a:t>The </a:t>
            </a:r>
            <a:r>
              <a:rPr lang="de-DE" altLang="de-DE" dirty="0" err="1"/>
              <a:t>dynamic</a:t>
            </a:r>
            <a:r>
              <a:rPr lang="de-DE" altLang="de-DE" dirty="0"/>
              <a:t> </a:t>
            </a:r>
            <a:r>
              <a:rPr lang="de-DE" altLang="de-DE" dirty="0" err="1"/>
              <a:t>of</a:t>
            </a:r>
            <a:r>
              <a:rPr lang="de-DE" altLang="de-DE" dirty="0"/>
              <a:t> extreme </a:t>
            </a:r>
            <a:r>
              <a:rPr lang="de-DE" altLang="de-DE" dirty="0" err="1"/>
              <a:t>rainfall</a:t>
            </a:r>
            <a:r>
              <a:rPr lang="de-DE" altLang="de-DE" dirty="0"/>
              <a:t> in Berlin-Brandenburg </a:t>
            </a:r>
            <a:r>
              <a:rPr lang="de-DE" altLang="de-DE" b="0" dirty="0"/>
              <a:t>|</a:t>
            </a:r>
            <a:r>
              <a:rPr lang="de-DE" altLang="de-DE" dirty="0"/>
              <a:t> </a:t>
            </a:r>
            <a:r>
              <a:rPr lang="de-DE" altLang="de-DE" b="0" dirty="0"/>
              <a:t>Frederik Bart et al. | </a:t>
            </a:r>
            <a:r>
              <a:rPr lang="de-DE" b="0" dirty="0"/>
              <a:t>EMS Annual Meeting 2022</a:t>
            </a:r>
          </a:p>
          <a:p>
            <a:endParaRPr lang="de-DE" altLang="de-DE" b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78BE5FC-1407-4E32-83D0-0E9D42A878D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/>
              <a:t>Slide </a:t>
            </a:r>
            <a:fld id="{1EAE5D53-5769-4DC6-A1AE-EA7B8C30259C}" type="slidenum">
              <a:rPr lang="de-DE" altLang="de-DE" smtClean="0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35315349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3BAB41-EEE1-4C93-80E1-8F4DF98C6F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20112949-D12A-4D4E-9692-76CB470509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F18849B-F808-40D8-88EB-4EF3B8A5099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/>
              <a:t>The </a:t>
            </a:r>
            <a:r>
              <a:rPr lang="de-DE" altLang="de-DE" dirty="0" err="1"/>
              <a:t>dynamic</a:t>
            </a:r>
            <a:r>
              <a:rPr lang="de-DE" altLang="de-DE" dirty="0"/>
              <a:t> </a:t>
            </a:r>
            <a:r>
              <a:rPr lang="de-DE" altLang="de-DE" dirty="0" err="1"/>
              <a:t>of</a:t>
            </a:r>
            <a:r>
              <a:rPr lang="de-DE" altLang="de-DE" dirty="0"/>
              <a:t> extreme </a:t>
            </a:r>
            <a:r>
              <a:rPr lang="de-DE" altLang="de-DE" dirty="0" err="1"/>
              <a:t>rainfall</a:t>
            </a:r>
            <a:r>
              <a:rPr lang="de-DE" altLang="de-DE" dirty="0"/>
              <a:t> in Berlin-Brandenburg </a:t>
            </a:r>
            <a:r>
              <a:rPr lang="de-DE" altLang="de-DE" b="0" dirty="0"/>
              <a:t>|</a:t>
            </a:r>
            <a:r>
              <a:rPr lang="de-DE" altLang="de-DE" dirty="0"/>
              <a:t> </a:t>
            </a:r>
            <a:r>
              <a:rPr lang="de-DE" altLang="de-DE" b="0" dirty="0"/>
              <a:t>Frederik Bart et al. | </a:t>
            </a:r>
            <a:r>
              <a:rPr lang="de-DE" b="0" dirty="0"/>
              <a:t>EMS Annual Meeting 2022</a:t>
            </a:r>
          </a:p>
          <a:p>
            <a:endParaRPr lang="de-DE" altLang="de-DE" b="0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765C15A-1B6D-4B60-B24D-ACAA3FF834A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/>
              <a:t>Slide </a:t>
            </a:r>
            <a:fld id="{4FD7304D-F21A-4C31-89B5-158130CFDCD6}" type="slidenum">
              <a:rPr lang="de-DE" altLang="de-DE" smtClean="0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36029816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31CF25E9-567F-4E7C-A2F1-4BD872CFA7B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86538" y="1717675"/>
            <a:ext cx="2014537" cy="4273550"/>
          </a:xfrm>
        </p:spPr>
        <p:txBody>
          <a:bodyPr vert="eaVert"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0ADF47A6-E82D-43A4-8A6F-6439F97EF4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39750" y="1717675"/>
            <a:ext cx="5894388" cy="4273550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DA27940-73C9-4474-8C0C-9E2DD70EF1E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/>
              <a:t>The </a:t>
            </a:r>
            <a:r>
              <a:rPr lang="de-DE" altLang="de-DE" dirty="0" err="1"/>
              <a:t>dynamic</a:t>
            </a:r>
            <a:r>
              <a:rPr lang="de-DE" altLang="de-DE" dirty="0"/>
              <a:t> </a:t>
            </a:r>
            <a:r>
              <a:rPr lang="de-DE" altLang="de-DE" dirty="0" err="1"/>
              <a:t>of</a:t>
            </a:r>
            <a:r>
              <a:rPr lang="de-DE" altLang="de-DE" dirty="0"/>
              <a:t> extreme </a:t>
            </a:r>
            <a:r>
              <a:rPr lang="de-DE" altLang="de-DE" dirty="0" err="1"/>
              <a:t>rainfall</a:t>
            </a:r>
            <a:r>
              <a:rPr lang="de-DE" altLang="de-DE" dirty="0"/>
              <a:t> in Berlin-Brandenburg </a:t>
            </a:r>
            <a:r>
              <a:rPr lang="de-DE" altLang="de-DE" b="0" dirty="0"/>
              <a:t>|</a:t>
            </a:r>
            <a:r>
              <a:rPr lang="de-DE" altLang="de-DE" dirty="0"/>
              <a:t> </a:t>
            </a:r>
            <a:r>
              <a:rPr lang="de-DE" altLang="de-DE" b="0" dirty="0"/>
              <a:t>Frederik Bart et al. | </a:t>
            </a:r>
            <a:r>
              <a:rPr lang="de-DE" b="0" dirty="0"/>
              <a:t>EMS Annual Meeting 2022</a:t>
            </a:r>
          </a:p>
          <a:p>
            <a:endParaRPr lang="de-DE" altLang="de-DE" b="0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BDA9A75-78CD-44BB-BFBD-AA8D041323D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 dirty="0"/>
              <a:t>Slide </a:t>
            </a:r>
            <a:fld id="{72682A50-1F76-4DE0-94F3-688CA6160850}" type="slidenum">
              <a:rPr lang="de-DE" altLang="de-DE" smtClean="0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38237696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2.xml"/><Relationship Id="rId18" Type="http://schemas.openxmlformats.org/officeDocument/2006/relationships/tags" Target="../tags/tag7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2.jpeg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tags" Target="../tags/tag6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5.xml"/><Relationship Id="rId20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4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3.xml"/><Relationship Id="rId22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BA25A050-0E53-4C29-BF49-74B2CD4CE1F1}"/>
              </a:ext>
            </a:extLst>
          </p:cNvPr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539750" y="1717675"/>
            <a:ext cx="8061325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de-DE" altLang="de-DE" dirty="0"/>
              <a:t>Titel durch Klicken hinzufügen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FD35E83B-4397-4C89-9D4C-1B61DF6C2416}"/>
              </a:ext>
            </a:extLst>
          </p:cNvPr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539750" y="2349500"/>
            <a:ext cx="8061325" cy="3641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dirty="0"/>
              <a:t>Text </a:t>
            </a:r>
            <a:r>
              <a:rPr lang="de-DE" altLang="de-DE" dirty="0" err="1"/>
              <a:t>durck</a:t>
            </a:r>
            <a:r>
              <a:rPr lang="de-DE" altLang="de-DE" dirty="0"/>
              <a:t> Klicken hinzufügen</a:t>
            </a:r>
          </a:p>
          <a:p>
            <a:pPr lvl="1"/>
            <a:r>
              <a:rPr lang="de-DE" altLang="de-DE" dirty="0" err="1"/>
              <a:t>Xxx</a:t>
            </a:r>
            <a:endParaRPr lang="de-DE" altLang="de-DE" dirty="0"/>
          </a:p>
        </p:txBody>
      </p:sp>
      <p:pic>
        <p:nvPicPr>
          <p:cNvPr id="1031" name="Picture 7" descr="TU_Logo_lang_RGB_rot_PPT-2">
            <a:extLst>
              <a:ext uri="{FF2B5EF4-FFF2-40B4-BE49-F238E27FC236}">
                <a16:creationId xmlns:a16="http://schemas.microsoft.com/office/drawing/2014/main" id="{9514F08F-F55E-4BAE-AC07-646744F6D8DE}"/>
              </a:ext>
            </a:extLst>
          </p:cNvPr>
          <p:cNvPicPr>
            <a:picLocks noChangeAspect="1" noChangeArrowheads="1"/>
          </p:cNvPicPr>
          <p:nvPr>
            <p:custDataLst>
              <p:tags r:id="rId15"/>
            </p:custDataLst>
          </p:nvPr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023" y="539750"/>
            <a:ext cx="1368425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7" name="Rectangle 13">
            <a:extLst>
              <a:ext uri="{FF2B5EF4-FFF2-40B4-BE49-F238E27FC236}">
                <a16:creationId xmlns:a16="http://schemas.microsoft.com/office/drawing/2014/main" id="{077468A5-77F9-4139-9FBF-4E186FD1E36D}"/>
              </a:ext>
            </a:extLst>
          </p:cNvPr>
          <p:cNvSpPr>
            <a:spLocks noGrp="1" noChangeArrowheads="1"/>
          </p:cNvSpPr>
          <p:nvPr>
            <p:ph type="ftr" sz="quarter" idx="3"/>
            <p:custDataLst>
              <p:tags r:id="rId16"/>
            </p:custDataLst>
          </p:nvPr>
        </p:nvSpPr>
        <p:spPr bwMode="auto">
          <a:xfrm>
            <a:off x="539750" y="6372225"/>
            <a:ext cx="6624638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1000" b="1">
                <a:solidFill>
                  <a:schemeClr val="accent1"/>
                </a:solidFill>
              </a:defRPr>
            </a:lvl1pPr>
          </a:lstStyle>
          <a:p>
            <a:r>
              <a:rPr lang="de-DE" altLang="de-DE" dirty="0"/>
              <a:t>The </a:t>
            </a:r>
            <a:r>
              <a:rPr lang="de-DE" altLang="de-DE" dirty="0" err="1"/>
              <a:t>dynamic</a:t>
            </a:r>
            <a:r>
              <a:rPr lang="de-DE" altLang="de-DE" dirty="0"/>
              <a:t> </a:t>
            </a:r>
            <a:r>
              <a:rPr lang="de-DE" altLang="de-DE" dirty="0" err="1"/>
              <a:t>of</a:t>
            </a:r>
            <a:r>
              <a:rPr lang="de-DE" altLang="de-DE" dirty="0"/>
              <a:t> extreme </a:t>
            </a:r>
            <a:r>
              <a:rPr lang="de-DE" altLang="de-DE" dirty="0" err="1"/>
              <a:t>rainfall</a:t>
            </a:r>
            <a:r>
              <a:rPr lang="de-DE" altLang="de-DE" dirty="0"/>
              <a:t> in Berlin-Brandenburg </a:t>
            </a:r>
            <a:r>
              <a:rPr lang="de-DE" altLang="de-DE" b="0" dirty="0"/>
              <a:t>|</a:t>
            </a:r>
            <a:r>
              <a:rPr lang="de-DE" altLang="de-DE" dirty="0"/>
              <a:t> </a:t>
            </a:r>
            <a:r>
              <a:rPr lang="de-DE" altLang="de-DE" b="0" dirty="0"/>
              <a:t>Frederik Bart et al. | </a:t>
            </a:r>
            <a:r>
              <a:rPr lang="de-DE" b="0" dirty="0"/>
              <a:t>EMS Annual Meeting 2022</a:t>
            </a:r>
          </a:p>
          <a:p>
            <a:endParaRPr lang="de-DE" altLang="de-DE" b="0" dirty="0"/>
          </a:p>
        </p:txBody>
      </p:sp>
      <p:sp>
        <p:nvSpPr>
          <p:cNvPr id="1038" name="Rectangle 14">
            <a:extLst>
              <a:ext uri="{FF2B5EF4-FFF2-40B4-BE49-F238E27FC236}">
                <a16:creationId xmlns:a16="http://schemas.microsoft.com/office/drawing/2014/main" id="{5515A388-E39D-4845-BEED-D9A47E89D298}"/>
              </a:ext>
            </a:extLst>
          </p:cNvPr>
          <p:cNvSpPr>
            <a:spLocks noGrp="1" noChangeArrowheads="1"/>
          </p:cNvSpPr>
          <p:nvPr>
            <p:ph type="sldNum" sz="quarter" idx="4"/>
            <p:custDataLst>
              <p:tags r:id="rId17"/>
            </p:custDataLst>
          </p:nvPr>
        </p:nvSpPr>
        <p:spPr bwMode="auto">
          <a:xfrm>
            <a:off x="539750" y="6557963"/>
            <a:ext cx="6624638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1000">
                <a:solidFill>
                  <a:schemeClr val="accent1"/>
                </a:solidFill>
              </a:defRPr>
            </a:lvl1pPr>
          </a:lstStyle>
          <a:p>
            <a:r>
              <a:rPr lang="de-DE" altLang="de-DE" dirty="0"/>
              <a:t>Slide </a:t>
            </a:r>
            <a:fld id="{88F3F872-BF74-4789-9D44-BBD005F28D8E}" type="slidenum">
              <a:rPr lang="de-DE" altLang="de-DE" smtClean="0"/>
              <a:pPr/>
              <a:t>‹Nr.›</a:t>
            </a:fld>
            <a:endParaRPr lang="de-DE" altLang="de-DE" dirty="0"/>
          </a:p>
        </p:txBody>
      </p:sp>
      <p:graphicFrame>
        <p:nvGraphicFramePr>
          <p:cNvPr id="1042" name="Rectangle 18" hidden="1">
            <a:extLst>
              <a:ext uri="{FF2B5EF4-FFF2-40B4-BE49-F238E27FC236}">
                <a16:creationId xmlns:a16="http://schemas.microsoft.com/office/drawing/2014/main" id="{348F265B-8070-4423-ABA6-290D635506ED}"/>
              </a:ext>
            </a:extLst>
          </p:cNvPr>
          <p:cNvGraphicFramePr>
            <a:graphicFrameLocks/>
          </p:cNvGraphicFramePr>
          <p:nvPr>
            <p:custDataLst>
              <p:tags r:id="rId18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0" imgW="0" imgH="0" progId="TCLayout.ActiveDocument.1">
                  <p:embed/>
                </p:oleObj>
              </mc:Choice>
              <mc:Fallback>
                <p:oleObj r:id="rId20" imgW="0" imgH="0" progId="TCLayout.ActiveDocument.1">
                  <p:embed/>
                  <p:pic>
                    <p:nvPicPr>
                      <p:cNvPr id="0" name="Rectangle 18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23" descr="TU_130227_PPT_Bild-Aussicht_Streifen">
            <a:extLst>
              <a:ext uri="{FF2B5EF4-FFF2-40B4-BE49-F238E27FC236}">
                <a16:creationId xmlns:a16="http://schemas.microsoft.com/office/drawing/2014/main" id="{0DD96FA3-4960-4AA2-B3BA-6B72408F85D3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531"/>
          <a:stretch/>
        </p:blipFill>
        <p:spPr bwMode="auto">
          <a:xfrm>
            <a:off x="1" y="539750"/>
            <a:ext cx="5940152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882CF554-E9E3-424B-B904-0B48DEA66155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7410" y="539750"/>
            <a:ext cx="801356" cy="762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</a:defRPr>
      </a:lvl2pPr>
      <a:lvl3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</a:defRPr>
      </a:lvl3pPr>
      <a:lvl4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</a:defRPr>
      </a:lvl4pPr>
      <a:lvl5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</a:defRPr>
      </a:lvl5pPr>
      <a:lvl6pPr marL="4572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</a:defRPr>
      </a:lvl6pPr>
      <a:lvl7pPr marL="9144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</a:defRPr>
      </a:lvl7pPr>
      <a:lvl8pPr marL="13716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</a:defRPr>
      </a:lvl8pPr>
      <a:lvl9pPr marL="18288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1" fontAlgn="base" hangingPunct="1">
        <a:lnSpc>
          <a:spcPts val="2200"/>
        </a:lnSpc>
        <a:spcBef>
          <a:spcPct val="0"/>
        </a:spcBef>
        <a:spcAft>
          <a:spcPct val="0"/>
        </a:spcAft>
        <a:defRPr sz="1400" kern="1200">
          <a:solidFill>
            <a:srgbClr val="000000"/>
          </a:solidFill>
          <a:latin typeface="+mn-lt"/>
          <a:ea typeface="+mn-ea"/>
          <a:cs typeface="+mn-cs"/>
        </a:defRPr>
      </a:lvl1pPr>
      <a:lvl2pPr marL="784225" indent="-244475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400" kern="1200">
          <a:solidFill>
            <a:srgbClr val="000000"/>
          </a:solidFill>
          <a:latin typeface="+mn-lt"/>
          <a:ea typeface="+mn-ea"/>
          <a:cs typeface="+mn-cs"/>
        </a:defRPr>
      </a:lvl2pPr>
      <a:lvl3pPr marL="1192213" indent="-228600" algn="l" rtl="0" eaLnBrk="1" fontAlgn="base" hangingPunct="1">
        <a:spcBef>
          <a:spcPct val="20000"/>
        </a:spcBef>
        <a:spcAft>
          <a:spcPct val="0"/>
        </a:spcAft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svg"/><Relationship Id="rId3" Type="http://schemas.openxmlformats.org/officeDocument/2006/relationships/image" Target="../media/image8.png"/><Relationship Id="rId7" Type="http://schemas.openxmlformats.org/officeDocument/2006/relationships/image" Target="../media/image11.sv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5.svg"/><Relationship Id="rId5" Type="http://schemas.openxmlformats.org/officeDocument/2006/relationships/image" Target="../media/image7.png"/><Relationship Id="rId10" Type="http://schemas.openxmlformats.org/officeDocument/2006/relationships/image" Target="../media/image14.png"/><Relationship Id="rId4" Type="http://schemas.openxmlformats.org/officeDocument/2006/relationships/image" Target="../media/image6.jpg"/><Relationship Id="rId9" Type="http://schemas.openxmlformats.org/officeDocument/2006/relationships/image" Target="../media/image13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21.png"/><Relationship Id="rId7" Type="http://schemas.openxmlformats.org/officeDocument/2006/relationships/image" Target="../media/image2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0.png"/><Relationship Id="rId10" Type="http://schemas.openxmlformats.org/officeDocument/2006/relationships/image" Target="../media/image8.png"/><Relationship Id="rId4" Type="http://schemas.openxmlformats.org/officeDocument/2006/relationships/image" Target="../media/image22.png"/><Relationship Id="rId9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8.png"/><Relationship Id="rId4" Type="http://schemas.openxmlformats.org/officeDocument/2006/relationships/image" Target="../media/image27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8.png"/><Relationship Id="rId7" Type="http://schemas.openxmlformats.org/officeDocument/2006/relationships/image" Target="../media/image35.svg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17.svg"/><Relationship Id="rId10" Type="http://schemas.openxmlformats.org/officeDocument/2006/relationships/image" Target="../media/image36.jpeg"/><Relationship Id="rId4" Type="http://schemas.openxmlformats.org/officeDocument/2006/relationships/image" Target="../media/image16.png"/><Relationship Id="rId9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g"/><Relationship Id="rId3" Type="http://schemas.openxmlformats.org/officeDocument/2006/relationships/image" Target="../media/image8.png"/><Relationship Id="rId7" Type="http://schemas.openxmlformats.org/officeDocument/2006/relationships/image" Target="../media/image39.png"/><Relationship Id="rId2" Type="http://schemas.openxmlformats.org/officeDocument/2006/relationships/hyperlink" Target="https://ai-net.tech/protect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5" Type="http://schemas.openxmlformats.org/officeDocument/2006/relationships/image" Target="../media/image37.png"/><Relationship Id="rId10" Type="http://schemas.openxmlformats.org/officeDocument/2006/relationships/image" Target="../media/image42.png"/><Relationship Id="rId4" Type="http://schemas.openxmlformats.org/officeDocument/2006/relationships/image" Target="../media/image7.png"/><Relationship Id="rId9" Type="http://schemas.openxmlformats.org/officeDocument/2006/relationships/image" Target="../media/image4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02/joc.4835" TargetMode="External"/><Relationship Id="rId2" Type="http://schemas.openxmlformats.org/officeDocument/2006/relationships/hyperlink" Target="https://doi.org/10.1016/j.wace.2019.100219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hyperlink" Target="https://doi.org/10.1080/01621459.1968.10480934" TargetMode="External"/><Relationship Id="rId4" Type="http://schemas.openxmlformats.org/officeDocument/2006/relationships/hyperlink" Target="https://doi.org/10.2307/1907187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B2510400-5A82-45A8-8770-E0938E8AD18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39750" y="4641541"/>
            <a:ext cx="8061325" cy="731675"/>
          </a:xfrm>
        </p:spPr>
        <p:txBody>
          <a:bodyPr/>
          <a:lstStyle/>
          <a:p>
            <a:r>
              <a:rPr lang="en-US" altLang="de-DE" sz="2000" dirty="0"/>
              <a:t>The dynamic of extreme precipitation events in Berlin and Brandenburg in the context of wireless communication performance</a:t>
            </a:r>
            <a:endParaRPr lang="de-DE" altLang="de-DE" sz="2000" dirty="0"/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E10C1C4E-2C78-49C6-AE42-BB470BA7452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539750" y="5404268"/>
            <a:ext cx="8061325" cy="534570"/>
          </a:xfrm>
        </p:spPr>
        <p:txBody>
          <a:bodyPr/>
          <a:lstStyle/>
          <a:p>
            <a:r>
              <a:rPr lang="de-DE" altLang="de-DE" dirty="0"/>
              <a:t>Frederik Bart, Fred Meier, Dieter Scherer and David Hellmann</a:t>
            </a:r>
          </a:p>
          <a:p>
            <a:r>
              <a:rPr lang="de-DE" altLang="de-DE" sz="1200" dirty="0"/>
              <a:t>Chair </a:t>
            </a:r>
            <a:r>
              <a:rPr lang="de-DE" altLang="de-DE" sz="1200" dirty="0" err="1"/>
              <a:t>of</a:t>
            </a:r>
            <a:r>
              <a:rPr lang="de-DE" altLang="de-DE" sz="1200" dirty="0"/>
              <a:t> </a:t>
            </a:r>
            <a:r>
              <a:rPr lang="de-DE" altLang="de-DE" sz="1200" dirty="0" err="1"/>
              <a:t>Climatology</a:t>
            </a:r>
            <a:r>
              <a:rPr lang="de-DE" altLang="de-DE" sz="1200" dirty="0"/>
              <a:t> | Institute </a:t>
            </a:r>
            <a:r>
              <a:rPr lang="de-DE" altLang="de-DE" sz="1200" dirty="0" err="1"/>
              <a:t>of</a:t>
            </a:r>
            <a:r>
              <a:rPr lang="de-DE" altLang="de-DE" sz="1200" dirty="0"/>
              <a:t> Ecology | Technische Universität Berlin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356E3290-014E-44B5-A3CE-D121F738FC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6203800"/>
            <a:ext cx="2516907" cy="596895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B8971EFD-0631-73D3-F69C-25E323D355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6134" y="5016238"/>
            <a:ext cx="1076747" cy="107674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330163-652B-4343-BA1B-C13FB38CA0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50" y="1740115"/>
            <a:ext cx="8061325" cy="358560"/>
          </a:xfrm>
        </p:spPr>
        <p:txBody>
          <a:bodyPr/>
          <a:lstStyle/>
          <a:p>
            <a:r>
              <a:rPr lang="de-DE" altLang="de-DE" dirty="0" err="1"/>
              <a:t>Introduction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F2121B6-45E7-4F42-99AD-9F54934F98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750" y="2286271"/>
            <a:ext cx="8061325" cy="687626"/>
          </a:xfrm>
        </p:spPr>
        <p:txBody>
          <a:bodyPr/>
          <a:lstStyle/>
          <a:p>
            <a:pPr marL="285750" indent="-285750">
              <a:buFont typeface="Symbol" panose="05050102010706020507" pitchFamily="18" charset="2"/>
              <a:buChar char="-"/>
            </a:pPr>
            <a:r>
              <a:rPr lang="de-DE" dirty="0"/>
              <a:t>Analysis 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context</a:t>
            </a:r>
            <a:r>
              <a:rPr lang="de-DE" dirty="0"/>
              <a:t> </a:t>
            </a:r>
            <a:r>
              <a:rPr lang="en-US" altLang="de-DE" dirty="0"/>
              <a:t>of </a:t>
            </a:r>
            <a:r>
              <a:rPr lang="en-US" altLang="de-DE" b="1" dirty="0"/>
              <a:t>AI-NET-PROTECT</a:t>
            </a:r>
            <a:r>
              <a:rPr lang="en-US" altLang="de-DE" dirty="0"/>
              <a:t> (since November 2021)</a:t>
            </a:r>
          </a:p>
          <a:p>
            <a:pPr marL="285750" indent="-285750">
              <a:buFont typeface="Symbol" panose="05050102010706020507" pitchFamily="18" charset="2"/>
              <a:buChar char="-"/>
            </a:pPr>
            <a:r>
              <a:rPr lang="en-US" altLang="de-DE" dirty="0"/>
              <a:t>Investigation of weather influence on </a:t>
            </a:r>
            <a:r>
              <a:rPr lang="en-US" altLang="de-DE" b="1" dirty="0"/>
              <a:t>THz-Links</a:t>
            </a:r>
            <a:r>
              <a:rPr lang="en-US" altLang="de-DE" dirty="0"/>
              <a:t> (100 GHz - 10 THz)</a:t>
            </a:r>
          </a:p>
          <a:p>
            <a:endParaRPr lang="fr-FR" altLang="de-DE" dirty="0">
              <a:solidFill>
                <a:schemeClr val="tx2"/>
              </a:solidFill>
            </a:endParaRPr>
          </a:p>
          <a:p>
            <a:endParaRPr lang="fr-FR" altLang="de-DE" dirty="0">
              <a:solidFill>
                <a:schemeClr val="tx2"/>
              </a:solidFill>
            </a:endParaRPr>
          </a:p>
          <a:p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35E4AA4-F0CA-41E1-9A40-FBC7F75DBA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altLang="de-DE" dirty="0"/>
              <a:t>The </a:t>
            </a:r>
            <a:r>
              <a:rPr lang="de-DE" altLang="de-DE" dirty="0" err="1"/>
              <a:t>dynamic</a:t>
            </a:r>
            <a:r>
              <a:rPr lang="de-DE" altLang="de-DE" dirty="0"/>
              <a:t> </a:t>
            </a:r>
            <a:r>
              <a:rPr lang="de-DE" altLang="de-DE" dirty="0" err="1"/>
              <a:t>of</a:t>
            </a:r>
            <a:r>
              <a:rPr lang="de-DE" altLang="de-DE" dirty="0"/>
              <a:t> extreme </a:t>
            </a:r>
            <a:r>
              <a:rPr lang="de-DE" altLang="de-DE" dirty="0" err="1"/>
              <a:t>precipitation</a:t>
            </a:r>
            <a:r>
              <a:rPr lang="de-DE" altLang="de-DE" dirty="0"/>
              <a:t> in Berlin-Brandenburg </a:t>
            </a:r>
            <a:r>
              <a:rPr lang="de-DE" altLang="de-DE" b="0" dirty="0"/>
              <a:t>|</a:t>
            </a:r>
            <a:r>
              <a:rPr lang="de-DE" altLang="de-DE" dirty="0"/>
              <a:t> </a:t>
            </a:r>
            <a:r>
              <a:rPr lang="de-DE" altLang="de-DE" b="0" dirty="0"/>
              <a:t>Frederik Bart et al.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3DEB6E7-0766-4073-B60A-2D08C83BF9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/>
              <a:t>Slide </a:t>
            </a:r>
            <a:fld id="{2706E631-0DCF-42E9-9406-BB474DD179DB}" type="slidenum">
              <a:rPr lang="de-DE" altLang="de-DE" smtClean="0"/>
              <a:pPr/>
              <a:t>2</a:t>
            </a:fld>
            <a:endParaRPr lang="de-DE" altLang="de-DE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AE6AAB34-7E7C-43F6-8B89-702891BC59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6203800"/>
            <a:ext cx="2516907" cy="596895"/>
          </a:xfrm>
          <a:prstGeom prst="rect">
            <a:avLst/>
          </a:prstGeom>
        </p:spPr>
      </p:pic>
      <p:grpSp>
        <p:nvGrpSpPr>
          <p:cNvPr id="30" name="Gruppieren 29">
            <a:extLst>
              <a:ext uri="{FF2B5EF4-FFF2-40B4-BE49-F238E27FC236}">
                <a16:creationId xmlns:a16="http://schemas.microsoft.com/office/drawing/2014/main" id="{00CF607F-9139-4064-8804-C6F19F05CB1E}"/>
              </a:ext>
            </a:extLst>
          </p:cNvPr>
          <p:cNvGrpSpPr/>
          <p:nvPr/>
        </p:nvGrpSpPr>
        <p:grpSpPr>
          <a:xfrm>
            <a:off x="6084168" y="1406418"/>
            <a:ext cx="2640876" cy="798446"/>
            <a:chOff x="2843808" y="5409998"/>
            <a:chExt cx="2640876" cy="798446"/>
          </a:xfrm>
        </p:grpSpPr>
        <p:pic>
          <p:nvPicPr>
            <p:cNvPr id="31" name="Inhaltsplatzhalter 7">
              <a:extLst>
                <a:ext uri="{FF2B5EF4-FFF2-40B4-BE49-F238E27FC236}">
                  <a16:creationId xmlns:a16="http://schemas.microsoft.com/office/drawing/2014/main" id="{890BB5ED-3D06-4DD4-8AB7-B89DB8B2568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884689" y="5409998"/>
              <a:ext cx="1599995" cy="7984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2" name="Grafik 31" descr="Ein Bild, das Text, Schaufel, Werkzeug enthält.&#10;&#10;Automatisch generierte Beschreibung">
              <a:extLst>
                <a:ext uri="{FF2B5EF4-FFF2-40B4-BE49-F238E27FC236}">
                  <a16:creationId xmlns:a16="http://schemas.microsoft.com/office/drawing/2014/main" id="{BC5296D7-55CE-42C9-AD6B-A34E0199C0D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02" b="7582"/>
            <a:stretch/>
          </p:blipFill>
          <p:spPr bwMode="auto">
            <a:xfrm>
              <a:off x="2843808" y="5417676"/>
              <a:ext cx="1035032" cy="790768"/>
            </a:xfrm>
            <a:prstGeom prst="rect">
              <a:avLst/>
            </a:prstGeom>
          </p:spPr>
        </p:pic>
      </p:grpSp>
      <p:sp>
        <p:nvSpPr>
          <p:cNvPr id="33" name="Rechteck 32">
            <a:extLst>
              <a:ext uri="{FF2B5EF4-FFF2-40B4-BE49-F238E27FC236}">
                <a16:creationId xmlns:a16="http://schemas.microsoft.com/office/drawing/2014/main" id="{F51EC3DB-94D4-42A6-821F-5520CAAD1F57}"/>
              </a:ext>
            </a:extLst>
          </p:cNvPr>
          <p:cNvSpPr/>
          <p:nvPr/>
        </p:nvSpPr>
        <p:spPr>
          <a:xfrm>
            <a:off x="461043" y="4542295"/>
            <a:ext cx="8140032" cy="6987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l">
              <a:lnSpc>
                <a:spcPct val="150000"/>
              </a:lnSpc>
              <a:buFont typeface="Symbol" panose="05050102010706020507" pitchFamily="18" charset="2"/>
              <a:buChar char="-"/>
            </a:pPr>
            <a:r>
              <a:rPr lang="en-US" altLang="de-DE" sz="1400" dirty="0">
                <a:latin typeface="+mn-lt"/>
              </a:rPr>
              <a:t>Signal loss due to rain specific attenuation during </a:t>
            </a:r>
            <a:r>
              <a:rPr lang="en-US" altLang="de-DE" sz="1400" b="1" dirty="0"/>
              <a:t>extreme precipitation events </a:t>
            </a:r>
            <a:r>
              <a:rPr lang="en-US" altLang="de-DE" sz="1400" dirty="0"/>
              <a:t>(EPE)</a:t>
            </a:r>
            <a:endParaRPr lang="en-US" altLang="de-DE" sz="1400" dirty="0">
              <a:latin typeface="+mn-lt"/>
            </a:endParaRPr>
          </a:p>
          <a:p>
            <a:pPr marL="285750" indent="-285750" algn="l">
              <a:lnSpc>
                <a:spcPct val="150000"/>
              </a:lnSpc>
              <a:buFont typeface="Symbol" panose="05050102010706020507" pitchFamily="18" charset="2"/>
              <a:buChar char="-"/>
            </a:pPr>
            <a:r>
              <a:rPr lang="en-US" altLang="de-DE" sz="1400" dirty="0">
                <a:latin typeface="+mn-lt"/>
              </a:rPr>
              <a:t>Regionally varying positive trend of EPEs in recent decades (</a:t>
            </a:r>
            <a:r>
              <a:rPr lang="en-US" altLang="de-DE" sz="1400" dirty="0" err="1">
                <a:latin typeface="+mn-lt"/>
              </a:rPr>
              <a:t>Barbero</a:t>
            </a:r>
            <a:r>
              <a:rPr lang="en-US" altLang="de-DE" sz="1400" dirty="0">
                <a:latin typeface="+mn-lt"/>
              </a:rPr>
              <a:t> et al., 2019)</a:t>
            </a:r>
          </a:p>
        </p:txBody>
      </p:sp>
      <p:sp>
        <p:nvSpPr>
          <p:cNvPr id="34" name="Rechteck 33">
            <a:extLst>
              <a:ext uri="{FF2B5EF4-FFF2-40B4-BE49-F238E27FC236}">
                <a16:creationId xmlns:a16="http://schemas.microsoft.com/office/drawing/2014/main" id="{9916F2EC-EF73-4944-85C7-D3C807FB7157}"/>
              </a:ext>
            </a:extLst>
          </p:cNvPr>
          <p:cNvSpPr/>
          <p:nvPr/>
        </p:nvSpPr>
        <p:spPr>
          <a:xfrm>
            <a:off x="461043" y="5427381"/>
            <a:ext cx="8133532" cy="6987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l">
              <a:lnSpc>
                <a:spcPct val="150000"/>
              </a:lnSpc>
              <a:buFont typeface="Symbol" panose="05050102010706020507" pitchFamily="18" charset="2"/>
              <a:buChar char="-"/>
            </a:pPr>
            <a:r>
              <a:rPr lang="en-US" altLang="de-DE" sz="1400" dirty="0">
                <a:solidFill>
                  <a:srgbClr val="FF0000"/>
                </a:solidFill>
              </a:rPr>
              <a:t>Spatial and temporal dynamic of daily EPE in Berlin/ Brandenburg (30 years)</a:t>
            </a:r>
          </a:p>
          <a:p>
            <a:pPr marL="285750" indent="-285750" algn="l">
              <a:lnSpc>
                <a:spcPct val="150000"/>
              </a:lnSpc>
              <a:buFont typeface="Symbol" panose="05050102010706020507" pitchFamily="18" charset="2"/>
              <a:buChar char="-"/>
            </a:pPr>
            <a:r>
              <a:rPr lang="en-US" altLang="de-DE" sz="1400" dirty="0">
                <a:solidFill>
                  <a:srgbClr val="FF0000"/>
                </a:solidFill>
              </a:rPr>
              <a:t>Impact of hourly rain specific attenuation on link availability (10 years</a:t>
            </a:r>
            <a:r>
              <a:rPr lang="de-DE" altLang="de-DE" sz="1400" dirty="0">
                <a:solidFill>
                  <a:srgbClr val="FF0000"/>
                </a:solidFill>
              </a:rPr>
              <a:t>)</a:t>
            </a:r>
            <a:endParaRPr lang="de-DE" altLang="de-DE" sz="14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5" name="Textfeld 34">
            <a:extLst>
              <a:ext uri="{FF2B5EF4-FFF2-40B4-BE49-F238E27FC236}">
                <a16:creationId xmlns:a16="http://schemas.microsoft.com/office/drawing/2014/main" id="{D5A54CAA-AA61-4373-9A65-CB058602CDEF}"/>
              </a:ext>
            </a:extLst>
          </p:cNvPr>
          <p:cNvSpPr txBox="1"/>
          <p:nvPr/>
        </p:nvSpPr>
        <p:spPr>
          <a:xfrm>
            <a:off x="3166188" y="2939053"/>
            <a:ext cx="27146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Terahertz link</a:t>
            </a:r>
          </a:p>
        </p:txBody>
      </p:sp>
      <p:grpSp>
        <p:nvGrpSpPr>
          <p:cNvPr id="28" name="Gruppieren 27">
            <a:extLst>
              <a:ext uri="{FF2B5EF4-FFF2-40B4-BE49-F238E27FC236}">
                <a16:creationId xmlns:a16="http://schemas.microsoft.com/office/drawing/2014/main" id="{33E9B4E2-CDF9-49B5-A321-873A91A87294}"/>
              </a:ext>
            </a:extLst>
          </p:cNvPr>
          <p:cNvGrpSpPr/>
          <p:nvPr/>
        </p:nvGrpSpPr>
        <p:grpSpPr>
          <a:xfrm>
            <a:off x="559222" y="3164513"/>
            <a:ext cx="6571221" cy="1351643"/>
            <a:chOff x="549566" y="3069351"/>
            <a:chExt cx="6571221" cy="1351643"/>
          </a:xfrm>
        </p:grpSpPr>
        <p:grpSp>
          <p:nvGrpSpPr>
            <p:cNvPr id="10" name="Gruppieren 9">
              <a:extLst>
                <a:ext uri="{FF2B5EF4-FFF2-40B4-BE49-F238E27FC236}">
                  <a16:creationId xmlns:a16="http://schemas.microsoft.com/office/drawing/2014/main" id="{99CDF8C1-2E7A-45CE-9666-35B4930D5DE6}"/>
                </a:ext>
              </a:extLst>
            </p:cNvPr>
            <p:cNvGrpSpPr/>
            <p:nvPr/>
          </p:nvGrpSpPr>
          <p:grpSpPr>
            <a:xfrm>
              <a:off x="1947831" y="3069351"/>
              <a:ext cx="5172956" cy="1351643"/>
              <a:chOff x="3503435" y="4799270"/>
              <a:chExt cx="5172956" cy="1351643"/>
            </a:xfrm>
          </p:grpSpPr>
          <p:cxnSp>
            <p:nvCxnSpPr>
              <p:cNvPr id="11" name="Gerade Verbindung mit Pfeil 10">
                <a:extLst>
                  <a:ext uri="{FF2B5EF4-FFF2-40B4-BE49-F238E27FC236}">
                    <a16:creationId xmlns:a16="http://schemas.microsoft.com/office/drawing/2014/main" id="{CF43C4C8-1D9A-4A50-BC91-5D7E45E435C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070263" y="5454947"/>
                <a:ext cx="1344658" cy="0"/>
              </a:xfrm>
              <a:prstGeom prst="straightConnector1">
                <a:avLst/>
              </a:prstGeom>
              <a:ln>
                <a:headEnd type="none" w="med" len="med"/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" name="Gerade Verbindung mit Pfeil 11">
                <a:extLst>
                  <a:ext uri="{FF2B5EF4-FFF2-40B4-BE49-F238E27FC236}">
                    <a16:creationId xmlns:a16="http://schemas.microsoft.com/office/drawing/2014/main" id="{F48BA457-AD69-4774-B0C1-F697D362721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6761404" y="5445690"/>
                <a:ext cx="1263747" cy="10670"/>
              </a:xfrm>
              <a:prstGeom prst="straightConnector1">
                <a:avLst/>
              </a:prstGeom>
              <a:ln>
                <a:headEnd type="none" w="med" len="med"/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3" name="Gerade Verbindung mit Pfeil 12">
                <a:extLst>
                  <a:ext uri="{FF2B5EF4-FFF2-40B4-BE49-F238E27FC236}">
                    <a16:creationId xmlns:a16="http://schemas.microsoft.com/office/drawing/2014/main" id="{0DCAAAFC-E0C8-4B79-8FA7-F9538E54D61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4152745" y="5878999"/>
                <a:ext cx="3948753" cy="21390"/>
              </a:xfrm>
              <a:prstGeom prst="straightConnector1">
                <a:avLst/>
              </a:prstGeom>
              <a:ln w="9525" cap="flat" cmpd="sng" algn="ctr">
                <a:solidFill>
                  <a:schemeClr val="accent4"/>
                </a:solidFill>
                <a:prstDash val="solid"/>
                <a:round/>
                <a:headEnd type="triangle" w="med" len="med"/>
                <a:tailEnd type="triangl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sp>
            <p:nvSpPr>
              <p:cNvPr id="14" name="Textfeld 13">
                <a:extLst>
                  <a:ext uri="{FF2B5EF4-FFF2-40B4-BE49-F238E27FC236}">
                    <a16:creationId xmlns:a16="http://schemas.microsoft.com/office/drawing/2014/main" id="{7929EBA3-E64E-44BB-A87B-1ACB3E9B12AC}"/>
                  </a:ext>
                </a:extLst>
              </p:cNvPr>
              <p:cNvSpPr txBox="1"/>
              <p:nvPr/>
            </p:nvSpPr>
            <p:spPr>
              <a:xfrm>
                <a:off x="4649463" y="5889303"/>
                <a:ext cx="2714638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 dirty="0"/>
                  <a:t>Transmission distance</a:t>
                </a:r>
              </a:p>
            </p:txBody>
          </p:sp>
          <p:pic>
            <p:nvPicPr>
              <p:cNvPr id="15" name="Grafik 14" descr="Wasser mit einfarbiger Füllung">
                <a:extLst>
                  <a:ext uri="{FF2B5EF4-FFF2-40B4-BE49-F238E27FC236}">
                    <a16:creationId xmlns:a16="http://schemas.microsoft.com/office/drawing/2014/main" id="{2982661C-D6CA-4890-BCDF-1F6FE6AF3C7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5572301" y="5446092"/>
                <a:ext cx="203520" cy="203520"/>
              </a:xfrm>
              <a:prstGeom prst="rect">
                <a:avLst/>
              </a:prstGeom>
            </p:spPr>
          </p:pic>
          <p:pic>
            <p:nvPicPr>
              <p:cNvPr id="16" name="Grafik 15" descr="Teils sonnig mit einfarbiger Füllung">
                <a:extLst>
                  <a:ext uri="{FF2B5EF4-FFF2-40B4-BE49-F238E27FC236}">
                    <a16:creationId xmlns:a16="http://schemas.microsoft.com/office/drawing/2014/main" id="{4B9802F3-1056-4A0C-A193-26C81C3E0E1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6106219" y="4799270"/>
                <a:ext cx="613073" cy="613073"/>
              </a:xfrm>
              <a:prstGeom prst="rect">
                <a:avLst/>
              </a:prstGeom>
            </p:spPr>
          </p:pic>
          <p:pic>
            <p:nvPicPr>
              <p:cNvPr id="17" name="Grafik 16" descr="Cloud mit einfarbiger Füllung">
                <a:extLst>
                  <a:ext uri="{FF2B5EF4-FFF2-40B4-BE49-F238E27FC236}">
                    <a16:creationId xmlns:a16="http://schemas.microsoft.com/office/drawing/2014/main" id="{EB86BE4F-8E2A-4D44-AA48-1949D339B6D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p:blipFill>
            <p:spPr>
              <a:xfrm>
                <a:off x="5414877" y="4927638"/>
                <a:ext cx="540689" cy="540689"/>
              </a:xfrm>
              <a:prstGeom prst="rect">
                <a:avLst/>
              </a:prstGeom>
            </p:spPr>
          </p:pic>
          <p:pic>
            <p:nvPicPr>
              <p:cNvPr id="18" name="Grafik 17" descr="Cloud mit einfarbiger Füllung">
                <a:extLst>
                  <a:ext uri="{FF2B5EF4-FFF2-40B4-BE49-F238E27FC236}">
                    <a16:creationId xmlns:a16="http://schemas.microsoft.com/office/drawing/2014/main" id="{7BD337C4-E9F2-4E1E-A457-688A7370BB0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p:blipFill>
            <p:spPr>
              <a:xfrm>
                <a:off x="5826305" y="4870652"/>
                <a:ext cx="422546" cy="422546"/>
              </a:xfrm>
              <a:prstGeom prst="rect">
                <a:avLst/>
              </a:prstGeom>
            </p:spPr>
          </p:pic>
          <p:pic>
            <p:nvPicPr>
              <p:cNvPr id="19" name="Grafik 18" descr="Wasser mit einfarbiger Füllung">
                <a:extLst>
                  <a:ext uri="{FF2B5EF4-FFF2-40B4-BE49-F238E27FC236}">
                    <a16:creationId xmlns:a16="http://schemas.microsoft.com/office/drawing/2014/main" id="{7E24450F-6FAE-4C0C-B000-3B8E52B2CFF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5734646" y="5352884"/>
                <a:ext cx="169030" cy="169030"/>
              </a:xfrm>
              <a:prstGeom prst="rect">
                <a:avLst/>
              </a:prstGeom>
            </p:spPr>
          </p:pic>
          <p:pic>
            <p:nvPicPr>
              <p:cNvPr id="20" name="Grafik 19" descr="Wasser mit einfarbiger Füllung">
                <a:extLst>
                  <a:ext uri="{FF2B5EF4-FFF2-40B4-BE49-F238E27FC236}">
                    <a16:creationId xmlns:a16="http://schemas.microsoft.com/office/drawing/2014/main" id="{EF9A6F1E-AB6A-4DE0-8FF0-2F92EB27B59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5900136" y="5392165"/>
                <a:ext cx="213293" cy="213293"/>
              </a:xfrm>
              <a:prstGeom prst="rect">
                <a:avLst/>
              </a:prstGeom>
            </p:spPr>
          </p:pic>
          <p:pic>
            <p:nvPicPr>
              <p:cNvPr id="21" name="Grafik 20" descr="Wasser mit einfarbiger Füllung">
                <a:extLst>
                  <a:ext uri="{FF2B5EF4-FFF2-40B4-BE49-F238E27FC236}">
                    <a16:creationId xmlns:a16="http://schemas.microsoft.com/office/drawing/2014/main" id="{6C66BA7A-06A6-4DFD-91FE-6A574F1AE82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6069455" y="5468560"/>
                <a:ext cx="213293" cy="213293"/>
              </a:xfrm>
              <a:prstGeom prst="rect">
                <a:avLst/>
              </a:prstGeom>
            </p:spPr>
          </p:pic>
          <p:pic>
            <p:nvPicPr>
              <p:cNvPr id="22" name="Grafik 21" descr="Wasser mit einfarbiger Füllung">
                <a:extLst>
                  <a:ext uri="{FF2B5EF4-FFF2-40B4-BE49-F238E27FC236}">
                    <a16:creationId xmlns:a16="http://schemas.microsoft.com/office/drawing/2014/main" id="{373A8BE5-CA63-4151-8DEE-FD9614F6C44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6221964" y="5361341"/>
                <a:ext cx="180859" cy="180859"/>
              </a:xfrm>
              <a:prstGeom prst="rect">
                <a:avLst/>
              </a:prstGeom>
            </p:spPr>
          </p:pic>
          <p:sp>
            <p:nvSpPr>
              <p:cNvPr id="23" name="Textfeld 22">
                <a:extLst>
                  <a:ext uri="{FF2B5EF4-FFF2-40B4-BE49-F238E27FC236}">
                    <a16:creationId xmlns:a16="http://schemas.microsoft.com/office/drawing/2014/main" id="{9A775460-55EB-4613-BD59-80C39F5093E8}"/>
                  </a:ext>
                </a:extLst>
              </p:cNvPr>
              <p:cNvSpPr txBox="1"/>
              <p:nvPr/>
            </p:nvSpPr>
            <p:spPr>
              <a:xfrm>
                <a:off x="4678639" y="5643829"/>
                <a:ext cx="2714638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 dirty="0"/>
                  <a:t>Absorption and scattering</a:t>
                </a:r>
              </a:p>
            </p:txBody>
          </p:sp>
          <p:sp>
            <p:nvSpPr>
              <p:cNvPr id="24" name="Textfeld 23">
                <a:extLst>
                  <a:ext uri="{FF2B5EF4-FFF2-40B4-BE49-F238E27FC236}">
                    <a16:creationId xmlns:a16="http://schemas.microsoft.com/office/drawing/2014/main" id="{7A8991AB-61ED-410B-A154-3900745CB61F}"/>
                  </a:ext>
                </a:extLst>
              </p:cNvPr>
              <p:cNvSpPr txBox="1"/>
              <p:nvPr/>
            </p:nvSpPr>
            <p:spPr>
              <a:xfrm>
                <a:off x="6305183" y="5424980"/>
                <a:ext cx="190351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 dirty="0"/>
                  <a:t>Attenuated radiation</a:t>
                </a:r>
              </a:p>
            </p:txBody>
          </p:sp>
          <p:sp>
            <p:nvSpPr>
              <p:cNvPr id="25" name="Textfeld 24">
                <a:extLst>
                  <a:ext uri="{FF2B5EF4-FFF2-40B4-BE49-F238E27FC236}">
                    <a16:creationId xmlns:a16="http://schemas.microsoft.com/office/drawing/2014/main" id="{520B4CD2-0ED9-4DE2-9642-6277BF085BCB}"/>
                  </a:ext>
                </a:extLst>
              </p:cNvPr>
              <p:cNvSpPr txBox="1"/>
              <p:nvPr/>
            </p:nvSpPr>
            <p:spPr>
              <a:xfrm>
                <a:off x="3866472" y="5442583"/>
                <a:ext cx="1769325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 dirty="0"/>
                  <a:t>Incident radiation</a:t>
                </a:r>
              </a:p>
            </p:txBody>
          </p:sp>
          <p:pic>
            <p:nvPicPr>
              <p:cNvPr id="26" name="Grafik 25" descr="Funkmast mit einfarbiger Füllung">
                <a:extLst>
                  <a:ext uri="{FF2B5EF4-FFF2-40B4-BE49-F238E27FC236}">
                    <a16:creationId xmlns:a16="http://schemas.microsoft.com/office/drawing/2014/main" id="{AE564461-3F8D-4011-B151-B85460B65EE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p:blipFill>
            <p:spPr>
              <a:xfrm>
                <a:off x="3503435" y="5361175"/>
                <a:ext cx="604440" cy="604440"/>
              </a:xfrm>
              <a:prstGeom prst="rect">
                <a:avLst/>
              </a:prstGeom>
            </p:spPr>
          </p:pic>
          <p:pic>
            <p:nvPicPr>
              <p:cNvPr id="27" name="Grafik 26" descr="Funkmast mit einfarbiger Füllung">
                <a:extLst>
                  <a:ext uri="{FF2B5EF4-FFF2-40B4-BE49-F238E27FC236}">
                    <a16:creationId xmlns:a16="http://schemas.microsoft.com/office/drawing/2014/main" id="{228239CE-C27A-47C2-BBB2-4C245976B62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p:blipFill>
            <p:spPr>
              <a:xfrm>
                <a:off x="8070021" y="5352059"/>
                <a:ext cx="606370" cy="606370"/>
              </a:xfrm>
              <a:prstGeom prst="rect">
                <a:avLst/>
              </a:prstGeom>
            </p:spPr>
          </p:pic>
        </p:grpSp>
        <p:sp>
          <p:nvSpPr>
            <p:cNvPr id="9" name="Eckige Klammer links 8">
              <a:extLst>
                <a:ext uri="{FF2B5EF4-FFF2-40B4-BE49-F238E27FC236}">
                  <a16:creationId xmlns:a16="http://schemas.microsoft.com/office/drawing/2014/main" id="{21B2A8D8-F981-41F3-B3FA-9C5BBED043DC}"/>
                </a:ext>
              </a:extLst>
            </p:cNvPr>
            <p:cNvSpPr/>
            <p:nvPr/>
          </p:nvSpPr>
          <p:spPr bwMode="auto">
            <a:xfrm rot="5400000">
              <a:off x="4422791" y="1146382"/>
              <a:ext cx="255648" cy="4138436"/>
            </a:xfrm>
            <a:prstGeom prst="leftBracket">
              <a:avLst>
                <a:gd name="adj" fmla="val 0"/>
              </a:avLst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6" name="Textfeld 35">
              <a:extLst>
                <a:ext uri="{FF2B5EF4-FFF2-40B4-BE49-F238E27FC236}">
                  <a16:creationId xmlns:a16="http://schemas.microsoft.com/office/drawing/2014/main" id="{B4F0C4DA-4BB9-48CD-A71B-CF7E61E5B040}"/>
                </a:ext>
              </a:extLst>
            </p:cNvPr>
            <p:cNvSpPr txBox="1"/>
            <p:nvPr/>
          </p:nvSpPr>
          <p:spPr>
            <a:xfrm>
              <a:off x="549566" y="3244218"/>
              <a:ext cx="194421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dirty="0"/>
                <a:t>Antenna gain</a:t>
              </a:r>
            </a:p>
            <a:p>
              <a:r>
                <a:rPr lang="en-US" sz="1050" dirty="0"/>
                <a:t>Thermal noise</a:t>
              </a:r>
            </a:p>
            <a:p>
              <a:r>
                <a:rPr lang="en-US" sz="1050" dirty="0"/>
                <a:t>Transmit power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10454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rafik 19">
            <a:extLst>
              <a:ext uri="{FF2B5EF4-FFF2-40B4-BE49-F238E27FC236}">
                <a16:creationId xmlns:a16="http://schemas.microsoft.com/office/drawing/2014/main" id="{F4D330F2-E398-4AC3-8509-DA1199DEFF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384" y="1800197"/>
            <a:ext cx="4622672" cy="2311337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272E66D9-FA53-464C-842D-F06F8CA585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50" y="1451183"/>
            <a:ext cx="8061325" cy="341119"/>
          </a:xfrm>
        </p:spPr>
        <p:txBody>
          <a:bodyPr/>
          <a:lstStyle/>
          <a:p>
            <a:r>
              <a:rPr lang="de-DE" sz="1400" dirty="0"/>
              <a:t>Raingauge </a:t>
            </a:r>
            <a:r>
              <a:rPr lang="de-DE" sz="1400" dirty="0" err="1"/>
              <a:t>data</a:t>
            </a:r>
            <a:r>
              <a:rPr lang="de-DE" sz="1400" dirty="0"/>
              <a:t> </a:t>
            </a:r>
            <a:r>
              <a:rPr lang="de-DE" sz="1400" dirty="0" err="1"/>
              <a:t>of</a:t>
            </a:r>
            <a:r>
              <a:rPr lang="de-DE" sz="1400" dirty="0"/>
              <a:t> </a:t>
            </a:r>
            <a:r>
              <a:rPr lang="de-DE" sz="1400" dirty="0" err="1"/>
              <a:t>the</a:t>
            </a:r>
            <a:r>
              <a:rPr lang="de-DE" sz="1400" dirty="0"/>
              <a:t> German </a:t>
            </a:r>
            <a:r>
              <a:rPr lang="de-DE" sz="1400" dirty="0" err="1"/>
              <a:t>Meteorological</a:t>
            </a:r>
            <a:r>
              <a:rPr lang="de-DE" sz="1400" dirty="0"/>
              <a:t> Service</a:t>
            </a:r>
            <a:r>
              <a:rPr lang="de-DE" sz="1400" baseline="30000" dirty="0"/>
              <a:t>1</a:t>
            </a:r>
            <a:r>
              <a:rPr lang="de-DE" sz="1400" dirty="0"/>
              <a:t> (DWD)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411C998-F71F-48BA-B14F-B127B59241C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altLang="de-DE" dirty="0"/>
              <a:t>The </a:t>
            </a:r>
            <a:r>
              <a:rPr lang="de-DE" altLang="de-DE" dirty="0" err="1"/>
              <a:t>dynamic</a:t>
            </a:r>
            <a:r>
              <a:rPr lang="de-DE" altLang="de-DE" dirty="0"/>
              <a:t> </a:t>
            </a:r>
            <a:r>
              <a:rPr lang="de-DE" altLang="de-DE" dirty="0" err="1"/>
              <a:t>of</a:t>
            </a:r>
            <a:r>
              <a:rPr lang="de-DE" altLang="de-DE" dirty="0"/>
              <a:t> extreme </a:t>
            </a:r>
            <a:r>
              <a:rPr lang="de-DE" altLang="de-DE" dirty="0" err="1"/>
              <a:t>precipitation</a:t>
            </a:r>
            <a:r>
              <a:rPr lang="de-DE" altLang="de-DE" dirty="0"/>
              <a:t> in Berlin-Brandenburg </a:t>
            </a:r>
            <a:r>
              <a:rPr lang="de-DE" altLang="de-DE" b="0" dirty="0"/>
              <a:t>|</a:t>
            </a:r>
            <a:r>
              <a:rPr lang="de-DE" altLang="de-DE" dirty="0"/>
              <a:t> </a:t>
            </a:r>
            <a:r>
              <a:rPr lang="de-DE" altLang="de-DE" b="0" dirty="0"/>
              <a:t>Frederik Bart et al. 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A8335E5-2D27-4C8B-9C20-2D23BFE5CEC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Slide </a:t>
            </a:r>
            <a:fld id="{2706E631-0DCF-42E9-9406-BB474DD179DB}" type="slidenum">
              <a:rPr lang="de-DE" altLang="de-DE" smtClean="0"/>
              <a:pPr/>
              <a:t>3</a:t>
            </a:fld>
            <a:endParaRPr lang="de-DE" altLang="de-DE" dirty="0"/>
          </a:p>
        </p:txBody>
      </p:sp>
      <p:graphicFrame>
        <p:nvGraphicFramePr>
          <p:cNvPr id="14" name="Tabelle 13">
            <a:extLst>
              <a:ext uri="{FF2B5EF4-FFF2-40B4-BE49-F238E27FC236}">
                <a16:creationId xmlns:a16="http://schemas.microsoft.com/office/drawing/2014/main" id="{293EDAAB-5C78-42CF-A752-425D166A61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1722494"/>
              </p:ext>
            </p:extLst>
          </p:nvPr>
        </p:nvGraphicFramePr>
        <p:xfrm>
          <a:off x="481703" y="4380483"/>
          <a:ext cx="8208913" cy="1630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225">
                  <a:extLst>
                    <a:ext uri="{9D8B030D-6E8A-4147-A177-3AD203B41FA5}">
                      <a16:colId xmlns:a16="http://schemas.microsoft.com/office/drawing/2014/main" val="1077989716"/>
                    </a:ext>
                  </a:extLst>
                </a:gridCol>
                <a:gridCol w="6192688">
                  <a:extLst>
                    <a:ext uri="{9D8B030D-6E8A-4147-A177-3AD203B41FA5}">
                      <a16:colId xmlns:a16="http://schemas.microsoft.com/office/drawing/2014/main" val="3676030216"/>
                    </a:ext>
                  </a:extLst>
                </a:gridCol>
              </a:tblGrid>
              <a:tr h="252765">
                <a:tc>
                  <a:txBody>
                    <a:bodyPr/>
                    <a:lstStyle/>
                    <a:p>
                      <a:pPr algn="ctr"/>
                      <a:r>
                        <a:rPr lang="de-DE" sz="1100" dirty="0"/>
                        <a:t>Threshold </a:t>
                      </a:r>
                      <a:r>
                        <a:rPr lang="de-DE" sz="1100" dirty="0" err="1"/>
                        <a:t>values</a:t>
                      </a:r>
                      <a:r>
                        <a:rPr lang="de-DE" sz="1100" dirty="0"/>
                        <a:t> </a:t>
                      </a:r>
                      <a:r>
                        <a:rPr lang="de-DE" sz="1100" baseline="30000" dirty="0"/>
                        <a:t>2</a:t>
                      </a:r>
                      <a:endParaRPr lang="de-DE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dirty="0"/>
                        <a:t>Description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1039335"/>
                  </a:ext>
                </a:extLst>
              </a:tr>
              <a:tr h="227766">
                <a:tc>
                  <a:txBody>
                    <a:bodyPr/>
                    <a:lstStyle/>
                    <a:p>
                      <a:pPr algn="ctr"/>
                      <a:r>
                        <a:rPr lang="de-DE" sz="1100" dirty="0"/>
                        <a:t>PN10</a:t>
                      </a:r>
                      <a:endParaRPr lang="de-DE" sz="1100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dirty="0"/>
                        <a:t>Days </a:t>
                      </a:r>
                      <a:r>
                        <a:rPr lang="de-DE" sz="1100" dirty="0" err="1"/>
                        <a:t>with</a:t>
                      </a:r>
                      <a:r>
                        <a:rPr lang="de-DE" sz="1100" dirty="0"/>
                        <a:t> </a:t>
                      </a:r>
                      <a:r>
                        <a:rPr lang="de-DE" sz="1100" dirty="0" err="1"/>
                        <a:t>prec</a:t>
                      </a:r>
                      <a:r>
                        <a:rPr lang="de-DE" sz="1100" dirty="0"/>
                        <a:t>. </a:t>
                      </a:r>
                      <a:r>
                        <a:rPr lang="de-DE" sz="1100" dirty="0" err="1"/>
                        <a:t>amount</a:t>
                      </a:r>
                      <a:r>
                        <a:rPr lang="de-DE" sz="1100" dirty="0"/>
                        <a:t> ≥ </a:t>
                      </a:r>
                      <a:r>
                        <a:rPr lang="de-DE" sz="1100" b="1" dirty="0"/>
                        <a:t>10 mm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7938672"/>
                  </a:ext>
                </a:extLst>
              </a:tr>
              <a:tr h="23309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100" dirty="0"/>
                        <a:t>PNL95</a:t>
                      </a:r>
                      <a:endParaRPr lang="de-DE" sz="1100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100" dirty="0"/>
                        <a:t>Days </a:t>
                      </a:r>
                      <a:r>
                        <a:rPr lang="de-DE" sz="1100" dirty="0" err="1"/>
                        <a:t>with</a:t>
                      </a:r>
                      <a:r>
                        <a:rPr lang="de-DE" sz="1100" dirty="0"/>
                        <a:t> </a:t>
                      </a:r>
                      <a:r>
                        <a:rPr lang="de-DE" sz="1100" dirty="0" err="1"/>
                        <a:t>prec</a:t>
                      </a:r>
                      <a:r>
                        <a:rPr lang="de-DE" sz="1100" dirty="0"/>
                        <a:t>. </a:t>
                      </a:r>
                      <a:r>
                        <a:rPr lang="de-DE" sz="1100" dirty="0" err="1"/>
                        <a:t>amount</a:t>
                      </a:r>
                      <a:r>
                        <a:rPr lang="de-DE" sz="1100" dirty="0"/>
                        <a:t> ≥ </a:t>
                      </a:r>
                      <a:r>
                        <a:rPr lang="de-DE" sz="1100" dirty="0" err="1"/>
                        <a:t>the</a:t>
                      </a:r>
                      <a:r>
                        <a:rPr lang="de-DE" sz="1100" dirty="0"/>
                        <a:t> 95th </a:t>
                      </a:r>
                      <a:r>
                        <a:rPr lang="de-DE" sz="1100" dirty="0" err="1"/>
                        <a:t>percentile</a:t>
                      </a:r>
                      <a:r>
                        <a:rPr lang="de-DE" sz="1100" dirty="0"/>
                        <a:t> </a:t>
                      </a:r>
                      <a:r>
                        <a:rPr lang="de-DE" sz="1100" dirty="0" err="1"/>
                        <a:t>of</a:t>
                      </a:r>
                      <a:r>
                        <a:rPr lang="de-DE" sz="1100" dirty="0"/>
                        <a:t> </a:t>
                      </a:r>
                      <a:r>
                        <a:rPr lang="de-DE" sz="1100" dirty="0" err="1"/>
                        <a:t>wet</a:t>
                      </a:r>
                      <a:r>
                        <a:rPr lang="de-DE" sz="1100" dirty="0"/>
                        <a:t> </a:t>
                      </a:r>
                      <a:r>
                        <a:rPr lang="de-DE" sz="1100" dirty="0" err="1"/>
                        <a:t>days</a:t>
                      </a:r>
                      <a:r>
                        <a:rPr lang="de-DE" sz="1100" dirty="0"/>
                        <a:t> (≥ 1mm) </a:t>
                      </a:r>
                      <a:r>
                        <a:rPr lang="de-DE" sz="1100" dirty="0" err="1"/>
                        <a:t>between</a:t>
                      </a:r>
                      <a:r>
                        <a:rPr lang="de-DE" sz="1100" dirty="0"/>
                        <a:t> 1960-1990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100" b="0" dirty="0"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de-DE" sz="1100" b="0" dirty="0" err="1">
                          <a:sym typeface="Wingdings" panose="05000000000000000000" pitchFamily="2" charset="2"/>
                        </a:rPr>
                        <a:t>mean</a:t>
                      </a:r>
                      <a:r>
                        <a:rPr lang="de-DE" sz="1100" b="0" dirty="0"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de-DE" sz="1100" b="0" dirty="0" err="1">
                          <a:sym typeface="Wingdings" panose="05000000000000000000" pitchFamily="2" charset="2"/>
                        </a:rPr>
                        <a:t>of</a:t>
                      </a:r>
                      <a:r>
                        <a:rPr lang="de-DE" sz="1100" b="0" dirty="0">
                          <a:sym typeface="Wingdings" panose="05000000000000000000" pitchFamily="2" charset="2"/>
                        </a:rPr>
                        <a:t> all </a:t>
                      </a:r>
                      <a:r>
                        <a:rPr lang="de-DE" sz="1100" b="0" dirty="0" err="1">
                          <a:sym typeface="Wingdings" panose="05000000000000000000" pitchFamily="2" charset="2"/>
                        </a:rPr>
                        <a:t>stations</a:t>
                      </a:r>
                      <a:r>
                        <a:rPr lang="de-DE" sz="1100" b="0" dirty="0">
                          <a:sym typeface="Wingdings" panose="05000000000000000000" pitchFamily="2" charset="2"/>
                        </a:rPr>
                        <a:t> = </a:t>
                      </a:r>
                      <a:r>
                        <a:rPr lang="de-DE" sz="1100" b="1" dirty="0">
                          <a:sym typeface="Wingdings" panose="05000000000000000000" pitchFamily="2" charset="2"/>
                        </a:rPr>
                        <a:t>14.5 ± 0.8 mm</a:t>
                      </a:r>
                      <a:endParaRPr lang="de-DE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487134"/>
                  </a:ext>
                </a:extLst>
              </a:tr>
              <a:tr h="127328">
                <a:tc>
                  <a:txBody>
                    <a:bodyPr/>
                    <a:lstStyle/>
                    <a:p>
                      <a:pPr algn="ctr"/>
                      <a:r>
                        <a:rPr lang="de-DE" sz="1100" dirty="0"/>
                        <a:t>PN20</a:t>
                      </a:r>
                      <a:endParaRPr lang="de-DE" sz="1100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100" dirty="0"/>
                        <a:t>Days </a:t>
                      </a:r>
                      <a:r>
                        <a:rPr lang="de-DE" sz="1100" dirty="0" err="1"/>
                        <a:t>with</a:t>
                      </a:r>
                      <a:r>
                        <a:rPr lang="de-DE" sz="1100" dirty="0"/>
                        <a:t> </a:t>
                      </a:r>
                      <a:r>
                        <a:rPr lang="de-DE" sz="1100" dirty="0" err="1"/>
                        <a:t>prec</a:t>
                      </a:r>
                      <a:r>
                        <a:rPr lang="de-DE" sz="1100" dirty="0"/>
                        <a:t>. </a:t>
                      </a:r>
                      <a:r>
                        <a:rPr lang="de-DE" sz="1100" dirty="0" err="1"/>
                        <a:t>amount</a:t>
                      </a:r>
                      <a:r>
                        <a:rPr lang="de-DE" sz="1100" dirty="0"/>
                        <a:t>  ≥</a:t>
                      </a:r>
                      <a:r>
                        <a:rPr lang="de-DE" sz="1100" b="1" dirty="0"/>
                        <a:t> 20 mm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4125344"/>
                  </a:ext>
                </a:extLst>
              </a:tr>
              <a:tr h="416303">
                <a:tc>
                  <a:txBody>
                    <a:bodyPr/>
                    <a:lstStyle/>
                    <a:p>
                      <a:pPr algn="ctr"/>
                      <a:r>
                        <a:rPr lang="de-DE" sz="1100" dirty="0"/>
                        <a:t>PNL99</a:t>
                      </a:r>
                      <a:endParaRPr lang="de-DE" sz="1100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100" dirty="0"/>
                        <a:t>Days </a:t>
                      </a:r>
                      <a:r>
                        <a:rPr lang="de-DE" sz="1100" dirty="0" err="1"/>
                        <a:t>with</a:t>
                      </a:r>
                      <a:r>
                        <a:rPr lang="de-DE" sz="1100" dirty="0"/>
                        <a:t> </a:t>
                      </a:r>
                      <a:r>
                        <a:rPr lang="de-DE" sz="1100" dirty="0" err="1"/>
                        <a:t>prec</a:t>
                      </a:r>
                      <a:r>
                        <a:rPr lang="de-DE" sz="1100" dirty="0"/>
                        <a:t>. </a:t>
                      </a:r>
                      <a:r>
                        <a:rPr lang="de-DE" sz="1100" dirty="0" err="1"/>
                        <a:t>amount</a:t>
                      </a:r>
                      <a:r>
                        <a:rPr lang="de-DE" sz="1100" dirty="0"/>
                        <a:t> ≥ </a:t>
                      </a:r>
                      <a:r>
                        <a:rPr lang="de-DE" sz="1100" dirty="0" err="1"/>
                        <a:t>the</a:t>
                      </a:r>
                      <a:r>
                        <a:rPr lang="de-DE" sz="1100" dirty="0"/>
                        <a:t> 99th </a:t>
                      </a:r>
                      <a:r>
                        <a:rPr lang="de-DE" sz="1100" dirty="0" err="1"/>
                        <a:t>percentile</a:t>
                      </a:r>
                      <a:r>
                        <a:rPr lang="de-DE" sz="1100" dirty="0"/>
                        <a:t> </a:t>
                      </a:r>
                      <a:r>
                        <a:rPr lang="de-DE" sz="1100" dirty="0" err="1"/>
                        <a:t>of</a:t>
                      </a:r>
                      <a:r>
                        <a:rPr lang="de-DE" sz="1100" dirty="0"/>
                        <a:t> </a:t>
                      </a:r>
                      <a:r>
                        <a:rPr lang="de-DE" sz="1100" dirty="0" err="1"/>
                        <a:t>wet</a:t>
                      </a:r>
                      <a:r>
                        <a:rPr lang="de-DE" sz="1100" dirty="0"/>
                        <a:t> </a:t>
                      </a:r>
                      <a:r>
                        <a:rPr lang="de-DE" sz="1100" dirty="0" err="1"/>
                        <a:t>days</a:t>
                      </a:r>
                      <a:r>
                        <a:rPr lang="de-DE" sz="1100" dirty="0"/>
                        <a:t> (≥ 1mm) </a:t>
                      </a:r>
                      <a:r>
                        <a:rPr lang="de-DE" sz="1100" dirty="0" err="1"/>
                        <a:t>between</a:t>
                      </a:r>
                      <a:r>
                        <a:rPr lang="de-DE" sz="1100" dirty="0"/>
                        <a:t> 1960-1990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100" b="0" dirty="0"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de-DE" sz="1100" b="0" dirty="0" err="1">
                          <a:sym typeface="Wingdings" panose="05000000000000000000" pitchFamily="2" charset="2"/>
                        </a:rPr>
                        <a:t>mean</a:t>
                      </a:r>
                      <a:r>
                        <a:rPr lang="de-DE" sz="1100" b="0" dirty="0"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de-DE" sz="1100" b="0" dirty="0" err="1">
                          <a:sym typeface="Wingdings" panose="05000000000000000000" pitchFamily="2" charset="2"/>
                        </a:rPr>
                        <a:t>of</a:t>
                      </a:r>
                      <a:r>
                        <a:rPr lang="de-DE" sz="1100" b="0" dirty="0">
                          <a:sym typeface="Wingdings" panose="05000000000000000000" pitchFamily="2" charset="2"/>
                        </a:rPr>
                        <a:t> all </a:t>
                      </a:r>
                      <a:r>
                        <a:rPr lang="de-DE" sz="1100" b="0" dirty="0" err="1">
                          <a:sym typeface="Wingdings" panose="05000000000000000000" pitchFamily="2" charset="2"/>
                        </a:rPr>
                        <a:t>stations</a:t>
                      </a:r>
                      <a:r>
                        <a:rPr lang="de-DE" sz="1100" b="0" dirty="0">
                          <a:sym typeface="Wingdings" panose="05000000000000000000" pitchFamily="2" charset="2"/>
                        </a:rPr>
                        <a:t> = </a:t>
                      </a:r>
                      <a:r>
                        <a:rPr lang="de-DE" sz="1100" b="1" dirty="0">
                          <a:sym typeface="Wingdings" panose="05000000000000000000" pitchFamily="2" charset="2"/>
                        </a:rPr>
                        <a:t>26.1 ± 1.8 mm</a:t>
                      </a:r>
                      <a:endParaRPr lang="de-DE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4740116"/>
                  </a:ext>
                </a:extLst>
              </a:tr>
            </a:tbl>
          </a:graphicData>
        </a:graphic>
      </p:graphicFrame>
      <p:sp>
        <p:nvSpPr>
          <p:cNvPr id="8" name="Titel 1">
            <a:extLst>
              <a:ext uri="{FF2B5EF4-FFF2-40B4-BE49-F238E27FC236}">
                <a16:creationId xmlns:a16="http://schemas.microsoft.com/office/drawing/2014/main" id="{AE7D3485-FFA1-4854-BB75-18C40669D4DE}"/>
              </a:ext>
            </a:extLst>
          </p:cNvPr>
          <p:cNvSpPr txBox="1">
            <a:spLocks/>
          </p:cNvSpPr>
          <p:nvPr/>
        </p:nvSpPr>
        <p:spPr bwMode="auto">
          <a:xfrm>
            <a:off x="553909" y="3973202"/>
            <a:ext cx="8061325" cy="3411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de-DE" sz="1600" dirty="0"/>
              <a:t>Peak </a:t>
            </a:r>
            <a:r>
              <a:rPr lang="de-DE" sz="1600" dirty="0" err="1"/>
              <a:t>over</a:t>
            </a:r>
            <a:r>
              <a:rPr lang="de-DE" sz="1600" dirty="0"/>
              <a:t> </a:t>
            </a:r>
            <a:r>
              <a:rPr lang="de-DE" sz="1600" dirty="0" err="1"/>
              <a:t>threshold</a:t>
            </a:r>
            <a:r>
              <a:rPr lang="de-DE" sz="1600" dirty="0"/>
              <a:t> </a:t>
            </a:r>
            <a:r>
              <a:rPr lang="de-DE" sz="1600" dirty="0" err="1"/>
              <a:t>analysis</a:t>
            </a:r>
            <a:endParaRPr lang="de-DE" sz="1600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914BA451-8DEA-4BF9-977F-F7805E32F7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3469" y="1598403"/>
            <a:ext cx="3092987" cy="2474388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2A7491EC-684C-43AC-A37E-B69564BF5F54}"/>
              </a:ext>
            </a:extLst>
          </p:cNvPr>
          <p:cNvSpPr txBox="1"/>
          <p:nvPr/>
        </p:nvSpPr>
        <p:spPr>
          <a:xfrm>
            <a:off x="5660191" y="4048504"/>
            <a:ext cx="29395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DWD </a:t>
            </a:r>
            <a:r>
              <a:rPr lang="de-DE" dirty="0" err="1"/>
              <a:t>stations</a:t>
            </a:r>
            <a:r>
              <a:rPr lang="de-DE" dirty="0"/>
              <a:t> in Berlin and Brandenburg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4701E7E4-8D06-487E-A1BC-71FDA5D2E3B5}"/>
              </a:ext>
            </a:extLst>
          </p:cNvPr>
          <p:cNvSpPr txBox="1"/>
          <p:nvPr/>
        </p:nvSpPr>
        <p:spPr>
          <a:xfrm>
            <a:off x="3563888" y="5972968"/>
            <a:ext cx="531618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sz="900" baseline="30000" dirty="0"/>
              <a:t>2 </a:t>
            </a:r>
            <a:r>
              <a:rPr lang="de-DE" sz="900" dirty="0" err="1"/>
              <a:t>Based</a:t>
            </a:r>
            <a:r>
              <a:rPr lang="de-DE" sz="900" dirty="0"/>
              <a:t> on </a:t>
            </a:r>
            <a:r>
              <a:rPr lang="de-DE" sz="900" dirty="0" err="1"/>
              <a:t>climate</a:t>
            </a:r>
            <a:r>
              <a:rPr lang="de-DE" sz="900" dirty="0"/>
              <a:t> </a:t>
            </a:r>
            <a:r>
              <a:rPr lang="de-DE" sz="900" dirty="0" err="1"/>
              <a:t>change</a:t>
            </a:r>
            <a:r>
              <a:rPr lang="de-DE" sz="900" dirty="0"/>
              <a:t> </a:t>
            </a:r>
            <a:r>
              <a:rPr lang="de-DE" sz="900" dirty="0" err="1"/>
              <a:t>indices</a:t>
            </a:r>
            <a:r>
              <a:rPr lang="de-DE" sz="900" dirty="0"/>
              <a:t> </a:t>
            </a:r>
            <a:r>
              <a:rPr lang="de-DE" sz="900" dirty="0" err="1"/>
              <a:t>by</a:t>
            </a:r>
            <a:r>
              <a:rPr lang="de-DE" sz="900" dirty="0"/>
              <a:t> </a:t>
            </a:r>
            <a:r>
              <a:rPr lang="de-DE" sz="900" dirty="0" err="1"/>
              <a:t>the</a:t>
            </a:r>
            <a:r>
              <a:rPr lang="de-DE" sz="900" dirty="0"/>
              <a:t> </a:t>
            </a:r>
            <a:r>
              <a:rPr lang="en-US" sz="900" dirty="0"/>
              <a:t>WMO </a:t>
            </a:r>
            <a:r>
              <a:rPr lang="en-US" sz="900" dirty="0" err="1"/>
              <a:t>CCl</a:t>
            </a:r>
            <a:r>
              <a:rPr lang="en-US" sz="900" dirty="0"/>
              <a:t>/CLIVAR working group (Peterson et al., 2001)</a:t>
            </a:r>
            <a:endParaRPr lang="de-DE" sz="900" dirty="0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8CD3E87E-2BFF-47AD-90D4-C0A698875EFF}"/>
              </a:ext>
            </a:extLst>
          </p:cNvPr>
          <p:cNvSpPr/>
          <p:nvPr/>
        </p:nvSpPr>
        <p:spPr>
          <a:xfrm>
            <a:off x="3145983" y="3973664"/>
            <a:ext cx="2376264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900" baseline="30000" dirty="0"/>
              <a:t>1</a:t>
            </a:r>
            <a:r>
              <a:rPr lang="de-DE" sz="900" dirty="0"/>
              <a:t> DWD Climate Data Center (CDC), 2021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966E5DF7-887A-1261-C36F-855DCFB68F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6203800"/>
            <a:ext cx="2516907" cy="596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887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 11">
            <a:extLst>
              <a:ext uri="{FF2B5EF4-FFF2-40B4-BE49-F238E27FC236}">
                <a16:creationId xmlns:a16="http://schemas.microsoft.com/office/drawing/2014/main" id="{C2EBD756-23D1-4C02-9E68-72BF7CDEBE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0118" y="3583086"/>
            <a:ext cx="3234221" cy="2587376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73046F20-F5E5-42C1-BFA0-F72600EB7BA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77" r="21273" b="6161"/>
          <a:stretch/>
        </p:blipFill>
        <p:spPr>
          <a:xfrm>
            <a:off x="2088095" y="3603200"/>
            <a:ext cx="2133251" cy="243935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43B51FEC-D6FE-481C-9593-5378E6842EC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8" r="21441" b="3828"/>
          <a:stretch/>
        </p:blipFill>
        <p:spPr>
          <a:xfrm>
            <a:off x="4137573" y="3610506"/>
            <a:ext cx="2112378" cy="2433284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4964BEE7-E0BA-4B6D-9D15-3E3BF1DACE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50" y="1628800"/>
            <a:ext cx="8061325" cy="358560"/>
          </a:xfrm>
        </p:spPr>
        <p:txBody>
          <a:bodyPr/>
          <a:lstStyle/>
          <a:p>
            <a:r>
              <a:rPr lang="en-US" dirty="0"/>
              <a:t>Standardized total number of event days (1991 – 2020)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DC7C722-E822-45EB-9C67-7FC82ABCC7C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altLang="de-DE" dirty="0"/>
              <a:t>The </a:t>
            </a:r>
            <a:r>
              <a:rPr lang="de-DE" altLang="de-DE" dirty="0" err="1"/>
              <a:t>dynamic</a:t>
            </a:r>
            <a:r>
              <a:rPr lang="de-DE" altLang="de-DE" dirty="0"/>
              <a:t> </a:t>
            </a:r>
            <a:r>
              <a:rPr lang="de-DE" altLang="de-DE" dirty="0" err="1"/>
              <a:t>of</a:t>
            </a:r>
            <a:r>
              <a:rPr lang="de-DE" altLang="de-DE" dirty="0"/>
              <a:t> extreme </a:t>
            </a:r>
            <a:r>
              <a:rPr lang="de-DE" altLang="de-DE" dirty="0" err="1"/>
              <a:t>precipitation</a:t>
            </a:r>
            <a:r>
              <a:rPr lang="de-DE" altLang="de-DE" dirty="0"/>
              <a:t> in Berlin-Brandenburg </a:t>
            </a:r>
            <a:r>
              <a:rPr lang="de-DE" altLang="de-DE" b="0" dirty="0"/>
              <a:t>|</a:t>
            </a:r>
            <a:r>
              <a:rPr lang="de-DE" altLang="de-DE" dirty="0"/>
              <a:t> </a:t>
            </a:r>
            <a:r>
              <a:rPr lang="de-DE" altLang="de-DE" b="0" dirty="0"/>
              <a:t>Frederik Bart et al.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F08C330-2902-4E73-9621-A8CF2F8FF69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/>
              <a:t>Slide </a:t>
            </a:r>
            <a:fld id="{2706E631-0DCF-42E9-9406-BB474DD179DB}" type="slidenum">
              <a:rPr lang="de-DE" altLang="de-DE" smtClean="0"/>
              <a:pPr/>
              <a:t>4</a:t>
            </a:fld>
            <a:endParaRPr lang="de-DE" altLang="de-DE" dirty="0"/>
          </a:p>
        </p:txBody>
      </p:sp>
      <p:sp>
        <p:nvSpPr>
          <p:cNvPr id="41" name="Rechteck 40">
            <a:extLst>
              <a:ext uri="{FF2B5EF4-FFF2-40B4-BE49-F238E27FC236}">
                <a16:creationId xmlns:a16="http://schemas.microsoft.com/office/drawing/2014/main" id="{A72418EC-722E-4C2C-9EAE-6385C17CDFE6}"/>
              </a:ext>
            </a:extLst>
          </p:cNvPr>
          <p:cNvSpPr/>
          <p:nvPr/>
        </p:nvSpPr>
        <p:spPr>
          <a:xfrm>
            <a:off x="4583210" y="3066155"/>
            <a:ext cx="1534258" cy="5311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de-DE" b="1" dirty="0"/>
              <a:t>PN20 (20 mm)</a:t>
            </a:r>
          </a:p>
          <a:p>
            <a:pPr>
              <a:lnSpc>
                <a:spcPct val="150000"/>
              </a:lnSpc>
            </a:pPr>
            <a:r>
              <a:rPr lang="de-DE" b="1" i="1" baseline="30000" dirty="0"/>
              <a:t>͞x</a:t>
            </a:r>
            <a:r>
              <a:rPr lang="de-DE" b="1" baseline="30000" dirty="0"/>
              <a:t> = 74 </a:t>
            </a:r>
            <a:r>
              <a:rPr lang="de-DE" b="1" i="1" baseline="30000" dirty="0"/>
              <a:t>SD</a:t>
            </a:r>
            <a:r>
              <a:rPr lang="de-DE" b="1" baseline="30000" dirty="0"/>
              <a:t> = 21</a:t>
            </a:r>
          </a:p>
        </p:txBody>
      </p:sp>
      <p:sp>
        <p:nvSpPr>
          <p:cNvPr id="42" name="Rechteck 41">
            <a:extLst>
              <a:ext uri="{FF2B5EF4-FFF2-40B4-BE49-F238E27FC236}">
                <a16:creationId xmlns:a16="http://schemas.microsoft.com/office/drawing/2014/main" id="{1106E2B4-D7AB-4120-ACF8-5056C8F721D0}"/>
              </a:ext>
            </a:extLst>
          </p:cNvPr>
          <p:cNvSpPr/>
          <p:nvPr/>
        </p:nvSpPr>
        <p:spPr>
          <a:xfrm>
            <a:off x="437796" y="3073461"/>
            <a:ext cx="1224136" cy="5311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de-DE" b="1" dirty="0"/>
              <a:t>PN10 (10 mm)</a:t>
            </a:r>
          </a:p>
          <a:p>
            <a:pPr>
              <a:lnSpc>
                <a:spcPct val="150000"/>
              </a:lnSpc>
            </a:pPr>
            <a:r>
              <a:rPr lang="de-DE" b="1" i="1" baseline="30000" dirty="0"/>
              <a:t>͞x </a:t>
            </a:r>
            <a:r>
              <a:rPr lang="de-DE" b="1" baseline="30000" dirty="0"/>
              <a:t>= 341 </a:t>
            </a:r>
            <a:r>
              <a:rPr lang="de-DE" b="1" i="1" baseline="30000" dirty="0"/>
              <a:t>SD</a:t>
            </a:r>
            <a:r>
              <a:rPr lang="de-DE" b="1" baseline="30000" dirty="0"/>
              <a:t> = 91</a:t>
            </a:r>
          </a:p>
        </p:txBody>
      </p:sp>
      <p:sp>
        <p:nvSpPr>
          <p:cNvPr id="43" name="Rechteck 42">
            <a:extLst>
              <a:ext uri="{FF2B5EF4-FFF2-40B4-BE49-F238E27FC236}">
                <a16:creationId xmlns:a16="http://schemas.microsoft.com/office/drawing/2014/main" id="{F1FC71B8-CA57-4268-A2C8-FA87AAB06C66}"/>
              </a:ext>
            </a:extLst>
          </p:cNvPr>
          <p:cNvSpPr/>
          <p:nvPr/>
        </p:nvSpPr>
        <p:spPr>
          <a:xfrm>
            <a:off x="2265565" y="3071587"/>
            <a:ext cx="1857725" cy="5311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de-DE" b="1" dirty="0"/>
              <a:t>PNL95 (14.5 mm)</a:t>
            </a:r>
          </a:p>
          <a:p>
            <a:pPr>
              <a:lnSpc>
                <a:spcPct val="150000"/>
              </a:lnSpc>
            </a:pPr>
            <a:r>
              <a:rPr lang="de-DE" b="1" i="1" baseline="30000" dirty="0"/>
              <a:t>͞x</a:t>
            </a:r>
            <a:r>
              <a:rPr lang="de-DE" b="1" baseline="30000" dirty="0"/>
              <a:t> = 159 </a:t>
            </a:r>
            <a:r>
              <a:rPr lang="de-DE" b="1" i="1" baseline="30000" dirty="0"/>
              <a:t>SD</a:t>
            </a:r>
            <a:r>
              <a:rPr lang="de-DE" b="1" baseline="30000" dirty="0"/>
              <a:t> = 42</a:t>
            </a:r>
          </a:p>
        </p:txBody>
      </p:sp>
      <p:sp>
        <p:nvSpPr>
          <p:cNvPr id="44" name="Rechteck 43">
            <a:extLst>
              <a:ext uri="{FF2B5EF4-FFF2-40B4-BE49-F238E27FC236}">
                <a16:creationId xmlns:a16="http://schemas.microsoft.com/office/drawing/2014/main" id="{B82D48F8-3E7D-4583-BB20-9E4D4AB1EADC}"/>
              </a:ext>
            </a:extLst>
          </p:cNvPr>
          <p:cNvSpPr/>
          <p:nvPr/>
        </p:nvSpPr>
        <p:spPr>
          <a:xfrm>
            <a:off x="6577388" y="3079335"/>
            <a:ext cx="1534258" cy="5311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de-DE" b="1" dirty="0"/>
              <a:t>PNL99 (</a:t>
            </a:r>
            <a:r>
              <a:rPr lang="de-DE" b="1" dirty="0">
                <a:sym typeface="Wingdings" panose="05000000000000000000" pitchFamily="2" charset="2"/>
              </a:rPr>
              <a:t>26.1</a:t>
            </a:r>
            <a:r>
              <a:rPr lang="de-DE" b="1" dirty="0"/>
              <a:t> mm)</a:t>
            </a:r>
          </a:p>
          <a:p>
            <a:pPr>
              <a:lnSpc>
                <a:spcPct val="150000"/>
              </a:lnSpc>
            </a:pPr>
            <a:r>
              <a:rPr lang="de-DE" b="1" i="1" baseline="30000" dirty="0"/>
              <a:t>͞x</a:t>
            </a:r>
            <a:r>
              <a:rPr lang="de-DE" b="1" baseline="30000" dirty="0"/>
              <a:t> = 35 </a:t>
            </a:r>
            <a:r>
              <a:rPr lang="de-DE" b="1" i="1" baseline="30000" dirty="0"/>
              <a:t>SD</a:t>
            </a:r>
            <a:r>
              <a:rPr lang="de-DE" b="1" baseline="30000" dirty="0"/>
              <a:t> = 11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feld 46">
                <a:extLst>
                  <a:ext uri="{FF2B5EF4-FFF2-40B4-BE49-F238E27FC236}">
                    <a16:creationId xmlns:a16="http://schemas.microsoft.com/office/drawing/2014/main" id="{1B83997B-7BC0-4C99-A646-C5E80CBAD507}"/>
                  </a:ext>
                </a:extLst>
              </p:cNvPr>
              <p:cNvSpPr txBox="1"/>
              <p:nvPr/>
            </p:nvSpPr>
            <p:spPr>
              <a:xfrm>
                <a:off x="510876" y="2080956"/>
                <a:ext cx="7920682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dirty="0"/>
                  <a:t>z-score for each station:</a:t>
                </a:r>
              </a:p>
              <a:p>
                <a:pPr algn="l"/>
                <a:endParaRPr lang="de-DE" dirty="0"/>
              </a:p>
              <a:p>
                <a:pPr algn="l"/>
                <a:r>
                  <a:rPr lang="en-US" dirty="0"/>
                  <a:t>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for the event days per station,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lang="en-US" dirty="0"/>
                  <a:t> for the area mean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𝑆𝐷</m:t>
                    </m:r>
                  </m:oMath>
                </a14:m>
                <a:r>
                  <a:rPr lang="en-US" dirty="0"/>
                  <a:t> for the standard deviation</a:t>
                </a:r>
              </a:p>
              <a:p>
                <a:pPr algn="l"/>
                <a:endParaRPr lang="de-DE" dirty="0"/>
              </a:p>
              <a:p>
                <a:pPr algn="l"/>
                <a:r>
                  <a:rPr lang="en-US" dirty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	</a:t>
                </a:r>
                <a:r>
                  <a:rPr lang="en-US" b="1" dirty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 z-score as a factor of </a:t>
                </a:r>
                <a14:m>
                  <m:oMath xmlns:m="http://schemas.openxmlformats.org/officeDocument/2006/math">
                    <m:r>
                      <a:rPr lang="en-US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𝑺𝑫</m:t>
                    </m:r>
                  </m:oMath>
                </a14:m>
                <a:r>
                  <a:rPr lang="en-US" b="1" dirty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 above or below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acc>
                  </m:oMath>
                </a14:m>
                <a:r>
                  <a:rPr lang="en-US" b="1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47" name="Textfeld 46">
                <a:extLst>
                  <a:ext uri="{FF2B5EF4-FFF2-40B4-BE49-F238E27FC236}">
                    <a16:creationId xmlns:a16="http://schemas.microsoft.com/office/drawing/2014/main" id="{1B83997B-7BC0-4C99-A646-C5E80CBAD5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876" y="2080956"/>
                <a:ext cx="7920682" cy="1015663"/>
              </a:xfrm>
              <a:prstGeom prst="rect">
                <a:avLst/>
              </a:prstGeom>
              <a:blipFill>
                <a:blip r:embed="rId6"/>
                <a:stretch>
                  <a:fillRect l="-77" t="-599" b="-35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feld 48">
                <a:extLst>
                  <a:ext uri="{FF2B5EF4-FFF2-40B4-BE49-F238E27FC236}">
                    <a16:creationId xmlns:a16="http://schemas.microsoft.com/office/drawing/2014/main" id="{26752D0C-6E72-4D5F-A068-6975F5D7E9F6}"/>
                  </a:ext>
                </a:extLst>
              </p:cNvPr>
              <p:cNvSpPr txBox="1"/>
              <p:nvPr/>
            </p:nvSpPr>
            <p:spPr>
              <a:xfrm>
                <a:off x="1757747" y="2041164"/>
                <a:ext cx="1851484" cy="37125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de-DE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acc>
                            <m:accPr>
                              <m:chr m:val="̅"/>
                              <m:ctrlP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num>
                        <m:den>
                          <m:sSub>
                            <m:sSubPr>
                              <m:ctrlP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  <m:t>𝑆𝐷</m:t>
                              </m:r>
                            </m:e>
                            <m:sub>
                              <m: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de-DE" dirty="0"/>
              </a:p>
            </p:txBody>
          </p:sp>
        </mc:Choice>
        <mc:Fallback xmlns="">
          <p:sp>
            <p:nvSpPr>
              <p:cNvPr id="49" name="Textfeld 48">
                <a:extLst>
                  <a:ext uri="{FF2B5EF4-FFF2-40B4-BE49-F238E27FC236}">
                    <a16:creationId xmlns:a16="http://schemas.microsoft.com/office/drawing/2014/main" id="{26752D0C-6E72-4D5F-A068-6975F5D7E9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7747" y="2041164"/>
                <a:ext cx="1851484" cy="371255"/>
              </a:xfrm>
              <a:prstGeom prst="rect">
                <a:avLst/>
              </a:prstGeom>
              <a:blipFill>
                <a:blip r:embed="rId7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Rechteck 49">
            <a:extLst>
              <a:ext uri="{FF2B5EF4-FFF2-40B4-BE49-F238E27FC236}">
                <a16:creationId xmlns:a16="http://schemas.microsoft.com/office/drawing/2014/main" id="{01B0A168-72E1-4BF7-BE93-13E799A87B77}"/>
              </a:ext>
            </a:extLst>
          </p:cNvPr>
          <p:cNvSpPr/>
          <p:nvPr/>
        </p:nvSpPr>
        <p:spPr bwMode="auto">
          <a:xfrm>
            <a:off x="8324130" y="3682514"/>
            <a:ext cx="787621" cy="14401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z-score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8C58DC01-3470-4572-9676-C3A228628F9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67" r="19944" b="4139"/>
          <a:stretch/>
        </p:blipFill>
        <p:spPr>
          <a:xfrm>
            <a:off x="26081" y="3604561"/>
            <a:ext cx="2161456" cy="2437998"/>
          </a:xfrm>
          <a:prstGeom prst="rect">
            <a:avLst/>
          </a:prstGeom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6A66C50C-F1CE-034D-D949-DE59FBB0669D}"/>
              </a:ext>
            </a:extLst>
          </p:cNvPr>
          <p:cNvSpPr/>
          <p:nvPr/>
        </p:nvSpPr>
        <p:spPr bwMode="auto">
          <a:xfrm rot="4044814">
            <a:off x="7569742" y="4682738"/>
            <a:ext cx="888980" cy="534186"/>
          </a:xfrm>
          <a:prstGeom prst="ellipse">
            <a:avLst/>
          </a:prstGeom>
          <a:noFill/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6" name="Ellipse 45">
            <a:extLst>
              <a:ext uri="{FF2B5EF4-FFF2-40B4-BE49-F238E27FC236}">
                <a16:creationId xmlns:a16="http://schemas.microsoft.com/office/drawing/2014/main" id="{D8F800B7-DB03-4B53-9750-E41E214864A8}"/>
              </a:ext>
            </a:extLst>
          </p:cNvPr>
          <p:cNvSpPr/>
          <p:nvPr/>
        </p:nvSpPr>
        <p:spPr bwMode="auto">
          <a:xfrm>
            <a:off x="110295" y="3933056"/>
            <a:ext cx="1100935" cy="608125"/>
          </a:xfrm>
          <a:prstGeom prst="ellipse">
            <a:avLst/>
          </a:prstGeom>
          <a:noFill/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5" name="Ellipse 34">
            <a:extLst>
              <a:ext uri="{FF2B5EF4-FFF2-40B4-BE49-F238E27FC236}">
                <a16:creationId xmlns:a16="http://schemas.microsoft.com/office/drawing/2014/main" id="{5197ABC6-0B5D-406A-AC78-AA8C3FEAC09B}"/>
              </a:ext>
            </a:extLst>
          </p:cNvPr>
          <p:cNvSpPr/>
          <p:nvPr/>
        </p:nvSpPr>
        <p:spPr bwMode="auto">
          <a:xfrm>
            <a:off x="3203848" y="5367757"/>
            <a:ext cx="855679" cy="682107"/>
          </a:xfrm>
          <a:prstGeom prst="ellipse">
            <a:avLst/>
          </a:prstGeom>
          <a:noFill/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5" name="Grafik 24">
            <a:extLst>
              <a:ext uri="{FF2B5EF4-FFF2-40B4-BE49-F238E27FC236}">
                <a16:creationId xmlns:a16="http://schemas.microsoft.com/office/drawing/2014/main" id="{78B4E731-A8C0-4E41-B6C3-812DD5F70022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24" t="89687" b="-887"/>
          <a:stretch/>
        </p:blipFill>
        <p:spPr>
          <a:xfrm>
            <a:off x="5782706" y="5898815"/>
            <a:ext cx="3264088" cy="287486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30E5AC9E-37F4-7907-DD3E-934AD9E9FF1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6203800"/>
            <a:ext cx="2516907" cy="596895"/>
          </a:xfrm>
          <a:prstGeom prst="rect">
            <a:avLst/>
          </a:prstGeom>
        </p:spPr>
      </p:pic>
      <p:sp>
        <p:nvSpPr>
          <p:cNvPr id="13" name="Ellipse 12">
            <a:extLst>
              <a:ext uri="{FF2B5EF4-FFF2-40B4-BE49-F238E27FC236}">
                <a16:creationId xmlns:a16="http://schemas.microsoft.com/office/drawing/2014/main" id="{C8D2A08A-7138-B33B-1F8D-DF420E878226}"/>
              </a:ext>
            </a:extLst>
          </p:cNvPr>
          <p:cNvSpPr/>
          <p:nvPr/>
        </p:nvSpPr>
        <p:spPr bwMode="auto">
          <a:xfrm>
            <a:off x="5335537" y="5301209"/>
            <a:ext cx="781931" cy="687568"/>
          </a:xfrm>
          <a:prstGeom prst="ellipse">
            <a:avLst/>
          </a:prstGeom>
          <a:noFill/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531F8A04-508E-6863-2E87-C95E31A7AF9D}"/>
              </a:ext>
            </a:extLst>
          </p:cNvPr>
          <p:cNvSpPr/>
          <p:nvPr/>
        </p:nvSpPr>
        <p:spPr bwMode="auto">
          <a:xfrm>
            <a:off x="7383315" y="5301209"/>
            <a:ext cx="908720" cy="697563"/>
          </a:xfrm>
          <a:prstGeom prst="ellipse">
            <a:avLst/>
          </a:prstGeom>
          <a:noFill/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035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2" grpId="0"/>
      <p:bldP spid="43" grpId="0"/>
      <p:bldP spid="44" grpId="0"/>
      <p:bldP spid="50" grpId="0" animBg="1"/>
      <p:bldP spid="3" grpId="0" animBg="1"/>
      <p:bldP spid="46" grpId="0" animBg="1"/>
      <p:bldP spid="35" grpId="0" animBg="1"/>
      <p:bldP spid="13" grpId="0" animBg="1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FADD48C-F74E-4F00-8A69-95FE2A2DB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50" y="1740115"/>
            <a:ext cx="8061325" cy="358560"/>
          </a:xfrm>
        </p:spPr>
        <p:txBody>
          <a:bodyPr/>
          <a:lstStyle/>
          <a:p>
            <a:r>
              <a:rPr lang="de-DE" dirty="0" err="1"/>
              <a:t>Spatial</a:t>
            </a:r>
            <a:r>
              <a:rPr lang="de-DE" dirty="0"/>
              <a:t> </a:t>
            </a:r>
            <a:r>
              <a:rPr lang="de-DE" dirty="0" err="1"/>
              <a:t>analysis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linear Trend (1991-2020)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3749952-D675-4B5E-9A47-A565DF4DD90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altLang="de-DE" dirty="0"/>
              <a:t>The </a:t>
            </a:r>
            <a:r>
              <a:rPr lang="de-DE" altLang="de-DE" dirty="0" err="1"/>
              <a:t>dynamic</a:t>
            </a:r>
            <a:r>
              <a:rPr lang="de-DE" altLang="de-DE" dirty="0"/>
              <a:t> </a:t>
            </a:r>
            <a:r>
              <a:rPr lang="de-DE" altLang="de-DE" dirty="0" err="1"/>
              <a:t>of</a:t>
            </a:r>
            <a:r>
              <a:rPr lang="de-DE" altLang="de-DE" dirty="0"/>
              <a:t> extreme </a:t>
            </a:r>
            <a:r>
              <a:rPr lang="de-DE" altLang="de-DE" dirty="0" err="1"/>
              <a:t>precipitation</a:t>
            </a:r>
            <a:r>
              <a:rPr lang="de-DE" altLang="de-DE" dirty="0"/>
              <a:t> in Berlin-Brandenburg </a:t>
            </a:r>
            <a:r>
              <a:rPr lang="de-DE" altLang="de-DE" b="0" dirty="0"/>
              <a:t>|</a:t>
            </a:r>
            <a:r>
              <a:rPr lang="de-DE" altLang="de-DE" dirty="0"/>
              <a:t> </a:t>
            </a:r>
            <a:r>
              <a:rPr lang="de-DE" altLang="de-DE" b="0" dirty="0"/>
              <a:t>Frederik Bart et al. </a:t>
            </a:r>
            <a:endParaRPr lang="de-DE" b="0" dirty="0"/>
          </a:p>
          <a:p>
            <a:endParaRPr lang="de-DE" altLang="de-DE" b="0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C6EC952-0F70-4717-A00E-439D7C8F897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/>
              <a:t>Slide </a:t>
            </a:r>
            <a:fld id="{2706E631-0DCF-42E9-9406-BB474DD179DB}" type="slidenum">
              <a:rPr lang="de-DE" altLang="de-DE" smtClean="0"/>
              <a:pPr/>
              <a:t>5</a:t>
            </a:fld>
            <a:endParaRPr lang="de-DE" altLang="de-DE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546431FE-CC4B-4E44-9284-A4B6EC6413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6203800"/>
            <a:ext cx="2516907" cy="596895"/>
          </a:xfrm>
          <a:prstGeom prst="rect">
            <a:avLst/>
          </a:prstGeom>
        </p:spPr>
      </p:pic>
      <p:sp>
        <p:nvSpPr>
          <p:cNvPr id="19" name="Textfeld 18">
            <a:extLst>
              <a:ext uri="{FF2B5EF4-FFF2-40B4-BE49-F238E27FC236}">
                <a16:creationId xmlns:a16="http://schemas.microsoft.com/office/drawing/2014/main" id="{0399A6B2-2A5C-4C52-9A61-FD06B908A7DE}"/>
              </a:ext>
            </a:extLst>
          </p:cNvPr>
          <p:cNvSpPr txBox="1"/>
          <p:nvPr/>
        </p:nvSpPr>
        <p:spPr>
          <a:xfrm>
            <a:off x="610357" y="5378269"/>
            <a:ext cx="2888330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Aft>
                <a:spcPts val="600"/>
              </a:spcAft>
            </a:pPr>
            <a:r>
              <a:rPr lang="de-DE" dirty="0"/>
              <a:t>Black </a:t>
            </a:r>
            <a:r>
              <a:rPr lang="de-DE" dirty="0" err="1"/>
              <a:t>circle</a:t>
            </a:r>
            <a:r>
              <a:rPr lang="de-DE" dirty="0"/>
              <a:t> </a:t>
            </a:r>
            <a:r>
              <a:rPr lang="de-DE" dirty="0">
                <a:sym typeface="Wingdings" panose="05000000000000000000" pitchFamily="2" charset="2"/>
              </a:rPr>
              <a:t>= </a:t>
            </a:r>
            <a:r>
              <a:rPr lang="de-DE" dirty="0" err="1"/>
              <a:t>significant</a:t>
            </a:r>
            <a:r>
              <a:rPr lang="de-DE" dirty="0"/>
              <a:t> </a:t>
            </a:r>
            <a:r>
              <a:rPr lang="de-DE" dirty="0" err="1"/>
              <a:t>trend</a:t>
            </a:r>
            <a:r>
              <a:rPr lang="de-DE" dirty="0"/>
              <a:t> (p &lt; 0.05)</a:t>
            </a:r>
          </a:p>
          <a:p>
            <a:pPr algn="l">
              <a:spcAft>
                <a:spcPts val="600"/>
              </a:spcAft>
            </a:pPr>
            <a:r>
              <a:rPr lang="de-DE" dirty="0"/>
              <a:t>Size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dots</a:t>
            </a:r>
            <a:r>
              <a:rPr lang="de-DE" dirty="0"/>
              <a:t> = </a:t>
            </a:r>
            <a:r>
              <a:rPr lang="de-DE" dirty="0" err="1"/>
              <a:t>magnitude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trend</a:t>
            </a:r>
            <a:endParaRPr lang="de-DE" dirty="0"/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229E7F4D-2207-47D8-A1D8-B56C8565B913}"/>
              </a:ext>
            </a:extLst>
          </p:cNvPr>
          <p:cNvSpPr/>
          <p:nvPr/>
        </p:nvSpPr>
        <p:spPr bwMode="auto">
          <a:xfrm>
            <a:off x="657140" y="4696859"/>
            <a:ext cx="2808312" cy="648072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de-DE" dirty="0"/>
              <a:t>Magnitude </a:t>
            </a:r>
            <a:r>
              <a:rPr lang="de-DE" dirty="0" err="1"/>
              <a:t>of</a:t>
            </a:r>
            <a:r>
              <a:rPr lang="de-DE" dirty="0"/>
              <a:t> Trend </a:t>
            </a:r>
            <a:r>
              <a:rPr lang="de-DE" dirty="0" err="1"/>
              <a:t>using</a:t>
            </a:r>
            <a:r>
              <a:rPr lang="de-DE" dirty="0"/>
              <a:t> </a:t>
            </a:r>
            <a:r>
              <a:rPr lang="de-DE" dirty="0" err="1"/>
              <a:t>Sen’s</a:t>
            </a:r>
            <a:r>
              <a:rPr lang="de-DE" dirty="0"/>
              <a:t> </a:t>
            </a:r>
            <a:r>
              <a:rPr lang="de-DE" dirty="0" err="1"/>
              <a:t>slope</a:t>
            </a:r>
            <a:r>
              <a:rPr lang="de-DE" dirty="0"/>
              <a:t> (Sen, 1968)</a:t>
            </a:r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8589008B-B887-4DFC-AC44-1B82FA76DB60}"/>
              </a:ext>
            </a:extLst>
          </p:cNvPr>
          <p:cNvSpPr/>
          <p:nvPr/>
        </p:nvSpPr>
        <p:spPr bwMode="auto">
          <a:xfrm>
            <a:off x="664251" y="3849122"/>
            <a:ext cx="2808312" cy="576883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>
              <a:spcAft>
                <a:spcPts val="600"/>
              </a:spcAft>
            </a:pPr>
            <a:r>
              <a:rPr lang="de-DE" dirty="0"/>
              <a:t>Mann-Kendall </a:t>
            </a:r>
            <a:r>
              <a:rPr lang="de-DE" dirty="0" err="1"/>
              <a:t>trend</a:t>
            </a:r>
            <a:r>
              <a:rPr lang="de-DE" dirty="0"/>
              <a:t> </a:t>
            </a:r>
            <a:r>
              <a:rPr lang="de-DE" dirty="0" err="1"/>
              <a:t>test</a:t>
            </a:r>
            <a:r>
              <a:rPr lang="de-DE" dirty="0"/>
              <a:t> (Mann, 1945; Kendall, 1975) </a:t>
            </a:r>
          </a:p>
        </p:txBody>
      </p:sp>
      <p:sp>
        <p:nvSpPr>
          <p:cNvPr id="25" name="Rechteck 24">
            <a:extLst>
              <a:ext uri="{FF2B5EF4-FFF2-40B4-BE49-F238E27FC236}">
                <a16:creationId xmlns:a16="http://schemas.microsoft.com/office/drawing/2014/main" id="{87417CA9-939F-4640-8569-56827C476D4E}"/>
              </a:ext>
            </a:extLst>
          </p:cNvPr>
          <p:cNvSpPr/>
          <p:nvPr/>
        </p:nvSpPr>
        <p:spPr bwMode="auto">
          <a:xfrm>
            <a:off x="674840" y="2165923"/>
            <a:ext cx="2808312" cy="576883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>
              <a:spcAft>
                <a:spcPts val="600"/>
              </a:spcAft>
            </a:pPr>
            <a:r>
              <a:rPr lang="de-DE" dirty="0"/>
              <a:t>Annual extreme </a:t>
            </a:r>
            <a:r>
              <a:rPr lang="de-DE" dirty="0" err="1"/>
              <a:t>event</a:t>
            </a:r>
            <a:r>
              <a:rPr lang="de-DE" dirty="0"/>
              <a:t> </a:t>
            </a:r>
            <a:r>
              <a:rPr lang="de-DE" dirty="0" err="1"/>
              <a:t>days</a:t>
            </a:r>
            <a:r>
              <a:rPr lang="de-DE" dirty="0"/>
              <a:t> per </a:t>
            </a:r>
            <a:r>
              <a:rPr lang="de-DE" dirty="0" err="1"/>
              <a:t>station</a:t>
            </a:r>
            <a:endParaRPr lang="de-DE" dirty="0"/>
          </a:p>
        </p:txBody>
      </p:sp>
      <p:sp>
        <p:nvSpPr>
          <p:cNvPr id="26" name="Rechteck 25">
            <a:extLst>
              <a:ext uri="{FF2B5EF4-FFF2-40B4-BE49-F238E27FC236}">
                <a16:creationId xmlns:a16="http://schemas.microsoft.com/office/drawing/2014/main" id="{EA9A47E4-A307-4E9F-992C-1724C58A6035}"/>
              </a:ext>
            </a:extLst>
          </p:cNvPr>
          <p:cNvSpPr/>
          <p:nvPr/>
        </p:nvSpPr>
        <p:spPr bwMode="auto">
          <a:xfrm>
            <a:off x="654535" y="3008236"/>
            <a:ext cx="2808312" cy="576883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>
              <a:spcAft>
                <a:spcPts val="600"/>
              </a:spcAft>
            </a:pPr>
            <a:r>
              <a:rPr lang="de-DE" dirty="0" err="1"/>
              <a:t>Selection</a:t>
            </a:r>
            <a:r>
              <a:rPr lang="de-DE" dirty="0"/>
              <a:t> </a:t>
            </a:r>
            <a:r>
              <a:rPr lang="de-DE" dirty="0" err="1"/>
              <a:t>only</a:t>
            </a:r>
            <a:r>
              <a:rPr lang="de-DE" dirty="0"/>
              <a:t> </a:t>
            </a:r>
            <a:r>
              <a:rPr lang="de-DE" dirty="0" err="1"/>
              <a:t>stations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30 </a:t>
            </a:r>
            <a:r>
              <a:rPr lang="de-DE" dirty="0" err="1"/>
              <a:t>years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data</a:t>
            </a:r>
            <a:r>
              <a:rPr lang="de-DE" dirty="0"/>
              <a:t> (1991-2020)</a:t>
            </a:r>
          </a:p>
        </p:txBody>
      </p:sp>
      <p:sp>
        <p:nvSpPr>
          <p:cNvPr id="29" name="Gleichschenkliges Dreieck 28">
            <a:extLst>
              <a:ext uri="{FF2B5EF4-FFF2-40B4-BE49-F238E27FC236}">
                <a16:creationId xmlns:a16="http://schemas.microsoft.com/office/drawing/2014/main" id="{AE083C8A-D732-4B6F-A3DE-733998B6F054}"/>
              </a:ext>
            </a:extLst>
          </p:cNvPr>
          <p:cNvSpPr/>
          <p:nvPr/>
        </p:nvSpPr>
        <p:spPr bwMode="auto">
          <a:xfrm rot="10800000">
            <a:off x="696614" y="2742806"/>
            <a:ext cx="2802072" cy="263239"/>
          </a:xfrm>
          <a:prstGeom prst="triangle">
            <a:avLst/>
          </a:prstGeom>
          <a:solidFill>
            <a:schemeClr val="bg2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0" name="Gleichschenkliges Dreieck 29">
            <a:extLst>
              <a:ext uri="{FF2B5EF4-FFF2-40B4-BE49-F238E27FC236}">
                <a16:creationId xmlns:a16="http://schemas.microsoft.com/office/drawing/2014/main" id="{767E7DB2-D122-48CF-BCE0-CF3B9DE73737}"/>
              </a:ext>
            </a:extLst>
          </p:cNvPr>
          <p:cNvSpPr/>
          <p:nvPr/>
        </p:nvSpPr>
        <p:spPr bwMode="auto">
          <a:xfrm rot="10800000">
            <a:off x="674840" y="3572763"/>
            <a:ext cx="2802072" cy="263239"/>
          </a:xfrm>
          <a:prstGeom prst="triangle">
            <a:avLst/>
          </a:prstGeom>
          <a:solidFill>
            <a:schemeClr val="bg2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2" name="Gleichschenkliges Dreieck 31">
            <a:extLst>
              <a:ext uri="{FF2B5EF4-FFF2-40B4-BE49-F238E27FC236}">
                <a16:creationId xmlns:a16="http://schemas.microsoft.com/office/drawing/2014/main" id="{9D2E0C8F-0EDA-4BA6-94DF-9853B361BE6E}"/>
              </a:ext>
            </a:extLst>
          </p:cNvPr>
          <p:cNvSpPr/>
          <p:nvPr/>
        </p:nvSpPr>
        <p:spPr bwMode="auto">
          <a:xfrm rot="10800000">
            <a:off x="674840" y="4423629"/>
            <a:ext cx="2802072" cy="263239"/>
          </a:xfrm>
          <a:prstGeom prst="triangle">
            <a:avLst>
              <a:gd name="adj" fmla="val 50000"/>
            </a:avLst>
          </a:prstGeom>
          <a:solidFill>
            <a:schemeClr val="bg2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AB7B6DA9-25D9-459F-9500-7936E0DEF84C}"/>
              </a:ext>
            </a:extLst>
          </p:cNvPr>
          <p:cNvSpPr txBox="1"/>
          <p:nvPr/>
        </p:nvSpPr>
        <p:spPr>
          <a:xfrm>
            <a:off x="3895258" y="5675010"/>
            <a:ext cx="43778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de-DE" b="1" dirty="0">
                <a:sym typeface="Wingdings" panose="05000000000000000000" pitchFamily="2" charset="2"/>
              </a:rPr>
              <a:t></a:t>
            </a:r>
            <a:r>
              <a:rPr lang="de-DE" b="1" dirty="0"/>
              <a:t>Higher </a:t>
            </a:r>
            <a:r>
              <a:rPr lang="de-DE" b="1" dirty="0" err="1"/>
              <a:t>threshold</a:t>
            </a:r>
            <a:r>
              <a:rPr lang="de-DE" b="1" dirty="0"/>
              <a:t> </a:t>
            </a:r>
            <a:r>
              <a:rPr lang="de-DE" b="1" dirty="0" err="1"/>
              <a:t>values</a:t>
            </a:r>
            <a:r>
              <a:rPr lang="de-DE" b="1" dirty="0"/>
              <a:t> </a:t>
            </a:r>
            <a:r>
              <a:rPr lang="de-DE" b="1" dirty="0" err="1"/>
              <a:t>resulted</a:t>
            </a:r>
            <a:r>
              <a:rPr lang="de-DE" b="1" dirty="0"/>
              <a:t> in </a:t>
            </a:r>
            <a:r>
              <a:rPr lang="de-DE" b="1" dirty="0" err="1"/>
              <a:t>similar</a:t>
            </a:r>
            <a:r>
              <a:rPr lang="de-DE" b="1" dirty="0"/>
              <a:t> </a:t>
            </a:r>
            <a:r>
              <a:rPr lang="de-DE" b="1" dirty="0" err="1"/>
              <a:t>direction</a:t>
            </a:r>
            <a:r>
              <a:rPr lang="de-DE" b="1" dirty="0"/>
              <a:t> </a:t>
            </a:r>
            <a:r>
              <a:rPr lang="de-DE" b="1" dirty="0" err="1"/>
              <a:t>of</a:t>
            </a:r>
            <a:r>
              <a:rPr lang="de-DE" b="1" dirty="0"/>
              <a:t> </a:t>
            </a:r>
            <a:r>
              <a:rPr lang="de-DE" b="1" dirty="0" err="1"/>
              <a:t>trend</a:t>
            </a:r>
            <a:r>
              <a:rPr lang="de-DE" b="1" dirty="0"/>
              <a:t> but </a:t>
            </a:r>
            <a:r>
              <a:rPr lang="de-DE" b="1" dirty="0" err="1"/>
              <a:t>significantly</a:t>
            </a:r>
            <a:r>
              <a:rPr lang="de-DE" b="1" dirty="0"/>
              <a:t> </a:t>
            </a:r>
            <a:r>
              <a:rPr lang="de-DE" b="1" dirty="0" err="1"/>
              <a:t>lower</a:t>
            </a:r>
            <a:r>
              <a:rPr lang="de-DE" b="1" dirty="0"/>
              <a:t> </a:t>
            </a:r>
            <a:r>
              <a:rPr lang="de-DE" b="1" dirty="0" err="1"/>
              <a:t>magnitude</a:t>
            </a:r>
            <a:endParaRPr lang="de-DE" b="1" dirty="0"/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17960638-82CE-429C-8C19-D5047E9B6EB8}"/>
              </a:ext>
            </a:extLst>
          </p:cNvPr>
          <p:cNvSpPr txBox="1"/>
          <p:nvPr/>
        </p:nvSpPr>
        <p:spPr>
          <a:xfrm>
            <a:off x="3462847" y="5384019"/>
            <a:ext cx="56886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de-DE" dirty="0">
                <a:sym typeface="Wingdings" panose="05000000000000000000" pitchFamily="2" charset="2"/>
              </a:rPr>
              <a:t>Trend </a:t>
            </a:r>
            <a:r>
              <a:rPr lang="de-DE" dirty="0" err="1">
                <a:sym typeface="Wingdings" panose="05000000000000000000" pitchFamily="2" charset="2"/>
              </a:rPr>
              <a:t>of</a:t>
            </a:r>
            <a:r>
              <a:rPr lang="de-DE" dirty="0">
                <a:sym typeface="Wingdings" panose="05000000000000000000" pitchFamily="2" charset="2"/>
              </a:rPr>
              <a:t> annual PN10 </a:t>
            </a:r>
            <a:r>
              <a:rPr lang="de-DE" dirty="0" err="1">
                <a:sym typeface="Wingdings" panose="05000000000000000000" pitchFamily="2" charset="2"/>
              </a:rPr>
              <a:t>event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days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from</a:t>
            </a:r>
            <a:r>
              <a:rPr lang="de-DE" dirty="0">
                <a:sym typeface="Wingdings" panose="05000000000000000000" pitchFamily="2" charset="2"/>
              </a:rPr>
              <a:t> 1991-2020</a:t>
            </a:r>
            <a:endParaRPr lang="de-DE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91DB61A7-CD05-46B1-B486-82FE2311AF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2174015"/>
            <a:ext cx="4620074" cy="3234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582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395AFE7-293F-4D21-B7E5-35D15B3BF2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50" y="1740115"/>
            <a:ext cx="8061325" cy="358560"/>
          </a:xfrm>
        </p:spPr>
        <p:txBody>
          <a:bodyPr/>
          <a:lstStyle/>
          <a:p>
            <a:r>
              <a:rPr lang="de-DE" dirty="0"/>
              <a:t>Rain </a:t>
            </a:r>
            <a:r>
              <a:rPr lang="de-DE" dirty="0" err="1"/>
              <a:t>specific</a:t>
            </a:r>
            <a:r>
              <a:rPr lang="de-DE" dirty="0"/>
              <a:t> </a:t>
            </a:r>
            <a:r>
              <a:rPr lang="de-DE" dirty="0" err="1"/>
              <a:t>attenuation</a:t>
            </a:r>
            <a:r>
              <a:rPr lang="de-DE" dirty="0"/>
              <a:t> (</a:t>
            </a:r>
            <a:r>
              <a:rPr lang="de-DE" dirty="0" err="1"/>
              <a:t>hourly</a:t>
            </a:r>
            <a:r>
              <a:rPr lang="de-DE" dirty="0"/>
              <a:t> </a:t>
            </a:r>
            <a:r>
              <a:rPr lang="de-DE" dirty="0" err="1"/>
              <a:t>data</a:t>
            </a:r>
            <a:r>
              <a:rPr lang="de-DE" dirty="0"/>
              <a:t>)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EC0D1DC-CA1A-40FA-A227-ADE46DB87EB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altLang="de-DE" dirty="0"/>
              <a:t>The </a:t>
            </a:r>
            <a:r>
              <a:rPr lang="de-DE" altLang="de-DE" dirty="0" err="1"/>
              <a:t>dynamic</a:t>
            </a:r>
            <a:r>
              <a:rPr lang="de-DE" altLang="de-DE" dirty="0"/>
              <a:t> </a:t>
            </a:r>
            <a:r>
              <a:rPr lang="de-DE" altLang="de-DE" dirty="0" err="1"/>
              <a:t>of</a:t>
            </a:r>
            <a:r>
              <a:rPr lang="de-DE" altLang="de-DE" dirty="0"/>
              <a:t> extreme </a:t>
            </a:r>
            <a:r>
              <a:rPr lang="de-DE" altLang="de-DE" dirty="0" err="1"/>
              <a:t>precipitation</a:t>
            </a:r>
            <a:r>
              <a:rPr lang="de-DE" altLang="de-DE" dirty="0"/>
              <a:t> in Berlin-Brandenburg </a:t>
            </a:r>
            <a:r>
              <a:rPr lang="de-DE" altLang="de-DE" b="0" dirty="0"/>
              <a:t>|</a:t>
            </a:r>
            <a:r>
              <a:rPr lang="de-DE" altLang="de-DE" dirty="0"/>
              <a:t> </a:t>
            </a:r>
            <a:r>
              <a:rPr lang="de-DE" altLang="de-DE" b="0" dirty="0"/>
              <a:t>Frederik Bart et al. </a:t>
            </a:r>
            <a:endParaRPr lang="de-DE" b="0" dirty="0"/>
          </a:p>
          <a:p>
            <a:endParaRPr lang="de-DE" altLang="de-DE" b="0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9699E0B-3D21-48C9-9208-06313BAAF86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Slide </a:t>
            </a:r>
            <a:fld id="{2706E631-0DCF-42E9-9406-BB474DD179DB}" type="slidenum">
              <a:rPr lang="de-DE" altLang="de-DE" smtClean="0"/>
              <a:pPr/>
              <a:t>6</a:t>
            </a:fld>
            <a:endParaRPr lang="de-DE" altLang="de-DE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41DE7D7B-DC1D-4761-9523-F2C79E9EFB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6203800"/>
            <a:ext cx="2516907" cy="59689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hteck 19">
                <a:extLst>
                  <a:ext uri="{FF2B5EF4-FFF2-40B4-BE49-F238E27FC236}">
                    <a16:creationId xmlns:a16="http://schemas.microsoft.com/office/drawing/2014/main" id="{5125D9A6-E3C4-461F-B452-E02C937DCD4B}"/>
                  </a:ext>
                </a:extLst>
              </p:cNvPr>
              <p:cNvSpPr/>
              <p:nvPr/>
            </p:nvSpPr>
            <p:spPr>
              <a:xfrm>
                <a:off x="454155" y="3545102"/>
                <a:ext cx="3962185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indent="0" algn="l"/>
                <a:r>
                  <a:rPr lang="en-US" sz="1400" dirty="0">
                    <a:cs typeface="Arial" panose="020B0604020202020204" pitchFamily="34" charset="0"/>
                  </a:rPr>
                  <a:t>With </a:t>
                </a:r>
                <a14:m>
                  <m:oMath xmlns:m="http://schemas.openxmlformats.org/officeDocument/2006/math">
                    <m:r>
                      <a:rPr lang="en-US" sz="1400" b="1" i="1" smtClean="0">
                        <a:latin typeface="Cambria Math" panose="02040503050406030204" pitchFamily="18" charset="0"/>
                      </a:rPr>
                      <m:t>𝑷</m:t>
                    </m:r>
                  </m:oMath>
                </a14:m>
                <a:r>
                  <a:rPr lang="en-US" sz="1400" dirty="0">
                    <a:cs typeface="Arial" panose="020B0604020202020204" pitchFamily="34" charset="0"/>
                  </a:rPr>
                  <a:t> for the rain rate </a:t>
                </a:r>
                <a:r>
                  <a:rPr lang="en-US" sz="1400" dirty="0">
                    <a:solidFill>
                      <a:srgbClr val="FF0000"/>
                    </a:solidFill>
                    <a:cs typeface="Arial" panose="020B0604020202020204" pitchFamily="34" charset="0"/>
                  </a:rPr>
                  <a:t>(mm h</a:t>
                </a:r>
                <a:r>
                  <a:rPr lang="en-US" sz="1400" baseline="30000" dirty="0">
                    <a:solidFill>
                      <a:srgbClr val="FF0000"/>
                    </a:solidFill>
                    <a:cs typeface="Arial" panose="020B0604020202020204" pitchFamily="34" charset="0"/>
                  </a:rPr>
                  <a:t>-1</a:t>
                </a:r>
                <a:r>
                  <a:rPr lang="en-US" sz="1400" dirty="0">
                    <a:solidFill>
                      <a:srgbClr val="FF0000"/>
                    </a:solidFill>
                    <a:cs typeface="Arial" panose="020B0604020202020204" pitchFamily="34" charset="0"/>
                  </a:rPr>
                  <a:t>) </a:t>
                </a:r>
                <a:r>
                  <a:rPr lang="en-US" sz="1400" dirty="0">
                    <a:cs typeface="Arial" panose="020B0604020202020204" pitchFamily="34" charset="0"/>
                  </a:rPr>
                  <a:t>and coefficients </a:t>
                </a:r>
                <a14:m>
                  <m:oMath xmlns:m="http://schemas.openxmlformats.org/officeDocument/2006/math">
                    <m:r>
                      <a:rPr lang="en-US" sz="1400" b="1" i="1">
                        <a:latin typeface="Cambria Math" panose="02040503050406030204" pitchFamily="18" charset="0"/>
                      </a:rPr>
                      <m:t>𝒌</m:t>
                    </m:r>
                  </m:oMath>
                </a14:m>
                <a:r>
                  <a:rPr lang="en-US" sz="1400" dirty="0">
                    <a:cs typeface="Arial" panose="020B0604020202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400" b="1" i="1">
                        <a:latin typeface="Cambria Math" panose="02040503050406030204" pitchFamily="18" charset="0"/>
                      </a:rPr>
                      <m:t>𝒂</m:t>
                    </m:r>
                  </m:oMath>
                </a14:m>
                <a:r>
                  <a:rPr lang="en-US" sz="1400" dirty="0">
                    <a:cs typeface="Arial" panose="020B0604020202020204" pitchFamily="34" charset="0"/>
                  </a:rPr>
                  <a:t> as functions of the frequency (GHz)</a:t>
                </a:r>
              </a:p>
            </p:txBody>
          </p:sp>
        </mc:Choice>
        <mc:Fallback xmlns="">
          <p:sp>
            <p:nvSpPr>
              <p:cNvPr id="20" name="Rechteck 19">
                <a:extLst>
                  <a:ext uri="{FF2B5EF4-FFF2-40B4-BE49-F238E27FC236}">
                    <a16:creationId xmlns:a16="http://schemas.microsoft.com/office/drawing/2014/main" id="{5125D9A6-E3C4-461F-B452-E02C937DCD4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155" y="3545102"/>
                <a:ext cx="3962185" cy="523220"/>
              </a:xfrm>
              <a:prstGeom prst="rect">
                <a:avLst/>
              </a:prstGeom>
              <a:blipFill>
                <a:blip r:embed="rId4"/>
                <a:stretch>
                  <a:fillRect l="-462" t="-2353" r="-1387" b="-11765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Rechteck 20">
            <a:extLst>
              <a:ext uri="{FF2B5EF4-FFF2-40B4-BE49-F238E27FC236}">
                <a16:creationId xmlns:a16="http://schemas.microsoft.com/office/drawing/2014/main" id="{5B03EEE5-2D76-4FF8-89EC-D2F383C040D0}"/>
              </a:ext>
            </a:extLst>
          </p:cNvPr>
          <p:cNvSpPr/>
          <p:nvPr/>
        </p:nvSpPr>
        <p:spPr>
          <a:xfrm>
            <a:off x="460207" y="2266459"/>
            <a:ext cx="391834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400" dirty="0"/>
              <a:t>Recommendation of the </a:t>
            </a:r>
            <a:r>
              <a:rPr lang="en-US" sz="1400" b="1" dirty="0"/>
              <a:t>International Telecommunications Union </a:t>
            </a:r>
            <a:r>
              <a:rPr lang="en-US" sz="1400" dirty="0"/>
              <a:t>(ITU-R P.838-3)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feld 6">
                <a:extLst>
                  <a:ext uri="{FF2B5EF4-FFF2-40B4-BE49-F238E27FC236}">
                    <a16:creationId xmlns:a16="http://schemas.microsoft.com/office/drawing/2014/main" id="{9248E240-924F-4973-9642-3DF367FE7B84}"/>
                  </a:ext>
                </a:extLst>
              </p:cNvPr>
              <p:cNvSpPr txBox="1"/>
              <p:nvPr/>
            </p:nvSpPr>
            <p:spPr>
              <a:xfrm>
                <a:off x="1835696" y="3028891"/>
                <a:ext cx="1020906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sz="1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1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e>
                        <m:sub>
                          <m:r>
                            <a:rPr lang="de-DE" sz="18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sub>
                      </m:sSub>
                      <m:r>
                        <a:rPr lang="de-DE" sz="18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de-DE" sz="1800" b="0" i="1" smtClean="0">
                          <a:latin typeface="Cambria Math" panose="02040503050406030204" pitchFamily="18" charset="0"/>
                        </a:rPr>
                        <m:t>𝑘</m:t>
                      </m:r>
                      <m:sSup>
                        <m:sSupPr>
                          <m:ctrlPr>
                            <a:rPr lang="de-DE" sz="1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de-DE" sz="18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p>
                          <m:r>
                            <a:rPr lang="de-DE" sz="18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de-DE" sz="1800" dirty="0"/>
              </a:p>
            </p:txBody>
          </p:sp>
        </mc:Choice>
        <mc:Fallback xmlns="">
          <p:sp>
            <p:nvSpPr>
              <p:cNvPr id="7" name="Textfeld 6">
                <a:extLst>
                  <a:ext uri="{FF2B5EF4-FFF2-40B4-BE49-F238E27FC236}">
                    <a16:creationId xmlns:a16="http://schemas.microsoft.com/office/drawing/2014/main" id="{9248E240-924F-4973-9642-3DF367FE7B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5696" y="3028891"/>
                <a:ext cx="1020906" cy="276999"/>
              </a:xfrm>
              <a:prstGeom prst="rect">
                <a:avLst/>
              </a:prstGeom>
              <a:blipFill>
                <a:blip r:embed="rId5"/>
                <a:stretch>
                  <a:fillRect l="-7143" b="-24444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hteck 7">
            <a:extLst>
              <a:ext uri="{FF2B5EF4-FFF2-40B4-BE49-F238E27FC236}">
                <a16:creationId xmlns:a16="http://schemas.microsoft.com/office/drawing/2014/main" id="{7020E801-5170-44C6-AFD4-932985C10132}"/>
              </a:ext>
            </a:extLst>
          </p:cNvPr>
          <p:cNvSpPr/>
          <p:nvPr/>
        </p:nvSpPr>
        <p:spPr>
          <a:xfrm>
            <a:off x="454155" y="4640618"/>
            <a:ext cx="3918345" cy="1345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l">
              <a:lnSpc>
                <a:spcPct val="150000"/>
              </a:lnSpc>
            </a:pPr>
            <a:r>
              <a:rPr lang="en-US" sz="1400" b="1" dirty="0"/>
              <a:t>Link parameters: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dirty="0"/>
              <a:t>Transmission distance = 1 km</a:t>
            </a:r>
          </a:p>
          <a:p>
            <a:pPr marL="269875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dirty="0"/>
              <a:t>Path elevation angle = 0° (Horizontal path)</a:t>
            </a:r>
          </a:p>
          <a:p>
            <a:pPr marL="269875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dirty="0"/>
              <a:t>Polarization tilt angle = 45°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E8398661-2951-4F72-B7A7-9DFB55C770B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3585" y="1972663"/>
            <a:ext cx="4547300" cy="2728379"/>
          </a:xfrm>
          <a:prstGeom prst="rect">
            <a:avLst/>
          </a:prstGeom>
        </p:spPr>
      </p:pic>
      <p:graphicFrame>
        <p:nvGraphicFramePr>
          <p:cNvPr id="14" name="Tabelle 13">
            <a:extLst>
              <a:ext uri="{FF2B5EF4-FFF2-40B4-BE49-F238E27FC236}">
                <a16:creationId xmlns:a16="http://schemas.microsoft.com/office/drawing/2014/main" id="{9587B992-C256-429C-A10F-D8CA1DBE5C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8192772"/>
              </p:ext>
            </p:extLst>
          </p:nvPr>
        </p:nvGraphicFramePr>
        <p:xfrm>
          <a:off x="4477788" y="4768420"/>
          <a:ext cx="4458894" cy="1345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893">
                  <a:extLst>
                    <a:ext uri="{9D8B030D-6E8A-4147-A177-3AD203B41FA5}">
                      <a16:colId xmlns:a16="http://schemas.microsoft.com/office/drawing/2014/main" val="1985289889"/>
                    </a:ext>
                  </a:extLst>
                </a:gridCol>
                <a:gridCol w="1027215">
                  <a:extLst>
                    <a:ext uri="{9D8B030D-6E8A-4147-A177-3AD203B41FA5}">
                      <a16:colId xmlns:a16="http://schemas.microsoft.com/office/drawing/2014/main" val="3546704630"/>
                    </a:ext>
                  </a:extLst>
                </a:gridCol>
                <a:gridCol w="1143893">
                  <a:extLst>
                    <a:ext uri="{9D8B030D-6E8A-4147-A177-3AD203B41FA5}">
                      <a16:colId xmlns:a16="http://schemas.microsoft.com/office/drawing/2014/main" val="1434194299"/>
                    </a:ext>
                  </a:extLst>
                </a:gridCol>
                <a:gridCol w="1143893">
                  <a:extLst>
                    <a:ext uri="{9D8B030D-6E8A-4147-A177-3AD203B41FA5}">
                      <a16:colId xmlns:a16="http://schemas.microsoft.com/office/drawing/2014/main" val="127324212"/>
                    </a:ext>
                  </a:extLst>
                </a:gridCol>
              </a:tblGrid>
              <a:tr h="374379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100" u="none" strike="noStrike" noProof="0" dirty="0">
                          <a:effectLst/>
                        </a:rPr>
                        <a:t>Link availability</a:t>
                      </a:r>
                      <a:r>
                        <a:rPr lang="de-DE" sz="1100" u="none" strike="noStrike" dirty="0">
                          <a:effectLst/>
                        </a:rPr>
                        <a:t> (%)</a:t>
                      </a:r>
                      <a:endParaRPr lang="de-DE" sz="11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100" u="none" strike="noStrike" noProof="0" dirty="0">
                          <a:effectLst/>
                        </a:rPr>
                        <a:t>Rain spec. attenuation</a:t>
                      </a:r>
                      <a:r>
                        <a:rPr lang="de-DE" sz="1100" u="none" strike="noStrike" dirty="0">
                          <a:effectLst/>
                        </a:rPr>
                        <a:t> (</a:t>
                      </a:r>
                      <a:r>
                        <a:rPr lang="de-DE" sz="1100" u="none" strike="noStrike" dirty="0" err="1">
                          <a:effectLst/>
                        </a:rPr>
                        <a:t>db</a:t>
                      </a:r>
                      <a:r>
                        <a:rPr lang="de-DE" sz="1100" u="none" strike="noStrike" dirty="0">
                          <a:effectLst/>
                        </a:rPr>
                        <a:t> km</a:t>
                      </a:r>
                      <a:r>
                        <a:rPr lang="de-DE" sz="1100" u="none" strike="noStrike" baseline="30000" dirty="0">
                          <a:effectLst/>
                        </a:rPr>
                        <a:t>-1</a:t>
                      </a:r>
                      <a:r>
                        <a:rPr lang="de-DE" sz="1100" u="none" strike="noStrike" dirty="0">
                          <a:effectLst/>
                        </a:rPr>
                        <a:t>)</a:t>
                      </a:r>
                      <a:endParaRPr lang="de-DE" sz="11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1062342"/>
                  </a:ext>
                </a:extLst>
              </a:tr>
              <a:tr h="299503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10 GHz</a:t>
                      </a:r>
                      <a:endParaRPr lang="de-DE" sz="11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30 GHz</a:t>
                      </a:r>
                      <a:endParaRPr lang="de-DE" sz="11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300 GHz</a:t>
                      </a:r>
                      <a:endParaRPr lang="de-DE" sz="11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5207786"/>
                  </a:ext>
                </a:extLst>
              </a:tr>
              <a:tr h="223722"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100" u="none" strike="noStrike" dirty="0">
                          <a:effectLst/>
                        </a:rPr>
                        <a:t>99</a:t>
                      </a:r>
                      <a:endParaRPr lang="de-DE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100" u="none" strike="noStrike" dirty="0">
                          <a:effectLst/>
                        </a:rPr>
                        <a:t>0.02</a:t>
                      </a:r>
                      <a:endParaRPr lang="de-DE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100" u="none" strike="noStrike">
                          <a:effectLst/>
                        </a:rPr>
                        <a:t>0.1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100" u="none" strike="noStrike" dirty="0">
                          <a:effectLst/>
                        </a:rPr>
                        <a:t>0.46</a:t>
                      </a:r>
                      <a:endParaRPr lang="de-DE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28183309"/>
                  </a:ext>
                </a:extLst>
              </a:tr>
              <a:tr h="223722"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100" u="none" strike="noStrike" dirty="0">
                          <a:effectLst/>
                        </a:rPr>
                        <a:t>99.9</a:t>
                      </a:r>
                      <a:endParaRPr lang="de-DE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100" u="none" strike="noStrike" dirty="0">
                          <a:effectLst/>
                        </a:rPr>
                        <a:t>0.33</a:t>
                      </a:r>
                      <a:endParaRPr lang="de-DE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100" u="none" strike="noStrike">
                          <a:effectLst/>
                        </a:rPr>
                        <a:t>1.17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100" u="none" strike="noStrike" dirty="0">
                          <a:effectLst/>
                        </a:rPr>
                        <a:t>3.7</a:t>
                      </a:r>
                      <a:endParaRPr lang="de-DE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80946574"/>
                  </a:ext>
                </a:extLst>
              </a:tr>
              <a:tr h="223722"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100" u="none" strike="noStrike" dirty="0">
                          <a:effectLst/>
                        </a:rPr>
                        <a:t>99.99</a:t>
                      </a:r>
                      <a:endParaRPr lang="de-DE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100" u="none" strike="noStrike" dirty="0">
                          <a:effectLst/>
                        </a:rPr>
                        <a:t>2.01</a:t>
                      </a:r>
                      <a:endParaRPr lang="de-DE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100" u="none" strike="noStrike" dirty="0">
                          <a:effectLst/>
                        </a:rPr>
                        <a:t>4.65</a:t>
                      </a:r>
                      <a:endParaRPr lang="de-DE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100" u="none" strike="noStrike" dirty="0">
                          <a:effectLst/>
                        </a:rPr>
                        <a:t>10</a:t>
                      </a:r>
                      <a:endParaRPr lang="de-DE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515334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1251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0A11136-2940-436B-B3D1-C864449BA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50" y="1740115"/>
            <a:ext cx="8061325" cy="358560"/>
          </a:xfrm>
        </p:spPr>
        <p:txBody>
          <a:bodyPr/>
          <a:lstStyle/>
          <a:p>
            <a:r>
              <a:rPr lang="de-DE" dirty="0" err="1"/>
              <a:t>Percentile</a:t>
            </a:r>
            <a:r>
              <a:rPr lang="de-DE" dirty="0"/>
              <a:t> </a:t>
            </a:r>
            <a:r>
              <a:rPr lang="de-DE" dirty="0" err="1"/>
              <a:t>analysis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hourly</a:t>
            </a:r>
            <a:r>
              <a:rPr lang="de-DE" dirty="0"/>
              <a:t> </a:t>
            </a:r>
            <a:r>
              <a:rPr lang="de-DE" dirty="0" err="1"/>
              <a:t>station</a:t>
            </a:r>
            <a:r>
              <a:rPr lang="de-DE" dirty="0"/>
              <a:t> </a:t>
            </a:r>
            <a:r>
              <a:rPr lang="de-DE" dirty="0" err="1"/>
              <a:t>data</a:t>
            </a:r>
            <a:r>
              <a:rPr lang="de-DE" dirty="0"/>
              <a:t> (2011-2020)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5FE2950-27B2-4A49-B123-F8C49480CB7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altLang="de-DE" dirty="0"/>
              <a:t>The </a:t>
            </a:r>
            <a:r>
              <a:rPr lang="de-DE" altLang="de-DE" dirty="0" err="1"/>
              <a:t>dynamic</a:t>
            </a:r>
            <a:r>
              <a:rPr lang="de-DE" altLang="de-DE" dirty="0"/>
              <a:t> </a:t>
            </a:r>
            <a:r>
              <a:rPr lang="de-DE" altLang="de-DE" dirty="0" err="1"/>
              <a:t>of</a:t>
            </a:r>
            <a:r>
              <a:rPr lang="de-DE" altLang="de-DE" dirty="0"/>
              <a:t> extreme </a:t>
            </a:r>
            <a:r>
              <a:rPr lang="de-DE" altLang="de-DE" dirty="0" err="1"/>
              <a:t>precipitation</a:t>
            </a:r>
            <a:r>
              <a:rPr lang="de-DE" altLang="de-DE" dirty="0"/>
              <a:t> in Berlin-Brandenburg </a:t>
            </a:r>
            <a:r>
              <a:rPr lang="de-DE" altLang="de-DE" b="0" dirty="0"/>
              <a:t>|</a:t>
            </a:r>
            <a:r>
              <a:rPr lang="de-DE" altLang="de-DE" dirty="0"/>
              <a:t> </a:t>
            </a:r>
            <a:r>
              <a:rPr lang="de-DE" altLang="de-DE" b="0" dirty="0"/>
              <a:t>Frederik Bart et al. 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A384CF8-FE14-489A-9A9B-7DF57B536F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/>
              <a:t>Slide </a:t>
            </a:r>
            <a:fld id="{2706E631-0DCF-42E9-9406-BB474DD179DB}" type="slidenum">
              <a:rPr lang="de-DE" altLang="de-DE" smtClean="0"/>
              <a:pPr/>
              <a:t>7</a:t>
            </a:fld>
            <a:endParaRPr lang="de-DE" altLang="de-DE" dirty="0"/>
          </a:p>
        </p:txBody>
      </p:sp>
      <p:pic>
        <p:nvPicPr>
          <p:cNvPr id="11" name="Inhaltsplatzhalter 10">
            <a:extLst>
              <a:ext uri="{FF2B5EF4-FFF2-40B4-BE49-F238E27FC236}">
                <a16:creationId xmlns:a16="http://schemas.microsoft.com/office/drawing/2014/main" id="{374C80C8-F72E-4E15-B7EC-AEAC438502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3396" y="2276872"/>
            <a:ext cx="3569717" cy="3569717"/>
          </a:xfrm>
        </p:spPr>
      </p:pic>
      <p:sp>
        <p:nvSpPr>
          <p:cNvPr id="12" name="Rechteck 11">
            <a:extLst>
              <a:ext uri="{FF2B5EF4-FFF2-40B4-BE49-F238E27FC236}">
                <a16:creationId xmlns:a16="http://schemas.microsoft.com/office/drawing/2014/main" id="{7AB42349-AF25-4509-A850-8D575564D595}"/>
              </a:ext>
            </a:extLst>
          </p:cNvPr>
          <p:cNvSpPr/>
          <p:nvPr/>
        </p:nvSpPr>
        <p:spPr>
          <a:xfrm>
            <a:off x="558951" y="4387593"/>
            <a:ext cx="3918345" cy="1668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l">
              <a:lnSpc>
                <a:spcPct val="150000"/>
              </a:lnSpc>
            </a:pPr>
            <a:r>
              <a:rPr lang="en-US" sz="1400" b="1" dirty="0"/>
              <a:t>Link parameters: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dirty="0"/>
              <a:t>Frequency = 300 GHz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dirty="0"/>
              <a:t>Transmission distance = 1 km</a:t>
            </a:r>
          </a:p>
          <a:p>
            <a:pPr marL="269875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dirty="0"/>
              <a:t>Path elevation angle = 0° (Horizontal path)</a:t>
            </a:r>
          </a:p>
          <a:p>
            <a:pPr marL="269875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dirty="0"/>
              <a:t>Polarization tilt angle = 45°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A22A694B-8720-4B24-AB27-3FFA63E82CDF}"/>
              </a:ext>
            </a:extLst>
          </p:cNvPr>
          <p:cNvSpPr txBox="1"/>
          <p:nvPr/>
        </p:nvSpPr>
        <p:spPr>
          <a:xfrm>
            <a:off x="539750" y="2276872"/>
            <a:ext cx="396024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dirty="0" err="1"/>
              <a:t>Hourly</a:t>
            </a:r>
            <a:r>
              <a:rPr lang="de-DE" dirty="0"/>
              <a:t> </a:t>
            </a:r>
            <a:r>
              <a:rPr lang="de-DE" dirty="0" err="1"/>
              <a:t>data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DWD </a:t>
            </a:r>
            <a:r>
              <a:rPr lang="de-DE" dirty="0" err="1"/>
              <a:t>stations</a:t>
            </a:r>
            <a:r>
              <a:rPr lang="de-DE" dirty="0"/>
              <a:t> (n=66)</a:t>
            </a:r>
          </a:p>
          <a:p>
            <a:pPr marL="171450" indent="-1714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dirty="0"/>
              <a:t>10-year </a:t>
            </a:r>
            <a:r>
              <a:rPr lang="de-DE" dirty="0" err="1"/>
              <a:t>timeframe</a:t>
            </a:r>
            <a:r>
              <a:rPr lang="de-DE" dirty="0"/>
              <a:t> (2011-2020)</a:t>
            </a:r>
          </a:p>
          <a:p>
            <a:pPr marL="171450" indent="-1714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dirty="0"/>
              <a:t>99.99th </a:t>
            </a:r>
            <a:r>
              <a:rPr lang="de-DE" dirty="0" err="1"/>
              <a:t>percentile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attenuation</a:t>
            </a:r>
            <a:r>
              <a:rPr lang="de-DE" dirty="0"/>
              <a:t> </a:t>
            </a:r>
            <a:r>
              <a:rPr lang="de-DE" dirty="0" err="1"/>
              <a:t>data</a:t>
            </a:r>
            <a:endParaRPr lang="de-DE" dirty="0"/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en-US" b="1" dirty="0">
              <a:sym typeface="Wingdings" panose="05000000000000000000" pitchFamily="2" charset="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hteck 13">
                <a:extLst>
                  <a:ext uri="{FF2B5EF4-FFF2-40B4-BE49-F238E27FC236}">
                    <a16:creationId xmlns:a16="http://schemas.microsoft.com/office/drawing/2014/main" id="{AD68716E-2210-49EE-A221-3EA21A42D45B}"/>
                  </a:ext>
                </a:extLst>
              </p:cNvPr>
              <p:cNvSpPr/>
              <p:nvPr/>
            </p:nvSpPr>
            <p:spPr>
              <a:xfrm>
                <a:off x="539750" y="3429000"/>
                <a:ext cx="3738488" cy="7232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b="1" dirty="0">
                    <a:sym typeface="Wingdings" panose="05000000000000000000" pitchFamily="2" charset="2"/>
                  </a:rPr>
                  <a:t>Hourly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𝜸</m:t>
                        </m:r>
                      </m:e>
                      <m:sub>
                        <m:r>
                          <a:rPr lang="de-DE" b="1" i="1">
                            <a:latin typeface="Cambria Math" panose="02040503050406030204" pitchFamily="18" charset="0"/>
                          </a:rPr>
                          <m:t>𝑹</m:t>
                        </m:r>
                      </m:sub>
                    </m:sSub>
                    <m:r>
                      <a:rPr lang="de-DE" b="1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b="1" dirty="0"/>
                  <a:t>that has to be compensated for link availability during 99.99% of hourly data </a:t>
                </a:r>
              </a:p>
              <a:p>
                <a:r>
                  <a:rPr lang="en-US" dirty="0"/>
                  <a:t>(Outage time of ~8.8 h in 10 years)</a:t>
                </a:r>
                <a:endParaRPr lang="de-DE" dirty="0"/>
              </a:p>
            </p:txBody>
          </p:sp>
        </mc:Choice>
        <mc:Fallback xmlns="">
          <p:sp>
            <p:nvSpPr>
              <p:cNvPr id="14" name="Rechteck 13">
                <a:extLst>
                  <a:ext uri="{FF2B5EF4-FFF2-40B4-BE49-F238E27FC236}">
                    <a16:creationId xmlns:a16="http://schemas.microsoft.com/office/drawing/2014/main" id="{AD68716E-2210-49EE-A221-3EA21A42D45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750" y="3429000"/>
                <a:ext cx="3738488" cy="723275"/>
              </a:xfrm>
              <a:prstGeom prst="rect">
                <a:avLst/>
              </a:prstGeom>
              <a:blipFill>
                <a:blip r:embed="rId3"/>
                <a:stretch>
                  <a:fillRect t="-1695" b="-5085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feld 15">
                <a:extLst>
                  <a:ext uri="{FF2B5EF4-FFF2-40B4-BE49-F238E27FC236}">
                    <a16:creationId xmlns:a16="http://schemas.microsoft.com/office/drawing/2014/main" id="{024361A9-C3FB-4A4B-8B2F-A2C7B3874D73}"/>
                  </a:ext>
                </a:extLst>
              </p:cNvPr>
              <p:cNvSpPr txBox="1"/>
              <p:nvPr/>
            </p:nvSpPr>
            <p:spPr>
              <a:xfrm>
                <a:off x="4788024" y="5832407"/>
                <a:ext cx="415376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b="1" dirty="0"/>
                  <a:t>99.99th </a:t>
                </a:r>
                <a:r>
                  <a:rPr lang="de-DE" b="1" dirty="0" err="1"/>
                  <a:t>percentile</a:t>
                </a:r>
                <a:r>
                  <a:rPr lang="de-DE" b="1" dirty="0"/>
                  <a:t> of </a:t>
                </a:r>
                <a:r>
                  <a:rPr lang="de-DE" b="1" dirty="0" err="1"/>
                  <a:t>hourly</a:t>
                </a:r>
                <a:r>
                  <a:rPr lang="de-DE" b="1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𝜸</m:t>
                        </m:r>
                      </m:e>
                      <m:sub>
                        <m:r>
                          <a:rPr lang="de-DE" b="1" i="1">
                            <a:latin typeface="Cambria Math" panose="02040503050406030204" pitchFamily="18" charset="0"/>
                          </a:rPr>
                          <m:t>𝑹</m:t>
                        </m:r>
                      </m:sub>
                    </m:sSub>
                  </m:oMath>
                </a14:m>
                <a:r>
                  <a:rPr lang="de-DE" b="1" dirty="0"/>
                  <a:t> </a:t>
                </a:r>
                <a:r>
                  <a:rPr lang="de-DE" b="1" dirty="0" err="1"/>
                  <a:t>data</a:t>
                </a:r>
                <a:r>
                  <a:rPr lang="de-DE" b="1" dirty="0"/>
                  <a:t> (300 GHz)</a:t>
                </a:r>
              </a:p>
            </p:txBody>
          </p:sp>
        </mc:Choice>
        <mc:Fallback xmlns="">
          <p:sp>
            <p:nvSpPr>
              <p:cNvPr id="16" name="Textfeld 15">
                <a:extLst>
                  <a:ext uri="{FF2B5EF4-FFF2-40B4-BE49-F238E27FC236}">
                    <a16:creationId xmlns:a16="http://schemas.microsoft.com/office/drawing/2014/main" id="{024361A9-C3FB-4A4B-8B2F-A2C7B3874D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8024" y="5832407"/>
                <a:ext cx="4153766" cy="276999"/>
              </a:xfrm>
              <a:prstGeom prst="rect">
                <a:avLst/>
              </a:prstGeom>
              <a:blipFill>
                <a:blip r:embed="rId4"/>
                <a:stretch>
                  <a:fillRect t="-4444" b="-1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feld 16">
                <a:extLst>
                  <a:ext uri="{FF2B5EF4-FFF2-40B4-BE49-F238E27FC236}">
                    <a16:creationId xmlns:a16="http://schemas.microsoft.com/office/drawing/2014/main" id="{0A0D62E9-18DE-427C-BC4A-FC1ED1A58321}"/>
                  </a:ext>
                </a:extLst>
              </p:cNvPr>
              <p:cNvSpPr txBox="1"/>
              <p:nvPr/>
            </p:nvSpPr>
            <p:spPr>
              <a:xfrm>
                <a:off x="7668344" y="2348880"/>
                <a:ext cx="794769" cy="1692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de-DE" sz="11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sz="11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𝜸</m:t>
                        </m:r>
                      </m:e>
                      <m:sub>
                        <m:r>
                          <a:rPr lang="de-DE" sz="1100" b="1" i="1">
                            <a:latin typeface="Cambria Math" panose="02040503050406030204" pitchFamily="18" charset="0"/>
                          </a:rPr>
                          <m:t>𝑹</m:t>
                        </m:r>
                      </m:sub>
                    </m:sSub>
                  </m:oMath>
                </a14:m>
                <a:r>
                  <a:rPr lang="de-DE" sz="1100" b="1" dirty="0"/>
                  <a:t> (</a:t>
                </a:r>
                <a:r>
                  <a:rPr lang="de-DE" sz="1100" b="1" dirty="0" err="1"/>
                  <a:t>db</a:t>
                </a:r>
                <a:r>
                  <a:rPr lang="de-DE" sz="1100" b="1" dirty="0"/>
                  <a:t> km</a:t>
                </a:r>
                <a:r>
                  <a:rPr lang="de-DE" sz="1100" b="1" baseline="30000" dirty="0"/>
                  <a:t>-1</a:t>
                </a:r>
                <a:r>
                  <a:rPr lang="de-DE" sz="1100" b="1" dirty="0"/>
                  <a:t>)</a:t>
                </a:r>
              </a:p>
            </p:txBody>
          </p:sp>
        </mc:Choice>
        <mc:Fallback xmlns="">
          <p:sp>
            <p:nvSpPr>
              <p:cNvPr id="17" name="Textfeld 16">
                <a:extLst>
                  <a:ext uri="{FF2B5EF4-FFF2-40B4-BE49-F238E27FC236}">
                    <a16:creationId xmlns:a16="http://schemas.microsoft.com/office/drawing/2014/main" id="{0A0D62E9-18DE-427C-BC4A-FC1ED1A583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68344" y="2348880"/>
                <a:ext cx="794769" cy="169277"/>
              </a:xfrm>
              <a:prstGeom prst="rect">
                <a:avLst/>
              </a:prstGeom>
              <a:blipFill>
                <a:blip r:embed="rId5"/>
                <a:stretch>
                  <a:fillRect l="-5385" t="-28571" r="-10000" b="-50000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Grafik 2">
            <a:extLst>
              <a:ext uri="{FF2B5EF4-FFF2-40B4-BE49-F238E27FC236}">
                <a16:creationId xmlns:a16="http://schemas.microsoft.com/office/drawing/2014/main" id="{7B561B55-36EE-296C-1CC6-764836E6B9E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6203800"/>
            <a:ext cx="2516907" cy="596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0028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Grafik 74">
            <a:extLst>
              <a:ext uri="{FF2B5EF4-FFF2-40B4-BE49-F238E27FC236}">
                <a16:creationId xmlns:a16="http://schemas.microsoft.com/office/drawing/2014/main" id="{9EC257B5-5DB6-42CE-AF5D-86C371A0C0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7622" y="1927932"/>
            <a:ext cx="2507358" cy="2507358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AA0FC8A0-8885-4DE3-8FEC-4EB7B3095A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50" y="1740115"/>
            <a:ext cx="8061325" cy="358560"/>
          </a:xfrm>
        </p:spPr>
        <p:txBody>
          <a:bodyPr/>
          <a:lstStyle/>
          <a:p>
            <a:r>
              <a:rPr lang="de-DE" dirty="0"/>
              <a:t>Outlook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E68CED1-DF0D-45F8-B431-2BD21C5BDE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394" y="2323928"/>
            <a:ext cx="4282524" cy="923692"/>
          </a:xfrm>
        </p:spPr>
        <p:txBody>
          <a:bodyPr/>
          <a:lstStyle/>
          <a:p>
            <a:pPr>
              <a:buFont typeface="Symbol" panose="05050102010706020507" pitchFamily="18" charset="2"/>
              <a:buChar char="-"/>
            </a:pPr>
            <a:r>
              <a:rPr lang="de-DE" dirty="0"/>
              <a:t>Evaluation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b="1" dirty="0"/>
              <a:t>Central European </a:t>
            </a:r>
            <a:r>
              <a:rPr lang="de-DE" b="1" dirty="0" err="1"/>
              <a:t>Refined</a:t>
            </a:r>
            <a:r>
              <a:rPr lang="de-DE" b="1" dirty="0"/>
              <a:t> analysis</a:t>
            </a:r>
            <a:r>
              <a:rPr lang="de-DE" b="1" baseline="30000" dirty="0"/>
              <a:t>1</a:t>
            </a:r>
            <a:r>
              <a:rPr lang="de-DE" b="1" dirty="0"/>
              <a:t> </a:t>
            </a:r>
            <a:r>
              <a:rPr lang="de-DE" dirty="0"/>
              <a:t>(CER) </a:t>
            </a:r>
            <a:r>
              <a:rPr lang="de-DE" dirty="0" err="1"/>
              <a:t>data</a:t>
            </a:r>
            <a:r>
              <a:rPr lang="de-DE" dirty="0"/>
              <a:t> </a:t>
            </a:r>
            <a:r>
              <a:rPr lang="de-DE" dirty="0" err="1"/>
              <a:t>set</a:t>
            </a:r>
            <a:r>
              <a:rPr lang="de-DE" dirty="0"/>
              <a:t> (Jänicke et al., 2017)</a:t>
            </a:r>
          </a:p>
          <a:p>
            <a:pPr marL="0" indent="0"/>
            <a:endParaRPr lang="de-DE" dirty="0"/>
          </a:p>
          <a:p>
            <a:pPr>
              <a:buFont typeface="Arial" panose="020B0604020202020204" pitchFamily="34" charset="0"/>
              <a:buChar char="•"/>
            </a:pPr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4642EF1-A205-4349-8996-9FEF969FD61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altLang="de-DE" dirty="0"/>
              <a:t>The </a:t>
            </a:r>
            <a:r>
              <a:rPr lang="de-DE" altLang="de-DE" dirty="0" err="1"/>
              <a:t>dynamic</a:t>
            </a:r>
            <a:r>
              <a:rPr lang="de-DE" altLang="de-DE" dirty="0"/>
              <a:t> </a:t>
            </a:r>
            <a:r>
              <a:rPr lang="de-DE" altLang="de-DE" dirty="0" err="1"/>
              <a:t>of</a:t>
            </a:r>
            <a:r>
              <a:rPr lang="de-DE" altLang="de-DE" dirty="0"/>
              <a:t> extreme </a:t>
            </a:r>
            <a:r>
              <a:rPr lang="de-DE" altLang="de-DE" dirty="0" err="1"/>
              <a:t>precipitation</a:t>
            </a:r>
            <a:r>
              <a:rPr lang="de-DE" altLang="de-DE" dirty="0"/>
              <a:t> in Berlin-Brandenburg </a:t>
            </a:r>
            <a:r>
              <a:rPr lang="de-DE" altLang="de-DE" b="0" dirty="0"/>
              <a:t>|</a:t>
            </a:r>
            <a:r>
              <a:rPr lang="de-DE" altLang="de-DE" dirty="0"/>
              <a:t> </a:t>
            </a:r>
            <a:r>
              <a:rPr lang="de-DE" altLang="de-DE" b="0" dirty="0"/>
              <a:t>Frederik Bart et al. </a:t>
            </a:r>
            <a:endParaRPr lang="de-DE" b="0" dirty="0"/>
          </a:p>
          <a:p>
            <a:endParaRPr lang="de-DE" altLang="de-DE" b="0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990CEDC-38B4-4688-86EF-840FA28BB69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/>
              <a:t>Slide </a:t>
            </a:r>
            <a:fld id="{2706E631-0DCF-42E9-9406-BB474DD179DB}" type="slidenum">
              <a:rPr lang="de-DE" altLang="de-DE" smtClean="0"/>
              <a:pPr/>
              <a:t>8</a:t>
            </a:fld>
            <a:endParaRPr lang="de-DE" altLang="de-DE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57E05467-024B-4CB1-A8BA-88ED54D768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6203800"/>
            <a:ext cx="2516907" cy="596895"/>
          </a:xfrm>
          <a:prstGeom prst="rect">
            <a:avLst/>
          </a:prstGeom>
        </p:spPr>
      </p:pic>
      <p:grpSp>
        <p:nvGrpSpPr>
          <p:cNvPr id="68" name="Gruppieren 67">
            <a:extLst>
              <a:ext uri="{FF2B5EF4-FFF2-40B4-BE49-F238E27FC236}">
                <a16:creationId xmlns:a16="http://schemas.microsoft.com/office/drawing/2014/main" id="{C3EA1C19-DEB1-441A-95FF-07F976BBF057}"/>
              </a:ext>
            </a:extLst>
          </p:cNvPr>
          <p:cNvGrpSpPr/>
          <p:nvPr/>
        </p:nvGrpSpPr>
        <p:grpSpPr>
          <a:xfrm>
            <a:off x="5842721" y="4408828"/>
            <a:ext cx="3282259" cy="1946218"/>
            <a:chOff x="5899147" y="4257582"/>
            <a:chExt cx="3282259" cy="1946218"/>
          </a:xfrm>
        </p:grpSpPr>
        <p:grpSp>
          <p:nvGrpSpPr>
            <p:cNvPr id="66" name="Gruppieren 65">
              <a:extLst>
                <a:ext uri="{FF2B5EF4-FFF2-40B4-BE49-F238E27FC236}">
                  <a16:creationId xmlns:a16="http://schemas.microsoft.com/office/drawing/2014/main" id="{C2C1B53F-C696-45B6-B67E-2B2A7C0598B4}"/>
                </a:ext>
              </a:extLst>
            </p:cNvPr>
            <p:cNvGrpSpPr/>
            <p:nvPr/>
          </p:nvGrpSpPr>
          <p:grpSpPr>
            <a:xfrm>
              <a:off x="5899147" y="4257582"/>
              <a:ext cx="3130562" cy="1946218"/>
              <a:chOff x="336316" y="1761830"/>
              <a:chExt cx="7252119" cy="4396555"/>
            </a:xfrm>
          </p:grpSpPr>
          <p:pic>
            <p:nvPicPr>
              <p:cNvPr id="38" name="Grafik 37" descr="Funkmast mit einfarbiger Füllung">
                <a:extLst>
                  <a:ext uri="{FF2B5EF4-FFF2-40B4-BE49-F238E27FC236}">
                    <a16:creationId xmlns:a16="http://schemas.microsoft.com/office/drawing/2014/main" id="{68EB35BF-3CF2-4F12-A1FF-2874EB54373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1522412" y="4449605"/>
                <a:ext cx="914400" cy="914400"/>
              </a:xfrm>
              <a:prstGeom prst="rect">
                <a:avLst/>
              </a:prstGeom>
            </p:spPr>
          </p:pic>
          <p:pic>
            <p:nvPicPr>
              <p:cNvPr id="39" name="Grafik 38" descr="Funkmast mit einfarbiger Füllung">
                <a:extLst>
                  <a:ext uri="{FF2B5EF4-FFF2-40B4-BE49-F238E27FC236}">
                    <a16:creationId xmlns:a16="http://schemas.microsoft.com/office/drawing/2014/main" id="{3CAD3564-42BD-4C0E-8EBA-984EF04C6F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6249988" y="4449605"/>
                <a:ext cx="914400" cy="914400"/>
              </a:xfrm>
              <a:prstGeom prst="rect">
                <a:avLst/>
              </a:prstGeom>
            </p:spPr>
          </p:pic>
          <p:pic>
            <p:nvPicPr>
              <p:cNvPr id="40" name="Grafik 39" descr="Funkmast mit einfarbiger Füllung">
                <a:extLst>
                  <a:ext uri="{FF2B5EF4-FFF2-40B4-BE49-F238E27FC236}">
                    <a16:creationId xmlns:a16="http://schemas.microsoft.com/office/drawing/2014/main" id="{DED81AD2-DE4E-49AD-821B-9B2C3948791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3925652" y="1846194"/>
                <a:ext cx="914400" cy="914400"/>
              </a:xfrm>
              <a:prstGeom prst="rect">
                <a:avLst/>
              </a:prstGeom>
            </p:spPr>
          </p:pic>
          <p:sp>
            <p:nvSpPr>
              <p:cNvPr id="41" name="Textfeld 40">
                <a:extLst>
                  <a:ext uri="{FF2B5EF4-FFF2-40B4-BE49-F238E27FC236}">
                    <a16:creationId xmlns:a16="http://schemas.microsoft.com/office/drawing/2014/main" id="{B465BA62-11B9-4E2F-9473-90385AF5460C}"/>
                  </a:ext>
                </a:extLst>
              </p:cNvPr>
              <p:cNvSpPr txBox="1"/>
              <p:nvPr/>
            </p:nvSpPr>
            <p:spPr>
              <a:xfrm>
                <a:off x="2739082" y="2635860"/>
                <a:ext cx="2502023" cy="4519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700" dirty="0"/>
                  <a:t>Heinrich Hertz institute</a:t>
                </a:r>
              </a:p>
            </p:txBody>
          </p:sp>
          <p:sp>
            <p:nvSpPr>
              <p:cNvPr id="42" name="Textfeld 41">
                <a:extLst>
                  <a:ext uri="{FF2B5EF4-FFF2-40B4-BE49-F238E27FC236}">
                    <a16:creationId xmlns:a16="http://schemas.microsoft.com/office/drawing/2014/main" id="{3EF669DA-3ACC-4A96-AE16-6B53C4DB8271}"/>
                  </a:ext>
                </a:extLst>
              </p:cNvPr>
              <p:cNvSpPr txBox="1"/>
              <p:nvPr/>
            </p:nvSpPr>
            <p:spPr>
              <a:xfrm>
                <a:off x="629817" y="5338867"/>
                <a:ext cx="2502023" cy="4519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700" dirty="0"/>
                  <a:t>Telefunken building</a:t>
                </a:r>
              </a:p>
            </p:txBody>
          </p:sp>
          <p:cxnSp>
            <p:nvCxnSpPr>
              <p:cNvPr id="43" name="Gerade Verbindung mit Pfeil 42">
                <a:extLst>
                  <a:ext uri="{FF2B5EF4-FFF2-40B4-BE49-F238E27FC236}">
                    <a16:creationId xmlns:a16="http://schemas.microsoft.com/office/drawing/2014/main" id="{6872844D-BE87-49CF-B57A-EBD40820F150}"/>
                  </a:ext>
                </a:extLst>
              </p:cNvPr>
              <p:cNvCxnSpPr/>
              <p:nvPr/>
            </p:nvCxnSpPr>
            <p:spPr bwMode="auto">
              <a:xfrm flipV="1">
                <a:off x="2319572" y="3031509"/>
                <a:ext cx="1229870" cy="1289064"/>
              </a:xfrm>
              <a:prstGeom prst="straightConnector1">
                <a:avLst/>
              </a:prstGeom>
              <a:solidFill>
                <a:schemeClr val="tx2"/>
              </a:solidFill>
              <a:ln w="952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4" name="Gerade Verbindung mit Pfeil 43">
                <a:extLst>
                  <a:ext uri="{FF2B5EF4-FFF2-40B4-BE49-F238E27FC236}">
                    <a16:creationId xmlns:a16="http://schemas.microsoft.com/office/drawing/2014/main" id="{C7D41DAF-E936-4D23-946A-2560FB8141C5}"/>
                  </a:ext>
                </a:extLst>
              </p:cNvPr>
              <p:cNvCxnSpPr/>
              <p:nvPr/>
            </p:nvCxnSpPr>
            <p:spPr bwMode="auto">
              <a:xfrm flipH="1">
                <a:off x="2436813" y="3126948"/>
                <a:ext cx="1197311" cy="1322656"/>
              </a:xfrm>
              <a:prstGeom prst="straightConnector1">
                <a:avLst/>
              </a:prstGeom>
              <a:solidFill>
                <a:schemeClr val="tx2"/>
              </a:solidFill>
              <a:ln w="952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5" name="Gerade Verbindung mit Pfeil 44">
                <a:extLst>
                  <a:ext uri="{FF2B5EF4-FFF2-40B4-BE49-F238E27FC236}">
                    <a16:creationId xmlns:a16="http://schemas.microsoft.com/office/drawing/2014/main" id="{94DF90D2-29DE-4857-91C6-0D3A80673209}"/>
                  </a:ext>
                </a:extLst>
              </p:cNvPr>
              <p:cNvCxnSpPr/>
              <p:nvPr/>
            </p:nvCxnSpPr>
            <p:spPr bwMode="auto">
              <a:xfrm flipH="1" flipV="1">
                <a:off x="5137814" y="3064847"/>
                <a:ext cx="1306394" cy="1351421"/>
              </a:xfrm>
              <a:prstGeom prst="straightConnector1">
                <a:avLst/>
              </a:prstGeom>
              <a:solidFill>
                <a:schemeClr val="tx2"/>
              </a:solidFill>
              <a:ln w="952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6" name="Gerade Verbindung mit Pfeil 45">
                <a:extLst>
                  <a:ext uri="{FF2B5EF4-FFF2-40B4-BE49-F238E27FC236}">
                    <a16:creationId xmlns:a16="http://schemas.microsoft.com/office/drawing/2014/main" id="{E5376AE0-6576-4A13-8D89-C65D579523C0}"/>
                  </a:ext>
                </a:extLst>
              </p:cNvPr>
              <p:cNvCxnSpPr/>
              <p:nvPr/>
            </p:nvCxnSpPr>
            <p:spPr bwMode="auto">
              <a:xfrm>
                <a:off x="5275308" y="3064846"/>
                <a:ext cx="1240908" cy="1255726"/>
              </a:xfrm>
              <a:prstGeom prst="straightConnector1">
                <a:avLst/>
              </a:prstGeom>
              <a:solidFill>
                <a:schemeClr val="tx2"/>
              </a:solidFill>
              <a:ln w="952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7" name="Gerade Verbindung mit Pfeil 46">
                <a:extLst>
                  <a:ext uri="{FF2B5EF4-FFF2-40B4-BE49-F238E27FC236}">
                    <a16:creationId xmlns:a16="http://schemas.microsoft.com/office/drawing/2014/main" id="{06469A73-6CFF-44D8-8DE4-C4C1020A0D4D}"/>
                  </a:ext>
                </a:extLst>
              </p:cNvPr>
              <p:cNvCxnSpPr/>
              <p:nvPr/>
            </p:nvCxnSpPr>
            <p:spPr bwMode="auto">
              <a:xfrm flipH="1" flipV="1">
                <a:off x="2554052" y="5204193"/>
                <a:ext cx="3596673" cy="13949"/>
              </a:xfrm>
              <a:prstGeom prst="straightConnector1">
                <a:avLst/>
              </a:prstGeom>
              <a:solidFill>
                <a:schemeClr val="tx2"/>
              </a:solidFill>
              <a:ln w="952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8" name="Gerade Verbindung mit Pfeil 47">
                <a:extLst>
                  <a:ext uri="{FF2B5EF4-FFF2-40B4-BE49-F238E27FC236}">
                    <a16:creationId xmlns:a16="http://schemas.microsoft.com/office/drawing/2014/main" id="{C28BFC28-73B8-41AF-B3AB-4B7E772D0D11}"/>
                  </a:ext>
                </a:extLst>
              </p:cNvPr>
              <p:cNvCxnSpPr/>
              <p:nvPr/>
            </p:nvCxnSpPr>
            <p:spPr bwMode="auto">
              <a:xfrm>
                <a:off x="2618641" y="5051793"/>
                <a:ext cx="3532084" cy="30795"/>
              </a:xfrm>
              <a:prstGeom prst="straightConnector1">
                <a:avLst/>
              </a:prstGeom>
              <a:solidFill>
                <a:schemeClr val="tx2"/>
              </a:solidFill>
              <a:ln w="952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49" name="Textfeld 48">
                <a:extLst>
                  <a:ext uri="{FF2B5EF4-FFF2-40B4-BE49-F238E27FC236}">
                    <a16:creationId xmlns:a16="http://schemas.microsoft.com/office/drawing/2014/main" id="{D042A275-583E-4AD5-8241-D2CB766D0E5B}"/>
                  </a:ext>
                </a:extLst>
              </p:cNvPr>
              <p:cNvSpPr txBox="1"/>
              <p:nvPr/>
            </p:nvSpPr>
            <p:spPr>
              <a:xfrm rot="18823479">
                <a:off x="1702346" y="3472311"/>
                <a:ext cx="2000773" cy="4634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00" dirty="0"/>
                  <a:t>THz-link (500 m)</a:t>
                </a:r>
              </a:p>
            </p:txBody>
          </p:sp>
          <p:sp>
            <p:nvSpPr>
              <p:cNvPr id="50" name="Textfeld 49">
                <a:extLst>
                  <a:ext uri="{FF2B5EF4-FFF2-40B4-BE49-F238E27FC236}">
                    <a16:creationId xmlns:a16="http://schemas.microsoft.com/office/drawing/2014/main" id="{F2ABBF6C-F7B8-4063-8BA5-57C7162E90A3}"/>
                  </a:ext>
                </a:extLst>
              </p:cNvPr>
              <p:cNvSpPr txBox="1"/>
              <p:nvPr/>
            </p:nvSpPr>
            <p:spPr>
              <a:xfrm rot="2786830">
                <a:off x="5108869" y="3529331"/>
                <a:ext cx="2144576" cy="4634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00" dirty="0"/>
                  <a:t>THz-link (500 m)</a:t>
                </a:r>
              </a:p>
            </p:txBody>
          </p:sp>
          <p:sp>
            <p:nvSpPr>
              <p:cNvPr id="51" name="Textfeld 50">
                <a:extLst>
                  <a:ext uri="{FF2B5EF4-FFF2-40B4-BE49-F238E27FC236}">
                    <a16:creationId xmlns:a16="http://schemas.microsoft.com/office/drawing/2014/main" id="{8882CD6C-4312-4304-824A-E9CF0721B174}"/>
                  </a:ext>
                </a:extLst>
              </p:cNvPr>
              <p:cNvSpPr txBox="1"/>
              <p:nvPr/>
            </p:nvSpPr>
            <p:spPr>
              <a:xfrm>
                <a:off x="3170799" y="4687168"/>
                <a:ext cx="2471915" cy="4519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00" dirty="0"/>
                  <a:t>THz-link (500 m)</a:t>
                </a:r>
              </a:p>
            </p:txBody>
          </p:sp>
          <p:sp>
            <p:nvSpPr>
              <p:cNvPr id="52" name="Rechteck 51">
                <a:extLst>
                  <a:ext uri="{FF2B5EF4-FFF2-40B4-BE49-F238E27FC236}">
                    <a16:creationId xmlns:a16="http://schemas.microsoft.com/office/drawing/2014/main" id="{01F1FA21-BCBF-42DC-AEEE-039657BEBA14}"/>
                  </a:ext>
                </a:extLst>
              </p:cNvPr>
              <p:cNvSpPr/>
              <p:nvPr/>
            </p:nvSpPr>
            <p:spPr bwMode="auto">
              <a:xfrm>
                <a:off x="5280433" y="1950996"/>
                <a:ext cx="1964837" cy="748747"/>
              </a:xfrm>
              <a:prstGeom prst="rect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700" i="0" u="none" strike="noStrike" cap="none" normalizeH="0" baseline="0" dirty="0">
                    <a:ln>
                      <a:solidFill>
                        <a:schemeClr val="tx1"/>
                      </a:solidFill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rPr>
                  <a:t>Heinrich Hertz institute lab</a:t>
                </a:r>
              </a:p>
            </p:txBody>
          </p:sp>
          <p:pic>
            <p:nvPicPr>
              <p:cNvPr id="53" name="Grafik 52" descr="Balkendiagramm mit einfarbiger Füllung">
                <a:extLst>
                  <a:ext uri="{FF2B5EF4-FFF2-40B4-BE49-F238E27FC236}">
                    <a16:creationId xmlns:a16="http://schemas.microsoft.com/office/drawing/2014/main" id="{B7B11BA0-5982-4634-AF39-4B6EDDA56A5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5108874" y="3498076"/>
                <a:ext cx="533840" cy="533840"/>
              </a:xfrm>
              <a:prstGeom prst="rect">
                <a:avLst/>
              </a:prstGeom>
            </p:spPr>
          </p:pic>
          <p:pic>
            <p:nvPicPr>
              <p:cNvPr id="54" name="Grafik 53" descr="Balkendiagramm mit einfarbiger Füllung">
                <a:extLst>
                  <a:ext uri="{FF2B5EF4-FFF2-40B4-BE49-F238E27FC236}">
                    <a16:creationId xmlns:a16="http://schemas.microsoft.com/office/drawing/2014/main" id="{4F355EC6-34D2-45C0-B0F0-4445384012A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4083823" y="5242927"/>
                <a:ext cx="519154" cy="519154"/>
              </a:xfrm>
              <a:prstGeom prst="rect">
                <a:avLst/>
              </a:prstGeom>
            </p:spPr>
          </p:pic>
          <p:pic>
            <p:nvPicPr>
              <p:cNvPr id="55" name="Grafik 54" descr="Balkendiagramm mit einfarbiger Füllung">
                <a:extLst>
                  <a:ext uri="{FF2B5EF4-FFF2-40B4-BE49-F238E27FC236}">
                    <a16:creationId xmlns:a16="http://schemas.microsoft.com/office/drawing/2014/main" id="{42EB7F36-C3AF-41F7-AF11-AF1E9D40E2F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3112590" y="3705678"/>
                <a:ext cx="514588" cy="514588"/>
              </a:xfrm>
              <a:prstGeom prst="rect">
                <a:avLst/>
              </a:prstGeom>
            </p:spPr>
          </p:pic>
          <p:sp>
            <p:nvSpPr>
              <p:cNvPr id="56" name="Textfeld 55">
                <a:extLst>
                  <a:ext uri="{FF2B5EF4-FFF2-40B4-BE49-F238E27FC236}">
                    <a16:creationId xmlns:a16="http://schemas.microsoft.com/office/drawing/2014/main" id="{54EB480D-865E-4788-9E49-285A35E6335F}"/>
                  </a:ext>
                </a:extLst>
              </p:cNvPr>
              <p:cNvSpPr txBox="1"/>
              <p:nvPr/>
            </p:nvSpPr>
            <p:spPr>
              <a:xfrm>
                <a:off x="4029419" y="3976463"/>
                <a:ext cx="2502023" cy="4519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700" dirty="0"/>
                  <a:t>Weather station</a:t>
                </a:r>
              </a:p>
            </p:txBody>
          </p:sp>
          <p:sp>
            <p:nvSpPr>
              <p:cNvPr id="57" name="Textfeld 56">
                <a:extLst>
                  <a:ext uri="{FF2B5EF4-FFF2-40B4-BE49-F238E27FC236}">
                    <a16:creationId xmlns:a16="http://schemas.microsoft.com/office/drawing/2014/main" id="{16A07D2E-205C-4F3E-A995-21BCB82E18BF}"/>
                  </a:ext>
                </a:extLst>
              </p:cNvPr>
              <p:cNvSpPr txBox="1"/>
              <p:nvPr/>
            </p:nvSpPr>
            <p:spPr>
              <a:xfrm>
                <a:off x="2120200" y="4158057"/>
                <a:ext cx="2502023" cy="4519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700" dirty="0"/>
                  <a:t>Weather station</a:t>
                </a:r>
              </a:p>
            </p:txBody>
          </p:sp>
          <p:sp>
            <p:nvSpPr>
              <p:cNvPr id="58" name="Textfeld 57">
                <a:extLst>
                  <a:ext uri="{FF2B5EF4-FFF2-40B4-BE49-F238E27FC236}">
                    <a16:creationId xmlns:a16="http://schemas.microsoft.com/office/drawing/2014/main" id="{6078096A-66B7-4A28-9F6A-38FDF2C84C36}"/>
                  </a:ext>
                </a:extLst>
              </p:cNvPr>
              <p:cNvSpPr txBox="1"/>
              <p:nvPr/>
            </p:nvSpPr>
            <p:spPr>
              <a:xfrm>
                <a:off x="3101377" y="5706456"/>
                <a:ext cx="2502023" cy="4519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700" dirty="0"/>
                  <a:t>Weather station</a:t>
                </a:r>
              </a:p>
            </p:txBody>
          </p:sp>
          <p:sp>
            <p:nvSpPr>
              <p:cNvPr id="59" name="Freihandform: Form 58">
                <a:extLst>
                  <a:ext uri="{FF2B5EF4-FFF2-40B4-BE49-F238E27FC236}">
                    <a16:creationId xmlns:a16="http://schemas.microsoft.com/office/drawing/2014/main" id="{C33E2BC5-FC95-45DF-8B6D-0EA7450F3829}"/>
                  </a:ext>
                </a:extLst>
              </p:cNvPr>
              <p:cNvSpPr/>
              <p:nvPr/>
            </p:nvSpPr>
            <p:spPr bwMode="auto">
              <a:xfrm>
                <a:off x="4626244" y="2347645"/>
                <a:ext cx="643180" cy="77840"/>
              </a:xfrm>
              <a:custGeom>
                <a:avLst/>
                <a:gdLst>
                  <a:gd name="connsiteX0" fmla="*/ 643180 w 643180"/>
                  <a:gd name="connsiteY0" fmla="*/ 54592 h 77840"/>
                  <a:gd name="connsiteX1" fmla="*/ 294468 w 643180"/>
                  <a:gd name="connsiteY1" fmla="*/ 348 h 77840"/>
                  <a:gd name="connsiteX2" fmla="*/ 0 w 643180"/>
                  <a:gd name="connsiteY2" fmla="*/ 77840 h 77840"/>
                  <a:gd name="connsiteX3" fmla="*/ 0 w 643180"/>
                  <a:gd name="connsiteY3" fmla="*/ 77840 h 77840"/>
                  <a:gd name="connsiteX4" fmla="*/ 0 w 643180"/>
                  <a:gd name="connsiteY4" fmla="*/ 77840 h 77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3180" h="77840">
                    <a:moveTo>
                      <a:pt x="643180" y="54592"/>
                    </a:moveTo>
                    <a:cubicBezTo>
                      <a:pt x="522422" y="25532"/>
                      <a:pt x="401665" y="-3527"/>
                      <a:pt x="294468" y="348"/>
                    </a:cubicBezTo>
                    <a:cubicBezTo>
                      <a:pt x="187271" y="4223"/>
                      <a:pt x="0" y="77840"/>
                      <a:pt x="0" y="77840"/>
                    </a:cubicBezTo>
                    <a:lnTo>
                      <a:pt x="0" y="77840"/>
                    </a:lnTo>
                    <a:lnTo>
                      <a:pt x="0" y="77840"/>
                    </a:lnTo>
                  </a:path>
                </a:pathLst>
              </a:cu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7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0" name="Freihandform: Form 59">
                <a:extLst>
                  <a:ext uri="{FF2B5EF4-FFF2-40B4-BE49-F238E27FC236}">
                    <a16:creationId xmlns:a16="http://schemas.microsoft.com/office/drawing/2014/main" id="{BF911EB1-1B2A-4377-B9A4-F373BCFBEAE0}"/>
                  </a:ext>
                </a:extLst>
              </p:cNvPr>
              <p:cNvSpPr/>
              <p:nvPr/>
            </p:nvSpPr>
            <p:spPr bwMode="auto">
              <a:xfrm>
                <a:off x="336316" y="1761830"/>
                <a:ext cx="4933108" cy="3313865"/>
              </a:xfrm>
              <a:custGeom>
                <a:avLst/>
                <a:gdLst>
                  <a:gd name="connsiteX0" fmla="*/ 4933108 w 4933108"/>
                  <a:gd name="connsiteY0" fmla="*/ 438929 h 3313865"/>
                  <a:gd name="connsiteX1" fmla="*/ 4251182 w 4933108"/>
                  <a:gd name="connsiteY1" fmla="*/ 28224 h 3313865"/>
                  <a:gd name="connsiteX2" fmla="*/ 2453379 w 4933108"/>
                  <a:gd name="connsiteY2" fmla="*/ 152211 h 3313865"/>
                  <a:gd name="connsiteX3" fmla="*/ 361108 w 4933108"/>
                  <a:gd name="connsiteY3" fmla="*/ 1082109 h 3313865"/>
                  <a:gd name="connsiteX4" fmla="*/ 89887 w 4933108"/>
                  <a:gd name="connsiteY4" fmla="*/ 2593194 h 3313865"/>
                  <a:gd name="connsiteX5" fmla="*/ 1337501 w 4933108"/>
                  <a:gd name="connsiteY5" fmla="*/ 3313865 h 3313865"/>
                  <a:gd name="connsiteX6" fmla="*/ 1337501 w 4933108"/>
                  <a:gd name="connsiteY6" fmla="*/ 3313865 h 33138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933108" h="3313865">
                    <a:moveTo>
                      <a:pt x="4933108" y="438929"/>
                    </a:moveTo>
                    <a:cubicBezTo>
                      <a:pt x="4798789" y="257469"/>
                      <a:pt x="4664470" y="76010"/>
                      <a:pt x="4251182" y="28224"/>
                    </a:cubicBezTo>
                    <a:cubicBezTo>
                      <a:pt x="3837894" y="-19562"/>
                      <a:pt x="3101725" y="-23436"/>
                      <a:pt x="2453379" y="152211"/>
                    </a:cubicBezTo>
                    <a:cubicBezTo>
                      <a:pt x="1805033" y="327858"/>
                      <a:pt x="755023" y="675279"/>
                      <a:pt x="361108" y="1082109"/>
                    </a:cubicBezTo>
                    <a:cubicBezTo>
                      <a:pt x="-32807" y="1488939"/>
                      <a:pt x="-72845" y="2221235"/>
                      <a:pt x="89887" y="2593194"/>
                    </a:cubicBezTo>
                    <a:cubicBezTo>
                      <a:pt x="252619" y="2965153"/>
                      <a:pt x="1337501" y="3313865"/>
                      <a:pt x="1337501" y="3313865"/>
                    </a:cubicBezTo>
                    <a:lnTo>
                      <a:pt x="1337501" y="3313865"/>
                    </a:lnTo>
                  </a:path>
                </a:pathLst>
              </a:cu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7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1" name="Freihandform: Form 60">
                <a:extLst>
                  <a:ext uri="{FF2B5EF4-FFF2-40B4-BE49-F238E27FC236}">
                    <a16:creationId xmlns:a16="http://schemas.microsoft.com/office/drawing/2014/main" id="{5103FAC8-1A98-4E12-B242-1B2C7D22A553}"/>
                  </a:ext>
                </a:extLst>
              </p:cNvPr>
              <p:cNvSpPr/>
              <p:nvPr/>
            </p:nvSpPr>
            <p:spPr bwMode="auto">
              <a:xfrm>
                <a:off x="4842032" y="2549395"/>
                <a:ext cx="2746403" cy="2417812"/>
              </a:xfrm>
              <a:custGeom>
                <a:avLst/>
                <a:gdLst>
                  <a:gd name="connsiteX0" fmla="*/ 435141 w 2746403"/>
                  <a:gd name="connsiteY0" fmla="*/ 38822 h 2417812"/>
                  <a:gd name="connsiteX1" fmla="*/ 163921 w 2746403"/>
                  <a:gd name="connsiteY1" fmla="*/ 131812 h 2417812"/>
                  <a:gd name="connsiteX2" fmla="*/ 2635900 w 2746403"/>
                  <a:gd name="connsiteY2" fmla="*/ 1123703 h 2417812"/>
                  <a:gd name="connsiteX3" fmla="*/ 2085710 w 2746403"/>
                  <a:gd name="connsiteY3" fmla="*/ 2417812 h 24178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746403" h="2417812">
                    <a:moveTo>
                      <a:pt x="435141" y="38822"/>
                    </a:moveTo>
                    <a:cubicBezTo>
                      <a:pt x="116134" y="-5090"/>
                      <a:pt x="-202872" y="-49002"/>
                      <a:pt x="163921" y="131812"/>
                    </a:cubicBezTo>
                    <a:cubicBezTo>
                      <a:pt x="530714" y="312626"/>
                      <a:pt x="2315602" y="742703"/>
                      <a:pt x="2635900" y="1123703"/>
                    </a:cubicBezTo>
                    <a:cubicBezTo>
                      <a:pt x="2956198" y="1504703"/>
                      <a:pt x="2520954" y="1961257"/>
                      <a:pt x="2085710" y="2417812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7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2" name="Textfeld 61">
                <a:extLst>
                  <a:ext uri="{FF2B5EF4-FFF2-40B4-BE49-F238E27FC236}">
                    <a16:creationId xmlns:a16="http://schemas.microsoft.com/office/drawing/2014/main" id="{9367A50B-2B07-4D4F-98A3-36C5BCD7FB3A}"/>
                  </a:ext>
                </a:extLst>
              </p:cNvPr>
              <p:cNvSpPr txBox="1"/>
              <p:nvPr/>
            </p:nvSpPr>
            <p:spPr>
              <a:xfrm rot="20444276">
                <a:off x="491386" y="1916155"/>
                <a:ext cx="2502023" cy="4519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700" dirty="0"/>
                  <a:t>Optical fiber pair</a:t>
                </a:r>
              </a:p>
            </p:txBody>
          </p:sp>
          <p:sp>
            <p:nvSpPr>
              <p:cNvPr id="63" name="Freihandform: Form 62">
                <a:extLst>
                  <a:ext uri="{FF2B5EF4-FFF2-40B4-BE49-F238E27FC236}">
                    <a16:creationId xmlns:a16="http://schemas.microsoft.com/office/drawing/2014/main" id="{170B776F-EB98-4B11-9CC3-A2102788EB78}"/>
                  </a:ext>
                </a:extLst>
              </p:cNvPr>
              <p:cNvSpPr/>
              <p:nvPr/>
            </p:nvSpPr>
            <p:spPr bwMode="auto">
              <a:xfrm>
                <a:off x="395536" y="1790473"/>
                <a:ext cx="4864544" cy="3254428"/>
              </a:xfrm>
              <a:custGeom>
                <a:avLst/>
                <a:gdLst>
                  <a:gd name="connsiteX0" fmla="*/ 4933108 w 4933108"/>
                  <a:gd name="connsiteY0" fmla="*/ 438929 h 3313865"/>
                  <a:gd name="connsiteX1" fmla="*/ 4251182 w 4933108"/>
                  <a:gd name="connsiteY1" fmla="*/ 28224 h 3313865"/>
                  <a:gd name="connsiteX2" fmla="*/ 2453379 w 4933108"/>
                  <a:gd name="connsiteY2" fmla="*/ 152211 h 3313865"/>
                  <a:gd name="connsiteX3" fmla="*/ 361108 w 4933108"/>
                  <a:gd name="connsiteY3" fmla="*/ 1082109 h 3313865"/>
                  <a:gd name="connsiteX4" fmla="*/ 89887 w 4933108"/>
                  <a:gd name="connsiteY4" fmla="*/ 2593194 h 3313865"/>
                  <a:gd name="connsiteX5" fmla="*/ 1337501 w 4933108"/>
                  <a:gd name="connsiteY5" fmla="*/ 3313865 h 3313865"/>
                  <a:gd name="connsiteX6" fmla="*/ 1337501 w 4933108"/>
                  <a:gd name="connsiteY6" fmla="*/ 3313865 h 33138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933108" h="3313865">
                    <a:moveTo>
                      <a:pt x="4933108" y="438929"/>
                    </a:moveTo>
                    <a:cubicBezTo>
                      <a:pt x="4798789" y="257469"/>
                      <a:pt x="4664470" y="76010"/>
                      <a:pt x="4251182" y="28224"/>
                    </a:cubicBezTo>
                    <a:cubicBezTo>
                      <a:pt x="3837894" y="-19562"/>
                      <a:pt x="3101725" y="-23436"/>
                      <a:pt x="2453379" y="152211"/>
                    </a:cubicBezTo>
                    <a:cubicBezTo>
                      <a:pt x="1805033" y="327858"/>
                      <a:pt x="755023" y="675279"/>
                      <a:pt x="361108" y="1082109"/>
                    </a:cubicBezTo>
                    <a:cubicBezTo>
                      <a:pt x="-32807" y="1488939"/>
                      <a:pt x="-72845" y="2221235"/>
                      <a:pt x="89887" y="2593194"/>
                    </a:cubicBezTo>
                    <a:cubicBezTo>
                      <a:pt x="252619" y="2965153"/>
                      <a:pt x="1337501" y="3313865"/>
                      <a:pt x="1337501" y="3313865"/>
                    </a:cubicBezTo>
                    <a:lnTo>
                      <a:pt x="1337501" y="3313865"/>
                    </a:lnTo>
                  </a:path>
                </a:pathLst>
              </a:cu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7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4" name="Freihandform: Form 63">
                <a:extLst>
                  <a:ext uri="{FF2B5EF4-FFF2-40B4-BE49-F238E27FC236}">
                    <a16:creationId xmlns:a16="http://schemas.microsoft.com/office/drawing/2014/main" id="{DA120B8D-05A9-4090-850A-31D0C77569EF}"/>
                  </a:ext>
                </a:extLst>
              </p:cNvPr>
              <p:cNvSpPr/>
              <p:nvPr/>
            </p:nvSpPr>
            <p:spPr bwMode="auto">
              <a:xfrm>
                <a:off x="4842032" y="2588638"/>
                <a:ext cx="2682296" cy="2334658"/>
              </a:xfrm>
              <a:custGeom>
                <a:avLst/>
                <a:gdLst>
                  <a:gd name="connsiteX0" fmla="*/ 435141 w 2746403"/>
                  <a:gd name="connsiteY0" fmla="*/ 38822 h 2417812"/>
                  <a:gd name="connsiteX1" fmla="*/ 163921 w 2746403"/>
                  <a:gd name="connsiteY1" fmla="*/ 131812 h 2417812"/>
                  <a:gd name="connsiteX2" fmla="*/ 2635900 w 2746403"/>
                  <a:gd name="connsiteY2" fmla="*/ 1123703 h 2417812"/>
                  <a:gd name="connsiteX3" fmla="*/ 2085710 w 2746403"/>
                  <a:gd name="connsiteY3" fmla="*/ 2417812 h 24178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746403" h="2417812">
                    <a:moveTo>
                      <a:pt x="435141" y="38822"/>
                    </a:moveTo>
                    <a:cubicBezTo>
                      <a:pt x="116134" y="-5090"/>
                      <a:pt x="-202872" y="-49002"/>
                      <a:pt x="163921" y="131812"/>
                    </a:cubicBezTo>
                    <a:cubicBezTo>
                      <a:pt x="530714" y="312626"/>
                      <a:pt x="2315602" y="742703"/>
                      <a:pt x="2635900" y="1123703"/>
                    </a:cubicBezTo>
                    <a:cubicBezTo>
                      <a:pt x="2956198" y="1504703"/>
                      <a:pt x="2520954" y="1961257"/>
                      <a:pt x="2085710" y="2417812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7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5" name="Freihandform: Form 64">
                <a:extLst>
                  <a:ext uri="{FF2B5EF4-FFF2-40B4-BE49-F238E27FC236}">
                    <a16:creationId xmlns:a16="http://schemas.microsoft.com/office/drawing/2014/main" id="{15AA7723-C6A3-4EEA-B60A-E4A604661BEA}"/>
                  </a:ext>
                </a:extLst>
              </p:cNvPr>
              <p:cNvSpPr/>
              <p:nvPr/>
            </p:nvSpPr>
            <p:spPr bwMode="auto">
              <a:xfrm>
                <a:off x="4598740" y="2320924"/>
                <a:ext cx="681692" cy="77840"/>
              </a:xfrm>
              <a:custGeom>
                <a:avLst/>
                <a:gdLst>
                  <a:gd name="connsiteX0" fmla="*/ 643180 w 643180"/>
                  <a:gd name="connsiteY0" fmla="*/ 54592 h 77840"/>
                  <a:gd name="connsiteX1" fmla="*/ 294468 w 643180"/>
                  <a:gd name="connsiteY1" fmla="*/ 348 h 77840"/>
                  <a:gd name="connsiteX2" fmla="*/ 0 w 643180"/>
                  <a:gd name="connsiteY2" fmla="*/ 77840 h 77840"/>
                  <a:gd name="connsiteX3" fmla="*/ 0 w 643180"/>
                  <a:gd name="connsiteY3" fmla="*/ 77840 h 77840"/>
                  <a:gd name="connsiteX4" fmla="*/ 0 w 643180"/>
                  <a:gd name="connsiteY4" fmla="*/ 77840 h 77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3180" h="77840">
                    <a:moveTo>
                      <a:pt x="643180" y="54592"/>
                    </a:moveTo>
                    <a:cubicBezTo>
                      <a:pt x="522422" y="25532"/>
                      <a:pt x="401665" y="-3527"/>
                      <a:pt x="294468" y="348"/>
                    </a:cubicBezTo>
                    <a:cubicBezTo>
                      <a:pt x="187271" y="4223"/>
                      <a:pt x="0" y="77840"/>
                      <a:pt x="0" y="77840"/>
                    </a:cubicBezTo>
                    <a:lnTo>
                      <a:pt x="0" y="77840"/>
                    </a:lnTo>
                    <a:lnTo>
                      <a:pt x="0" y="77840"/>
                    </a:lnTo>
                  </a:path>
                </a:pathLst>
              </a:cu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7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67" name="Textfeld 66">
              <a:extLst>
                <a:ext uri="{FF2B5EF4-FFF2-40B4-BE49-F238E27FC236}">
                  <a16:creationId xmlns:a16="http://schemas.microsoft.com/office/drawing/2014/main" id="{39C9E90C-B3E0-412E-8DAC-FC75416382C7}"/>
                </a:ext>
              </a:extLst>
            </p:cNvPr>
            <p:cNvSpPr txBox="1"/>
            <p:nvPr/>
          </p:nvSpPr>
          <p:spPr>
            <a:xfrm>
              <a:off x="8101344" y="5836017"/>
              <a:ext cx="1080062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700" dirty="0"/>
                <a:t>TU Berlin main building</a:t>
              </a:r>
            </a:p>
          </p:txBody>
        </p:sp>
      </p:grpSp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BEAF520C-9C57-422D-A016-122A3647FDB4}"/>
              </a:ext>
            </a:extLst>
          </p:cNvPr>
          <p:cNvGrpSpPr/>
          <p:nvPr/>
        </p:nvGrpSpPr>
        <p:grpSpPr>
          <a:xfrm>
            <a:off x="6143501" y="1325656"/>
            <a:ext cx="2398239" cy="726851"/>
            <a:chOff x="3086445" y="5481593"/>
            <a:chExt cx="2398239" cy="726851"/>
          </a:xfrm>
        </p:grpSpPr>
        <p:pic>
          <p:nvPicPr>
            <p:cNvPr id="69" name="Inhaltsplatzhalter 7">
              <a:extLst>
                <a:ext uri="{FF2B5EF4-FFF2-40B4-BE49-F238E27FC236}">
                  <a16:creationId xmlns:a16="http://schemas.microsoft.com/office/drawing/2014/main" id="{7D6FCC1D-8855-44A6-9EFC-D1187A53DB2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028157" y="5481593"/>
              <a:ext cx="1456527" cy="7268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0" name="Grafik 69" descr="Ein Bild, das Text, Schaufel, Werkzeug enthält.&#10;&#10;Automatisch generierte Beschreibung">
              <a:extLst>
                <a:ext uri="{FF2B5EF4-FFF2-40B4-BE49-F238E27FC236}">
                  <a16:creationId xmlns:a16="http://schemas.microsoft.com/office/drawing/2014/main" id="{42DEE01A-48AB-4EFB-901F-928ADA28048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02" b="7582"/>
            <a:stretch/>
          </p:blipFill>
          <p:spPr bwMode="auto">
            <a:xfrm>
              <a:off x="3086445" y="5488583"/>
              <a:ext cx="942222" cy="719861"/>
            </a:xfrm>
            <a:prstGeom prst="rect">
              <a:avLst/>
            </a:prstGeom>
          </p:spPr>
        </p:pic>
      </p:grpSp>
      <p:pic>
        <p:nvPicPr>
          <p:cNvPr id="73" name="Grafik 72">
            <a:extLst>
              <a:ext uri="{FF2B5EF4-FFF2-40B4-BE49-F238E27FC236}">
                <a16:creationId xmlns:a16="http://schemas.microsoft.com/office/drawing/2014/main" id="{7701F16C-58B7-4CDD-9DE2-44F812AFB36A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51" r="11720"/>
          <a:stretch/>
        </p:blipFill>
        <p:spPr>
          <a:xfrm rot="5400000">
            <a:off x="4854388" y="2822575"/>
            <a:ext cx="1779764" cy="1419028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858E42A8-731A-4E1C-83BF-3716792427B8}"/>
              </a:ext>
            </a:extLst>
          </p:cNvPr>
          <p:cNvSpPr/>
          <p:nvPr/>
        </p:nvSpPr>
        <p:spPr>
          <a:xfrm>
            <a:off x="538162" y="3258099"/>
            <a:ext cx="4032250" cy="1021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l">
              <a:lnSpc>
                <a:spcPct val="150000"/>
              </a:lnSpc>
              <a:buFont typeface="Symbol" panose="05050102010706020507" pitchFamily="18" charset="2"/>
              <a:buChar char="-"/>
            </a:pPr>
            <a:r>
              <a:rPr lang="de-DE" sz="1400" dirty="0"/>
              <a:t>Investigation </a:t>
            </a:r>
            <a:r>
              <a:rPr lang="de-DE" sz="1400" dirty="0" err="1"/>
              <a:t>of</a:t>
            </a:r>
            <a:r>
              <a:rPr lang="de-DE" sz="1400" dirty="0"/>
              <a:t> extreme </a:t>
            </a:r>
            <a:r>
              <a:rPr lang="de-DE" sz="1400" dirty="0" err="1"/>
              <a:t>events</a:t>
            </a:r>
            <a:r>
              <a:rPr lang="de-DE" sz="1400" dirty="0"/>
              <a:t> </a:t>
            </a:r>
            <a:r>
              <a:rPr lang="de-DE" sz="1400" dirty="0" err="1"/>
              <a:t>over</a:t>
            </a:r>
            <a:r>
              <a:rPr lang="de-DE" sz="1400" dirty="0"/>
              <a:t> Berlin </a:t>
            </a:r>
            <a:r>
              <a:rPr lang="de-DE" sz="1400" dirty="0" err="1"/>
              <a:t>using</a:t>
            </a:r>
            <a:r>
              <a:rPr lang="de-DE" sz="1400" dirty="0"/>
              <a:t> </a:t>
            </a:r>
            <a:r>
              <a:rPr lang="de-DE" sz="1400" dirty="0" err="1"/>
              <a:t>the</a:t>
            </a:r>
            <a:r>
              <a:rPr lang="de-DE" sz="1400" dirty="0"/>
              <a:t> </a:t>
            </a:r>
            <a:r>
              <a:rPr lang="de-DE" sz="1400" b="1" dirty="0" err="1"/>
              <a:t>new</a:t>
            </a:r>
            <a:r>
              <a:rPr lang="de-DE" sz="1400" b="1" dirty="0"/>
              <a:t> x-band </a:t>
            </a:r>
            <a:r>
              <a:rPr lang="de-DE" sz="1400" b="1" dirty="0" err="1"/>
              <a:t>weather</a:t>
            </a:r>
            <a:r>
              <a:rPr lang="de-DE" sz="1400" b="1" dirty="0"/>
              <a:t> </a:t>
            </a:r>
            <a:r>
              <a:rPr lang="de-DE" sz="1400" b="1" dirty="0" err="1"/>
              <a:t>radar</a:t>
            </a:r>
            <a:r>
              <a:rPr lang="de-DE" sz="1400" dirty="0"/>
              <a:t> </a:t>
            </a:r>
            <a:r>
              <a:rPr lang="de-DE" sz="1400" dirty="0" err="1"/>
              <a:t>of</a:t>
            </a:r>
            <a:r>
              <a:rPr lang="de-DE" sz="1400" dirty="0"/>
              <a:t> </a:t>
            </a:r>
            <a:r>
              <a:rPr lang="de-DE" sz="1400" dirty="0" err="1"/>
              <a:t>the</a:t>
            </a:r>
            <a:r>
              <a:rPr lang="de-DE" sz="1400" dirty="0"/>
              <a:t> Urban Climate Observatory</a:t>
            </a:r>
            <a:r>
              <a:rPr lang="de-DE" sz="1400" baseline="30000" dirty="0"/>
              <a:t>2</a:t>
            </a:r>
            <a:r>
              <a:rPr lang="de-DE" sz="1400" dirty="0"/>
              <a:t> (UCO)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9AE55595-DF0A-41EC-8B01-C23C13C9334C}"/>
              </a:ext>
            </a:extLst>
          </p:cNvPr>
          <p:cNvSpPr/>
          <p:nvPr/>
        </p:nvSpPr>
        <p:spPr>
          <a:xfrm>
            <a:off x="553213" y="4706819"/>
            <a:ext cx="4617560" cy="6987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l">
              <a:lnSpc>
                <a:spcPct val="150000"/>
              </a:lnSpc>
              <a:buFont typeface="Symbol" panose="05050102010706020507" pitchFamily="18" charset="2"/>
              <a:buChar char="-"/>
            </a:pPr>
            <a:r>
              <a:rPr lang="de-DE" sz="1400" dirty="0" err="1"/>
              <a:t>Rainrate</a:t>
            </a:r>
            <a:r>
              <a:rPr lang="de-DE" sz="1400" dirty="0"/>
              <a:t> and </a:t>
            </a:r>
            <a:r>
              <a:rPr lang="de-DE" sz="1400" dirty="0" err="1"/>
              <a:t>attenuation</a:t>
            </a:r>
            <a:r>
              <a:rPr lang="de-DE" sz="1400" dirty="0"/>
              <a:t> </a:t>
            </a:r>
            <a:r>
              <a:rPr lang="de-DE" sz="1400" dirty="0" err="1"/>
              <a:t>measurements</a:t>
            </a:r>
            <a:r>
              <a:rPr lang="de-DE" sz="1400" dirty="0"/>
              <a:t> </a:t>
            </a:r>
            <a:r>
              <a:rPr lang="de-DE" sz="1400" dirty="0" err="1"/>
              <a:t>during</a:t>
            </a:r>
            <a:r>
              <a:rPr lang="de-DE" sz="1400" dirty="0"/>
              <a:t> </a:t>
            </a:r>
            <a:r>
              <a:rPr lang="de-DE" sz="1400" dirty="0" err="1"/>
              <a:t>operation</a:t>
            </a:r>
            <a:r>
              <a:rPr lang="de-DE" sz="1400" dirty="0"/>
              <a:t> </a:t>
            </a:r>
            <a:r>
              <a:rPr lang="de-DE" sz="1400" dirty="0" err="1"/>
              <a:t>of</a:t>
            </a:r>
            <a:r>
              <a:rPr lang="de-DE" sz="1400" dirty="0"/>
              <a:t> </a:t>
            </a:r>
            <a:r>
              <a:rPr lang="en-US" sz="1400" dirty="0"/>
              <a:t>the AI-NET-PROTECT </a:t>
            </a:r>
            <a:r>
              <a:rPr lang="en-US" sz="1400" b="1" dirty="0"/>
              <a:t>THz-link testbed</a:t>
            </a:r>
            <a:endParaRPr lang="de-DE" sz="1400" b="1" dirty="0"/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157FC901-296E-0BD0-A0A5-9382F6B6829C}"/>
              </a:ext>
            </a:extLst>
          </p:cNvPr>
          <p:cNvSpPr txBox="1"/>
          <p:nvPr/>
        </p:nvSpPr>
        <p:spPr>
          <a:xfrm>
            <a:off x="447203" y="5827749"/>
            <a:ext cx="507500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de-DE" sz="1100" baseline="30000" dirty="0"/>
              <a:t>1</a:t>
            </a:r>
            <a:r>
              <a:rPr lang="de-DE" sz="1100" dirty="0"/>
              <a:t> https://www.klima.tu-berlin.de/index.php?show=observatorium_start&amp;lan=de</a:t>
            </a:r>
          </a:p>
          <a:p>
            <a:pPr algn="l"/>
            <a:r>
              <a:rPr lang="de-DE" sz="1100" baseline="30000" dirty="0"/>
              <a:t>2</a:t>
            </a:r>
            <a:r>
              <a:rPr lang="de-DE" sz="1100" dirty="0"/>
              <a:t> https://www.klima.tu-berlin.de/index.php?show=daten_cer&amp;lan=de</a:t>
            </a:r>
          </a:p>
        </p:txBody>
      </p:sp>
    </p:spTree>
    <p:extLst>
      <p:ext uri="{BB962C8B-B14F-4D97-AF65-F5344CB8AC3E}">
        <p14:creationId xmlns:p14="http://schemas.microsoft.com/office/powerpoint/2010/main" val="1599498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FF74411-BC3E-4E43-9082-7028F4A246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50" y="1740115"/>
            <a:ext cx="8061325" cy="358560"/>
          </a:xfrm>
        </p:spPr>
        <p:txBody>
          <a:bodyPr/>
          <a:lstStyle/>
          <a:p>
            <a:r>
              <a:rPr lang="de-DE" b="1" dirty="0" err="1"/>
              <a:t>Thank</a:t>
            </a:r>
            <a:r>
              <a:rPr lang="de-DE" b="1" dirty="0"/>
              <a:t> </a:t>
            </a:r>
            <a:r>
              <a:rPr lang="de-DE" b="1" dirty="0" err="1"/>
              <a:t>you</a:t>
            </a:r>
            <a:r>
              <a:rPr lang="de-DE" b="1" dirty="0"/>
              <a:t> </a:t>
            </a:r>
            <a:r>
              <a:rPr lang="de-DE" b="1" dirty="0" err="1"/>
              <a:t>for</a:t>
            </a:r>
            <a:r>
              <a:rPr lang="de-DE" b="1" dirty="0"/>
              <a:t> </a:t>
            </a:r>
            <a:r>
              <a:rPr lang="de-DE" b="1" dirty="0" err="1"/>
              <a:t>your</a:t>
            </a:r>
            <a:r>
              <a:rPr lang="de-DE" b="1" dirty="0"/>
              <a:t> </a:t>
            </a:r>
            <a:r>
              <a:rPr lang="de-DE" b="1" dirty="0" err="1"/>
              <a:t>attention</a:t>
            </a:r>
            <a:endParaRPr lang="de-DE" b="1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FCDB418-02EF-4EB2-BDDA-1193F6AA7A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33453" y="3531533"/>
            <a:ext cx="2954572" cy="998666"/>
          </a:xfrm>
        </p:spPr>
        <p:txBody>
          <a:bodyPr/>
          <a:lstStyle/>
          <a:p>
            <a:r>
              <a:rPr lang="de-DE" dirty="0"/>
              <a:t>Twitter:  	@CELTIC_AI_NET</a:t>
            </a:r>
          </a:p>
          <a:p>
            <a:r>
              <a:rPr lang="de-DE" dirty="0"/>
              <a:t>		@AI_NET_PROTECT</a:t>
            </a:r>
          </a:p>
          <a:p>
            <a:r>
              <a:rPr lang="de-DE" dirty="0"/>
              <a:t>Web:	</a:t>
            </a:r>
            <a:r>
              <a:rPr lang="de-DE" dirty="0">
                <a:hlinkClick r:id="rId2"/>
              </a:rPr>
              <a:t>https://ai-net.tech/protect</a:t>
            </a:r>
            <a:r>
              <a:rPr lang="de-DE" dirty="0"/>
              <a:t> </a:t>
            </a:r>
          </a:p>
          <a:p>
            <a:pPr marL="0" indent="0"/>
            <a:endParaRPr lang="de-DE" b="1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D36C845-B7B7-47AE-8399-AE000CDB602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altLang="de-DE" dirty="0"/>
              <a:t>The </a:t>
            </a:r>
            <a:r>
              <a:rPr lang="de-DE" altLang="de-DE" dirty="0" err="1"/>
              <a:t>dynamic</a:t>
            </a:r>
            <a:r>
              <a:rPr lang="de-DE" altLang="de-DE" dirty="0"/>
              <a:t> </a:t>
            </a:r>
            <a:r>
              <a:rPr lang="de-DE" altLang="de-DE" dirty="0" err="1"/>
              <a:t>of</a:t>
            </a:r>
            <a:r>
              <a:rPr lang="de-DE" altLang="de-DE" dirty="0"/>
              <a:t> extreme </a:t>
            </a:r>
            <a:r>
              <a:rPr lang="de-DE" altLang="de-DE" dirty="0" err="1"/>
              <a:t>precipitation</a:t>
            </a:r>
            <a:r>
              <a:rPr lang="de-DE" altLang="de-DE" dirty="0"/>
              <a:t> in Berlin-Brandenburg </a:t>
            </a:r>
            <a:r>
              <a:rPr lang="de-DE" altLang="de-DE" b="0" dirty="0"/>
              <a:t>|</a:t>
            </a:r>
            <a:r>
              <a:rPr lang="de-DE" altLang="de-DE" dirty="0"/>
              <a:t> </a:t>
            </a:r>
            <a:r>
              <a:rPr lang="de-DE" altLang="de-DE" b="0" dirty="0"/>
              <a:t>Frederik Bart et al. </a:t>
            </a:r>
            <a:endParaRPr lang="de-DE" b="0" dirty="0"/>
          </a:p>
          <a:p>
            <a:endParaRPr lang="de-DE" altLang="de-DE" b="0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F142137-5AF8-4432-BED0-24B3F10AC20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/>
              <a:t>Slide </a:t>
            </a:r>
            <a:fld id="{2706E631-0DCF-42E9-9406-BB474DD179DB}" type="slidenum">
              <a:rPr lang="de-DE" altLang="de-DE" smtClean="0"/>
              <a:pPr/>
              <a:t>9</a:t>
            </a:fld>
            <a:endParaRPr lang="de-DE" altLang="de-DE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75E06780-CA01-45D7-AABE-2C59FC48A7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6203800"/>
            <a:ext cx="2516907" cy="596895"/>
          </a:xfrm>
          <a:prstGeom prst="rect">
            <a:avLst/>
          </a:prstGeom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E94E733B-9FEE-4E52-B46C-1D2616D45628}"/>
              </a:ext>
            </a:extLst>
          </p:cNvPr>
          <p:cNvSpPr txBox="1"/>
          <p:nvPr/>
        </p:nvSpPr>
        <p:spPr bwMode="auto">
          <a:xfrm>
            <a:off x="491746" y="4734384"/>
            <a:ext cx="4511349" cy="1223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en-US" sz="1200" dirty="0">
                <a:solidFill>
                  <a:srgbClr val="525252"/>
                </a:solidFill>
                <a:effectLst/>
                <a:uFill>
                  <a:solidFill>
                    <a:srgbClr val="575656"/>
                  </a:solidFill>
                </a:uFill>
                <a:latin typeface="Segoe UI Light" panose="020B0502040204020203" pitchFamily="34" charset="0"/>
                <a:ea typeface="Segoe UI Light" panose="020B0502040204020203" pitchFamily="34" charset="0"/>
              </a:rPr>
              <a:t>The CELTIC-NEXT project AI-NET-PROTECT (Project ID C2019/3-4) is partly funded by the German Federal Ministry of Education and Research, the Swedish Governmental Agency for Innovation Systems </a:t>
            </a:r>
            <a:r>
              <a:rPr lang="en-US" sz="1200" dirty="0" err="1">
                <a:solidFill>
                  <a:srgbClr val="525252"/>
                </a:solidFill>
                <a:effectLst/>
                <a:uFill>
                  <a:solidFill>
                    <a:srgbClr val="575656"/>
                  </a:solidFill>
                </a:uFill>
                <a:latin typeface="Segoe UI Light" panose="020B0502040204020203" pitchFamily="34" charset="0"/>
                <a:ea typeface="Segoe UI Light" panose="020B0502040204020203" pitchFamily="34" charset="0"/>
              </a:rPr>
              <a:t>Vinnova</a:t>
            </a:r>
            <a:r>
              <a:rPr lang="en-US" sz="1200" dirty="0">
                <a:solidFill>
                  <a:srgbClr val="525252"/>
                </a:solidFill>
                <a:effectLst/>
                <a:uFill>
                  <a:solidFill>
                    <a:srgbClr val="575656"/>
                  </a:solidFill>
                </a:uFill>
                <a:latin typeface="Segoe UI Light" panose="020B0502040204020203" pitchFamily="34" charset="0"/>
                <a:ea typeface="Segoe UI Light" panose="020B0502040204020203" pitchFamily="34" charset="0"/>
              </a:rPr>
              <a:t>, Business </a:t>
            </a:r>
            <a:r>
              <a:rPr lang="en-US" sz="1200" dirty="0" err="1">
                <a:solidFill>
                  <a:srgbClr val="525252"/>
                </a:solidFill>
                <a:effectLst/>
                <a:uFill>
                  <a:solidFill>
                    <a:srgbClr val="575656"/>
                  </a:solidFill>
                </a:uFill>
                <a:latin typeface="Segoe UI Light" panose="020B0502040204020203" pitchFamily="34" charset="0"/>
                <a:ea typeface="Segoe UI Light" panose="020B0502040204020203" pitchFamily="34" charset="0"/>
              </a:rPr>
              <a:t>Finnland</a:t>
            </a:r>
            <a:r>
              <a:rPr lang="en-US" sz="1200" dirty="0">
                <a:solidFill>
                  <a:srgbClr val="525252"/>
                </a:solidFill>
                <a:effectLst/>
                <a:uFill>
                  <a:solidFill>
                    <a:srgbClr val="575656"/>
                  </a:solidFill>
                </a:uFill>
                <a:latin typeface="Segoe UI Light" panose="020B0502040204020203" pitchFamily="34" charset="0"/>
                <a:ea typeface="Segoe UI Light" panose="020B0502040204020203" pitchFamily="34" charset="0"/>
              </a:rPr>
              <a:t>, BGE France, and the Polish National Center for Research and Development (NCBR).</a:t>
            </a:r>
            <a:endParaRPr lang="de-DE" sz="1200" dirty="0">
              <a:solidFill>
                <a:srgbClr val="575656"/>
              </a:solidFill>
              <a:effectLst/>
              <a:uFill>
                <a:solidFill>
                  <a:srgbClr val="575656"/>
                </a:solidFill>
              </a:uFill>
              <a:latin typeface="Segoe UI" panose="020B0502040204020203" pitchFamily="34" charset="0"/>
              <a:ea typeface="Segoe UI" panose="020B0502040204020203" pitchFamily="34" charset="0"/>
            </a:endParaRPr>
          </a:p>
        </p:txBody>
      </p:sp>
      <p:pic>
        <p:nvPicPr>
          <p:cNvPr id="12" name="Grafik 11" descr="Ein Bild, das Text, Schaufel, Werkzeug enthält.&#10;&#10;Automatisch generierte Beschreibung">
            <a:extLst>
              <a:ext uri="{FF2B5EF4-FFF2-40B4-BE49-F238E27FC236}">
                <a16:creationId xmlns:a16="http://schemas.microsoft.com/office/drawing/2014/main" id="{664FBD73-C12C-4890-8B3E-2E0ECD671EC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02" b="7582"/>
          <a:stretch/>
        </p:blipFill>
        <p:spPr bwMode="auto">
          <a:xfrm>
            <a:off x="5267562" y="4744552"/>
            <a:ext cx="1584176" cy="1210315"/>
          </a:xfrm>
          <a:prstGeom prst="rect">
            <a:avLst/>
          </a:prstGeom>
        </p:spPr>
      </p:pic>
      <p:pic>
        <p:nvPicPr>
          <p:cNvPr id="13" name="Grafik 12" descr="Ein Bild, das Text, Schild, Uhr enthält.&#10;&#10;Automatisch generierte Beschreibung">
            <a:extLst>
              <a:ext uri="{FF2B5EF4-FFF2-40B4-BE49-F238E27FC236}">
                <a16:creationId xmlns:a16="http://schemas.microsoft.com/office/drawing/2014/main" id="{F9C9A62A-81D6-47C2-827C-A015A3B23D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7151924" y="4849469"/>
            <a:ext cx="1138168" cy="244970"/>
          </a:xfrm>
          <a:prstGeom prst="rect">
            <a:avLst/>
          </a:prstGeom>
        </p:spPr>
      </p:pic>
      <p:pic>
        <p:nvPicPr>
          <p:cNvPr id="14" name="Grafik 13" descr="Ein Bild, das Text, ClipArt enthält.&#10;&#10;Automatisch generierte Beschreibung">
            <a:extLst>
              <a:ext uri="{FF2B5EF4-FFF2-40B4-BE49-F238E27FC236}">
                <a16:creationId xmlns:a16="http://schemas.microsoft.com/office/drawing/2014/main" id="{E46F857D-B213-4E5A-9C20-B0CC7372A03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81177" y="5266406"/>
            <a:ext cx="1122587" cy="631135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E09B197D-8B41-433A-B58E-E56A948B912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 bwMode="auto">
          <a:xfrm>
            <a:off x="4963584" y="2733393"/>
            <a:ext cx="3637491" cy="1752058"/>
          </a:xfrm>
          <a:prstGeom prst="rect">
            <a:avLst/>
          </a:prstGeom>
        </p:spPr>
      </p:pic>
      <p:pic>
        <p:nvPicPr>
          <p:cNvPr id="17" name="Picture 14">
            <a:extLst>
              <a:ext uri="{FF2B5EF4-FFF2-40B4-BE49-F238E27FC236}">
                <a16:creationId xmlns:a16="http://schemas.microsoft.com/office/drawing/2014/main" id="{532C8BC5-A509-43EE-B795-7DDDFFB70C08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4609" t="17312" r="4974" b="18119"/>
          <a:stretch/>
        </p:blipFill>
        <p:spPr bwMode="auto">
          <a:xfrm>
            <a:off x="513756" y="2643061"/>
            <a:ext cx="4044090" cy="819480"/>
          </a:xfrm>
          <a:prstGeom prst="rect">
            <a:avLst/>
          </a:prstGeom>
        </p:spPr>
      </p:pic>
      <p:pic>
        <p:nvPicPr>
          <p:cNvPr id="18" name="Picture 2">
            <a:extLst>
              <a:ext uri="{FF2B5EF4-FFF2-40B4-BE49-F238E27FC236}">
                <a16:creationId xmlns:a16="http://schemas.microsoft.com/office/drawing/2014/main" id="{3BD20B25-9754-4027-A6FD-166B94EE24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764" y="3470846"/>
            <a:ext cx="1224136" cy="455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Grafik 7">
            <a:extLst>
              <a:ext uri="{FF2B5EF4-FFF2-40B4-BE49-F238E27FC236}">
                <a16:creationId xmlns:a16="http://schemas.microsoft.com/office/drawing/2014/main" id="{A993B75C-8A58-4178-98FB-0CC265E6BE0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 bwMode="auto">
          <a:xfrm>
            <a:off x="6660233" y="1618974"/>
            <a:ext cx="2010250" cy="1024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7253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B0F54EA-26FB-09F4-9854-E5059E1836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50" y="1740115"/>
            <a:ext cx="8061325" cy="358560"/>
          </a:xfrm>
        </p:spPr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F07EBB3-8646-ABCB-4C9E-E01B68BFC5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750" y="2204864"/>
            <a:ext cx="8061325" cy="3641725"/>
          </a:xfrm>
        </p:spPr>
        <p:txBody>
          <a:bodyPr/>
          <a:lstStyle/>
          <a:p>
            <a:r>
              <a:rPr lang="de-DE" sz="900" dirty="0" err="1">
                <a:effectLst/>
              </a:rPr>
              <a:t>Barbero</a:t>
            </a:r>
            <a:r>
              <a:rPr lang="de-DE" sz="900" dirty="0">
                <a:effectLst/>
              </a:rPr>
              <a:t>, R., Fowler, H.J., </a:t>
            </a:r>
            <a:r>
              <a:rPr lang="de-DE" sz="900" dirty="0" err="1">
                <a:effectLst/>
              </a:rPr>
              <a:t>Blenkinsop</a:t>
            </a:r>
            <a:r>
              <a:rPr lang="de-DE" sz="900" dirty="0">
                <a:effectLst/>
              </a:rPr>
              <a:t>, S., </a:t>
            </a:r>
            <a:r>
              <a:rPr lang="de-DE" sz="900" dirty="0" err="1">
                <a:effectLst/>
              </a:rPr>
              <a:t>Westra</a:t>
            </a:r>
            <a:r>
              <a:rPr lang="de-DE" sz="900" dirty="0">
                <a:effectLst/>
              </a:rPr>
              <a:t>, S., </a:t>
            </a:r>
            <a:r>
              <a:rPr lang="de-DE" sz="900" dirty="0" err="1">
                <a:effectLst/>
              </a:rPr>
              <a:t>Moron</a:t>
            </a:r>
            <a:r>
              <a:rPr lang="de-DE" sz="900" dirty="0">
                <a:effectLst/>
              </a:rPr>
              <a:t>, V., Lewis, E., Chan, S., </a:t>
            </a:r>
            <a:r>
              <a:rPr lang="de-DE" sz="900" dirty="0" err="1">
                <a:effectLst/>
              </a:rPr>
              <a:t>Lenderink</a:t>
            </a:r>
            <a:r>
              <a:rPr lang="de-DE" sz="900" dirty="0">
                <a:effectLst/>
              </a:rPr>
              <a:t>, G., </a:t>
            </a:r>
            <a:r>
              <a:rPr lang="de-DE" sz="900" dirty="0" err="1">
                <a:effectLst/>
              </a:rPr>
              <a:t>Kendon</a:t>
            </a:r>
            <a:r>
              <a:rPr lang="de-DE" sz="900" dirty="0">
                <a:effectLst/>
              </a:rPr>
              <a:t>, E., Guerreiro, S., Li, X.-F., </a:t>
            </a:r>
            <a:r>
              <a:rPr lang="de-DE" sz="900" dirty="0" err="1">
                <a:effectLst/>
              </a:rPr>
              <a:t>Villalobos</a:t>
            </a:r>
            <a:r>
              <a:rPr lang="de-DE" sz="900" dirty="0">
                <a:effectLst/>
              </a:rPr>
              <a:t>, R., Ali, H., Mishra, V., 2019. A </a:t>
            </a:r>
            <a:r>
              <a:rPr lang="de-DE" sz="900" dirty="0" err="1">
                <a:effectLst/>
              </a:rPr>
              <a:t>synthesis</a:t>
            </a:r>
            <a:r>
              <a:rPr lang="de-DE" sz="900" dirty="0">
                <a:effectLst/>
              </a:rPr>
              <a:t> </a:t>
            </a:r>
            <a:r>
              <a:rPr lang="de-DE" sz="900" dirty="0" err="1">
                <a:effectLst/>
              </a:rPr>
              <a:t>of</a:t>
            </a:r>
            <a:r>
              <a:rPr lang="de-DE" sz="900" dirty="0">
                <a:effectLst/>
              </a:rPr>
              <a:t> </a:t>
            </a:r>
            <a:r>
              <a:rPr lang="de-DE" sz="900" dirty="0" err="1">
                <a:effectLst/>
              </a:rPr>
              <a:t>hourly</a:t>
            </a:r>
            <a:r>
              <a:rPr lang="de-DE" sz="900" dirty="0">
                <a:effectLst/>
              </a:rPr>
              <a:t> and </a:t>
            </a:r>
            <a:r>
              <a:rPr lang="de-DE" sz="900" dirty="0" err="1">
                <a:effectLst/>
              </a:rPr>
              <a:t>daily</a:t>
            </a:r>
            <a:r>
              <a:rPr lang="de-DE" sz="900" dirty="0">
                <a:effectLst/>
              </a:rPr>
              <a:t> </a:t>
            </a:r>
            <a:r>
              <a:rPr lang="de-DE" sz="900" dirty="0" err="1">
                <a:effectLst/>
              </a:rPr>
              <a:t>precipitation</a:t>
            </a:r>
            <a:r>
              <a:rPr lang="de-DE" sz="900" dirty="0">
                <a:effectLst/>
              </a:rPr>
              <a:t> extremes in different </a:t>
            </a:r>
            <a:r>
              <a:rPr lang="de-DE" sz="900" dirty="0" err="1">
                <a:effectLst/>
              </a:rPr>
              <a:t>climatic</a:t>
            </a:r>
            <a:r>
              <a:rPr lang="de-DE" sz="900" dirty="0">
                <a:effectLst/>
              </a:rPr>
              <a:t> </a:t>
            </a:r>
            <a:r>
              <a:rPr lang="de-DE" sz="900" dirty="0" err="1">
                <a:effectLst/>
              </a:rPr>
              <a:t>regions</a:t>
            </a:r>
            <a:r>
              <a:rPr lang="de-DE" sz="900" dirty="0">
                <a:effectLst/>
              </a:rPr>
              <a:t>. </a:t>
            </a:r>
            <a:r>
              <a:rPr lang="de-DE" sz="900" dirty="0" err="1">
                <a:effectLst/>
              </a:rPr>
              <a:t>Weather</a:t>
            </a:r>
            <a:r>
              <a:rPr lang="de-DE" sz="900" dirty="0">
                <a:effectLst/>
              </a:rPr>
              <a:t> and Climate Extremes 26, 100219. </a:t>
            </a:r>
            <a:r>
              <a:rPr lang="de-DE" sz="900" dirty="0">
                <a:effectLst/>
                <a:hlinkClick r:id="rId2"/>
              </a:rPr>
              <a:t>https://doi.org/10.1016/j.wace.2019.100219</a:t>
            </a:r>
            <a:endParaRPr lang="de-DE" sz="900" dirty="0">
              <a:effectLst/>
            </a:endParaRPr>
          </a:p>
          <a:p>
            <a:r>
              <a:rPr lang="de-DE" sz="900" dirty="0">
                <a:effectLst/>
                <a:latin typeface="Arial" panose="020B0604020202020204" pitchFamily="34" charset="0"/>
              </a:rPr>
              <a:t>DWD Climate Data Center (CDC): Historische tägliche Stationsbeobachtungen (Temperatur, Druck, Niederschlag, Sonnenscheindauer, etc.) für Deutschland, Version v21.3, 202</a:t>
            </a:r>
            <a:endParaRPr lang="de-DE" sz="900" dirty="0"/>
          </a:p>
          <a:p>
            <a:r>
              <a:rPr lang="de-DE" sz="900" dirty="0">
                <a:effectLst/>
                <a:latin typeface="Arial" panose="020B0604020202020204" pitchFamily="34" charset="0"/>
              </a:rPr>
              <a:t>DWD Climate Data Center (CDC): Historische stündliche Stationsmessungen der Niederschlagshöhe für Deutschland, Version v21.3, 2021</a:t>
            </a:r>
            <a:endParaRPr lang="de-DE" sz="900" dirty="0">
              <a:effectLst/>
            </a:endParaRPr>
          </a:p>
          <a:p>
            <a:r>
              <a:rPr lang="de-DE" sz="900" dirty="0">
                <a:effectLst/>
              </a:rPr>
              <a:t>International </a:t>
            </a:r>
            <a:r>
              <a:rPr lang="de-DE" sz="900" dirty="0" err="1">
                <a:effectLst/>
              </a:rPr>
              <a:t>Telecommunication</a:t>
            </a:r>
            <a:r>
              <a:rPr lang="de-DE" sz="900" dirty="0">
                <a:effectLst/>
              </a:rPr>
              <a:t> Union (ITU) (Ed.), 2005. </a:t>
            </a:r>
            <a:r>
              <a:rPr lang="de-DE" sz="900" dirty="0" err="1">
                <a:effectLst/>
              </a:rPr>
              <a:t>Recommendation</a:t>
            </a:r>
            <a:r>
              <a:rPr lang="de-DE" sz="900" dirty="0">
                <a:effectLst/>
              </a:rPr>
              <a:t> ITU-R P.838-3 - </a:t>
            </a:r>
            <a:r>
              <a:rPr lang="de-DE" sz="900" dirty="0" err="1">
                <a:effectLst/>
              </a:rPr>
              <a:t>Specific</a:t>
            </a:r>
            <a:r>
              <a:rPr lang="de-DE" sz="900" dirty="0">
                <a:effectLst/>
              </a:rPr>
              <a:t> </a:t>
            </a:r>
            <a:r>
              <a:rPr lang="de-DE" sz="900" dirty="0" err="1">
                <a:effectLst/>
              </a:rPr>
              <a:t>attenuation</a:t>
            </a:r>
            <a:r>
              <a:rPr lang="de-DE" sz="900" dirty="0">
                <a:effectLst/>
              </a:rPr>
              <a:t> </a:t>
            </a:r>
            <a:r>
              <a:rPr lang="de-DE" sz="900" dirty="0" err="1">
                <a:effectLst/>
              </a:rPr>
              <a:t>model</a:t>
            </a:r>
            <a:r>
              <a:rPr lang="de-DE" sz="900" dirty="0">
                <a:effectLst/>
              </a:rPr>
              <a:t> </a:t>
            </a:r>
            <a:r>
              <a:rPr lang="de-DE" sz="900" dirty="0" err="1">
                <a:effectLst/>
              </a:rPr>
              <a:t>for</a:t>
            </a:r>
            <a:r>
              <a:rPr lang="de-DE" sz="900" dirty="0">
                <a:effectLst/>
              </a:rPr>
              <a:t> rain </a:t>
            </a:r>
            <a:r>
              <a:rPr lang="de-DE" sz="900" dirty="0" err="1">
                <a:effectLst/>
              </a:rPr>
              <a:t>for</a:t>
            </a:r>
            <a:r>
              <a:rPr lang="de-DE" sz="900" dirty="0">
                <a:effectLst/>
              </a:rPr>
              <a:t> </a:t>
            </a:r>
            <a:r>
              <a:rPr lang="de-DE" sz="900" dirty="0" err="1">
                <a:effectLst/>
              </a:rPr>
              <a:t>use</a:t>
            </a:r>
            <a:r>
              <a:rPr lang="de-DE" sz="900" dirty="0">
                <a:effectLst/>
              </a:rPr>
              <a:t> in </a:t>
            </a:r>
            <a:r>
              <a:rPr lang="de-DE" sz="900" dirty="0" err="1">
                <a:effectLst/>
              </a:rPr>
              <a:t>prediction</a:t>
            </a:r>
            <a:r>
              <a:rPr lang="de-DE" sz="900" dirty="0">
                <a:effectLst/>
              </a:rPr>
              <a:t> </a:t>
            </a:r>
            <a:r>
              <a:rPr lang="de-DE" sz="900" dirty="0" err="1">
                <a:effectLst/>
              </a:rPr>
              <a:t>methods</a:t>
            </a:r>
            <a:r>
              <a:rPr lang="de-DE" sz="900" dirty="0">
                <a:effectLst/>
              </a:rPr>
              <a:t>.</a:t>
            </a:r>
          </a:p>
          <a:p>
            <a:r>
              <a:rPr lang="de-DE" sz="900" dirty="0">
                <a:effectLst/>
              </a:rPr>
              <a:t>Jänicke, B., Meier, F., Fenner, D., Fehrenbach, U., Holtmann, A., Scherer, D., 2017. Urban–rural </a:t>
            </a:r>
            <a:r>
              <a:rPr lang="de-DE" sz="900" dirty="0" err="1">
                <a:effectLst/>
              </a:rPr>
              <a:t>differences</a:t>
            </a:r>
            <a:r>
              <a:rPr lang="de-DE" sz="900" dirty="0">
                <a:effectLst/>
              </a:rPr>
              <a:t> in </a:t>
            </a:r>
            <a:r>
              <a:rPr lang="de-DE" sz="900" dirty="0" err="1">
                <a:effectLst/>
              </a:rPr>
              <a:t>near-surface</a:t>
            </a:r>
            <a:r>
              <a:rPr lang="de-DE" sz="900" dirty="0">
                <a:effectLst/>
              </a:rPr>
              <a:t> </a:t>
            </a:r>
            <a:r>
              <a:rPr lang="de-DE" sz="900" dirty="0" err="1">
                <a:effectLst/>
              </a:rPr>
              <a:t>air</a:t>
            </a:r>
            <a:r>
              <a:rPr lang="de-DE" sz="900" dirty="0">
                <a:effectLst/>
              </a:rPr>
              <a:t> </a:t>
            </a:r>
            <a:r>
              <a:rPr lang="de-DE" sz="900" dirty="0" err="1">
                <a:effectLst/>
              </a:rPr>
              <a:t>temperature</a:t>
            </a:r>
            <a:r>
              <a:rPr lang="de-DE" sz="900" dirty="0">
                <a:effectLst/>
              </a:rPr>
              <a:t> </a:t>
            </a:r>
            <a:r>
              <a:rPr lang="de-DE" sz="900" dirty="0" err="1">
                <a:effectLst/>
              </a:rPr>
              <a:t>as</a:t>
            </a:r>
            <a:r>
              <a:rPr lang="de-DE" sz="900" dirty="0">
                <a:effectLst/>
              </a:rPr>
              <a:t> </a:t>
            </a:r>
            <a:r>
              <a:rPr lang="de-DE" sz="900" dirty="0" err="1">
                <a:effectLst/>
              </a:rPr>
              <a:t>resolved</a:t>
            </a:r>
            <a:r>
              <a:rPr lang="de-DE" sz="900" dirty="0">
                <a:effectLst/>
              </a:rPr>
              <a:t> </a:t>
            </a:r>
            <a:r>
              <a:rPr lang="de-DE" sz="900" dirty="0" err="1">
                <a:effectLst/>
              </a:rPr>
              <a:t>by</a:t>
            </a:r>
            <a:r>
              <a:rPr lang="de-DE" sz="900" dirty="0">
                <a:effectLst/>
              </a:rPr>
              <a:t> </a:t>
            </a:r>
            <a:r>
              <a:rPr lang="de-DE" sz="900" dirty="0" err="1">
                <a:effectLst/>
              </a:rPr>
              <a:t>the</a:t>
            </a:r>
            <a:r>
              <a:rPr lang="de-DE" sz="900" dirty="0">
                <a:effectLst/>
              </a:rPr>
              <a:t> Central Europe </a:t>
            </a:r>
            <a:r>
              <a:rPr lang="de-DE" sz="900" dirty="0" err="1">
                <a:effectLst/>
              </a:rPr>
              <a:t>Refined</a:t>
            </a:r>
            <a:r>
              <a:rPr lang="de-DE" sz="900" dirty="0">
                <a:effectLst/>
              </a:rPr>
              <a:t> </a:t>
            </a:r>
            <a:r>
              <a:rPr lang="de-DE" sz="900" dirty="0" err="1">
                <a:effectLst/>
              </a:rPr>
              <a:t>analysis</a:t>
            </a:r>
            <a:r>
              <a:rPr lang="de-DE" sz="900" dirty="0">
                <a:effectLst/>
              </a:rPr>
              <a:t> (CER): </a:t>
            </a:r>
            <a:r>
              <a:rPr lang="de-DE" sz="900" dirty="0" err="1">
                <a:effectLst/>
              </a:rPr>
              <a:t>sensitivity</a:t>
            </a:r>
            <a:r>
              <a:rPr lang="de-DE" sz="900" dirty="0">
                <a:effectLst/>
              </a:rPr>
              <a:t> </a:t>
            </a:r>
            <a:r>
              <a:rPr lang="de-DE" sz="900" dirty="0" err="1">
                <a:effectLst/>
              </a:rPr>
              <a:t>to</a:t>
            </a:r>
            <a:r>
              <a:rPr lang="de-DE" sz="900" dirty="0">
                <a:effectLst/>
              </a:rPr>
              <a:t> </a:t>
            </a:r>
            <a:r>
              <a:rPr lang="de-DE" sz="900" dirty="0" err="1">
                <a:effectLst/>
              </a:rPr>
              <a:t>planetary</a:t>
            </a:r>
            <a:r>
              <a:rPr lang="de-DE" sz="900" dirty="0">
                <a:effectLst/>
              </a:rPr>
              <a:t> </a:t>
            </a:r>
            <a:r>
              <a:rPr lang="de-DE" sz="900" dirty="0" err="1">
                <a:effectLst/>
              </a:rPr>
              <a:t>boundary</a:t>
            </a:r>
            <a:r>
              <a:rPr lang="de-DE" sz="900" dirty="0">
                <a:effectLst/>
              </a:rPr>
              <a:t> </a:t>
            </a:r>
            <a:r>
              <a:rPr lang="de-DE" sz="900" dirty="0" err="1">
                <a:effectLst/>
              </a:rPr>
              <a:t>layer</a:t>
            </a:r>
            <a:r>
              <a:rPr lang="de-DE" sz="900" dirty="0">
                <a:effectLst/>
              </a:rPr>
              <a:t> </a:t>
            </a:r>
            <a:r>
              <a:rPr lang="de-DE" sz="900" dirty="0" err="1">
                <a:effectLst/>
              </a:rPr>
              <a:t>schemes</a:t>
            </a:r>
            <a:r>
              <a:rPr lang="de-DE" sz="900" dirty="0">
                <a:effectLst/>
              </a:rPr>
              <a:t> and urban </a:t>
            </a:r>
            <a:r>
              <a:rPr lang="de-DE" sz="900" dirty="0" err="1">
                <a:effectLst/>
              </a:rPr>
              <a:t>canopy</a:t>
            </a:r>
            <a:r>
              <a:rPr lang="de-DE" sz="900" dirty="0">
                <a:effectLst/>
              </a:rPr>
              <a:t> </a:t>
            </a:r>
            <a:r>
              <a:rPr lang="de-DE" sz="900" dirty="0" err="1">
                <a:effectLst/>
              </a:rPr>
              <a:t>models</a:t>
            </a:r>
            <a:r>
              <a:rPr lang="de-DE" sz="900" dirty="0">
                <a:effectLst/>
              </a:rPr>
              <a:t>. International Journal </a:t>
            </a:r>
            <a:r>
              <a:rPr lang="de-DE" sz="900" dirty="0" err="1">
                <a:effectLst/>
              </a:rPr>
              <a:t>of</a:t>
            </a:r>
            <a:r>
              <a:rPr lang="de-DE" sz="900" dirty="0">
                <a:effectLst/>
              </a:rPr>
              <a:t> </a:t>
            </a:r>
            <a:r>
              <a:rPr lang="de-DE" sz="900" dirty="0" err="1">
                <a:effectLst/>
              </a:rPr>
              <a:t>Climatology</a:t>
            </a:r>
            <a:r>
              <a:rPr lang="de-DE" sz="900" dirty="0">
                <a:effectLst/>
              </a:rPr>
              <a:t> 37, 2063–2079. </a:t>
            </a:r>
            <a:r>
              <a:rPr lang="de-DE" sz="900" dirty="0">
                <a:effectLst/>
                <a:hlinkClick r:id="rId3"/>
              </a:rPr>
              <a:t>https://doi.org/10.1002/joc.4835</a:t>
            </a:r>
            <a:endParaRPr lang="de-DE" sz="900" dirty="0">
              <a:effectLst/>
            </a:endParaRPr>
          </a:p>
          <a:p>
            <a:r>
              <a:rPr lang="de-DE" sz="900" dirty="0">
                <a:effectLst/>
              </a:rPr>
              <a:t>Kendall, M.G., 1975. Rank </a:t>
            </a:r>
            <a:r>
              <a:rPr lang="de-DE" sz="900" dirty="0" err="1">
                <a:effectLst/>
              </a:rPr>
              <a:t>correlation</a:t>
            </a:r>
            <a:r>
              <a:rPr lang="de-DE" sz="900" dirty="0">
                <a:effectLst/>
              </a:rPr>
              <a:t> </a:t>
            </a:r>
            <a:r>
              <a:rPr lang="de-DE" sz="900" dirty="0" err="1">
                <a:effectLst/>
              </a:rPr>
              <a:t>methods</a:t>
            </a:r>
            <a:r>
              <a:rPr lang="de-DE" sz="900" dirty="0">
                <a:effectLst/>
              </a:rPr>
              <a:t>, 4th </a:t>
            </a:r>
            <a:r>
              <a:rPr lang="de-DE" sz="900" dirty="0" err="1">
                <a:effectLst/>
              </a:rPr>
              <a:t>ed</a:t>
            </a:r>
            <a:r>
              <a:rPr lang="de-DE" sz="900" dirty="0">
                <a:effectLst/>
              </a:rPr>
              <a:t>., 2d </a:t>
            </a:r>
            <a:r>
              <a:rPr lang="de-DE" sz="900" dirty="0" err="1">
                <a:effectLst/>
              </a:rPr>
              <a:t>impression</a:t>
            </a:r>
            <a:r>
              <a:rPr lang="de-DE" sz="900" dirty="0">
                <a:effectLst/>
              </a:rPr>
              <a:t>. </a:t>
            </a:r>
            <a:r>
              <a:rPr lang="de-DE" sz="900" dirty="0" err="1">
                <a:effectLst/>
              </a:rPr>
              <a:t>ed</a:t>
            </a:r>
            <a:r>
              <a:rPr lang="de-DE" sz="900" dirty="0">
                <a:effectLst/>
              </a:rPr>
              <a:t>. Griffin, London.</a:t>
            </a:r>
          </a:p>
          <a:p>
            <a:r>
              <a:rPr lang="de-DE" sz="900" dirty="0">
                <a:effectLst/>
              </a:rPr>
              <a:t>Mann, H.B., 1945. </a:t>
            </a:r>
            <a:r>
              <a:rPr lang="de-DE" sz="900" dirty="0" err="1">
                <a:effectLst/>
              </a:rPr>
              <a:t>Nonparametric</a:t>
            </a:r>
            <a:r>
              <a:rPr lang="de-DE" sz="900" dirty="0">
                <a:effectLst/>
              </a:rPr>
              <a:t> Tests </a:t>
            </a:r>
            <a:r>
              <a:rPr lang="de-DE" sz="900" dirty="0" err="1">
                <a:effectLst/>
              </a:rPr>
              <a:t>Against</a:t>
            </a:r>
            <a:r>
              <a:rPr lang="de-DE" sz="900" dirty="0">
                <a:effectLst/>
              </a:rPr>
              <a:t> Trend. </a:t>
            </a:r>
            <a:r>
              <a:rPr lang="de-DE" sz="900" dirty="0" err="1">
                <a:effectLst/>
              </a:rPr>
              <a:t>Econometrica</a:t>
            </a:r>
            <a:r>
              <a:rPr lang="de-DE" sz="900" dirty="0">
                <a:effectLst/>
              </a:rPr>
              <a:t> 13, 245–259. </a:t>
            </a:r>
            <a:r>
              <a:rPr lang="de-DE" sz="900" dirty="0">
                <a:effectLst/>
                <a:hlinkClick r:id="rId4"/>
              </a:rPr>
              <a:t>https://doi.org/10.2307/1907187</a:t>
            </a:r>
            <a:endParaRPr lang="de-DE" sz="900" dirty="0">
              <a:effectLst/>
            </a:endParaRPr>
          </a:p>
          <a:p>
            <a:r>
              <a:rPr lang="de-DE" sz="900" dirty="0">
                <a:effectLst/>
              </a:rPr>
              <a:t>Sen, P.K., 1968. </a:t>
            </a:r>
            <a:r>
              <a:rPr lang="de-DE" sz="900" dirty="0" err="1">
                <a:effectLst/>
              </a:rPr>
              <a:t>Estimates</a:t>
            </a:r>
            <a:r>
              <a:rPr lang="de-DE" sz="900" dirty="0">
                <a:effectLst/>
              </a:rPr>
              <a:t> </a:t>
            </a:r>
            <a:r>
              <a:rPr lang="de-DE" sz="900" dirty="0" err="1">
                <a:effectLst/>
              </a:rPr>
              <a:t>of</a:t>
            </a:r>
            <a:r>
              <a:rPr lang="de-DE" sz="900" dirty="0">
                <a:effectLst/>
              </a:rPr>
              <a:t> </a:t>
            </a:r>
            <a:r>
              <a:rPr lang="de-DE" sz="900" dirty="0" err="1">
                <a:effectLst/>
              </a:rPr>
              <a:t>the</a:t>
            </a:r>
            <a:r>
              <a:rPr lang="de-DE" sz="900" dirty="0">
                <a:effectLst/>
              </a:rPr>
              <a:t> Regression </a:t>
            </a:r>
            <a:r>
              <a:rPr lang="de-DE" sz="900" dirty="0" err="1">
                <a:effectLst/>
              </a:rPr>
              <a:t>Coefficient</a:t>
            </a:r>
            <a:r>
              <a:rPr lang="de-DE" sz="900" dirty="0">
                <a:effectLst/>
              </a:rPr>
              <a:t> </a:t>
            </a:r>
            <a:r>
              <a:rPr lang="de-DE" sz="900" dirty="0" err="1">
                <a:effectLst/>
              </a:rPr>
              <a:t>Based</a:t>
            </a:r>
            <a:r>
              <a:rPr lang="de-DE" sz="900" dirty="0">
                <a:effectLst/>
              </a:rPr>
              <a:t> on </a:t>
            </a:r>
            <a:r>
              <a:rPr lang="de-DE" sz="900" dirty="0" err="1">
                <a:effectLst/>
              </a:rPr>
              <a:t>Kendall’s</a:t>
            </a:r>
            <a:r>
              <a:rPr lang="de-DE" sz="900" dirty="0">
                <a:effectLst/>
              </a:rPr>
              <a:t> Tau. Journal </a:t>
            </a:r>
            <a:r>
              <a:rPr lang="de-DE" sz="900" dirty="0" err="1">
                <a:effectLst/>
              </a:rPr>
              <a:t>of</a:t>
            </a:r>
            <a:r>
              <a:rPr lang="de-DE" sz="900" dirty="0">
                <a:effectLst/>
              </a:rPr>
              <a:t> </a:t>
            </a:r>
            <a:r>
              <a:rPr lang="de-DE" sz="900" dirty="0" err="1">
                <a:effectLst/>
              </a:rPr>
              <a:t>the</a:t>
            </a:r>
            <a:r>
              <a:rPr lang="de-DE" sz="900" dirty="0">
                <a:effectLst/>
              </a:rPr>
              <a:t> American Statistical </a:t>
            </a:r>
            <a:r>
              <a:rPr lang="de-DE" sz="900" dirty="0" err="1">
                <a:effectLst/>
              </a:rPr>
              <a:t>Association</a:t>
            </a:r>
            <a:r>
              <a:rPr lang="de-DE" sz="900" dirty="0">
                <a:effectLst/>
              </a:rPr>
              <a:t> 63, 1379–1389. </a:t>
            </a:r>
            <a:r>
              <a:rPr lang="de-DE" sz="900" dirty="0">
                <a:effectLst/>
                <a:hlinkClick r:id="rId5"/>
              </a:rPr>
              <a:t>https://doi.org/10.1080/01621459.1968.10480934</a:t>
            </a:r>
            <a:endParaRPr lang="de-DE" sz="900" dirty="0">
              <a:effectLst/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C1E05C9-31D9-32DC-AA61-AAAE82166A9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altLang="de-DE" dirty="0"/>
              <a:t>The </a:t>
            </a:r>
            <a:r>
              <a:rPr lang="de-DE" altLang="de-DE" dirty="0" err="1"/>
              <a:t>dynamic</a:t>
            </a:r>
            <a:r>
              <a:rPr lang="de-DE" altLang="de-DE" dirty="0"/>
              <a:t> </a:t>
            </a:r>
            <a:r>
              <a:rPr lang="de-DE" altLang="de-DE" dirty="0" err="1"/>
              <a:t>of</a:t>
            </a:r>
            <a:r>
              <a:rPr lang="de-DE" altLang="de-DE" dirty="0"/>
              <a:t> extreme </a:t>
            </a:r>
            <a:r>
              <a:rPr lang="de-DE" altLang="de-DE" dirty="0" err="1"/>
              <a:t>precipitation</a:t>
            </a:r>
            <a:r>
              <a:rPr lang="de-DE" altLang="de-DE" dirty="0"/>
              <a:t> in Berlin-Brandenburg </a:t>
            </a:r>
            <a:r>
              <a:rPr lang="de-DE" altLang="de-DE" b="0" dirty="0"/>
              <a:t>|</a:t>
            </a:r>
            <a:r>
              <a:rPr lang="de-DE" altLang="de-DE" dirty="0"/>
              <a:t> </a:t>
            </a:r>
            <a:r>
              <a:rPr lang="de-DE" altLang="de-DE" b="0" dirty="0"/>
              <a:t>Frederik Bart et al. 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FA0E82C-02F1-9E09-BEA8-995D4B8BB1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/>
              <a:t>Slide </a:t>
            </a:r>
            <a:fld id="{2706E631-0DCF-42E9-9406-BB474DD179DB}" type="slidenum">
              <a:rPr lang="de-DE" altLang="de-DE" smtClean="0"/>
              <a:pPr/>
              <a:t>10</a:t>
            </a:fld>
            <a:endParaRPr lang="de-DE" altLang="de-DE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3A762C28-3459-4856-25BD-651ADEF33BE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6203800"/>
            <a:ext cx="2516907" cy="596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5634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34936F3-87F8-4366-8931-3B943E6DE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50" y="1740115"/>
            <a:ext cx="8061325" cy="358560"/>
          </a:xfrm>
        </p:spPr>
        <p:txBody>
          <a:bodyPr/>
          <a:lstStyle/>
          <a:p>
            <a:r>
              <a:rPr lang="de-DE" dirty="0"/>
              <a:t>Trend </a:t>
            </a:r>
            <a:r>
              <a:rPr lang="de-DE" dirty="0" err="1"/>
              <a:t>analysis</a:t>
            </a:r>
            <a:r>
              <a:rPr lang="de-DE" dirty="0"/>
              <a:t> annual </a:t>
            </a:r>
            <a:r>
              <a:rPr lang="de-DE" dirty="0" err="1"/>
              <a:t>event</a:t>
            </a:r>
            <a:r>
              <a:rPr lang="de-DE" dirty="0"/>
              <a:t> </a:t>
            </a:r>
            <a:r>
              <a:rPr lang="de-DE" dirty="0" err="1"/>
              <a:t>days</a:t>
            </a:r>
            <a:r>
              <a:rPr lang="de-DE" dirty="0"/>
              <a:t> (1991-2020)</a:t>
            </a:r>
          </a:p>
        </p:txBody>
      </p:sp>
      <p:pic>
        <p:nvPicPr>
          <p:cNvPr id="7" name="Inhaltsplatzhalter 6">
            <a:extLst>
              <a:ext uri="{FF2B5EF4-FFF2-40B4-BE49-F238E27FC236}">
                <a16:creationId xmlns:a16="http://schemas.microsoft.com/office/drawing/2014/main" id="{C2E62017-1199-4558-AFF8-DA6EB3F5C5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864" y="2175625"/>
            <a:ext cx="2909916" cy="2036942"/>
          </a:xfr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EA67F23-4E71-4B0C-84A9-BACF753A51E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altLang="de-DE" dirty="0"/>
              <a:t>The </a:t>
            </a:r>
            <a:r>
              <a:rPr lang="de-DE" altLang="de-DE" dirty="0" err="1"/>
              <a:t>dynamic</a:t>
            </a:r>
            <a:r>
              <a:rPr lang="de-DE" altLang="de-DE" dirty="0"/>
              <a:t> </a:t>
            </a:r>
            <a:r>
              <a:rPr lang="de-DE" altLang="de-DE" dirty="0" err="1"/>
              <a:t>of</a:t>
            </a:r>
            <a:r>
              <a:rPr lang="de-DE" altLang="de-DE" dirty="0"/>
              <a:t> extreme </a:t>
            </a:r>
            <a:r>
              <a:rPr lang="de-DE" altLang="de-DE" dirty="0" err="1"/>
              <a:t>precipitation</a:t>
            </a:r>
            <a:r>
              <a:rPr lang="de-DE" altLang="de-DE" dirty="0"/>
              <a:t> in Berlin-Brandenburg </a:t>
            </a:r>
            <a:r>
              <a:rPr lang="de-DE" altLang="de-DE" b="0" dirty="0"/>
              <a:t>|</a:t>
            </a:r>
            <a:r>
              <a:rPr lang="de-DE" altLang="de-DE" dirty="0"/>
              <a:t> </a:t>
            </a:r>
            <a:r>
              <a:rPr lang="de-DE" altLang="de-DE" b="0" dirty="0"/>
              <a:t>Frederik Bart et al. 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21FA7BE-85E2-47B9-8D98-F691E793C19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/>
              <a:t>Slide </a:t>
            </a:r>
            <a:fld id="{2706E631-0DCF-42E9-9406-BB474DD179DB}" type="slidenum">
              <a:rPr lang="de-DE" altLang="de-DE" smtClean="0"/>
              <a:pPr/>
              <a:t>11</a:t>
            </a:fld>
            <a:endParaRPr lang="de-DE" altLang="de-DE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0C42C133-4236-4EFB-B119-F922055B2B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9975" y="2181303"/>
            <a:ext cx="2909916" cy="2036942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9A152422-DC63-451C-9914-89D69DE136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864" y="4286147"/>
            <a:ext cx="2909916" cy="2036942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3B704D3E-905F-4E28-B60F-021F23D600E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8366" y="4308597"/>
            <a:ext cx="2920505" cy="2044354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4818C1E3-DFC0-C186-1E0F-03EA614E2CB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6203800"/>
            <a:ext cx="2516907" cy="596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6984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F514D3B-2D71-412D-A0C3-77CDE3185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50" y="1740115"/>
            <a:ext cx="8061325" cy="358560"/>
          </a:xfrm>
        </p:spPr>
        <p:txBody>
          <a:bodyPr/>
          <a:lstStyle/>
          <a:p>
            <a:r>
              <a:rPr lang="de-DE" dirty="0"/>
              <a:t>Peak </a:t>
            </a:r>
            <a:r>
              <a:rPr lang="de-DE" dirty="0" err="1"/>
              <a:t>over</a:t>
            </a:r>
            <a:r>
              <a:rPr lang="de-DE" dirty="0"/>
              <a:t> </a:t>
            </a:r>
            <a:r>
              <a:rPr lang="de-DE" dirty="0" err="1"/>
              <a:t>threshold</a:t>
            </a:r>
            <a:r>
              <a:rPr lang="de-DE" dirty="0"/>
              <a:t> </a:t>
            </a:r>
            <a:r>
              <a:rPr lang="de-DE" dirty="0" err="1"/>
              <a:t>analysis</a:t>
            </a:r>
            <a:r>
              <a:rPr lang="de-DE" dirty="0"/>
              <a:t> (2011-2020)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B3CE082-8F09-4211-946B-1375BB21483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altLang="de-DE" dirty="0"/>
              <a:t>The </a:t>
            </a:r>
            <a:r>
              <a:rPr lang="de-DE" altLang="de-DE" dirty="0" err="1"/>
              <a:t>dynamic</a:t>
            </a:r>
            <a:r>
              <a:rPr lang="de-DE" altLang="de-DE" dirty="0"/>
              <a:t> </a:t>
            </a:r>
            <a:r>
              <a:rPr lang="de-DE" altLang="de-DE" dirty="0" err="1"/>
              <a:t>of</a:t>
            </a:r>
            <a:r>
              <a:rPr lang="de-DE" altLang="de-DE" dirty="0"/>
              <a:t> extreme </a:t>
            </a:r>
            <a:r>
              <a:rPr lang="de-DE" altLang="de-DE" dirty="0" err="1"/>
              <a:t>precipitation</a:t>
            </a:r>
            <a:r>
              <a:rPr lang="de-DE" altLang="de-DE" dirty="0"/>
              <a:t> in Berlin-Brandenburg </a:t>
            </a:r>
            <a:r>
              <a:rPr lang="de-DE" altLang="de-DE" b="0" dirty="0"/>
              <a:t>|</a:t>
            </a:r>
            <a:r>
              <a:rPr lang="de-DE" altLang="de-DE" dirty="0"/>
              <a:t> </a:t>
            </a:r>
            <a:r>
              <a:rPr lang="de-DE" altLang="de-DE" b="0" dirty="0"/>
              <a:t>Frederik Bart et al. </a:t>
            </a:r>
            <a:endParaRPr lang="de-DE" b="0" dirty="0"/>
          </a:p>
          <a:p>
            <a:endParaRPr lang="de-DE" altLang="de-DE" b="0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26BDC05-7686-43D3-98B3-A4C10F57400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/>
              <a:t>Slide </a:t>
            </a:r>
            <a:fld id="{2706E631-0DCF-42E9-9406-BB474DD179DB}" type="slidenum">
              <a:rPr lang="de-DE" altLang="de-DE" smtClean="0"/>
              <a:pPr/>
              <a:t>12</a:t>
            </a:fld>
            <a:endParaRPr lang="de-DE" altLang="de-DE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E1B57047-DAA9-42BA-BE44-8345CCEB28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6203800"/>
            <a:ext cx="2516907" cy="596895"/>
          </a:xfrm>
          <a:prstGeom prst="rect">
            <a:avLst/>
          </a:prstGeom>
        </p:spPr>
      </p:pic>
      <p:pic>
        <p:nvPicPr>
          <p:cNvPr id="25" name="Inhaltsplatzhalter 24">
            <a:extLst>
              <a:ext uri="{FF2B5EF4-FFF2-40B4-BE49-F238E27FC236}">
                <a16:creationId xmlns:a16="http://schemas.microsoft.com/office/drawing/2014/main" id="{5E73FB4F-5AA3-484C-BB43-90760084E2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296" y="2293684"/>
            <a:ext cx="7820232" cy="3910116"/>
          </a:xfrm>
        </p:spPr>
      </p:pic>
    </p:spTree>
    <p:extLst>
      <p:ext uri="{BB962C8B-B14F-4D97-AF65-F5344CB8AC3E}">
        <p14:creationId xmlns:p14="http://schemas.microsoft.com/office/powerpoint/2010/main" val="13211444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4ED84B2-1497-4A4E-A4B4-7D641614B0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50" y="1740115"/>
            <a:ext cx="8061325" cy="358560"/>
          </a:xfrm>
        </p:spPr>
        <p:txBody>
          <a:bodyPr/>
          <a:lstStyle/>
          <a:p>
            <a:r>
              <a:rPr lang="de-DE" dirty="0" err="1"/>
              <a:t>Hourly</a:t>
            </a:r>
            <a:r>
              <a:rPr lang="de-DE" dirty="0"/>
              <a:t> </a:t>
            </a:r>
            <a:r>
              <a:rPr lang="de-DE" dirty="0" err="1"/>
              <a:t>prec</a:t>
            </a:r>
            <a:r>
              <a:rPr lang="de-DE" dirty="0"/>
              <a:t>. </a:t>
            </a:r>
            <a:r>
              <a:rPr lang="de-DE" dirty="0" err="1"/>
              <a:t>sum</a:t>
            </a:r>
            <a:r>
              <a:rPr lang="de-DE" dirty="0"/>
              <a:t> </a:t>
            </a:r>
            <a:r>
              <a:rPr lang="de-DE" dirty="0" err="1"/>
              <a:t>during</a:t>
            </a:r>
            <a:r>
              <a:rPr lang="de-DE" dirty="0"/>
              <a:t> extreme </a:t>
            </a:r>
            <a:r>
              <a:rPr lang="de-DE" dirty="0" err="1"/>
              <a:t>event</a:t>
            </a:r>
            <a:r>
              <a:rPr lang="de-DE" dirty="0"/>
              <a:t> </a:t>
            </a:r>
            <a:r>
              <a:rPr lang="de-DE" dirty="0" err="1"/>
              <a:t>days</a:t>
            </a:r>
            <a:r>
              <a:rPr lang="de-DE" dirty="0"/>
              <a:t> (2011-2020)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3B4D0CE-0D39-4740-A171-7A4F4A94E52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altLang="de-DE" dirty="0"/>
              <a:t>The </a:t>
            </a:r>
            <a:r>
              <a:rPr lang="de-DE" altLang="de-DE" dirty="0" err="1"/>
              <a:t>dynamic</a:t>
            </a:r>
            <a:r>
              <a:rPr lang="de-DE" altLang="de-DE" dirty="0"/>
              <a:t> </a:t>
            </a:r>
            <a:r>
              <a:rPr lang="de-DE" altLang="de-DE" dirty="0" err="1"/>
              <a:t>of</a:t>
            </a:r>
            <a:r>
              <a:rPr lang="de-DE" altLang="de-DE" dirty="0"/>
              <a:t> extreme </a:t>
            </a:r>
            <a:r>
              <a:rPr lang="de-DE" altLang="de-DE" dirty="0" err="1"/>
              <a:t>precipitation</a:t>
            </a:r>
            <a:r>
              <a:rPr lang="de-DE" altLang="de-DE" dirty="0"/>
              <a:t> in Berlin-Brandenburg </a:t>
            </a:r>
            <a:r>
              <a:rPr lang="de-DE" altLang="de-DE" b="0" dirty="0"/>
              <a:t>|</a:t>
            </a:r>
            <a:r>
              <a:rPr lang="de-DE" altLang="de-DE" dirty="0"/>
              <a:t> </a:t>
            </a:r>
            <a:r>
              <a:rPr lang="de-DE" altLang="de-DE" b="0" dirty="0"/>
              <a:t>Frederik Bart et al. 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FA692D68-2584-4485-9EC5-418AA171396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/>
              <a:t>Slide </a:t>
            </a:r>
            <a:fld id="{2706E631-0DCF-42E9-9406-BB474DD179DB}" type="slidenum">
              <a:rPr lang="de-DE" altLang="de-DE" smtClean="0"/>
              <a:pPr/>
              <a:t>13</a:t>
            </a:fld>
            <a:endParaRPr lang="de-DE" altLang="de-DE" dirty="0"/>
          </a:p>
        </p:txBody>
      </p:sp>
      <p:pic>
        <p:nvPicPr>
          <p:cNvPr id="31" name="Inhaltsplatzhalter 30">
            <a:extLst>
              <a:ext uri="{FF2B5EF4-FFF2-40B4-BE49-F238E27FC236}">
                <a16:creationId xmlns:a16="http://schemas.microsoft.com/office/drawing/2014/main" id="{7F2B31A7-75D3-4246-A4C2-3A9FB2CC29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920" y="2430394"/>
            <a:ext cx="8856984" cy="3795850"/>
          </a:xfr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F08F6AF5-B7A7-AFE4-9AA1-3334C28AB6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6203800"/>
            <a:ext cx="2516907" cy="596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4256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DEB682E-2FB9-4BA6-BAE6-BA37E59CB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50" y="1740115"/>
            <a:ext cx="8061325" cy="358560"/>
          </a:xfrm>
        </p:spPr>
        <p:txBody>
          <a:bodyPr/>
          <a:lstStyle/>
          <a:p>
            <a:r>
              <a:rPr lang="de-DE" dirty="0"/>
              <a:t>Dynamic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diurnal</a:t>
            </a:r>
            <a:r>
              <a:rPr lang="de-DE" dirty="0"/>
              <a:t> </a:t>
            </a:r>
            <a:r>
              <a:rPr lang="de-DE" dirty="0" err="1"/>
              <a:t>attenuation</a:t>
            </a:r>
            <a:r>
              <a:rPr lang="de-DE" dirty="0"/>
              <a:t> </a:t>
            </a:r>
            <a:r>
              <a:rPr lang="de-DE" dirty="0" err="1"/>
              <a:t>during</a:t>
            </a:r>
            <a:r>
              <a:rPr lang="de-DE" dirty="0"/>
              <a:t> extreme </a:t>
            </a:r>
            <a:r>
              <a:rPr lang="de-DE" dirty="0" err="1"/>
              <a:t>event</a:t>
            </a:r>
            <a:r>
              <a:rPr lang="de-DE" dirty="0"/>
              <a:t> </a:t>
            </a:r>
            <a:r>
              <a:rPr lang="de-DE" dirty="0" err="1"/>
              <a:t>days</a:t>
            </a:r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EE62603-713C-4C91-BCA2-D9A24D6D10F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altLang="de-DE" dirty="0"/>
              <a:t>The </a:t>
            </a:r>
            <a:r>
              <a:rPr lang="de-DE" altLang="de-DE" dirty="0" err="1"/>
              <a:t>dynamic</a:t>
            </a:r>
            <a:r>
              <a:rPr lang="de-DE" altLang="de-DE" dirty="0"/>
              <a:t> </a:t>
            </a:r>
            <a:r>
              <a:rPr lang="de-DE" altLang="de-DE" dirty="0" err="1"/>
              <a:t>of</a:t>
            </a:r>
            <a:r>
              <a:rPr lang="de-DE" altLang="de-DE" dirty="0"/>
              <a:t> extreme </a:t>
            </a:r>
            <a:r>
              <a:rPr lang="de-DE" altLang="de-DE" dirty="0" err="1"/>
              <a:t>precipitation</a:t>
            </a:r>
            <a:r>
              <a:rPr lang="de-DE" altLang="de-DE" dirty="0"/>
              <a:t> in Berlin-Brandenburg </a:t>
            </a:r>
            <a:r>
              <a:rPr lang="de-DE" altLang="de-DE" b="0" dirty="0"/>
              <a:t>|</a:t>
            </a:r>
            <a:r>
              <a:rPr lang="de-DE" altLang="de-DE" dirty="0"/>
              <a:t> </a:t>
            </a:r>
            <a:r>
              <a:rPr lang="de-DE" altLang="de-DE" b="0" dirty="0"/>
              <a:t>Frederik Bart et al. 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5AD40BB-B9E2-4163-BDCA-AD95368011F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/>
              <a:t>Slide </a:t>
            </a:r>
            <a:fld id="{2706E631-0DCF-42E9-9406-BB474DD179DB}" type="slidenum">
              <a:rPr lang="de-DE" altLang="de-DE" smtClean="0"/>
              <a:pPr/>
              <a:t>14</a:t>
            </a:fld>
            <a:endParaRPr lang="de-DE" altLang="de-DE" dirty="0"/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D7A02E9A-5356-415F-AFD2-93ABADD7BEA8}"/>
              </a:ext>
            </a:extLst>
          </p:cNvPr>
          <p:cNvSpPr/>
          <p:nvPr/>
        </p:nvSpPr>
        <p:spPr>
          <a:xfrm>
            <a:off x="2806214" y="2156017"/>
            <a:ext cx="35283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de-DE" sz="1400" b="1" dirty="0"/>
              <a:t>Station at Berlin Tempelhof (2011-2020)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63932196-3605-44F3-9DD5-4FA66B7E0CF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35" r="11413" b="87895"/>
          <a:stretch/>
        </p:blipFill>
        <p:spPr>
          <a:xfrm>
            <a:off x="2970616" y="2728319"/>
            <a:ext cx="3202766" cy="442719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09436680-5182-4294-84C2-B4586556A7E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75" r="17286" b="87286"/>
          <a:stretch/>
        </p:blipFill>
        <p:spPr>
          <a:xfrm>
            <a:off x="2735795" y="2374234"/>
            <a:ext cx="3672409" cy="470505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42C77471-5D4F-47FB-977E-7A2B26F2DCA9}"/>
              </a:ext>
            </a:extLst>
          </p:cNvPr>
          <p:cNvSpPr txBox="1"/>
          <p:nvPr/>
        </p:nvSpPr>
        <p:spPr>
          <a:xfrm>
            <a:off x="755576" y="6002323"/>
            <a:ext cx="78454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ym typeface="Wingdings" panose="05000000000000000000" pitchFamily="2" charset="2"/>
              </a:rPr>
              <a:t> Hourly attenuation </a:t>
            </a:r>
            <a:r>
              <a:rPr lang="en-US" b="1" dirty="0"/>
              <a:t>that has to be compensated for link availability during 99% of EPE days</a:t>
            </a:r>
            <a:endParaRPr lang="de-DE" b="1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54311102-B6C4-4046-8AED-8635ED6F11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903" y="3150292"/>
            <a:ext cx="6985014" cy="2794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41198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n2nyiRVAk2sY8r3g7e7oQ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RVlIXFhMUKcTRq50NOd6g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PJmfxb3zEeiMYzrBxsRIw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Nt415HaAUC2NWp.oTijp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FjAop8T3kevt464xj92sw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7sDXX7Sn90e6jhka_N9e3w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4O.nDz0CkmlJ27rUYDXDA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aMkvLq5LE6J6OdVhrKBNw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fn5jOIkbkq3Gm0R7D0d9g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Technische Universität Berlin | PowerPoint Master">
  <a:themeElements>
    <a:clrScheme name="Technische Universität Berlin | PowerPoint Master 1">
      <a:dk1>
        <a:srgbClr val="000000"/>
      </a:dk1>
      <a:lt1>
        <a:srgbClr val="FFFFFF"/>
      </a:lt1>
      <a:dk2>
        <a:srgbClr val="C50E1F"/>
      </a:dk2>
      <a:lt2>
        <a:srgbClr val="B2B2B2"/>
      </a:lt2>
      <a:accent1>
        <a:srgbClr val="717171"/>
      </a:accent1>
      <a:accent2>
        <a:srgbClr val="177191"/>
      </a:accent2>
      <a:accent3>
        <a:srgbClr val="FFFFFF"/>
      </a:accent3>
      <a:accent4>
        <a:srgbClr val="000000"/>
      </a:accent4>
      <a:accent5>
        <a:srgbClr val="BBBBBB"/>
      </a:accent5>
      <a:accent6>
        <a:srgbClr val="146683"/>
      </a:accent6>
      <a:hlink>
        <a:srgbClr val="53BDE3"/>
      </a:hlink>
      <a:folHlink>
        <a:srgbClr val="99CC00"/>
      </a:folHlink>
    </a:clrScheme>
    <a:fontScheme name="Technische Universität Berlin | PowerPoint 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2"/>
        </a:soli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altLang="de-DE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2"/>
        </a:soli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altLang="de-DE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Technische Universität Berlin | PowerPoint Master 1">
        <a:dk1>
          <a:srgbClr val="000000"/>
        </a:dk1>
        <a:lt1>
          <a:srgbClr val="FFFFFF"/>
        </a:lt1>
        <a:dk2>
          <a:srgbClr val="C50E1F"/>
        </a:dk2>
        <a:lt2>
          <a:srgbClr val="B2B2B2"/>
        </a:lt2>
        <a:accent1>
          <a:srgbClr val="717171"/>
        </a:accent1>
        <a:accent2>
          <a:srgbClr val="177191"/>
        </a:accent2>
        <a:accent3>
          <a:srgbClr val="FFFFFF"/>
        </a:accent3>
        <a:accent4>
          <a:srgbClr val="000000"/>
        </a:accent4>
        <a:accent5>
          <a:srgbClr val="BBBBBB"/>
        </a:accent5>
        <a:accent6>
          <a:srgbClr val="146683"/>
        </a:accent6>
        <a:hlink>
          <a:srgbClr val="53BDE3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TU_PPT_Master_mitBild_V03_Hausecke</Template>
  <TotalTime>0</TotalTime>
  <Words>1705</Words>
  <Application>Microsoft Office PowerPoint</Application>
  <PresentationFormat>Bildschirmpräsentation (4:3)</PresentationFormat>
  <Paragraphs>204</Paragraphs>
  <Slides>14</Slides>
  <Notes>8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14</vt:i4>
      </vt:variant>
    </vt:vector>
  </HeadingPairs>
  <TitlesOfParts>
    <vt:vector size="22" baseType="lpstr">
      <vt:lpstr>Arial</vt:lpstr>
      <vt:lpstr>Cambria Math</vt:lpstr>
      <vt:lpstr>Segoe UI</vt:lpstr>
      <vt:lpstr>Segoe UI Light</vt:lpstr>
      <vt:lpstr>Symbol</vt:lpstr>
      <vt:lpstr>Wingdings</vt:lpstr>
      <vt:lpstr>Technische Universität Berlin | PowerPoint Master</vt:lpstr>
      <vt:lpstr>TCLayout.ActiveDocument.1</vt:lpstr>
      <vt:lpstr>The dynamic of extreme precipitation events in Berlin and Brandenburg in the context of wireless communication performance</vt:lpstr>
      <vt:lpstr>Introduction</vt:lpstr>
      <vt:lpstr>Raingauge data of the German Meteorological Service1 (DWD)</vt:lpstr>
      <vt:lpstr>Standardized total number of event days (1991 – 2020)</vt:lpstr>
      <vt:lpstr>Spatial analysis of linear Trend (1991-2020)</vt:lpstr>
      <vt:lpstr>Rain specific attenuation (hourly data)</vt:lpstr>
      <vt:lpstr>Percentile analysis for hourly station data (2011-2020)</vt:lpstr>
      <vt:lpstr>Outlook</vt:lpstr>
      <vt:lpstr>Thank you for your attention</vt:lpstr>
      <vt:lpstr>References</vt:lpstr>
      <vt:lpstr>Trend analysis annual event days (1991-2020)</vt:lpstr>
      <vt:lpstr>Peak over threshold analysis (2011-2020)</vt:lpstr>
      <vt:lpstr>Hourly prec. sum during extreme event days (2011-2020)</vt:lpstr>
      <vt:lpstr>Dynamic of diurnal attenuation during extreme event days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TITEL DER PRÄSENTATION ODER THEMA</dc:title>
  <dc:creator>frederik.bart</dc:creator>
  <cp:lastModifiedBy>Frederik Bart</cp:lastModifiedBy>
  <cp:revision>282</cp:revision>
  <dcterms:created xsi:type="dcterms:W3CDTF">2022-07-19T13:39:28Z</dcterms:created>
  <dcterms:modified xsi:type="dcterms:W3CDTF">2022-09-08T10:48:50Z</dcterms:modified>
</cp:coreProperties>
</file>