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0" r:id="rId2"/>
    <p:sldId id="426" r:id="rId3"/>
    <p:sldId id="448" r:id="rId4"/>
    <p:sldId id="428" r:id="rId5"/>
    <p:sldId id="479" r:id="rId6"/>
    <p:sldId id="510" r:id="rId7"/>
    <p:sldId id="487" r:id="rId8"/>
    <p:sldId id="489" r:id="rId9"/>
    <p:sldId id="505" r:id="rId10"/>
    <p:sldId id="497" r:id="rId11"/>
    <p:sldId id="506" r:id="rId12"/>
    <p:sldId id="508" r:id="rId13"/>
    <p:sldId id="509" r:id="rId14"/>
    <p:sldId id="507" r:id="rId15"/>
    <p:sldId id="379" r:id="rId16"/>
  </p:sldIdLst>
  <p:sldSz cx="9144000" cy="6858000" type="screen4x3"/>
  <p:notesSz cx="6662738" cy="98329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6">
          <p15:clr>
            <a:srgbClr val="A4A3A4"/>
          </p15:clr>
        </p15:guide>
        <p15:guide id="2" orient="horz" pos="1344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orient="horz" pos="3929">
          <p15:clr>
            <a:srgbClr val="A4A3A4"/>
          </p15:clr>
        </p15:guide>
        <p15:guide id="5" orient="horz" pos="4294">
          <p15:clr>
            <a:srgbClr val="A4A3A4"/>
          </p15:clr>
        </p15:guide>
        <p15:guide id="6" orient="horz" pos="959">
          <p15:clr>
            <a:srgbClr val="A4A3A4"/>
          </p15:clr>
        </p15:guide>
        <p15:guide id="7" orient="horz" pos="3347">
          <p15:clr>
            <a:srgbClr val="A4A3A4"/>
          </p15:clr>
        </p15:guide>
        <p15:guide id="8" orient="horz" pos="4087">
          <p15:clr>
            <a:srgbClr val="A4A3A4"/>
          </p15:clr>
        </p15:guide>
        <p15:guide id="9" pos="2880">
          <p15:clr>
            <a:srgbClr val="A4A3A4"/>
          </p15:clr>
        </p15:guide>
        <p15:guide id="10" pos="295">
          <p15:clr>
            <a:srgbClr val="A4A3A4"/>
          </p15:clr>
        </p15:guide>
        <p15:guide id="11" pos="5486">
          <p15:clr>
            <a:srgbClr val="A4A3A4"/>
          </p15:clr>
        </p15:guide>
        <p15:guide id="12" pos="5264">
          <p15:clr>
            <a:srgbClr val="A4A3A4"/>
          </p15:clr>
        </p15:guide>
        <p15:guide id="13" pos="5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97">
          <p15:clr>
            <a:srgbClr val="A4A3A4"/>
          </p15:clr>
        </p15:guide>
        <p15:guide id="2" pos="209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65"/>
    <a:srgbClr val="8EC185"/>
    <a:srgbClr val="FED2FE"/>
    <a:srgbClr val="D1CAFE"/>
    <a:srgbClr val="F1E7C1"/>
    <a:srgbClr val="FFE3C5"/>
    <a:srgbClr val="FFCDCD"/>
    <a:srgbClr val="FED2E6"/>
    <a:srgbClr val="FEDAFE"/>
    <a:srgbClr val="CFD8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ittlere Formatvorlage 4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ittlere Formatvorlage 4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ittlere Formatvorlage 4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70" autoAdjust="0"/>
    <p:restoredTop sz="94554" autoAdjust="0"/>
  </p:normalViewPr>
  <p:slideViewPr>
    <p:cSldViewPr>
      <p:cViewPr varScale="1">
        <p:scale>
          <a:sx n="99" d="100"/>
          <a:sy n="99" d="100"/>
        </p:scale>
        <p:origin x="1494" y="78"/>
      </p:cViewPr>
      <p:guideLst>
        <p:guide orient="horz" pos="686"/>
        <p:guide orient="horz" pos="1344"/>
        <p:guide orient="horz" pos="890"/>
        <p:guide orient="horz" pos="3929"/>
        <p:guide orient="horz" pos="4294"/>
        <p:guide orient="horz" pos="959"/>
        <p:guide orient="horz" pos="3347"/>
        <p:guide orient="horz" pos="4087"/>
        <p:guide pos="2880"/>
        <p:guide pos="295"/>
        <p:guide pos="5486"/>
        <p:guide pos="5264"/>
        <p:guide pos="56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2232" y="-78"/>
      </p:cViewPr>
      <p:guideLst>
        <p:guide orient="horz" pos="3097"/>
        <p:guide pos="209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76" tIns="45089" rIns="90176" bIns="45089" numCol="1" anchor="t" anchorCtr="0" compatLnSpc="1">
            <a:prstTxWarp prst="textNoShape">
              <a:avLst/>
            </a:prstTxWarp>
          </a:bodyPr>
          <a:lstStyle>
            <a:lvl1pPr defTabSz="901700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1900" y="0"/>
            <a:ext cx="28892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76" tIns="45089" rIns="90176" bIns="45089" numCol="1" anchor="t" anchorCtr="0" compatLnSpc="1">
            <a:prstTxWarp prst="textNoShape">
              <a:avLst/>
            </a:prstTxWarp>
          </a:bodyPr>
          <a:lstStyle>
            <a:lvl1pPr algn="r" defTabSz="901700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40850"/>
            <a:ext cx="28892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76" tIns="45089" rIns="90176" bIns="45089" numCol="1" anchor="b" anchorCtr="0" compatLnSpc="1">
            <a:prstTxWarp prst="textNoShape">
              <a:avLst/>
            </a:prstTxWarp>
          </a:bodyPr>
          <a:lstStyle>
            <a:lvl1pPr defTabSz="901700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1900" y="9340850"/>
            <a:ext cx="28892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76" tIns="45089" rIns="90176" bIns="45089" numCol="1" anchor="b" anchorCtr="0" compatLnSpc="1">
            <a:prstTxWarp prst="textNoShape">
              <a:avLst/>
            </a:prstTxWarp>
          </a:bodyPr>
          <a:lstStyle>
            <a:lvl1pPr algn="r" defTabSz="901700">
              <a:defRPr sz="1200"/>
            </a:lvl1pPr>
          </a:lstStyle>
          <a:p>
            <a:pPr>
              <a:defRPr/>
            </a:pPr>
            <a:fld id="{8AEA6EAF-9200-44CF-BB41-C6220AE34A7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03943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76" tIns="45089" rIns="90176" bIns="45089" numCol="1" anchor="t" anchorCtr="0" compatLnSpc="1">
            <a:prstTxWarp prst="textNoShape">
              <a:avLst/>
            </a:prstTxWarp>
          </a:bodyPr>
          <a:lstStyle>
            <a:lvl1pPr defTabSz="90170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88" y="0"/>
            <a:ext cx="2889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76" tIns="45089" rIns="90176" bIns="45089" numCol="1" anchor="t" anchorCtr="0" compatLnSpc="1">
            <a:prstTxWarp prst="textNoShape">
              <a:avLst/>
            </a:prstTxWarp>
          </a:bodyPr>
          <a:lstStyle>
            <a:lvl1pPr algn="r" defTabSz="90170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71525"/>
            <a:ext cx="4826000" cy="3619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00588"/>
            <a:ext cx="4884738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76" tIns="45089" rIns="90176" bIns="450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23388"/>
            <a:ext cx="28892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76" tIns="45089" rIns="90176" bIns="45089" numCol="1" anchor="b" anchorCtr="0" compatLnSpc="1">
            <a:prstTxWarp prst="textNoShape">
              <a:avLst/>
            </a:prstTxWarp>
          </a:bodyPr>
          <a:lstStyle>
            <a:lvl1pPr defTabSz="90170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88" y="9323388"/>
            <a:ext cx="28892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76" tIns="45089" rIns="90176" bIns="45089" numCol="1" anchor="b" anchorCtr="0" compatLnSpc="1">
            <a:prstTxWarp prst="textNoShape">
              <a:avLst/>
            </a:prstTxWarp>
          </a:bodyPr>
          <a:lstStyle>
            <a:lvl1pPr algn="r" defTabSz="90170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72A0FFF1-0A0A-4F9F-899C-EC8CA5CCB5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4980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Aufgaben, die von ihrem Wesen her Vorlaufforschung benötigen</a:t>
            </a:r>
          </a:p>
        </p:txBody>
      </p:sp>
      <p:sp>
        <p:nvSpPr>
          <p:cNvPr id="501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865" indent="-284851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535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549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563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7316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8070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8823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59577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48EE2A-9E7B-4C8D-9E17-0F19D80F64CF}" type="slidenum">
              <a:rPr lang="de-DE" altLang="de-DE" smtClean="0">
                <a:solidFill>
                  <a:srgbClr val="0000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de-DE" altLang="de-DE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Aufgaben, die von ihrem Wesen her Vorlaufforschung benötigen</a:t>
            </a:r>
          </a:p>
        </p:txBody>
      </p:sp>
      <p:sp>
        <p:nvSpPr>
          <p:cNvPr id="501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865" indent="-284851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535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549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563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7316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8070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8823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59577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48EE2A-9E7B-4C8D-9E17-0F19D80F64CF}" type="slidenum">
              <a:rPr lang="de-DE" altLang="de-DE" smtClean="0">
                <a:solidFill>
                  <a:srgbClr val="0000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de-DE" altLang="de-DE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067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Aufgaben, die von ihrem Wesen her Vorlaufforschung benötigen</a:t>
            </a:r>
          </a:p>
        </p:txBody>
      </p:sp>
      <p:sp>
        <p:nvSpPr>
          <p:cNvPr id="501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865" indent="-284851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535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549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563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7316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8070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8823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59577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48EE2A-9E7B-4C8D-9E17-0F19D80F64CF}" type="slidenum">
              <a:rPr lang="de-DE" altLang="de-DE" smtClean="0">
                <a:solidFill>
                  <a:srgbClr val="0000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de-DE" altLang="de-DE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534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Aufgaben, die von ihrem Wesen her Vorlaufforschung benötigen</a:t>
            </a:r>
          </a:p>
        </p:txBody>
      </p:sp>
      <p:sp>
        <p:nvSpPr>
          <p:cNvPr id="501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865" indent="-284851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535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549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563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7316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8070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8823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59577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48EE2A-9E7B-4C8D-9E17-0F19D80F64CF}" type="slidenum">
              <a:rPr lang="de-DE" altLang="de-DE" smtClean="0">
                <a:solidFill>
                  <a:srgbClr val="0000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de-DE" altLang="de-DE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62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Aufgaben, die von ihrem Wesen her Vorlaufforschung benötigen</a:t>
            </a:r>
          </a:p>
        </p:txBody>
      </p:sp>
      <p:sp>
        <p:nvSpPr>
          <p:cNvPr id="501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865" indent="-284851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535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549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563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7316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8070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8823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59577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48EE2A-9E7B-4C8D-9E17-0F19D80F64CF}" type="slidenum">
              <a:rPr lang="de-DE" altLang="de-DE" smtClean="0">
                <a:solidFill>
                  <a:srgbClr val="0000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de-DE" altLang="de-DE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152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Aufgaben, die von ihrem Wesen her Vorlaufforschung benötigen</a:t>
            </a:r>
          </a:p>
        </p:txBody>
      </p:sp>
      <p:sp>
        <p:nvSpPr>
          <p:cNvPr id="501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865" indent="-284851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535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549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563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7316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8070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8823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59577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48EE2A-9E7B-4C8D-9E17-0F19D80F64CF}" type="slidenum">
              <a:rPr lang="de-DE" altLang="de-DE" smtClean="0">
                <a:solidFill>
                  <a:srgbClr val="0000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de-DE" altLang="de-DE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714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Aufgaben, die von ihrem Wesen her Vorlaufforschung benötigen</a:t>
            </a:r>
          </a:p>
        </p:txBody>
      </p:sp>
      <p:sp>
        <p:nvSpPr>
          <p:cNvPr id="501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865" indent="-284851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535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549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563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7316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8070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8823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59577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48EE2A-9E7B-4C8D-9E17-0F19D80F64CF}" type="slidenum">
              <a:rPr lang="de-DE" altLang="de-DE" smtClean="0">
                <a:solidFill>
                  <a:srgbClr val="0000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de-DE" altLang="de-DE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354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Aufgaben, die von ihrem Wesen her Vorlaufforschung benötigen</a:t>
            </a:r>
          </a:p>
        </p:txBody>
      </p:sp>
      <p:sp>
        <p:nvSpPr>
          <p:cNvPr id="501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865" indent="-284851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535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549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563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7316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8070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8823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59577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48EE2A-9E7B-4C8D-9E17-0F19D80F64CF}" type="slidenum">
              <a:rPr lang="de-DE" altLang="de-DE" smtClean="0">
                <a:solidFill>
                  <a:srgbClr val="0000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de-DE" altLang="de-DE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174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Aufgaben, die von ihrem Wesen her Vorlaufforschung benötigen</a:t>
            </a:r>
          </a:p>
        </p:txBody>
      </p:sp>
      <p:sp>
        <p:nvSpPr>
          <p:cNvPr id="501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865" indent="-284851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535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549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563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7316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8070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8823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59577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48EE2A-9E7B-4C8D-9E17-0F19D80F64CF}" type="slidenum">
              <a:rPr lang="de-DE" altLang="de-DE" smtClean="0">
                <a:solidFill>
                  <a:srgbClr val="0000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de-DE" altLang="de-DE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209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Aufgaben, die von ihrem Wesen her Vorlaufforschung benötigen</a:t>
            </a:r>
          </a:p>
        </p:txBody>
      </p:sp>
      <p:sp>
        <p:nvSpPr>
          <p:cNvPr id="501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865" indent="-284851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535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549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563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7316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8070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8823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59577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48EE2A-9E7B-4C8D-9E17-0F19D80F64CF}" type="slidenum">
              <a:rPr lang="de-DE" altLang="de-DE" smtClean="0">
                <a:solidFill>
                  <a:srgbClr val="0000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de-DE" altLang="de-DE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8364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Aufgaben, die von ihrem Wesen her Vorlaufforschung benötigen</a:t>
            </a:r>
          </a:p>
        </p:txBody>
      </p:sp>
      <p:sp>
        <p:nvSpPr>
          <p:cNvPr id="501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865" indent="-284851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535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549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563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7316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8070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8823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59577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48EE2A-9E7B-4C8D-9E17-0F19D80F64CF}" type="slidenum">
              <a:rPr lang="de-DE" altLang="de-DE" smtClean="0">
                <a:solidFill>
                  <a:srgbClr val="0000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de-DE" altLang="de-DE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901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Aufgaben, die von ihrem Wesen her Vorlaufforschung benötigen</a:t>
            </a:r>
          </a:p>
        </p:txBody>
      </p:sp>
      <p:sp>
        <p:nvSpPr>
          <p:cNvPr id="501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865" indent="-284851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535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549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563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7316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8070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8823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59577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48EE2A-9E7B-4C8D-9E17-0F19D80F64CF}" type="slidenum">
              <a:rPr lang="de-DE" altLang="de-DE" smtClean="0">
                <a:solidFill>
                  <a:srgbClr val="0000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de-DE" altLang="de-DE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5475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Aufgaben, die von ihrem Wesen her Vorlaufforschung benötigen</a:t>
            </a:r>
          </a:p>
        </p:txBody>
      </p:sp>
      <p:sp>
        <p:nvSpPr>
          <p:cNvPr id="501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865" indent="-284851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535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9549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6563" indent="-228507" defTabSz="89994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7316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8070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8823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59577" indent="-228507" defTabSz="89994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48EE2A-9E7B-4C8D-9E17-0F19D80F64CF}" type="slidenum">
              <a:rPr lang="de-DE" altLang="de-DE" smtClean="0">
                <a:solidFill>
                  <a:srgbClr val="0000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de-DE" altLang="de-DE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267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 userDrawn="1"/>
        </p:nvSpPr>
        <p:spPr bwMode="auto">
          <a:xfrm>
            <a:off x="1259632" y="1556792"/>
            <a:ext cx="6696744" cy="3744416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dirty="0" smtClean="0"/>
              <a:t>Titelfoto auf dem Titelmaster einfügen</a:t>
            </a:r>
          </a:p>
          <a:p>
            <a:pPr algn="ctr" eaLnBrk="1" hangingPunct="1">
              <a:defRPr/>
            </a:pPr>
            <a:endParaRPr lang="de-DE" altLang="de-DE" dirty="0" smtClean="0"/>
          </a:p>
        </p:txBody>
      </p:sp>
      <p:sp>
        <p:nvSpPr>
          <p:cNvPr id="5" name="Text Box 13"/>
          <p:cNvSpPr txBox="1">
            <a:spLocks noChangeArrowheads="1"/>
          </p:cNvSpPr>
          <p:nvPr userDrawn="1"/>
        </p:nvSpPr>
        <p:spPr bwMode="auto">
          <a:xfrm>
            <a:off x="0" y="339725"/>
            <a:ext cx="6696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de-DE" sz="3000" smtClean="0">
                <a:solidFill>
                  <a:schemeClr val="bg1"/>
                </a:solidFill>
                <a:latin typeface="Arial Black" pitchFamily="34" charset="0"/>
              </a:rPr>
              <a:t>Deutscher Wetterdienst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68313" y="5734050"/>
            <a:ext cx="8207375" cy="647700"/>
          </a:xfrm>
        </p:spPr>
        <p:txBody>
          <a:bodyPr anchor="t"/>
          <a:lstStyle>
            <a:lvl1pPr algn="ctr">
              <a:defRPr>
                <a:solidFill>
                  <a:schemeClr val="tx1"/>
                </a:solidFill>
                <a:latin typeface="Arial Black" pitchFamily="34" charset="0"/>
              </a:defRPr>
            </a:lvl1pPr>
          </a:lstStyle>
          <a:p>
            <a:r>
              <a:rPr lang="de-DE"/>
              <a:t>Titelmasterformat bearbeiten</a:t>
            </a:r>
          </a:p>
        </p:txBody>
      </p:sp>
      <p:sp>
        <p:nvSpPr>
          <p:cNvPr id="25612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468313" y="6165850"/>
            <a:ext cx="8207375" cy="519113"/>
          </a:xfrm>
        </p:spPr>
        <p:txBody>
          <a:bodyPr lIns="91440" tIns="45720" rIns="91440" bIns="4572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8" name="Line 20"/>
          <p:cNvSpPr>
            <a:spLocks noChangeShapeType="1"/>
          </p:cNvSpPr>
          <p:nvPr userDrawn="1"/>
        </p:nvSpPr>
        <p:spPr bwMode="auto">
          <a:xfrm>
            <a:off x="0" y="908720"/>
            <a:ext cx="9144000" cy="0"/>
          </a:xfrm>
          <a:prstGeom prst="line">
            <a:avLst/>
          </a:prstGeom>
          <a:noFill/>
          <a:ln w="2222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9" name="Picture 12" descr="K:\Deutscher Wetterdienst\Corporate Design Aktuell\DWD-Logo-Komplett\20mm\RGB\Wortbildmarke mit Claim\bmp\Wortbildmarke-und-Claim-positiv-auf-weiss.bmp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8" y="166093"/>
            <a:ext cx="22955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290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P. James / </a:t>
            </a:r>
            <a:r>
              <a:rPr lang="en-US" dirty="0" smtClean="0"/>
              <a:t>DWD - EMS, 10 September 2019</a:t>
            </a:r>
            <a:r>
              <a:rPr lang="de-DE" dirty="0" smtClean="0"/>
              <a:t>  </a:t>
            </a:r>
            <a:r>
              <a:rPr lang="de-DE" dirty="0"/>
              <a:t>–  </a:t>
            </a:r>
          </a:p>
        </p:txBody>
      </p:sp>
    </p:spTree>
    <p:extLst>
      <p:ext uri="{BB962C8B-B14F-4D97-AF65-F5344CB8AC3E}">
        <p14:creationId xmlns:p14="http://schemas.microsoft.com/office/powerpoint/2010/main" val="6267433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P. James / </a:t>
            </a:r>
            <a:r>
              <a:rPr lang="en-US" dirty="0" smtClean="0"/>
              <a:t>DWD - EMS, 10 September 2019</a:t>
            </a:r>
            <a:r>
              <a:rPr lang="de-DE" dirty="0" smtClean="0"/>
              <a:t>  </a:t>
            </a:r>
            <a:r>
              <a:rPr lang="de-DE" dirty="0"/>
              <a:t>–  </a:t>
            </a:r>
          </a:p>
        </p:txBody>
      </p:sp>
    </p:spTree>
    <p:extLst>
      <p:ext uri="{BB962C8B-B14F-4D97-AF65-F5344CB8AC3E}">
        <p14:creationId xmlns:p14="http://schemas.microsoft.com/office/powerpoint/2010/main" val="2192215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4038600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4038600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P. James / </a:t>
            </a:r>
            <a:r>
              <a:rPr lang="en-US" dirty="0" smtClean="0"/>
              <a:t>DWD - EMS, 10 September 2019</a:t>
            </a:r>
            <a:r>
              <a:rPr lang="de-DE" dirty="0" smtClean="0"/>
              <a:t>  </a:t>
            </a:r>
            <a:r>
              <a:rPr lang="de-DE" dirty="0"/>
              <a:t>–  </a:t>
            </a:r>
          </a:p>
        </p:txBody>
      </p:sp>
    </p:spTree>
    <p:extLst>
      <p:ext uri="{BB962C8B-B14F-4D97-AF65-F5344CB8AC3E}">
        <p14:creationId xmlns:p14="http://schemas.microsoft.com/office/powerpoint/2010/main" val="34588404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P. James / </a:t>
            </a:r>
            <a:r>
              <a:rPr lang="en-US" dirty="0" smtClean="0"/>
              <a:t>DWD - EMS, 10 September 2019</a:t>
            </a:r>
            <a:r>
              <a:rPr lang="de-DE" dirty="0" smtClean="0"/>
              <a:t>  </a:t>
            </a:r>
            <a:r>
              <a:rPr lang="de-DE" dirty="0"/>
              <a:t>–  </a:t>
            </a:r>
          </a:p>
        </p:txBody>
      </p:sp>
    </p:spTree>
    <p:extLst>
      <p:ext uri="{BB962C8B-B14F-4D97-AF65-F5344CB8AC3E}">
        <p14:creationId xmlns:p14="http://schemas.microsoft.com/office/powerpoint/2010/main" val="67179739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P. James / </a:t>
            </a:r>
            <a:r>
              <a:rPr lang="en-US" dirty="0" smtClean="0"/>
              <a:t>DWD - EMS, 10 September 2019</a:t>
            </a:r>
            <a:r>
              <a:rPr lang="de-DE" dirty="0" smtClean="0"/>
              <a:t>  </a:t>
            </a:r>
            <a:r>
              <a:rPr lang="de-DE" dirty="0"/>
              <a:t>–  </a:t>
            </a:r>
          </a:p>
        </p:txBody>
      </p:sp>
    </p:spTree>
    <p:extLst>
      <p:ext uri="{BB962C8B-B14F-4D97-AF65-F5344CB8AC3E}">
        <p14:creationId xmlns:p14="http://schemas.microsoft.com/office/powerpoint/2010/main" val="17597803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P. James / </a:t>
            </a:r>
            <a:r>
              <a:rPr lang="en-US" dirty="0" smtClean="0"/>
              <a:t>DWD - EMS, 10 September 2019</a:t>
            </a:r>
            <a:r>
              <a:rPr lang="de-DE" dirty="0" smtClean="0"/>
              <a:t>  </a:t>
            </a:r>
            <a:r>
              <a:rPr lang="de-DE" dirty="0"/>
              <a:t>–  </a:t>
            </a:r>
          </a:p>
        </p:txBody>
      </p:sp>
    </p:spTree>
    <p:extLst>
      <p:ext uri="{BB962C8B-B14F-4D97-AF65-F5344CB8AC3E}">
        <p14:creationId xmlns:p14="http://schemas.microsoft.com/office/powerpoint/2010/main" val="22209644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P. James / </a:t>
            </a:r>
            <a:r>
              <a:rPr lang="en-US" dirty="0" smtClean="0"/>
              <a:t>DWD - EMS, 10 September 2019</a:t>
            </a:r>
            <a:r>
              <a:rPr lang="de-DE" dirty="0" smtClean="0"/>
              <a:t>  </a:t>
            </a:r>
            <a:r>
              <a:rPr lang="de-DE" dirty="0"/>
              <a:t>–  </a:t>
            </a:r>
          </a:p>
        </p:txBody>
      </p:sp>
    </p:spTree>
    <p:extLst>
      <p:ext uri="{BB962C8B-B14F-4D97-AF65-F5344CB8AC3E}">
        <p14:creationId xmlns:p14="http://schemas.microsoft.com/office/powerpoint/2010/main" val="180603818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P. James / </a:t>
            </a:r>
            <a:r>
              <a:rPr lang="en-US" dirty="0" smtClean="0"/>
              <a:t>DWD - EMS, 10 September 2019</a:t>
            </a:r>
            <a:r>
              <a:rPr lang="de-DE" dirty="0" smtClean="0"/>
              <a:t>  </a:t>
            </a:r>
            <a:r>
              <a:rPr lang="de-DE" dirty="0"/>
              <a:t>–  </a:t>
            </a:r>
          </a:p>
        </p:txBody>
      </p:sp>
    </p:spTree>
    <p:extLst>
      <p:ext uri="{BB962C8B-B14F-4D97-AF65-F5344CB8AC3E}">
        <p14:creationId xmlns:p14="http://schemas.microsoft.com/office/powerpoint/2010/main" val="367740818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P. James / </a:t>
            </a:r>
            <a:r>
              <a:rPr lang="en-US" dirty="0" smtClean="0"/>
              <a:t>DWD - EMS, 10 September 2019</a:t>
            </a:r>
            <a:r>
              <a:rPr lang="de-DE" dirty="0" smtClean="0"/>
              <a:t>  </a:t>
            </a:r>
            <a:r>
              <a:rPr lang="de-DE" dirty="0"/>
              <a:t>–  </a:t>
            </a:r>
          </a:p>
        </p:txBody>
      </p:sp>
    </p:spTree>
    <p:extLst>
      <p:ext uri="{BB962C8B-B14F-4D97-AF65-F5344CB8AC3E}">
        <p14:creationId xmlns:p14="http://schemas.microsoft.com/office/powerpoint/2010/main" val="22436584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7813" y="1412875"/>
            <a:ext cx="2058987" cy="49688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46088" y="1412875"/>
            <a:ext cx="6029325" cy="49688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P. James / </a:t>
            </a:r>
            <a:r>
              <a:rPr lang="en-US" dirty="0" smtClean="0"/>
              <a:t>DWD - EMS, 10 September 2019</a:t>
            </a:r>
            <a:r>
              <a:rPr lang="de-DE" dirty="0" smtClean="0"/>
              <a:t>  </a:t>
            </a:r>
            <a:r>
              <a:rPr lang="de-DE" dirty="0"/>
              <a:t>–  </a:t>
            </a:r>
          </a:p>
        </p:txBody>
      </p:sp>
    </p:spTree>
    <p:extLst>
      <p:ext uri="{BB962C8B-B14F-4D97-AF65-F5344CB8AC3E}">
        <p14:creationId xmlns:p14="http://schemas.microsoft.com/office/powerpoint/2010/main" val="23448870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088" y="1412875"/>
            <a:ext cx="8229600" cy="4318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2133600"/>
            <a:ext cx="4038600" cy="424815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4038600" cy="424815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P. James / </a:t>
            </a:r>
            <a:r>
              <a:rPr lang="en-US" dirty="0" smtClean="0"/>
              <a:t>DWD - EMS, 10 September 2019</a:t>
            </a:r>
            <a:r>
              <a:rPr lang="de-DE" dirty="0" smtClean="0"/>
              <a:t>  </a:t>
            </a:r>
            <a:r>
              <a:rPr lang="de-DE" dirty="0"/>
              <a:t>–  </a:t>
            </a:r>
          </a:p>
        </p:txBody>
      </p:sp>
    </p:spTree>
    <p:extLst>
      <p:ext uri="{BB962C8B-B14F-4D97-AF65-F5344CB8AC3E}">
        <p14:creationId xmlns:p14="http://schemas.microsoft.com/office/powerpoint/2010/main" val="4054121742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088" y="1412875"/>
            <a:ext cx="8229600" cy="4318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2133600"/>
            <a:ext cx="4038600" cy="424815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2133600"/>
            <a:ext cx="4038600" cy="2047875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4333875"/>
            <a:ext cx="4038600" cy="2047875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P. James / </a:t>
            </a:r>
            <a:r>
              <a:rPr lang="en-US" dirty="0" smtClean="0"/>
              <a:t>DWD - EMS, 10 September 2019</a:t>
            </a:r>
            <a:r>
              <a:rPr lang="de-DE" dirty="0" smtClean="0"/>
              <a:t>  </a:t>
            </a:r>
            <a:r>
              <a:rPr lang="de-DE" dirty="0"/>
              <a:t>–  </a:t>
            </a:r>
          </a:p>
        </p:txBody>
      </p:sp>
    </p:spTree>
    <p:extLst>
      <p:ext uri="{BB962C8B-B14F-4D97-AF65-F5344CB8AC3E}">
        <p14:creationId xmlns:p14="http://schemas.microsoft.com/office/powerpoint/2010/main" val="1109768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 userDrawn="1"/>
        </p:nvSpPr>
        <p:spPr bwMode="auto">
          <a:xfrm>
            <a:off x="8377238" y="6381750"/>
            <a:ext cx="309562" cy="3603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 smtClean="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6088" y="1412875"/>
            <a:ext cx="82296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Titelmasterformat durch Klicken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133600"/>
            <a:ext cx="82296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6581775"/>
            <a:ext cx="1816100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dirty="0" smtClean="0"/>
            </a:lvl1pPr>
          </a:lstStyle>
          <a:p>
            <a:pPr>
              <a:defRPr/>
            </a:pPr>
            <a:r>
              <a:rPr lang="fr-FR" dirty="0"/>
              <a:t>P. James / </a:t>
            </a:r>
            <a:r>
              <a:rPr lang="en-US" dirty="0" smtClean="0"/>
              <a:t>DWD - EMS, 10 September 2019</a:t>
            </a:r>
            <a:r>
              <a:rPr lang="de-DE" dirty="0" smtClean="0"/>
              <a:t>  </a:t>
            </a:r>
            <a:r>
              <a:rPr lang="de-DE" dirty="0"/>
              <a:t>–  </a:t>
            </a:r>
          </a:p>
        </p:txBody>
      </p:sp>
      <p:sp>
        <p:nvSpPr>
          <p:cNvPr id="1030" name="Line 20"/>
          <p:cNvSpPr>
            <a:spLocks noChangeShapeType="1"/>
          </p:cNvSpPr>
          <p:nvPr userDrawn="1"/>
        </p:nvSpPr>
        <p:spPr bwMode="auto">
          <a:xfrm>
            <a:off x="0" y="908720"/>
            <a:ext cx="9144000" cy="0"/>
          </a:xfrm>
          <a:prstGeom prst="line">
            <a:avLst/>
          </a:prstGeom>
          <a:noFill/>
          <a:ln w="2222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1" name="Line 23"/>
          <p:cNvSpPr>
            <a:spLocks noChangeShapeType="1"/>
          </p:cNvSpPr>
          <p:nvPr userDrawn="1"/>
        </p:nvSpPr>
        <p:spPr bwMode="auto">
          <a:xfrm>
            <a:off x="0" y="6524625"/>
            <a:ext cx="9144000" cy="0"/>
          </a:xfrm>
          <a:prstGeom prst="line">
            <a:avLst/>
          </a:prstGeom>
          <a:noFill/>
          <a:ln w="2222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032" name="Picture 28" descr="Bundesadler_kleiner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438" y="6459538"/>
            <a:ext cx="349250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K:\Deutscher Wetterdienst\Corporate Design Aktuell\DWD-Logo-Komplett\20mm\RGB\Wortbildmarke mit Claim\bmp\Wortbildmarke-und-Claim-positiv-auf-weiss.bmp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8" y="166093"/>
            <a:ext cx="22955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p:transition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539750" y="6021288"/>
            <a:ext cx="8064698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de-DE" altLang="de-DE" sz="1600" b="1" dirty="0" smtClean="0"/>
              <a:t>Paul James </a:t>
            </a:r>
            <a:r>
              <a:rPr lang="de-DE" altLang="de-DE" sz="1600" b="1" dirty="0" err="1" smtClean="0"/>
              <a:t>and</a:t>
            </a:r>
            <a:r>
              <a:rPr lang="de-DE" altLang="de-DE" sz="1600" b="1" dirty="0" smtClean="0"/>
              <a:t> Jennifer Ostermöller / Deutscher Wetterdienst</a:t>
            </a:r>
          </a:p>
          <a:p>
            <a:pPr algn="ctr">
              <a:buFont typeface="Wingdings" pitchFamily="2" charset="2"/>
              <a:buNone/>
            </a:pPr>
            <a:r>
              <a:rPr lang="de-DE" altLang="de-DE" sz="1600" dirty="0" err="1" smtClean="0"/>
              <a:t>Synoptic</a:t>
            </a:r>
            <a:r>
              <a:rPr lang="de-DE" altLang="de-DE" sz="1600" dirty="0" smtClean="0"/>
              <a:t> </a:t>
            </a:r>
            <a:r>
              <a:rPr lang="de-DE" altLang="de-DE" sz="1600" dirty="0" err="1" smtClean="0"/>
              <a:t>Climatology</a:t>
            </a:r>
            <a:r>
              <a:rPr lang="de-DE" altLang="de-DE" sz="1600" dirty="0" smtClean="0"/>
              <a:t> Session / EMS, Bonn, </a:t>
            </a:r>
            <a:r>
              <a:rPr lang="de-DE" altLang="de-DE" sz="1600" dirty="0"/>
              <a:t>G</a:t>
            </a:r>
            <a:r>
              <a:rPr lang="de-DE" altLang="de-DE" sz="1600" dirty="0" smtClean="0"/>
              <a:t>ermany, 6th September 2022</a:t>
            </a:r>
          </a:p>
        </p:txBody>
      </p:sp>
      <p:sp>
        <p:nvSpPr>
          <p:cNvPr id="2" name="Rechteck 1"/>
          <p:cNvSpPr/>
          <p:nvPr/>
        </p:nvSpPr>
        <p:spPr>
          <a:xfrm>
            <a:off x="251520" y="4860000"/>
            <a:ext cx="8566656" cy="513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74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288771" y="5061396"/>
            <a:ext cx="8566656" cy="864097"/>
          </a:xfrm>
        </p:spPr>
        <p:txBody>
          <a:bodyPr/>
          <a:lstStyle/>
          <a:p>
            <a:r>
              <a:rPr lang="de-DE" altLang="de-DE" sz="2400" dirty="0" smtClean="0">
                <a:latin typeface="+mn-lt"/>
              </a:rPr>
              <a:t>GWL-REA</a:t>
            </a:r>
            <a:br>
              <a:rPr lang="de-DE" altLang="de-DE" sz="2400" dirty="0" smtClean="0">
                <a:latin typeface="+mn-lt"/>
              </a:rPr>
            </a:br>
            <a:r>
              <a:rPr lang="en-GB" altLang="de-DE" sz="1600" dirty="0" smtClean="0">
                <a:latin typeface="+mn-lt"/>
              </a:rPr>
              <a:t>An improved method for classifying Hess-Brezowsky Grosswetterlagen</a:t>
            </a:r>
            <a:br>
              <a:rPr lang="en-GB" altLang="de-DE" sz="1600" dirty="0" smtClean="0">
                <a:latin typeface="+mn-lt"/>
              </a:rPr>
            </a:br>
            <a:r>
              <a:rPr lang="en-GB" altLang="de-DE" sz="1600" dirty="0" smtClean="0">
                <a:latin typeface="+mn-lt"/>
              </a:rPr>
              <a:t>based on pattern correlations in combination with Lamb Weather Type statistics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67" y="1043516"/>
            <a:ext cx="8748464" cy="4082617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251520" y="1043516"/>
            <a:ext cx="8694811" cy="1627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243112" y="4683705"/>
            <a:ext cx="1645072" cy="3214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3203848" y="4682922"/>
            <a:ext cx="2448272" cy="3214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287169" y="4684356"/>
            <a:ext cx="1645072" cy="3214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51520" y="4796142"/>
            <a:ext cx="8694811" cy="3299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8313" y="133351"/>
            <a:ext cx="4967287" cy="70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600"/>
              </a:lnSpc>
              <a:defRPr/>
            </a:pPr>
            <a:r>
              <a:rPr lang="en-GB" dirty="0" smtClean="0">
                <a:solidFill>
                  <a:srgbClr val="2D4B9B"/>
                </a:solidFill>
              </a:rPr>
              <a:t>Grosswetterlagen </a:t>
            </a:r>
            <a:br>
              <a:rPr lang="en-GB" dirty="0" smtClean="0">
                <a:solidFill>
                  <a:srgbClr val="2D4B9B"/>
                </a:solidFill>
              </a:rPr>
            </a:br>
            <a:r>
              <a:rPr lang="en-GB" sz="1800" dirty="0" smtClean="0">
                <a:solidFill>
                  <a:srgbClr val="2D4B9B"/>
                </a:solidFill>
              </a:rPr>
              <a:t>Introduction</a:t>
            </a:r>
            <a:endParaRPr lang="en-GB" sz="1800" kern="0" dirty="0" smtClean="0">
              <a:solidFill>
                <a:srgbClr val="2D4B9B"/>
              </a:solidFill>
            </a:endParaRPr>
          </a:p>
        </p:txBody>
      </p:sp>
      <p:sp>
        <p:nvSpPr>
          <p:cNvPr id="21508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83575" y="6381750"/>
            <a:ext cx="465138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6EE95EB-925B-4F9E-9774-4F1C28051A6B}" type="slidenum">
              <a:rPr lang="de-DE" altLang="de-DE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Datumsplatzhalter 4"/>
          <p:cNvSpPr txBox="1">
            <a:spLocks/>
          </p:cNvSpPr>
          <p:nvPr/>
        </p:nvSpPr>
        <p:spPr bwMode="auto">
          <a:xfrm>
            <a:off x="468312" y="6581775"/>
            <a:ext cx="392368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sz="10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de-DE" dirty="0" smtClean="0"/>
              <a:t>P. James / </a:t>
            </a:r>
            <a:r>
              <a:rPr lang="en-US" altLang="de-DE" dirty="0" smtClean="0"/>
              <a:t>DWD - Synoptic Climatology Session, EMS, 06.09.</a:t>
            </a:r>
            <a:r>
              <a:rPr lang="fr-FR" altLang="de-DE" dirty="0" smtClean="0"/>
              <a:t>2022</a:t>
            </a:r>
            <a:endParaRPr lang="de-DE" altLang="de-DE" dirty="0"/>
          </a:p>
        </p:txBody>
      </p:sp>
      <p:sp>
        <p:nvSpPr>
          <p:cNvPr id="7" name="Inhaltsplatzhalter 5"/>
          <p:cNvSpPr>
            <a:spLocks noGrp="1"/>
          </p:cNvSpPr>
          <p:nvPr>
            <p:ph idx="1"/>
          </p:nvPr>
        </p:nvSpPr>
        <p:spPr>
          <a:xfrm>
            <a:off x="431800" y="1052736"/>
            <a:ext cx="8604250" cy="5529039"/>
          </a:xfrm>
        </p:spPr>
        <p:txBody>
          <a:bodyPr/>
          <a:lstStyle/>
          <a:p>
            <a:pPr marL="352425" lvl="1" indent="-352425" eaLnBrk="1" hangingPunct="1">
              <a:defRPr/>
            </a:pPr>
            <a:r>
              <a:rPr lang="en-GB" dirty="0" smtClean="0"/>
              <a:t>Grosswetterlagen: 29 characteristic synoptic circulation patterns over C. Europe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Developed by </a:t>
            </a:r>
            <a:r>
              <a:rPr lang="en-GB" dirty="0" err="1" smtClean="0"/>
              <a:t>Baur</a:t>
            </a:r>
            <a:r>
              <a:rPr lang="en-GB" dirty="0" smtClean="0"/>
              <a:t>, Hess and </a:t>
            </a:r>
            <a:r>
              <a:rPr lang="en-GB" dirty="0" err="1" smtClean="0"/>
              <a:t>Brezowsky</a:t>
            </a:r>
            <a:r>
              <a:rPr lang="en-GB" dirty="0" smtClean="0"/>
              <a:t> (1940s/50s)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Work continued in recent decades at DWD and PIK-Potsdam</a:t>
            </a:r>
          </a:p>
          <a:p>
            <a:pPr marL="1209675" lvl="3" indent="-352425" eaLnBrk="1" hangingPunct="1">
              <a:defRPr/>
            </a:pPr>
            <a:r>
              <a:rPr lang="en-GB" dirty="0" smtClean="0"/>
              <a:t>Daily catalogue from 1881 to present (manual classification)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Capture a significant fraction of synoptic variability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Discriminate local weather better than many other classifications (COST733) </a:t>
            </a:r>
          </a:p>
          <a:p>
            <a:pPr lvl="1" eaLnBrk="1" hangingPunct="1"/>
            <a:r>
              <a:rPr lang="en-GB" altLang="de-DE" dirty="0" smtClean="0"/>
              <a:t>Nomenclature very easy to understand</a:t>
            </a:r>
          </a:p>
          <a:p>
            <a:pPr lvl="2" eaLnBrk="1" hangingPunct="1"/>
            <a:r>
              <a:rPr lang="en-GB" altLang="de-DE" dirty="0" smtClean="0"/>
              <a:t>Anticyclonic-Cyclonic distinction, and/or location of steering High or Low</a:t>
            </a:r>
            <a:endParaRPr lang="en-GB" altLang="de-DE" dirty="0"/>
          </a:p>
          <a:p>
            <a:pPr lvl="1" eaLnBrk="1" hangingPunct="1"/>
            <a:r>
              <a:rPr lang="en-GB" altLang="de-DE" dirty="0" smtClean="0"/>
              <a:t>Used widely in synoptic climatology and to describe current weather patterns</a:t>
            </a:r>
          </a:p>
          <a:p>
            <a:pPr lvl="1" eaLnBrk="1" hangingPunct="1"/>
            <a:endParaRPr lang="en-GB" altLang="de-DE" dirty="0"/>
          </a:p>
          <a:p>
            <a:pPr lvl="1" eaLnBrk="1" hangingPunct="1"/>
            <a:r>
              <a:rPr lang="en-GB" altLang="de-DE" dirty="0" smtClean="0"/>
              <a:t>However, homogeneity is an important factor for climate applications</a:t>
            </a:r>
          </a:p>
          <a:p>
            <a:pPr lvl="2" eaLnBrk="1" hangingPunct="1"/>
            <a:r>
              <a:rPr lang="en-GB" altLang="de-DE" dirty="0" smtClean="0"/>
              <a:t>Manuel classification is quite inhomogeneous over the decades</a:t>
            </a:r>
          </a:p>
          <a:p>
            <a:pPr lvl="1" eaLnBrk="1" hangingPunct="1"/>
            <a:r>
              <a:rPr lang="en-GB" altLang="de-DE" dirty="0"/>
              <a:t>A</a:t>
            </a:r>
            <a:r>
              <a:rPr lang="en-GB" altLang="de-DE" dirty="0" smtClean="0"/>
              <a:t>n automatic algorithmic classification method is required</a:t>
            </a:r>
          </a:p>
          <a:p>
            <a:pPr marL="0" lvl="1" indent="0" eaLnBrk="1" hangingPunct="1">
              <a:buNone/>
              <a:defRPr/>
            </a:pPr>
            <a:endParaRPr lang="en-GB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de-DE" altLang="de-DE" dirty="0" smtClean="0"/>
          </a:p>
          <a:p>
            <a:pPr eaLnBrk="1" hangingPunct="1">
              <a:defRPr/>
            </a:pP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54788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Inhaltsplatzhalter 5"/>
          <p:cNvSpPr>
            <a:spLocks noGrp="1"/>
          </p:cNvSpPr>
          <p:nvPr>
            <p:ph idx="1"/>
          </p:nvPr>
        </p:nvSpPr>
        <p:spPr>
          <a:xfrm>
            <a:off x="431800" y="1052736"/>
            <a:ext cx="8604250" cy="5529039"/>
          </a:xfrm>
        </p:spPr>
        <p:txBody>
          <a:bodyPr/>
          <a:lstStyle/>
          <a:p>
            <a:pPr marL="352425" lvl="1" indent="-352425" eaLnBrk="1" hangingPunct="1">
              <a:defRPr/>
            </a:pPr>
            <a:r>
              <a:rPr lang="en-GB" dirty="0" smtClean="0"/>
              <a:t>Weighted pattern correlations based on 2 meteorological fields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Developed at UK Met Office (James, 2006, 2007)</a:t>
            </a:r>
            <a:endParaRPr lang="en-GB" i="1" dirty="0" smtClean="0">
              <a:solidFill>
                <a:srgbClr val="0070C0"/>
              </a:solidFill>
            </a:endParaRPr>
          </a:p>
          <a:p>
            <a:pPr marL="752475" lvl="2" indent="-352425" eaLnBrk="1" hangingPunct="1">
              <a:defRPr/>
            </a:pPr>
            <a:r>
              <a:rPr lang="en-GB" dirty="0" smtClean="0"/>
              <a:t>Used MSLP and 500 </a:t>
            </a:r>
            <a:r>
              <a:rPr lang="en-GB" dirty="0" err="1" smtClean="0"/>
              <a:t>hPa</a:t>
            </a:r>
            <a:r>
              <a:rPr lang="en-GB" dirty="0" smtClean="0"/>
              <a:t> Geopotential</a:t>
            </a:r>
            <a:endParaRPr lang="en-GB" i="1" dirty="0" smtClean="0">
              <a:solidFill>
                <a:srgbClr val="0070C0"/>
              </a:solidFill>
            </a:endParaRPr>
          </a:p>
          <a:p>
            <a:pPr marL="752475" lvl="2" indent="-352425" eaLnBrk="1" hangingPunct="1">
              <a:defRPr/>
            </a:pPr>
            <a:r>
              <a:rPr lang="en-GB" dirty="0" smtClean="0"/>
              <a:t>Each synoptic situation correlated against 29 climatological GWL </a:t>
            </a:r>
            <a:r>
              <a:rPr lang="en-GB" dirty="0" smtClean="0"/>
              <a:t>patterns</a:t>
            </a:r>
          </a:p>
          <a:p>
            <a:pPr marL="1209675" lvl="3" indent="-352425" eaLnBrk="1" hangingPunct="1">
              <a:defRPr/>
            </a:pPr>
            <a:r>
              <a:rPr lang="en-GB" dirty="0" smtClean="0"/>
              <a:t>Over domain 30°W to 60°E and 20°N to 80°N (with centre weighting)</a:t>
            </a:r>
            <a:endParaRPr lang="en-GB" dirty="0" smtClean="0"/>
          </a:p>
          <a:p>
            <a:pPr marL="752475" lvl="2" indent="-352425" eaLnBrk="1" hangingPunct="1">
              <a:defRPr/>
            </a:pPr>
            <a:r>
              <a:rPr lang="en-GB" dirty="0" smtClean="0"/>
              <a:t>Highest correlating GWL was taken on each day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Temporal filter – each GWL event should last 3 days or more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Daily GWL catalogue created with well-known reanalyses (e.g. ERA5)</a:t>
            </a:r>
          </a:p>
          <a:p>
            <a:pPr marL="352425" lvl="1" indent="-352425" eaLnBrk="1" hangingPunct="1">
              <a:defRPr/>
            </a:pPr>
            <a:endParaRPr lang="en-GB" dirty="0" smtClean="0"/>
          </a:p>
          <a:p>
            <a:pPr marL="352425" lvl="1" indent="-352425" eaLnBrk="1" hangingPunct="1">
              <a:defRPr/>
            </a:pPr>
            <a:r>
              <a:rPr lang="en-GB" dirty="0" smtClean="0"/>
              <a:t>Method produced a homogeneous catalogue, but had 3 specific weaknesses: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Poor response to within-type variability (only used 29 climatological patterns)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Classified type sometimes inconsistent with type nomenclature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Arbitrary implementation of temporal filter </a:t>
            </a:r>
          </a:p>
          <a:p>
            <a:pPr marL="352425" lvl="1" indent="-352425" eaLnBrk="1" hangingPunct="1">
              <a:defRPr/>
            </a:pPr>
            <a:r>
              <a:rPr lang="en-GB" dirty="0" smtClean="0"/>
              <a:t>A strongly modified method is required to address these problems…</a:t>
            </a:r>
          </a:p>
          <a:p>
            <a:pPr marL="752475" lvl="2" indent="-352425" eaLnBrk="1" hangingPunct="1">
              <a:defRPr/>
            </a:pPr>
            <a:endParaRPr lang="en-GB" dirty="0" smtClean="0"/>
          </a:p>
          <a:p>
            <a:pPr marL="857250" lvl="3" indent="0" eaLnBrk="1" hangingPunct="1">
              <a:buNone/>
              <a:defRPr/>
            </a:pPr>
            <a:endParaRPr lang="de-DE" dirty="0" smtClean="0"/>
          </a:p>
          <a:p>
            <a:pPr marL="857250" lvl="3" indent="0" eaLnBrk="1" hangingPunct="1">
              <a:buNone/>
              <a:defRPr/>
            </a:pPr>
            <a:endParaRPr lang="en-GB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de-DE" altLang="de-DE" dirty="0" smtClean="0"/>
          </a:p>
          <a:p>
            <a:pPr eaLnBrk="1" hangingPunct="1">
              <a:defRPr/>
            </a:pPr>
            <a:endParaRPr lang="de-DE" altLang="de-DE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8313" y="133351"/>
            <a:ext cx="5399831" cy="70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600"/>
              </a:lnSpc>
              <a:defRPr/>
            </a:pPr>
            <a:r>
              <a:rPr lang="en-GB" dirty="0" smtClean="0">
                <a:solidFill>
                  <a:srgbClr val="2D4B9B"/>
                </a:solidFill>
              </a:rPr>
              <a:t>Grosswetterlagen Classification </a:t>
            </a:r>
            <a:br>
              <a:rPr lang="en-GB" dirty="0" smtClean="0">
                <a:solidFill>
                  <a:srgbClr val="2D4B9B"/>
                </a:solidFill>
              </a:rPr>
            </a:br>
            <a:r>
              <a:rPr lang="en-GB" sz="1800" dirty="0" smtClean="0">
                <a:solidFill>
                  <a:srgbClr val="2D4B9B"/>
                </a:solidFill>
              </a:rPr>
              <a:t>Original method</a:t>
            </a:r>
            <a:endParaRPr lang="en-GB" sz="1800" kern="0" dirty="0" smtClean="0">
              <a:solidFill>
                <a:srgbClr val="2D4B9B"/>
              </a:solidFill>
            </a:endParaRPr>
          </a:p>
        </p:txBody>
      </p:sp>
      <p:sp>
        <p:nvSpPr>
          <p:cNvPr id="21508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83575" y="6381750"/>
            <a:ext cx="465138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6EE95EB-925B-4F9E-9774-4F1C28051A6B}" type="slidenum">
              <a:rPr lang="de-DE" altLang="de-DE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Datumsplatzhalter 4"/>
          <p:cNvSpPr txBox="1">
            <a:spLocks/>
          </p:cNvSpPr>
          <p:nvPr/>
        </p:nvSpPr>
        <p:spPr bwMode="auto">
          <a:xfrm>
            <a:off x="468312" y="6581775"/>
            <a:ext cx="392368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sz="10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de-DE" dirty="0" smtClean="0"/>
              <a:t>P. James / </a:t>
            </a:r>
            <a:r>
              <a:rPr lang="en-US" altLang="de-DE" dirty="0" smtClean="0"/>
              <a:t>DWD - Synoptic Climatology Session, EMS, 06.09.</a:t>
            </a:r>
            <a:r>
              <a:rPr lang="fr-FR" altLang="de-DE" dirty="0" smtClean="0"/>
              <a:t>2022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610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Inhaltsplatzhalter 5"/>
          <p:cNvSpPr>
            <a:spLocks noGrp="1"/>
          </p:cNvSpPr>
          <p:nvPr>
            <p:ph idx="1"/>
          </p:nvPr>
        </p:nvSpPr>
        <p:spPr>
          <a:xfrm>
            <a:off x="431800" y="1052736"/>
            <a:ext cx="8604250" cy="5529039"/>
          </a:xfrm>
        </p:spPr>
        <p:txBody>
          <a:bodyPr/>
          <a:lstStyle/>
          <a:p>
            <a:pPr marL="352425" lvl="1" indent="-352425" eaLnBrk="1" hangingPunct="1">
              <a:defRPr/>
            </a:pPr>
            <a:r>
              <a:rPr lang="en-GB" dirty="0" smtClean="0"/>
              <a:t>GWL-REA (Grosswetterlagen for Reanalyses), DWD 2022</a:t>
            </a:r>
          </a:p>
          <a:p>
            <a:pPr marL="352425" lvl="1" indent="-352425" eaLnBrk="1" hangingPunct="1">
              <a:defRPr/>
            </a:pPr>
            <a:r>
              <a:rPr lang="en-GB" dirty="0" smtClean="0"/>
              <a:t>Addresses the three aforementioned problems as follows:</a:t>
            </a:r>
          </a:p>
          <a:p>
            <a:pPr marL="352425" lvl="1" indent="-352425" eaLnBrk="1" hangingPunct="1">
              <a:defRPr/>
            </a:pPr>
            <a:endParaRPr lang="en-GB" dirty="0" smtClean="0"/>
          </a:p>
          <a:p>
            <a:pPr marL="352425" lvl="1" indent="-352425" eaLnBrk="1" hangingPunct="1">
              <a:defRPr/>
            </a:pPr>
            <a:r>
              <a:rPr lang="en-GB" dirty="0" smtClean="0"/>
              <a:t>(1) Improve capability for capturing within-type variability: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Each GWL surface pattern can be associated with several meteorologically consistent mid-tropospheric circulation patterns</a:t>
            </a:r>
          </a:p>
          <a:p>
            <a:pPr marL="1209675" lvl="3" indent="-352425" eaLnBrk="1" hangingPunct="1">
              <a:defRPr/>
            </a:pPr>
            <a:r>
              <a:rPr lang="en-GB" dirty="0" smtClean="0"/>
              <a:t>Having just one single climatological composite per GWL, with fixed MSLP and Z500 components, is insufficient and leads to large regions of phase-space being poorly captured.</a:t>
            </a:r>
          </a:p>
          <a:p>
            <a:pPr marL="1209675" lvl="3" indent="-352425" eaLnBrk="1" hangingPunct="1">
              <a:defRPr/>
            </a:pPr>
            <a:r>
              <a:rPr lang="en-GB" dirty="0" smtClean="0"/>
              <a:t>Require </a:t>
            </a:r>
            <a:r>
              <a:rPr lang="en-GB" u="sng" dirty="0" smtClean="0"/>
              <a:t>several patterns per GWL with combination rules</a:t>
            </a:r>
            <a:r>
              <a:rPr lang="en-GB" dirty="0" smtClean="0"/>
              <a:t> to map onto the 29 final GWLs, </a:t>
            </a:r>
            <a:r>
              <a:rPr lang="en-GB" u="sng" dirty="0" smtClean="0"/>
              <a:t>decoupling</a:t>
            </a:r>
            <a:r>
              <a:rPr lang="en-GB" dirty="0" smtClean="0"/>
              <a:t> the surface and mid-troposphere. </a:t>
            </a:r>
          </a:p>
          <a:p>
            <a:pPr marL="1209675" lvl="3" indent="-352425" eaLnBrk="1" hangingPunct="1">
              <a:defRPr/>
            </a:pPr>
            <a:r>
              <a:rPr lang="en-GB" dirty="0" smtClean="0"/>
              <a:t>GWL-REA uses 268 GWL patterns in total (9 per GWL on average) </a:t>
            </a:r>
          </a:p>
          <a:p>
            <a:pPr marL="1209675" lvl="3" indent="-352425" eaLnBrk="1" hangingPunct="1">
              <a:defRPr/>
            </a:pPr>
            <a:r>
              <a:rPr lang="en-GB" dirty="0" smtClean="0"/>
              <a:t>Correlation coefficients for each final GWL are averaged from the top third of coefficients from the respective base patterns.</a:t>
            </a:r>
          </a:p>
          <a:p>
            <a:pPr marL="1209675" lvl="3" indent="-352425" eaLnBrk="1" hangingPunct="1">
              <a:defRPr/>
            </a:pPr>
            <a:r>
              <a:rPr lang="en-GB" dirty="0" smtClean="0"/>
              <a:t>Add Thickness field (500-1000 </a:t>
            </a:r>
            <a:r>
              <a:rPr lang="en-GB" dirty="0" err="1" smtClean="0"/>
              <a:t>hPa</a:t>
            </a:r>
            <a:r>
              <a:rPr lang="en-GB" dirty="0" smtClean="0"/>
              <a:t>) to further improve correlation method</a:t>
            </a:r>
          </a:p>
          <a:p>
            <a:pPr marL="352425" lvl="1" indent="-352425" eaLnBrk="1" hangingPunct="1">
              <a:defRPr/>
            </a:pPr>
            <a:endParaRPr lang="en-GB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de-DE" altLang="de-DE" dirty="0" smtClean="0"/>
          </a:p>
          <a:p>
            <a:pPr eaLnBrk="1" hangingPunct="1">
              <a:defRPr/>
            </a:pPr>
            <a:endParaRPr lang="de-DE" altLang="de-DE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8313" y="133351"/>
            <a:ext cx="5543847" cy="70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600"/>
              </a:lnSpc>
              <a:defRPr/>
            </a:pPr>
            <a:r>
              <a:rPr lang="de-DE" dirty="0" smtClean="0">
                <a:solidFill>
                  <a:srgbClr val="2D4B9B"/>
                </a:solidFill>
              </a:rPr>
              <a:t>GWL-REA </a:t>
            </a:r>
            <a:br>
              <a:rPr lang="de-DE" dirty="0" smtClean="0">
                <a:solidFill>
                  <a:srgbClr val="2D4B9B"/>
                </a:solidFill>
              </a:rPr>
            </a:br>
            <a:r>
              <a:rPr lang="en-GB" sz="1800" dirty="0" smtClean="0">
                <a:solidFill>
                  <a:srgbClr val="2D4B9B"/>
                </a:solidFill>
              </a:rPr>
              <a:t>A new algorithmic GWL classification method</a:t>
            </a:r>
            <a:endParaRPr lang="en-GB" sz="1800" kern="0" dirty="0" smtClean="0">
              <a:solidFill>
                <a:srgbClr val="2D4B9B"/>
              </a:solidFill>
            </a:endParaRPr>
          </a:p>
        </p:txBody>
      </p:sp>
      <p:sp>
        <p:nvSpPr>
          <p:cNvPr id="21508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83575" y="6381750"/>
            <a:ext cx="465138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6EE95EB-925B-4F9E-9774-4F1C28051A6B}" type="slidenum">
              <a:rPr lang="de-DE" altLang="de-DE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Datumsplatzhalter 4"/>
          <p:cNvSpPr txBox="1">
            <a:spLocks/>
          </p:cNvSpPr>
          <p:nvPr/>
        </p:nvSpPr>
        <p:spPr bwMode="auto">
          <a:xfrm>
            <a:off x="468312" y="6581775"/>
            <a:ext cx="392368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sz="10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de-DE" dirty="0" smtClean="0"/>
              <a:t>P. James / </a:t>
            </a:r>
            <a:r>
              <a:rPr lang="en-US" altLang="de-DE" dirty="0" smtClean="0"/>
              <a:t>DWD - Synoptic Climatology Session, EMS, 06.09.</a:t>
            </a:r>
            <a:r>
              <a:rPr lang="fr-FR" altLang="de-DE" dirty="0" smtClean="0"/>
              <a:t>2022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02371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8313" y="133351"/>
            <a:ext cx="5831879" cy="70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600"/>
              </a:lnSpc>
              <a:defRPr/>
            </a:pPr>
            <a:r>
              <a:rPr lang="en-GB" dirty="0" smtClean="0">
                <a:solidFill>
                  <a:srgbClr val="2D4B9B"/>
                </a:solidFill>
              </a:rPr>
              <a:t>Different mid-tropospheric situations: </a:t>
            </a:r>
            <a:br>
              <a:rPr lang="en-GB" dirty="0" smtClean="0">
                <a:solidFill>
                  <a:srgbClr val="2D4B9B"/>
                </a:solidFill>
              </a:rPr>
            </a:br>
            <a:r>
              <a:rPr lang="en-GB" sz="1800" dirty="0" smtClean="0">
                <a:solidFill>
                  <a:srgbClr val="2D4B9B"/>
                </a:solidFill>
              </a:rPr>
              <a:t>Example: Anticyclonic Easterly (</a:t>
            </a:r>
            <a:r>
              <a:rPr lang="en-GB" sz="1800" dirty="0" err="1" smtClean="0">
                <a:solidFill>
                  <a:srgbClr val="2D4B9B"/>
                </a:solidFill>
              </a:rPr>
              <a:t>HNFa</a:t>
            </a:r>
            <a:r>
              <a:rPr lang="en-GB" sz="1800" dirty="0" smtClean="0">
                <a:solidFill>
                  <a:srgbClr val="2D4B9B"/>
                </a:solidFill>
              </a:rPr>
              <a:t>) Type 1</a:t>
            </a:r>
            <a:endParaRPr lang="en-GB" sz="1800" kern="0" dirty="0" smtClean="0">
              <a:solidFill>
                <a:srgbClr val="2D4B9B"/>
              </a:solidFill>
            </a:endParaRPr>
          </a:p>
        </p:txBody>
      </p:sp>
      <p:sp>
        <p:nvSpPr>
          <p:cNvPr id="21508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83575" y="6381750"/>
            <a:ext cx="465138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6EE95EB-925B-4F9E-9774-4F1C28051A6B}" type="slidenum">
              <a:rPr lang="de-DE" altLang="de-DE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Datumsplatzhalter 4"/>
          <p:cNvSpPr txBox="1">
            <a:spLocks/>
          </p:cNvSpPr>
          <p:nvPr/>
        </p:nvSpPr>
        <p:spPr bwMode="auto">
          <a:xfrm>
            <a:off x="468312" y="6581775"/>
            <a:ext cx="392368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sz="10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de-DE" dirty="0" smtClean="0"/>
              <a:t>P. James / </a:t>
            </a:r>
            <a:r>
              <a:rPr lang="en-US" altLang="de-DE" dirty="0" smtClean="0"/>
              <a:t>DWD - Synoptic Climatology Session, EMS, 06.09.</a:t>
            </a:r>
            <a:r>
              <a:rPr lang="fr-FR" altLang="de-DE" dirty="0" smtClean="0"/>
              <a:t>2022</a:t>
            </a:r>
            <a:endParaRPr lang="de-DE" altLang="de-DE" dirty="0"/>
          </a:p>
        </p:txBody>
      </p:sp>
      <p:sp>
        <p:nvSpPr>
          <p:cNvPr id="10" name="Inhaltsplatzhalter 5"/>
          <p:cNvSpPr>
            <a:spLocks noGrp="1"/>
          </p:cNvSpPr>
          <p:nvPr>
            <p:ph idx="1"/>
          </p:nvPr>
        </p:nvSpPr>
        <p:spPr>
          <a:xfrm>
            <a:off x="431800" y="5419023"/>
            <a:ext cx="8604250" cy="962728"/>
          </a:xfrm>
        </p:spPr>
        <p:txBody>
          <a:bodyPr/>
          <a:lstStyle/>
          <a:p>
            <a:pPr marL="352425" lvl="1" indent="-352425" eaLnBrk="1" hangingPunct="1">
              <a:defRPr/>
            </a:pPr>
            <a:r>
              <a:rPr lang="en-GB" sz="1600" dirty="0" smtClean="0"/>
              <a:t>High over Norwegian Sea and Fennoscandinavia, anticyclonic over C. Europe (Feb. 2018)</a:t>
            </a:r>
          </a:p>
          <a:p>
            <a:pPr marL="352425" lvl="1" indent="-352425" eaLnBrk="1" hangingPunct="1">
              <a:defRPr/>
            </a:pPr>
            <a:r>
              <a:rPr lang="en-GB" sz="1600" dirty="0" smtClean="0"/>
              <a:t>Very cold polar-continental air mass spreads westwards</a:t>
            </a:r>
          </a:p>
          <a:p>
            <a:pPr marL="352425" lvl="1" indent="-352425" eaLnBrk="1" hangingPunct="1">
              <a:defRPr/>
            </a:pPr>
            <a:r>
              <a:rPr lang="en-GB" sz="1600" dirty="0" smtClean="0"/>
              <a:t>Mid troposphere strongly cyclonic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de-DE" altLang="de-DE" dirty="0" smtClean="0"/>
          </a:p>
          <a:p>
            <a:pPr eaLnBrk="1" hangingPunct="1">
              <a:defRPr/>
            </a:pPr>
            <a:endParaRPr lang="de-DE" altLang="de-DE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5707"/>
            <a:ext cx="9144000" cy="42672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" y="986211"/>
            <a:ext cx="4572001" cy="431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4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4268"/>
            <a:ext cx="9144000" cy="42672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8313" y="133351"/>
            <a:ext cx="5831879" cy="70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600"/>
              </a:lnSpc>
              <a:defRPr/>
            </a:pPr>
            <a:r>
              <a:rPr lang="en-GB" dirty="0" smtClean="0">
                <a:solidFill>
                  <a:srgbClr val="2D4B9B"/>
                </a:solidFill>
              </a:rPr>
              <a:t>Different mid-tropospheric situations: </a:t>
            </a:r>
            <a:br>
              <a:rPr lang="en-GB" dirty="0" smtClean="0">
                <a:solidFill>
                  <a:srgbClr val="2D4B9B"/>
                </a:solidFill>
              </a:rPr>
            </a:br>
            <a:r>
              <a:rPr lang="en-GB" sz="1800" dirty="0" smtClean="0">
                <a:solidFill>
                  <a:srgbClr val="2D4B9B"/>
                </a:solidFill>
              </a:rPr>
              <a:t>Example: Anticyclonic Easterly (</a:t>
            </a:r>
            <a:r>
              <a:rPr lang="en-GB" sz="1800" dirty="0" err="1" smtClean="0">
                <a:solidFill>
                  <a:srgbClr val="2D4B9B"/>
                </a:solidFill>
              </a:rPr>
              <a:t>HNFa</a:t>
            </a:r>
            <a:r>
              <a:rPr lang="en-GB" sz="1800" dirty="0" smtClean="0">
                <a:solidFill>
                  <a:srgbClr val="2D4B9B"/>
                </a:solidFill>
              </a:rPr>
              <a:t>) Type 2</a:t>
            </a:r>
            <a:endParaRPr lang="en-GB" sz="1800" kern="0" dirty="0" smtClean="0">
              <a:solidFill>
                <a:srgbClr val="2D4B9B"/>
              </a:solidFill>
            </a:endParaRPr>
          </a:p>
        </p:txBody>
      </p:sp>
      <p:sp>
        <p:nvSpPr>
          <p:cNvPr id="21508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83575" y="6381750"/>
            <a:ext cx="465138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6EE95EB-925B-4F9E-9774-4F1C28051A6B}" type="slidenum">
              <a:rPr lang="de-DE" altLang="de-DE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Datumsplatzhalter 4"/>
          <p:cNvSpPr txBox="1">
            <a:spLocks/>
          </p:cNvSpPr>
          <p:nvPr/>
        </p:nvSpPr>
        <p:spPr bwMode="auto">
          <a:xfrm>
            <a:off x="468312" y="6581775"/>
            <a:ext cx="392368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sz="10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de-DE" dirty="0" smtClean="0"/>
              <a:t>P. James / </a:t>
            </a:r>
            <a:r>
              <a:rPr lang="en-US" altLang="de-DE" dirty="0" smtClean="0"/>
              <a:t>DWD - Synoptic Climatology Session, EMS, 06.09.</a:t>
            </a:r>
            <a:r>
              <a:rPr lang="fr-FR" altLang="de-DE" dirty="0" smtClean="0"/>
              <a:t>2022</a:t>
            </a:r>
            <a:endParaRPr lang="de-DE" altLang="de-DE" dirty="0"/>
          </a:p>
        </p:txBody>
      </p:sp>
      <p:sp>
        <p:nvSpPr>
          <p:cNvPr id="10" name="Inhaltsplatzhalter 5"/>
          <p:cNvSpPr>
            <a:spLocks noGrp="1"/>
          </p:cNvSpPr>
          <p:nvPr>
            <p:ph idx="1"/>
          </p:nvPr>
        </p:nvSpPr>
        <p:spPr>
          <a:xfrm>
            <a:off x="431800" y="5419023"/>
            <a:ext cx="8604250" cy="962728"/>
          </a:xfrm>
        </p:spPr>
        <p:txBody>
          <a:bodyPr/>
          <a:lstStyle/>
          <a:p>
            <a:pPr marL="352425" lvl="1" indent="-352425" eaLnBrk="1" hangingPunct="1">
              <a:defRPr/>
            </a:pPr>
            <a:r>
              <a:rPr lang="en-GB" sz="1600" dirty="0" smtClean="0"/>
              <a:t>High over Norwegian Sea and Fennoscandinavia, anticyclonic </a:t>
            </a:r>
            <a:r>
              <a:rPr lang="en-GB" sz="1600" smtClean="0"/>
              <a:t>over C. </a:t>
            </a:r>
            <a:r>
              <a:rPr lang="en-GB" sz="1600" dirty="0" smtClean="0"/>
              <a:t>Europe (May 1989)</a:t>
            </a:r>
          </a:p>
          <a:p>
            <a:pPr marL="352425" lvl="1" indent="-352425" eaLnBrk="1" hangingPunct="1">
              <a:defRPr/>
            </a:pPr>
            <a:r>
              <a:rPr lang="en-GB" sz="1600" dirty="0" smtClean="0"/>
              <a:t>Surface pattern similar to previous</a:t>
            </a:r>
          </a:p>
          <a:p>
            <a:pPr marL="352425" lvl="1" indent="-352425" eaLnBrk="1" hangingPunct="1">
              <a:defRPr/>
            </a:pPr>
            <a:r>
              <a:rPr lang="en-GB" sz="1600" dirty="0" smtClean="0"/>
              <a:t>Mid-troposphere is completely different, however – warm with upper ridge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de-DE" altLang="de-DE" dirty="0" smtClean="0"/>
          </a:p>
          <a:p>
            <a:pPr eaLnBrk="1" hangingPunct="1">
              <a:defRPr/>
            </a:pPr>
            <a:endParaRPr lang="de-DE" altLang="de-DE" dirty="0" smtClean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74957"/>
            <a:ext cx="4571999" cy="431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72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8313" y="133351"/>
            <a:ext cx="5543847" cy="70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600"/>
              </a:lnSpc>
              <a:defRPr/>
            </a:pPr>
            <a:r>
              <a:rPr lang="en-GB" dirty="0">
                <a:solidFill>
                  <a:srgbClr val="2D4B9B"/>
                </a:solidFill>
              </a:rPr>
              <a:t>Different mid-tropospheric situations: </a:t>
            </a:r>
            <a:r>
              <a:rPr lang="de-DE" dirty="0" smtClean="0">
                <a:solidFill>
                  <a:srgbClr val="2D4B9B"/>
                </a:solidFill>
              </a:rPr>
              <a:t/>
            </a:r>
            <a:br>
              <a:rPr lang="de-DE" dirty="0" smtClean="0">
                <a:solidFill>
                  <a:srgbClr val="2D4B9B"/>
                </a:solidFill>
              </a:rPr>
            </a:br>
            <a:r>
              <a:rPr lang="en-GB" sz="1800" dirty="0" smtClean="0">
                <a:solidFill>
                  <a:srgbClr val="2D4B9B"/>
                </a:solidFill>
              </a:rPr>
              <a:t>Example: Cyclonic Westerly 1</a:t>
            </a:r>
            <a:endParaRPr lang="en-GB" sz="1800" kern="0" dirty="0" smtClean="0">
              <a:solidFill>
                <a:srgbClr val="2D4B9B"/>
              </a:solidFill>
            </a:endParaRPr>
          </a:p>
        </p:txBody>
      </p:sp>
      <p:sp>
        <p:nvSpPr>
          <p:cNvPr id="21508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83575" y="6381750"/>
            <a:ext cx="465138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6EE95EB-925B-4F9E-9774-4F1C28051A6B}" type="slidenum">
              <a:rPr lang="de-DE" altLang="de-DE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Datumsplatzhalter 4"/>
          <p:cNvSpPr txBox="1">
            <a:spLocks/>
          </p:cNvSpPr>
          <p:nvPr/>
        </p:nvSpPr>
        <p:spPr bwMode="auto">
          <a:xfrm>
            <a:off x="468312" y="6581775"/>
            <a:ext cx="392368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sz="10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de-DE" dirty="0" smtClean="0"/>
              <a:t>P. James / </a:t>
            </a:r>
            <a:r>
              <a:rPr lang="en-US" altLang="de-DE" dirty="0" smtClean="0"/>
              <a:t>DWD - Synoptic Climatology Session, EMS, 06.09.</a:t>
            </a:r>
            <a:r>
              <a:rPr lang="fr-FR" altLang="de-DE" dirty="0" smtClean="0"/>
              <a:t>2022</a:t>
            </a:r>
            <a:endParaRPr lang="de-DE" altLang="de-DE" dirty="0"/>
          </a:p>
        </p:txBody>
      </p:sp>
      <p:sp>
        <p:nvSpPr>
          <p:cNvPr id="10" name="Inhaltsplatzhalter 5"/>
          <p:cNvSpPr>
            <a:spLocks noGrp="1"/>
          </p:cNvSpPr>
          <p:nvPr>
            <p:ph idx="1"/>
          </p:nvPr>
        </p:nvSpPr>
        <p:spPr>
          <a:xfrm>
            <a:off x="431800" y="5419023"/>
            <a:ext cx="8604250" cy="962728"/>
          </a:xfrm>
        </p:spPr>
        <p:txBody>
          <a:bodyPr/>
          <a:lstStyle/>
          <a:p>
            <a:pPr marL="352425" lvl="1" indent="-352425" eaLnBrk="1" hangingPunct="1">
              <a:defRPr/>
            </a:pPr>
            <a:r>
              <a:rPr lang="en-GB" sz="1600" dirty="0" smtClean="0"/>
              <a:t>Cyclonic Westerly (January 2007)</a:t>
            </a:r>
          </a:p>
          <a:p>
            <a:pPr marL="352425" lvl="1" indent="-352425" eaLnBrk="1" hangingPunct="1">
              <a:defRPr/>
            </a:pPr>
            <a:r>
              <a:rPr lang="en-GB" sz="1600" dirty="0" smtClean="0"/>
              <a:t>Quasi straight surface flow with widespread, significant rainfall</a:t>
            </a:r>
          </a:p>
          <a:p>
            <a:pPr marL="352425" lvl="1" indent="-352425" eaLnBrk="1" hangingPunct="1">
              <a:defRPr/>
            </a:pPr>
            <a:r>
              <a:rPr lang="en-GB" sz="1600" dirty="0" smtClean="0"/>
              <a:t>Very stormy, exceptionally warm air mass (slightly anticyclonic at 500 </a:t>
            </a:r>
            <a:r>
              <a:rPr lang="en-GB" sz="1600" dirty="0" err="1" smtClean="0"/>
              <a:t>hPa</a:t>
            </a:r>
            <a:r>
              <a:rPr lang="en-GB" sz="1600" dirty="0" smtClean="0"/>
              <a:t>)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de-DE" altLang="de-DE" dirty="0" smtClean="0"/>
          </a:p>
          <a:p>
            <a:pPr eaLnBrk="1" hangingPunct="1">
              <a:defRPr/>
            </a:pPr>
            <a:endParaRPr lang="de-DE" altLang="de-DE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811"/>
            <a:ext cx="9144000" cy="42672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" y="1022936"/>
            <a:ext cx="4572613" cy="431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87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8313" y="133351"/>
            <a:ext cx="5543847" cy="70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600"/>
              </a:lnSpc>
              <a:defRPr/>
            </a:pPr>
            <a:r>
              <a:rPr lang="en-GB" dirty="0">
                <a:solidFill>
                  <a:srgbClr val="2D4B9B"/>
                </a:solidFill>
              </a:rPr>
              <a:t>Different mid-tropospheric situations: </a:t>
            </a:r>
            <a:r>
              <a:rPr lang="de-DE" dirty="0" smtClean="0">
                <a:solidFill>
                  <a:srgbClr val="2D4B9B"/>
                </a:solidFill>
              </a:rPr>
              <a:t/>
            </a:r>
            <a:br>
              <a:rPr lang="de-DE" dirty="0" smtClean="0">
                <a:solidFill>
                  <a:srgbClr val="2D4B9B"/>
                </a:solidFill>
              </a:rPr>
            </a:br>
            <a:r>
              <a:rPr lang="en-GB" sz="1800" dirty="0">
                <a:solidFill>
                  <a:srgbClr val="2D4B9B"/>
                </a:solidFill>
              </a:rPr>
              <a:t>Example: Cyclonic Westerly </a:t>
            </a:r>
            <a:r>
              <a:rPr lang="en-GB" sz="1800" dirty="0" smtClean="0">
                <a:solidFill>
                  <a:srgbClr val="2D4B9B"/>
                </a:solidFill>
              </a:rPr>
              <a:t>2</a:t>
            </a:r>
            <a:endParaRPr lang="en-GB" sz="1800" kern="0" dirty="0">
              <a:solidFill>
                <a:srgbClr val="2D4B9B"/>
              </a:solidFill>
            </a:endParaRPr>
          </a:p>
        </p:txBody>
      </p:sp>
      <p:sp>
        <p:nvSpPr>
          <p:cNvPr id="21508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83575" y="6381750"/>
            <a:ext cx="465138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6EE95EB-925B-4F9E-9774-4F1C28051A6B}" type="slidenum">
              <a:rPr lang="de-DE" altLang="de-DE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Datumsplatzhalter 4"/>
          <p:cNvSpPr txBox="1">
            <a:spLocks/>
          </p:cNvSpPr>
          <p:nvPr/>
        </p:nvSpPr>
        <p:spPr bwMode="auto">
          <a:xfrm>
            <a:off x="468312" y="6581775"/>
            <a:ext cx="392368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sz="10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de-DE" dirty="0" smtClean="0"/>
              <a:t>P. James / </a:t>
            </a:r>
            <a:r>
              <a:rPr lang="en-US" altLang="de-DE" dirty="0" smtClean="0"/>
              <a:t>DWD - Synoptic Climatology Session, EMS, 06.09.</a:t>
            </a:r>
            <a:r>
              <a:rPr lang="fr-FR" altLang="de-DE" dirty="0" smtClean="0"/>
              <a:t>2022</a:t>
            </a:r>
            <a:endParaRPr lang="de-DE" altLang="de-DE" dirty="0"/>
          </a:p>
        </p:txBody>
      </p:sp>
      <p:sp>
        <p:nvSpPr>
          <p:cNvPr id="10" name="Inhaltsplatzhalter 5"/>
          <p:cNvSpPr>
            <a:spLocks noGrp="1"/>
          </p:cNvSpPr>
          <p:nvPr>
            <p:ph idx="1"/>
          </p:nvPr>
        </p:nvSpPr>
        <p:spPr>
          <a:xfrm>
            <a:off x="431800" y="5419023"/>
            <a:ext cx="8604250" cy="962728"/>
          </a:xfrm>
        </p:spPr>
        <p:txBody>
          <a:bodyPr/>
          <a:lstStyle/>
          <a:p>
            <a:pPr marL="352425" lvl="1" indent="-352425" eaLnBrk="1" hangingPunct="1">
              <a:defRPr/>
            </a:pPr>
            <a:r>
              <a:rPr lang="en-GB" sz="1600" dirty="0" smtClean="0"/>
              <a:t>Also a windy, cyclonic westerly situation with showery precipitation (December 2001)</a:t>
            </a:r>
          </a:p>
          <a:p>
            <a:pPr marL="352425" lvl="1" indent="-352425" eaLnBrk="1" hangingPunct="1">
              <a:defRPr/>
            </a:pPr>
            <a:r>
              <a:rPr lang="en-GB" sz="1600" dirty="0" smtClean="0"/>
              <a:t>Much colder (polar maritime) air masses, however</a:t>
            </a:r>
          </a:p>
          <a:p>
            <a:pPr marL="352425" lvl="1" indent="-352425" eaLnBrk="1" hangingPunct="1">
              <a:defRPr/>
            </a:pPr>
            <a:r>
              <a:rPr lang="en-GB" sz="1600" dirty="0" smtClean="0"/>
              <a:t>Mid tropospheric flow is cyclonic in this case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de-DE" altLang="de-DE" dirty="0" smtClean="0"/>
          </a:p>
          <a:p>
            <a:pPr eaLnBrk="1" hangingPunct="1">
              <a:defRPr/>
            </a:pPr>
            <a:endParaRPr lang="de-DE" altLang="de-DE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811"/>
            <a:ext cx="9144000" cy="42672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2" y="1033183"/>
            <a:ext cx="4559108" cy="43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6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Inhaltsplatzhalter 5"/>
          <p:cNvSpPr>
            <a:spLocks noGrp="1"/>
          </p:cNvSpPr>
          <p:nvPr>
            <p:ph idx="1"/>
          </p:nvPr>
        </p:nvSpPr>
        <p:spPr>
          <a:xfrm>
            <a:off x="431800" y="1052736"/>
            <a:ext cx="8604250" cy="5529039"/>
          </a:xfrm>
        </p:spPr>
        <p:txBody>
          <a:bodyPr/>
          <a:lstStyle/>
          <a:p>
            <a:pPr marL="352425" lvl="1" indent="-352425" eaLnBrk="1" hangingPunct="1">
              <a:spcBef>
                <a:spcPts val="600"/>
              </a:spcBef>
              <a:defRPr/>
            </a:pPr>
            <a:r>
              <a:rPr lang="de-DE" dirty="0" smtClean="0"/>
              <a:t>(2) </a:t>
            </a:r>
            <a:r>
              <a:rPr lang="en-GB" dirty="0" smtClean="0"/>
              <a:t>The nomenclature problem</a:t>
            </a:r>
          </a:p>
          <a:p>
            <a:pPr marL="752475" lvl="2" indent="-352425" eaLnBrk="1" hangingPunct="1">
              <a:spcBef>
                <a:spcPts val="600"/>
              </a:spcBef>
              <a:defRPr/>
            </a:pPr>
            <a:r>
              <a:rPr lang="en-GB" dirty="0" smtClean="0"/>
              <a:t>Each GWL has a name that has a specific meaning</a:t>
            </a:r>
          </a:p>
          <a:p>
            <a:pPr marL="752475" lvl="2" indent="-352425" eaLnBrk="1" hangingPunct="1">
              <a:spcBef>
                <a:spcPts val="600"/>
              </a:spcBef>
              <a:defRPr/>
            </a:pPr>
            <a:r>
              <a:rPr lang="en-GB" dirty="0" smtClean="0"/>
              <a:t>The original method only captured the large-scale characteristics of synoptic patterns, but ignored the specific meanings</a:t>
            </a:r>
          </a:p>
          <a:p>
            <a:pPr marL="752475" lvl="2" indent="-352425" eaLnBrk="1" hangingPunct="1">
              <a:spcBef>
                <a:spcPts val="600"/>
              </a:spcBef>
              <a:defRPr/>
            </a:pPr>
            <a:r>
              <a:rPr lang="en-GB" dirty="0" smtClean="0"/>
              <a:t>Sometimes the synoptic situation did not match locally to the nomenclature of the chosen GWL (cyclonicity over C. Europe, position of High / Low)</a:t>
            </a:r>
          </a:p>
          <a:p>
            <a:pPr marL="752475" lvl="2" indent="-352425" eaLnBrk="1" hangingPunct="1">
              <a:spcBef>
                <a:spcPts val="600"/>
              </a:spcBef>
              <a:defRPr/>
            </a:pPr>
            <a:r>
              <a:rPr lang="en-GB" dirty="0" smtClean="0"/>
              <a:t>A poor nomenclature correspondence will make it hard for the method to find widespread acceptance, especially amongst synoptic meteorologists, no matter how good the method is in a technical sense</a:t>
            </a:r>
            <a:r>
              <a:rPr lang="en-GB" dirty="0" smtClean="0"/>
              <a:t>!</a:t>
            </a:r>
            <a:endParaRPr lang="en-GB" dirty="0" smtClean="0"/>
          </a:p>
          <a:p>
            <a:pPr marL="752475" lvl="2" indent="-352425" eaLnBrk="1" hangingPunct="1">
              <a:spcBef>
                <a:spcPts val="600"/>
              </a:spcBef>
              <a:defRPr/>
            </a:pPr>
            <a:r>
              <a:rPr lang="en-GB" dirty="0" smtClean="0"/>
              <a:t>GWL-REA uses specific statistics based on the well-known automatized „Lamb Weather Types“ (LWT) method of Jenkinson and Collison (1993), centred on 7 different European regions</a:t>
            </a:r>
          </a:p>
          <a:p>
            <a:pPr marL="752475" lvl="2" indent="-352425" eaLnBrk="1" hangingPunct="1">
              <a:spcBef>
                <a:spcPts val="600"/>
              </a:spcBef>
              <a:defRPr/>
            </a:pPr>
            <a:r>
              <a:rPr lang="en-GB" dirty="0" smtClean="0"/>
              <a:t>Measures local cyclonicity, flow strength and direction (surface and 500 </a:t>
            </a:r>
            <a:r>
              <a:rPr lang="en-GB" dirty="0" err="1" smtClean="0"/>
              <a:t>hPa</a:t>
            </a:r>
            <a:r>
              <a:rPr lang="en-GB" dirty="0" smtClean="0"/>
              <a:t>)</a:t>
            </a:r>
          </a:p>
          <a:p>
            <a:pPr marL="752475" lvl="2" indent="-352425" eaLnBrk="1" hangingPunct="1">
              <a:spcBef>
                <a:spcPts val="600"/>
              </a:spcBef>
              <a:defRPr/>
            </a:pPr>
            <a:r>
              <a:rPr lang="en-GB" dirty="0" smtClean="0"/>
              <a:t>Correlation coefficients modified with these LWT statistics as </a:t>
            </a:r>
            <a:r>
              <a:rPr lang="en-GB" dirty="0" smtClean="0"/>
              <a:t>appropriate</a:t>
            </a:r>
          </a:p>
          <a:p>
            <a:pPr marL="1209675" lvl="3" indent="-352425" eaLnBrk="1" hangingPunct="1">
              <a:spcBef>
                <a:spcPts val="600"/>
              </a:spcBef>
              <a:defRPr/>
            </a:pPr>
            <a:r>
              <a:rPr lang="en-GB" dirty="0" smtClean="0"/>
              <a:t>Penalties applied to specific GWLs whenever LWT statistics suggest a nomenclature mismatch according to a given set of rules</a:t>
            </a:r>
            <a:endParaRPr lang="en-GB" dirty="0" smtClean="0"/>
          </a:p>
          <a:p>
            <a:pPr marL="752475" lvl="2" indent="-352425" eaLnBrk="1" hangingPunct="1">
              <a:spcBef>
                <a:spcPts val="600"/>
              </a:spcBef>
              <a:defRPr/>
            </a:pPr>
            <a:r>
              <a:rPr lang="en-GB" dirty="0" smtClean="0"/>
              <a:t>Yields a s</a:t>
            </a:r>
            <a:r>
              <a:rPr lang="en-GB" dirty="0" smtClean="0"/>
              <a:t>trong </a:t>
            </a:r>
            <a:r>
              <a:rPr lang="en-GB" dirty="0" smtClean="0"/>
              <a:t>reduction in frequency of problematical classifications</a:t>
            </a:r>
          </a:p>
          <a:p>
            <a:pPr marL="752475" lvl="2" indent="-352425" eaLnBrk="1" hangingPunct="1">
              <a:defRPr/>
            </a:pPr>
            <a:endParaRPr lang="de-DE" dirty="0" smtClean="0"/>
          </a:p>
          <a:p>
            <a:pPr marL="752475" lvl="2" indent="-352425" eaLnBrk="1" hangingPunct="1">
              <a:defRPr/>
            </a:pPr>
            <a:endParaRPr lang="en-GB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de-DE" altLang="de-DE" dirty="0" smtClean="0"/>
          </a:p>
          <a:p>
            <a:pPr eaLnBrk="1" hangingPunct="1">
              <a:defRPr/>
            </a:pPr>
            <a:endParaRPr lang="de-DE" altLang="de-DE" dirty="0" smtClean="0"/>
          </a:p>
        </p:txBody>
      </p:sp>
      <p:sp>
        <p:nvSpPr>
          <p:cNvPr id="21508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83575" y="6381750"/>
            <a:ext cx="465138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6EE95EB-925B-4F9E-9774-4F1C28051A6B}" type="slidenum">
              <a:rPr lang="de-DE" altLang="de-DE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Datumsplatzhalter 4"/>
          <p:cNvSpPr txBox="1">
            <a:spLocks/>
          </p:cNvSpPr>
          <p:nvPr/>
        </p:nvSpPr>
        <p:spPr bwMode="auto">
          <a:xfrm>
            <a:off x="468312" y="6581775"/>
            <a:ext cx="392368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sz="10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de-DE" dirty="0" smtClean="0"/>
              <a:t>P. James / </a:t>
            </a:r>
            <a:r>
              <a:rPr lang="en-US" altLang="de-DE" dirty="0" smtClean="0"/>
              <a:t>DWD - Synoptic Climatology Session, EMS, 06.09.</a:t>
            </a:r>
            <a:r>
              <a:rPr lang="fr-FR" altLang="de-DE" dirty="0" smtClean="0"/>
              <a:t>2022</a:t>
            </a:r>
            <a:endParaRPr lang="de-DE" altLang="de-DE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68313" y="133351"/>
            <a:ext cx="5543847" cy="70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600"/>
              </a:lnSpc>
              <a:defRPr/>
            </a:pPr>
            <a:r>
              <a:rPr lang="de-DE" dirty="0" smtClean="0">
                <a:solidFill>
                  <a:srgbClr val="2D4B9B"/>
                </a:solidFill>
              </a:rPr>
              <a:t>GWL-REA </a:t>
            </a:r>
            <a:br>
              <a:rPr lang="de-DE" dirty="0" smtClean="0">
                <a:solidFill>
                  <a:srgbClr val="2D4B9B"/>
                </a:solidFill>
              </a:rPr>
            </a:br>
            <a:r>
              <a:rPr lang="en-GB" sz="1800" dirty="0" smtClean="0">
                <a:solidFill>
                  <a:srgbClr val="2D4B9B"/>
                </a:solidFill>
              </a:rPr>
              <a:t>A new algorithmic GWL classification method</a:t>
            </a:r>
            <a:endParaRPr lang="en-GB" sz="1800" kern="0" dirty="0" smtClean="0">
              <a:solidFill>
                <a:srgbClr val="2D4B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95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Inhaltsplatzhalter 5"/>
          <p:cNvSpPr>
            <a:spLocks noGrp="1"/>
          </p:cNvSpPr>
          <p:nvPr>
            <p:ph idx="1"/>
          </p:nvPr>
        </p:nvSpPr>
        <p:spPr>
          <a:xfrm>
            <a:off x="431800" y="1052736"/>
            <a:ext cx="8604250" cy="5529039"/>
          </a:xfrm>
          <a:ln>
            <a:noFill/>
          </a:ln>
        </p:spPr>
        <p:txBody>
          <a:bodyPr/>
          <a:lstStyle/>
          <a:p>
            <a:pPr marL="352425" lvl="1" indent="-352425" eaLnBrk="1" hangingPunct="1">
              <a:defRPr/>
            </a:pPr>
            <a:r>
              <a:rPr lang="en-GB" sz="1600" dirty="0" smtClean="0"/>
              <a:t>LWT statistics from the following 7 regions are required at the surface and 500 </a:t>
            </a:r>
            <a:r>
              <a:rPr lang="en-GB" sz="1600" dirty="0" err="1" smtClean="0"/>
              <a:t>hPa</a:t>
            </a:r>
            <a:r>
              <a:rPr lang="en-GB" sz="1600" dirty="0" smtClean="0"/>
              <a:t> to wholly capture the meanings of the GWL names. The respective domain </a:t>
            </a:r>
            <a:r>
              <a:rPr lang="en-GB" sz="1600" u="sng" dirty="0" smtClean="0"/>
              <a:t>centres</a:t>
            </a:r>
            <a:r>
              <a:rPr lang="en-GB" sz="1600" dirty="0" smtClean="0"/>
              <a:t> are:</a:t>
            </a:r>
            <a:endParaRPr lang="en-GB" dirty="0" smtClean="0"/>
          </a:p>
          <a:p>
            <a:pPr marL="752475" lvl="2" indent="-352425" eaLnBrk="1" hangingPunct="1">
              <a:defRPr/>
            </a:pPr>
            <a:endParaRPr lang="en-GB" dirty="0" smtClean="0"/>
          </a:p>
          <a:p>
            <a:pPr marL="752475" lvl="2" indent="-352425" eaLnBrk="1" hangingPunct="1">
              <a:defRPr/>
            </a:pPr>
            <a:endParaRPr lang="en-GB" dirty="0" smtClean="0"/>
          </a:p>
          <a:p>
            <a:pPr marL="752475" lvl="2" indent="-352425" eaLnBrk="1" hangingPunct="1">
              <a:defRPr/>
            </a:pPr>
            <a:endParaRPr lang="de-DE" dirty="0" smtClean="0"/>
          </a:p>
          <a:p>
            <a:pPr marL="400050" lvl="2" indent="0" eaLnBrk="1" hangingPunct="1">
              <a:buNone/>
              <a:defRPr/>
            </a:pPr>
            <a:endParaRPr lang="de-DE" dirty="0"/>
          </a:p>
          <a:p>
            <a:pPr marL="400050" lvl="2" indent="0" eaLnBrk="1" hangingPunct="1">
              <a:buNone/>
              <a:defRPr/>
            </a:pPr>
            <a:endParaRPr lang="de-DE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de-DE" altLang="de-DE" dirty="0" smtClean="0"/>
          </a:p>
          <a:p>
            <a:pPr eaLnBrk="1" hangingPunct="1">
              <a:defRPr/>
            </a:pPr>
            <a:endParaRPr lang="de-DE" altLang="de-DE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8313" y="133351"/>
            <a:ext cx="5543847" cy="70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600"/>
              </a:lnSpc>
              <a:defRPr/>
            </a:pPr>
            <a:r>
              <a:rPr lang="de-DE" dirty="0" smtClean="0">
                <a:solidFill>
                  <a:srgbClr val="2D4B9B"/>
                </a:solidFill>
              </a:rPr>
              <a:t>GWL-REA</a:t>
            </a:r>
            <a:br>
              <a:rPr lang="de-DE" dirty="0" smtClean="0">
                <a:solidFill>
                  <a:srgbClr val="2D4B9B"/>
                </a:solidFill>
              </a:rPr>
            </a:br>
            <a:r>
              <a:rPr lang="en-GB" sz="1800" dirty="0" smtClean="0">
                <a:solidFill>
                  <a:srgbClr val="2D4B9B"/>
                </a:solidFill>
              </a:rPr>
              <a:t>LWT regions</a:t>
            </a:r>
            <a:endParaRPr lang="en-GB" sz="1800" kern="0" dirty="0" smtClean="0">
              <a:solidFill>
                <a:srgbClr val="2D4B9B"/>
              </a:solidFill>
            </a:endParaRPr>
          </a:p>
        </p:txBody>
      </p:sp>
      <p:sp>
        <p:nvSpPr>
          <p:cNvPr id="21508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83575" y="6381750"/>
            <a:ext cx="465138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6EE95EB-925B-4F9E-9774-4F1C28051A6B}" type="slidenum">
              <a:rPr lang="de-DE" altLang="de-DE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Datumsplatzhalter 4"/>
          <p:cNvSpPr txBox="1">
            <a:spLocks/>
          </p:cNvSpPr>
          <p:nvPr/>
        </p:nvSpPr>
        <p:spPr bwMode="auto">
          <a:xfrm>
            <a:off x="468312" y="6581775"/>
            <a:ext cx="392368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sz="10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de-DE" dirty="0" smtClean="0"/>
              <a:t>P. James / </a:t>
            </a:r>
            <a:r>
              <a:rPr lang="en-US" altLang="de-DE" dirty="0" smtClean="0"/>
              <a:t>DWD - Synoptic Climatology Session, EMS, 06.09.</a:t>
            </a:r>
            <a:r>
              <a:rPr lang="fr-FR" altLang="de-DE" dirty="0" smtClean="0"/>
              <a:t>2022</a:t>
            </a:r>
            <a:endParaRPr lang="de-DE" alt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373" y="1690120"/>
            <a:ext cx="5785104" cy="4675632"/>
          </a:xfrm>
          <a:prstGeom prst="rect">
            <a:avLst/>
          </a:prstGeom>
        </p:spPr>
      </p:pic>
      <p:sp>
        <p:nvSpPr>
          <p:cNvPr id="7" name="Multiplizieren 6"/>
          <p:cNvSpPr/>
          <p:nvPr/>
        </p:nvSpPr>
        <p:spPr>
          <a:xfrm>
            <a:off x="4788024" y="4077072"/>
            <a:ext cx="432048" cy="432048"/>
          </a:xfrm>
          <a:prstGeom prst="mathMultiply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Multiplizieren 11"/>
          <p:cNvSpPr/>
          <p:nvPr/>
        </p:nvSpPr>
        <p:spPr>
          <a:xfrm>
            <a:off x="3635896" y="3619635"/>
            <a:ext cx="432048" cy="432048"/>
          </a:xfrm>
          <a:prstGeom prst="mathMultiply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Multiplizieren 12"/>
          <p:cNvSpPr/>
          <p:nvPr/>
        </p:nvSpPr>
        <p:spPr>
          <a:xfrm>
            <a:off x="5508104" y="2708920"/>
            <a:ext cx="432048" cy="432048"/>
          </a:xfrm>
          <a:prstGeom prst="mathMultiply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Multiplizieren 13"/>
          <p:cNvSpPr/>
          <p:nvPr/>
        </p:nvSpPr>
        <p:spPr>
          <a:xfrm>
            <a:off x="4570548" y="2667572"/>
            <a:ext cx="432048" cy="432048"/>
          </a:xfrm>
          <a:prstGeom prst="mathMultiply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Multiplizieren 14"/>
          <p:cNvSpPr/>
          <p:nvPr/>
        </p:nvSpPr>
        <p:spPr>
          <a:xfrm>
            <a:off x="3682554" y="2642917"/>
            <a:ext cx="432048" cy="432048"/>
          </a:xfrm>
          <a:prstGeom prst="mathMultiply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Multiplizieren 15"/>
          <p:cNvSpPr/>
          <p:nvPr/>
        </p:nvSpPr>
        <p:spPr>
          <a:xfrm>
            <a:off x="5760140" y="4159768"/>
            <a:ext cx="432048" cy="432048"/>
          </a:xfrm>
          <a:prstGeom prst="mathMultiply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Multiplizieren 16"/>
          <p:cNvSpPr/>
          <p:nvPr/>
        </p:nvSpPr>
        <p:spPr>
          <a:xfrm>
            <a:off x="3815908" y="4293096"/>
            <a:ext cx="432048" cy="432048"/>
          </a:xfrm>
          <a:prstGeom prst="mathMultiply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152735" y="2451633"/>
            <a:ext cx="1409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Norwegian Sea</a:t>
            </a:r>
            <a:endParaRPr lang="en-GB" sz="1400" dirty="0"/>
          </a:p>
        </p:txBody>
      </p:sp>
      <p:sp>
        <p:nvSpPr>
          <p:cNvPr id="18" name="Textfeld 17"/>
          <p:cNvSpPr txBox="1"/>
          <p:nvPr/>
        </p:nvSpPr>
        <p:spPr>
          <a:xfrm>
            <a:off x="5005413" y="2492897"/>
            <a:ext cx="1636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Fennoscandinavia</a:t>
            </a:r>
            <a:endParaRPr lang="de-DE" sz="1400" dirty="0"/>
          </a:p>
        </p:txBody>
      </p:sp>
      <p:sp>
        <p:nvSpPr>
          <p:cNvPr id="19" name="Textfeld 18"/>
          <p:cNvSpPr txBox="1"/>
          <p:nvPr/>
        </p:nvSpPr>
        <p:spPr>
          <a:xfrm>
            <a:off x="3084977" y="3403612"/>
            <a:ext cx="1101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British </a:t>
            </a:r>
            <a:r>
              <a:rPr lang="en-GB" sz="1400" dirty="0" smtClean="0"/>
              <a:t>Isles</a:t>
            </a:r>
            <a:endParaRPr lang="en-GB" sz="1400" dirty="0"/>
          </a:p>
        </p:txBody>
      </p:sp>
      <p:sp>
        <p:nvSpPr>
          <p:cNvPr id="20" name="Textfeld 19"/>
          <p:cNvSpPr txBox="1"/>
          <p:nvPr/>
        </p:nvSpPr>
        <p:spPr>
          <a:xfrm>
            <a:off x="4550109" y="3874047"/>
            <a:ext cx="1388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Central Europe</a:t>
            </a:r>
            <a:endParaRPr lang="de-DE" sz="1400" dirty="0"/>
          </a:p>
        </p:txBody>
      </p:sp>
      <p:sp>
        <p:nvSpPr>
          <p:cNvPr id="21" name="Textfeld 20"/>
          <p:cNvSpPr txBox="1"/>
          <p:nvPr/>
        </p:nvSpPr>
        <p:spPr>
          <a:xfrm>
            <a:off x="4474940" y="2454396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N-F</a:t>
            </a:r>
            <a:endParaRPr lang="de-DE" sz="1400" dirty="0"/>
          </a:p>
        </p:txBody>
      </p:sp>
      <p:sp>
        <p:nvSpPr>
          <p:cNvPr id="22" name="Textfeld 21"/>
          <p:cNvSpPr txBox="1"/>
          <p:nvPr/>
        </p:nvSpPr>
        <p:spPr>
          <a:xfrm>
            <a:off x="3161068" y="4614566"/>
            <a:ext cx="14750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Western Europe</a:t>
            </a:r>
            <a:endParaRPr lang="de-DE" sz="1400" dirty="0"/>
          </a:p>
        </p:txBody>
      </p:sp>
      <p:sp>
        <p:nvSpPr>
          <p:cNvPr id="23" name="Textfeld 22"/>
          <p:cNvSpPr txBox="1"/>
          <p:nvPr/>
        </p:nvSpPr>
        <p:spPr>
          <a:xfrm>
            <a:off x="5477890" y="4509120"/>
            <a:ext cx="1428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Eastern Europe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91815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Inhaltsplatzhalter 5"/>
          <p:cNvSpPr>
            <a:spLocks noGrp="1"/>
          </p:cNvSpPr>
          <p:nvPr>
            <p:ph idx="1"/>
          </p:nvPr>
        </p:nvSpPr>
        <p:spPr>
          <a:xfrm>
            <a:off x="431800" y="980728"/>
            <a:ext cx="8604250" cy="5601047"/>
          </a:xfrm>
        </p:spPr>
        <p:txBody>
          <a:bodyPr/>
          <a:lstStyle/>
          <a:p>
            <a:pPr marL="352425" lvl="1" indent="-352425" eaLnBrk="1" hangingPunct="1">
              <a:defRPr/>
            </a:pPr>
            <a:r>
              <a:rPr lang="en-GB" dirty="0" smtClean="0"/>
              <a:t>(3) Arbitrariness of the temporal filter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The classic Hess-Brezowsky GWL concept requires each GWL event to last at least 3 days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This is sometimes too strict, since some significant events can occur that only last 2 days but need to be captured in the GWL catalogue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An automatic method produces far too many short-lived events if 2 day events are allowed all the time</a:t>
            </a:r>
          </a:p>
          <a:p>
            <a:pPr marL="1209675" lvl="3" indent="-352425" eaLnBrk="1" hangingPunct="1">
              <a:defRPr/>
            </a:pPr>
            <a:r>
              <a:rPr lang="en-GB" dirty="0" smtClean="0"/>
              <a:t>Many such events are irrelevant and insignificant. Leaving these in the catalogue makes it more confusing and harder to assimilate</a:t>
            </a:r>
          </a:p>
          <a:p>
            <a:pPr marL="400050" lvl="2" indent="0" eaLnBrk="1" hangingPunct="1">
              <a:buNone/>
              <a:defRPr/>
            </a:pPr>
            <a:endParaRPr lang="en-GB" dirty="0" smtClean="0"/>
          </a:p>
          <a:p>
            <a:pPr marL="752475" lvl="2" indent="-352425" eaLnBrk="1" hangingPunct="1">
              <a:defRPr/>
            </a:pPr>
            <a:r>
              <a:rPr lang="en-GB" dirty="0" smtClean="0"/>
              <a:t>GWL-REA only allows some 2 day events – when certain strict conditions with respect to the neighbouring GWLs are obeyed  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Average GWL length is then around 3.4 days, which is an optimum between accuracy and readability</a:t>
            </a:r>
          </a:p>
          <a:p>
            <a:pPr marL="400050" lvl="2" indent="0" eaLnBrk="1" hangingPunct="1">
              <a:buNone/>
              <a:defRPr/>
            </a:pPr>
            <a:endParaRPr lang="de-DE" dirty="0"/>
          </a:p>
          <a:p>
            <a:pPr marL="752475" lvl="2" indent="-352425" eaLnBrk="1" hangingPunct="1">
              <a:defRPr/>
            </a:pPr>
            <a:endParaRPr lang="en-GB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de-DE" altLang="de-DE" dirty="0" smtClean="0"/>
          </a:p>
          <a:p>
            <a:pPr eaLnBrk="1" hangingPunct="1">
              <a:defRPr/>
            </a:pPr>
            <a:endParaRPr lang="de-DE" altLang="de-DE" dirty="0" smtClean="0"/>
          </a:p>
        </p:txBody>
      </p:sp>
      <p:sp>
        <p:nvSpPr>
          <p:cNvPr id="21508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83575" y="6381750"/>
            <a:ext cx="465138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6EE95EB-925B-4F9E-9774-4F1C28051A6B}" type="slidenum">
              <a:rPr lang="de-DE" altLang="de-DE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Datumsplatzhalter 4"/>
          <p:cNvSpPr txBox="1">
            <a:spLocks/>
          </p:cNvSpPr>
          <p:nvPr/>
        </p:nvSpPr>
        <p:spPr bwMode="auto">
          <a:xfrm>
            <a:off x="468312" y="6581775"/>
            <a:ext cx="392368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sz="10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de-DE" dirty="0" smtClean="0"/>
              <a:t>P. James / </a:t>
            </a:r>
            <a:r>
              <a:rPr lang="en-US" altLang="de-DE" dirty="0" smtClean="0"/>
              <a:t>DWD - Synoptic Climatology Session, EMS, 06.09.</a:t>
            </a:r>
            <a:r>
              <a:rPr lang="fr-FR" altLang="de-DE" dirty="0" smtClean="0"/>
              <a:t>2022</a:t>
            </a:r>
            <a:endParaRPr lang="de-DE" altLang="de-DE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68313" y="133351"/>
            <a:ext cx="5543847" cy="70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600"/>
              </a:lnSpc>
              <a:defRPr/>
            </a:pPr>
            <a:r>
              <a:rPr lang="de-DE" dirty="0" smtClean="0">
                <a:solidFill>
                  <a:srgbClr val="2D4B9B"/>
                </a:solidFill>
              </a:rPr>
              <a:t>GWL-REA </a:t>
            </a:r>
            <a:br>
              <a:rPr lang="de-DE" dirty="0" smtClean="0">
                <a:solidFill>
                  <a:srgbClr val="2D4B9B"/>
                </a:solidFill>
              </a:rPr>
            </a:br>
            <a:r>
              <a:rPr lang="en-GB" sz="1800" dirty="0" smtClean="0">
                <a:solidFill>
                  <a:srgbClr val="2D4B9B"/>
                </a:solidFill>
              </a:rPr>
              <a:t>A new algorithmic GWL classification method</a:t>
            </a:r>
            <a:endParaRPr lang="en-GB" sz="1800" kern="0" dirty="0" smtClean="0">
              <a:solidFill>
                <a:srgbClr val="2D4B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36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8313" y="133351"/>
            <a:ext cx="5543847" cy="70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600"/>
              </a:lnSpc>
              <a:defRPr/>
            </a:pPr>
            <a:r>
              <a:rPr lang="de-DE" dirty="0" smtClean="0">
                <a:solidFill>
                  <a:srgbClr val="2D4B9B"/>
                </a:solidFill>
              </a:rPr>
              <a:t>GWL-REA</a:t>
            </a:r>
            <a:br>
              <a:rPr lang="de-DE" dirty="0" smtClean="0">
                <a:solidFill>
                  <a:srgbClr val="2D4B9B"/>
                </a:solidFill>
              </a:rPr>
            </a:br>
            <a:r>
              <a:rPr lang="en-GB" sz="1800" dirty="0" smtClean="0">
                <a:solidFill>
                  <a:srgbClr val="2D4B9B"/>
                </a:solidFill>
              </a:rPr>
              <a:t>Example catalogue for 2021 (ERA5)</a:t>
            </a:r>
            <a:endParaRPr lang="en-GB" sz="1800" kern="0" dirty="0" smtClean="0">
              <a:solidFill>
                <a:srgbClr val="2D4B9B"/>
              </a:solidFill>
            </a:endParaRPr>
          </a:p>
        </p:txBody>
      </p:sp>
      <p:sp>
        <p:nvSpPr>
          <p:cNvPr id="21508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83575" y="6381750"/>
            <a:ext cx="465138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6EE95EB-925B-4F9E-9774-4F1C28051A6B}" type="slidenum">
              <a:rPr lang="de-DE" altLang="de-DE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Datumsplatzhalter 4"/>
          <p:cNvSpPr txBox="1">
            <a:spLocks/>
          </p:cNvSpPr>
          <p:nvPr/>
        </p:nvSpPr>
        <p:spPr bwMode="auto">
          <a:xfrm>
            <a:off x="468312" y="6581775"/>
            <a:ext cx="392368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sz="10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de-DE" dirty="0" smtClean="0"/>
              <a:t>P. James / </a:t>
            </a:r>
            <a:r>
              <a:rPr lang="en-US" altLang="de-DE" dirty="0" smtClean="0"/>
              <a:t>DWD - Synoptic Climatology Session, EMS, 06.09.</a:t>
            </a:r>
            <a:r>
              <a:rPr lang="fr-FR" altLang="de-DE" dirty="0" smtClean="0"/>
              <a:t>2022</a:t>
            </a:r>
            <a:endParaRPr lang="de-DE" alt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2976"/>
            <a:ext cx="9144000" cy="516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8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8313" y="133351"/>
            <a:ext cx="5687863" cy="70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600"/>
              </a:lnSpc>
              <a:defRPr/>
            </a:pPr>
            <a:r>
              <a:rPr lang="de-DE" dirty="0" smtClean="0">
                <a:solidFill>
                  <a:srgbClr val="2D4B9B"/>
                </a:solidFill>
              </a:rPr>
              <a:t>GWL-EPS</a:t>
            </a:r>
            <a:br>
              <a:rPr lang="de-DE" dirty="0" smtClean="0">
                <a:solidFill>
                  <a:srgbClr val="2D4B9B"/>
                </a:solidFill>
              </a:rPr>
            </a:br>
            <a:r>
              <a:rPr lang="en-GB" sz="1800" dirty="0" smtClean="0">
                <a:solidFill>
                  <a:srgbClr val="2D4B9B"/>
                </a:solidFill>
              </a:rPr>
              <a:t>Application in medium range ensemble forecasting</a:t>
            </a:r>
            <a:endParaRPr lang="en-GB" sz="1800" kern="0" dirty="0" smtClean="0">
              <a:solidFill>
                <a:srgbClr val="2D4B9B"/>
              </a:solidFill>
            </a:endParaRPr>
          </a:p>
        </p:txBody>
      </p:sp>
      <p:sp>
        <p:nvSpPr>
          <p:cNvPr id="21508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83575" y="6381750"/>
            <a:ext cx="465138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6EE95EB-925B-4F9E-9774-4F1C28051A6B}" type="slidenum">
              <a:rPr lang="de-DE" altLang="de-DE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Datumsplatzhalter 4"/>
          <p:cNvSpPr txBox="1">
            <a:spLocks/>
          </p:cNvSpPr>
          <p:nvPr/>
        </p:nvSpPr>
        <p:spPr bwMode="auto">
          <a:xfrm>
            <a:off x="468312" y="6581775"/>
            <a:ext cx="392368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sz="10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de-DE" dirty="0" smtClean="0"/>
              <a:t>P. James / </a:t>
            </a:r>
            <a:r>
              <a:rPr lang="en-US" altLang="de-DE" dirty="0" smtClean="0"/>
              <a:t>DWD - Synoptic Climatology Session, EMS, 06.09.</a:t>
            </a:r>
            <a:r>
              <a:rPr lang="fr-FR" altLang="de-DE" dirty="0" smtClean="0"/>
              <a:t>2022</a:t>
            </a:r>
            <a:endParaRPr lang="de-DE" alt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431800" y="980728"/>
            <a:ext cx="8604250" cy="5601047"/>
          </a:xfrm>
        </p:spPr>
        <p:txBody>
          <a:bodyPr/>
          <a:lstStyle/>
          <a:p>
            <a:pPr marL="352425" lvl="1" indent="-352425" eaLnBrk="1" hangingPunct="1">
              <a:defRPr/>
            </a:pPr>
            <a:r>
              <a:rPr lang="en-GB" dirty="0" smtClean="0"/>
              <a:t>GWL method also deployed operationally at DWD in classifying the 51 ensemble members of the ECMWF EPS15 system</a:t>
            </a:r>
          </a:p>
          <a:p>
            <a:pPr marL="352425" lvl="1" indent="-352425" eaLnBrk="1" hangingPunct="1">
              <a:defRPr/>
            </a:pPr>
            <a:r>
              <a:rPr lang="en-GB" dirty="0" smtClean="0"/>
              <a:t>Useful for rapidly assimilating and summarizing such ensemble forecasts</a:t>
            </a:r>
          </a:p>
          <a:p>
            <a:pPr marL="400050" lvl="2" indent="0" eaLnBrk="1" hangingPunct="1">
              <a:buNone/>
              <a:defRPr/>
            </a:pPr>
            <a:endParaRPr lang="de-DE" dirty="0"/>
          </a:p>
          <a:p>
            <a:pPr marL="752475" lvl="2" indent="-352425" eaLnBrk="1" hangingPunct="1">
              <a:defRPr/>
            </a:pPr>
            <a:endParaRPr lang="en-GB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de-DE" altLang="de-DE" dirty="0" smtClean="0"/>
          </a:p>
          <a:p>
            <a:pPr eaLnBrk="1" hangingPunct="1">
              <a:defRPr/>
            </a:pPr>
            <a:endParaRPr lang="de-DE" altLang="de-DE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60848"/>
            <a:ext cx="7308465" cy="427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5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Inhaltsplatzhalter 5"/>
          <p:cNvSpPr>
            <a:spLocks noGrp="1"/>
          </p:cNvSpPr>
          <p:nvPr>
            <p:ph idx="1"/>
          </p:nvPr>
        </p:nvSpPr>
        <p:spPr>
          <a:xfrm>
            <a:off x="431800" y="1052736"/>
            <a:ext cx="8604250" cy="5529039"/>
          </a:xfrm>
        </p:spPr>
        <p:txBody>
          <a:bodyPr/>
          <a:lstStyle/>
          <a:p>
            <a:pPr marL="352425" lvl="1" indent="-352425" eaLnBrk="1" hangingPunct="1">
              <a:defRPr/>
            </a:pPr>
            <a:r>
              <a:rPr lang="en-GB" dirty="0" smtClean="0"/>
              <a:t>A new improved method for automatically classifying GWL from reanalysis data has been developed</a:t>
            </a:r>
          </a:p>
          <a:p>
            <a:pPr marL="352425" lvl="1" indent="-352425" eaLnBrk="1" hangingPunct="1">
              <a:defRPr/>
            </a:pPr>
            <a:r>
              <a:rPr lang="en-GB" dirty="0" smtClean="0"/>
              <a:t>In addition to extended pattern correlations, LWT statistics are deployed to improve the nomenclature consistency of the results</a:t>
            </a:r>
          </a:p>
          <a:p>
            <a:pPr marL="352425" lvl="1" indent="-352425" eaLnBrk="1" hangingPunct="1">
              <a:defRPr/>
            </a:pPr>
            <a:r>
              <a:rPr lang="en-GB" dirty="0" smtClean="0"/>
              <a:t>First complete classifications with reanalyses for 1851 to 2022 (NOAA-20CR, ERA40, ERA5) show promising results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Good results for many specific case studies and homogeneous over long time scales with respect to use in climate research</a:t>
            </a:r>
          </a:p>
          <a:p>
            <a:pPr marL="352425" lvl="1" indent="-352425" eaLnBrk="1" hangingPunct="1">
              <a:defRPr/>
            </a:pPr>
            <a:r>
              <a:rPr lang="en-GB" dirty="0" smtClean="0"/>
              <a:t>GWL-REA can be used on reanalysis data, on climate modelling scenarios as well as in medium- and long-range forecasting</a:t>
            </a:r>
          </a:p>
          <a:p>
            <a:pPr marL="352425" lvl="1" indent="-352425" eaLnBrk="1" hangingPunct="1">
              <a:defRPr/>
            </a:pPr>
            <a:r>
              <a:rPr lang="en-GB" dirty="0" smtClean="0"/>
              <a:t>A historical GWL catalogue will be published soon</a:t>
            </a:r>
          </a:p>
          <a:p>
            <a:pPr marL="352425" lvl="1" indent="-352425" eaLnBrk="1" hangingPunct="1">
              <a:defRPr/>
            </a:pPr>
            <a:r>
              <a:rPr lang="en-GB" dirty="0" smtClean="0"/>
              <a:t>Improved capacity for capturing within-type variability also allows for the definition and classification of experimental GWL subtypes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60 subtypes currently defined in total (1 to 4 per GWL)</a:t>
            </a:r>
          </a:p>
          <a:p>
            <a:pPr marL="752475" lvl="2" indent="-352425" eaLnBrk="1" hangingPunct="1">
              <a:defRPr/>
            </a:pPr>
            <a:r>
              <a:rPr lang="en-GB" dirty="0" smtClean="0"/>
              <a:t>Capture air mass characteristics of synoptic type – very useful for climatological studies focussed on air temperature</a:t>
            </a:r>
          </a:p>
          <a:p>
            <a:pPr marL="0" lvl="1" indent="0" eaLnBrk="1" hangingPunct="1">
              <a:buNone/>
              <a:defRPr/>
            </a:pPr>
            <a:endParaRPr lang="de-DE" dirty="0"/>
          </a:p>
          <a:p>
            <a:pPr marL="400050" lvl="2" indent="0" eaLnBrk="1" hangingPunct="1">
              <a:buNone/>
              <a:defRPr/>
            </a:pPr>
            <a:endParaRPr lang="de-DE" dirty="0"/>
          </a:p>
          <a:p>
            <a:pPr marL="752475" lvl="2" indent="-352425" eaLnBrk="1" hangingPunct="1">
              <a:defRPr/>
            </a:pPr>
            <a:endParaRPr lang="en-GB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de-DE" altLang="de-DE" dirty="0" smtClean="0"/>
          </a:p>
          <a:p>
            <a:pPr eaLnBrk="1" hangingPunct="1">
              <a:defRPr/>
            </a:pPr>
            <a:endParaRPr lang="de-DE" altLang="de-DE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8313" y="133351"/>
            <a:ext cx="5543847" cy="70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600"/>
              </a:lnSpc>
              <a:defRPr/>
            </a:pPr>
            <a:r>
              <a:rPr lang="de-DE" dirty="0" smtClean="0">
                <a:solidFill>
                  <a:srgbClr val="2D4B9B"/>
                </a:solidFill>
              </a:rPr>
              <a:t>GWL-REA </a:t>
            </a:r>
            <a:br>
              <a:rPr lang="de-DE" dirty="0" smtClean="0">
                <a:solidFill>
                  <a:srgbClr val="2D4B9B"/>
                </a:solidFill>
              </a:rPr>
            </a:br>
            <a:r>
              <a:rPr lang="de-DE" sz="1800" dirty="0" smtClean="0">
                <a:solidFill>
                  <a:srgbClr val="2D4B9B"/>
                </a:solidFill>
              </a:rPr>
              <a:t>Summary</a:t>
            </a:r>
            <a:endParaRPr lang="de-DE" sz="1800" kern="0" dirty="0" smtClean="0">
              <a:solidFill>
                <a:srgbClr val="2D4B9B"/>
              </a:solidFill>
            </a:endParaRPr>
          </a:p>
        </p:txBody>
      </p:sp>
      <p:sp>
        <p:nvSpPr>
          <p:cNvPr id="21508" name="Foliennummernplatzhalt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83575" y="6381750"/>
            <a:ext cx="465138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6EE95EB-925B-4F9E-9774-4F1C28051A6B}" type="slidenum">
              <a:rPr lang="de-DE" altLang="de-DE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Datumsplatzhalter 4"/>
          <p:cNvSpPr txBox="1">
            <a:spLocks/>
          </p:cNvSpPr>
          <p:nvPr/>
        </p:nvSpPr>
        <p:spPr bwMode="auto">
          <a:xfrm>
            <a:off x="468312" y="6581775"/>
            <a:ext cx="392368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sz="10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de-DE" dirty="0" smtClean="0"/>
              <a:t>P. James / </a:t>
            </a:r>
            <a:r>
              <a:rPr lang="en-US" altLang="de-DE" dirty="0" smtClean="0"/>
              <a:t>DWD - Synoptic Climatology Session, EMS, 06.09.</a:t>
            </a:r>
            <a:r>
              <a:rPr lang="fr-FR" altLang="de-DE" dirty="0" smtClean="0"/>
              <a:t>2022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14732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umsplatzhalter 4"/>
          <p:cNvSpPr>
            <a:spLocks noGrp="1"/>
          </p:cNvSpPr>
          <p:nvPr>
            <p:ph type="dt" sz="quarter" idx="10"/>
          </p:nvPr>
        </p:nvSpPr>
        <p:spPr>
          <a:xfrm>
            <a:off x="468312" y="6581775"/>
            <a:ext cx="3887664" cy="23160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de-DE" dirty="0" smtClean="0"/>
              <a:t>P. James / </a:t>
            </a:r>
            <a:r>
              <a:rPr lang="en-US" altLang="de-DE" dirty="0" smtClean="0"/>
              <a:t>DWD - Synoptic Climatology Session, EMS, 06.09.</a:t>
            </a:r>
            <a:r>
              <a:rPr lang="fr-FR" altLang="de-DE" dirty="0" smtClean="0"/>
              <a:t>2022</a:t>
            </a:r>
            <a:endParaRPr lang="de-DE" altLang="de-DE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7705725" cy="4465637"/>
          </a:xfrm>
        </p:spPr>
        <p:txBody>
          <a:bodyPr/>
          <a:lstStyle/>
          <a:p>
            <a:pPr eaLnBrk="1" hangingPunct="1">
              <a:defRPr/>
            </a:pPr>
            <a:endParaRPr lang="de-DE" sz="1600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de-DE" sz="1600" dirty="0" smtClean="0"/>
          </a:p>
        </p:txBody>
      </p:sp>
      <p:sp>
        <p:nvSpPr>
          <p:cNvPr id="22532" name="Text Box 3"/>
          <p:cNvSpPr txBox="1">
            <a:spLocks noChangeArrowheads="1"/>
          </p:cNvSpPr>
          <p:nvPr/>
        </p:nvSpPr>
        <p:spPr bwMode="auto">
          <a:xfrm>
            <a:off x="107950" y="5805488"/>
            <a:ext cx="324008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400" b="1"/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3563938" y="1268413"/>
            <a:ext cx="1800225" cy="5048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/>
          </a:p>
        </p:txBody>
      </p:sp>
      <p:sp>
        <p:nvSpPr>
          <p:cNvPr id="22534" name="Rectangle 5"/>
          <p:cNvSpPr>
            <a:spLocks noChangeArrowheads="1"/>
          </p:cNvSpPr>
          <p:nvPr/>
        </p:nvSpPr>
        <p:spPr bwMode="auto">
          <a:xfrm>
            <a:off x="3563938" y="1557338"/>
            <a:ext cx="936625" cy="7921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/>
          </a:p>
        </p:txBody>
      </p:sp>
      <p:sp>
        <p:nvSpPr>
          <p:cNvPr id="22535" name="Rectangle 6"/>
          <p:cNvSpPr>
            <a:spLocks noChangeArrowheads="1"/>
          </p:cNvSpPr>
          <p:nvPr/>
        </p:nvSpPr>
        <p:spPr bwMode="auto">
          <a:xfrm>
            <a:off x="3563938" y="1557338"/>
            <a:ext cx="936625" cy="7921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/>
          </a:p>
        </p:txBody>
      </p:sp>
      <p:sp>
        <p:nvSpPr>
          <p:cNvPr id="22536" name="Rectangle 7"/>
          <p:cNvSpPr>
            <a:spLocks noChangeArrowheads="1"/>
          </p:cNvSpPr>
          <p:nvPr/>
        </p:nvSpPr>
        <p:spPr bwMode="auto">
          <a:xfrm>
            <a:off x="3563938" y="1268413"/>
            <a:ext cx="1871662" cy="5048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/>
          </a:p>
        </p:txBody>
      </p:sp>
      <p:sp>
        <p:nvSpPr>
          <p:cNvPr id="22538" name="Text Box 3"/>
          <p:cNvSpPr txBox="1">
            <a:spLocks noChangeArrowheads="1"/>
          </p:cNvSpPr>
          <p:nvPr/>
        </p:nvSpPr>
        <p:spPr bwMode="auto">
          <a:xfrm>
            <a:off x="2843213" y="3357563"/>
            <a:ext cx="33845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b="1" dirty="0" err="1" smtClean="0"/>
              <a:t>Thanks</a:t>
            </a:r>
            <a:r>
              <a:rPr lang="de-DE" altLang="de-DE" sz="1400" b="1" dirty="0" smtClean="0"/>
              <a:t> </a:t>
            </a:r>
            <a:r>
              <a:rPr lang="de-DE" altLang="de-DE" sz="1400" b="1" dirty="0" err="1" smtClean="0"/>
              <a:t>for</a:t>
            </a:r>
            <a:r>
              <a:rPr lang="de-DE" altLang="de-DE" sz="1400" b="1" dirty="0" smtClean="0"/>
              <a:t> </a:t>
            </a:r>
            <a:r>
              <a:rPr lang="de-DE" altLang="de-DE" sz="1400" b="1" dirty="0" err="1" smtClean="0"/>
              <a:t>your</a:t>
            </a:r>
            <a:r>
              <a:rPr lang="de-DE" altLang="de-DE" sz="1400" b="1" dirty="0" smtClean="0"/>
              <a:t> </a:t>
            </a:r>
            <a:r>
              <a:rPr lang="de-DE" altLang="de-DE" sz="1400" b="1" dirty="0" err="1" smtClean="0"/>
              <a:t>attention</a:t>
            </a:r>
            <a:r>
              <a:rPr lang="de-DE" altLang="de-DE" sz="1400" b="1" dirty="0" smtClean="0"/>
              <a:t> !</a:t>
            </a:r>
            <a:endParaRPr lang="de-DE" altLang="de-DE" sz="1400" b="1" dirty="0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68313" y="133351"/>
            <a:ext cx="5543847" cy="70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600"/>
              </a:lnSpc>
              <a:defRPr/>
            </a:pPr>
            <a:r>
              <a:rPr lang="de-DE" dirty="0" smtClean="0">
                <a:solidFill>
                  <a:srgbClr val="2D4B9B"/>
                </a:solidFill>
              </a:rPr>
              <a:t>GWL-REA </a:t>
            </a:r>
            <a:br>
              <a:rPr lang="de-DE" dirty="0" smtClean="0">
                <a:solidFill>
                  <a:srgbClr val="2D4B9B"/>
                </a:solidFill>
              </a:rPr>
            </a:br>
            <a:r>
              <a:rPr lang="en-GB" sz="1800" dirty="0" smtClean="0">
                <a:solidFill>
                  <a:srgbClr val="2D4B9B"/>
                </a:solidFill>
              </a:rPr>
              <a:t>A new algorithmic GWL classification method</a:t>
            </a:r>
            <a:endParaRPr lang="en-GB" sz="1800" kern="0" dirty="0" smtClean="0">
              <a:solidFill>
                <a:srgbClr val="2D4B9B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2D4B9B"/>
      </a:accent1>
      <a:accent2>
        <a:srgbClr val="6278B4"/>
      </a:accent2>
      <a:accent3>
        <a:srgbClr val="FFFFFF"/>
      </a:accent3>
      <a:accent4>
        <a:srgbClr val="000000"/>
      </a:accent4>
      <a:accent5>
        <a:srgbClr val="ADB1CB"/>
      </a:accent5>
      <a:accent6>
        <a:srgbClr val="586CA3"/>
      </a:accent6>
      <a:hlink>
        <a:srgbClr val="96A5CD"/>
      </a:hlink>
      <a:folHlink>
        <a:srgbClr val="CBD3E6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575DC2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4E53B0"/>
        </a:accent6>
        <a:hlink>
          <a:srgbClr val="9FA3DC"/>
        </a:hlink>
        <a:folHlink>
          <a:srgbClr val="DBDD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6278B4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586CA3"/>
        </a:accent6>
        <a:hlink>
          <a:srgbClr val="96A5CD"/>
        </a:hlink>
        <a:folHlink>
          <a:srgbClr val="CBD3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1511</Words>
  <Application>Microsoft Office PowerPoint</Application>
  <PresentationFormat>Bildschirmpräsentation (4:3)</PresentationFormat>
  <Paragraphs>176</Paragraphs>
  <Slides>15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Arial Black</vt:lpstr>
      <vt:lpstr>Times New Roman</vt:lpstr>
      <vt:lpstr>Wingdings</vt:lpstr>
      <vt:lpstr>Standarddesign</vt:lpstr>
      <vt:lpstr>GWL-REA An improved method for classifying Hess-Brezowsky Grosswetterlagen based on pattern correlations in combination with Lamb Weather Type statistics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mpm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Administrator</dc:creator>
  <cp:lastModifiedBy>James Paul</cp:lastModifiedBy>
  <cp:revision>984</cp:revision>
  <cp:lastPrinted>2006-12-13T10:14:45Z</cp:lastPrinted>
  <dcterms:created xsi:type="dcterms:W3CDTF">2006-12-01T09:57:45Z</dcterms:created>
  <dcterms:modified xsi:type="dcterms:W3CDTF">2022-09-02T09:14:32Z</dcterms:modified>
</cp:coreProperties>
</file>