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5"/>
  </p:notesMasterIdLst>
  <p:sldIdLst>
    <p:sldId id="297" r:id="rId2"/>
    <p:sldId id="348" r:id="rId3"/>
    <p:sldId id="349" r:id="rId4"/>
    <p:sldId id="350" r:id="rId5"/>
    <p:sldId id="334" r:id="rId6"/>
    <p:sldId id="352" r:id="rId7"/>
    <p:sldId id="353" r:id="rId8"/>
    <p:sldId id="354" r:id="rId9"/>
    <p:sldId id="335" r:id="rId10"/>
    <p:sldId id="355" r:id="rId11"/>
    <p:sldId id="359" r:id="rId12"/>
    <p:sldId id="358" r:id="rId13"/>
    <p:sldId id="357" r:id="rId14"/>
  </p:sldIdLst>
  <p:sldSz cx="9144000" cy="5143500" type="screen16x9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orient="horz" pos="29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84204" autoAdjust="0"/>
  </p:normalViewPr>
  <p:slideViewPr>
    <p:cSldViewPr snapToGrid="0" snapToObjects="1">
      <p:cViewPr varScale="1">
        <p:scale>
          <a:sx n="71" d="100"/>
          <a:sy n="71" d="100"/>
        </p:scale>
        <p:origin x="1088" y="48"/>
      </p:cViewPr>
      <p:guideLst>
        <p:guide pos="2880"/>
        <p:guide orient="horz" pos="2935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794D6-5124-4470-8BBF-787F036A5ECC}" type="datetimeFigureOut">
              <a:rPr lang="en-US" smtClean="0"/>
              <a:t>9/5/2022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0E80F-64CC-400A-A3C9-05263E750B7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463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0E80F-64CC-400A-A3C9-05263E750B7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208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brief</a:t>
            </a:r>
            <a:r>
              <a:rPr lang="de-DE" dirty="0"/>
              <a:t> </a:t>
            </a:r>
            <a:r>
              <a:rPr lang="de-DE" dirty="0" err="1"/>
              <a:t>reminder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CPs </a:t>
            </a:r>
            <a:r>
              <a:rPr lang="de-DE" dirty="0" err="1"/>
              <a:t>are</a:t>
            </a:r>
            <a:r>
              <a:rPr lang="de-DE" dirty="0"/>
              <a:t> and </a:t>
            </a:r>
            <a:r>
              <a:rPr lang="de-DE" dirty="0" err="1"/>
              <a:t>why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relevant.</a:t>
            </a:r>
          </a:p>
          <a:p>
            <a:pPr marL="171450" indent="-171450">
              <a:buFontTx/>
              <a:buChar char="-"/>
            </a:pPr>
            <a:r>
              <a:rPr lang="de-DE" dirty="0" err="1"/>
              <a:t>mesoscale</a:t>
            </a:r>
            <a:r>
              <a:rPr lang="de-DE" dirty="0"/>
              <a:t> </a:t>
            </a:r>
            <a:r>
              <a:rPr lang="de-DE" dirty="0" err="1"/>
              <a:t>bodies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cold</a:t>
            </a:r>
            <a:r>
              <a:rPr lang="de-DE" dirty="0"/>
              <a:t> and </a:t>
            </a:r>
            <a:r>
              <a:rPr lang="de-DE" dirty="0" err="1"/>
              <a:t>dense</a:t>
            </a:r>
            <a:r>
              <a:rPr lang="de-DE" dirty="0"/>
              <a:t> </a:t>
            </a:r>
            <a:r>
              <a:rPr lang="de-DE" dirty="0" err="1"/>
              <a:t>air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form </a:t>
            </a:r>
            <a:r>
              <a:rPr lang="de-DE" dirty="0" err="1"/>
              <a:t>underneath</a:t>
            </a:r>
            <a:r>
              <a:rPr lang="de-DE" dirty="0"/>
              <a:t> </a:t>
            </a:r>
            <a:r>
              <a:rPr lang="de-DE" dirty="0" err="1"/>
              <a:t>precipitating</a:t>
            </a:r>
            <a:r>
              <a:rPr lang="de-DE" dirty="0"/>
              <a:t> </a:t>
            </a:r>
            <a:r>
              <a:rPr lang="de-DE" dirty="0" err="1"/>
              <a:t>clouds</a:t>
            </a:r>
            <a:r>
              <a:rPr lang="de-DE" dirty="0"/>
              <a:t> and </a:t>
            </a:r>
            <a:r>
              <a:rPr lang="de-DE" dirty="0" err="1"/>
              <a:t>spread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Earth‘s</a:t>
            </a:r>
            <a:r>
              <a:rPr lang="de-DE" dirty="0"/>
              <a:t> </a:t>
            </a:r>
            <a:r>
              <a:rPr lang="de-DE" dirty="0" err="1"/>
              <a:t>surface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The </a:t>
            </a:r>
            <a:r>
              <a:rPr lang="de-DE" dirty="0" err="1"/>
              <a:t>leading</a:t>
            </a:r>
            <a:r>
              <a:rPr lang="de-DE" dirty="0"/>
              <a:t> </a:t>
            </a:r>
            <a:r>
              <a:rPr lang="de-DE" dirty="0" err="1"/>
              <a:t>edge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CP front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region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preferred</a:t>
            </a:r>
            <a:r>
              <a:rPr lang="de-DE" dirty="0"/>
              <a:t> </a:t>
            </a:r>
            <a:r>
              <a:rPr lang="de-DE" dirty="0" err="1"/>
              <a:t>initiation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secondary</a:t>
            </a:r>
            <a:r>
              <a:rPr lang="de-DE" dirty="0"/>
              <a:t> </a:t>
            </a:r>
            <a:r>
              <a:rPr lang="de-DE" dirty="0" err="1"/>
              <a:t>convection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Many </a:t>
            </a:r>
            <a:r>
              <a:rPr lang="de-DE" dirty="0" err="1"/>
              <a:t>studies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shown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CPs </a:t>
            </a:r>
            <a:r>
              <a:rPr lang="de-DE" dirty="0" err="1"/>
              <a:t>are</a:t>
            </a:r>
            <a:r>
              <a:rPr lang="de-DE" dirty="0"/>
              <a:t>… </a:t>
            </a:r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0E80F-64CC-400A-A3C9-05263E750B7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40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However</a:t>
            </a:r>
            <a:r>
              <a:rPr lang="de-DE" dirty="0"/>
              <a:t>, </a:t>
            </a:r>
            <a:r>
              <a:rPr lang="de-DE" dirty="0" err="1"/>
              <a:t>much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knowlegde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spatial</a:t>
            </a:r>
            <a:r>
              <a:rPr lang="de-DE" dirty="0"/>
              <a:t> </a:t>
            </a:r>
            <a:r>
              <a:rPr lang="de-DE" dirty="0" err="1"/>
              <a:t>properties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CPs (</a:t>
            </a:r>
            <a:r>
              <a:rPr lang="de-DE" dirty="0" err="1"/>
              <a:t>size</a:t>
            </a:r>
            <a:r>
              <a:rPr lang="de-DE" dirty="0"/>
              <a:t>, </a:t>
            </a:r>
            <a:r>
              <a:rPr lang="de-DE" dirty="0" err="1"/>
              <a:t>shape</a:t>
            </a:r>
            <a:r>
              <a:rPr lang="de-DE" dirty="0"/>
              <a:t>, </a:t>
            </a:r>
            <a:r>
              <a:rPr lang="de-DE" dirty="0" err="1"/>
              <a:t>structure</a:t>
            </a:r>
            <a:r>
              <a:rPr lang="de-DE" dirty="0"/>
              <a:t>)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based</a:t>
            </a:r>
            <a:r>
              <a:rPr lang="de-DE" dirty="0"/>
              <a:t> on high-resolution </a:t>
            </a:r>
            <a:r>
              <a:rPr lang="de-DE" dirty="0" err="1"/>
              <a:t>numerical</a:t>
            </a:r>
            <a:r>
              <a:rPr lang="de-DE" dirty="0"/>
              <a:t> </a:t>
            </a:r>
            <a:r>
              <a:rPr lang="de-DE" dirty="0" err="1"/>
              <a:t>simulations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0E80F-64CC-400A-A3C9-05263E750B7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70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F </a:t>
            </a:r>
            <a:r>
              <a:rPr lang="de-DE" dirty="0" err="1"/>
              <a:t>took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in </a:t>
            </a:r>
            <a:r>
              <a:rPr lang="de-DE" dirty="0" err="1"/>
              <a:t>eastern</a:t>
            </a:r>
            <a:r>
              <a:rPr lang="de-DE" dirty="0"/>
              <a:t> Germany last </a:t>
            </a:r>
            <a:r>
              <a:rPr lang="de-DE" dirty="0" err="1"/>
              <a:t>summer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Core </a:t>
            </a:r>
            <a:r>
              <a:rPr lang="de-DE" dirty="0" err="1"/>
              <a:t>of</a:t>
            </a:r>
            <a:r>
              <a:rPr lang="de-DE" dirty="0"/>
              <a:t> F was an </a:t>
            </a:r>
            <a:r>
              <a:rPr lang="de-DE" dirty="0" err="1"/>
              <a:t>dense</a:t>
            </a:r>
            <a:r>
              <a:rPr lang="de-DE" dirty="0"/>
              <a:t> network </a:t>
            </a:r>
            <a:r>
              <a:rPr lang="de-DE" dirty="0" err="1"/>
              <a:t>of</a:t>
            </a:r>
            <a:r>
              <a:rPr lang="de-DE" dirty="0"/>
              <a:t> 99 </a:t>
            </a:r>
            <a:r>
              <a:rPr lang="de-DE" dirty="0" err="1"/>
              <a:t>custom-designed</a:t>
            </a:r>
            <a:r>
              <a:rPr lang="de-DE" dirty="0"/>
              <a:t> </a:t>
            </a:r>
            <a:r>
              <a:rPr lang="de-DE" dirty="0" err="1"/>
              <a:t>measurement</a:t>
            </a:r>
            <a:r>
              <a:rPr lang="de-DE" dirty="0"/>
              <a:t> </a:t>
            </a:r>
            <a:r>
              <a:rPr lang="de-DE" dirty="0" err="1"/>
              <a:t>stations</a:t>
            </a:r>
            <a:r>
              <a:rPr lang="de-DE" dirty="0"/>
              <a:t> </a:t>
            </a:r>
            <a:r>
              <a:rPr lang="de-DE" dirty="0" err="1"/>
              <a:t>covering</a:t>
            </a:r>
            <a:r>
              <a:rPr lang="de-DE" dirty="0"/>
              <a:t> an </a:t>
            </a:r>
            <a:r>
              <a:rPr lang="de-DE" dirty="0" err="1"/>
              <a:t>area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~30 km </a:t>
            </a:r>
            <a:r>
              <a:rPr lang="de-DE" dirty="0" err="1"/>
              <a:t>diameter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APOLLOs T and P, WXTs </a:t>
            </a:r>
            <a:r>
              <a:rPr lang="de-DE" dirty="0" err="1"/>
              <a:t>more</a:t>
            </a:r>
            <a:r>
              <a:rPr lang="de-DE" dirty="0"/>
              <a:t>…</a:t>
            </a:r>
          </a:p>
          <a:p>
            <a:pPr marL="171450" indent="-171450">
              <a:buFontTx/>
              <a:buChar char="-"/>
            </a:pPr>
            <a:r>
              <a:rPr lang="de-DE" dirty="0"/>
              <a:t>High-resolution </a:t>
            </a:r>
            <a:r>
              <a:rPr lang="de-DE" dirty="0" err="1"/>
              <a:t>rainfall</a:t>
            </a:r>
            <a:r>
              <a:rPr lang="de-DE" dirty="0"/>
              <a:t> </a:t>
            </a:r>
            <a:r>
              <a:rPr lang="de-DE" dirty="0" err="1"/>
              <a:t>obs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X-band </a:t>
            </a:r>
            <a:r>
              <a:rPr lang="de-DE" dirty="0" err="1"/>
              <a:t>radar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Many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groups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drones</a:t>
            </a:r>
            <a:r>
              <a:rPr lang="de-DE" dirty="0"/>
              <a:t>, wind </a:t>
            </a:r>
            <a:r>
              <a:rPr lang="de-DE" dirty="0" err="1"/>
              <a:t>lidars</a:t>
            </a:r>
            <a:r>
              <a:rPr lang="de-DE" dirty="0"/>
              <a:t> and </a:t>
            </a:r>
            <a:r>
              <a:rPr lang="de-DE" dirty="0" err="1"/>
              <a:t>other</a:t>
            </a:r>
            <a:r>
              <a:rPr lang="de-DE" dirty="0"/>
              <a:t> remote </a:t>
            </a:r>
            <a:r>
              <a:rPr lang="de-DE" dirty="0" err="1"/>
              <a:t>sensing</a:t>
            </a:r>
            <a:r>
              <a:rPr lang="de-DE" dirty="0"/>
              <a:t> 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0E80F-64CC-400A-A3C9-05263E750B7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920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extract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on CP </a:t>
            </a:r>
            <a:r>
              <a:rPr lang="de-DE" dirty="0" err="1"/>
              <a:t>props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network </a:t>
            </a:r>
            <a:r>
              <a:rPr lang="de-DE" dirty="0" err="1"/>
              <a:t>obs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 err="1"/>
              <a:t>dT</a:t>
            </a:r>
            <a:r>
              <a:rPr lang="de-DE" dirty="0"/>
              <a:t> </a:t>
            </a:r>
            <a:r>
              <a:rPr lang="de-DE" dirty="0" err="1"/>
              <a:t>ref</a:t>
            </a:r>
            <a:r>
              <a:rPr lang="de-DE" dirty="0"/>
              <a:t> </a:t>
            </a:r>
            <a:r>
              <a:rPr lang="de-DE" dirty="0" err="1"/>
              <a:t>state</a:t>
            </a:r>
            <a:r>
              <a:rPr lang="de-DE" dirty="0"/>
              <a:t> per CP </a:t>
            </a:r>
            <a:r>
              <a:rPr lang="de-DE" dirty="0" err="1"/>
              <a:t>event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 err="1"/>
              <a:t>Derive</a:t>
            </a:r>
            <a:r>
              <a:rPr lang="de-DE" dirty="0"/>
              <a:t> </a:t>
            </a:r>
            <a:r>
              <a:rPr lang="de-DE" dirty="0" err="1"/>
              <a:t>properties</a:t>
            </a:r>
            <a:r>
              <a:rPr lang="de-DE" dirty="0"/>
              <a:t> like </a:t>
            </a:r>
            <a:r>
              <a:rPr lang="de-DE" dirty="0" err="1"/>
              <a:t>size</a:t>
            </a:r>
            <a:r>
              <a:rPr lang="de-DE" dirty="0"/>
              <a:t>, </a:t>
            </a:r>
            <a:r>
              <a:rPr lang="de-DE" dirty="0" err="1"/>
              <a:t>shape</a:t>
            </a:r>
            <a:r>
              <a:rPr lang="de-DE" dirty="0"/>
              <a:t>, and </a:t>
            </a:r>
            <a:r>
              <a:rPr lang="de-DE" dirty="0" err="1"/>
              <a:t>dT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per </a:t>
            </a:r>
            <a:r>
              <a:rPr lang="de-DE" dirty="0" err="1"/>
              <a:t>object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animation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signficant</a:t>
            </a:r>
            <a:r>
              <a:rPr lang="de-DE" dirty="0"/>
              <a:t> CP </a:t>
            </a:r>
            <a:r>
              <a:rPr lang="de-DE" dirty="0" err="1"/>
              <a:t>event</a:t>
            </a:r>
            <a:r>
              <a:rPr lang="de-DE" dirty="0"/>
              <a:t> </a:t>
            </a:r>
            <a:r>
              <a:rPr lang="de-DE" dirty="0" err="1"/>
              <a:t>called</a:t>
            </a:r>
            <a:r>
              <a:rPr lang="de-DE" dirty="0"/>
              <a:t> Jogi (</a:t>
            </a:r>
            <a:r>
              <a:rPr lang="de-DE" dirty="0" err="1"/>
              <a:t>dT</a:t>
            </a:r>
            <a:r>
              <a:rPr lang="de-DE" dirty="0"/>
              <a:t>, </a:t>
            </a:r>
            <a:r>
              <a:rPr lang="de-DE" dirty="0" err="1"/>
              <a:t>radar</a:t>
            </a:r>
            <a:r>
              <a:rPr lang="de-DE" dirty="0"/>
              <a:t>)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0E80F-64CC-400A-A3C9-05263E750B7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80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de-DE" dirty="0"/>
              <a:t>- </a:t>
            </a:r>
            <a:r>
              <a:rPr lang="de-DE" dirty="0" err="1"/>
              <a:t>Statistically</a:t>
            </a:r>
            <a:r>
              <a:rPr lang="de-DE" dirty="0"/>
              <a:t> </a:t>
            </a:r>
            <a:r>
              <a:rPr lang="de-DE" dirty="0" err="1"/>
              <a:t>analyze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CP </a:t>
            </a:r>
            <a:r>
              <a:rPr lang="de-DE" dirty="0" err="1"/>
              <a:t>morph</a:t>
            </a:r>
            <a:r>
              <a:rPr lang="de-DE" dirty="0"/>
              <a:t>, </a:t>
            </a:r>
            <a:r>
              <a:rPr lang="de-DE" dirty="0" err="1"/>
              <a:t>apply</a:t>
            </a:r>
            <a:r>
              <a:rPr lang="de-DE" dirty="0"/>
              <a:t> </a:t>
            </a:r>
            <a:r>
              <a:rPr lang="de-DE" dirty="0" err="1"/>
              <a:t>method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all 39 </a:t>
            </a:r>
            <a:r>
              <a:rPr lang="de-DE" dirty="0" err="1"/>
              <a:t>events</a:t>
            </a:r>
            <a:r>
              <a:rPr lang="de-DE" dirty="0"/>
              <a:t> </a:t>
            </a:r>
            <a:r>
              <a:rPr lang="de-DE" dirty="0" err="1"/>
              <a:t>observed</a:t>
            </a:r>
            <a:r>
              <a:rPr lang="de-DE" dirty="0"/>
              <a:t> (multiple </a:t>
            </a:r>
            <a:r>
              <a:rPr lang="de-DE" dirty="0" err="1"/>
              <a:t>objects</a:t>
            </a:r>
            <a:r>
              <a:rPr lang="de-DE" dirty="0"/>
              <a:t> per </a:t>
            </a:r>
            <a:r>
              <a:rPr lang="de-DE" dirty="0" err="1"/>
              <a:t>scene</a:t>
            </a:r>
            <a:r>
              <a:rPr lang="de-DE" dirty="0"/>
              <a:t>; </a:t>
            </a:r>
            <a:r>
              <a:rPr lang="de-DE" dirty="0" err="1"/>
              <a:t>grey</a:t>
            </a:r>
            <a:r>
              <a:rPr lang="de-DE" dirty="0"/>
              <a:t> </a:t>
            </a:r>
            <a:r>
              <a:rPr lang="de-DE" dirty="0" err="1"/>
              <a:t>histogram</a:t>
            </a:r>
            <a:r>
              <a:rPr lang="de-DE" dirty="0"/>
              <a:t>)</a:t>
            </a:r>
          </a:p>
          <a:p>
            <a:pPr marL="0" indent="0">
              <a:buFontTx/>
              <a:buNone/>
            </a:pPr>
            <a:r>
              <a:rPr lang="de-DE" dirty="0"/>
              <a:t>- </a:t>
            </a:r>
            <a:r>
              <a:rPr lang="de-DE" dirty="0" err="1"/>
              <a:t>rarely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entire</a:t>
            </a:r>
            <a:r>
              <a:rPr lang="de-DE" dirty="0"/>
              <a:t> CP </a:t>
            </a:r>
            <a:r>
              <a:rPr lang="de-DE" dirty="0" err="1"/>
              <a:t>inside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network</a:t>
            </a:r>
          </a:p>
          <a:p>
            <a:pPr marL="0" indent="0">
              <a:buFontTx/>
              <a:buNone/>
            </a:pPr>
            <a:r>
              <a:rPr lang="de-DE" dirty="0"/>
              <a:t>- Right </a:t>
            </a:r>
            <a:r>
              <a:rPr lang="de-DE" dirty="0" err="1"/>
              <a:t>peak</a:t>
            </a:r>
            <a:r>
              <a:rPr lang="de-DE" dirty="0"/>
              <a:t> = </a:t>
            </a:r>
            <a:r>
              <a:rPr lang="de-DE" dirty="0" err="1"/>
              <a:t>accumulation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CPs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cover</a:t>
            </a:r>
            <a:r>
              <a:rPr lang="de-DE" dirty="0"/>
              <a:t> </a:t>
            </a:r>
            <a:r>
              <a:rPr lang="de-DE" dirty="0" err="1"/>
              <a:t>entire</a:t>
            </a:r>
            <a:r>
              <a:rPr lang="de-DE" dirty="0"/>
              <a:t> network</a:t>
            </a:r>
          </a:p>
          <a:p>
            <a:pPr marL="0" indent="0">
              <a:buFontTx/>
              <a:buNone/>
            </a:pPr>
            <a:r>
              <a:rPr lang="de-DE" dirty="0"/>
              <a:t>- Use </a:t>
            </a:r>
            <a:r>
              <a:rPr lang="de-DE" dirty="0" err="1"/>
              <a:t>proportion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object</a:t>
            </a:r>
            <a:r>
              <a:rPr lang="de-DE" dirty="0"/>
              <a:t> </a:t>
            </a:r>
            <a:r>
              <a:rPr lang="de-DE" dirty="0" err="1"/>
              <a:t>perimeter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touches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network </a:t>
            </a:r>
            <a:r>
              <a:rPr lang="de-DE" dirty="0" err="1"/>
              <a:t>boundary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filter</a:t>
            </a:r>
            <a:r>
              <a:rPr lang="de-DE" dirty="0"/>
              <a:t> </a:t>
            </a:r>
            <a:r>
              <a:rPr lang="de-DE" dirty="0" err="1"/>
              <a:t>criterion</a:t>
            </a:r>
            <a:r>
              <a:rPr lang="de-DE" dirty="0"/>
              <a:t> (</a:t>
            </a:r>
            <a:r>
              <a:rPr lang="de-DE" dirty="0" err="1"/>
              <a:t>blue</a:t>
            </a:r>
            <a:r>
              <a:rPr lang="de-DE" dirty="0"/>
              <a:t> </a:t>
            </a:r>
            <a:r>
              <a:rPr lang="de-DE" dirty="0" err="1"/>
              <a:t>histogram</a:t>
            </a:r>
            <a:r>
              <a:rPr lang="de-DE" dirty="0"/>
              <a:t>)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0E80F-64CC-400A-A3C9-05263E750B7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126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closer</a:t>
            </a:r>
            <a:r>
              <a:rPr lang="de-DE" dirty="0"/>
              <a:t> </a:t>
            </a:r>
            <a:r>
              <a:rPr lang="de-DE" dirty="0" err="1"/>
              <a:t>look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filtered</a:t>
            </a:r>
            <a:r>
              <a:rPr lang="de-DE" dirty="0"/>
              <a:t> sample</a:t>
            </a:r>
          </a:p>
          <a:p>
            <a:pPr marL="171450" indent="-171450">
              <a:buFontTx/>
              <a:buChar char="-"/>
            </a:pPr>
            <a:r>
              <a:rPr lang="de-DE" dirty="0" err="1"/>
              <a:t>Smaller</a:t>
            </a:r>
            <a:r>
              <a:rPr lang="de-DE" dirty="0"/>
              <a:t>/larger and </a:t>
            </a:r>
            <a:r>
              <a:rPr lang="de-DE" dirty="0" err="1"/>
              <a:t>weaker</a:t>
            </a:r>
            <a:r>
              <a:rPr lang="de-DE" dirty="0"/>
              <a:t>/</a:t>
            </a:r>
            <a:r>
              <a:rPr lang="de-DE" dirty="0" err="1"/>
              <a:t>stronger</a:t>
            </a:r>
            <a:r>
              <a:rPr lang="de-DE" dirty="0"/>
              <a:t> half </a:t>
            </a:r>
            <a:r>
              <a:rPr lang="de-DE" dirty="0" err="1"/>
              <a:t>of</a:t>
            </a:r>
            <a:r>
              <a:rPr lang="de-DE" dirty="0"/>
              <a:t> sample (in </a:t>
            </a:r>
            <a:r>
              <a:rPr lang="de-DE" dirty="0" err="1"/>
              <a:t>terms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mean</a:t>
            </a:r>
            <a:r>
              <a:rPr lang="de-DE" dirty="0"/>
              <a:t> </a:t>
            </a:r>
            <a:r>
              <a:rPr lang="de-DE" dirty="0" err="1"/>
              <a:t>dT</a:t>
            </a:r>
            <a:r>
              <a:rPr lang="de-DE" dirty="0"/>
              <a:t>)</a:t>
            </a:r>
          </a:p>
          <a:p>
            <a:pPr marL="171450" indent="-171450">
              <a:buFontTx/>
              <a:buChar char="-"/>
            </a:pPr>
            <a:r>
              <a:rPr lang="de-DE" dirty="0" err="1"/>
              <a:t>Aspect</a:t>
            </a:r>
            <a:r>
              <a:rPr lang="de-DE" dirty="0"/>
              <a:t> </a:t>
            </a:r>
            <a:r>
              <a:rPr lang="de-DE" dirty="0" err="1"/>
              <a:t>ratio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1.5 (1=</a:t>
            </a:r>
            <a:r>
              <a:rPr lang="de-DE" dirty="0" err="1"/>
              <a:t>round</a:t>
            </a:r>
            <a:r>
              <a:rPr lang="de-DE" dirty="0"/>
              <a:t>)</a:t>
            </a:r>
          </a:p>
          <a:p>
            <a:pPr marL="171450" indent="-171450">
              <a:buFontTx/>
              <a:buChar char="-"/>
            </a:pPr>
            <a:r>
              <a:rPr lang="de-DE" dirty="0"/>
              <a:t>Possible </a:t>
            </a:r>
            <a:r>
              <a:rPr lang="de-DE" dirty="0" err="1"/>
              <a:t>reasons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non-</a:t>
            </a:r>
            <a:r>
              <a:rPr lang="de-DE" dirty="0" err="1"/>
              <a:t>circularily</a:t>
            </a:r>
            <a:r>
              <a:rPr lang="de-DE" dirty="0"/>
              <a:t> </a:t>
            </a:r>
            <a:r>
              <a:rPr lang="de-DE" dirty="0" err="1"/>
              <a:t>shaped</a:t>
            </a:r>
            <a:r>
              <a:rPr lang="de-DE" dirty="0"/>
              <a:t> CPs? </a:t>
            </a:r>
            <a:r>
              <a:rPr lang="de-DE" dirty="0" err="1"/>
              <a:t>Merging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larger </a:t>
            </a:r>
            <a:r>
              <a:rPr lang="de-DE" dirty="0" err="1"/>
              <a:t>clusters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0E80F-64CC-400A-A3C9-05263E750B7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081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concentrate</a:t>
            </a:r>
            <a:r>
              <a:rPr lang="de-DE" dirty="0"/>
              <a:t> on 4 </a:t>
            </a:r>
            <a:r>
              <a:rPr lang="de-DE" dirty="0" err="1"/>
              <a:t>events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beginning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life</a:t>
            </a:r>
            <a:r>
              <a:rPr lang="de-DE" dirty="0"/>
              <a:t> </a:t>
            </a:r>
            <a:r>
              <a:rPr lang="de-DE" dirty="0" err="1"/>
              <a:t>cycle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0E80F-64CC-400A-A3C9-05263E750B7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95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CPs form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precipitation</a:t>
            </a:r>
            <a:r>
              <a:rPr lang="de-DE" dirty="0"/>
              <a:t>, but </a:t>
            </a:r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the</a:t>
            </a:r>
            <a:r>
              <a:rPr lang="de-DE" dirty="0"/>
              <a:t> CP </a:t>
            </a:r>
            <a:r>
              <a:rPr lang="de-DE" dirty="0" err="1"/>
              <a:t>props</a:t>
            </a:r>
            <a:r>
              <a:rPr lang="de-DE" dirty="0"/>
              <a:t> </a:t>
            </a:r>
            <a:r>
              <a:rPr lang="de-DE" dirty="0" err="1"/>
              <a:t>quantitatively</a:t>
            </a:r>
            <a:r>
              <a:rPr lang="de-DE" dirty="0"/>
              <a:t> </a:t>
            </a:r>
            <a:r>
              <a:rPr lang="de-DE" dirty="0" err="1"/>
              <a:t>relate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rainfall</a:t>
            </a:r>
            <a:r>
              <a:rPr lang="de-DE" dirty="0"/>
              <a:t>?</a:t>
            </a:r>
          </a:p>
          <a:p>
            <a:pPr marL="171450" indent="-171450">
              <a:buFontTx/>
              <a:buChar char="-"/>
            </a:pPr>
            <a:r>
              <a:rPr lang="de-DE" dirty="0"/>
              <a:t>a: </a:t>
            </a:r>
            <a:r>
              <a:rPr lang="de-DE" dirty="0" err="1"/>
              <a:t>Normalized</a:t>
            </a:r>
            <a:r>
              <a:rPr lang="de-DE" dirty="0"/>
              <a:t> area-</a:t>
            </a:r>
            <a:r>
              <a:rPr lang="de-DE" dirty="0" err="1"/>
              <a:t>integrated</a:t>
            </a:r>
            <a:r>
              <a:rPr lang="de-DE" dirty="0"/>
              <a:t> </a:t>
            </a:r>
            <a:r>
              <a:rPr lang="de-DE" dirty="0" err="1"/>
              <a:t>rainfall</a:t>
            </a:r>
            <a:r>
              <a:rPr lang="de-DE" dirty="0"/>
              <a:t> </a:t>
            </a:r>
            <a:r>
              <a:rPr lang="de-DE" dirty="0" err="1"/>
              <a:t>amount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domain</a:t>
            </a:r>
            <a:r>
              <a:rPr lang="de-DE" dirty="0"/>
              <a:t> </a:t>
            </a:r>
            <a:r>
              <a:rPr lang="de-DE" dirty="0" err="1"/>
              <a:t>measured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radar</a:t>
            </a:r>
            <a:r>
              <a:rPr lang="de-DE" dirty="0"/>
              <a:t> vs. </a:t>
            </a:r>
            <a:r>
              <a:rPr lang="de-DE" dirty="0" err="1"/>
              <a:t>normalized</a:t>
            </a:r>
            <a:r>
              <a:rPr lang="de-DE" dirty="0"/>
              <a:t> CP </a:t>
            </a:r>
            <a:r>
              <a:rPr lang="de-DE" dirty="0" err="1"/>
              <a:t>area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four</a:t>
            </a:r>
            <a:r>
              <a:rPr lang="de-DE" dirty="0"/>
              <a:t> </a:t>
            </a:r>
            <a:r>
              <a:rPr lang="de-DE" dirty="0" err="1"/>
              <a:t>cases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b: Also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mean</a:t>
            </a:r>
            <a:r>
              <a:rPr lang="de-DE" dirty="0"/>
              <a:t> </a:t>
            </a:r>
            <a:r>
              <a:rPr lang="de-DE" dirty="0" err="1"/>
              <a:t>dT</a:t>
            </a:r>
            <a:r>
              <a:rPr lang="de-DE" dirty="0"/>
              <a:t> relative </a:t>
            </a:r>
            <a:r>
              <a:rPr lang="de-DE" dirty="0" err="1"/>
              <a:t>relative</a:t>
            </a:r>
            <a:r>
              <a:rPr lang="de-DE" dirty="0"/>
              <a:t> </a:t>
            </a:r>
            <a:r>
              <a:rPr lang="de-DE" dirty="0" err="1"/>
              <a:t>relationship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among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cases</a:t>
            </a:r>
            <a:r>
              <a:rPr lang="de-DE" dirty="0"/>
              <a:t>, </a:t>
            </a:r>
            <a:r>
              <a:rPr lang="de-DE" dirty="0" err="1"/>
              <a:t>showing</a:t>
            </a:r>
            <a:r>
              <a:rPr lang="de-DE" dirty="0"/>
              <a:t> </a:t>
            </a:r>
            <a:r>
              <a:rPr lang="de-DE" dirty="0" err="1"/>
              <a:t>most</a:t>
            </a:r>
            <a:r>
              <a:rPr lang="de-DE" dirty="0"/>
              <a:t> </a:t>
            </a:r>
            <a:r>
              <a:rPr lang="de-DE" dirty="0" err="1"/>
              <a:t>efficient</a:t>
            </a:r>
            <a:r>
              <a:rPr lang="de-DE" dirty="0"/>
              <a:t> </a:t>
            </a:r>
            <a:r>
              <a:rPr lang="de-DE" dirty="0" err="1"/>
              <a:t>cooling</a:t>
            </a:r>
            <a:r>
              <a:rPr lang="de-DE" dirty="0"/>
              <a:t> in </a:t>
            </a:r>
            <a:r>
              <a:rPr lang="de-DE" dirty="0" err="1"/>
              <a:t>early</a:t>
            </a:r>
            <a:r>
              <a:rPr lang="de-DE" dirty="0"/>
              <a:t> </a:t>
            </a:r>
            <a:r>
              <a:rPr lang="de-DE" dirty="0" err="1"/>
              <a:t>stages</a:t>
            </a:r>
            <a:r>
              <a:rPr lang="de-DE" dirty="0"/>
              <a:t> (80% </a:t>
            </a:r>
            <a:r>
              <a:rPr lang="de-DE" dirty="0" err="1"/>
              <a:t>cooling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50% </a:t>
            </a:r>
            <a:r>
              <a:rPr lang="de-DE" dirty="0" err="1"/>
              <a:t>rainfall</a:t>
            </a:r>
            <a:r>
              <a:rPr lang="de-DE" dirty="0"/>
              <a:t>) </a:t>
            </a:r>
          </a:p>
          <a:p>
            <a:pPr marL="171450" indent="-171450">
              <a:buFontTx/>
              <a:buChar char="-"/>
            </a:pPr>
            <a:r>
              <a:rPr lang="de-DE" dirty="0"/>
              <a:t>This </a:t>
            </a:r>
            <a:r>
              <a:rPr lang="de-DE" dirty="0" err="1"/>
              <a:t>argues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…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dirty="0"/>
              <a:t>Other </a:t>
            </a:r>
            <a:r>
              <a:rPr lang="de-DE" dirty="0" err="1"/>
              <a:t>factors</a:t>
            </a:r>
            <a:r>
              <a:rPr lang="de-DE" dirty="0"/>
              <a:t>: Evaporation </a:t>
            </a:r>
            <a:r>
              <a:rPr lang="de-DE" dirty="0" err="1"/>
              <a:t>efficiency</a:t>
            </a:r>
            <a:r>
              <a:rPr lang="de-DE" dirty="0"/>
              <a:t>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0E80F-64CC-400A-A3C9-05263E750B7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234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Plot </a:t>
            </a:r>
            <a:r>
              <a:rPr lang="de-DE" dirty="0" err="1"/>
              <a:t>of</a:t>
            </a:r>
            <a:r>
              <a:rPr lang="de-DE" dirty="0"/>
              <a:t> Jogi: Time vs. </a:t>
            </a:r>
            <a:r>
              <a:rPr lang="de-DE" dirty="0" err="1"/>
              <a:t>Distance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center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dT</a:t>
            </a:r>
            <a:r>
              <a:rPr lang="de-DE" dirty="0"/>
              <a:t> and </a:t>
            </a:r>
            <a:r>
              <a:rPr lang="de-DE" dirty="0" err="1"/>
              <a:t>dp</a:t>
            </a:r>
            <a:r>
              <a:rPr lang="de-DE" dirty="0"/>
              <a:t> + Mean RR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area</a:t>
            </a:r>
            <a:endParaRPr lang="de-DE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dirty="0" err="1"/>
              <a:t>Grows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40 km </a:t>
            </a:r>
            <a:r>
              <a:rPr lang="de-DE" dirty="0" err="1"/>
              <a:t>diameter</a:t>
            </a:r>
            <a:r>
              <a:rPr lang="de-DE" dirty="0"/>
              <a:t> in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hour</a:t>
            </a:r>
            <a:r>
              <a:rPr lang="de-DE" dirty="0"/>
              <a:t>, </a:t>
            </a:r>
            <a:r>
              <a:rPr lang="de-DE" dirty="0" err="1"/>
              <a:t>confims</a:t>
            </a:r>
            <a:r>
              <a:rPr lang="de-DE" dirty="0"/>
              <a:t> </a:t>
            </a:r>
            <a:r>
              <a:rPr lang="de-DE" dirty="0" err="1"/>
              <a:t>visually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rainfall</a:t>
            </a:r>
            <a:r>
              <a:rPr lang="de-DE" dirty="0"/>
              <a:t> </a:t>
            </a:r>
            <a:r>
              <a:rPr lang="de-DE" dirty="0" err="1"/>
              <a:t>controls</a:t>
            </a:r>
            <a:r>
              <a:rPr lang="de-DE" dirty="0"/>
              <a:t> </a:t>
            </a:r>
            <a:r>
              <a:rPr lang="de-DE" dirty="0" err="1"/>
              <a:t>growth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 err="1"/>
              <a:t>Allows</a:t>
            </a:r>
            <a:r>
              <a:rPr lang="de-DE" dirty="0"/>
              <a:t> </a:t>
            </a:r>
            <a:r>
              <a:rPr lang="de-DE" dirty="0" err="1"/>
              <a:t>view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, </a:t>
            </a:r>
            <a:r>
              <a:rPr lang="de-DE" dirty="0" err="1"/>
              <a:t>strongest</a:t>
            </a:r>
            <a:r>
              <a:rPr lang="de-DE" dirty="0"/>
              <a:t> </a:t>
            </a:r>
            <a:r>
              <a:rPr lang="de-DE" dirty="0" err="1"/>
              <a:t>dT</a:t>
            </a:r>
            <a:r>
              <a:rPr lang="de-DE" dirty="0"/>
              <a:t> at </a:t>
            </a:r>
            <a:r>
              <a:rPr lang="de-DE" dirty="0" err="1"/>
              <a:t>center</a:t>
            </a:r>
            <a:r>
              <a:rPr lang="de-DE" dirty="0"/>
              <a:t>, </a:t>
            </a:r>
            <a:r>
              <a:rPr lang="de-DE" dirty="0" err="1"/>
              <a:t>nearly</a:t>
            </a:r>
            <a:r>
              <a:rPr lang="de-DE" dirty="0"/>
              <a:t> linear radial </a:t>
            </a:r>
            <a:r>
              <a:rPr lang="de-DE" dirty="0" err="1"/>
              <a:t>gradient</a:t>
            </a:r>
            <a:r>
              <a:rPr lang="de-DE" dirty="0"/>
              <a:t>, not </a:t>
            </a:r>
            <a:r>
              <a:rPr lang="de-DE" dirty="0" err="1"/>
              <a:t>confined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leading</a:t>
            </a:r>
            <a:r>
              <a:rPr lang="de-DE" dirty="0"/>
              <a:t> </a:t>
            </a:r>
            <a:r>
              <a:rPr lang="de-DE" dirty="0" err="1"/>
              <a:t>eadge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 err="1"/>
              <a:t>dp</a:t>
            </a:r>
            <a:r>
              <a:rPr lang="de-DE" dirty="0"/>
              <a:t> </a:t>
            </a:r>
            <a:r>
              <a:rPr lang="de-DE" dirty="0" err="1"/>
              <a:t>peak</a:t>
            </a:r>
            <a:r>
              <a:rPr lang="de-DE" dirty="0"/>
              <a:t> </a:t>
            </a:r>
            <a:r>
              <a:rPr lang="de-DE" dirty="0" err="1"/>
              <a:t>precedes</a:t>
            </a:r>
            <a:r>
              <a:rPr lang="de-DE" dirty="0"/>
              <a:t> </a:t>
            </a:r>
            <a:r>
              <a:rPr lang="de-DE" dirty="0" err="1"/>
              <a:t>dT</a:t>
            </a:r>
            <a:r>
              <a:rPr lang="de-DE" dirty="0"/>
              <a:t> -&gt; non-</a:t>
            </a:r>
            <a:r>
              <a:rPr lang="de-DE" dirty="0" err="1"/>
              <a:t>hydrostatic</a:t>
            </a:r>
            <a:r>
              <a:rPr lang="de-DE" dirty="0"/>
              <a:t> -&gt; </a:t>
            </a:r>
            <a:r>
              <a:rPr lang="de-DE" dirty="0" err="1"/>
              <a:t>downdrafts</a:t>
            </a:r>
            <a:r>
              <a:rPr lang="de-DE" dirty="0"/>
              <a:t> -&gt;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upper</a:t>
            </a:r>
            <a:r>
              <a:rPr lang="de-DE" dirty="0"/>
              <a:t>-level </a:t>
            </a:r>
            <a:r>
              <a:rPr lang="de-DE" dirty="0" err="1"/>
              <a:t>air</a:t>
            </a:r>
            <a:r>
              <a:rPr lang="de-DE" dirty="0"/>
              <a:t> additional </a:t>
            </a:r>
            <a:r>
              <a:rPr lang="de-DE" dirty="0" err="1"/>
              <a:t>factor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growth</a:t>
            </a:r>
            <a:r>
              <a:rPr lang="de-DE" dirty="0"/>
              <a:t> (in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evidence</a:t>
            </a:r>
            <a:r>
              <a:rPr lang="de-DE" dirty="0"/>
              <a:t> in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measurements</a:t>
            </a:r>
            <a:r>
              <a:rPr lang="de-DE" dirty="0"/>
              <a:t>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0E80F-64CC-400A-A3C9-05263E750B7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423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Bild 37" descr="UniHH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53" y="4668449"/>
            <a:ext cx="1157288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820" y="4655931"/>
            <a:ext cx="1212136" cy="3915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225" y="4687367"/>
            <a:ext cx="3590299" cy="40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847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8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SSTV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15636" y="232435"/>
            <a:ext cx="8362603" cy="63976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>
              <a:defRPr sz="2800" b="1">
                <a:solidFill>
                  <a:schemeClr val="tx1"/>
                </a:solidFill>
                <a:latin typeface="Lato" panose="020F0502020204030203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15636" y="1041010"/>
            <a:ext cx="8362604" cy="3461140"/>
          </a:xfrm>
        </p:spPr>
        <p:txBody>
          <a:bodyPr>
            <a:normAutofit/>
          </a:bodyPr>
          <a:lstStyle>
            <a:lvl1pPr marL="216000" indent="-288000">
              <a:defRPr sz="1600">
                <a:latin typeface="Lato" panose="020F0502020204030203" pitchFamily="34" charset="0"/>
                <a:cs typeface="Calibri Light" panose="020F0302020204030204" pitchFamily="34" charset="0"/>
              </a:defRPr>
            </a:lvl1pPr>
            <a:lvl2pPr marL="540000" indent="-288000">
              <a:defRPr sz="1400">
                <a:latin typeface="Lato" panose="020F0502020204030203" pitchFamily="34" charset="0"/>
                <a:cs typeface="Calibri Light" panose="020F0302020204030204" pitchFamily="34" charset="0"/>
              </a:defRPr>
            </a:lvl2pPr>
            <a:lvl3pPr>
              <a:defRPr sz="1200">
                <a:latin typeface="Lato" panose="020F0502020204030203" pitchFamily="34" charset="0"/>
                <a:cs typeface="Calibri Light" panose="020F0302020204030204" pitchFamily="34" charset="0"/>
              </a:defRPr>
            </a:lvl3pPr>
            <a:lvl4pPr>
              <a:defRPr sz="1100">
                <a:latin typeface="Lato" panose="020F0502020204030203" pitchFamily="34" charset="0"/>
                <a:cs typeface="Calibri Light" panose="020F0302020204030204" pitchFamily="34" charset="0"/>
              </a:defRPr>
            </a:lvl4pPr>
            <a:lvl5pPr>
              <a:defRPr sz="1100">
                <a:latin typeface="Lato" panose="020F0502020204030203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1F5CDDC8-CE67-5188-4306-9DD1ABFD2DCE}"/>
              </a:ext>
            </a:extLst>
          </p:cNvPr>
          <p:cNvSpPr txBox="1">
            <a:spLocks/>
          </p:cNvSpPr>
          <p:nvPr userDrawn="1"/>
        </p:nvSpPr>
        <p:spPr>
          <a:xfrm>
            <a:off x="413744" y="4778876"/>
            <a:ext cx="283463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457200" rtl="0" eaLnBrk="1" latinLnBrk="0" hangingPunct="1">
              <a:defRPr sz="1400" b="1" kern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0" dirty="0">
                <a:solidFill>
                  <a:schemeClr val="bg1">
                    <a:lumMod val="50000"/>
                  </a:schemeClr>
                </a:solidFill>
              </a:rPr>
              <a:t>bastian.kirsch@uni-hamburg.de</a:t>
            </a: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70A032DD-F9BF-E987-A1F6-0E213128420C}"/>
              </a:ext>
            </a:extLst>
          </p:cNvPr>
          <p:cNvCxnSpPr>
            <a:cxnSpLocks/>
          </p:cNvCxnSpPr>
          <p:nvPr userDrawn="1"/>
        </p:nvCxnSpPr>
        <p:spPr>
          <a:xfrm>
            <a:off x="415636" y="900331"/>
            <a:ext cx="836260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3">
            <a:extLst>
              <a:ext uri="{FF2B5EF4-FFF2-40B4-BE49-F238E27FC236}">
                <a16:creationId xmlns:a16="http://schemas.microsoft.com/office/drawing/2014/main" id="{3BA4B659-64F1-BD72-BF20-86BCBC1F78E5}"/>
              </a:ext>
            </a:extLst>
          </p:cNvPr>
          <p:cNvSpPr txBox="1">
            <a:spLocks/>
          </p:cNvSpPr>
          <p:nvPr userDrawn="1"/>
        </p:nvSpPr>
        <p:spPr>
          <a:xfrm>
            <a:off x="7881730" y="4778876"/>
            <a:ext cx="89724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457200" rtl="0" eaLnBrk="1" latinLnBrk="0" hangingPunct="1">
              <a:defRPr sz="1400" b="1" kern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5243F7C-70F7-4FA4-8F69-976B06EF27EA}" type="slidenum">
              <a:rPr lang="en-US" sz="1400" b="0" smtClean="0">
                <a:solidFill>
                  <a:schemeClr val="tx1"/>
                </a:solidFill>
              </a:rPr>
              <a:pPr algn="r"/>
              <a:t>‹Nr.›</a:t>
            </a:fld>
            <a:r>
              <a:rPr lang="en-US" sz="1400" b="0" dirty="0">
                <a:solidFill>
                  <a:schemeClr val="tx1"/>
                </a:solidFill>
              </a:rPr>
              <a:t>/13</a:t>
            </a:r>
          </a:p>
        </p:txBody>
      </p:sp>
    </p:spTree>
    <p:extLst>
      <p:ext uri="{BB962C8B-B14F-4D97-AF65-F5344CB8AC3E}">
        <p14:creationId xmlns:p14="http://schemas.microsoft.com/office/powerpoint/2010/main" val="382348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40" userDrawn="1">
          <p15:clr>
            <a:srgbClr val="FBAE40"/>
          </p15:clr>
        </p15:guide>
        <p15:guide id="2" pos="553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37ABEB8F-0ED0-944E-2589-96A8D1BB3D42}"/>
              </a:ext>
            </a:extLst>
          </p:cNvPr>
          <p:cNvCxnSpPr>
            <a:cxnSpLocks/>
          </p:cNvCxnSpPr>
          <p:nvPr userDrawn="1"/>
        </p:nvCxnSpPr>
        <p:spPr>
          <a:xfrm>
            <a:off x="415636" y="2521314"/>
            <a:ext cx="836260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B64592A-98BB-773F-3246-B4FC59DBCE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635" y="1953489"/>
            <a:ext cx="8362603" cy="547254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latin typeface="Lato" panose="020F0502020204030203" pitchFamily="34" charset="0"/>
              </a:defRPr>
            </a:lvl1pPr>
          </a:lstStyle>
          <a:p>
            <a:pPr lvl="0"/>
            <a:r>
              <a:rPr lang="de-DE" dirty="0" err="1"/>
              <a:t>Section</a:t>
            </a:r>
            <a:r>
              <a:rPr lang="de-DE" dirty="0"/>
              <a:t> title</a:t>
            </a:r>
          </a:p>
        </p:txBody>
      </p:sp>
    </p:spTree>
    <p:extLst>
      <p:ext uri="{BB962C8B-B14F-4D97-AF65-F5344CB8AC3E}">
        <p14:creationId xmlns:p14="http://schemas.microsoft.com/office/powerpoint/2010/main" val="404888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517409" y="4767263"/>
            <a:ext cx="171961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Bastian Kirsch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1109734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5BD9C-9CF3-45BD-B65E-2602069A8EDA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6459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28650" y="1167714"/>
            <a:ext cx="7886700" cy="3464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2936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E06C926B-1D95-4906-9B2E-0A4860F3C1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29612" t="11985" r="28366" b="17380"/>
          <a:stretch/>
        </p:blipFill>
        <p:spPr>
          <a:xfrm>
            <a:off x="5862485" y="1"/>
            <a:ext cx="3281516" cy="449825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259540" y="334813"/>
            <a:ext cx="6903260" cy="178895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morphology </a:t>
            </a:r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of convective cold </a:t>
            </a: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pools in a dense station network during </a:t>
            </a:r>
            <a:r>
              <a:rPr lang="en-US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FESSTVaL</a:t>
            </a:r>
            <a:endParaRPr lang="en-US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259540" y="2458580"/>
            <a:ext cx="8518700" cy="209791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Bastian Kirsch</a:t>
            </a:r>
            <a:r>
              <a:rPr lang="en-US" sz="2400" b="1" baseline="30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1,3</a:t>
            </a:r>
            <a:r>
              <a:rPr lang="en-US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</a:t>
            </a:r>
          </a:p>
          <a:p>
            <a:pPr algn="l"/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Cathy Hohenegger</a:t>
            </a:r>
            <a:r>
              <a:rPr lang="en-US" sz="1800" baseline="30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2,3</a:t>
            </a: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and Felix Ament</a:t>
            </a:r>
            <a:r>
              <a:rPr lang="en-US" sz="1800" baseline="30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1,2,3</a:t>
            </a:r>
          </a:p>
          <a:p>
            <a:pPr algn="l"/>
            <a:endParaRPr lang="en-US" sz="1600" i="1" dirty="0">
              <a:latin typeface="Lato Light" panose="020F0302020204030203" pitchFamily="34" charset="0"/>
              <a:cs typeface="Calibri Light" panose="020F0302020204030204" pitchFamily="34" charset="0"/>
            </a:endParaRPr>
          </a:p>
          <a:p>
            <a:pPr algn="l"/>
            <a:r>
              <a:rPr lang="en-US" sz="1400" baseline="30000" dirty="0">
                <a:latin typeface="Lato" panose="020F0502020204030203" pitchFamily="34" charset="0"/>
                <a:cs typeface="Calibri Light" panose="020F0302020204030204" pitchFamily="34" charset="0"/>
              </a:rPr>
              <a:t>1</a:t>
            </a:r>
            <a:r>
              <a:rPr lang="en-US" sz="1400" dirty="0">
                <a:latin typeface="Lato" panose="020F0502020204030203" pitchFamily="34" charset="0"/>
                <a:cs typeface="Calibri Light" panose="020F0302020204030204" pitchFamily="34" charset="0"/>
              </a:rPr>
              <a:t> </a:t>
            </a:r>
            <a:r>
              <a:rPr lang="en-US" sz="1400" dirty="0" err="1">
                <a:latin typeface="Lato" panose="020F0502020204030203" pitchFamily="34" charset="0"/>
                <a:cs typeface="Calibri Light" panose="020F0302020204030204" pitchFamily="34" charset="0"/>
              </a:rPr>
              <a:t>Meteorologisches</a:t>
            </a:r>
            <a:r>
              <a:rPr lang="en-US" sz="1400" dirty="0">
                <a:latin typeface="Lato" panose="020F0502020204030203" pitchFamily="34" charset="0"/>
                <a:cs typeface="Calibri Light" panose="020F0302020204030204" pitchFamily="34" charset="0"/>
              </a:rPr>
              <a:t> </a:t>
            </a:r>
            <a:r>
              <a:rPr lang="en-US" sz="1400" dirty="0" err="1">
                <a:latin typeface="Lato" panose="020F0502020204030203" pitchFamily="34" charset="0"/>
                <a:cs typeface="Calibri Light" panose="020F0302020204030204" pitchFamily="34" charset="0"/>
              </a:rPr>
              <a:t>Institut</a:t>
            </a:r>
            <a:r>
              <a:rPr lang="en-US" sz="1400" dirty="0">
                <a:latin typeface="Lato" panose="020F0502020204030203" pitchFamily="34" charset="0"/>
                <a:cs typeface="Calibri Light" panose="020F0302020204030204" pitchFamily="34" charset="0"/>
              </a:rPr>
              <a:t>, Universität Hamburg, Hamburg, Germany</a:t>
            </a:r>
          </a:p>
          <a:p>
            <a:pPr algn="l"/>
            <a:r>
              <a:rPr lang="en-US" sz="1400" baseline="30000" dirty="0">
                <a:latin typeface="Lato" panose="020F0502020204030203" pitchFamily="34" charset="0"/>
                <a:cs typeface="Calibri Light" panose="020F0302020204030204" pitchFamily="34" charset="0"/>
              </a:rPr>
              <a:t>2</a:t>
            </a:r>
            <a:r>
              <a:rPr lang="en-US" sz="1400" dirty="0">
                <a:latin typeface="Lato" panose="020F0502020204030203" pitchFamily="34" charset="0"/>
                <a:cs typeface="Calibri Light" panose="020F0302020204030204" pitchFamily="34" charset="0"/>
              </a:rPr>
              <a:t> Max-Planck-</a:t>
            </a:r>
            <a:r>
              <a:rPr lang="en-US" sz="1400" dirty="0" err="1">
                <a:latin typeface="Lato" panose="020F0502020204030203" pitchFamily="34" charset="0"/>
                <a:cs typeface="Calibri Light" panose="020F0302020204030204" pitchFamily="34" charset="0"/>
              </a:rPr>
              <a:t>Institut</a:t>
            </a:r>
            <a:r>
              <a:rPr lang="en-US" sz="1400" dirty="0">
                <a:latin typeface="Lato" panose="020F0502020204030203" pitchFamily="34" charset="0"/>
                <a:cs typeface="Calibri Light" panose="020F0302020204030204" pitchFamily="34" charset="0"/>
              </a:rPr>
              <a:t> für </a:t>
            </a:r>
            <a:r>
              <a:rPr lang="en-US" sz="1400" dirty="0" err="1">
                <a:latin typeface="Lato" panose="020F0502020204030203" pitchFamily="34" charset="0"/>
                <a:cs typeface="Calibri Light" panose="020F0302020204030204" pitchFamily="34" charset="0"/>
              </a:rPr>
              <a:t>Meteorologie</a:t>
            </a:r>
            <a:r>
              <a:rPr lang="en-US" sz="1400" dirty="0">
                <a:latin typeface="Lato" panose="020F0502020204030203" pitchFamily="34" charset="0"/>
                <a:cs typeface="Calibri Light" panose="020F0302020204030204" pitchFamily="34" charset="0"/>
              </a:rPr>
              <a:t>, Hamburg, Germany</a:t>
            </a:r>
          </a:p>
          <a:p>
            <a:pPr algn="l"/>
            <a:r>
              <a:rPr lang="en-US" sz="1400" baseline="30000" dirty="0">
                <a:latin typeface="Lato" panose="020F0502020204030203" pitchFamily="34" charset="0"/>
                <a:cs typeface="Calibri Light" panose="020F0302020204030204" pitchFamily="34" charset="0"/>
              </a:rPr>
              <a:t>3</a:t>
            </a:r>
            <a:r>
              <a:rPr lang="en-US" sz="1400" dirty="0">
                <a:latin typeface="Lato" panose="020F0502020204030203" pitchFamily="34" charset="0"/>
                <a:cs typeface="Calibri Light" panose="020F0302020204030204" pitchFamily="34" charset="0"/>
              </a:rPr>
              <a:t> Hans-</a:t>
            </a:r>
            <a:r>
              <a:rPr lang="en-US" sz="1400" dirty="0" err="1">
                <a:latin typeface="Lato" panose="020F0502020204030203" pitchFamily="34" charset="0"/>
                <a:cs typeface="Calibri Light" panose="020F0302020204030204" pitchFamily="34" charset="0"/>
              </a:rPr>
              <a:t>Ertel</a:t>
            </a:r>
            <a:r>
              <a:rPr lang="en-US" sz="1400" dirty="0">
                <a:latin typeface="Lato" panose="020F0502020204030203" pitchFamily="34" charset="0"/>
                <a:cs typeface="Calibri Light" panose="020F0302020204030204" pitchFamily="34" charset="0"/>
              </a:rPr>
              <a:t>-</a:t>
            </a:r>
            <a:r>
              <a:rPr lang="en-US" sz="1400" dirty="0" err="1">
                <a:latin typeface="Lato" panose="020F0502020204030203" pitchFamily="34" charset="0"/>
                <a:cs typeface="Calibri Light" panose="020F0302020204030204" pitchFamily="34" charset="0"/>
              </a:rPr>
              <a:t>Zentrum</a:t>
            </a:r>
            <a:r>
              <a:rPr lang="en-US" sz="1400" dirty="0">
                <a:latin typeface="Lato" panose="020F0502020204030203" pitchFamily="34" charset="0"/>
                <a:cs typeface="Calibri Light" panose="020F0302020204030204" pitchFamily="34" charset="0"/>
              </a:rPr>
              <a:t> für </a:t>
            </a:r>
            <a:r>
              <a:rPr lang="en-US" sz="1400" dirty="0" err="1">
                <a:latin typeface="Lato" panose="020F0502020204030203" pitchFamily="34" charset="0"/>
                <a:cs typeface="Calibri Light" panose="020F0302020204030204" pitchFamily="34" charset="0"/>
              </a:rPr>
              <a:t>Wetterforschung</a:t>
            </a:r>
            <a:r>
              <a:rPr lang="en-US" sz="1400" dirty="0">
                <a:latin typeface="Lato" panose="020F0502020204030203" pitchFamily="34" charset="0"/>
                <a:cs typeface="Calibri Light" panose="020F0302020204030204" pitchFamily="34" charset="0"/>
              </a:rPr>
              <a:t> – </a:t>
            </a:r>
            <a:r>
              <a:rPr lang="en-US" sz="1400" dirty="0" err="1">
                <a:latin typeface="Lato" panose="020F0502020204030203" pitchFamily="34" charset="0"/>
                <a:cs typeface="Calibri Light" panose="020F0302020204030204" pitchFamily="34" charset="0"/>
              </a:rPr>
              <a:t>Bereich</a:t>
            </a:r>
            <a:r>
              <a:rPr lang="en-US" sz="1400" dirty="0">
                <a:latin typeface="Lato" panose="020F0502020204030203" pitchFamily="34" charset="0"/>
                <a:cs typeface="Calibri Light" panose="020F0302020204030204" pitchFamily="34" charset="0"/>
              </a:rPr>
              <a:t> </a:t>
            </a:r>
            <a:r>
              <a:rPr lang="en-US" sz="1400" dirty="0" err="1">
                <a:latin typeface="Lato" panose="020F0502020204030203" pitchFamily="34" charset="0"/>
                <a:cs typeface="Calibri Light" panose="020F0302020204030204" pitchFamily="34" charset="0"/>
              </a:rPr>
              <a:t>Modellentwicklung</a:t>
            </a:r>
            <a:r>
              <a:rPr lang="en-US" sz="1400" dirty="0">
                <a:latin typeface="Lato" panose="020F0502020204030203" pitchFamily="34" charset="0"/>
                <a:cs typeface="Calibri Light" panose="020F0302020204030204" pitchFamily="34" charset="0"/>
              </a:rPr>
              <a:t> </a:t>
            </a:r>
            <a:r>
              <a:rPr lang="en-US" sz="1400" dirty="0" err="1">
                <a:latin typeface="Lato" panose="020F0502020204030203" pitchFamily="34" charset="0"/>
                <a:cs typeface="Calibri Light" panose="020F0302020204030204" pitchFamily="34" charset="0"/>
              </a:rPr>
              <a:t>Konvektion</a:t>
            </a:r>
            <a:endParaRPr lang="en-US" sz="1400" dirty="0">
              <a:latin typeface="Lato" panose="020F0502020204030203" pitchFamily="34" charset="0"/>
              <a:cs typeface="Calibri Light" panose="020F0302020204030204" pitchFamily="34" charset="0"/>
            </a:endParaRPr>
          </a:p>
          <a:p>
            <a:pPr algn="l"/>
            <a:endParaRPr lang="en-US" sz="1600" i="1" dirty="0">
              <a:latin typeface="Lato Light" panose="020F0302020204030203" pitchFamily="34" charset="0"/>
              <a:cs typeface="Calibri Light" panose="020F0302020204030204" pitchFamily="34" charset="0"/>
            </a:endParaRPr>
          </a:p>
          <a:p>
            <a:pPr algn="l"/>
            <a:r>
              <a:rPr lang="en-US" sz="1600" i="1" dirty="0">
                <a:latin typeface="Lato" panose="020F0502020204030203" pitchFamily="34" charset="0"/>
                <a:cs typeface="Calibri Light" panose="020F0302020204030204" pitchFamily="34" charset="0"/>
              </a:rPr>
              <a:t>EMS Annual Meeting, Bonn, 7. September 2022</a:t>
            </a:r>
          </a:p>
          <a:p>
            <a:pPr algn="l"/>
            <a:endParaRPr lang="en-US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5531661" y="3917481"/>
            <a:ext cx="3352799" cy="41351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US" sz="1600" i="1" dirty="0">
              <a:latin typeface="Lato Light" panose="020F0302020204030203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60F7E99-51A5-9D26-924B-D79393386C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449" t="20023" r="28800" b="21368"/>
          <a:stretch/>
        </p:blipFill>
        <p:spPr>
          <a:xfrm>
            <a:off x="7913077" y="3499561"/>
            <a:ext cx="1103268" cy="154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260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21130-D3F7-A2D9-BB7E-83016082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Why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cold</a:t>
            </a:r>
            <a:r>
              <a:rPr lang="de-DE" dirty="0"/>
              <a:t> </a:t>
            </a:r>
            <a:r>
              <a:rPr lang="de-DE" dirty="0" err="1"/>
              <a:t>pools</a:t>
            </a:r>
            <a:r>
              <a:rPr lang="de-DE" dirty="0"/>
              <a:t> relevant?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5BE38DDE-3E81-3F72-D73E-9AB6CB6C0E70}"/>
              </a:ext>
            </a:extLst>
          </p:cNvPr>
          <p:cNvSpPr/>
          <p:nvPr/>
        </p:nvSpPr>
        <p:spPr>
          <a:xfrm>
            <a:off x="5966549" y="2022764"/>
            <a:ext cx="1027367" cy="9061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9AEE0489-2F5E-EDDE-3C48-9285A1633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88" y="1092488"/>
            <a:ext cx="7706336" cy="3564399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E3DF6171-669F-7A79-FC47-C94116C5F3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106" y="1094122"/>
            <a:ext cx="7706336" cy="3564399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5D34DA3-22F8-173F-4F0D-49CEAF0E90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544" y="1094914"/>
            <a:ext cx="7706336" cy="3564399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6B82EC24-C957-638A-F2A8-B68F6454E7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546" y="1094914"/>
            <a:ext cx="7706336" cy="3564399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9BF8CA4B-998D-AC49-EEE1-E569A1F1E6F7}"/>
              </a:ext>
            </a:extLst>
          </p:cNvPr>
          <p:cNvSpPr txBox="1"/>
          <p:nvPr/>
        </p:nvSpPr>
        <p:spPr>
          <a:xfrm>
            <a:off x="4484075" y="4593343"/>
            <a:ext cx="3513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latin typeface="Lato" panose="020F0502020204030203" pitchFamily="34" charset="0"/>
              </a:rPr>
              <a:t>Khairoutdinov</a:t>
            </a:r>
            <a:r>
              <a:rPr lang="de-DE" sz="1200" dirty="0">
                <a:latin typeface="Lato" panose="020F0502020204030203" pitchFamily="34" charset="0"/>
              </a:rPr>
              <a:t> and Randall (2006), Schlemmer and Hohenegger (2014), </a:t>
            </a:r>
            <a:r>
              <a:rPr lang="de-DE" sz="1200" dirty="0" err="1">
                <a:latin typeface="Lato" panose="020F0502020204030203" pitchFamily="34" charset="0"/>
              </a:rPr>
              <a:t>Torri</a:t>
            </a:r>
            <a:r>
              <a:rPr lang="de-DE" sz="1200" dirty="0">
                <a:latin typeface="Lato" panose="020F0502020204030203" pitchFamily="34" charset="0"/>
              </a:rPr>
              <a:t> et al. (2015)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D1BD075-A5C5-47F7-FAB0-EF23CA04A6BB}"/>
              </a:ext>
            </a:extLst>
          </p:cNvPr>
          <p:cNvSpPr txBox="1"/>
          <p:nvPr/>
        </p:nvSpPr>
        <p:spPr>
          <a:xfrm>
            <a:off x="5263243" y="1137246"/>
            <a:ext cx="3006285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err="1">
                <a:latin typeface="Lato" panose="020F0502020204030203" pitchFamily="34" charset="0"/>
              </a:rPr>
              <a:t>Crucial</a:t>
            </a:r>
            <a:r>
              <a:rPr lang="de-DE" sz="1600" b="1" dirty="0">
                <a:latin typeface="Lato" panose="020F0502020204030203" pitchFamily="34" charset="0"/>
              </a:rPr>
              <a:t> </a:t>
            </a:r>
            <a:r>
              <a:rPr lang="de-DE" sz="1600" b="1" dirty="0" err="1">
                <a:latin typeface="Lato" panose="020F0502020204030203" pitchFamily="34" charset="0"/>
              </a:rPr>
              <a:t>factor</a:t>
            </a:r>
            <a:r>
              <a:rPr lang="de-DE" sz="1600" b="1" dirty="0">
                <a:latin typeface="Lato" panose="020F0502020204030203" pitchFamily="34" charset="0"/>
              </a:rPr>
              <a:t> </a:t>
            </a:r>
            <a:r>
              <a:rPr lang="de-DE" sz="1600" b="1" dirty="0" err="1">
                <a:latin typeface="Lato" panose="020F0502020204030203" pitchFamily="34" charset="0"/>
              </a:rPr>
              <a:t>to</a:t>
            </a:r>
            <a:r>
              <a:rPr lang="de-DE" sz="1600" b="1" dirty="0">
                <a:latin typeface="Lato" panose="020F0502020204030203" pitchFamily="34" charset="0"/>
              </a:rPr>
              <a:t> </a:t>
            </a:r>
            <a:r>
              <a:rPr lang="de-DE" sz="1600" b="1" dirty="0" err="1">
                <a:latin typeface="Lato" panose="020F0502020204030203" pitchFamily="34" charset="0"/>
              </a:rPr>
              <a:t>understand</a:t>
            </a:r>
            <a:r>
              <a:rPr lang="de-DE" sz="1600" b="1" dirty="0">
                <a:latin typeface="Lato" panose="020F0502020204030203" pitchFamily="34" charset="0"/>
              </a:rPr>
              <a:t> </a:t>
            </a:r>
            <a:r>
              <a:rPr lang="de-DE" sz="1600" b="1" dirty="0" err="1">
                <a:latin typeface="Lato" panose="020F0502020204030203" pitchFamily="34" charset="0"/>
              </a:rPr>
              <a:t>organization</a:t>
            </a:r>
            <a:r>
              <a:rPr lang="de-DE" sz="1600" b="1" dirty="0">
                <a:latin typeface="Lato" panose="020F0502020204030203" pitchFamily="34" charset="0"/>
              </a:rPr>
              <a:t> </a:t>
            </a:r>
            <a:r>
              <a:rPr lang="de-DE" sz="1600" b="1" dirty="0" err="1">
                <a:latin typeface="Lato" panose="020F0502020204030203" pitchFamily="34" charset="0"/>
              </a:rPr>
              <a:t>of</a:t>
            </a:r>
            <a:r>
              <a:rPr lang="de-DE" sz="1600" b="1" dirty="0">
                <a:latin typeface="Lato" panose="020F0502020204030203" pitchFamily="34" charset="0"/>
              </a:rPr>
              <a:t> </a:t>
            </a:r>
            <a:r>
              <a:rPr lang="de-DE" sz="1600" b="1" dirty="0" err="1">
                <a:latin typeface="Lato" panose="020F0502020204030203" pitchFamily="34" charset="0"/>
              </a:rPr>
              <a:t>convection</a:t>
            </a:r>
            <a:endParaRPr lang="de-DE" sz="1600" b="1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86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300262-69BE-2723-6ED1-8E4D4A0DA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observational</a:t>
            </a:r>
            <a:r>
              <a:rPr lang="de-DE" dirty="0"/>
              <a:t> blind </a:t>
            </a:r>
            <a:r>
              <a:rPr lang="de-DE" dirty="0" err="1"/>
              <a:t>spot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CAD4EB4-CED2-A60F-D1F4-A78A5C433E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5636" y="1041009"/>
            <a:ext cx="8362604" cy="3547923"/>
          </a:xfrm>
        </p:spPr>
        <p:txBody>
          <a:bodyPr/>
          <a:lstStyle/>
          <a:p>
            <a:pPr marL="285750" indent="-285750"/>
            <a:r>
              <a:rPr lang="de-DE" dirty="0" err="1"/>
              <a:t>Evidence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spatial</a:t>
            </a:r>
            <a:r>
              <a:rPr lang="de-DE" dirty="0"/>
              <a:t> </a:t>
            </a:r>
            <a:r>
              <a:rPr lang="de-DE" dirty="0" err="1"/>
              <a:t>cold</a:t>
            </a:r>
            <a:r>
              <a:rPr lang="de-DE" dirty="0"/>
              <a:t> pool </a:t>
            </a:r>
            <a:r>
              <a:rPr lang="de-DE" dirty="0" err="1"/>
              <a:t>properties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high-resolution </a:t>
            </a:r>
            <a:r>
              <a:rPr lang="de-DE" dirty="0" err="1"/>
              <a:t>numerical</a:t>
            </a:r>
            <a:r>
              <a:rPr lang="de-DE" dirty="0"/>
              <a:t> </a:t>
            </a:r>
            <a:r>
              <a:rPr lang="de-DE" dirty="0" err="1"/>
              <a:t>simulations</a:t>
            </a:r>
            <a:endParaRPr lang="de-DE" dirty="0"/>
          </a:p>
          <a:p>
            <a:pPr marL="285750" indent="-285750"/>
            <a:r>
              <a:rPr lang="de-DE" dirty="0" err="1"/>
              <a:t>Conventional</a:t>
            </a:r>
            <a:r>
              <a:rPr lang="de-DE" dirty="0"/>
              <a:t> </a:t>
            </a:r>
            <a:r>
              <a:rPr lang="de-DE" dirty="0" err="1"/>
              <a:t>observation</a:t>
            </a:r>
            <a:r>
              <a:rPr lang="de-DE" dirty="0"/>
              <a:t> </a:t>
            </a:r>
            <a:r>
              <a:rPr lang="de-DE" dirty="0" err="1"/>
              <a:t>systems</a:t>
            </a:r>
            <a:r>
              <a:rPr lang="de-DE" dirty="0"/>
              <a:t> </a:t>
            </a:r>
            <a:r>
              <a:rPr lang="de-DE" dirty="0" err="1"/>
              <a:t>usually</a:t>
            </a:r>
            <a:r>
              <a:rPr lang="de-DE" dirty="0"/>
              <a:t> miss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b="1" dirty="0"/>
              <a:t>sub-</a:t>
            </a:r>
            <a:r>
              <a:rPr lang="de-DE" b="1" dirty="0" err="1"/>
              <a:t>mesoscale</a:t>
            </a:r>
            <a:r>
              <a:rPr lang="de-DE" b="1" dirty="0"/>
              <a:t> (100 m — 10 km) </a:t>
            </a:r>
            <a:r>
              <a:rPr lang="de-DE" dirty="0" err="1"/>
              <a:t>structure</a:t>
            </a:r>
            <a:r>
              <a:rPr lang="de-DE" b="1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cold</a:t>
            </a:r>
            <a:r>
              <a:rPr lang="de-DE" dirty="0"/>
              <a:t> </a:t>
            </a:r>
            <a:r>
              <a:rPr lang="de-DE" dirty="0" err="1"/>
              <a:t>pools</a:t>
            </a:r>
            <a:endParaRPr lang="de-DE" dirty="0"/>
          </a:p>
          <a:p>
            <a:pPr marL="0" indent="0">
              <a:buNone/>
            </a:pPr>
            <a:endParaRPr lang="en-US" dirty="0">
              <a:effectLst/>
              <a:latin typeface="Lato" panose="020F050202020403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/>
            <a:r>
              <a:rPr lang="de-DE" dirty="0"/>
              <a:t>New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FESSTVaL</a:t>
            </a:r>
            <a:r>
              <a:rPr lang="de-DE" dirty="0"/>
              <a:t> </a:t>
            </a:r>
            <a:r>
              <a:rPr lang="de-DE" dirty="0" err="1"/>
              <a:t>experiment</a:t>
            </a:r>
            <a:r>
              <a:rPr lang="de-DE" dirty="0"/>
              <a:t> </a:t>
            </a:r>
            <a:r>
              <a:rPr lang="de-DE" dirty="0" err="1"/>
              <a:t>allows</a:t>
            </a:r>
            <a:r>
              <a:rPr lang="de-DE" dirty="0"/>
              <a:t> </a:t>
            </a:r>
            <a:r>
              <a:rPr lang="en-US" dirty="0">
                <a:cs typeface="Times New Roman" panose="02020603050405020304" pitchFamily="18" charset="0"/>
              </a:rPr>
              <a:t>to address the observational blind spot with</a:t>
            </a:r>
            <a:r>
              <a:rPr lang="en-US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in-situ measurements:</a:t>
            </a:r>
            <a:endParaRPr 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/>
            <a:endParaRPr lang="en-US" dirty="0">
              <a:cs typeface="Times New Roman" panose="02020603050405020304" pitchFamily="18" charset="0"/>
            </a:endParaRPr>
          </a:p>
          <a:p>
            <a:pPr lvl="1">
              <a:buFont typeface="+mj-lt"/>
              <a:buAutoNum type="arabicPeriod"/>
            </a:pPr>
            <a:r>
              <a:rPr lang="en-US" sz="1600" b="1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the basic morphological properties of cold pools?</a:t>
            </a:r>
          </a:p>
          <a:p>
            <a:pPr lvl="2"/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How large are cold pools?</a:t>
            </a:r>
          </a:p>
          <a:p>
            <a:pPr lvl="2"/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 cold pools </a:t>
            </a:r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circularly shaped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914400" lvl="2" indent="0">
              <a:buNone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buFont typeface="+mj-lt"/>
              <a:buAutoNum type="arabicPeriod"/>
            </a:pPr>
            <a:r>
              <a:rPr lang="en-US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Which factors</a:t>
            </a:r>
            <a:r>
              <a:rPr lang="en-US" sz="1600" b="1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control the </a:t>
            </a:r>
            <a:r>
              <a:rPr lang="en-US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size and strength of growing </a:t>
            </a:r>
            <a:r>
              <a:rPr lang="en-US" sz="1600" b="1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cold pools?</a:t>
            </a:r>
            <a:endParaRPr lang="de-D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/>
            <a:endParaRPr lang="de-DE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8E9063E-3E69-63F3-BAD4-689D839420A6}"/>
              </a:ext>
            </a:extLst>
          </p:cNvPr>
          <p:cNvSpPr/>
          <p:nvPr/>
        </p:nvSpPr>
        <p:spPr>
          <a:xfrm>
            <a:off x="503239" y="2929467"/>
            <a:ext cx="7046004" cy="1659465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864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177414-5852-C7E8-8488-9637478AA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FESSTVaL</a:t>
            </a:r>
            <a:r>
              <a:rPr lang="de-DE" dirty="0"/>
              <a:t> </a:t>
            </a:r>
            <a:r>
              <a:rPr lang="de-DE" dirty="0" err="1"/>
              <a:t>experiment</a:t>
            </a:r>
            <a:r>
              <a:rPr lang="de-DE" dirty="0"/>
              <a:t>, May 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─</a:t>
            </a:r>
            <a:r>
              <a:rPr lang="de-DE" dirty="0"/>
              <a:t> Aug 2021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EA09F62-04CA-BBDE-4133-64C8EBA18F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32" r="486" b="5046"/>
          <a:stretch/>
        </p:blipFill>
        <p:spPr>
          <a:xfrm>
            <a:off x="3545167" y="1004830"/>
            <a:ext cx="3570199" cy="360151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C7917DF-066E-1B56-2514-6B2BBDE065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4431" y="1074209"/>
            <a:ext cx="1815976" cy="2408652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62B80150-01D8-10FD-F4A4-D3BBC6B79481}"/>
              </a:ext>
            </a:extLst>
          </p:cNvPr>
          <p:cNvSpPr txBox="1"/>
          <p:nvPr/>
        </p:nvSpPr>
        <p:spPr>
          <a:xfrm>
            <a:off x="659130" y="980060"/>
            <a:ext cx="9657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b="1" dirty="0">
                <a:solidFill>
                  <a:srgbClr val="0070C0"/>
                </a:solidFill>
                <a:latin typeface="Lato" panose="020F0502020204030203" pitchFamily="34" charset="0"/>
              </a:rPr>
              <a:t>80 ×</a:t>
            </a:r>
          </a:p>
          <a:p>
            <a:pPr algn="r"/>
            <a:r>
              <a:rPr lang="de-DE" sz="1400" i="1" dirty="0">
                <a:latin typeface="Lato" panose="020F0502020204030203" pitchFamily="34" charset="0"/>
              </a:rPr>
              <a:t>T, p @ 1 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C73F6C6-3FA6-7E13-65D1-F9FE801A84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636" y="2146820"/>
            <a:ext cx="1815050" cy="2407424"/>
          </a:xfrm>
          <a:prstGeom prst="rect">
            <a:avLst/>
          </a:prstGeom>
        </p:spPr>
      </p:pic>
      <p:pic>
        <p:nvPicPr>
          <p:cNvPr id="8" name="Grafik 7" descr="Ein Bild, das Licht enthält.&#10;&#10;Automatisch generierte Beschreibung">
            <a:extLst>
              <a:ext uri="{FF2B5EF4-FFF2-40B4-BE49-F238E27FC236}">
                <a16:creationId xmlns:a16="http://schemas.microsoft.com/office/drawing/2014/main" id="{D4938D5B-A7DF-FA93-4FC1-4283A98876A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327" t="9798" r="9144" b="7529"/>
          <a:stretch/>
        </p:blipFill>
        <p:spPr>
          <a:xfrm rot="16200000">
            <a:off x="7106340" y="2867734"/>
            <a:ext cx="1857149" cy="151010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FE83C97-2A6F-9DA7-AA70-91AE1865681A}"/>
              </a:ext>
            </a:extLst>
          </p:cNvPr>
          <p:cNvSpPr txBox="1"/>
          <p:nvPr/>
        </p:nvSpPr>
        <p:spPr>
          <a:xfrm>
            <a:off x="7202358" y="2124009"/>
            <a:ext cx="15828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latin typeface="Lato" panose="020F0502020204030203" pitchFamily="34" charset="0"/>
              </a:rPr>
              <a:t>X-band </a:t>
            </a:r>
            <a:r>
              <a:rPr lang="de-DE" sz="1600" b="1" dirty="0" err="1">
                <a:latin typeface="Lato" panose="020F0502020204030203" pitchFamily="34" charset="0"/>
              </a:rPr>
              <a:t>radar</a:t>
            </a:r>
            <a:endParaRPr lang="de-DE" sz="1600" b="1" dirty="0">
              <a:latin typeface="Lato" panose="020F0502020204030203" pitchFamily="34" charset="0"/>
            </a:endParaRPr>
          </a:p>
          <a:p>
            <a:r>
              <a:rPr lang="de-DE" sz="1400" i="1" dirty="0">
                <a:latin typeface="Lato" panose="020F0502020204030203" pitchFamily="34" charset="0"/>
              </a:rPr>
              <a:t>RR @ 30 s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41E7B52-142F-CE40-D3F5-49C3BB49FCC2}"/>
              </a:ext>
            </a:extLst>
          </p:cNvPr>
          <p:cNvSpPr txBox="1"/>
          <p:nvPr/>
        </p:nvSpPr>
        <p:spPr>
          <a:xfrm>
            <a:off x="2162815" y="3836907"/>
            <a:ext cx="1593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rgbClr val="FF0000"/>
                </a:solidFill>
                <a:latin typeface="Lato" panose="020F0502020204030203" pitchFamily="34" charset="0"/>
              </a:rPr>
              <a:t>19 ×</a:t>
            </a:r>
          </a:p>
          <a:p>
            <a:r>
              <a:rPr lang="de-DE" sz="1400" i="1" dirty="0">
                <a:latin typeface="Lato" panose="020F0502020204030203" pitchFamily="34" charset="0"/>
              </a:rPr>
              <a:t>T, p, RH, wind, RR </a:t>
            </a:r>
          </a:p>
          <a:p>
            <a:r>
              <a:rPr lang="de-DE" sz="1400" i="1" dirty="0">
                <a:latin typeface="Lato" panose="020F0502020204030203" pitchFamily="34" charset="0"/>
              </a:rPr>
              <a:t>@ 10 s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7AE93EA2-23F1-7CEC-A2F9-D5CF344DE57E}"/>
              </a:ext>
            </a:extLst>
          </p:cNvPr>
          <p:cNvCxnSpPr>
            <a:cxnSpLocks/>
          </p:cNvCxnSpPr>
          <p:nvPr/>
        </p:nvCxnSpPr>
        <p:spPr>
          <a:xfrm flipH="1" flipV="1">
            <a:off x="5470071" y="2873829"/>
            <a:ext cx="1809790" cy="4685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2FE55B8-7EB9-3C0D-3E81-56F39493DBE2}"/>
              </a:ext>
            </a:extLst>
          </p:cNvPr>
          <p:cNvGrpSpPr/>
          <p:nvPr/>
        </p:nvGrpSpPr>
        <p:grpSpPr>
          <a:xfrm>
            <a:off x="7631113" y="403673"/>
            <a:ext cx="1452414" cy="1670583"/>
            <a:chOff x="7769901" y="175076"/>
            <a:chExt cx="1452414" cy="1670583"/>
          </a:xfrm>
        </p:grpSpPr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31D7DD2B-0DC0-1C4B-0541-1FBDB0A2B5C7}"/>
                </a:ext>
              </a:extLst>
            </p:cNvPr>
            <p:cNvGrpSpPr/>
            <p:nvPr/>
          </p:nvGrpSpPr>
          <p:grpSpPr>
            <a:xfrm>
              <a:off x="7769901" y="175076"/>
              <a:ext cx="1157762" cy="1502115"/>
              <a:chOff x="7859709" y="101600"/>
              <a:chExt cx="1157762" cy="1502115"/>
            </a:xfrm>
          </p:grpSpPr>
          <p:pic>
            <p:nvPicPr>
              <p:cNvPr id="15" name="Grafik 14" descr="Ein Bild, das Karte enthält.&#10;&#10;Automatisch generierte Beschreibung">
                <a:extLst>
                  <a:ext uri="{FF2B5EF4-FFF2-40B4-BE49-F238E27FC236}">
                    <a16:creationId xmlns:a16="http://schemas.microsoft.com/office/drawing/2014/main" id="{12C305CF-EEEC-D7AF-1436-EA7A28FF031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2407" t="17778" r="31786" b="20278"/>
              <a:stretch/>
            </p:blipFill>
            <p:spPr>
              <a:xfrm>
                <a:off x="7859709" y="101600"/>
                <a:ext cx="1157762" cy="1502115"/>
              </a:xfrm>
              <a:prstGeom prst="rect">
                <a:avLst/>
              </a:prstGeom>
            </p:spPr>
          </p:pic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24D79B5-3DDD-E3AF-E14B-776F3FC19CF6}"/>
                  </a:ext>
                </a:extLst>
              </p:cNvPr>
              <p:cNvSpPr/>
              <p:nvPr/>
            </p:nvSpPr>
            <p:spPr>
              <a:xfrm>
                <a:off x="8784773" y="693965"/>
                <a:ext cx="109474" cy="10154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465432B9-4633-6C21-13B1-16969A44AD91}"/>
                </a:ext>
              </a:extLst>
            </p:cNvPr>
            <p:cNvSpPr txBox="1"/>
            <p:nvPr/>
          </p:nvSpPr>
          <p:spPr>
            <a:xfrm>
              <a:off x="8194723" y="1599438"/>
              <a:ext cx="10275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i="1" dirty="0">
                  <a:latin typeface="Lato" panose="020F0502020204030203" pitchFamily="34" charset="0"/>
                </a:rPr>
                <a:t>vemaps.com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5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89F6182-FF08-96AA-E936-B87AD56683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5" y="1896255"/>
            <a:ext cx="8362603" cy="604487"/>
          </a:xfrm>
        </p:spPr>
        <p:txBody>
          <a:bodyPr/>
          <a:lstStyle/>
          <a:p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1. Cold pool morphology</a:t>
            </a:r>
            <a:endParaRPr lang="en-US" b="1" dirty="0">
              <a:effectLst/>
              <a:latin typeface="Lato" panose="020F050202020403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592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3B5EFC-5D0B-414D-E0FC-E40448330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Spatio</a:t>
            </a:r>
            <a:r>
              <a:rPr lang="de-DE" dirty="0"/>
              <a:t>-temporal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cold</a:t>
            </a:r>
            <a:r>
              <a:rPr lang="de-DE" dirty="0"/>
              <a:t> </a:t>
            </a:r>
            <a:r>
              <a:rPr lang="de-DE" dirty="0" err="1"/>
              <a:t>pools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23C4DCF-DDD8-0ABD-1486-EEE8121A61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5636" y="1041010"/>
            <a:ext cx="4009000" cy="3461140"/>
          </a:xfrm>
        </p:spPr>
        <p:txBody>
          <a:bodyPr/>
          <a:lstStyle/>
          <a:p>
            <a:pPr marL="285750" indent="-285750"/>
            <a:endParaRPr lang="de-DE" dirty="0"/>
          </a:p>
          <a:p>
            <a:pPr marL="285750" indent="-285750"/>
            <a:r>
              <a:rPr lang="de-DE" dirty="0" err="1"/>
              <a:t>Define</a:t>
            </a:r>
            <a:r>
              <a:rPr lang="de-DE" dirty="0"/>
              <a:t> </a:t>
            </a:r>
            <a:r>
              <a:rPr lang="de-DE" dirty="0" err="1"/>
              <a:t>temperature</a:t>
            </a:r>
            <a:r>
              <a:rPr lang="de-DE" dirty="0"/>
              <a:t> </a:t>
            </a:r>
            <a:r>
              <a:rPr lang="de-DE" dirty="0" err="1"/>
              <a:t>perturbation</a:t>
            </a:r>
            <a:r>
              <a:rPr lang="de-DE" dirty="0"/>
              <a:t> ∆</a:t>
            </a:r>
            <a:r>
              <a:rPr lang="de-DE" i="1" dirty="0"/>
              <a:t>T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deviation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a time-</a:t>
            </a:r>
            <a:r>
              <a:rPr lang="de-DE" dirty="0" err="1"/>
              <a:t>dependent</a:t>
            </a:r>
            <a:r>
              <a:rPr lang="de-DE" dirty="0"/>
              <a:t> </a:t>
            </a:r>
            <a:r>
              <a:rPr lang="de-DE" dirty="0" err="1"/>
              <a:t>reference</a:t>
            </a:r>
            <a:r>
              <a:rPr lang="de-DE" dirty="0"/>
              <a:t> </a:t>
            </a:r>
            <a:r>
              <a:rPr lang="de-DE" dirty="0" err="1"/>
              <a:t>state</a:t>
            </a:r>
            <a:endParaRPr lang="de-DE" dirty="0"/>
          </a:p>
          <a:p>
            <a:pPr marL="457200" lvl="1" indent="0">
              <a:buNone/>
            </a:pPr>
            <a:endParaRPr lang="de-DE" dirty="0"/>
          </a:p>
          <a:p>
            <a:pPr marL="285750" indent="-285750"/>
            <a:r>
              <a:rPr lang="de-DE" dirty="0" err="1"/>
              <a:t>Spatially</a:t>
            </a:r>
            <a:r>
              <a:rPr lang="de-DE" dirty="0"/>
              <a:t> </a:t>
            </a:r>
            <a:r>
              <a:rPr lang="de-DE" dirty="0" err="1"/>
              <a:t>interpolate</a:t>
            </a:r>
            <a:r>
              <a:rPr lang="de-DE" dirty="0"/>
              <a:t> ∆</a:t>
            </a:r>
            <a:r>
              <a:rPr lang="de-DE" i="1" dirty="0"/>
              <a:t>T</a:t>
            </a:r>
            <a:r>
              <a:rPr lang="de-DE" dirty="0"/>
              <a:t> on a </a:t>
            </a:r>
            <a:r>
              <a:rPr lang="de-DE" dirty="0" err="1"/>
              <a:t>regular</a:t>
            </a:r>
            <a:r>
              <a:rPr lang="de-DE" dirty="0"/>
              <a:t> </a:t>
            </a:r>
            <a:r>
              <a:rPr lang="de-DE" dirty="0" err="1"/>
              <a:t>grid</a:t>
            </a:r>
            <a:r>
              <a:rPr lang="de-DE" dirty="0"/>
              <a:t> via </a:t>
            </a:r>
            <a:r>
              <a:rPr lang="de-DE" dirty="0" err="1"/>
              <a:t>kriging</a:t>
            </a:r>
            <a:endParaRPr lang="de-DE" dirty="0"/>
          </a:p>
          <a:p>
            <a:endParaRPr lang="de-DE" dirty="0"/>
          </a:p>
          <a:p>
            <a:pPr marL="285750" indent="-285750"/>
            <a:r>
              <a:rPr lang="de-DE" dirty="0" err="1"/>
              <a:t>Define</a:t>
            </a:r>
            <a:r>
              <a:rPr lang="de-DE" dirty="0"/>
              <a:t> CP </a:t>
            </a:r>
            <a:r>
              <a:rPr lang="de-DE" dirty="0" err="1"/>
              <a:t>objects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four-connected</a:t>
            </a:r>
            <a:r>
              <a:rPr lang="de-DE" dirty="0"/>
              <a:t> </a:t>
            </a:r>
            <a:r>
              <a:rPr lang="de-DE" dirty="0" err="1"/>
              <a:t>clusters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∆</a:t>
            </a:r>
            <a:r>
              <a:rPr lang="de-DE" i="1" dirty="0"/>
              <a:t>T</a:t>
            </a:r>
            <a:r>
              <a:rPr lang="de-DE" dirty="0"/>
              <a:t> ≤ -2 K</a:t>
            </a:r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A16AA33-0BE2-0EBE-EE2B-212F4D369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4636" y="1098386"/>
            <a:ext cx="4316128" cy="3518583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B02115D7-6144-DA00-FA66-D719A4A0879A}"/>
              </a:ext>
            </a:extLst>
          </p:cNvPr>
          <p:cNvSpPr txBox="1"/>
          <p:nvPr/>
        </p:nvSpPr>
        <p:spPr>
          <a:xfrm>
            <a:off x="4732734" y="4784257"/>
            <a:ext cx="3513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Lato" panose="020F0502020204030203" pitchFamily="34" charset="0"/>
              </a:rPr>
              <a:t>Radar </a:t>
            </a:r>
            <a:r>
              <a:rPr lang="de-DE" sz="1200" dirty="0" err="1">
                <a:latin typeface="Lato" panose="020F0502020204030203" pitchFamily="34" charset="0"/>
              </a:rPr>
              <a:t>data</a:t>
            </a:r>
            <a:r>
              <a:rPr lang="de-DE" sz="1200" dirty="0">
                <a:latin typeface="Lato" panose="020F0502020204030203" pitchFamily="34" charset="0"/>
              </a:rPr>
              <a:t>: </a:t>
            </a:r>
            <a:r>
              <a:rPr lang="de-DE" sz="1200" dirty="0" err="1">
                <a:latin typeface="Lato" panose="020F0502020204030203" pitchFamily="34" charset="0"/>
              </a:rPr>
              <a:t>Burgemeister</a:t>
            </a:r>
            <a:r>
              <a:rPr lang="de-DE" sz="1200" dirty="0">
                <a:latin typeface="Lato" panose="020F0502020204030203" pitchFamily="34" charset="0"/>
              </a:rPr>
              <a:t> et al. (2022)</a:t>
            </a:r>
          </a:p>
        </p:txBody>
      </p:sp>
    </p:spTree>
    <p:extLst>
      <p:ext uri="{BB962C8B-B14F-4D97-AF65-F5344CB8AC3E}">
        <p14:creationId xmlns:p14="http://schemas.microsoft.com/office/powerpoint/2010/main" val="1545516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B11205-C0CD-6070-FA4E-8157D709E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Sampling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cold</a:t>
            </a:r>
            <a:r>
              <a:rPr lang="de-DE" dirty="0"/>
              <a:t> pool </a:t>
            </a:r>
            <a:r>
              <a:rPr lang="de-DE" dirty="0" err="1"/>
              <a:t>objects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6F19EFC-1809-CBC9-FD3C-B498F960BA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5636" y="1041010"/>
            <a:ext cx="4070639" cy="3461140"/>
          </a:xfrm>
        </p:spPr>
        <p:txBody>
          <a:bodyPr/>
          <a:lstStyle/>
          <a:p>
            <a:pPr marL="0" indent="0">
              <a:buNone/>
            </a:pPr>
            <a:endParaRPr lang="de-DE" b="1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/>
            <a:r>
              <a:rPr lang="de-DE" b="1" dirty="0">
                <a:solidFill>
                  <a:schemeClr val="bg1">
                    <a:lumMod val="65000"/>
                  </a:schemeClr>
                </a:solidFill>
              </a:rPr>
              <a:t>4955 CP </a:t>
            </a:r>
            <a:r>
              <a:rPr lang="de-DE" b="1" dirty="0" err="1">
                <a:solidFill>
                  <a:schemeClr val="bg1">
                    <a:lumMod val="65000"/>
                  </a:schemeClr>
                </a:solidFill>
              </a:rPr>
              <a:t>objects</a:t>
            </a:r>
            <a:r>
              <a:rPr lang="de-DE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DE" dirty="0" err="1"/>
              <a:t>from</a:t>
            </a:r>
            <a:r>
              <a:rPr lang="de-DE" dirty="0"/>
              <a:t> 39 </a:t>
            </a:r>
            <a:r>
              <a:rPr lang="de-DE" dirty="0" err="1"/>
              <a:t>events</a:t>
            </a:r>
            <a:r>
              <a:rPr lang="de-DE" dirty="0"/>
              <a:t> </a:t>
            </a:r>
            <a:r>
              <a:rPr lang="de-DE" dirty="0" err="1"/>
              <a:t>analyzed</a:t>
            </a:r>
            <a:r>
              <a:rPr lang="de-DE" dirty="0"/>
              <a:t> at 1-min </a:t>
            </a:r>
            <a:r>
              <a:rPr lang="de-DE" dirty="0" err="1"/>
              <a:t>intervals</a:t>
            </a:r>
            <a:r>
              <a:rPr lang="de-DE" dirty="0"/>
              <a:t> </a:t>
            </a:r>
          </a:p>
          <a:p>
            <a:endParaRPr lang="de-DE" dirty="0"/>
          </a:p>
          <a:p>
            <a:pPr marL="285750" indent="-285750"/>
            <a:r>
              <a:rPr lang="de-DE" dirty="0"/>
              <a:t>Use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objects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mostly</a:t>
            </a:r>
            <a:r>
              <a:rPr lang="de-DE" dirty="0"/>
              <a:t> </a:t>
            </a:r>
            <a:r>
              <a:rPr lang="de-DE" dirty="0" err="1"/>
              <a:t>inside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network</a:t>
            </a:r>
          </a:p>
          <a:p>
            <a:pPr marL="609750" lvl="1" indent="-285750">
              <a:buFont typeface="Wingdings" panose="05000000000000000000" pitchFamily="2" charset="2"/>
              <a:buChar char="Ø"/>
            </a:pPr>
            <a:r>
              <a:rPr lang="de-DE" sz="1600" dirty="0">
                <a:sym typeface="Wingdings" panose="05000000000000000000" pitchFamily="2" charset="2"/>
              </a:rPr>
              <a:t>Contact </a:t>
            </a:r>
            <a:r>
              <a:rPr lang="de-DE" sz="1600" dirty="0" err="1">
                <a:sym typeface="Wingdings" panose="05000000000000000000" pitchFamily="2" charset="2"/>
              </a:rPr>
              <a:t>with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boundary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network </a:t>
            </a:r>
            <a:r>
              <a:rPr lang="de-DE" sz="1600" dirty="0" err="1"/>
              <a:t>lower</a:t>
            </a:r>
            <a:r>
              <a:rPr lang="de-DE" sz="1600" dirty="0"/>
              <a:t> </a:t>
            </a:r>
            <a:r>
              <a:rPr lang="de-DE" sz="1600" dirty="0" err="1"/>
              <a:t>than</a:t>
            </a:r>
            <a:r>
              <a:rPr lang="de-DE" sz="1600" dirty="0"/>
              <a:t> 25 %</a:t>
            </a:r>
          </a:p>
          <a:p>
            <a:endParaRPr lang="de-DE" dirty="0"/>
          </a:p>
          <a:p>
            <a:pPr marL="285750" indent="-285750"/>
            <a:r>
              <a:rPr lang="de-DE" b="1" dirty="0">
                <a:solidFill>
                  <a:srgbClr val="0070C0"/>
                </a:solidFill>
              </a:rPr>
              <a:t>1278 CP </a:t>
            </a:r>
            <a:r>
              <a:rPr lang="de-DE" b="1" dirty="0" err="1">
                <a:solidFill>
                  <a:srgbClr val="0070C0"/>
                </a:solidFill>
              </a:rPr>
              <a:t>objects</a:t>
            </a:r>
            <a:r>
              <a:rPr lang="de-DE" b="1" dirty="0">
                <a:solidFill>
                  <a:srgbClr val="0070C0"/>
                </a:solidFill>
              </a:rPr>
              <a:t> </a:t>
            </a:r>
            <a:r>
              <a:rPr lang="de-DE" dirty="0" err="1"/>
              <a:t>remain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analysis</a:t>
            </a:r>
            <a:endParaRPr lang="de-DE" dirty="0"/>
          </a:p>
          <a:p>
            <a:endParaRPr lang="de-DE" dirty="0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FA7EA0F-29FA-3742-BB45-FBC76BC3E222}"/>
              </a:ext>
            </a:extLst>
          </p:cNvPr>
          <p:cNvGrpSpPr/>
          <p:nvPr/>
        </p:nvGrpSpPr>
        <p:grpSpPr>
          <a:xfrm>
            <a:off x="4865918" y="1082960"/>
            <a:ext cx="4008664" cy="3495287"/>
            <a:chOff x="4865918" y="1082960"/>
            <a:chExt cx="4008664" cy="3495287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CC948F83-9E13-66E3-BDF0-86B1418ABF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9416"/>
            <a:stretch/>
          </p:blipFill>
          <p:spPr>
            <a:xfrm>
              <a:off x="4865918" y="1082960"/>
              <a:ext cx="4008664" cy="3495287"/>
            </a:xfrm>
            <a:prstGeom prst="rect">
              <a:avLst/>
            </a:prstGeom>
          </p:spPr>
        </p:pic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CA611519-ADF3-7828-430A-6033D4C58BF2}"/>
                </a:ext>
              </a:extLst>
            </p:cNvPr>
            <p:cNvSpPr/>
            <p:nvPr/>
          </p:nvSpPr>
          <p:spPr>
            <a:xfrm>
              <a:off x="5478905" y="1341620"/>
              <a:ext cx="1828800" cy="7869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7" name="Textfeld 6">
            <a:extLst>
              <a:ext uri="{FF2B5EF4-FFF2-40B4-BE49-F238E27FC236}">
                <a16:creationId xmlns:a16="http://schemas.microsoft.com/office/drawing/2014/main" id="{FCBBC5ED-2687-E6FB-C639-401FC9D3ED56}"/>
              </a:ext>
            </a:extLst>
          </p:cNvPr>
          <p:cNvSpPr txBox="1"/>
          <p:nvPr/>
        </p:nvSpPr>
        <p:spPr>
          <a:xfrm>
            <a:off x="5616693" y="1346251"/>
            <a:ext cx="1101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>
                <a:latin typeface="Lato" panose="020F0502020204030203" pitchFamily="34" charset="0"/>
              </a:rPr>
              <a:t>Detection</a:t>
            </a:r>
            <a:r>
              <a:rPr lang="de-DE" sz="1400" dirty="0">
                <a:latin typeface="Lato" panose="020F0502020204030203" pitchFamily="34" charset="0"/>
              </a:rPr>
              <a:t> </a:t>
            </a:r>
            <a:r>
              <a:rPr lang="de-DE" sz="1400" dirty="0" err="1">
                <a:latin typeface="Lato" panose="020F0502020204030203" pitchFamily="34" charset="0"/>
              </a:rPr>
              <a:t>threshold</a:t>
            </a:r>
            <a:endParaRPr lang="de-DE" sz="1400" dirty="0">
              <a:latin typeface="Lato" panose="020F0502020204030203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14AEA92-FE15-C70C-FF00-478431E69359}"/>
              </a:ext>
            </a:extLst>
          </p:cNvPr>
          <p:cNvSpPr txBox="1"/>
          <p:nvPr/>
        </p:nvSpPr>
        <p:spPr>
          <a:xfrm>
            <a:off x="7369803" y="1337769"/>
            <a:ext cx="1101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400" dirty="0">
                <a:latin typeface="Lato" panose="020F0502020204030203" pitchFamily="34" charset="0"/>
              </a:rPr>
              <a:t>Network </a:t>
            </a:r>
            <a:r>
              <a:rPr lang="de-DE" sz="1400" dirty="0" err="1">
                <a:latin typeface="Lato" panose="020F0502020204030203" pitchFamily="34" charset="0"/>
              </a:rPr>
              <a:t>size</a:t>
            </a:r>
            <a:endParaRPr lang="de-DE" sz="1400" dirty="0">
              <a:latin typeface="Lato" panose="020F0502020204030203" pitchFamily="34" charset="0"/>
            </a:endParaRP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998B139E-308F-31A1-BBFB-A7EF6581C79F}"/>
              </a:ext>
            </a:extLst>
          </p:cNvPr>
          <p:cNvCxnSpPr>
            <a:cxnSpLocks/>
          </p:cNvCxnSpPr>
          <p:nvPr/>
        </p:nvCxnSpPr>
        <p:spPr>
          <a:xfrm flipH="1">
            <a:off x="5786203" y="1886448"/>
            <a:ext cx="217358" cy="33959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2925C515-E7C4-6A66-D3B4-1E2A7AA5E25A}"/>
              </a:ext>
            </a:extLst>
          </p:cNvPr>
          <p:cNvCxnSpPr>
            <a:cxnSpLocks/>
          </p:cNvCxnSpPr>
          <p:nvPr/>
        </p:nvCxnSpPr>
        <p:spPr>
          <a:xfrm>
            <a:off x="8274571" y="1863963"/>
            <a:ext cx="277318" cy="33959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267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3D3FEF-4CF0-EFB6-AFBE-7A2B3C34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How</a:t>
            </a:r>
            <a:r>
              <a:rPr lang="de-DE" dirty="0"/>
              <a:t> large and </a:t>
            </a:r>
            <a:r>
              <a:rPr lang="de-DE" dirty="0" err="1"/>
              <a:t>round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cold</a:t>
            </a:r>
            <a:r>
              <a:rPr lang="de-DE" dirty="0"/>
              <a:t> </a:t>
            </a:r>
            <a:r>
              <a:rPr lang="de-DE" dirty="0" err="1"/>
              <a:t>pools</a:t>
            </a:r>
            <a:r>
              <a:rPr lang="de-DE" dirty="0"/>
              <a:t>?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32149F1-CB71-8E30-D956-184582DD47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42" r="46836" b="49594"/>
          <a:stretch/>
        </p:blipFill>
        <p:spPr>
          <a:xfrm>
            <a:off x="869876" y="2191527"/>
            <a:ext cx="3283670" cy="2534228"/>
          </a:xfrm>
          <a:prstGeom prst="rect">
            <a:avLst/>
          </a:prstGeom>
        </p:spPr>
      </p:pic>
      <p:sp>
        <p:nvSpPr>
          <p:cNvPr id="5" name="Textplatzhalter 3">
            <a:extLst>
              <a:ext uri="{FF2B5EF4-FFF2-40B4-BE49-F238E27FC236}">
                <a16:creationId xmlns:a16="http://schemas.microsoft.com/office/drawing/2014/main" id="{E30EB8A0-FEEB-5742-06E5-6DC585B1F2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5636" y="1041010"/>
            <a:ext cx="4066423" cy="3461140"/>
          </a:xfrm>
        </p:spPr>
        <p:txBody>
          <a:bodyPr>
            <a:normAutofit/>
          </a:bodyPr>
          <a:lstStyle/>
          <a:p>
            <a:pPr marL="285750" indent="-285750"/>
            <a:r>
              <a:rPr lang="de-DE" dirty="0"/>
              <a:t>Median </a:t>
            </a:r>
            <a:r>
              <a:rPr lang="de-DE" dirty="0" err="1"/>
              <a:t>equivalent</a:t>
            </a:r>
            <a:r>
              <a:rPr lang="de-DE" dirty="0"/>
              <a:t> </a:t>
            </a:r>
            <a:r>
              <a:rPr lang="de-DE" dirty="0" err="1"/>
              <a:t>diameter</a:t>
            </a:r>
            <a:r>
              <a:rPr lang="de-DE" dirty="0"/>
              <a:t> 8.4 km (</a:t>
            </a:r>
            <a:r>
              <a:rPr lang="de-DE" dirty="0" err="1"/>
              <a:t>strongly</a:t>
            </a:r>
            <a:r>
              <a:rPr lang="de-DE" dirty="0"/>
              <a:t> </a:t>
            </a:r>
            <a:r>
              <a:rPr lang="de-DE" dirty="0" err="1"/>
              <a:t>depends</a:t>
            </a:r>
            <a:r>
              <a:rPr lang="de-DE" dirty="0"/>
              <a:t> on </a:t>
            </a:r>
            <a:r>
              <a:rPr lang="de-DE" dirty="0" err="1"/>
              <a:t>filtering</a:t>
            </a:r>
            <a:r>
              <a:rPr lang="de-DE" dirty="0"/>
              <a:t>)</a:t>
            </a:r>
          </a:p>
          <a:p>
            <a:r>
              <a:rPr lang="de-DE" dirty="0" err="1"/>
              <a:t>Stronger</a:t>
            </a:r>
            <a:r>
              <a:rPr lang="de-DE" dirty="0"/>
              <a:t> CPs </a:t>
            </a:r>
            <a:r>
              <a:rPr lang="de-DE" dirty="0" err="1"/>
              <a:t>are</a:t>
            </a:r>
            <a:r>
              <a:rPr lang="de-DE" dirty="0"/>
              <a:t> larger (and vice </a:t>
            </a:r>
            <a:r>
              <a:rPr lang="de-DE" dirty="0" err="1"/>
              <a:t>versa</a:t>
            </a:r>
            <a:r>
              <a:rPr lang="de-DE" dirty="0"/>
              <a:t>).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190AD08-3673-5E1E-FC85-35C440447C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230" r="46836"/>
          <a:stretch/>
        </p:blipFill>
        <p:spPr>
          <a:xfrm>
            <a:off x="5021534" y="2191527"/>
            <a:ext cx="3319041" cy="2534228"/>
          </a:xfrm>
          <a:prstGeom prst="rect">
            <a:avLst/>
          </a:prstGeom>
        </p:spPr>
      </p:pic>
      <p:sp>
        <p:nvSpPr>
          <p:cNvPr id="7" name="Textplatzhalter 3">
            <a:extLst>
              <a:ext uri="{FF2B5EF4-FFF2-40B4-BE49-F238E27FC236}">
                <a16:creationId xmlns:a16="http://schemas.microsoft.com/office/drawing/2014/main" id="{D4B0E5BE-5004-180E-5AC1-1EA82BD22027}"/>
              </a:ext>
            </a:extLst>
          </p:cNvPr>
          <p:cNvSpPr txBox="1">
            <a:spLocks/>
          </p:cNvSpPr>
          <p:nvPr/>
        </p:nvSpPr>
        <p:spPr>
          <a:xfrm>
            <a:off x="4711816" y="1035206"/>
            <a:ext cx="4066423" cy="9688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Calibri Light" panose="020F030202020403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1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CPs </a:t>
            </a:r>
            <a:r>
              <a:rPr lang="de-DE" dirty="0" err="1"/>
              <a:t>are</a:t>
            </a:r>
            <a:r>
              <a:rPr lang="de-DE" dirty="0"/>
              <a:t> not </a:t>
            </a:r>
            <a:r>
              <a:rPr lang="de-DE" dirty="0" err="1"/>
              <a:t>round</a:t>
            </a:r>
            <a:r>
              <a:rPr lang="de-DE" dirty="0"/>
              <a:t>, </a:t>
            </a:r>
            <a:r>
              <a:rPr lang="de-DE" dirty="0" err="1"/>
              <a:t>independent</a:t>
            </a:r>
            <a:r>
              <a:rPr lang="de-DE" dirty="0"/>
              <a:t> on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size</a:t>
            </a:r>
            <a:r>
              <a:rPr lang="de-DE" dirty="0"/>
              <a:t> and </a:t>
            </a:r>
            <a:r>
              <a:rPr lang="de-DE" dirty="0" err="1"/>
              <a:t>strength</a:t>
            </a:r>
            <a:r>
              <a:rPr lang="de-DE" dirty="0"/>
              <a:t>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1600" dirty="0" err="1">
                <a:sym typeface="Wingdings" panose="05000000000000000000" pitchFamily="2" charset="2"/>
              </a:rPr>
              <a:t>Merging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into</a:t>
            </a:r>
            <a:r>
              <a:rPr lang="de-DE" sz="1600" dirty="0">
                <a:sym typeface="Wingdings" panose="05000000000000000000" pitchFamily="2" charset="2"/>
              </a:rPr>
              <a:t> larger </a:t>
            </a:r>
            <a:r>
              <a:rPr lang="de-DE" sz="1600" dirty="0" err="1">
                <a:sym typeface="Wingdings" panose="05000000000000000000" pitchFamily="2" charset="2"/>
              </a:rPr>
              <a:t>clusters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4827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4ADE6C0-207D-AC6D-80EB-63DB5E5F74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2. Cold pool growth</a:t>
            </a: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0672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259FEE-1FEE-FB84-B1DD-E38A29F8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Definition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growth</a:t>
            </a:r>
            <a:r>
              <a:rPr lang="de-DE" dirty="0"/>
              <a:t> </a:t>
            </a:r>
            <a:r>
              <a:rPr lang="de-DE" dirty="0" err="1"/>
              <a:t>phase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89865F7-050D-EC13-F828-FC2BD95CF6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5636" y="1041010"/>
            <a:ext cx="8362604" cy="3461140"/>
          </a:xfrm>
        </p:spPr>
        <p:txBody>
          <a:bodyPr>
            <a:normAutofit/>
          </a:bodyPr>
          <a:lstStyle/>
          <a:p>
            <a:r>
              <a:rPr lang="de-DE" dirty="0" err="1"/>
              <a:t>Selection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four</a:t>
            </a:r>
            <a:r>
              <a:rPr lang="de-DE" dirty="0"/>
              <a:t> </a:t>
            </a:r>
            <a:r>
              <a:rPr lang="de-DE" dirty="0" err="1"/>
              <a:t>events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initiated</a:t>
            </a:r>
            <a:r>
              <a:rPr lang="de-DE" dirty="0"/>
              <a:t> and </a:t>
            </a:r>
            <a:r>
              <a:rPr lang="de-DE" dirty="0" err="1"/>
              <a:t>grow</a:t>
            </a:r>
            <a:r>
              <a:rPr lang="de-DE" dirty="0"/>
              <a:t> </a:t>
            </a:r>
            <a:r>
              <a:rPr lang="de-DE" dirty="0" err="1"/>
              <a:t>inside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network</a:t>
            </a:r>
          </a:p>
          <a:p>
            <a:r>
              <a:rPr lang="de-DE" dirty="0"/>
              <a:t>End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growth</a:t>
            </a:r>
            <a:r>
              <a:rPr lang="de-DE" dirty="0"/>
              <a:t> </a:t>
            </a:r>
            <a:r>
              <a:rPr lang="de-DE" dirty="0" err="1"/>
              <a:t>phase</a:t>
            </a:r>
            <a:r>
              <a:rPr lang="de-DE" dirty="0"/>
              <a:t>: maximum </a:t>
            </a:r>
            <a:r>
              <a:rPr lang="de-DE" dirty="0" err="1"/>
              <a:t>area</a:t>
            </a:r>
            <a:r>
              <a:rPr lang="de-DE" dirty="0"/>
              <a:t> </a:t>
            </a:r>
            <a:r>
              <a:rPr lang="de-DE" dirty="0" err="1"/>
              <a:t>reached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boundary</a:t>
            </a:r>
            <a:r>
              <a:rPr lang="de-DE" dirty="0"/>
              <a:t> </a:t>
            </a:r>
            <a:r>
              <a:rPr lang="de-DE" dirty="0" err="1"/>
              <a:t>contact</a:t>
            </a:r>
            <a:r>
              <a:rPr lang="de-DE" baseline="-25000" dirty="0"/>
              <a:t> </a:t>
            </a:r>
            <a:r>
              <a:rPr lang="de-DE" dirty="0"/>
              <a:t>≥ 2/3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E43F913-D26F-E8E5-788D-0F4AA8CDE8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0000"/>
          <a:stretch/>
        </p:blipFill>
        <p:spPr>
          <a:xfrm>
            <a:off x="457518" y="1790700"/>
            <a:ext cx="6800532" cy="3015621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7055B23-9D7D-F5A3-00DF-BCC839873A0F}"/>
              </a:ext>
            </a:extLst>
          </p:cNvPr>
          <p:cNvSpPr txBox="1"/>
          <p:nvPr/>
        </p:nvSpPr>
        <p:spPr>
          <a:xfrm>
            <a:off x="1731078" y="1785985"/>
            <a:ext cx="142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>
                <a:latin typeface="Lato" panose="020F0502020204030203" pitchFamily="34" charset="0"/>
              </a:rPr>
              <a:t>Cold pool </a:t>
            </a:r>
            <a:r>
              <a:rPr lang="de-DE" sz="1400" b="1" dirty="0" err="1">
                <a:latin typeface="Lato" panose="020F0502020204030203" pitchFamily="34" charset="0"/>
              </a:rPr>
              <a:t>area</a:t>
            </a:r>
            <a:endParaRPr lang="de-DE" sz="1400" b="1" dirty="0">
              <a:latin typeface="Lato" panose="020F0502020204030203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C3C4308-4DC0-9A30-4DD9-41C3B4D11EC7}"/>
              </a:ext>
            </a:extLst>
          </p:cNvPr>
          <p:cNvSpPr txBox="1"/>
          <p:nvPr/>
        </p:nvSpPr>
        <p:spPr>
          <a:xfrm>
            <a:off x="4951085" y="1786854"/>
            <a:ext cx="19014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>
                <a:latin typeface="Lato" panose="020F0502020204030203" pitchFamily="34" charset="0"/>
              </a:rPr>
              <a:t>Mean </a:t>
            </a:r>
            <a:r>
              <a:rPr lang="de-DE" sz="1400" b="1" dirty="0" err="1">
                <a:latin typeface="Lato" panose="020F0502020204030203" pitchFamily="34" charset="0"/>
              </a:rPr>
              <a:t>strength</a:t>
            </a:r>
            <a:r>
              <a:rPr lang="de-DE" sz="1400" b="1" dirty="0">
                <a:latin typeface="Lato" panose="020F0502020204030203" pitchFamily="34" charset="0"/>
              </a:rPr>
              <a:t> </a:t>
            </a:r>
            <a:r>
              <a:rPr lang="de-DE" sz="1400" b="1" i="1" dirty="0">
                <a:latin typeface="Lato" panose="020F0502020204030203" pitchFamily="34" charset="0"/>
              </a:rPr>
              <a:t>∆T</a:t>
            </a:r>
          </a:p>
        </p:txBody>
      </p:sp>
    </p:spTree>
    <p:extLst>
      <p:ext uri="{BB962C8B-B14F-4D97-AF65-F5344CB8AC3E}">
        <p14:creationId xmlns:p14="http://schemas.microsoft.com/office/powerpoint/2010/main" val="3400557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E0E0BA8-7106-BFF9-A499-ABB1A8CEC4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36" r="50381" b="-262"/>
          <a:stretch/>
        </p:blipFill>
        <p:spPr>
          <a:xfrm>
            <a:off x="639757" y="1501141"/>
            <a:ext cx="3444240" cy="336882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694A4E1-D486-3D9E-A9E7-2DDBA165D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rainfall</a:t>
            </a:r>
            <a:r>
              <a:rPr lang="de-DE" dirty="0"/>
              <a:t> </a:t>
            </a:r>
            <a:r>
              <a:rPr lang="de-DE" dirty="0" err="1"/>
              <a:t>control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cold</a:t>
            </a:r>
            <a:r>
              <a:rPr lang="de-DE" dirty="0"/>
              <a:t> pool </a:t>
            </a:r>
            <a:r>
              <a:rPr lang="de-DE" dirty="0" err="1"/>
              <a:t>growth</a:t>
            </a:r>
            <a:r>
              <a:rPr lang="de-DE" dirty="0"/>
              <a:t>?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C57F3F26-523F-AE16-EDB1-2081DED4889F}"/>
              </a:ext>
            </a:extLst>
          </p:cNvPr>
          <p:cNvSpPr txBox="1"/>
          <p:nvPr/>
        </p:nvSpPr>
        <p:spPr>
          <a:xfrm>
            <a:off x="1495960" y="1021483"/>
            <a:ext cx="2157161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dirty="0">
                <a:latin typeface="Lato" panose="020F0502020204030203" pitchFamily="34" charset="0"/>
              </a:rPr>
              <a:t>Cold </a:t>
            </a:r>
            <a:r>
              <a:rPr lang="de-DE" sz="1600" dirty="0" err="1">
                <a:latin typeface="Lato" panose="020F0502020204030203" pitchFamily="34" charset="0"/>
              </a:rPr>
              <a:t>pool</a:t>
            </a:r>
            <a:r>
              <a:rPr lang="de-DE" sz="1600" dirty="0">
                <a:latin typeface="Lato" panose="020F0502020204030203" pitchFamily="34" charset="0"/>
              </a:rPr>
              <a:t> </a:t>
            </a:r>
            <a:r>
              <a:rPr lang="de-DE" sz="1600" dirty="0" err="1">
                <a:latin typeface="Lato" panose="020F0502020204030203" pitchFamily="34" charset="0"/>
              </a:rPr>
              <a:t>area</a:t>
            </a:r>
            <a:r>
              <a:rPr lang="de-DE" sz="1600" dirty="0">
                <a:latin typeface="Lato" panose="020F0502020204030203" pitchFamily="34" charset="0"/>
              </a:rPr>
              <a:t> </a:t>
            </a:r>
            <a:r>
              <a:rPr lang="de-DE" sz="1600" dirty="0" err="1">
                <a:latin typeface="Lato" panose="020F0502020204030203" pitchFamily="34" charset="0"/>
              </a:rPr>
              <a:t>scales</a:t>
            </a:r>
            <a:r>
              <a:rPr lang="de-DE" sz="1600" dirty="0">
                <a:latin typeface="Lato" panose="020F0502020204030203" pitchFamily="34" charset="0"/>
              </a:rPr>
              <a:t> </a:t>
            </a:r>
            <a:r>
              <a:rPr lang="de-DE" sz="1600" dirty="0" err="1">
                <a:latin typeface="Lato" panose="020F0502020204030203" pitchFamily="34" charset="0"/>
              </a:rPr>
              <a:t>with</a:t>
            </a:r>
            <a:r>
              <a:rPr lang="de-DE" sz="1600" dirty="0">
                <a:latin typeface="Lato" panose="020F0502020204030203" pitchFamily="34" charset="0"/>
              </a:rPr>
              <a:t> area-</a:t>
            </a:r>
            <a:r>
              <a:rPr lang="de-DE" sz="1600" dirty="0" err="1">
                <a:latin typeface="Lato" panose="020F0502020204030203" pitchFamily="34" charset="0"/>
              </a:rPr>
              <a:t>integrated</a:t>
            </a:r>
            <a:r>
              <a:rPr lang="de-DE" sz="1600" dirty="0">
                <a:latin typeface="Lato" panose="020F0502020204030203" pitchFamily="34" charset="0"/>
              </a:rPr>
              <a:t> </a:t>
            </a:r>
            <a:r>
              <a:rPr lang="de-DE" sz="1600" dirty="0" err="1">
                <a:latin typeface="Lato" panose="020F0502020204030203" pitchFamily="34" charset="0"/>
              </a:rPr>
              <a:t>rainfall</a:t>
            </a:r>
            <a:r>
              <a:rPr lang="de-DE" sz="1600" dirty="0">
                <a:latin typeface="Lato" panose="020F0502020204030203" pitchFamily="34" charset="0"/>
              </a:rPr>
              <a:t> </a:t>
            </a:r>
            <a:r>
              <a:rPr lang="de-DE" sz="1600" dirty="0" err="1">
                <a:latin typeface="Lato" panose="020F0502020204030203" pitchFamily="34" charset="0"/>
              </a:rPr>
              <a:t>amount</a:t>
            </a:r>
            <a:endParaRPr lang="de-DE" sz="1600" dirty="0">
              <a:latin typeface="Lato" panose="020F0502020204030203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C7D2DC4-33FA-3523-17C5-B316D2A437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328" r="17" b="-262"/>
          <a:stretch/>
        </p:blipFill>
        <p:spPr>
          <a:xfrm>
            <a:off x="4946563" y="1501141"/>
            <a:ext cx="3444240" cy="3368824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B553014-F456-35EA-F218-665A85D1381B}"/>
              </a:ext>
            </a:extLst>
          </p:cNvPr>
          <p:cNvSpPr txBox="1"/>
          <p:nvPr/>
        </p:nvSpPr>
        <p:spPr>
          <a:xfrm>
            <a:off x="5877234" y="1021482"/>
            <a:ext cx="2157161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dirty="0">
                <a:latin typeface="Lato" panose="020F0502020204030203" pitchFamily="34" charset="0"/>
              </a:rPr>
              <a:t>Cold </a:t>
            </a:r>
            <a:r>
              <a:rPr lang="de-DE" sz="1600" dirty="0" err="1">
                <a:latin typeface="Lato" panose="020F0502020204030203" pitchFamily="34" charset="0"/>
              </a:rPr>
              <a:t>pools</a:t>
            </a:r>
            <a:r>
              <a:rPr lang="de-DE" sz="1600" dirty="0">
                <a:latin typeface="Lato" panose="020F0502020204030203" pitchFamily="34" charset="0"/>
              </a:rPr>
              <a:t> cool </a:t>
            </a:r>
            <a:r>
              <a:rPr lang="de-DE" sz="1600" dirty="0" err="1">
                <a:latin typeface="Lato" panose="020F0502020204030203" pitchFamily="34" charset="0"/>
              </a:rPr>
              <a:t>most</a:t>
            </a:r>
            <a:r>
              <a:rPr lang="de-DE" sz="1600" dirty="0">
                <a:latin typeface="Lato" panose="020F0502020204030203" pitchFamily="34" charset="0"/>
              </a:rPr>
              <a:t> </a:t>
            </a:r>
            <a:r>
              <a:rPr lang="de-DE" sz="1600" dirty="0" err="1">
                <a:latin typeface="Lato" panose="020F0502020204030203" pitchFamily="34" charset="0"/>
              </a:rPr>
              <a:t>efficiently</a:t>
            </a:r>
            <a:r>
              <a:rPr lang="de-DE" sz="1600" dirty="0">
                <a:latin typeface="Lato" panose="020F0502020204030203" pitchFamily="34" charset="0"/>
              </a:rPr>
              <a:t> </a:t>
            </a:r>
            <a:r>
              <a:rPr lang="de-DE" sz="1600" dirty="0" err="1">
                <a:latin typeface="Lato" panose="020F0502020204030203" pitchFamily="34" charset="0"/>
              </a:rPr>
              <a:t>early</a:t>
            </a:r>
            <a:r>
              <a:rPr lang="de-DE" sz="1600" dirty="0">
                <a:latin typeface="Lato" panose="020F0502020204030203" pitchFamily="34" charset="0"/>
              </a:rPr>
              <a:t> in </a:t>
            </a:r>
            <a:r>
              <a:rPr lang="de-DE" sz="1600" dirty="0" err="1">
                <a:latin typeface="Lato" panose="020F0502020204030203" pitchFamily="34" charset="0"/>
              </a:rPr>
              <a:t>their</a:t>
            </a:r>
            <a:r>
              <a:rPr lang="de-DE" sz="1600" dirty="0">
                <a:latin typeface="Lato" panose="020F0502020204030203" pitchFamily="34" charset="0"/>
              </a:rPr>
              <a:t> </a:t>
            </a:r>
            <a:r>
              <a:rPr lang="de-DE" sz="1600" dirty="0" err="1">
                <a:latin typeface="Lato" panose="020F0502020204030203" pitchFamily="34" charset="0"/>
              </a:rPr>
              <a:t>life</a:t>
            </a:r>
            <a:r>
              <a:rPr lang="de-DE" sz="1600" dirty="0">
                <a:latin typeface="Lato" panose="020F0502020204030203" pitchFamily="34" charset="0"/>
              </a:rPr>
              <a:t> </a:t>
            </a:r>
            <a:r>
              <a:rPr lang="de-DE" sz="1600" dirty="0" err="1">
                <a:latin typeface="Lato" panose="020F0502020204030203" pitchFamily="34" charset="0"/>
              </a:rPr>
              <a:t>cycle</a:t>
            </a:r>
            <a:r>
              <a:rPr lang="de-DE" sz="1600" dirty="0">
                <a:latin typeface="Lato" panose="020F0502020204030203" pitchFamily="34" charset="0"/>
              </a:rPr>
              <a:t> 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FBEF910E-F08B-EDCA-5C20-612A078F8675}"/>
              </a:ext>
            </a:extLst>
          </p:cNvPr>
          <p:cNvCxnSpPr>
            <a:cxnSpLocks/>
          </p:cNvCxnSpPr>
          <p:nvPr/>
        </p:nvCxnSpPr>
        <p:spPr>
          <a:xfrm flipV="1">
            <a:off x="1714761" y="2837835"/>
            <a:ext cx="333983" cy="3366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9F29D34F-7C74-3774-F050-B155DA137D8B}"/>
              </a:ext>
            </a:extLst>
          </p:cNvPr>
          <p:cNvCxnSpPr>
            <a:cxnSpLocks/>
          </p:cNvCxnSpPr>
          <p:nvPr/>
        </p:nvCxnSpPr>
        <p:spPr>
          <a:xfrm>
            <a:off x="6290248" y="2805465"/>
            <a:ext cx="147758" cy="3651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310DCF12-78BE-D25C-A209-1CAD9A0BCC19}"/>
              </a:ext>
            </a:extLst>
          </p:cNvPr>
          <p:cNvSpPr txBox="1"/>
          <p:nvPr/>
        </p:nvSpPr>
        <p:spPr>
          <a:xfrm>
            <a:off x="1526440" y="2505886"/>
            <a:ext cx="11318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latin typeface="Lato" panose="020F0502020204030203" pitchFamily="34" charset="0"/>
              </a:rPr>
              <a:t>Time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4BD44FF-D059-5391-4F3D-D9CD5EBC7E5F}"/>
              </a:ext>
            </a:extLst>
          </p:cNvPr>
          <p:cNvSpPr txBox="1"/>
          <p:nvPr/>
        </p:nvSpPr>
        <p:spPr>
          <a:xfrm>
            <a:off x="6290248" y="2058789"/>
            <a:ext cx="2636438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b="1" dirty="0">
                <a:latin typeface="Lato" panose="020F0502020204030203" pitchFamily="34" charset="0"/>
              </a:rPr>
              <a:t>Cold </a:t>
            </a:r>
            <a:r>
              <a:rPr lang="de-DE" sz="1600" b="1" dirty="0" err="1">
                <a:latin typeface="Lato" panose="020F0502020204030203" pitchFamily="34" charset="0"/>
              </a:rPr>
              <a:t>air</a:t>
            </a:r>
            <a:r>
              <a:rPr lang="de-DE" sz="1600" b="1" dirty="0">
                <a:latin typeface="Lato" panose="020F0502020204030203" pitchFamily="34" charset="0"/>
              </a:rPr>
              <a:t> </a:t>
            </a:r>
            <a:r>
              <a:rPr lang="de-DE" sz="1600" b="1" dirty="0" err="1">
                <a:latin typeface="Lato" panose="020F0502020204030203" pitchFamily="34" charset="0"/>
              </a:rPr>
              <a:t>production</a:t>
            </a:r>
            <a:r>
              <a:rPr lang="de-DE" sz="1600" b="1" dirty="0">
                <a:latin typeface="Lato" panose="020F0502020204030203" pitchFamily="34" charset="0"/>
              </a:rPr>
              <a:t> </a:t>
            </a:r>
            <a:r>
              <a:rPr lang="de-DE" sz="1600" b="1" dirty="0" err="1">
                <a:latin typeface="Lato" panose="020F0502020204030203" pitchFamily="34" charset="0"/>
              </a:rPr>
              <a:t>by</a:t>
            </a:r>
            <a:r>
              <a:rPr lang="de-DE" sz="1600" b="1" dirty="0">
                <a:latin typeface="Lato" panose="020F0502020204030203" pitchFamily="34" charset="0"/>
              </a:rPr>
              <a:t> </a:t>
            </a:r>
            <a:r>
              <a:rPr lang="de-DE" sz="1600" b="1" dirty="0" err="1">
                <a:latin typeface="Lato" panose="020F0502020204030203" pitchFamily="34" charset="0"/>
              </a:rPr>
              <a:t>rainfall</a:t>
            </a:r>
            <a:r>
              <a:rPr lang="de-DE" sz="1600" b="1" dirty="0">
                <a:latin typeface="Lato" panose="020F0502020204030203" pitchFamily="34" charset="0"/>
              </a:rPr>
              <a:t> </a:t>
            </a:r>
            <a:r>
              <a:rPr lang="de-DE" sz="1600" b="1" dirty="0" err="1">
                <a:latin typeface="Lato" panose="020F0502020204030203" pitchFamily="34" charset="0"/>
              </a:rPr>
              <a:t>evaporation</a:t>
            </a:r>
            <a:endParaRPr lang="de-DE" sz="1600" b="1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92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 animBg="1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Karte enthält.&#10;&#10;Automatisch generierte Beschreibung">
            <a:extLst>
              <a:ext uri="{FF2B5EF4-FFF2-40B4-BE49-F238E27FC236}">
                <a16:creationId xmlns:a16="http://schemas.microsoft.com/office/drawing/2014/main" id="{58DD192A-68AF-C213-EDD1-6AC23D98B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43" y="934518"/>
            <a:ext cx="7100234" cy="388952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004F7F7-9F82-C24C-640D-720E97A53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View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horizontal </a:t>
            </a:r>
            <a:r>
              <a:rPr lang="de-DE" dirty="0" err="1"/>
              <a:t>cold</a:t>
            </a:r>
            <a:r>
              <a:rPr lang="de-DE" dirty="0"/>
              <a:t> pool </a:t>
            </a:r>
            <a:r>
              <a:rPr lang="de-DE" dirty="0" err="1"/>
              <a:t>structure</a:t>
            </a:r>
            <a:endParaRPr lang="de-DE" dirty="0"/>
          </a:p>
        </p:txBody>
      </p: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76BCE7F9-3EFB-4929-8FC6-774EB12F330E}"/>
              </a:ext>
            </a:extLst>
          </p:cNvPr>
          <p:cNvCxnSpPr>
            <a:cxnSpLocks/>
          </p:cNvCxnSpPr>
          <p:nvPr/>
        </p:nvCxnSpPr>
        <p:spPr>
          <a:xfrm flipV="1">
            <a:off x="2186354" y="1565031"/>
            <a:ext cx="1893277" cy="1134235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CBF88F8A-DCE8-4FE7-851D-639219180C3C}"/>
              </a:ext>
            </a:extLst>
          </p:cNvPr>
          <p:cNvSpPr txBox="1"/>
          <p:nvPr/>
        </p:nvSpPr>
        <p:spPr>
          <a:xfrm>
            <a:off x="2186354" y="1992923"/>
            <a:ext cx="920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F7D93AF9-7AC6-47FF-BE39-48E56B9DDB8F}"/>
              </a:ext>
            </a:extLst>
          </p:cNvPr>
          <p:cNvSpPr txBox="1"/>
          <p:nvPr/>
        </p:nvSpPr>
        <p:spPr>
          <a:xfrm rot="19747237">
            <a:off x="2084175" y="1753388"/>
            <a:ext cx="1725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solidFill>
                  <a:srgbClr val="0070C0"/>
                </a:solidFill>
                <a:latin typeface="Lato" panose="020F0502020204030203"/>
              </a:rPr>
              <a:t>Growth </a:t>
            </a:r>
            <a:r>
              <a:rPr lang="de-DE" sz="1200" dirty="0" err="1">
                <a:solidFill>
                  <a:srgbClr val="0070C0"/>
                </a:solidFill>
                <a:latin typeface="Lato" panose="020F0502020204030203"/>
              </a:rPr>
              <a:t>according</a:t>
            </a:r>
            <a:r>
              <a:rPr lang="de-DE" sz="1200" dirty="0">
                <a:solidFill>
                  <a:srgbClr val="0070C0"/>
                </a:solidFill>
                <a:latin typeface="Lato" panose="020F0502020204030203"/>
              </a:rPr>
              <a:t> </a:t>
            </a:r>
            <a:r>
              <a:rPr lang="de-DE" sz="1200" dirty="0" err="1">
                <a:solidFill>
                  <a:srgbClr val="0070C0"/>
                </a:solidFill>
                <a:latin typeface="Lato" panose="020F0502020204030203"/>
              </a:rPr>
              <a:t>to</a:t>
            </a:r>
            <a:r>
              <a:rPr lang="de-DE" sz="1200" dirty="0">
                <a:solidFill>
                  <a:srgbClr val="0070C0"/>
                </a:solidFill>
                <a:latin typeface="Lato" panose="020F0502020204030203"/>
              </a:rPr>
              <a:t> area-</a:t>
            </a:r>
            <a:r>
              <a:rPr lang="de-DE" sz="1200" dirty="0" err="1">
                <a:solidFill>
                  <a:srgbClr val="0070C0"/>
                </a:solidFill>
                <a:latin typeface="Lato" panose="020F0502020204030203"/>
              </a:rPr>
              <a:t>mean</a:t>
            </a:r>
            <a:r>
              <a:rPr lang="de-DE" sz="1200" dirty="0">
                <a:solidFill>
                  <a:srgbClr val="0070C0"/>
                </a:solidFill>
                <a:latin typeface="Lato" panose="020F0502020204030203"/>
              </a:rPr>
              <a:t> </a:t>
            </a:r>
            <a:r>
              <a:rPr lang="de-DE" sz="1200" dirty="0" err="1">
                <a:solidFill>
                  <a:srgbClr val="0070C0"/>
                </a:solidFill>
                <a:latin typeface="Lato" panose="020F0502020204030203"/>
              </a:rPr>
              <a:t>rainfall</a:t>
            </a:r>
            <a:endParaRPr lang="de-DE" sz="1200" dirty="0">
              <a:solidFill>
                <a:srgbClr val="0070C0"/>
              </a:solidFill>
              <a:latin typeface="Lato" panose="020F0502020204030203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1D7FC80-FC93-4626-AABC-24601E3E21BD}"/>
              </a:ext>
            </a:extLst>
          </p:cNvPr>
          <p:cNvSpPr/>
          <p:nvPr/>
        </p:nvSpPr>
        <p:spPr>
          <a:xfrm>
            <a:off x="2998474" y="3434862"/>
            <a:ext cx="967154" cy="1019907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EA96223-ACB5-494B-840F-006452B843CB}"/>
              </a:ext>
            </a:extLst>
          </p:cNvPr>
          <p:cNvSpPr txBox="1"/>
          <p:nvPr/>
        </p:nvSpPr>
        <p:spPr>
          <a:xfrm>
            <a:off x="2168377" y="4454769"/>
            <a:ext cx="1797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solidFill>
                  <a:srgbClr val="FF0000"/>
                </a:solidFill>
                <a:latin typeface="Lato" panose="020F0502020204030203"/>
              </a:rPr>
              <a:t>Non-</a:t>
            </a:r>
            <a:r>
              <a:rPr lang="de-DE" sz="1200" dirty="0" err="1">
                <a:solidFill>
                  <a:srgbClr val="FF0000"/>
                </a:solidFill>
                <a:latin typeface="Lato" panose="020F0502020204030203"/>
              </a:rPr>
              <a:t>hydrostatic</a:t>
            </a:r>
            <a:r>
              <a:rPr lang="de-DE" sz="1200" dirty="0">
                <a:solidFill>
                  <a:srgbClr val="FF0000"/>
                </a:solidFill>
                <a:latin typeface="Lato" panose="020F0502020204030203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Lato" panose="020F0502020204030203"/>
              </a:rPr>
              <a:t>pressure</a:t>
            </a:r>
            <a:r>
              <a:rPr lang="de-DE" sz="1200" dirty="0">
                <a:solidFill>
                  <a:srgbClr val="FF0000"/>
                </a:solidFill>
                <a:latin typeface="Lato" panose="020F0502020204030203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Lato" panose="020F0502020204030203"/>
              </a:rPr>
              <a:t>perturbation</a:t>
            </a:r>
            <a:endParaRPr lang="de-DE" sz="1200" dirty="0">
              <a:solidFill>
                <a:srgbClr val="FF0000"/>
              </a:solidFill>
              <a:latin typeface="Lato" panose="020F0502020204030203"/>
            </a:endParaRP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3E54A52A-6F48-47C6-A24D-E34A0BC86609}"/>
              </a:ext>
            </a:extLst>
          </p:cNvPr>
          <p:cNvCxnSpPr>
            <a:cxnSpLocks/>
          </p:cNvCxnSpPr>
          <p:nvPr/>
        </p:nvCxnSpPr>
        <p:spPr>
          <a:xfrm flipV="1">
            <a:off x="4079631" y="1992924"/>
            <a:ext cx="1" cy="1867032"/>
          </a:xfrm>
          <a:prstGeom prst="straightConnector1">
            <a:avLst/>
          </a:prstGeom>
          <a:ln w="28575">
            <a:solidFill>
              <a:schemeClr val="bg1"/>
            </a:solidFill>
            <a:prstDash val="sysDash"/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feld 17">
            <a:extLst>
              <a:ext uri="{FF2B5EF4-FFF2-40B4-BE49-F238E27FC236}">
                <a16:creationId xmlns:a16="http://schemas.microsoft.com/office/drawing/2014/main" id="{DB243A73-5F65-432D-9E12-AB50539E3A7C}"/>
              </a:ext>
            </a:extLst>
          </p:cNvPr>
          <p:cNvSpPr txBox="1"/>
          <p:nvPr/>
        </p:nvSpPr>
        <p:spPr>
          <a:xfrm>
            <a:off x="4161775" y="2897133"/>
            <a:ext cx="1696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err="1">
                <a:solidFill>
                  <a:schemeClr val="bg1"/>
                </a:solidFill>
                <a:latin typeface="Lato" panose="020F0502020204030203"/>
              </a:rPr>
              <a:t>Nearly</a:t>
            </a:r>
            <a:r>
              <a:rPr lang="de-DE" sz="1200" dirty="0">
                <a:solidFill>
                  <a:schemeClr val="bg1"/>
                </a:solidFill>
                <a:latin typeface="Lato" panose="020F0502020204030203"/>
              </a:rPr>
              <a:t> linear radial </a:t>
            </a:r>
            <a:r>
              <a:rPr lang="de-DE" sz="1200" dirty="0" err="1">
                <a:solidFill>
                  <a:schemeClr val="bg1"/>
                </a:solidFill>
                <a:latin typeface="Lato" panose="020F0502020204030203"/>
              </a:rPr>
              <a:t>temperature</a:t>
            </a:r>
            <a:r>
              <a:rPr lang="de-DE" sz="1200" dirty="0">
                <a:solidFill>
                  <a:schemeClr val="bg1"/>
                </a:solidFill>
                <a:latin typeface="Lato" panose="020F0502020204030203"/>
              </a:rPr>
              <a:t> </a:t>
            </a:r>
            <a:r>
              <a:rPr lang="de-DE" sz="1200" dirty="0" err="1">
                <a:solidFill>
                  <a:schemeClr val="bg1"/>
                </a:solidFill>
                <a:latin typeface="Lato" panose="020F0502020204030203"/>
              </a:rPr>
              <a:t>gradient</a:t>
            </a:r>
            <a:endParaRPr lang="de-DE" sz="1200" dirty="0">
              <a:solidFill>
                <a:schemeClr val="bg1"/>
              </a:solidFill>
              <a:latin typeface="Lato" panose="020F0502020204030203"/>
            </a:endParaRPr>
          </a:p>
        </p:txBody>
      </p:sp>
    </p:spTree>
    <p:extLst>
      <p:ext uri="{BB962C8B-B14F-4D97-AF65-F5344CB8AC3E}">
        <p14:creationId xmlns:p14="http://schemas.microsoft.com/office/powerpoint/2010/main" val="255221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2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16A1F-DE41-54F6-4C32-82AAED90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Take-</a:t>
            </a:r>
            <a:r>
              <a:rPr lang="de-DE" dirty="0" err="1"/>
              <a:t>home</a:t>
            </a:r>
            <a:r>
              <a:rPr lang="de-DE" dirty="0"/>
              <a:t> </a:t>
            </a:r>
            <a:r>
              <a:rPr lang="de-DE" dirty="0" err="1"/>
              <a:t>messages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B937C5E-5749-287D-B56A-2B593A8B37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5636" y="1041010"/>
            <a:ext cx="8369589" cy="2249701"/>
          </a:xfrm>
        </p:spPr>
        <p:txBody>
          <a:bodyPr>
            <a:normAutofit/>
          </a:bodyPr>
          <a:lstStyle/>
          <a:p>
            <a:pPr marL="285750" indent="-285750"/>
            <a:r>
              <a:rPr lang="de-DE" dirty="0"/>
              <a:t>Median </a:t>
            </a:r>
            <a:r>
              <a:rPr lang="de-DE" dirty="0" err="1"/>
              <a:t>diameter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cold</a:t>
            </a:r>
            <a:r>
              <a:rPr lang="de-DE" dirty="0"/>
              <a:t> pool </a:t>
            </a:r>
            <a:r>
              <a:rPr lang="de-DE" dirty="0" err="1"/>
              <a:t>objects</a:t>
            </a:r>
            <a:r>
              <a:rPr lang="de-DE" dirty="0"/>
              <a:t> </a:t>
            </a:r>
            <a:r>
              <a:rPr lang="de-DE" dirty="0" err="1"/>
              <a:t>sampled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</a:t>
            </a:r>
            <a:r>
              <a:rPr lang="de-DE" dirty="0" err="1"/>
              <a:t>FESSTVaL</a:t>
            </a:r>
            <a:r>
              <a:rPr lang="de-DE" dirty="0"/>
              <a:t> </a:t>
            </a:r>
            <a:r>
              <a:rPr lang="de-DE" dirty="0" err="1"/>
              <a:t>experiment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8.4 km, </a:t>
            </a:r>
            <a:r>
              <a:rPr lang="de-DE" dirty="0" err="1"/>
              <a:t>however</a:t>
            </a:r>
            <a:r>
              <a:rPr lang="de-DE" dirty="0"/>
              <a:t>,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number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biased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limited network </a:t>
            </a:r>
            <a:r>
              <a:rPr lang="de-DE" dirty="0" err="1"/>
              <a:t>size</a:t>
            </a:r>
            <a:r>
              <a:rPr lang="en-GB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en-GB" dirty="0">
              <a:effectLst/>
              <a:latin typeface="Lato" panose="020F050202020403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/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Cold pools </a:t>
            </a:r>
            <a:r>
              <a:rPr lang="en-GB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 not circularly shaped, independent of their size and strength.</a:t>
            </a:r>
          </a:p>
          <a:p>
            <a:pPr marL="285750" indent="-285750"/>
            <a:endParaRPr lang="en-GB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/>
            <a:r>
              <a:rPr lang="en-GB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Cold pool area scales linearly with total rainfall amount due to evaporative cooling and downward transport of upper-level air.</a:t>
            </a:r>
          </a:p>
          <a:p>
            <a:pPr marL="0" indent="0">
              <a:buNone/>
            </a:pPr>
            <a:endParaRPr lang="en-GB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D42558D-37EF-4B7A-BA3E-734342583157}"/>
              </a:ext>
            </a:extLst>
          </p:cNvPr>
          <p:cNvSpPr txBox="1"/>
          <p:nvPr/>
        </p:nvSpPr>
        <p:spPr>
          <a:xfrm>
            <a:off x="1089378" y="3695995"/>
            <a:ext cx="6970893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609750" lvl="1" indent="-285750">
              <a:buFont typeface="Wingdings" panose="05000000000000000000" pitchFamily="2" charset="2"/>
              <a:buChar char="Ø"/>
            </a:pPr>
            <a:r>
              <a:rPr lang="en-GB" sz="1600" b="1" dirty="0">
                <a:ea typeface="Calibri" panose="020F0502020204030204" pitchFamily="34" charset="0"/>
                <a:cs typeface="Calibri" panose="020F0502020204030204" pitchFamily="34" charset="0"/>
              </a:rPr>
              <a:t>Today at 17:30h: </a:t>
            </a:r>
            <a:r>
              <a:rPr lang="en-GB" sz="1600" dirty="0">
                <a:ea typeface="Calibri" panose="020F0502020204030204" pitchFamily="34" charset="0"/>
                <a:cs typeface="Calibri" panose="020F0502020204030204" pitchFamily="34" charset="0"/>
              </a:rPr>
              <a:t>Keynote talk by Cathy </a:t>
            </a:r>
            <a:r>
              <a:rPr lang="en-GB" sz="1600" dirty="0" err="1">
                <a:ea typeface="Calibri" panose="020F0502020204030204" pitchFamily="34" charset="0"/>
                <a:cs typeface="Calibri" panose="020F0502020204030204" pitchFamily="34" charset="0"/>
              </a:rPr>
              <a:t>Hohenegger</a:t>
            </a:r>
            <a:r>
              <a:rPr lang="en-GB" sz="1600" dirty="0">
                <a:ea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en-US" sz="1600" dirty="0" err="1"/>
              <a:t>FESSTVaL</a:t>
            </a:r>
            <a:endParaRPr lang="en-US" sz="1600" dirty="0"/>
          </a:p>
          <a:p>
            <a:pPr marL="609750" lvl="1" indent="-285750">
              <a:buFont typeface="Wingdings" panose="05000000000000000000" pitchFamily="2" charset="2"/>
              <a:buChar char="Ø"/>
            </a:pPr>
            <a:r>
              <a:rPr lang="en-GB" sz="1600" b="1" dirty="0">
                <a:ea typeface="Calibri" panose="020F0502020204030204" pitchFamily="34" charset="0"/>
                <a:cs typeface="Calibri" panose="020F0502020204030204" pitchFamily="34" charset="0"/>
              </a:rPr>
              <a:t>Tomorrow at 15:15h: </a:t>
            </a:r>
            <a:r>
              <a:rPr lang="en-GB" sz="1600" dirty="0">
                <a:ea typeface="Calibri" panose="020F0502020204030204" pitchFamily="34" charset="0"/>
                <a:cs typeface="Calibri" panose="020F0502020204030204" pitchFamily="34" charset="0"/>
              </a:rPr>
              <a:t>Talk by </a:t>
            </a:r>
            <a:r>
              <a:rPr lang="en-GB" sz="1600" dirty="0" err="1">
                <a:ea typeface="Calibri" panose="020F0502020204030204" pitchFamily="34" charset="0"/>
                <a:cs typeface="Calibri" panose="020F0502020204030204" pitchFamily="34" charset="0"/>
              </a:rPr>
              <a:t>Maike</a:t>
            </a:r>
            <a:r>
              <a:rPr lang="en-GB" sz="1600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ea typeface="Calibri" panose="020F0502020204030204" pitchFamily="34" charset="0"/>
                <a:cs typeface="Calibri" panose="020F0502020204030204" pitchFamily="34" charset="0"/>
              </a:rPr>
              <a:t>Ahlgrimm</a:t>
            </a:r>
            <a:r>
              <a:rPr lang="en-GB" sz="1600" dirty="0">
                <a:ea typeface="Calibri" panose="020F0502020204030204" pitchFamily="34" charset="0"/>
                <a:cs typeface="Calibri" panose="020F0502020204030204" pitchFamily="34" charset="0"/>
              </a:rPr>
              <a:t> on “Simulating cold pools with ICON during the </a:t>
            </a:r>
            <a:r>
              <a:rPr lang="en-GB" sz="1600" dirty="0" err="1">
                <a:ea typeface="Calibri" panose="020F0502020204030204" pitchFamily="34" charset="0"/>
                <a:cs typeface="Calibri" panose="020F0502020204030204" pitchFamily="34" charset="0"/>
              </a:rPr>
              <a:t>FESSTVaL</a:t>
            </a:r>
            <a:r>
              <a:rPr lang="en-GB" sz="1600" dirty="0">
                <a:ea typeface="Calibri" panose="020F0502020204030204" pitchFamily="34" charset="0"/>
                <a:cs typeface="Calibri" panose="020F0502020204030204" pitchFamily="34" charset="0"/>
              </a:rPr>
              <a:t> period”</a:t>
            </a:r>
          </a:p>
        </p:txBody>
      </p:sp>
    </p:spTree>
    <p:extLst>
      <p:ext uri="{BB962C8B-B14F-4D97-AF65-F5344CB8AC3E}">
        <p14:creationId xmlns:p14="http://schemas.microsoft.com/office/powerpoint/2010/main" val="167762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1011</Words>
  <Application>Microsoft Office PowerPoint</Application>
  <PresentationFormat>Bildschirmpräsentation (16:9)</PresentationFormat>
  <Paragraphs>121</Paragraphs>
  <Slides>13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Lato</vt:lpstr>
      <vt:lpstr>Lato Light</vt:lpstr>
      <vt:lpstr>Times New Roman</vt:lpstr>
      <vt:lpstr>Wingdings</vt:lpstr>
      <vt:lpstr>Office-Design</vt:lpstr>
      <vt:lpstr>The morphology of convective cold pools in a dense station network during FESSTVaL</vt:lpstr>
      <vt:lpstr>Why are cold pools relevant?</vt:lpstr>
      <vt:lpstr>The observational blind spot</vt:lpstr>
      <vt:lpstr>FESSTVaL experiment, May ─ Aug 2021</vt:lpstr>
      <vt:lpstr>PowerPoint-Präsentation</vt:lpstr>
      <vt:lpstr>Spatio-temporal analysis of cold pools</vt:lpstr>
      <vt:lpstr>Sampling of cold pool objects</vt:lpstr>
      <vt:lpstr>How large and round are cold pools?</vt:lpstr>
      <vt:lpstr>PowerPoint-Präsentation</vt:lpstr>
      <vt:lpstr>Definition of growth phase</vt:lpstr>
      <vt:lpstr>How does rainfall control the cold pool growth?</vt:lpstr>
      <vt:lpstr>View into the horizontal cold pool structure</vt:lpstr>
      <vt:lpstr>Take-home messages</vt:lpstr>
    </vt:vector>
  </TitlesOfParts>
  <Company>Max-Planck-Institut für Meteorologie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Norbert P. Noreiks</dc:creator>
  <cp:lastModifiedBy>Bastian Kirsch</cp:lastModifiedBy>
  <cp:revision>623</cp:revision>
  <dcterms:created xsi:type="dcterms:W3CDTF">2019-02-19T08:50:27Z</dcterms:created>
  <dcterms:modified xsi:type="dcterms:W3CDTF">2022-09-05T10:31:28Z</dcterms:modified>
</cp:coreProperties>
</file>