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5" r:id="rId3"/>
    <p:sldId id="271" r:id="rId4"/>
    <p:sldId id="270" r:id="rId5"/>
    <p:sldId id="274" r:id="rId6"/>
    <p:sldId id="275" r:id="rId7"/>
    <p:sldId id="269" r:id="rId8"/>
    <p:sldId id="268" r:id="rId9"/>
    <p:sldId id="267" r:id="rId10"/>
    <p:sldId id="272" r:id="rId11"/>
    <p:sldId id="273"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D3CD"/>
    <a:srgbClr val="F5EB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Temni slog 2 – poudarek 3/poudarek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Temni slog 2 – poudarek 1/poudarek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505E3EF-67EA-436B-97B2-0124C06EBD24}" styleName="Srednji slog 4 – poudarek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61" autoAdjust="0"/>
    <p:restoredTop sz="95332" autoAdjust="0"/>
  </p:normalViewPr>
  <p:slideViewPr>
    <p:cSldViewPr snapToGrid="0">
      <p:cViewPr varScale="1">
        <p:scale>
          <a:sx n="83" d="100"/>
          <a:sy n="83" d="100"/>
        </p:scale>
        <p:origin x="74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3E650D-A857-424E-9E46-E98F7719F015}" type="datetimeFigureOut">
              <a:rPr lang="sl-SI" smtClean="0"/>
              <a:t>2. 09. 2022</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E0648-5335-4CB1-AEAE-23BD323CFDC6}" type="slidenum">
              <a:rPr lang="sl-SI" smtClean="0"/>
              <a:t>‹#›</a:t>
            </a:fld>
            <a:endParaRPr lang="sl-SI"/>
          </a:p>
        </p:txBody>
      </p:sp>
    </p:spTree>
    <p:extLst>
      <p:ext uri="{BB962C8B-B14F-4D97-AF65-F5344CB8AC3E}">
        <p14:creationId xmlns:p14="http://schemas.microsoft.com/office/powerpoint/2010/main" val="896332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053E0648-5335-4CB1-AEAE-23BD323CFDC6}" type="slidenum">
              <a:rPr lang="sl-SI" smtClean="0"/>
              <a:t>3</a:t>
            </a:fld>
            <a:endParaRPr lang="sl-SI"/>
          </a:p>
        </p:txBody>
      </p:sp>
    </p:spTree>
    <p:extLst>
      <p:ext uri="{BB962C8B-B14F-4D97-AF65-F5344CB8AC3E}">
        <p14:creationId xmlns:p14="http://schemas.microsoft.com/office/powerpoint/2010/main" val="2971685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en-GB" dirty="0"/>
          </a:p>
        </p:txBody>
      </p:sp>
      <p:sp>
        <p:nvSpPr>
          <p:cNvPr id="4" name="Označba mesta številke diapozitiva 3"/>
          <p:cNvSpPr>
            <a:spLocks noGrp="1"/>
          </p:cNvSpPr>
          <p:nvPr>
            <p:ph type="sldNum" sz="quarter" idx="10"/>
          </p:nvPr>
        </p:nvSpPr>
        <p:spPr/>
        <p:txBody>
          <a:bodyPr/>
          <a:lstStyle/>
          <a:p>
            <a:fld id="{053E0648-5335-4CB1-AEAE-23BD323CFDC6}" type="slidenum">
              <a:rPr lang="sl-SI" smtClean="0"/>
              <a:t>4</a:t>
            </a:fld>
            <a:endParaRPr lang="sl-SI"/>
          </a:p>
        </p:txBody>
      </p:sp>
    </p:spTree>
    <p:extLst>
      <p:ext uri="{BB962C8B-B14F-4D97-AF65-F5344CB8AC3E}">
        <p14:creationId xmlns:p14="http://schemas.microsoft.com/office/powerpoint/2010/main" val="3609384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053E0648-5335-4CB1-AEAE-23BD323CFDC6}" type="slidenum">
              <a:rPr lang="sl-SI" smtClean="0"/>
              <a:t>8</a:t>
            </a:fld>
            <a:endParaRPr lang="sl-SI"/>
          </a:p>
        </p:txBody>
      </p:sp>
    </p:spTree>
    <p:extLst>
      <p:ext uri="{BB962C8B-B14F-4D97-AF65-F5344CB8AC3E}">
        <p14:creationId xmlns:p14="http://schemas.microsoft.com/office/powerpoint/2010/main" val="3584701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053E0648-5335-4CB1-AEAE-23BD323CFDC6}" type="slidenum">
              <a:rPr lang="sl-SI" smtClean="0"/>
              <a:t>9</a:t>
            </a:fld>
            <a:endParaRPr lang="sl-SI"/>
          </a:p>
        </p:txBody>
      </p:sp>
    </p:spTree>
    <p:extLst>
      <p:ext uri="{BB962C8B-B14F-4D97-AF65-F5344CB8AC3E}">
        <p14:creationId xmlns:p14="http://schemas.microsoft.com/office/powerpoint/2010/main" val="1328014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en-GB" sz="1200" kern="1200" dirty="0">
                <a:solidFill>
                  <a:schemeClr val="tx1"/>
                </a:solidFill>
                <a:effectLst/>
                <a:latin typeface="+mn-lt"/>
                <a:ea typeface="+mn-ea"/>
                <a:cs typeface="+mn-cs"/>
              </a:rPr>
              <a:t>We have observed increased frost risk for virtually all grapevine and cherry tree varieties whilst only for the apple tree varieties grown in the Submediterranean climate type. Among the least impacted will be the region with Moderate climate of the hilly region where Jonathan and </a:t>
            </a:r>
            <a:r>
              <a:rPr lang="en-GB" sz="1200" kern="1200" dirty="0" err="1">
                <a:solidFill>
                  <a:schemeClr val="tx1"/>
                </a:solidFill>
                <a:effectLst/>
                <a:latin typeface="+mn-lt"/>
                <a:ea typeface="+mn-ea"/>
                <a:cs typeface="+mn-cs"/>
              </a:rPr>
              <a:t>Bobovec</a:t>
            </a:r>
            <a:r>
              <a:rPr lang="en-GB" sz="1200" kern="1200" dirty="0">
                <a:solidFill>
                  <a:schemeClr val="tx1"/>
                </a:solidFill>
                <a:effectLst/>
                <a:latin typeface="+mn-lt"/>
                <a:ea typeface="+mn-ea"/>
                <a:cs typeface="+mn-cs"/>
              </a:rPr>
              <a:t> apple tree varieties are grown, for which we have calculated no change in frost risk. </a:t>
            </a:r>
            <a:endParaRPr lang="sl-SI" dirty="0"/>
          </a:p>
        </p:txBody>
      </p:sp>
      <p:sp>
        <p:nvSpPr>
          <p:cNvPr id="4" name="Označba mesta številke diapozitiva 3"/>
          <p:cNvSpPr>
            <a:spLocks noGrp="1"/>
          </p:cNvSpPr>
          <p:nvPr>
            <p:ph type="sldNum" sz="quarter" idx="5"/>
          </p:nvPr>
        </p:nvSpPr>
        <p:spPr/>
        <p:txBody>
          <a:bodyPr/>
          <a:lstStyle/>
          <a:p>
            <a:fld id="{053E0648-5335-4CB1-AEAE-23BD323CFDC6}" type="slidenum">
              <a:rPr lang="sl-SI" smtClean="0"/>
              <a:t>11</a:t>
            </a:fld>
            <a:endParaRPr lang="sl-SI"/>
          </a:p>
        </p:txBody>
      </p:sp>
    </p:spTree>
    <p:extLst>
      <p:ext uri="{BB962C8B-B14F-4D97-AF65-F5344CB8AC3E}">
        <p14:creationId xmlns:p14="http://schemas.microsoft.com/office/powerpoint/2010/main" val="3796291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sl-SI"/>
              <a:t>Kliknite, če želite urediti slog naslova matrice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endParaRPr lang="en-US" dirty="0"/>
          </a:p>
        </p:txBody>
      </p:sp>
      <p:sp>
        <p:nvSpPr>
          <p:cNvPr id="7" name="Date Placeholder 6"/>
          <p:cNvSpPr>
            <a:spLocks noGrp="1"/>
          </p:cNvSpPr>
          <p:nvPr>
            <p:ph type="dt" sz="half" idx="10"/>
          </p:nvPr>
        </p:nvSpPr>
        <p:spPr/>
        <p:txBody>
          <a:bodyPr/>
          <a:lstStyle/>
          <a:p>
            <a:fld id="{30474ACC-60E6-4A55-A209-F55DC3BA5B15}" type="datetimeFigureOut">
              <a:rPr lang="sl-SI" smtClean="0"/>
              <a:t>2. 09. 2022</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201195022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Content Placeholder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7" name="Date Placeholder 6"/>
          <p:cNvSpPr>
            <a:spLocks noGrp="1"/>
          </p:cNvSpPr>
          <p:nvPr>
            <p:ph type="dt" sz="half" idx="10"/>
          </p:nvPr>
        </p:nvSpPr>
        <p:spPr/>
        <p:txBody>
          <a:bodyPr/>
          <a:lstStyle/>
          <a:p>
            <a:fld id="{30474ACC-60E6-4A55-A209-F55DC3BA5B15}" type="datetimeFigureOut">
              <a:rPr lang="sl-SI" smtClean="0"/>
              <a:t>2. 09. 2022</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1921546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sl-SI"/>
              <a:t>Kliknite, če želite urediti slog naslova matrice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7" name="Date Placeholder 6"/>
          <p:cNvSpPr>
            <a:spLocks noGrp="1"/>
          </p:cNvSpPr>
          <p:nvPr>
            <p:ph type="dt" sz="half" idx="10"/>
          </p:nvPr>
        </p:nvSpPr>
        <p:spPr/>
        <p:txBody>
          <a:bodyPr/>
          <a:lstStyle/>
          <a:p>
            <a:fld id="{30474ACC-60E6-4A55-A209-F55DC3BA5B15}" type="datetimeFigureOut">
              <a:rPr lang="sl-SI" smtClean="0"/>
              <a:t>2. 09. 2022</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29093989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8" name="Date Placeholder 7"/>
          <p:cNvSpPr>
            <a:spLocks noGrp="1"/>
          </p:cNvSpPr>
          <p:nvPr>
            <p:ph type="dt" sz="half" idx="10"/>
          </p:nvPr>
        </p:nvSpPr>
        <p:spPr/>
        <p:txBody>
          <a:bodyPr/>
          <a:lstStyle/>
          <a:p>
            <a:fld id="{30474ACC-60E6-4A55-A209-F55DC3BA5B15}" type="datetimeFigureOut">
              <a:rPr lang="sl-SI" smtClean="0"/>
              <a:t>2. 09. 2022</a:t>
            </a:fld>
            <a:endParaRPr lang="sl-SI"/>
          </a:p>
        </p:txBody>
      </p:sp>
      <p:sp>
        <p:nvSpPr>
          <p:cNvPr id="9" name="Footer Placeholder 8"/>
          <p:cNvSpPr>
            <a:spLocks noGrp="1"/>
          </p:cNvSpPr>
          <p:nvPr>
            <p:ph type="ftr" sz="quarter" idx="11"/>
          </p:nvPr>
        </p:nvSpPr>
        <p:spPr/>
        <p:txBody>
          <a:bodyPr/>
          <a:lstStyle/>
          <a:p>
            <a:endParaRPr lang="sl-SI"/>
          </a:p>
        </p:txBody>
      </p:sp>
      <p:sp>
        <p:nvSpPr>
          <p:cNvPr id="10" name="Slide Number Placeholder 9"/>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2009465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Content Placeholder 3"/>
          <p:cNvSpPr>
            <a:spLocks noGrp="1"/>
          </p:cNvSpPr>
          <p:nvPr>
            <p:ph sz="half" idx="2"/>
          </p:nvPr>
        </p:nvSpPr>
        <p:spPr>
          <a:xfrm>
            <a:off x="1583436" y="3143250"/>
            <a:ext cx="4270248" cy="2596776"/>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7" name="Date Placeholder 6"/>
          <p:cNvSpPr>
            <a:spLocks noGrp="1"/>
          </p:cNvSpPr>
          <p:nvPr>
            <p:ph type="dt" sz="half" idx="10"/>
          </p:nvPr>
        </p:nvSpPr>
        <p:spPr/>
        <p:txBody>
          <a:bodyPr/>
          <a:lstStyle/>
          <a:p>
            <a:fld id="{30474ACC-60E6-4A55-A209-F55DC3BA5B15}" type="datetimeFigureOut">
              <a:rPr lang="sl-SI" smtClean="0"/>
              <a:t>2. 09. 2022</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F6EA9C6F-2D4B-451C-8E82-3B245DA4C6C0}" type="slidenum">
              <a:rPr lang="sl-SI" smtClean="0"/>
              <a:t>‹#›</a:t>
            </a:fld>
            <a:endParaRPr lang="sl-SI"/>
          </a:p>
        </p:txBody>
      </p:sp>
      <p:sp>
        <p:nvSpPr>
          <p:cNvPr id="10" name="Title 9"/>
          <p:cNvSpPr>
            <a:spLocks noGrp="1"/>
          </p:cNvSpPr>
          <p:nvPr>
            <p:ph type="title"/>
          </p:nvPr>
        </p:nvSpPr>
        <p:spPr/>
        <p:txBody>
          <a:bodyPr/>
          <a:lstStyle/>
          <a:p>
            <a:r>
              <a:rPr lang="sl-SI"/>
              <a:t>Kliknite, če želite urediti slog naslova matrice</a:t>
            </a:r>
            <a:endParaRPr lang="en-US" dirty="0"/>
          </a:p>
        </p:txBody>
      </p:sp>
    </p:spTree>
    <p:extLst>
      <p:ext uri="{BB962C8B-B14F-4D97-AF65-F5344CB8AC3E}">
        <p14:creationId xmlns:p14="http://schemas.microsoft.com/office/powerpoint/2010/main" val="3304139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Date Placeholder 2"/>
          <p:cNvSpPr>
            <a:spLocks noGrp="1"/>
          </p:cNvSpPr>
          <p:nvPr>
            <p:ph type="dt" sz="half" idx="10"/>
          </p:nvPr>
        </p:nvSpPr>
        <p:spPr/>
        <p:txBody>
          <a:bodyPr/>
          <a:lstStyle/>
          <a:p>
            <a:fld id="{30474ACC-60E6-4A55-A209-F55DC3BA5B15}" type="datetimeFigureOut">
              <a:rPr lang="sl-SI" smtClean="0"/>
              <a:t>2. 09. 2022</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3800351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74ACC-60E6-4A55-A209-F55DC3BA5B15}" type="datetimeFigureOut">
              <a:rPr lang="sl-SI" smtClean="0"/>
              <a:t>2. 09. 2022</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2293606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sl-SI"/>
              <a:t>Kliknite, če želite urediti slog naslova matrice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9" name="Date Placeholder 8"/>
          <p:cNvSpPr>
            <a:spLocks noGrp="1"/>
          </p:cNvSpPr>
          <p:nvPr>
            <p:ph type="dt" sz="half" idx="10"/>
          </p:nvPr>
        </p:nvSpPr>
        <p:spPr/>
        <p:txBody>
          <a:bodyPr/>
          <a:lstStyle/>
          <a:p>
            <a:fld id="{30474ACC-60E6-4A55-A209-F55DC3BA5B15}" type="datetimeFigureOut">
              <a:rPr lang="sl-SI" smtClean="0"/>
              <a:t>2. 09. 2022</a:t>
            </a:fld>
            <a:endParaRPr lang="sl-SI"/>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l-SI"/>
          </a:p>
        </p:txBody>
      </p:sp>
      <p:sp>
        <p:nvSpPr>
          <p:cNvPr id="11" name="Slide Number Placeholder 10"/>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915662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sl-SI"/>
              <a:t>Kliknite, če želite urediti slog naslova matrice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a:t>Kliknite ikono, če želite dodati sliko</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0474ACC-60E6-4A55-A209-F55DC3BA5B15}" type="datetimeFigureOut">
              <a:rPr lang="sl-SI" smtClean="0"/>
              <a:t>2. 09. 2022</a:t>
            </a:fld>
            <a:endParaRPr lang="sl-SI"/>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l-SI"/>
          </a:p>
        </p:txBody>
      </p:sp>
      <p:sp>
        <p:nvSpPr>
          <p:cNvPr id="10" name="Slide Number Placeholder 9"/>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357903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Kliknite, če želite urediti slog naslova matrice</a:t>
            </a:r>
            <a:endParaRPr lang="en-US" dirty="0"/>
          </a:p>
        </p:txBody>
      </p:sp>
      <p:sp>
        <p:nvSpPr>
          <p:cNvPr id="3" name="Vertical Text Placeholder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30474ACC-60E6-4A55-A209-F55DC3BA5B15}" type="datetimeFigureOut">
              <a:rPr lang="sl-SI" smtClean="0"/>
              <a:t>2. 09. 2022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81957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sl-SI"/>
              <a:t>Kliknite, če želite urediti slog naslova matrice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30474ACC-60E6-4A55-A209-F55DC3BA5B15}" type="datetimeFigureOut">
              <a:rPr lang="sl-SI" smtClean="0"/>
              <a:t>2. 09. 2022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F6EA9C6F-2D4B-451C-8E82-3B245DA4C6C0}" type="slidenum">
              <a:rPr lang="sl-SI" smtClean="0"/>
              <a:t>‹#›</a:t>
            </a:fld>
            <a:endParaRPr lang="sl-SI"/>
          </a:p>
        </p:txBody>
      </p:sp>
    </p:spTree>
    <p:extLst>
      <p:ext uri="{BB962C8B-B14F-4D97-AF65-F5344CB8AC3E}">
        <p14:creationId xmlns:p14="http://schemas.microsoft.com/office/powerpoint/2010/main" val="1562330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sl-SI"/>
              <a:t>Kliknite, če želite urediti slog naslova matrice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0474ACC-60E6-4A55-A209-F55DC3BA5B15}" type="datetimeFigureOut">
              <a:rPr lang="sl-SI" smtClean="0"/>
              <a:t>2. 09. 2022</a:t>
            </a:fld>
            <a:endParaRPr lang="sl-SI"/>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sl-SI"/>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6EA9C6F-2D4B-451C-8E82-3B245DA4C6C0}" type="slidenum">
              <a:rPr lang="sl-SI" smtClean="0"/>
              <a:t>‹#›</a:t>
            </a:fld>
            <a:endParaRPr lang="sl-SI"/>
          </a:p>
        </p:txBody>
      </p:sp>
    </p:spTree>
    <p:extLst>
      <p:ext uri="{BB962C8B-B14F-4D97-AF65-F5344CB8AC3E}">
        <p14:creationId xmlns:p14="http://schemas.microsoft.com/office/powerpoint/2010/main" val="3390661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Pravokotnik 2"/>
          <p:cNvSpPr/>
          <p:nvPr/>
        </p:nvSpPr>
        <p:spPr>
          <a:xfrm>
            <a:off x="4386119" y="2965795"/>
            <a:ext cx="7168272" cy="3197938"/>
          </a:xfrm>
          <a:prstGeom prst="rect">
            <a:avLst/>
          </a:prstGeom>
          <a:solidFill>
            <a:schemeClr val="accent4">
              <a:lumMod val="20000"/>
              <a:lumOff val="8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Naslov 1">
            <a:extLst>
              <a:ext uri="{FF2B5EF4-FFF2-40B4-BE49-F238E27FC236}">
                <a16:creationId xmlns:a16="http://schemas.microsoft.com/office/drawing/2014/main" id="{23C8F8E6-0945-4CE8-8F2F-834BDDDD425F}"/>
              </a:ext>
            </a:extLst>
          </p:cNvPr>
          <p:cNvSpPr>
            <a:spLocks noGrp="1"/>
          </p:cNvSpPr>
          <p:nvPr>
            <p:ph type="ctrTitle"/>
          </p:nvPr>
        </p:nvSpPr>
        <p:spPr>
          <a:xfrm>
            <a:off x="655733" y="737407"/>
            <a:ext cx="10898658" cy="2100178"/>
          </a:xfrm>
          <a:solidFill>
            <a:schemeClr val="accent4">
              <a:lumMod val="20000"/>
              <a:lumOff val="80000"/>
            </a:schemeClr>
          </a:solidFill>
          <a:ln w="19050"/>
        </p:spPr>
        <p:txBody>
          <a:bodyPr>
            <a:normAutofit/>
          </a:bodyPr>
          <a:lstStyle/>
          <a:p>
            <a:r>
              <a:rPr lang="en-US" dirty="0">
                <a:ea typeface="Malgun Gothic Semilight" panose="020B0502040204020203" pitchFamily="34" charset="-128"/>
                <a:cs typeface="Arial" panose="020B0604020202020204" pitchFamily="34" charset="0"/>
              </a:rPr>
              <a:t>Risk assessment of frost occurrence in a changing climate</a:t>
            </a:r>
            <a:endParaRPr lang="sl-SI" dirty="0">
              <a:ea typeface="Malgun Gothic Semilight" panose="020B0502040204020203" pitchFamily="34" charset="-128"/>
              <a:cs typeface="Arial" panose="020B0604020202020204" pitchFamily="34" charset="0"/>
            </a:endParaRPr>
          </a:p>
        </p:txBody>
      </p:sp>
      <p:sp>
        <p:nvSpPr>
          <p:cNvPr id="8" name="PoljeZBesedilom 7">
            <a:extLst>
              <a:ext uri="{FF2B5EF4-FFF2-40B4-BE49-F238E27FC236}">
                <a16:creationId xmlns:a16="http://schemas.microsoft.com/office/drawing/2014/main" id="{1226DC6F-6A35-43BC-9167-477D2FDDECBD}"/>
              </a:ext>
            </a:extLst>
          </p:cNvPr>
          <p:cNvSpPr txBox="1"/>
          <p:nvPr/>
        </p:nvSpPr>
        <p:spPr>
          <a:xfrm>
            <a:off x="4386119" y="3152622"/>
            <a:ext cx="6932023" cy="3139321"/>
          </a:xfrm>
          <a:prstGeom prst="rect">
            <a:avLst/>
          </a:prstGeom>
          <a:noFill/>
        </p:spPr>
        <p:txBody>
          <a:bodyPr wrap="square" rtlCol="0">
            <a:spAutoFit/>
          </a:bodyPr>
          <a:lstStyle/>
          <a:p>
            <a:pPr algn="ctr"/>
            <a:r>
              <a:rPr lang="sl-SI" cap="all" dirty="0">
                <a:solidFill>
                  <a:schemeClr val="bg1"/>
                </a:solidFill>
                <a:cs typeface="Arial" panose="020B0604020202020204" pitchFamily="34" charset="0"/>
              </a:rPr>
              <a:t>Zala Žnidaršič</a:t>
            </a:r>
            <a:r>
              <a:rPr lang="sl-SI" cap="all" baseline="30000" dirty="0">
                <a:solidFill>
                  <a:schemeClr val="bg1"/>
                </a:solidFill>
                <a:cs typeface="Arial" panose="020B0604020202020204" pitchFamily="34" charset="0"/>
              </a:rPr>
              <a:t>1</a:t>
            </a:r>
            <a:r>
              <a:rPr lang="sl-SI" cap="all" dirty="0">
                <a:solidFill>
                  <a:schemeClr val="bg1"/>
                </a:solidFill>
                <a:cs typeface="Arial" panose="020B0604020202020204" pitchFamily="34" charset="0"/>
              </a:rPr>
              <a:t>,  Andreja Sušnik</a:t>
            </a:r>
            <a:r>
              <a:rPr lang="sl-SI" cap="all" baseline="30000" dirty="0">
                <a:solidFill>
                  <a:schemeClr val="bg1"/>
                </a:solidFill>
                <a:cs typeface="Arial" panose="020B0604020202020204" pitchFamily="34" charset="0"/>
              </a:rPr>
              <a:t>2</a:t>
            </a:r>
            <a:r>
              <a:rPr lang="sl-SI" cap="all" dirty="0">
                <a:solidFill>
                  <a:schemeClr val="bg1"/>
                </a:solidFill>
                <a:cs typeface="Arial" panose="020B0604020202020204" pitchFamily="34" charset="0"/>
              </a:rPr>
              <a:t>, Gregor Gregorič</a:t>
            </a:r>
            <a:r>
              <a:rPr lang="sl-SI" cap="all" baseline="30000" dirty="0">
                <a:solidFill>
                  <a:schemeClr val="bg1"/>
                </a:solidFill>
                <a:cs typeface="Arial" panose="020B0604020202020204" pitchFamily="34" charset="0"/>
              </a:rPr>
              <a:t>2</a:t>
            </a:r>
            <a:r>
              <a:rPr lang="sl-SI" cap="all" dirty="0">
                <a:solidFill>
                  <a:schemeClr val="bg1"/>
                </a:solidFill>
                <a:cs typeface="Arial" panose="020B0604020202020204" pitchFamily="34" charset="0"/>
              </a:rPr>
              <a:t>,  Tjaša Pogačar</a:t>
            </a:r>
            <a:r>
              <a:rPr lang="sl-SI" cap="all" baseline="30000" dirty="0">
                <a:solidFill>
                  <a:schemeClr val="bg1"/>
                </a:solidFill>
                <a:cs typeface="Arial" panose="020B0604020202020204" pitchFamily="34" charset="0"/>
              </a:rPr>
              <a:t>1</a:t>
            </a:r>
            <a:endParaRPr lang="sl-SI" cap="all" dirty="0">
              <a:solidFill>
                <a:schemeClr val="bg1"/>
              </a:solidFill>
              <a:cs typeface="Arial" panose="020B0604020202020204" pitchFamily="34" charset="0"/>
            </a:endParaRPr>
          </a:p>
          <a:p>
            <a:pPr algn="ctr"/>
            <a:endParaRPr lang="sl-SI" cap="all" dirty="0">
              <a:solidFill>
                <a:schemeClr val="bg1"/>
              </a:solidFill>
              <a:cs typeface="Arial" panose="020B0604020202020204" pitchFamily="34" charset="0"/>
            </a:endParaRPr>
          </a:p>
          <a:p>
            <a:pPr algn="ctr"/>
            <a:r>
              <a:rPr lang="sl-SI" baseline="30000" dirty="0">
                <a:solidFill>
                  <a:schemeClr val="bg1"/>
                </a:solidFill>
                <a:cs typeface="Arial" panose="020B0604020202020204" pitchFamily="34" charset="0"/>
              </a:rPr>
              <a:t>1</a:t>
            </a:r>
            <a:r>
              <a:rPr lang="sl-SI" dirty="0">
                <a:solidFill>
                  <a:schemeClr val="bg1"/>
                </a:solidFill>
                <a:cs typeface="Arial" panose="020B0604020202020204" pitchFamily="34" charset="0"/>
              </a:rPr>
              <a:t>Biotechnical </a:t>
            </a:r>
            <a:r>
              <a:rPr lang="sl-SI" dirty="0" err="1">
                <a:solidFill>
                  <a:schemeClr val="bg1"/>
                </a:solidFill>
                <a:cs typeface="Arial" panose="020B0604020202020204" pitchFamily="34" charset="0"/>
              </a:rPr>
              <a:t>faculty</a:t>
            </a:r>
            <a:r>
              <a:rPr lang="sl-SI" dirty="0">
                <a:solidFill>
                  <a:schemeClr val="bg1"/>
                </a:solidFill>
                <a:cs typeface="Arial" panose="020B0604020202020204" pitchFamily="34" charset="0"/>
              </a:rPr>
              <a:t>, </a:t>
            </a:r>
            <a:r>
              <a:rPr lang="sl-SI" dirty="0" err="1">
                <a:solidFill>
                  <a:schemeClr val="bg1"/>
                </a:solidFill>
                <a:cs typeface="Arial" panose="020B0604020202020204" pitchFamily="34" charset="0"/>
              </a:rPr>
              <a:t>University</a:t>
            </a:r>
            <a:r>
              <a:rPr lang="sl-SI" dirty="0">
                <a:solidFill>
                  <a:schemeClr val="bg1"/>
                </a:solidFill>
                <a:cs typeface="Arial" panose="020B0604020202020204" pitchFamily="34" charset="0"/>
              </a:rPr>
              <a:t> </a:t>
            </a:r>
            <a:r>
              <a:rPr lang="sl-SI" dirty="0" err="1">
                <a:solidFill>
                  <a:schemeClr val="bg1"/>
                </a:solidFill>
                <a:cs typeface="Arial" panose="020B0604020202020204" pitchFamily="34" charset="0"/>
              </a:rPr>
              <a:t>of</a:t>
            </a:r>
            <a:r>
              <a:rPr lang="sl-SI" dirty="0">
                <a:solidFill>
                  <a:schemeClr val="bg1"/>
                </a:solidFill>
                <a:cs typeface="Arial" panose="020B0604020202020204" pitchFamily="34" charset="0"/>
              </a:rPr>
              <a:t> Ljubljana, </a:t>
            </a:r>
            <a:r>
              <a:rPr lang="sl-SI" dirty="0" err="1">
                <a:solidFill>
                  <a:schemeClr val="bg1"/>
                </a:solidFill>
                <a:cs typeface="Arial" panose="020B0604020202020204" pitchFamily="34" charset="0"/>
              </a:rPr>
              <a:t>Slovenia</a:t>
            </a:r>
            <a:endParaRPr lang="sl-SI" dirty="0">
              <a:solidFill>
                <a:schemeClr val="bg1"/>
              </a:solidFill>
              <a:cs typeface="Arial" panose="020B0604020202020204" pitchFamily="34" charset="0"/>
            </a:endParaRPr>
          </a:p>
          <a:p>
            <a:pPr algn="ctr"/>
            <a:r>
              <a:rPr lang="sl-SI" baseline="30000" dirty="0">
                <a:solidFill>
                  <a:schemeClr val="bg1"/>
                </a:solidFill>
                <a:cs typeface="Arial" panose="020B0604020202020204" pitchFamily="34" charset="0"/>
              </a:rPr>
              <a:t>2</a:t>
            </a:r>
            <a:r>
              <a:rPr lang="sl-SI" dirty="0">
                <a:solidFill>
                  <a:schemeClr val="bg1"/>
                </a:solidFill>
                <a:cs typeface="Arial" panose="020B0604020202020204" pitchFamily="34" charset="0"/>
              </a:rPr>
              <a:t>Slovenian </a:t>
            </a:r>
            <a:r>
              <a:rPr lang="sl-SI" dirty="0" err="1">
                <a:solidFill>
                  <a:schemeClr val="bg1"/>
                </a:solidFill>
                <a:cs typeface="Arial" panose="020B0604020202020204" pitchFamily="34" charset="0"/>
              </a:rPr>
              <a:t>Environment</a:t>
            </a:r>
            <a:r>
              <a:rPr lang="sl-SI" dirty="0">
                <a:solidFill>
                  <a:schemeClr val="bg1"/>
                </a:solidFill>
                <a:cs typeface="Arial" panose="020B0604020202020204" pitchFamily="34" charset="0"/>
              </a:rPr>
              <a:t> </a:t>
            </a:r>
            <a:r>
              <a:rPr lang="sl-SI" dirty="0" err="1">
                <a:solidFill>
                  <a:schemeClr val="bg1"/>
                </a:solidFill>
                <a:cs typeface="Arial" panose="020B0604020202020204" pitchFamily="34" charset="0"/>
              </a:rPr>
              <a:t>Agency</a:t>
            </a:r>
            <a:r>
              <a:rPr lang="sl-SI" dirty="0">
                <a:solidFill>
                  <a:schemeClr val="bg1"/>
                </a:solidFill>
                <a:cs typeface="Arial" panose="020B0604020202020204" pitchFamily="34" charset="0"/>
              </a:rPr>
              <a:t>, </a:t>
            </a:r>
            <a:r>
              <a:rPr lang="sl-SI" dirty="0" err="1">
                <a:solidFill>
                  <a:schemeClr val="bg1"/>
                </a:solidFill>
                <a:cs typeface="Arial" panose="020B0604020202020204" pitchFamily="34" charset="0"/>
              </a:rPr>
              <a:t>Slovenia</a:t>
            </a:r>
            <a:endParaRPr lang="sl-SI" dirty="0">
              <a:solidFill>
                <a:schemeClr val="bg1"/>
              </a:solidFill>
              <a:cs typeface="Arial" panose="020B0604020202020204" pitchFamily="34" charset="0"/>
            </a:endParaRPr>
          </a:p>
          <a:p>
            <a:pPr algn="ctr"/>
            <a:endParaRPr lang="sl-SI" cap="all" dirty="0">
              <a:solidFill>
                <a:schemeClr val="bg1"/>
              </a:solidFill>
              <a:cs typeface="Arial" panose="020B0604020202020204" pitchFamily="34" charset="0"/>
            </a:endParaRPr>
          </a:p>
          <a:p>
            <a:pPr algn="ctr"/>
            <a:r>
              <a:rPr lang="en-GB" dirty="0">
                <a:solidFill>
                  <a:schemeClr val="accent4"/>
                </a:solidFill>
              </a:rPr>
              <a:t>EMS Annual Meeting 2022</a:t>
            </a:r>
            <a:endParaRPr lang="sl-SI" dirty="0">
              <a:solidFill>
                <a:schemeClr val="accent4"/>
              </a:solidFill>
            </a:endParaRPr>
          </a:p>
          <a:p>
            <a:pPr algn="ctr"/>
            <a:r>
              <a:rPr lang="en-GB" dirty="0">
                <a:solidFill>
                  <a:schemeClr val="accent4"/>
                </a:solidFill>
              </a:rPr>
              <a:t>UP3.1 Climate change detection, assessment of trends, </a:t>
            </a:r>
            <a:endParaRPr lang="sl-SI" dirty="0">
              <a:solidFill>
                <a:schemeClr val="accent4"/>
              </a:solidFill>
            </a:endParaRPr>
          </a:p>
          <a:p>
            <a:pPr algn="ctr"/>
            <a:r>
              <a:rPr lang="en-GB" dirty="0">
                <a:solidFill>
                  <a:schemeClr val="accent4"/>
                </a:solidFill>
              </a:rPr>
              <a:t>variability and extremes</a:t>
            </a:r>
            <a:endParaRPr lang="sl-SI" dirty="0">
              <a:solidFill>
                <a:schemeClr val="accent4"/>
              </a:solidFill>
            </a:endParaRPr>
          </a:p>
          <a:p>
            <a:pPr algn="ctr"/>
            <a:r>
              <a:rPr lang="en-GB" dirty="0" smtClean="0">
                <a:solidFill>
                  <a:schemeClr val="accent4"/>
                </a:solidFill>
              </a:rPr>
              <a:t>4-9 September </a:t>
            </a:r>
            <a:r>
              <a:rPr lang="en-GB" dirty="0">
                <a:solidFill>
                  <a:schemeClr val="accent4"/>
                </a:solidFill>
              </a:rPr>
              <a:t>2022, Bonn, Germany</a:t>
            </a:r>
            <a:endParaRPr lang="sl-SI" cap="all" dirty="0">
              <a:solidFill>
                <a:schemeClr val="accent4"/>
              </a:solidFill>
              <a:cs typeface="Arial" panose="020B0604020202020204" pitchFamily="34" charset="0"/>
            </a:endParaRPr>
          </a:p>
          <a:p>
            <a:pPr algn="ctr"/>
            <a:endParaRPr lang="sl-SI" dirty="0">
              <a:solidFill>
                <a:schemeClr val="bg1"/>
              </a:solidFill>
              <a:cs typeface="Arial" panose="020B0604020202020204" pitchFamily="34" charset="0"/>
            </a:endParaRPr>
          </a:p>
        </p:txBody>
      </p:sp>
      <p:pic>
        <p:nvPicPr>
          <p:cNvPr id="4" name="Slika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733" y="3591956"/>
            <a:ext cx="1608495" cy="1506582"/>
          </a:xfrm>
          <a:prstGeom prst="rect">
            <a:avLst/>
          </a:prstGeom>
          <a:noFill/>
        </p:spPr>
      </p:pic>
      <p:pic>
        <p:nvPicPr>
          <p:cNvPr id="5" name="Slika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225" y="3895677"/>
            <a:ext cx="1091473" cy="1091473"/>
          </a:xfrm>
          <a:prstGeom prst="rect">
            <a:avLst/>
          </a:prstGeom>
        </p:spPr>
      </p:pic>
      <p:pic>
        <p:nvPicPr>
          <p:cNvPr id="7" name="Slika 6"/>
          <p:cNvPicPr>
            <a:picLocks noChangeAspect="1"/>
          </p:cNvPicPr>
          <p:nvPr/>
        </p:nvPicPr>
        <p:blipFill>
          <a:blip r:embed="rId4"/>
          <a:stretch>
            <a:fillRect/>
          </a:stretch>
        </p:blipFill>
        <p:spPr>
          <a:xfrm>
            <a:off x="655733" y="5341741"/>
            <a:ext cx="3489546" cy="652252"/>
          </a:xfrm>
          <a:prstGeom prst="rect">
            <a:avLst/>
          </a:prstGeom>
        </p:spPr>
      </p:pic>
      <p:pic>
        <p:nvPicPr>
          <p:cNvPr id="10" name="Picture 2" descr="screen_capture_not_allowed_white.png (1080×1080)"/>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22028" t="11748" r="15265" b="13932"/>
          <a:stretch/>
        </p:blipFill>
        <p:spPr bwMode="auto">
          <a:xfrm>
            <a:off x="11591936" y="0"/>
            <a:ext cx="600064"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6154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4120243" cy="934718"/>
          </a:xfrm>
          <a:ln w="19050"/>
        </p:spPr>
        <p:txBody>
          <a:bodyPr/>
          <a:lstStyle/>
          <a:p>
            <a:r>
              <a:rPr lang="sl-SI" dirty="0"/>
              <a:t>OVERVIEW</a:t>
            </a:r>
          </a:p>
        </p:txBody>
      </p:sp>
      <p:sp>
        <p:nvSpPr>
          <p:cNvPr id="3" name="Označba mesta vsebine 2">
            <a:extLst>
              <a:ext uri="{FF2B5EF4-FFF2-40B4-BE49-F238E27FC236}">
                <a16:creationId xmlns:a16="http://schemas.microsoft.com/office/drawing/2014/main" id="{5A8B227B-A2B6-49BC-9E9D-D4E2F3E06255}"/>
              </a:ext>
            </a:extLst>
          </p:cNvPr>
          <p:cNvSpPr>
            <a:spLocks noGrp="1"/>
          </p:cNvSpPr>
          <p:nvPr>
            <p:ph idx="1"/>
          </p:nvPr>
        </p:nvSpPr>
        <p:spPr>
          <a:xfrm>
            <a:off x="444137" y="1843193"/>
            <a:ext cx="11212154" cy="3101983"/>
          </a:xfrm>
        </p:spPr>
        <p:txBody>
          <a:bodyPr/>
          <a:lstStyle/>
          <a:p>
            <a:pPr marL="228600" lvl="1">
              <a:lnSpc>
                <a:spcPct val="150000"/>
              </a:lnSpc>
            </a:pPr>
            <a:r>
              <a:rPr lang="sl-SI" dirty="0"/>
              <a:t>A</a:t>
            </a:r>
            <a:r>
              <a:rPr lang="en-GB" dirty="0" err="1"/>
              <a:t>ttempts</a:t>
            </a:r>
            <a:r>
              <a:rPr lang="en-US" dirty="0"/>
              <a:t> to model frost risk projections for the 21th century in Slovenia</a:t>
            </a:r>
            <a:r>
              <a:rPr lang="sl-SI" dirty="0"/>
              <a:t> - </a:t>
            </a:r>
            <a:r>
              <a:rPr lang="en-US" b="1" dirty="0"/>
              <a:t>no change in frost risk due to climate change</a:t>
            </a:r>
            <a:endParaRPr lang="sl-SI" b="1" dirty="0"/>
          </a:p>
          <a:p>
            <a:pPr marL="228600" lvl="1">
              <a:lnSpc>
                <a:spcPct val="150000"/>
              </a:lnSpc>
            </a:pPr>
            <a:r>
              <a:rPr lang="sl-SI" dirty="0"/>
              <a:t>An </a:t>
            </a:r>
            <a:r>
              <a:rPr lang="sl-SI" b="1" dirty="0"/>
              <a:t>alternative</a:t>
            </a:r>
            <a:r>
              <a:rPr lang="sl-SI" dirty="0"/>
              <a:t> </a:t>
            </a:r>
            <a:r>
              <a:rPr lang="en-GB" dirty="0"/>
              <a:t>climatological</a:t>
            </a:r>
            <a:r>
              <a:rPr lang="sl-SI" dirty="0"/>
              <a:t> </a:t>
            </a:r>
            <a:r>
              <a:rPr lang="en-GB" dirty="0"/>
              <a:t>analysis</a:t>
            </a:r>
            <a:r>
              <a:rPr lang="sl-SI" dirty="0"/>
              <a:t> </a:t>
            </a:r>
            <a:r>
              <a:rPr lang="sl-SI" dirty="0" err="1"/>
              <a:t>of</a:t>
            </a:r>
            <a:r>
              <a:rPr lang="sl-SI" dirty="0"/>
              <a:t> </a:t>
            </a:r>
            <a:r>
              <a:rPr lang="sl-SI" dirty="0" err="1"/>
              <a:t>frost</a:t>
            </a:r>
            <a:r>
              <a:rPr lang="sl-SI" dirty="0"/>
              <a:t> </a:t>
            </a:r>
            <a:r>
              <a:rPr lang="sl-SI" dirty="0" err="1"/>
              <a:t>risk</a:t>
            </a:r>
            <a:r>
              <a:rPr lang="sl-SI" dirty="0"/>
              <a:t> in                          </a:t>
            </a:r>
            <a:r>
              <a:rPr lang="en-GB" dirty="0"/>
              <a:t>				                       </a:t>
            </a:r>
            <a:r>
              <a:rPr lang="sl-SI" dirty="0" err="1"/>
              <a:t>Slovenia</a:t>
            </a:r>
            <a:r>
              <a:rPr lang="sl-SI" dirty="0"/>
              <a:t> </a:t>
            </a:r>
          </a:p>
          <a:p>
            <a:pPr marL="228600" lvl="1">
              <a:lnSpc>
                <a:spcPct val="150000"/>
              </a:lnSpc>
            </a:pPr>
            <a:endParaRPr lang="sl-SI" dirty="0"/>
          </a:p>
          <a:p>
            <a:endParaRPr lang="sl-SI" dirty="0"/>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2</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Slika 10"/>
          <p:cNvPicPr>
            <a:picLocks noChangeAspect="1"/>
          </p:cNvPicPr>
          <p:nvPr/>
        </p:nvPicPr>
        <p:blipFill rotWithShape="1">
          <a:blip r:embed="rId2"/>
          <a:srcRect b="49754"/>
          <a:stretch/>
        </p:blipFill>
        <p:spPr>
          <a:xfrm>
            <a:off x="5558313" y="2516784"/>
            <a:ext cx="6292373" cy="2873536"/>
          </a:xfrm>
          <a:prstGeom prst="rect">
            <a:avLst/>
          </a:prstGeom>
        </p:spPr>
      </p:pic>
      <p:sp>
        <p:nvSpPr>
          <p:cNvPr id="12" name="PoljeZBesedilom 11"/>
          <p:cNvSpPr txBox="1"/>
          <p:nvPr/>
        </p:nvSpPr>
        <p:spPr>
          <a:xfrm>
            <a:off x="5558313" y="5441502"/>
            <a:ext cx="5385151" cy="276999"/>
          </a:xfrm>
          <a:prstGeom prst="rect">
            <a:avLst/>
          </a:prstGeom>
          <a:noFill/>
        </p:spPr>
        <p:txBody>
          <a:bodyPr wrap="square" rtlCol="0">
            <a:spAutoFit/>
          </a:bodyPr>
          <a:lstStyle/>
          <a:p>
            <a:r>
              <a:rPr lang="sl-SI" sz="1200" dirty="0" err="1">
                <a:solidFill>
                  <a:schemeClr val="accent6">
                    <a:lumMod val="50000"/>
                  </a:schemeClr>
                </a:solidFill>
                <a:latin typeface="Arial" panose="020B0604020202020204" pitchFamily="34" charset="0"/>
                <a:cs typeface="Arial" panose="020B0604020202020204" pitchFamily="34" charset="0"/>
              </a:rPr>
              <a:t>Source</a:t>
            </a:r>
            <a:r>
              <a:rPr lang="sl-SI" sz="1200" dirty="0">
                <a:solidFill>
                  <a:schemeClr val="accent6">
                    <a:lumMod val="50000"/>
                  </a:schemeClr>
                </a:solidFill>
                <a:latin typeface="Arial" panose="020B0604020202020204" pitchFamily="34" charset="0"/>
                <a:cs typeface="Arial" panose="020B0604020202020204" pitchFamily="34" charset="0"/>
              </a:rPr>
              <a:t>:  </a:t>
            </a:r>
            <a:r>
              <a:rPr lang="en-GB" sz="1200" dirty="0" err="1">
                <a:solidFill>
                  <a:schemeClr val="accent6">
                    <a:lumMod val="50000"/>
                  </a:schemeClr>
                </a:solidFill>
                <a:latin typeface="Arial" panose="020B0604020202020204" pitchFamily="34" charset="0"/>
                <a:cs typeface="Arial" panose="020B0604020202020204" pitchFamily="34" charset="0"/>
              </a:rPr>
              <a:t>Bertalanič</a:t>
            </a:r>
            <a:r>
              <a:rPr lang="en-GB" sz="1200" dirty="0">
                <a:solidFill>
                  <a:schemeClr val="accent6">
                    <a:lumMod val="50000"/>
                  </a:schemeClr>
                </a:solidFill>
                <a:latin typeface="Arial" panose="020B0604020202020204" pitchFamily="34" charset="0"/>
                <a:cs typeface="Arial" panose="020B0604020202020204" pitchFamily="34" charset="0"/>
              </a:rPr>
              <a:t>, R. &amp; </a:t>
            </a:r>
            <a:r>
              <a:rPr lang="en-GB" sz="1200" dirty="0" err="1">
                <a:solidFill>
                  <a:schemeClr val="accent6">
                    <a:lumMod val="50000"/>
                  </a:schemeClr>
                </a:solidFill>
                <a:latin typeface="Arial" panose="020B0604020202020204" pitchFamily="34" charset="0"/>
                <a:cs typeface="Arial" panose="020B0604020202020204" pitchFamily="34" charset="0"/>
              </a:rPr>
              <a:t>Dolinar</a:t>
            </a:r>
            <a:r>
              <a:rPr lang="en-GB" sz="1200" dirty="0">
                <a:solidFill>
                  <a:schemeClr val="accent6">
                    <a:lumMod val="50000"/>
                  </a:schemeClr>
                </a:solidFill>
                <a:latin typeface="Arial" panose="020B0604020202020204" pitchFamily="34" charset="0"/>
                <a:cs typeface="Arial" panose="020B0604020202020204" pitchFamily="34" charset="0"/>
              </a:rPr>
              <a:t>, M.</a:t>
            </a:r>
            <a:r>
              <a:rPr lang="sl-SI" sz="1200" dirty="0">
                <a:solidFill>
                  <a:schemeClr val="accent6">
                    <a:lumMod val="50000"/>
                  </a:schemeClr>
                </a:solidFill>
                <a:latin typeface="Arial" panose="020B0604020202020204" pitchFamily="34" charset="0"/>
                <a:cs typeface="Arial" panose="020B0604020202020204" pitchFamily="34" charset="0"/>
              </a:rPr>
              <a:t>, </a:t>
            </a:r>
            <a:r>
              <a:rPr lang="sl-SI" sz="1200" dirty="0" err="1">
                <a:solidFill>
                  <a:schemeClr val="accent6">
                    <a:lumMod val="50000"/>
                  </a:schemeClr>
                </a:solidFill>
                <a:latin typeface="Arial" panose="020B0604020202020204" pitchFamily="34" charset="0"/>
                <a:cs typeface="Arial" panose="020B0604020202020204" pitchFamily="34" charset="0"/>
              </a:rPr>
              <a:t>Slovenian</a:t>
            </a:r>
            <a:r>
              <a:rPr lang="sl-SI" sz="1200" dirty="0">
                <a:solidFill>
                  <a:schemeClr val="accent6">
                    <a:lumMod val="50000"/>
                  </a:schemeClr>
                </a:solidFill>
                <a:latin typeface="Arial" panose="020B0604020202020204" pitchFamily="34" charset="0"/>
                <a:cs typeface="Arial" panose="020B0604020202020204" pitchFamily="34" charset="0"/>
              </a:rPr>
              <a:t> </a:t>
            </a:r>
            <a:r>
              <a:rPr lang="sl-SI" sz="1200" dirty="0" err="1">
                <a:solidFill>
                  <a:schemeClr val="accent6">
                    <a:lumMod val="50000"/>
                  </a:schemeClr>
                </a:solidFill>
                <a:latin typeface="Arial" panose="020B0604020202020204" pitchFamily="34" charset="0"/>
                <a:cs typeface="Arial" panose="020B0604020202020204" pitchFamily="34" charset="0"/>
              </a:rPr>
              <a:t>Environment</a:t>
            </a:r>
            <a:r>
              <a:rPr lang="sl-SI" sz="1200" dirty="0">
                <a:solidFill>
                  <a:schemeClr val="accent6">
                    <a:lumMod val="50000"/>
                  </a:schemeClr>
                </a:solidFill>
                <a:latin typeface="Arial" panose="020B0604020202020204" pitchFamily="34" charset="0"/>
                <a:cs typeface="Arial" panose="020B0604020202020204" pitchFamily="34" charset="0"/>
              </a:rPr>
              <a:t> </a:t>
            </a:r>
            <a:r>
              <a:rPr lang="sl-SI" sz="1200" dirty="0" err="1">
                <a:solidFill>
                  <a:schemeClr val="accent6">
                    <a:lumMod val="50000"/>
                  </a:schemeClr>
                </a:solidFill>
                <a:latin typeface="Arial" panose="020B0604020202020204" pitchFamily="34" charset="0"/>
                <a:cs typeface="Arial" panose="020B0604020202020204" pitchFamily="34" charset="0"/>
              </a:rPr>
              <a:t>Agency</a:t>
            </a:r>
            <a:r>
              <a:rPr lang="sl-SI" sz="1200" dirty="0">
                <a:solidFill>
                  <a:schemeClr val="accent6">
                    <a:lumMod val="50000"/>
                  </a:schemeClr>
                </a:solidFill>
                <a:latin typeface="Arial" panose="020B0604020202020204" pitchFamily="34" charset="0"/>
                <a:cs typeface="Arial" panose="020B0604020202020204" pitchFamily="34" charset="0"/>
              </a:rPr>
              <a:t> </a:t>
            </a:r>
            <a:r>
              <a:rPr lang="en-GB" sz="1200" dirty="0">
                <a:solidFill>
                  <a:schemeClr val="accent6">
                    <a:lumMod val="50000"/>
                  </a:schemeClr>
                </a:solidFill>
                <a:latin typeface="Arial" panose="020B0604020202020204" pitchFamily="34" charset="0"/>
                <a:cs typeface="Arial" panose="020B0604020202020204" pitchFamily="34" charset="0"/>
              </a:rPr>
              <a:t>(2018). </a:t>
            </a:r>
          </a:p>
        </p:txBody>
      </p:sp>
      <p:sp>
        <p:nvSpPr>
          <p:cNvPr id="13" name="Pravokotnik 12"/>
          <p:cNvSpPr/>
          <p:nvPr/>
        </p:nvSpPr>
        <p:spPr>
          <a:xfrm>
            <a:off x="6401064" y="2725873"/>
            <a:ext cx="1676400" cy="232722"/>
          </a:xfrm>
          <a:prstGeom prst="rect">
            <a:avLst/>
          </a:prstGeom>
          <a:solidFill>
            <a:schemeClr val="accent6">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ravokotnik 16"/>
          <p:cNvSpPr/>
          <p:nvPr/>
        </p:nvSpPr>
        <p:spPr>
          <a:xfrm>
            <a:off x="9686656" y="2726915"/>
            <a:ext cx="1706880" cy="237057"/>
          </a:xfrm>
          <a:prstGeom prst="rect">
            <a:avLst/>
          </a:prstGeom>
          <a:solidFill>
            <a:schemeClr val="accent6">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6">
                    <a:lumMod val="50000"/>
                  </a:schemeClr>
                </a:solidFill>
                <a:latin typeface="Arial" panose="020B0604020202020204" pitchFamily="34" charset="0"/>
                <a:cs typeface="Arial" panose="020B0604020202020204" pitchFamily="34" charset="0"/>
              </a:rPr>
              <a:t>Spring frost, </a:t>
            </a:r>
            <a:r>
              <a:rPr lang="sl-SI" sz="1200" dirty="0">
                <a:solidFill>
                  <a:schemeClr val="accent6">
                    <a:lumMod val="50000"/>
                  </a:schemeClr>
                </a:solidFill>
                <a:latin typeface="Arial" panose="020B0604020202020204" pitchFamily="34" charset="0"/>
                <a:cs typeface="Arial" panose="020B0604020202020204" pitchFamily="34" charset="0"/>
              </a:rPr>
              <a:t>0</a:t>
            </a:r>
            <a:r>
              <a:rPr lang="en-GB" sz="1200" dirty="0">
                <a:solidFill>
                  <a:schemeClr val="accent6">
                    <a:lumMod val="50000"/>
                  </a:schemeClr>
                </a:solidFill>
                <a:latin typeface="Arial" panose="020B0604020202020204" pitchFamily="34" charset="0"/>
                <a:cs typeface="Arial" panose="020B0604020202020204" pitchFamily="34" charset="0"/>
              </a:rPr>
              <a:t> °C</a:t>
            </a:r>
          </a:p>
        </p:txBody>
      </p:sp>
      <p:sp>
        <p:nvSpPr>
          <p:cNvPr id="18" name="PoljeZBesedilom 17"/>
          <p:cNvSpPr txBox="1"/>
          <p:nvPr/>
        </p:nvSpPr>
        <p:spPr>
          <a:xfrm>
            <a:off x="6535385" y="2703734"/>
            <a:ext cx="1407758" cy="276999"/>
          </a:xfrm>
          <a:prstGeom prst="rect">
            <a:avLst/>
          </a:prstGeom>
          <a:noFill/>
        </p:spPr>
        <p:txBody>
          <a:bodyPr wrap="none" rtlCol="0">
            <a:spAutoFit/>
          </a:bodyPr>
          <a:lstStyle/>
          <a:p>
            <a:r>
              <a:rPr lang="sl-SI" sz="1200" dirty="0" err="1">
                <a:solidFill>
                  <a:schemeClr val="accent6">
                    <a:lumMod val="50000"/>
                  </a:schemeClr>
                </a:solidFill>
                <a:latin typeface="Arial" panose="020B0604020202020204" pitchFamily="34" charset="0"/>
                <a:cs typeface="Arial" panose="020B0604020202020204" pitchFamily="34" charset="0"/>
              </a:rPr>
              <a:t>Spring</a:t>
            </a:r>
            <a:r>
              <a:rPr lang="sl-SI" sz="1200" dirty="0">
                <a:solidFill>
                  <a:schemeClr val="accent6">
                    <a:lumMod val="50000"/>
                  </a:schemeClr>
                </a:solidFill>
                <a:latin typeface="Arial" panose="020B0604020202020204" pitchFamily="34" charset="0"/>
                <a:cs typeface="Arial" panose="020B0604020202020204" pitchFamily="34" charset="0"/>
              </a:rPr>
              <a:t> </a:t>
            </a:r>
            <a:r>
              <a:rPr lang="sl-SI" sz="1200" dirty="0" err="1">
                <a:solidFill>
                  <a:schemeClr val="accent6">
                    <a:lumMod val="50000"/>
                  </a:schemeClr>
                </a:solidFill>
                <a:latin typeface="Arial" panose="020B0604020202020204" pitchFamily="34" charset="0"/>
                <a:cs typeface="Arial" panose="020B0604020202020204" pitchFamily="34" charset="0"/>
              </a:rPr>
              <a:t>frost</a:t>
            </a:r>
            <a:r>
              <a:rPr lang="sl-SI" sz="1200" dirty="0">
                <a:solidFill>
                  <a:schemeClr val="accent6">
                    <a:lumMod val="50000"/>
                  </a:schemeClr>
                </a:solidFill>
                <a:latin typeface="Arial" panose="020B0604020202020204" pitchFamily="34" charset="0"/>
                <a:cs typeface="Arial" panose="020B0604020202020204" pitchFamily="34" charset="0"/>
              </a:rPr>
              <a:t>, -2 °C</a:t>
            </a:r>
            <a:endParaRPr lang="en-GB" sz="1200" dirty="0">
              <a:solidFill>
                <a:schemeClr val="accent6">
                  <a:lumMod val="50000"/>
                </a:schemeClr>
              </a:solidFill>
              <a:latin typeface="Arial" panose="020B0604020202020204" pitchFamily="34" charset="0"/>
              <a:cs typeface="Arial" panose="020B0604020202020204" pitchFamily="34" charset="0"/>
            </a:endParaRPr>
          </a:p>
        </p:txBody>
      </p:sp>
      <p:sp>
        <p:nvSpPr>
          <p:cNvPr id="20" name="Pravokotnik 19"/>
          <p:cNvSpPr/>
          <p:nvPr/>
        </p:nvSpPr>
        <p:spPr>
          <a:xfrm>
            <a:off x="5560264" y="3468271"/>
            <a:ext cx="284948" cy="8458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oljeZBesedilom 20"/>
          <p:cNvSpPr txBox="1"/>
          <p:nvPr/>
        </p:nvSpPr>
        <p:spPr>
          <a:xfrm rot="16200000">
            <a:off x="5071481" y="3726184"/>
            <a:ext cx="1250663" cy="276999"/>
          </a:xfrm>
          <a:prstGeom prst="rect">
            <a:avLst/>
          </a:prstGeom>
          <a:noFill/>
        </p:spPr>
        <p:txBody>
          <a:bodyPr wrap="none" rtlCol="0">
            <a:spAutoFit/>
          </a:bodyPr>
          <a:lstStyle/>
          <a:p>
            <a:r>
              <a:rPr lang="sl-SI" sz="1200" dirty="0" err="1">
                <a:latin typeface="Arial" panose="020B0604020202020204" pitchFamily="34" charset="0"/>
                <a:cs typeface="Arial" panose="020B0604020202020204" pitchFamily="34" charset="0"/>
              </a:rPr>
              <a:t>Anomaly</a:t>
            </a:r>
            <a:r>
              <a:rPr lang="sl-SI" sz="1200" dirty="0">
                <a:latin typeface="Arial" panose="020B0604020202020204" pitchFamily="34" charset="0"/>
                <a:cs typeface="Arial" panose="020B0604020202020204" pitchFamily="34" charset="0"/>
              </a:rPr>
              <a:t> (</a:t>
            </a:r>
            <a:r>
              <a:rPr lang="sl-SI" sz="1200" dirty="0" err="1">
                <a:latin typeface="Arial" panose="020B0604020202020204" pitchFamily="34" charset="0"/>
                <a:cs typeface="Arial" panose="020B0604020202020204" pitchFamily="34" charset="0"/>
              </a:rPr>
              <a:t>days</a:t>
            </a:r>
            <a:r>
              <a:rPr lang="sl-SI" sz="1200"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p:txBody>
      </p:sp>
      <p:sp>
        <p:nvSpPr>
          <p:cNvPr id="22" name="Pravokotnik 21"/>
          <p:cNvSpPr/>
          <p:nvPr/>
        </p:nvSpPr>
        <p:spPr>
          <a:xfrm>
            <a:off x="8853977" y="3529561"/>
            <a:ext cx="190500" cy="7993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PoljeZBesedilom 22"/>
          <p:cNvSpPr txBox="1"/>
          <p:nvPr/>
        </p:nvSpPr>
        <p:spPr>
          <a:xfrm rot="16200000">
            <a:off x="8323896" y="3699847"/>
            <a:ext cx="1250663" cy="276999"/>
          </a:xfrm>
          <a:prstGeom prst="rect">
            <a:avLst/>
          </a:prstGeom>
          <a:noFill/>
        </p:spPr>
        <p:txBody>
          <a:bodyPr wrap="none" rtlCol="0">
            <a:spAutoFit/>
          </a:bodyPr>
          <a:lstStyle/>
          <a:p>
            <a:r>
              <a:rPr lang="sl-SI" sz="1200" dirty="0" err="1">
                <a:latin typeface="Arial" panose="020B0604020202020204" pitchFamily="34" charset="0"/>
                <a:cs typeface="Arial" panose="020B0604020202020204" pitchFamily="34" charset="0"/>
              </a:rPr>
              <a:t>Anomaly</a:t>
            </a:r>
            <a:r>
              <a:rPr lang="sl-SI" sz="1200" dirty="0">
                <a:latin typeface="Arial" panose="020B0604020202020204" pitchFamily="34" charset="0"/>
                <a:cs typeface="Arial" panose="020B0604020202020204" pitchFamily="34" charset="0"/>
              </a:rPr>
              <a:t> (</a:t>
            </a:r>
            <a:r>
              <a:rPr lang="sl-SI" sz="1200" dirty="0" err="1">
                <a:latin typeface="Arial" panose="020B0604020202020204" pitchFamily="34" charset="0"/>
                <a:cs typeface="Arial" panose="020B0604020202020204" pitchFamily="34" charset="0"/>
              </a:rPr>
              <a:t>days</a:t>
            </a:r>
            <a:r>
              <a:rPr lang="sl-SI" sz="1200"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p:txBody>
      </p:sp>
      <p:pic>
        <p:nvPicPr>
          <p:cNvPr id="6" name="Slika 5"/>
          <p:cNvPicPr>
            <a:picLocks noChangeAspect="1"/>
          </p:cNvPicPr>
          <p:nvPr/>
        </p:nvPicPr>
        <p:blipFill>
          <a:blip r:embed="rId3"/>
          <a:stretch>
            <a:fillRect/>
          </a:stretch>
        </p:blipFill>
        <p:spPr>
          <a:xfrm>
            <a:off x="566713" y="3306570"/>
            <a:ext cx="4500905" cy="2866933"/>
          </a:xfrm>
          <a:prstGeom prst="rect">
            <a:avLst/>
          </a:prstGeom>
        </p:spPr>
      </p:pic>
      <p:pic>
        <p:nvPicPr>
          <p:cNvPr id="24" name="Picture 2" descr="screen_capture_not_allowed_white.png (1080×1080)"/>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2664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4963886" cy="934718"/>
          </a:xfrm>
          <a:ln w="19050"/>
        </p:spPr>
        <p:txBody>
          <a:bodyPr/>
          <a:lstStyle/>
          <a:p>
            <a:r>
              <a:rPr lang="sl-SI" dirty="0" err="1"/>
              <a:t>methodology</a:t>
            </a:r>
            <a:endParaRPr lang="sl-SI" dirty="0"/>
          </a:p>
        </p:txBody>
      </p:sp>
      <mc:AlternateContent xmlns:mc="http://schemas.openxmlformats.org/markup-compatibility/2006" xmlns:a14="http://schemas.microsoft.com/office/drawing/2010/main">
        <mc:Choice Requires="a14">
          <p:sp>
            <p:nvSpPr>
              <p:cNvPr id="3" name="Označba mesta vsebine 2">
                <a:extLst>
                  <a:ext uri="{FF2B5EF4-FFF2-40B4-BE49-F238E27FC236}">
                    <a16:creationId xmlns:a16="http://schemas.microsoft.com/office/drawing/2014/main" id="{5A8B227B-A2B6-49BC-9E9D-D4E2F3E06255}"/>
                  </a:ext>
                </a:extLst>
              </p:cNvPr>
              <p:cNvSpPr>
                <a:spLocks noGrp="1"/>
              </p:cNvSpPr>
              <p:nvPr>
                <p:ph idx="1"/>
              </p:nvPr>
            </p:nvSpPr>
            <p:spPr>
              <a:xfrm>
                <a:off x="444136" y="2013428"/>
                <a:ext cx="10835551" cy="4360807"/>
              </a:xfrm>
            </p:spPr>
            <p:txBody>
              <a:bodyPr>
                <a:normAutofit/>
              </a:bodyPr>
              <a:lstStyle/>
              <a:p>
                <a:pPr>
                  <a:lnSpc>
                    <a:spcPct val="150000"/>
                  </a:lnSpc>
                </a:pPr>
                <a:r>
                  <a:rPr lang="sl-SI" dirty="0" err="1"/>
                  <a:t>Calculation</a:t>
                </a:r>
                <a:r>
                  <a:rPr lang="sl-SI" dirty="0"/>
                  <a:t> </a:t>
                </a:r>
                <a:r>
                  <a:rPr lang="sl-SI" dirty="0" err="1"/>
                  <a:t>of</a:t>
                </a:r>
                <a:r>
                  <a:rPr lang="sl-SI" dirty="0"/>
                  <a:t> </a:t>
                </a:r>
                <a:r>
                  <a:rPr lang="sl-SI" b="1" dirty="0" err="1"/>
                  <a:t>budburst</a:t>
                </a:r>
                <a:r>
                  <a:rPr lang="sl-SI" dirty="0"/>
                  <a:t> (</a:t>
                </a:r>
                <a:r>
                  <a:rPr lang="sl-SI" dirty="0" err="1"/>
                  <a:t>grapevine</a:t>
                </a:r>
                <a:r>
                  <a:rPr lang="sl-SI" dirty="0"/>
                  <a:t>) DOY </a:t>
                </a:r>
                <a:r>
                  <a:rPr lang="sl-SI" dirty="0" err="1"/>
                  <a:t>and</a:t>
                </a:r>
                <a:r>
                  <a:rPr lang="sl-SI" dirty="0"/>
                  <a:t> </a:t>
                </a:r>
                <a:r>
                  <a:rPr lang="sl-SI" b="1" dirty="0" err="1"/>
                  <a:t>flowering</a:t>
                </a:r>
                <a:r>
                  <a:rPr lang="sl-SI" dirty="0"/>
                  <a:t> DOY (</a:t>
                </a:r>
                <a:r>
                  <a:rPr lang="sl-SI" dirty="0" err="1"/>
                  <a:t>apple</a:t>
                </a:r>
                <a:r>
                  <a:rPr lang="sl-SI" dirty="0"/>
                  <a:t>, </a:t>
                </a:r>
                <a:r>
                  <a:rPr lang="sl-SI" dirty="0" err="1"/>
                  <a:t>cherry</a:t>
                </a:r>
                <a:r>
                  <a:rPr lang="sl-SI" dirty="0"/>
                  <a:t> </a:t>
                </a:r>
                <a:r>
                  <a:rPr lang="sl-SI" dirty="0" err="1"/>
                  <a:t>tree</a:t>
                </a:r>
                <a:r>
                  <a:rPr lang="sl-SI" dirty="0"/>
                  <a:t>) via phenological model:    </a:t>
                </a:r>
                <a:r>
                  <a:rPr lang="sl-SI" b="1" dirty="0"/>
                  <a:t>GDD</a:t>
                </a:r>
                <a:r>
                  <a:rPr lang="sl-SI" dirty="0"/>
                  <a:t> </a:t>
                </a:r>
                <a:r>
                  <a:rPr lang="sl-SI" dirty="0" err="1"/>
                  <a:t>and</a:t>
                </a:r>
                <a:r>
                  <a:rPr lang="sl-SI" dirty="0"/>
                  <a:t> </a:t>
                </a:r>
                <a:r>
                  <a:rPr lang="sl-SI" b="1" dirty="0"/>
                  <a:t>BRIN</a:t>
                </a:r>
                <a:r>
                  <a:rPr lang="sl-SI" dirty="0"/>
                  <a:t> </a:t>
                </a:r>
                <a:r>
                  <a:rPr lang="sl-SI" dirty="0" smtClean="0">
                    <a:sym typeface="Wingdings" panose="05000000000000000000" pitchFamily="2" charset="2"/>
                  </a:rPr>
                  <a:t> </a:t>
                </a:r>
                <a:r>
                  <a:rPr lang="sl-SI" dirty="0" err="1" smtClean="0">
                    <a:sym typeface="Wingdings" panose="05000000000000000000" pitchFamily="2" charset="2"/>
                  </a:rPr>
                  <a:t>probability</a:t>
                </a:r>
                <a:r>
                  <a:rPr lang="sl-SI" dirty="0" smtClean="0">
                    <a:sym typeface="Wingdings" panose="05000000000000000000" pitchFamily="2" charset="2"/>
                  </a:rPr>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𝑏𝑏</m:t>
                        </m:r>
                      </m:sub>
                    </m:sSub>
                  </m:oMath>
                </a14:m>
                <a:endParaRPr lang="sl-SI" dirty="0"/>
              </a:p>
              <a:p>
                <a:pPr>
                  <a:lnSpc>
                    <a:spcPct val="150000"/>
                  </a:lnSpc>
                </a:pPr>
                <a:r>
                  <a:rPr lang="sl-SI" dirty="0" err="1"/>
                  <a:t>Calculation</a:t>
                </a:r>
                <a:r>
                  <a:rPr lang="sl-SI" dirty="0"/>
                  <a:t> </a:t>
                </a:r>
                <a:r>
                  <a:rPr lang="sl-SI" dirty="0" err="1"/>
                  <a:t>of</a:t>
                </a:r>
                <a:r>
                  <a:rPr lang="sl-SI" dirty="0"/>
                  <a:t> </a:t>
                </a:r>
                <a:r>
                  <a:rPr lang="sl-SI" dirty="0" err="1"/>
                  <a:t>the</a:t>
                </a:r>
                <a:r>
                  <a:rPr lang="sl-SI" dirty="0"/>
                  <a:t> </a:t>
                </a:r>
                <a:r>
                  <a:rPr lang="sl-SI" b="1" dirty="0"/>
                  <a:t>last </a:t>
                </a:r>
                <a:r>
                  <a:rPr lang="sl-SI" b="1" dirty="0" err="1"/>
                  <a:t>frost</a:t>
                </a:r>
                <a:r>
                  <a:rPr lang="sl-SI" b="1" dirty="0"/>
                  <a:t> </a:t>
                </a:r>
                <a:r>
                  <a:rPr lang="sl-SI" dirty="0"/>
                  <a:t>DOY (</a:t>
                </a:r>
                <a:r>
                  <a:rPr lang="en-GB" dirty="0" err="1"/>
                  <a:t>T</a:t>
                </a:r>
                <a:r>
                  <a:rPr lang="en-GB" baseline="-25000" dirty="0" err="1"/>
                  <a:t>avg</a:t>
                </a:r>
                <a:r>
                  <a:rPr lang="en-GB" dirty="0"/>
                  <a:t> &lt; 2 °C and </a:t>
                </a:r>
                <a:r>
                  <a:rPr lang="en-GB" dirty="0" err="1"/>
                  <a:t>T</a:t>
                </a:r>
                <a:r>
                  <a:rPr lang="en-GB" baseline="-25000" dirty="0" err="1"/>
                  <a:t>min</a:t>
                </a:r>
                <a:r>
                  <a:rPr lang="en-GB" dirty="0"/>
                  <a:t> &lt; -2 °C</a:t>
                </a:r>
                <a:r>
                  <a:rPr lang="sl-SI" dirty="0" smtClean="0"/>
                  <a:t>) </a:t>
                </a:r>
                <a:r>
                  <a:rPr lang="sl-SI" dirty="0" smtClean="0">
                    <a:sym typeface="Wingdings" panose="05000000000000000000" pitchFamily="2" charset="2"/>
                  </a:rPr>
                  <a:t> </a:t>
                </a:r>
                <a:r>
                  <a:rPr lang="sl-SI" dirty="0" err="1" smtClean="0">
                    <a:sym typeface="Wingdings" panose="05000000000000000000" pitchFamily="2" charset="2"/>
                  </a:rPr>
                  <a:t>probability</a:t>
                </a:r>
                <a:r>
                  <a:rPr lang="sl-SI" dirty="0" smtClean="0">
                    <a:sym typeface="Wingdings" panose="05000000000000000000" pitchFamily="2" charset="2"/>
                  </a:rPr>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𝑙𝑓</m:t>
                        </m:r>
                      </m:sub>
                    </m:sSub>
                  </m:oMath>
                </a14:m>
                <a:endParaRPr lang="sl-SI" dirty="0"/>
              </a:p>
              <a:p>
                <a:pPr>
                  <a:lnSpc>
                    <a:spcPct val="150000"/>
                  </a:lnSpc>
                </a:pPr>
                <a:r>
                  <a:rPr lang="sl-SI" dirty="0" err="1"/>
                  <a:t>Probability</a:t>
                </a:r>
                <a:r>
                  <a:rPr lang="sl-SI" dirty="0"/>
                  <a:t> </a:t>
                </a:r>
                <a:r>
                  <a:rPr lang="sl-SI" dirty="0" err="1"/>
                  <a:t>of</a:t>
                </a:r>
                <a:r>
                  <a:rPr lang="sl-SI" dirty="0"/>
                  <a:t> </a:t>
                </a:r>
                <a:r>
                  <a:rPr lang="sl-SI" dirty="0" err="1"/>
                  <a:t>frost</a:t>
                </a:r>
                <a:r>
                  <a:rPr lang="sl-SI" dirty="0"/>
                  <a:t> </a:t>
                </a:r>
                <a:r>
                  <a:rPr lang="sl-SI" dirty="0" err="1"/>
                  <a:t>occurence</a:t>
                </a:r>
                <a:endParaRPr lang="sl-SI" dirty="0"/>
              </a:p>
              <a:p>
                <a:pPr>
                  <a:lnSpc>
                    <a:spcPct val="150000"/>
                  </a:lnSpc>
                </a:pPr>
                <a:endParaRPr lang="sl-SI" dirty="0" smtClean="0"/>
              </a:p>
              <a:p>
                <a:pPr>
                  <a:lnSpc>
                    <a:spcPct val="150000"/>
                  </a:lnSpc>
                </a:pPr>
                <a:endParaRPr lang="sl-SI" sz="1050" dirty="0"/>
              </a:p>
              <a:p>
                <a:pPr marL="0" indent="0">
                  <a:lnSpc>
                    <a:spcPct val="150000"/>
                  </a:lnSpc>
                  <a:buNone/>
                </a:pPr>
                <a:r>
                  <a:rPr lang="sl-SI" b="1" dirty="0"/>
                  <a:t>Step 1: </a:t>
                </a:r>
                <a:r>
                  <a:rPr lang="en-GB" dirty="0"/>
                  <a:t>calculation of input parameters for the </a:t>
                </a:r>
                <a:r>
                  <a:rPr lang="sl-SI" dirty="0" err="1" smtClean="0"/>
                  <a:t>chosen</a:t>
                </a:r>
                <a:r>
                  <a:rPr lang="en-GB" dirty="0" smtClean="0"/>
                  <a:t> </a:t>
                </a:r>
                <a:r>
                  <a:rPr lang="en-GB" dirty="0"/>
                  <a:t>grapevine, apple and sweet cherry </a:t>
                </a:r>
                <a:r>
                  <a:rPr lang="en-GB" dirty="0" smtClean="0"/>
                  <a:t>varieties</a:t>
                </a:r>
                <a:r>
                  <a:rPr lang="sl-SI" dirty="0" smtClean="0"/>
                  <a:t> </a:t>
                </a:r>
                <a:r>
                  <a:rPr lang="sl-SI" dirty="0"/>
                  <a:t>(</a:t>
                </a:r>
                <a:r>
                  <a:rPr lang="sl-SI" dirty="0" err="1" smtClean="0"/>
                  <a:t>historical</a:t>
                </a:r>
                <a:r>
                  <a:rPr lang="sl-SI" dirty="0" smtClean="0"/>
                  <a:t> data) </a:t>
                </a:r>
              </a:p>
              <a:p>
                <a:pPr marL="0" indent="0">
                  <a:lnSpc>
                    <a:spcPct val="150000"/>
                  </a:lnSpc>
                  <a:buNone/>
                </a:pPr>
                <a:r>
                  <a:rPr lang="sl-SI" b="1" dirty="0" smtClean="0"/>
                  <a:t>Step </a:t>
                </a:r>
                <a:r>
                  <a:rPr lang="sl-SI" b="1" dirty="0"/>
                  <a:t>2: </a:t>
                </a:r>
                <a:r>
                  <a:rPr lang="en-GB" dirty="0"/>
                  <a:t>implication of the statistical model of frost risk</a:t>
                </a:r>
                <a:r>
                  <a:rPr lang="sl-SI" dirty="0"/>
                  <a:t> </a:t>
                </a:r>
                <a:r>
                  <a:rPr lang="sl-SI" dirty="0">
                    <a:sym typeface="Wingdings" panose="05000000000000000000" pitchFamily="2" charset="2"/>
                  </a:rPr>
                  <a:t> </a:t>
                </a:r>
                <a:r>
                  <a:rPr lang="sl-SI" b="1" dirty="0" err="1">
                    <a:solidFill>
                      <a:schemeClr val="accent4">
                        <a:lumMod val="75000"/>
                      </a:schemeClr>
                    </a:solidFill>
                    <a:sym typeface="Wingdings" panose="05000000000000000000" pitchFamily="2" charset="2"/>
                  </a:rPr>
                  <a:t>frost</a:t>
                </a:r>
                <a:r>
                  <a:rPr lang="sl-SI" b="1" dirty="0">
                    <a:solidFill>
                      <a:schemeClr val="accent4">
                        <a:lumMod val="75000"/>
                      </a:schemeClr>
                    </a:solidFill>
                    <a:sym typeface="Wingdings" panose="05000000000000000000" pitchFamily="2" charset="2"/>
                  </a:rPr>
                  <a:t> </a:t>
                </a:r>
                <a:r>
                  <a:rPr lang="sl-SI" b="1" dirty="0" err="1">
                    <a:solidFill>
                      <a:schemeClr val="accent4">
                        <a:lumMod val="75000"/>
                      </a:schemeClr>
                    </a:solidFill>
                    <a:sym typeface="Wingdings" panose="05000000000000000000" pitchFamily="2" charset="2"/>
                  </a:rPr>
                  <a:t>risk</a:t>
                </a:r>
                <a:r>
                  <a:rPr lang="sl-SI" b="1" dirty="0">
                    <a:solidFill>
                      <a:schemeClr val="accent4">
                        <a:lumMod val="75000"/>
                      </a:schemeClr>
                    </a:solidFill>
                    <a:sym typeface="Wingdings" panose="05000000000000000000" pitchFamily="2" charset="2"/>
                  </a:rPr>
                  <a:t> </a:t>
                </a:r>
                <a:r>
                  <a:rPr lang="sl-SI" b="1" dirty="0" err="1">
                    <a:solidFill>
                      <a:schemeClr val="accent4">
                        <a:lumMod val="75000"/>
                      </a:schemeClr>
                    </a:solidFill>
                    <a:sym typeface="Wingdings" panose="05000000000000000000" pitchFamily="2" charset="2"/>
                  </a:rPr>
                  <a:t>assessment</a:t>
                </a:r>
                <a:r>
                  <a:rPr lang="sl-SI" b="1" dirty="0">
                    <a:solidFill>
                      <a:schemeClr val="accent4">
                        <a:lumMod val="75000"/>
                      </a:schemeClr>
                    </a:solidFill>
                    <a:sym typeface="Wingdings" panose="05000000000000000000" pitchFamily="2" charset="2"/>
                  </a:rPr>
                  <a:t> </a:t>
                </a:r>
                <a:endParaRPr lang="sl-SI" b="1" dirty="0">
                  <a:solidFill>
                    <a:schemeClr val="accent4">
                      <a:lumMod val="75000"/>
                    </a:schemeClr>
                  </a:solidFill>
                </a:endParaRPr>
              </a:p>
            </p:txBody>
          </p:sp>
        </mc:Choice>
        <mc:Fallback xmlns="">
          <p:sp>
            <p:nvSpPr>
              <p:cNvPr id="3" name="Označba mesta vsebine 2">
                <a:extLst>
                  <a:ext uri="{FF2B5EF4-FFF2-40B4-BE49-F238E27FC236}">
                    <a16:creationId xmlns:a16="http://schemas.microsoft.com/office/drawing/2014/main" id="{5A8B227B-A2B6-49BC-9E9D-D4E2F3E06255}"/>
                  </a:ext>
                </a:extLst>
              </p:cNvPr>
              <p:cNvSpPr>
                <a:spLocks noGrp="1" noRot="1" noChangeAspect="1" noMove="1" noResize="1" noEditPoints="1" noAdjustHandles="1" noChangeArrowheads="1" noChangeShapeType="1" noTextEdit="1"/>
              </p:cNvSpPr>
              <p:nvPr>
                <p:ph idx="1"/>
              </p:nvPr>
            </p:nvSpPr>
            <p:spPr>
              <a:xfrm>
                <a:off x="444136" y="2013428"/>
                <a:ext cx="10835551" cy="4360807"/>
              </a:xfrm>
              <a:blipFill>
                <a:blip r:embed="rId3"/>
                <a:stretch>
                  <a:fillRect l="-506" r="-450"/>
                </a:stretch>
              </a:blipFill>
            </p:spPr>
            <p:txBody>
              <a:bodyPr/>
              <a:lstStyle/>
              <a:p>
                <a:r>
                  <a:rPr lang="en-GB">
                    <a:noFill/>
                  </a:rPr>
                  <a:t> </a:t>
                </a:r>
              </a:p>
            </p:txBody>
          </p:sp>
        </mc:Fallback>
      </mc:AlternateContent>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3</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Pravokotnik 5"/>
              <p:cNvSpPr/>
              <p:nvPr/>
            </p:nvSpPr>
            <p:spPr>
              <a:xfrm>
                <a:off x="2599245" y="3501347"/>
                <a:ext cx="5617556" cy="87844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1600" i="1">
                              <a:latin typeface="Cambria Math" panose="02040503050406030204" pitchFamily="18" charset="0"/>
                            </a:rPr>
                          </m:ctrlPr>
                        </m:sSubPr>
                        <m:e>
                          <m:r>
                            <a:rPr lang="en-GB" sz="1600" i="1">
                              <a:latin typeface="Cambria Math" panose="02040503050406030204" pitchFamily="18" charset="0"/>
                            </a:rPr>
                            <m:t>𝑃</m:t>
                          </m:r>
                        </m:e>
                        <m:sub>
                          <m:r>
                            <a:rPr lang="en-GB" sz="1600" i="1">
                              <a:latin typeface="Cambria Math" panose="02040503050406030204" pitchFamily="18" charset="0"/>
                            </a:rPr>
                            <m:t>𝑡𝑓</m:t>
                          </m:r>
                        </m:sub>
                      </m:sSub>
                      <m:r>
                        <a:rPr lang="en-GB" sz="1600" i="0">
                          <a:latin typeface="Cambria Math" panose="02040503050406030204" pitchFamily="18" charset="0"/>
                        </a:rPr>
                        <m:t>=</m:t>
                      </m:r>
                      <m:nary>
                        <m:naryPr>
                          <m:chr m:val="∑"/>
                          <m:limLoc m:val="undOvr"/>
                          <m:ctrlPr>
                            <a:rPr lang="en-GB" sz="1600" i="1">
                              <a:latin typeface="Cambria Math" panose="02040503050406030204" pitchFamily="18" charset="0"/>
                            </a:rPr>
                          </m:ctrlPr>
                        </m:naryPr>
                        <m:sub>
                          <m:sSup>
                            <m:sSupPr>
                              <m:ctrlPr>
                                <a:rPr lang="en-GB" sz="1600" i="1">
                                  <a:latin typeface="Cambria Math" panose="02040503050406030204" pitchFamily="18" charset="0"/>
                                </a:rPr>
                              </m:ctrlPr>
                            </m:sSupPr>
                            <m:e>
                              <m:r>
                                <a:rPr lang="en-GB" sz="1600" i="1">
                                  <a:latin typeface="Cambria Math" panose="02040503050406030204" pitchFamily="18" charset="0"/>
                                </a:rPr>
                                <m:t>𝑡</m:t>
                              </m:r>
                            </m:e>
                            <m:sup>
                              <m:r>
                                <a:rPr lang="en-GB" sz="1600" i="0">
                                  <a:latin typeface="Cambria Math" panose="02040503050406030204" pitchFamily="18" charset="0"/>
                                </a:rPr>
                                <m:t>∗</m:t>
                              </m:r>
                            </m:sup>
                          </m:sSup>
                          <m:r>
                            <a:rPr lang="en-GB" sz="1600" i="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𝑡</m:t>
                              </m:r>
                            </m:e>
                            <m:sub>
                              <m:r>
                                <a:rPr lang="en-GB" sz="1600" i="0">
                                  <a:latin typeface="Cambria Math" panose="02040503050406030204" pitchFamily="18" charset="0"/>
                                </a:rPr>
                                <m:t>0</m:t>
                              </m:r>
                            </m:sub>
                          </m:sSub>
                        </m:sub>
                        <m:sup>
                          <m:sSub>
                            <m:sSubPr>
                              <m:ctrlPr>
                                <a:rPr lang="en-GB" sz="1600" i="1">
                                  <a:latin typeface="Cambria Math" panose="02040503050406030204" pitchFamily="18" charset="0"/>
                                </a:rPr>
                              </m:ctrlPr>
                            </m:sSubPr>
                            <m:e>
                              <m:r>
                                <a:rPr lang="en-GB" sz="1600" i="1">
                                  <a:latin typeface="Cambria Math" panose="02040503050406030204" pitchFamily="18" charset="0"/>
                                </a:rPr>
                                <m:t>𝑡</m:t>
                              </m:r>
                            </m:e>
                            <m:sub>
                              <m:r>
                                <a:rPr lang="en-GB" sz="1600" i="1">
                                  <a:latin typeface="Cambria Math" panose="02040503050406030204" pitchFamily="18" charset="0"/>
                                </a:rPr>
                                <m:t>𝑓</m:t>
                              </m:r>
                            </m:sub>
                          </m:sSub>
                        </m:sup>
                        <m:e>
                          <m:d>
                            <m:dPr>
                              <m:begChr m:val="{"/>
                              <m:endChr m:val="}"/>
                              <m:ctrlPr>
                                <a:rPr lang="en-GB" sz="1600" i="1">
                                  <a:latin typeface="Cambria Math" panose="02040503050406030204" pitchFamily="18" charset="0"/>
                                </a:rPr>
                              </m:ctrlPr>
                            </m:dPr>
                            <m:e>
                              <m:sSub>
                                <m:sSubPr>
                                  <m:ctrlPr>
                                    <a:rPr lang="en-GB" sz="1600" i="1">
                                      <a:latin typeface="Cambria Math" panose="02040503050406030204" pitchFamily="18" charset="0"/>
                                    </a:rPr>
                                  </m:ctrlPr>
                                </m:sSubPr>
                                <m:e>
                                  <m:r>
                                    <a:rPr lang="en-GB" sz="1600" i="1">
                                      <a:latin typeface="Cambria Math" panose="02040503050406030204" pitchFamily="18" charset="0"/>
                                    </a:rPr>
                                    <m:t>𝑝</m:t>
                                  </m:r>
                                </m:e>
                                <m:sub>
                                  <m:r>
                                    <a:rPr lang="en-GB" sz="1600" i="1">
                                      <a:latin typeface="Cambria Math" panose="02040503050406030204" pitchFamily="18" charset="0"/>
                                    </a:rPr>
                                    <m:t>𝑏𝑏</m:t>
                                  </m:r>
                                </m:sub>
                              </m:sSub>
                              <m:d>
                                <m:dPr>
                                  <m:ctrlPr>
                                    <a:rPr lang="en-GB" sz="1600" i="1">
                                      <a:latin typeface="Cambria Math" panose="02040503050406030204" pitchFamily="18" charset="0"/>
                                    </a:rPr>
                                  </m:ctrlPr>
                                </m:dPr>
                                <m:e>
                                  <m:sSup>
                                    <m:sSupPr>
                                      <m:ctrlPr>
                                        <a:rPr lang="en-GB" sz="1600" i="1">
                                          <a:latin typeface="Cambria Math" panose="02040503050406030204" pitchFamily="18" charset="0"/>
                                        </a:rPr>
                                      </m:ctrlPr>
                                    </m:sSupPr>
                                    <m:e>
                                      <m:r>
                                        <a:rPr lang="en-GB" sz="1600" i="1">
                                          <a:latin typeface="Cambria Math" panose="02040503050406030204" pitchFamily="18" charset="0"/>
                                        </a:rPr>
                                        <m:t>𝑡</m:t>
                                      </m:r>
                                    </m:e>
                                    <m:sup>
                                      <m:r>
                                        <a:rPr lang="en-GB" sz="1600" i="0">
                                          <a:latin typeface="Cambria Math" panose="02040503050406030204" pitchFamily="18" charset="0"/>
                                        </a:rPr>
                                        <m:t>∗</m:t>
                                      </m:r>
                                    </m:sup>
                                  </m:sSup>
                                </m:e>
                              </m:d>
                              <m:d>
                                <m:dPr>
                                  <m:begChr m:val="["/>
                                  <m:endChr m:val="]"/>
                                  <m:ctrlPr>
                                    <a:rPr lang="en-GB" sz="1600" i="1">
                                      <a:latin typeface="Cambria Math" panose="02040503050406030204" pitchFamily="18" charset="0"/>
                                    </a:rPr>
                                  </m:ctrlPr>
                                </m:dPr>
                                <m:e>
                                  <m:r>
                                    <a:rPr lang="en-GB" sz="1600" i="0">
                                      <a:latin typeface="Cambria Math" panose="02040503050406030204" pitchFamily="18" charset="0"/>
                                    </a:rPr>
                                    <m:t>1−</m:t>
                                  </m:r>
                                  <m:nary>
                                    <m:naryPr>
                                      <m:chr m:val="∑"/>
                                      <m:limLoc m:val="undOvr"/>
                                      <m:ctrlPr>
                                        <a:rPr lang="en-GB" sz="1600" i="1">
                                          <a:latin typeface="Cambria Math" panose="02040503050406030204" pitchFamily="18" charset="0"/>
                                        </a:rPr>
                                      </m:ctrlPr>
                                    </m:naryPr>
                                    <m:sub>
                                      <m:r>
                                        <a:rPr lang="en-GB" sz="1600" i="1">
                                          <a:latin typeface="Cambria Math" panose="02040503050406030204" pitchFamily="18" charset="0"/>
                                        </a:rPr>
                                        <m:t>𝑡</m:t>
                                      </m:r>
                                      <m:r>
                                        <a:rPr lang="en-GB" sz="1600" i="0">
                                          <a:latin typeface="Cambria Math" panose="02040503050406030204" pitchFamily="18" charset="0"/>
                                        </a:rPr>
                                        <m:t>=</m:t>
                                      </m:r>
                                      <m:sSub>
                                        <m:sSubPr>
                                          <m:ctrlPr>
                                            <a:rPr lang="en-GB" sz="1600" i="1">
                                              <a:latin typeface="Cambria Math" panose="02040503050406030204" pitchFamily="18" charset="0"/>
                                            </a:rPr>
                                          </m:ctrlPr>
                                        </m:sSubPr>
                                        <m:e>
                                          <m:r>
                                            <a:rPr lang="en-GB" sz="1600" i="1">
                                              <a:latin typeface="Cambria Math" panose="02040503050406030204" pitchFamily="18" charset="0"/>
                                            </a:rPr>
                                            <m:t>𝑡</m:t>
                                          </m:r>
                                        </m:e>
                                        <m:sub>
                                          <m:r>
                                            <a:rPr lang="en-GB" sz="1600" i="0">
                                              <a:latin typeface="Cambria Math" panose="02040503050406030204" pitchFamily="18" charset="0"/>
                                            </a:rPr>
                                            <m:t>0</m:t>
                                          </m:r>
                                        </m:sub>
                                      </m:sSub>
                                    </m:sub>
                                    <m:sup>
                                      <m:sSup>
                                        <m:sSupPr>
                                          <m:ctrlPr>
                                            <a:rPr lang="en-GB" sz="1600" i="1">
                                              <a:latin typeface="Cambria Math" panose="02040503050406030204" pitchFamily="18" charset="0"/>
                                            </a:rPr>
                                          </m:ctrlPr>
                                        </m:sSupPr>
                                        <m:e>
                                          <m:r>
                                            <a:rPr lang="en-GB" sz="1600" i="1">
                                              <a:latin typeface="Cambria Math" panose="02040503050406030204" pitchFamily="18" charset="0"/>
                                            </a:rPr>
                                            <m:t>𝑡</m:t>
                                          </m:r>
                                        </m:e>
                                        <m:sup>
                                          <m:r>
                                            <a:rPr lang="en-GB" sz="1600" i="0">
                                              <a:latin typeface="Cambria Math" panose="02040503050406030204" pitchFamily="18" charset="0"/>
                                            </a:rPr>
                                            <m:t>∗</m:t>
                                          </m:r>
                                        </m:sup>
                                      </m:sSup>
                                    </m:sup>
                                    <m:e>
                                      <m:sSub>
                                        <m:sSubPr>
                                          <m:ctrlPr>
                                            <a:rPr lang="en-GB" sz="1600" i="1">
                                              <a:latin typeface="Cambria Math" panose="02040503050406030204" pitchFamily="18" charset="0"/>
                                            </a:rPr>
                                          </m:ctrlPr>
                                        </m:sSubPr>
                                        <m:e>
                                          <m:r>
                                            <a:rPr lang="en-GB" sz="1600" i="1">
                                              <a:latin typeface="Cambria Math" panose="02040503050406030204" pitchFamily="18" charset="0"/>
                                            </a:rPr>
                                            <m:t>𝑝</m:t>
                                          </m:r>
                                        </m:e>
                                        <m:sub>
                                          <m:r>
                                            <a:rPr lang="en-GB" sz="1600" i="1">
                                              <a:latin typeface="Cambria Math" panose="02040503050406030204" pitchFamily="18" charset="0"/>
                                            </a:rPr>
                                            <m:t>𝑙𝑓</m:t>
                                          </m:r>
                                        </m:sub>
                                      </m:sSub>
                                      <m:d>
                                        <m:dPr>
                                          <m:ctrlPr>
                                            <a:rPr lang="en-GB" sz="1600" i="1">
                                              <a:latin typeface="Cambria Math" panose="02040503050406030204" pitchFamily="18" charset="0"/>
                                            </a:rPr>
                                          </m:ctrlPr>
                                        </m:dPr>
                                        <m:e>
                                          <m:r>
                                            <a:rPr lang="en-GB" sz="1600" i="1">
                                              <a:latin typeface="Cambria Math" panose="02040503050406030204" pitchFamily="18" charset="0"/>
                                            </a:rPr>
                                            <m:t>𝑡</m:t>
                                          </m:r>
                                        </m:e>
                                      </m:d>
                                    </m:e>
                                  </m:nary>
                                </m:e>
                              </m:d>
                            </m:e>
                          </m:d>
                          <m:r>
                            <a:rPr lang="en-GB" sz="1600" i="0">
                              <a:latin typeface="Cambria Math" panose="02040503050406030204" pitchFamily="18" charset="0"/>
                            </a:rPr>
                            <m:t>.</m:t>
                          </m:r>
                        </m:e>
                      </m:nary>
                    </m:oMath>
                  </m:oMathPara>
                </a14:m>
                <a:endParaRPr lang="en-GB" sz="1600" dirty="0"/>
              </a:p>
            </p:txBody>
          </p:sp>
        </mc:Choice>
        <mc:Fallback xmlns="">
          <p:sp>
            <p:nvSpPr>
              <p:cNvPr id="6" name="Pravokotnik 5"/>
              <p:cNvSpPr>
                <a:spLocks noRot="1" noChangeAspect="1" noMove="1" noResize="1" noEditPoints="1" noAdjustHandles="1" noChangeArrowheads="1" noChangeShapeType="1" noTextEdit="1"/>
              </p:cNvSpPr>
              <p:nvPr/>
            </p:nvSpPr>
            <p:spPr>
              <a:xfrm>
                <a:off x="2599245" y="3501347"/>
                <a:ext cx="5617556" cy="878446"/>
              </a:xfrm>
              <a:prstGeom prst="rect">
                <a:avLst/>
              </a:prstGeom>
              <a:blipFill>
                <a:blip r:embed="rId5"/>
                <a:stretch>
                  <a:fillRect/>
                </a:stretch>
              </a:blipFill>
            </p:spPr>
            <p:txBody>
              <a:bodyPr/>
              <a:lstStyle/>
              <a:p>
                <a:r>
                  <a:rPr lang="en-GB">
                    <a:noFill/>
                  </a:rPr>
                  <a:t> </a:t>
                </a:r>
              </a:p>
            </p:txBody>
          </p:sp>
        </mc:Fallback>
      </mc:AlternateContent>
      <p:sp>
        <p:nvSpPr>
          <p:cNvPr id="10" name="PoljeZBesedilom 9">
            <a:extLst>
              <a:ext uri="{FF2B5EF4-FFF2-40B4-BE49-F238E27FC236}">
                <a16:creationId xmlns:a16="http://schemas.microsoft.com/office/drawing/2014/main" id="{82FCA351-E949-4098-94FF-BC298659AD7B}"/>
              </a:ext>
            </a:extLst>
          </p:cNvPr>
          <p:cNvSpPr txBox="1"/>
          <p:nvPr/>
        </p:nvSpPr>
        <p:spPr>
          <a:xfrm>
            <a:off x="71534" y="6435283"/>
            <a:ext cx="6705784" cy="307777"/>
          </a:xfrm>
          <a:prstGeom prst="rect">
            <a:avLst/>
          </a:prstGeom>
          <a:noFill/>
        </p:spPr>
        <p:txBody>
          <a:bodyPr wrap="square" rtlCol="0">
            <a:spAutoFit/>
          </a:bodyPr>
          <a:lstStyle/>
          <a:p>
            <a:r>
              <a:rPr lang="sl-SI" sz="1400" dirty="0" err="1">
                <a:solidFill>
                  <a:schemeClr val="accent6">
                    <a:lumMod val="75000"/>
                  </a:schemeClr>
                </a:solidFill>
              </a:rPr>
              <a:t>Methodology</a:t>
            </a:r>
            <a:r>
              <a:rPr lang="sl-SI" sz="1400" dirty="0">
                <a:solidFill>
                  <a:schemeClr val="accent6">
                    <a:lumMod val="75000"/>
                  </a:schemeClr>
                </a:solidFill>
              </a:rPr>
              <a:t> as </a:t>
            </a:r>
            <a:r>
              <a:rPr lang="sl-SI" sz="1400" dirty="0" err="1">
                <a:solidFill>
                  <a:schemeClr val="accent6">
                    <a:lumMod val="75000"/>
                  </a:schemeClr>
                </a:solidFill>
              </a:rPr>
              <a:t>proposed</a:t>
            </a:r>
            <a:r>
              <a:rPr lang="sl-SI" sz="1400" dirty="0">
                <a:solidFill>
                  <a:schemeClr val="accent6">
                    <a:lumMod val="75000"/>
                  </a:schemeClr>
                </a:solidFill>
              </a:rPr>
              <a:t> </a:t>
            </a:r>
            <a:r>
              <a:rPr lang="sl-SI" sz="1400" dirty="0" err="1">
                <a:solidFill>
                  <a:schemeClr val="accent6">
                    <a:lumMod val="75000"/>
                  </a:schemeClr>
                </a:solidFill>
              </a:rPr>
              <a:t>by</a:t>
            </a:r>
            <a:r>
              <a:rPr lang="sl-SI" sz="1400" dirty="0">
                <a:solidFill>
                  <a:schemeClr val="accent6">
                    <a:lumMod val="75000"/>
                  </a:schemeClr>
                </a:solidFill>
              </a:rPr>
              <a:t>: </a:t>
            </a:r>
            <a:r>
              <a:rPr lang="sl-SI" sz="1400" dirty="0" err="1">
                <a:solidFill>
                  <a:schemeClr val="accent6">
                    <a:lumMod val="75000"/>
                  </a:schemeClr>
                </a:solidFill>
              </a:rPr>
              <a:t>Sgubin</a:t>
            </a:r>
            <a:r>
              <a:rPr lang="sl-SI" sz="1400" dirty="0">
                <a:solidFill>
                  <a:schemeClr val="accent6">
                    <a:lumMod val="75000"/>
                  </a:schemeClr>
                </a:solidFill>
              </a:rPr>
              <a:t> et </a:t>
            </a:r>
            <a:r>
              <a:rPr lang="sl-SI" sz="1400" dirty="0" err="1">
                <a:solidFill>
                  <a:schemeClr val="accent6">
                    <a:lumMod val="75000"/>
                  </a:schemeClr>
                </a:solidFill>
              </a:rPr>
              <a:t>al</a:t>
            </a:r>
            <a:r>
              <a:rPr lang="sl-SI" sz="1400" dirty="0">
                <a:solidFill>
                  <a:schemeClr val="accent6">
                    <a:lumMod val="75000"/>
                  </a:schemeClr>
                </a:solidFill>
              </a:rPr>
              <a:t>. (2018), Garcia de </a:t>
            </a:r>
            <a:r>
              <a:rPr lang="sl-SI" sz="1400" dirty="0" err="1">
                <a:solidFill>
                  <a:schemeClr val="accent6">
                    <a:lumMod val="75000"/>
                  </a:schemeClr>
                </a:solidFill>
              </a:rPr>
              <a:t>Cortazar-Atauri</a:t>
            </a:r>
            <a:r>
              <a:rPr lang="sl-SI" sz="1400" dirty="0">
                <a:solidFill>
                  <a:schemeClr val="accent6">
                    <a:lumMod val="75000"/>
                  </a:schemeClr>
                </a:solidFill>
              </a:rPr>
              <a:t> et </a:t>
            </a:r>
            <a:r>
              <a:rPr lang="sl-SI" sz="1400" dirty="0" err="1">
                <a:solidFill>
                  <a:schemeClr val="accent6">
                    <a:lumMod val="75000"/>
                  </a:schemeClr>
                </a:solidFill>
              </a:rPr>
              <a:t>al</a:t>
            </a:r>
            <a:r>
              <a:rPr lang="sl-SI" sz="1400" dirty="0">
                <a:solidFill>
                  <a:schemeClr val="accent6">
                    <a:lumMod val="75000"/>
                  </a:schemeClr>
                </a:solidFill>
              </a:rPr>
              <a:t>. (2009)</a:t>
            </a:r>
          </a:p>
        </p:txBody>
      </p:sp>
      <p:pic>
        <p:nvPicPr>
          <p:cNvPr id="12" name="Picture 2" descr="screen_capture_not_allowed_white.png (1080×1080)"/>
          <p:cNvPicPr>
            <a:picLocks noChangeAspect="1" noChangeArrowheads="1"/>
          </p:cNvPicPr>
          <p:nvPr/>
        </p:nvPicPr>
        <p:blipFill rotWithShape="1">
          <a:blip r:embed="rId6"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001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5660330" cy="934718"/>
          </a:xfrm>
          <a:ln w="19050"/>
        </p:spPr>
        <p:txBody>
          <a:bodyPr/>
          <a:lstStyle/>
          <a:p>
            <a:r>
              <a:rPr lang="sl-SI" dirty="0"/>
              <a:t>Phenological Data </a:t>
            </a:r>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369332"/>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4</a:t>
            </a:r>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15" name="Slika 1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28995" y="1797918"/>
            <a:ext cx="4529923" cy="3019949"/>
          </a:xfrm>
          <a:prstGeom prst="rect">
            <a:avLst/>
          </a:prstGeom>
        </p:spPr>
      </p:pic>
      <p:graphicFrame>
        <p:nvGraphicFramePr>
          <p:cNvPr id="20" name="Tabela 19"/>
          <p:cNvGraphicFramePr>
            <a:graphicFrameLocks noGrp="1"/>
          </p:cNvGraphicFramePr>
          <p:nvPr>
            <p:extLst>
              <p:ext uri="{D42A27DB-BD31-4B8C-83A1-F6EECF244321}">
                <p14:modId xmlns:p14="http://schemas.microsoft.com/office/powerpoint/2010/main" val="1298152229"/>
              </p:ext>
            </p:extLst>
          </p:nvPr>
        </p:nvGraphicFramePr>
        <p:xfrm>
          <a:off x="366315" y="1809666"/>
          <a:ext cx="6958612" cy="4425093"/>
        </p:xfrm>
        <a:graphic>
          <a:graphicData uri="http://schemas.openxmlformats.org/drawingml/2006/table">
            <a:tbl>
              <a:tblPr firstRow="1" firstCol="1" bandRow="1">
                <a:tableStyleId>{91EBBBCC-DAD2-459C-BE2E-F6DE35CF9A28}</a:tableStyleId>
              </a:tblPr>
              <a:tblGrid>
                <a:gridCol w="1274677">
                  <a:extLst>
                    <a:ext uri="{9D8B030D-6E8A-4147-A177-3AD203B41FA5}">
                      <a16:colId xmlns:a16="http://schemas.microsoft.com/office/drawing/2014/main" val="3264076000"/>
                    </a:ext>
                  </a:extLst>
                </a:gridCol>
                <a:gridCol w="937970">
                  <a:extLst>
                    <a:ext uri="{9D8B030D-6E8A-4147-A177-3AD203B41FA5}">
                      <a16:colId xmlns:a16="http://schemas.microsoft.com/office/drawing/2014/main" val="3897689450"/>
                    </a:ext>
                  </a:extLst>
                </a:gridCol>
                <a:gridCol w="2933606">
                  <a:extLst>
                    <a:ext uri="{9D8B030D-6E8A-4147-A177-3AD203B41FA5}">
                      <a16:colId xmlns:a16="http://schemas.microsoft.com/office/drawing/2014/main" val="747086890"/>
                    </a:ext>
                  </a:extLst>
                </a:gridCol>
                <a:gridCol w="1812359">
                  <a:extLst>
                    <a:ext uri="{9D8B030D-6E8A-4147-A177-3AD203B41FA5}">
                      <a16:colId xmlns:a16="http://schemas.microsoft.com/office/drawing/2014/main" val="2172657222"/>
                    </a:ext>
                  </a:extLst>
                </a:gridCol>
              </a:tblGrid>
              <a:tr h="380048">
                <a:tc>
                  <a:txBody>
                    <a:bodyPr/>
                    <a:lstStyle/>
                    <a:p>
                      <a:pPr algn="l">
                        <a:lnSpc>
                          <a:spcPct val="150000"/>
                        </a:lnSpc>
                        <a:spcAft>
                          <a:spcPts val="0"/>
                        </a:spcAft>
                      </a:pPr>
                      <a:r>
                        <a:rPr lang="en-GB" sz="1400" dirty="0">
                          <a:effectLst/>
                        </a:rPr>
                        <a:t>Fruit tree</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400" dirty="0">
                          <a:effectLst/>
                        </a:rPr>
                        <a:t>Variety</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400" dirty="0">
                          <a:effectLst/>
                        </a:rPr>
                        <a:t>Location (period)</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400" dirty="0">
                          <a:effectLst/>
                        </a:rPr>
                        <a:t>Climate type</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extLst>
                  <a:ext uri="{0D108BD9-81ED-4DB2-BD59-A6C34878D82A}">
                    <a16:rowId xmlns:a16="http://schemas.microsoft.com/office/drawing/2014/main" val="1355309645"/>
                  </a:ext>
                </a:extLst>
              </a:tr>
              <a:tr h="340691">
                <a:tc rowSpan="10">
                  <a:txBody>
                    <a:bodyPr/>
                    <a:lstStyle/>
                    <a:p>
                      <a:pPr algn="l">
                        <a:lnSpc>
                          <a:spcPct val="150000"/>
                        </a:lnSpc>
                        <a:spcAft>
                          <a:spcPts val="0"/>
                        </a:spcAft>
                      </a:pPr>
                      <a:r>
                        <a:rPr lang="en-GB" sz="1400" dirty="0">
                          <a:effectLst/>
                        </a:rPr>
                        <a:t>Grapevine </a:t>
                      </a:r>
                      <a:endParaRPr lang="sl-SI" sz="1400" dirty="0">
                        <a:effectLst/>
                      </a:endParaRPr>
                    </a:p>
                    <a:p>
                      <a:pPr algn="l">
                        <a:lnSpc>
                          <a:spcPct val="150000"/>
                        </a:lnSpc>
                        <a:spcAft>
                          <a:spcPts val="0"/>
                        </a:spcAft>
                      </a:pPr>
                      <a:r>
                        <a:rPr lang="en-GB" sz="1400" dirty="0">
                          <a:effectLst/>
                        </a:rPr>
                        <a:t>(</a:t>
                      </a:r>
                      <a:r>
                        <a:rPr lang="en-GB" sz="1400" i="1" dirty="0" err="1">
                          <a:effectLst/>
                        </a:rPr>
                        <a:t>Vitis</a:t>
                      </a:r>
                      <a:r>
                        <a:rPr lang="en-GB" sz="1400" i="1" dirty="0">
                          <a:effectLst/>
                        </a:rPr>
                        <a:t> </a:t>
                      </a:r>
                      <a:r>
                        <a:rPr lang="en-GB" sz="1400" i="1" dirty="0" err="1">
                          <a:effectLst/>
                        </a:rPr>
                        <a:t>vinifera</a:t>
                      </a:r>
                      <a:r>
                        <a:rPr lang="en-GB" sz="1400" i="1" dirty="0">
                          <a:effectLst/>
                        </a:rPr>
                        <a:t> </a:t>
                      </a:r>
                      <a:r>
                        <a:rPr lang="en-GB" sz="1400" dirty="0">
                          <a:effectLst/>
                        </a:rPr>
                        <a:t>L.)</a:t>
                      </a:r>
                      <a:endParaRPr lang="en-GB"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rowSpan="2">
                  <a:txBody>
                    <a:bodyPr/>
                    <a:lstStyle/>
                    <a:p>
                      <a:pPr algn="l">
                        <a:lnSpc>
                          <a:spcPct val="150000"/>
                        </a:lnSpc>
                        <a:spcAft>
                          <a:spcPts val="0"/>
                        </a:spcAft>
                      </a:pPr>
                      <a:r>
                        <a:rPr lang="en-GB" sz="1400" dirty="0" err="1">
                          <a:effectLst/>
                        </a:rPr>
                        <a:t>Refošk</a:t>
                      </a:r>
                      <a:r>
                        <a:rPr lang="en-GB" sz="1400" dirty="0">
                          <a:effectLst/>
                        </a:rPr>
                        <a:t> - </a:t>
                      </a:r>
                      <a:r>
                        <a:rPr lang="en-GB" sz="1400" dirty="0" err="1">
                          <a:effectLst/>
                        </a:rPr>
                        <a:t>Teran</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400" dirty="0" err="1">
                          <a:effectLst/>
                        </a:rPr>
                        <a:t>Rižana</a:t>
                      </a:r>
                      <a:r>
                        <a:rPr lang="en-GB" sz="1400" dirty="0">
                          <a:effectLst/>
                        </a:rPr>
                        <a:t> (1981–2020)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dirty="0">
                          <a:effectLst/>
                        </a:rPr>
                        <a:t>Submediterranean </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2704940108"/>
                  </a:ext>
                </a:extLst>
              </a:tr>
              <a:tr h="38004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400" dirty="0" err="1">
                          <a:effectLst/>
                        </a:rPr>
                        <a:t>Tomaj</a:t>
                      </a:r>
                      <a:r>
                        <a:rPr lang="en-GB" sz="1400" dirty="0">
                          <a:effectLst/>
                        </a:rPr>
                        <a:t> (1981–1983, 1985–2012, 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Submediterranean </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3360949593"/>
                  </a:ext>
                </a:extLst>
              </a:tr>
              <a:tr h="340691">
                <a:tc vMerge="1">
                  <a:txBody>
                    <a:bodyPr/>
                    <a:lstStyle/>
                    <a:p>
                      <a:endParaRPr lang="en-GB"/>
                    </a:p>
                  </a:txBody>
                  <a:tcPr/>
                </a:tc>
                <a:tc rowSpan="2">
                  <a:txBody>
                    <a:bodyPr/>
                    <a:lstStyle/>
                    <a:p>
                      <a:pPr algn="l">
                        <a:lnSpc>
                          <a:spcPct val="150000"/>
                        </a:lnSpc>
                        <a:spcAft>
                          <a:spcPts val="0"/>
                        </a:spcAft>
                      </a:pPr>
                      <a:r>
                        <a:rPr lang="en-GB" sz="1400" dirty="0" err="1">
                          <a:effectLst/>
                        </a:rPr>
                        <a:t>Malvasia</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solidFill>
                      <a:srgbClr val="F5EBE8"/>
                    </a:solidFill>
                  </a:tcPr>
                </a:tc>
                <a:tc>
                  <a:txBody>
                    <a:bodyPr/>
                    <a:lstStyle/>
                    <a:p>
                      <a:pPr algn="l">
                        <a:lnSpc>
                          <a:spcPct val="150000"/>
                        </a:lnSpc>
                        <a:spcAft>
                          <a:spcPts val="0"/>
                        </a:spcAft>
                      </a:pPr>
                      <a:r>
                        <a:rPr lang="en-GB" sz="1400" dirty="0" err="1">
                          <a:effectLst/>
                        </a:rPr>
                        <a:t>Portorož</a:t>
                      </a:r>
                      <a:r>
                        <a:rPr lang="en-GB" sz="1400" dirty="0">
                          <a:effectLst/>
                        </a:rPr>
                        <a:t> (1985–2006)</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Submediterranean </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2530743582"/>
                  </a:ext>
                </a:extLst>
              </a:tr>
              <a:tr h="340691">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400" dirty="0" err="1">
                          <a:effectLst/>
                        </a:rPr>
                        <a:t>Rižana</a:t>
                      </a:r>
                      <a:r>
                        <a:rPr lang="en-GB" sz="1400" dirty="0">
                          <a:effectLst/>
                        </a:rPr>
                        <a:t> (1981–2020)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Submediterranean </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3638994985"/>
                  </a:ext>
                </a:extLst>
              </a:tr>
              <a:tr h="340691">
                <a:tc vMerge="1">
                  <a:txBody>
                    <a:bodyPr/>
                    <a:lstStyle/>
                    <a:p>
                      <a:endParaRPr lang="en-GB"/>
                    </a:p>
                  </a:txBody>
                  <a:tcPr/>
                </a:tc>
                <a:tc rowSpan="2">
                  <a:txBody>
                    <a:bodyPr/>
                    <a:lstStyle/>
                    <a:p>
                      <a:pPr algn="l">
                        <a:lnSpc>
                          <a:spcPct val="150000"/>
                        </a:lnSpc>
                        <a:spcAft>
                          <a:spcPts val="0"/>
                        </a:spcAft>
                      </a:pPr>
                      <a:r>
                        <a:rPr lang="en-GB" sz="1400">
                          <a:effectLst/>
                        </a:rPr>
                        <a:t>Merlot</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400" dirty="0" err="1">
                          <a:effectLst/>
                        </a:rPr>
                        <a:t>Bilje</a:t>
                      </a:r>
                      <a:r>
                        <a:rPr lang="en-GB" sz="1400" dirty="0">
                          <a:effectLst/>
                        </a:rPr>
                        <a:t> (1990, 1994–2008, 2011–2020) </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Submediterranean </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2104153309"/>
                  </a:ext>
                </a:extLst>
              </a:tr>
              <a:tr h="340691">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400" dirty="0">
                          <a:effectLst/>
                        </a:rPr>
                        <a:t>Slap (1984–2006, 2018–2020)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Submediterranean </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426500702"/>
                  </a:ext>
                </a:extLst>
              </a:tr>
              <a:tr h="340691">
                <a:tc vMerge="1">
                  <a:txBody>
                    <a:bodyPr/>
                    <a:lstStyle/>
                    <a:p>
                      <a:endParaRPr lang="en-GB"/>
                    </a:p>
                  </a:txBody>
                  <a:tcPr/>
                </a:tc>
                <a:tc rowSpan="3">
                  <a:txBody>
                    <a:bodyPr/>
                    <a:lstStyle/>
                    <a:p>
                      <a:pPr algn="l">
                        <a:lnSpc>
                          <a:spcPct val="150000"/>
                        </a:lnSpc>
                        <a:spcAft>
                          <a:spcPts val="0"/>
                        </a:spcAft>
                      </a:pPr>
                      <a:r>
                        <a:rPr lang="en-GB" sz="1400" dirty="0" err="1">
                          <a:effectLst/>
                        </a:rPr>
                        <a:t>Laški</a:t>
                      </a:r>
                      <a:r>
                        <a:rPr lang="en-GB" sz="1400" dirty="0">
                          <a:effectLst/>
                        </a:rPr>
                        <a:t> </a:t>
                      </a:r>
                      <a:r>
                        <a:rPr lang="en-GB" sz="1400" dirty="0" err="1">
                          <a:effectLst/>
                        </a:rPr>
                        <a:t>Rizling</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solidFill>
                      <a:srgbClr val="F5EBE8"/>
                    </a:solidFill>
                  </a:tcPr>
                </a:tc>
                <a:tc>
                  <a:txBody>
                    <a:bodyPr/>
                    <a:lstStyle/>
                    <a:p>
                      <a:pPr algn="l">
                        <a:lnSpc>
                          <a:spcPct val="150000"/>
                        </a:lnSpc>
                        <a:spcAft>
                          <a:spcPts val="0"/>
                        </a:spcAft>
                      </a:pPr>
                      <a:r>
                        <a:rPr lang="en-GB" sz="1400" dirty="0" err="1">
                          <a:effectLst/>
                        </a:rPr>
                        <a:t>Bizeljsko</a:t>
                      </a:r>
                      <a:r>
                        <a:rPr lang="en-GB" sz="1400" dirty="0">
                          <a:effectLst/>
                        </a:rPr>
                        <a:t> (1982–2012, 2014–2020)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Subcontinental</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2296311923"/>
                  </a:ext>
                </a:extLst>
              </a:tr>
              <a:tr h="640080">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400" dirty="0" err="1">
                          <a:effectLst/>
                        </a:rPr>
                        <a:t>Slovenske</a:t>
                      </a:r>
                      <a:r>
                        <a:rPr lang="en-GB" sz="1400" dirty="0">
                          <a:effectLst/>
                        </a:rPr>
                        <a:t> </a:t>
                      </a:r>
                      <a:r>
                        <a:rPr lang="en-GB" sz="1400" dirty="0" err="1">
                          <a:effectLst/>
                        </a:rPr>
                        <a:t>Konjice</a:t>
                      </a:r>
                      <a:r>
                        <a:rPr lang="en-GB" sz="1400" dirty="0">
                          <a:effectLst/>
                        </a:rPr>
                        <a:t> (1981–2008, 2010–2015) </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a:effectLst/>
                        </a:rPr>
                        <a:t>Subcontinental </a:t>
                      </a:r>
                      <a:endParaRPr lang="en-GB" sz="140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1276007317"/>
                  </a:ext>
                </a:extLst>
              </a:tr>
              <a:tr h="640080">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400" dirty="0" err="1">
                          <a:effectLst/>
                        </a:rPr>
                        <a:t>Zibika</a:t>
                      </a:r>
                      <a:r>
                        <a:rPr lang="en-GB" sz="1400" dirty="0">
                          <a:effectLst/>
                        </a:rPr>
                        <a:t> (1982–1984, 1986, 1988–1993, 1995–2020)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solidFill>
                      <a:srgbClr val="EBD3CD"/>
                    </a:solidFill>
                  </a:tcPr>
                </a:tc>
                <a:tc>
                  <a:txBody>
                    <a:bodyPr/>
                    <a:lstStyle/>
                    <a:p>
                      <a:pPr algn="just">
                        <a:lnSpc>
                          <a:spcPct val="150000"/>
                        </a:lnSpc>
                        <a:spcAft>
                          <a:spcPts val="0"/>
                        </a:spcAft>
                      </a:pPr>
                      <a:r>
                        <a:rPr lang="en-GB" sz="1400" dirty="0">
                          <a:effectLst/>
                        </a:rPr>
                        <a:t>Subcontinental </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2554241136"/>
                  </a:ext>
                </a:extLst>
              </a:tr>
              <a:tr h="340691">
                <a:tc vMerge="1">
                  <a:txBody>
                    <a:bodyPr/>
                    <a:lstStyle/>
                    <a:p>
                      <a:endParaRPr lang="en-GB"/>
                    </a:p>
                  </a:txBody>
                  <a:tcPr/>
                </a:tc>
                <a:tc>
                  <a:txBody>
                    <a:bodyPr/>
                    <a:lstStyle/>
                    <a:p>
                      <a:pPr algn="just">
                        <a:lnSpc>
                          <a:spcPct val="150000"/>
                        </a:lnSpc>
                        <a:spcAft>
                          <a:spcPts val="0"/>
                        </a:spcAft>
                      </a:pPr>
                      <a:r>
                        <a:rPr lang="en-GB" sz="1400" dirty="0">
                          <a:effectLst/>
                        </a:rPr>
                        <a:t>Chardonnay</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solidFill>
                      <a:srgbClr val="EBD3CD"/>
                    </a:solidFill>
                  </a:tcPr>
                </a:tc>
                <a:tc>
                  <a:txBody>
                    <a:bodyPr/>
                    <a:lstStyle/>
                    <a:p>
                      <a:pPr algn="l">
                        <a:lnSpc>
                          <a:spcPct val="150000"/>
                        </a:lnSpc>
                        <a:spcAft>
                          <a:spcPts val="0"/>
                        </a:spcAft>
                      </a:pPr>
                      <a:r>
                        <a:rPr lang="en-GB" sz="1400" dirty="0" err="1">
                          <a:effectLst/>
                        </a:rPr>
                        <a:t>Šalovci</a:t>
                      </a:r>
                      <a:r>
                        <a:rPr lang="en-GB" sz="1400" dirty="0">
                          <a:effectLst/>
                        </a:rPr>
                        <a:t> (2002–2018, 2020)</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tc>
                  <a:txBody>
                    <a:bodyPr/>
                    <a:lstStyle/>
                    <a:p>
                      <a:pPr algn="just">
                        <a:lnSpc>
                          <a:spcPct val="150000"/>
                        </a:lnSpc>
                        <a:spcAft>
                          <a:spcPts val="0"/>
                        </a:spcAft>
                      </a:pPr>
                      <a:r>
                        <a:rPr lang="en-GB" sz="1400" dirty="0">
                          <a:effectLst/>
                        </a:rPr>
                        <a:t>Subcontinental </a:t>
                      </a:r>
                      <a:endParaRPr lang="en-GB" sz="14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tc>
                <a:extLst>
                  <a:ext uri="{0D108BD9-81ED-4DB2-BD59-A6C34878D82A}">
                    <a16:rowId xmlns:a16="http://schemas.microsoft.com/office/drawing/2014/main" val="3285783282"/>
                  </a:ext>
                </a:extLst>
              </a:tr>
            </a:tbl>
          </a:graphicData>
        </a:graphic>
      </p:graphicFrame>
      <p:sp>
        <p:nvSpPr>
          <p:cNvPr id="22" name="PoljeZBesedilom 21"/>
          <p:cNvSpPr txBox="1"/>
          <p:nvPr/>
        </p:nvSpPr>
        <p:spPr>
          <a:xfrm>
            <a:off x="7931129" y="5068824"/>
            <a:ext cx="3525653" cy="874535"/>
          </a:xfrm>
          <a:prstGeom prst="rect">
            <a:avLst/>
          </a:prstGeom>
          <a:noFill/>
        </p:spPr>
        <p:txBody>
          <a:bodyPr wrap="square" rtlCol="0">
            <a:spAutoFit/>
          </a:bodyPr>
          <a:lstStyle/>
          <a:p>
            <a:pPr algn="ctr">
              <a:lnSpc>
                <a:spcPct val="150000"/>
              </a:lnSpc>
            </a:pPr>
            <a:r>
              <a:rPr lang="sl-SI" dirty="0">
                <a:sym typeface="Wingdings" panose="05000000000000000000" pitchFamily="2" charset="2"/>
              </a:rPr>
              <a:t> Apple </a:t>
            </a:r>
            <a:r>
              <a:rPr lang="sl-SI" dirty="0" err="1">
                <a:sym typeface="Wingdings" panose="05000000000000000000" pitchFamily="2" charset="2"/>
              </a:rPr>
              <a:t>tree</a:t>
            </a:r>
            <a:r>
              <a:rPr lang="sl-SI" dirty="0">
                <a:sym typeface="Wingdings" panose="05000000000000000000" pitchFamily="2" charset="2"/>
              </a:rPr>
              <a:t> (</a:t>
            </a:r>
            <a:r>
              <a:rPr lang="en-GB" i="1" dirty="0" err="1"/>
              <a:t>Malus</a:t>
            </a:r>
            <a:r>
              <a:rPr lang="en-GB" i="1" dirty="0"/>
              <a:t> </a:t>
            </a:r>
            <a:r>
              <a:rPr lang="en-GB" i="1" dirty="0" err="1"/>
              <a:t>domestica</a:t>
            </a:r>
            <a:r>
              <a:rPr lang="sl-SI" i="1" dirty="0"/>
              <a:t>)</a:t>
            </a:r>
            <a:r>
              <a:rPr lang="sl-SI" dirty="0">
                <a:sym typeface="Wingdings" panose="05000000000000000000" pitchFamily="2" charset="2"/>
              </a:rPr>
              <a:t>, </a:t>
            </a:r>
            <a:r>
              <a:rPr lang="sl-SI" dirty="0" err="1">
                <a:sym typeface="Wingdings" panose="05000000000000000000" pitchFamily="2" charset="2"/>
              </a:rPr>
              <a:t>cherry</a:t>
            </a:r>
            <a:r>
              <a:rPr lang="sl-SI" dirty="0">
                <a:sym typeface="Wingdings" panose="05000000000000000000" pitchFamily="2" charset="2"/>
              </a:rPr>
              <a:t> </a:t>
            </a:r>
            <a:r>
              <a:rPr lang="sl-SI" dirty="0" err="1">
                <a:sym typeface="Wingdings" panose="05000000000000000000" pitchFamily="2" charset="2"/>
              </a:rPr>
              <a:t>tree</a:t>
            </a:r>
            <a:r>
              <a:rPr lang="sl-SI" dirty="0">
                <a:sym typeface="Wingdings" panose="05000000000000000000" pitchFamily="2" charset="2"/>
              </a:rPr>
              <a:t> (</a:t>
            </a:r>
            <a:r>
              <a:rPr lang="en-GB" i="1" dirty="0" err="1"/>
              <a:t>Prunus</a:t>
            </a:r>
            <a:r>
              <a:rPr lang="en-GB" i="1" dirty="0"/>
              <a:t> </a:t>
            </a:r>
            <a:r>
              <a:rPr lang="en-GB" i="1" dirty="0" err="1"/>
              <a:t>avium</a:t>
            </a:r>
            <a:r>
              <a:rPr lang="en-GB" dirty="0"/>
              <a:t> L.)</a:t>
            </a:r>
          </a:p>
        </p:txBody>
      </p:sp>
      <p:pic>
        <p:nvPicPr>
          <p:cNvPr id="11" name="Picture 2" descr="screen_capture_not_allowed_white.png (1080×1080)"/>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20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3381101" cy="934718"/>
          </a:xfrm>
          <a:ln w="19050"/>
        </p:spPr>
        <p:txBody>
          <a:bodyPr>
            <a:normAutofit/>
          </a:bodyPr>
          <a:lstStyle/>
          <a:p>
            <a:r>
              <a:rPr lang="sl-SI" dirty="0"/>
              <a:t>… Data  </a:t>
            </a:r>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369332"/>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5</a:t>
            </a:r>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Označba mesta vsebine 12"/>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52919" y="4275140"/>
            <a:ext cx="3695853" cy="2463901"/>
          </a:xfrm>
        </p:spPr>
      </p:pic>
      <p:pic>
        <p:nvPicPr>
          <p:cNvPr id="14" name="Slika 1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52312" y="1752423"/>
            <a:ext cx="3696460" cy="2464307"/>
          </a:xfrm>
          <a:prstGeom prst="rect">
            <a:avLst/>
          </a:prstGeom>
        </p:spPr>
      </p:pic>
      <p:graphicFrame>
        <p:nvGraphicFramePr>
          <p:cNvPr id="3" name="Tabela 2"/>
          <p:cNvGraphicFramePr>
            <a:graphicFrameLocks noGrp="1"/>
          </p:cNvGraphicFramePr>
          <p:nvPr>
            <p:extLst>
              <p:ext uri="{D42A27DB-BD31-4B8C-83A1-F6EECF244321}">
                <p14:modId xmlns:p14="http://schemas.microsoft.com/office/powerpoint/2010/main" val="3876598652"/>
              </p:ext>
            </p:extLst>
          </p:nvPr>
        </p:nvGraphicFramePr>
        <p:xfrm>
          <a:off x="4338535" y="833903"/>
          <a:ext cx="7620383" cy="5518038"/>
        </p:xfrm>
        <a:graphic>
          <a:graphicData uri="http://schemas.openxmlformats.org/drawingml/2006/table">
            <a:tbl>
              <a:tblPr firstRow="1" firstCol="1" bandRow="1">
                <a:tableStyleId>{91EBBBCC-DAD2-459C-BE2E-F6DE35CF9A28}</a:tableStyleId>
              </a:tblPr>
              <a:tblGrid>
                <a:gridCol w="1239086">
                  <a:extLst>
                    <a:ext uri="{9D8B030D-6E8A-4147-A177-3AD203B41FA5}">
                      <a16:colId xmlns:a16="http://schemas.microsoft.com/office/drawing/2014/main" val="3747177289"/>
                    </a:ext>
                  </a:extLst>
                </a:gridCol>
                <a:gridCol w="1259738">
                  <a:extLst>
                    <a:ext uri="{9D8B030D-6E8A-4147-A177-3AD203B41FA5}">
                      <a16:colId xmlns:a16="http://schemas.microsoft.com/office/drawing/2014/main" val="3204333977"/>
                    </a:ext>
                  </a:extLst>
                </a:gridCol>
                <a:gridCol w="2854602">
                  <a:extLst>
                    <a:ext uri="{9D8B030D-6E8A-4147-A177-3AD203B41FA5}">
                      <a16:colId xmlns:a16="http://schemas.microsoft.com/office/drawing/2014/main" val="2649341538"/>
                    </a:ext>
                  </a:extLst>
                </a:gridCol>
                <a:gridCol w="2266957">
                  <a:extLst>
                    <a:ext uri="{9D8B030D-6E8A-4147-A177-3AD203B41FA5}">
                      <a16:colId xmlns:a16="http://schemas.microsoft.com/office/drawing/2014/main" val="4068191610"/>
                    </a:ext>
                  </a:extLst>
                </a:gridCol>
              </a:tblGrid>
              <a:tr h="275458">
                <a:tc>
                  <a:txBody>
                    <a:bodyPr/>
                    <a:lstStyle/>
                    <a:p>
                      <a:pPr algn="l">
                        <a:lnSpc>
                          <a:spcPct val="150000"/>
                        </a:lnSpc>
                        <a:spcAft>
                          <a:spcPts val="0"/>
                        </a:spcAft>
                      </a:pPr>
                      <a:r>
                        <a:rPr lang="en-GB" sz="1200" dirty="0">
                          <a:effectLst/>
                        </a:rPr>
                        <a:t>Fruit tree</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200" dirty="0">
                          <a:effectLst/>
                        </a:rPr>
                        <a:t>Variety</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200" dirty="0">
                          <a:effectLst/>
                        </a:rPr>
                        <a:t>Location (period)</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tc>
                  <a:txBody>
                    <a:bodyPr/>
                    <a:lstStyle/>
                    <a:p>
                      <a:pPr algn="l">
                        <a:lnSpc>
                          <a:spcPct val="150000"/>
                        </a:lnSpc>
                        <a:spcAft>
                          <a:spcPts val="0"/>
                        </a:spcAft>
                      </a:pPr>
                      <a:r>
                        <a:rPr lang="en-GB" sz="1200" dirty="0">
                          <a:effectLst/>
                        </a:rPr>
                        <a:t>Climate type</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51" marR="6051" marT="0" marB="0" anchor="ctr"/>
                </a:tc>
                <a:extLst>
                  <a:ext uri="{0D108BD9-81ED-4DB2-BD59-A6C34878D82A}">
                    <a16:rowId xmlns:a16="http://schemas.microsoft.com/office/drawing/2014/main" val="4127383723"/>
                  </a:ext>
                </a:extLst>
              </a:tr>
              <a:tr h="275458">
                <a:tc rowSpan="13">
                  <a:txBody>
                    <a:bodyPr/>
                    <a:lstStyle/>
                    <a:p>
                      <a:pPr algn="l">
                        <a:lnSpc>
                          <a:spcPct val="150000"/>
                        </a:lnSpc>
                        <a:spcAft>
                          <a:spcPts val="0"/>
                        </a:spcAft>
                      </a:pPr>
                      <a:r>
                        <a:rPr lang="en-GB" sz="1200" dirty="0">
                          <a:effectLst/>
                        </a:rPr>
                        <a:t>Apple tree (</a:t>
                      </a:r>
                      <a:r>
                        <a:rPr lang="en-GB" sz="1200" i="1" dirty="0" err="1">
                          <a:effectLst/>
                        </a:rPr>
                        <a:t>Malus</a:t>
                      </a:r>
                      <a:r>
                        <a:rPr lang="en-GB" sz="1200" i="1" dirty="0">
                          <a:effectLst/>
                        </a:rPr>
                        <a:t> </a:t>
                      </a:r>
                      <a:r>
                        <a:rPr lang="en-GB" sz="1200" i="1" dirty="0" err="1">
                          <a:effectLst/>
                        </a:rPr>
                        <a:t>domestica</a:t>
                      </a:r>
                      <a:r>
                        <a:rPr lang="en-GB" sz="1200" dirty="0">
                          <a:effectLst/>
                        </a:rPr>
                        <a:t>)</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F5EBE8"/>
                    </a:solidFill>
                  </a:tcPr>
                </a:tc>
                <a:tc rowSpan="4">
                  <a:txBody>
                    <a:bodyPr/>
                    <a:lstStyle/>
                    <a:p>
                      <a:pPr algn="just">
                        <a:lnSpc>
                          <a:spcPct val="150000"/>
                        </a:lnSpc>
                        <a:spcAft>
                          <a:spcPts val="0"/>
                        </a:spcAft>
                      </a:pPr>
                      <a:r>
                        <a:rPr lang="en-GB" sz="1200" dirty="0">
                          <a:effectLst/>
                        </a:rPr>
                        <a:t>Jonathan</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tc>
                <a:tc>
                  <a:txBody>
                    <a:bodyPr/>
                    <a:lstStyle/>
                    <a:p>
                      <a:pPr algn="l">
                        <a:lnSpc>
                          <a:spcPct val="150000"/>
                        </a:lnSpc>
                        <a:spcAft>
                          <a:spcPts val="0"/>
                        </a:spcAft>
                      </a:pPr>
                      <a:r>
                        <a:rPr lang="en-GB" sz="1200" dirty="0" err="1">
                          <a:effectLst/>
                        </a:rPr>
                        <a:t>Bizeljsko</a:t>
                      </a:r>
                      <a:r>
                        <a:rPr lang="en-GB" sz="1200" dirty="0">
                          <a:effectLst/>
                        </a:rPr>
                        <a:t> (1986–2012)</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193713390"/>
                  </a:ext>
                </a:extLst>
              </a:tr>
              <a:tr h="275458">
                <a:tc vMerge="1">
                  <a:txBody>
                    <a:bodyPr/>
                    <a:lstStyle/>
                    <a:p>
                      <a:endParaRPr lang="en-GB"/>
                    </a:p>
                  </a:txBody>
                  <a:tcPr/>
                </a:tc>
                <a:tc vMerge="1">
                  <a:txBody>
                    <a:bodyPr/>
                    <a:lstStyle/>
                    <a:p>
                      <a:endParaRPr lang="en-GB"/>
                    </a:p>
                  </a:txBody>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GB" sz="1200" dirty="0" err="1">
                          <a:effectLst/>
                        </a:rPr>
                        <a:t>Kadrenci</a:t>
                      </a:r>
                      <a:r>
                        <a:rPr lang="en-GB" sz="1200" dirty="0">
                          <a:effectLst/>
                        </a:rPr>
                        <a:t> </a:t>
                      </a:r>
                      <a:r>
                        <a:rPr lang="en-GB" sz="1200" dirty="0" err="1">
                          <a:effectLst/>
                        </a:rPr>
                        <a:t>pri</a:t>
                      </a:r>
                      <a:r>
                        <a:rPr lang="en-GB" sz="1200" dirty="0">
                          <a:effectLst/>
                        </a:rPr>
                        <a:t> </a:t>
                      </a:r>
                      <a:r>
                        <a:rPr lang="en-GB" sz="1200" dirty="0" err="1">
                          <a:effectLst/>
                        </a:rPr>
                        <a:t>Cerkvenjaku</a:t>
                      </a:r>
                      <a:r>
                        <a:rPr lang="en-GB" sz="1200" dirty="0">
                          <a:effectLst/>
                        </a:rPr>
                        <a:t> (1981–2021)</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42191447"/>
                  </a:ext>
                </a:extLst>
              </a:tr>
              <a:tr h="275458">
                <a:tc vMerge="1">
                  <a:txBody>
                    <a:bodyPr/>
                    <a:lstStyle/>
                    <a:p>
                      <a:endParaRPr lang="en-GB"/>
                    </a:p>
                  </a:txBody>
                  <a:tcPr/>
                </a:tc>
                <a:tc vMerge="1">
                  <a:txBody>
                    <a:bodyPr/>
                    <a:lstStyle/>
                    <a:p>
                      <a:endParaRPr lang="en-GB"/>
                    </a:p>
                  </a:txBody>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GB" sz="1200" dirty="0" err="1">
                          <a:effectLst/>
                        </a:rPr>
                        <a:t>Bukovžlak</a:t>
                      </a:r>
                      <a:r>
                        <a:rPr lang="en-GB" sz="1200" dirty="0">
                          <a:effectLst/>
                        </a:rPr>
                        <a:t> (1982–2021)</a:t>
                      </a:r>
                      <a:r>
                        <a:rPr lang="sl-SI" sz="1200" baseline="0" dirty="0">
                          <a:effectLst/>
                          <a:latin typeface="Times New Roman" panose="02020603050405020304" pitchFamily="18" charset="0"/>
                          <a:cs typeface="Times New Roman" panose="02020603050405020304" pitchFamily="18" charset="0"/>
                        </a:rPr>
                        <a:t> </a:t>
                      </a:r>
                      <a:r>
                        <a:rPr lang="sl-SI" sz="1200" baseline="0" dirty="0">
                          <a:effectLst/>
                          <a:latin typeface="+mn-lt"/>
                          <a:cs typeface="Times New Roman" panose="02020603050405020304" pitchFamily="18" charset="0"/>
                        </a:rPr>
                        <a:t>+ 5 </a:t>
                      </a:r>
                      <a:r>
                        <a:rPr lang="sl-SI" sz="1200" baseline="0" dirty="0" err="1">
                          <a:effectLst/>
                          <a:latin typeface="+mn-lt"/>
                          <a:cs typeface="Times New Roman" panose="02020603050405020304" pitchFamily="18" charset="0"/>
                        </a:rPr>
                        <a:t>locations</a:t>
                      </a:r>
                      <a:endParaRPr lang="en-GB" sz="1200" dirty="0">
                        <a:effectLst/>
                        <a:latin typeface="+mn-lt"/>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876834060"/>
                  </a:ext>
                </a:extLst>
              </a:tr>
              <a:tr h="27545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dirty="0" err="1">
                          <a:effectLst/>
                        </a:rPr>
                        <a:t>Lesce</a:t>
                      </a:r>
                      <a:r>
                        <a:rPr lang="en-GB" sz="1200" dirty="0">
                          <a:effectLst/>
                        </a:rPr>
                        <a:t> (1982–1984, 1986–2015)</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l">
                        <a:lnSpc>
                          <a:spcPct val="150000"/>
                        </a:lnSpc>
                        <a:spcAft>
                          <a:spcPts val="0"/>
                        </a:spcAft>
                      </a:pPr>
                      <a:r>
                        <a:rPr lang="en-GB" sz="1200" dirty="0">
                          <a:effectLst/>
                        </a:rPr>
                        <a:t>Moderate c</a:t>
                      </a:r>
                      <a:r>
                        <a:rPr lang="sl-SI" sz="1200" dirty="0">
                          <a:effectLst/>
                        </a:rPr>
                        <a:t>.</a:t>
                      </a:r>
                      <a:r>
                        <a:rPr lang="en-GB" sz="1200" dirty="0">
                          <a:effectLst/>
                        </a:rPr>
                        <a:t> of the hilly region</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2342513906"/>
                  </a:ext>
                </a:extLst>
              </a:tr>
              <a:tr h="275458">
                <a:tc vMerge="1">
                  <a:txBody>
                    <a:bodyPr/>
                    <a:lstStyle/>
                    <a:p>
                      <a:endParaRPr lang="en-GB"/>
                    </a:p>
                  </a:txBody>
                  <a:tcPr/>
                </a:tc>
                <a:tc>
                  <a:txBody>
                    <a:bodyPr/>
                    <a:lstStyle/>
                    <a:p>
                      <a:pPr algn="just">
                        <a:lnSpc>
                          <a:spcPct val="150000"/>
                        </a:lnSpc>
                        <a:spcAft>
                          <a:spcPts val="0"/>
                        </a:spcAft>
                      </a:pPr>
                      <a:r>
                        <a:rPr lang="en-GB" sz="1200" dirty="0">
                          <a:effectLst/>
                        </a:rPr>
                        <a:t>Jonagold</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F5EBE8"/>
                    </a:solidFill>
                  </a:tcPr>
                </a:tc>
                <a:tc>
                  <a:txBody>
                    <a:bodyPr/>
                    <a:lstStyle/>
                    <a:p>
                      <a:pPr algn="l">
                        <a:lnSpc>
                          <a:spcPct val="150000"/>
                        </a:lnSpc>
                        <a:spcAft>
                          <a:spcPts val="0"/>
                        </a:spcAft>
                      </a:pPr>
                      <a:r>
                        <a:rPr lang="en-GB" sz="1200" dirty="0" err="1">
                          <a:effectLst/>
                        </a:rPr>
                        <a:t>Bizeljsko</a:t>
                      </a:r>
                      <a:r>
                        <a:rPr lang="en-GB" sz="1200" dirty="0">
                          <a:effectLst/>
                        </a:rPr>
                        <a:t> (2014–2021)</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solidFill>
                      <a:srgbClr val="EBD3CD"/>
                    </a:solidFill>
                  </a:tcPr>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3919913195"/>
                  </a:ext>
                </a:extLst>
              </a:tr>
              <a:tr h="275458">
                <a:tc vMerge="1">
                  <a:txBody>
                    <a:bodyPr/>
                    <a:lstStyle/>
                    <a:p>
                      <a:endParaRPr lang="en-GB"/>
                    </a:p>
                  </a:txBody>
                  <a:tcPr/>
                </a:tc>
                <a:tc rowSpan="4">
                  <a:txBody>
                    <a:bodyPr/>
                    <a:lstStyle/>
                    <a:p>
                      <a:pPr algn="just">
                        <a:lnSpc>
                          <a:spcPct val="150000"/>
                        </a:lnSpc>
                        <a:spcAft>
                          <a:spcPts val="0"/>
                        </a:spcAft>
                      </a:pPr>
                      <a:r>
                        <a:rPr lang="en-GB" sz="1200" dirty="0">
                          <a:effectLst/>
                        </a:rPr>
                        <a:t> </a:t>
                      </a:r>
                    </a:p>
                    <a:p>
                      <a:pPr algn="just">
                        <a:lnSpc>
                          <a:spcPct val="150000"/>
                        </a:lnSpc>
                        <a:spcAft>
                          <a:spcPts val="0"/>
                        </a:spcAft>
                      </a:pPr>
                      <a:r>
                        <a:rPr lang="en-GB" sz="1200" dirty="0" err="1">
                          <a:effectLst/>
                        </a:rPr>
                        <a:t>Bobovec</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EBD3CD"/>
                    </a:solidFill>
                  </a:tcPr>
                </a:tc>
                <a:tc>
                  <a:txBody>
                    <a:bodyPr/>
                    <a:lstStyle/>
                    <a:p>
                      <a:pPr algn="l">
                        <a:lnSpc>
                          <a:spcPct val="150000"/>
                        </a:lnSpc>
                        <a:spcAft>
                          <a:spcPts val="0"/>
                        </a:spcAft>
                      </a:pPr>
                      <a:r>
                        <a:rPr lang="en-GB" sz="1200" dirty="0" err="1">
                          <a:effectLst/>
                        </a:rPr>
                        <a:t>Brod</a:t>
                      </a:r>
                      <a:r>
                        <a:rPr lang="en-GB" sz="1200" dirty="0">
                          <a:effectLst/>
                        </a:rPr>
                        <a:t> (1981–2021)</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2231224607"/>
                  </a:ext>
                </a:extLst>
              </a:tr>
              <a:tr h="27545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a:effectLst/>
                        </a:rPr>
                        <a:t>Dobliče (1981, 1989–2020)</a:t>
                      </a:r>
                      <a:endParaRPr lang="en-GB"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2209982762"/>
                  </a:ext>
                </a:extLst>
              </a:tr>
              <a:tr h="27545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dirty="0" err="1">
                          <a:effectLst/>
                        </a:rPr>
                        <a:t>Podlehnik</a:t>
                      </a:r>
                      <a:r>
                        <a:rPr lang="en-GB" sz="1200" dirty="0">
                          <a:effectLst/>
                        </a:rPr>
                        <a:t> (1981, 1982, 1984–1987, </a:t>
                      </a:r>
                      <a:r>
                        <a:rPr lang="sl-SI" sz="1200" dirty="0">
                          <a:effectLst/>
                        </a:rPr>
                        <a:t>…</a:t>
                      </a:r>
                      <a:r>
                        <a:rPr lang="en-GB" sz="1200" dirty="0">
                          <a:effectLst/>
                        </a:rPr>
                        <a:t>)</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2524980931"/>
                  </a:ext>
                </a:extLst>
              </a:tr>
              <a:tr h="284336">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dirty="0" err="1">
                          <a:effectLst/>
                        </a:rPr>
                        <a:t>Šmartno</a:t>
                      </a:r>
                      <a:r>
                        <a:rPr lang="en-GB" sz="1200" dirty="0">
                          <a:effectLst/>
                        </a:rPr>
                        <a:t> </a:t>
                      </a:r>
                      <a:r>
                        <a:rPr lang="en-GB" sz="1200" dirty="0" err="1">
                          <a:effectLst/>
                        </a:rPr>
                        <a:t>pri</a:t>
                      </a:r>
                      <a:r>
                        <a:rPr lang="en-GB" sz="1200" dirty="0">
                          <a:effectLst/>
                        </a:rPr>
                        <a:t> </a:t>
                      </a:r>
                      <a:r>
                        <a:rPr lang="en-GB" sz="1200" dirty="0" err="1">
                          <a:effectLst/>
                        </a:rPr>
                        <a:t>Slovenj</a:t>
                      </a:r>
                      <a:r>
                        <a:rPr lang="en-GB" sz="1200" dirty="0">
                          <a:effectLst/>
                        </a:rPr>
                        <a:t> </a:t>
                      </a:r>
                      <a:r>
                        <a:rPr lang="en-GB" sz="1200" dirty="0" err="1">
                          <a:effectLst/>
                        </a:rPr>
                        <a:t>Gradcu</a:t>
                      </a:r>
                      <a:r>
                        <a:rPr lang="en-GB" sz="1200" dirty="0">
                          <a:effectLst/>
                        </a:rPr>
                        <a:t> (1981, </a:t>
                      </a:r>
                      <a:r>
                        <a:rPr lang="sl-SI" sz="1200" dirty="0">
                          <a:effectLst/>
                        </a:rPr>
                        <a:t>…</a:t>
                      </a:r>
                      <a:r>
                        <a:rPr lang="en-GB" sz="1200" dirty="0">
                          <a:effectLst/>
                        </a:rPr>
                        <a:t>)</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l">
                        <a:lnSpc>
                          <a:spcPct val="150000"/>
                        </a:lnSpc>
                        <a:spcAft>
                          <a:spcPts val="0"/>
                        </a:spcAft>
                      </a:pPr>
                      <a:r>
                        <a:rPr lang="en-GB" sz="1200" dirty="0">
                          <a:effectLst/>
                        </a:rPr>
                        <a:t>Moderate c</a:t>
                      </a:r>
                      <a:r>
                        <a:rPr lang="sl-SI" sz="1200" dirty="0">
                          <a:effectLst/>
                        </a:rPr>
                        <a:t>.</a:t>
                      </a:r>
                      <a:r>
                        <a:rPr lang="en-GB" sz="1200" dirty="0">
                          <a:effectLst/>
                        </a:rPr>
                        <a:t> of the hilly region</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4134858073"/>
                  </a:ext>
                </a:extLst>
              </a:tr>
              <a:tr h="275458">
                <a:tc vMerge="1">
                  <a:txBody>
                    <a:bodyPr/>
                    <a:lstStyle/>
                    <a:p>
                      <a:endParaRPr lang="en-GB"/>
                    </a:p>
                  </a:txBody>
                  <a:tcPr/>
                </a:tc>
                <a:tc rowSpan="2">
                  <a:txBody>
                    <a:bodyPr/>
                    <a:lstStyle/>
                    <a:p>
                      <a:pPr algn="just">
                        <a:lnSpc>
                          <a:spcPct val="150000"/>
                        </a:lnSpc>
                        <a:spcAft>
                          <a:spcPts val="0"/>
                        </a:spcAft>
                      </a:pPr>
                      <a:r>
                        <a:rPr lang="en-GB" sz="1200" dirty="0">
                          <a:effectLst/>
                        </a:rPr>
                        <a:t>Golden Delicious</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solidFill>
                      <a:srgbClr val="F5EBE8"/>
                    </a:solidFill>
                  </a:tcPr>
                </a:tc>
                <a:tc>
                  <a:txBody>
                    <a:bodyPr/>
                    <a:lstStyle/>
                    <a:p>
                      <a:pPr algn="l">
                        <a:lnSpc>
                          <a:spcPct val="150000"/>
                        </a:lnSpc>
                        <a:spcAft>
                          <a:spcPts val="0"/>
                        </a:spcAft>
                      </a:pPr>
                      <a:r>
                        <a:rPr lang="en-GB" sz="1200" dirty="0" err="1">
                          <a:effectLst/>
                        </a:rPr>
                        <a:t>Bukovci</a:t>
                      </a:r>
                      <a:r>
                        <a:rPr lang="en-GB" sz="1200" dirty="0">
                          <a:effectLst/>
                        </a:rPr>
                        <a:t> (1996–2008)</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1458115620"/>
                  </a:ext>
                </a:extLst>
              </a:tr>
              <a:tr h="27545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dirty="0" err="1">
                          <a:effectLst/>
                        </a:rPr>
                        <a:t>Rakičan</a:t>
                      </a:r>
                      <a:r>
                        <a:rPr lang="en-GB" sz="1200" dirty="0">
                          <a:effectLst/>
                        </a:rPr>
                        <a:t> (1992, 1999–2012, 2014–2018)</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3292091805"/>
                  </a:ext>
                </a:extLst>
              </a:tr>
              <a:tr h="275458">
                <a:tc vMerge="1">
                  <a:txBody>
                    <a:bodyPr/>
                    <a:lstStyle/>
                    <a:p>
                      <a:endParaRPr lang="en-GB"/>
                    </a:p>
                  </a:txBody>
                  <a:tcPr/>
                </a:tc>
                <a:tc>
                  <a:txBody>
                    <a:bodyPr/>
                    <a:lstStyle/>
                    <a:p>
                      <a:pPr algn="just">
                        <a:lnSpc>
                          <a:spcPct val="150000"/>
                        </a:lnSpc>
                        <a:spcAft>
                          <a:spcPts val="0"/>
                        </a:spcAft>
                      </a:pPr>
                      <a:r>
                        <a:rPr lang="en-GB" sz="1200" dirty="0">
                          <a:effectLst/>
                        </a:rPr>
                        <a:t>Elstar</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solidFill>
                      <a:srgbClr val="EBD3CD"/>
                    </a:solidFill>
                  </a:tcPr>
                </a:tc>
                <a:tc>
                  <a:txBody>
                    <a:bodyPr/>
                    <a:lstStyle/>
                    <a:p>
                      <a:pPr algn="l">
                        <a:lnSpc>
                          <a:spcPct val="150000"/>
                        </a:lnSpc>
                        <a:spcAft>
                          <a:spcPts val="0"/>
                        </a:spcAft>
                      </a:pPr>
                      <a:r>
                        <a:rPr lang="en-GB" sz="1200" dirty="0" err="1">
                          <a:effectLst/>
                        </a:rPr>
                        <a:t>Bukovci</a:t>
                      </a:r>
                      <a:r>
                        <a:rPr lang="en-GB" sz="1200" dirty="0">
                          <a:effectLst/>
                        </a:rPr>
                        <a:t> (2008–2021)</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Subcontinental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2391176906"/>
                  </a:ext>
                </a:extLst>
              </a:tr>
              <a:tr h="275458">
                <a:tc vMerge="1">
                  <a:txBody>
                    <a:bodyPr/>
                    <a:lstStyle/>
                    <a:p>
                      <a:endParaRPr lang="en-GB"/>
                    </a:p>
                  </a:txBody>
                  <a:tcPr/>
                </a:tc>
                <a:tc>
                  <a:txBody>
                    <a:bodyPr/>
                    <a:lstStyle/>
                    <a:p>
                      <a:pPr algn="just">
                        <a:lnSpc>
                          <a:spcPct val="150000"/>
                        </a:lnSpc>
                        <a:spcAft>
                          <a:spcPts val="0"/>
                        </a:spcAft>
                      </a:pPr>
                      <a:r>
                        <a:rPr lang="en-GB" sz="1200" dirty="0">
                          <a:effectLst/>
                        </a:rPr>
                        <a:t>Idared</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solidFill>
                      <a:srgbClr val="F5EBE8"/>
                    </a:solidFill>
                  </a:tcPr>
                </a:tc>
                <a:tc>
                  <a:txBody>
                    <a:bodyPr/>
                    <a:lstStyle/>
                    <a:p>
                      <a:pPr algn="l">
                        <a:lnSpc>
                          <a:spcPct val="150000"/>
                        </a:lnSpc>
                        <a:spcAft>
                          <a:spcPts val="0"/>
                        </a:spcAft>
                      </a:pPr>
                      <a:r>
                        <a:rPr lang="en-GB" sz="1200">
                          <a:effectLst/>
                        </a:rPr>
                        <a:t>Portorož (2001–2021)</a:t>
                      </a:r>
                      <a:endParaRPr lang="en-GB"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2397478345"/>
                  </a:ext>
                </a:extLst>
              </a:tr>
              <a:tr h="275458">
                <a:tc rowSpan="6">
                  <a:txBody>
                    <a:bodyPr/>
                    <a:lstStyle/>
                    <a:p>
                      <a:pPr algn="l">
                        <a:lnSpc>
                          <a:spcPct val="150000"/>
                        </a:lnSpc>
                        <a:spcAft>
                          <a:spcPts val="0"/>
                        </a:spcAft>
                      </a:pPr>
                      <a:r>
                        <a:rPr lang="en-GB" sz="1200" dirty="0">
                          <a:effectLst/>
                        </a:rPr>
                        <a:t>Cherry tree (</a:t>
                      </a:r>
                      <a:r>
                        <a:rPr lang="en-GB" sz="1200" i="1" dirty="0" err="1">
                          <a:effectLst/>
                        </a:rPr>
                        <a:t>Prunus</a:t>
                      </a:r>
                      <a:r>
                        <a:rPr lang="en-GB" sz="1200" i="1" dirty="0">
                          <a:effectLst/>
                        </a:rPr>
                        <a:t> </a:t>
                      </a:r>
                      <a:r>
                        <a:rPr lang="en-GB" sz="1200" i="1" dirty="0" err="1">
                          <a:effectLst/>
                        </a:rPr>
                        <a:t>avium</a:t>
                      </a:r>
                      <a:r>
                        <a:rPr lang="en-GB" sz="1200" i="1" dirty="0">
                          <a:effectLst/>
                        </a:rPr>
                        <a:t> </a:t>
                      </a:r>
                      <a:r>
                        <a:rPr lang="en-GB" sz="1200" dirty="0">
                          <a:effectLst/>
                        </a:rPr>
                        <a:t>L.)</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EBD3CD"/>
                    </a:solidFill>
                  </a:tcPr>
                </a:tc>
                <a:tc rowSpan="3">
                  <a:txBody>
                    <a:bodyPr/>
                    <a:lstStyle/>
                    <a:p>
                      <a:pPr algn="l">
                        <a:lnSpc>
                          <a:spcPct val="150000"/>
                        </a:lnSpc>
                        <a:spcAft>
                          <a:spcPts val="0"/>
                        </a:spcAft>
                      </a:pPr>
                      <a:r>
                        <a:rPr lang="en-GB" sz="1200" dirty="0" err="1">
                          <a:effectLst/>
                        </a:rPr>
                        <a:t>Germersdorf</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EBD3CD"/>
                    </a:solidFill>
                  </a:tcPr>
                </a:tc>
                <a:tc>
                  <a:txBody>
                    <a:bodyPr/>
                    <a:lstStyle/>
                    <a:p>
                      <a:pPr algn="l">
                        <a:lnSpc>
                          <a:spcPct val="150000"/>
                        </a:lnSpc>
                        <a:spcAft>
                          <a:spcPts val="0"/>
                        </a:spcAft>
                      </a:pPr>
                      <a:r>
                        <a:rPr lang="en-GB" sz="1200" dirty="0" err="1">
                          <a:effectLst/>
                        </a:rPr>
                        <a:t>Portorož</a:t>
                      </a:r>
                      <a:r>
                        <a:rPr lang="en-GB" sz="1200" dirty="0">
                          <a:effectLst/>
                        </a:rPr>
                        <a:t> </a:t>
                      </a:r>
                      <a:r>
                        <a:rPr lang="en-GB" sz="1200" dirty="0" smtClean="0">
                          <a:effectLst/>
                        </a:rPr>
                        <a:t>(1989–1993, 1999–2020)</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3707975730"/>
                  </a:ext>
                </a:extLst>
              </a:tr>
              <a:tr h="27545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dirty="0" err="1">
                          <a:effectLst/>
                        </a:rPr>
                        <a:t>Rižana</a:t>
                      </a:r>
                      <a:r>
                        <a:rPr lang="en-GB" sz="1200" dirty="0">
                          <a:effectLst/>
                        </a:rPr>
                        <a:t> </a:t>
                      </a:r>
                      <a:r>
                        <a:rPr lang="en-GB" sz="1200" dirty="0" smtClean="0">
                          <a:effectLst/>
                        </a:rPr>
                        <a:t>(2001–2015, 2017–2020)</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1327364648"/>
                  </a:ext>
                </a:extLst>
              </a:tr>
              <a:tr h="275458">
                <a:tc vMerge="1">
                  <a:txBody>
                    <a:bodyPr/>
                    <a:lstStyle/>
                    <a:p>
                      <a:endParaRPr lang="en-GB"/>
                    </a:p>
                  </a:txBody>
                  <a:tcPr/>
                </a:tc>
                <a:tc vMerge="1">
                  <a:txBody>
                    <a:bodyPr/>
                    <a:lstStyle/>
                    <a:p>
                      <a:endParaRPr lang="en-GB"/>
                    </a:p>
                  </a:txBody>
                  <a:tcPr/>
                </a:tc>
                <a:tc>
                  <a:txBody>
                    <a:bodyPr/>
                    <a:lstStyle/>
                    <a:p>
                      <a:pPr algn="l">
                        <a:lnSpc>
                          <a:spcPct val="150000"/>
                        </a:lnSpc>
                        <a:spcAft>
                          <a:spcPts val="0"/>
                        </a:spcAft>
                      </a:pPr>
                      <a:r>
                        <a:rPr lang="en-GB" sz="1200" err="1">
                          <a:effectLst/>
                        </a:rPr>
                        <a:t>Bilje</a:t>
                      </a:r>
                      <a:r>
                        <a:rPr lang="en-GB" sz="1200">
                          <a:effectLst/>
                        </a:rPr>
                        <a:t> </a:t>
                      </a:r>
                      <a:r>
                        <a:rPr lang="en-GB" sz="1200" smtClean="0">
                          <a:effectLst/>
                        </a:rPr>
                        <a:t>(1981–1982, 1987–1988</a:t>
                      </a:r>
                      <a:r>
                        <a:rPr lang="sl-SI" sz="1200" smtClean="0">
                          <a:effectLst/>
                        </a:rPr>
                        <a:t>,</a:t>
                      </a:r>
                      <a:r>
                        <a:rPr lang="sl-SI" sz="1200" baseline="0" smtClean="0">
                          <a:effectLst/>
                        </a:rPr>
                        <a:t> …</a:t>
                      </a:r>
                      <a:r>
                        <a:rPr lang="en-GB" sz="1200" smtClean="0">
                          <a:effectLst/>
                        </a:rPr>
                        <a:t>)</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508111845"/>
                  </a:ext>
                </a:extLst>
              </a:tr>
              <a:tr h="275458">
                <a:tc vMerge="1">
                  <a:txBody>
                    <a:bodyPr/>
                    <a:lstStyle/>
                    <a:p>
                      <a:endParaRPr lang="en-GB"/>
                    </a:p>
                  </a:txBody>
                  <a:tcPr/>
                </a:tc>
                <a:tc>
                  <a:txBody>
                    <a:bodyPr/>
                    <a:lstStyle/>
                    <a:p>
                      <a:pPr algn="l">
                        <a:lnSpc>
                          <a:spcPct val="150000"/>
                        </a:lnSpc>
                        <a:spcAft>
                          <a:spcPts val="0"/>
                        </a:spcAft>
                      </a:pPr>
                      <a:r>
                        <a:rPr lang="en-GB" sz="1200" dirty="0">
                          <a:effectLst/>
                        </a:rPr>
                        <a:t>Early </a:t>
                      </a:r>
                      <a:r>
                        <a:rPr lang="en-GB" sz="1200" dirty="0" err="1">
                          <a:effectLst/>
                        </a:rPr>
                        <a:t>Bigi</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F5EBE8"/>
                    </a:solidFill>
                  </a:tcPr>
                </a:tc>
                <a:tc>
                  <a:txBody>
                    <a:bodyPr/>
                    <a:lstStyle/>
                    <a:p>
                      <a:pPr algn="l">
                        <a:lnSpc>
                          <a:spcPct val="150000"/>
                        </a:lnSpc>
                        <a:spcAft>
                          <a:spcPts val="0"/>
                        </a:spcAft>
                      </a:pPr>
                      <a:r>
                        <a:rPr lang="en-GB" sz="1200" dirty="0" err="1">
                          <a:effectLst/>
                        </a:rPr>
                        <a:t>Tomaj</a:t>
                      </a:r>
                      <a:r>
                        <a:rPr lang="en-GB" sz="1200" dirty="0">
                          <a:effectLst/>
                        </a:rPr>
                        <a:t> (1996–2012)</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1627875688"/>
                  </a:ext>
                </a:extLst>
              </a:tr>
              <a:tr h="275458">
                <a:tc vMerge="1">
                  <a:txBody>
                    <a:bodyPr/>
                    <a:lstStyle/>
                    <a:p>
                      <a:endParaRPr lang="en-GB"/>
                    </a:p>
                  </a:txBody>
                  <a:tcPr/>
                </a:tc>
                <a:tc>
                  <a:txBody>
                    <a:bodyPr/>
                    <a:lstStyle/>
                    <a:p>
                      <a:pPr algn="l">
                        <a:lnSpc>
                          <a:spcPct val="150000"/>
                        </a:lnSpc>
                        <a:spcAft>
                          <a:spcPts val="0"/>
                        </a:spcAft>
                      </a:pPr>
                      <a:r>
                        <a:rPr lang="en-GB" sz="1200" dirty="0">
                          <a:effectLst/>
                        </a:rPr>
                        <a:t>Unknown</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EBD3CD"/>
                    </a:solidFill>
                  </a:tcPr>
                </a:tc>
                <a:tc>
                  <a:txBody>
                    <a:bodyPr/>
                    <a:lstStyle/>
                    <a:p>
                      <a:pPr algn="l">
                        <a:lnSpc>
                          <a:spcPct val="150000"/>
                        </a:lnSpc>
                        <a:spcAft>
                          <a:spcPts val="0"/>
                        </a:spcAft>
                      </a:pPr>
                      <a:r>
                        <a:rPr lang="en-GB" sz="1200" dirty="0" err="1">
                          <a:effectLst/>
                        </a:rPr>
                        <a:t>Tomaj</a:t>
                      </a:r>
                      <a:r>
                        <a:rPr lang="en-GB" sz="1200" dirty="0">
                          <a:effectLst/>
                        </a:rPr>
                        <a:t> (1981–1995)</a:t>
                      </a:r>
                      <a:r>
                        <a:rPr lang="sl-SI" sz="1200" dirty="0">
                          <a:effectLst/>
                        </a:rPr>
                        <a:t> + 2 </a:t>
                      </a:r>
                      <a:r>
                        <a:rPr lang="sl-SI" sz="1200" dirty="0" err="1">
                          <a:effectLst/>
                        </a:rPr>
                        <a:t>locations</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3187307407"/>
                  </a:ext>
                </a:extLst>
              </a:tr>
              <a:tr h="275458">
                <a:tc vMerge="1">
                  <a:txBody>
                    <a:bodyPr/>
                    <a:lstStyle/>
                    <a:p>
                      <a:endParaRPr lang="en-GB"/>
                    </a:p>
                  </a:txBody>
                  <a:tcPr/>
                </a:tc>
                <a:tc>
                  <a:txBody>
                    <a:bodyPr/>
                    <a:lstStyle/>
                    <a:p>
                      <a:pPr algn="l">
                        <a:lnSpc>
                          <a:spcPct val="150000"/>
                        </a:lnSpc>
                        <a:spcAft>
                          <a:spcPts val="0"/>
                        </a:spcAft>
                      </a:pPr>
                      <a:r>
                        <a:rPr lang="en-GB" sz="1200" dirty="0">
                          <a:effectLst/>
                        </a:rPr>
                        <a:t>Van</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nchor="ctr">
                    <a:solidFill>
                      <a:srgbClr val="F5EBE8"/>
                    </a:solidFill>
                  </a:tcPr>
                </a:tc>
                <a:tc>
                  <a:txBody>
                    <a:bodyPr/>
                    <a:lstStyle/>
                    <a:p>
                      <a:pPr algn="l">
                        <a:lnSpc>
                          <a:spcPct val="150000"/>
                        </a:lnSpc>
                        <a:spcAft>
                          <a:spcPts val="0"/>
                        </a:spcAft>
                      </a:pPr>
                      <a:r>
                        <a:rPr lang="en-GB" sz="1200" dirty="0">
                          <a:effectLst/>
                        </a:rPr>
                        <a:t>Slap (1992–2006, 2018–2019)</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tc>
                  <a:txBody>
                    <a:bodyPr/>
                    <a:lstStyle/>
                    <a:p>
                      <a:pPr algn="just">
                        <a:lnSpc>
                          <a:spcPct val="150000"/>
                        </a:lnSpc>
                        <a:spcAft>
                          <a:spcPts val="0"/>
                        </a:spcAft>
                      </a:pPr>
                      <a:r>
                        <a:rPr lang="en-GB" sz="1200" dirty="0">
                          <a:effectLst/>
                        </a:rPr>
                        <a:t>Submediterranean </a:t>
                      </a:r>
                      <a:endParaRPr lang="en-GB"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86" marR="2486" marT="0" marB="0"/>
                </a:tc>
                <a:extLst>
                  <a:ext uri="{0D108BD9-81ED-4DB2-BD59-A6C34878D82A}">
                    <a16:rowId xmlns:a16="http://schemas.microsoft.com/office/drawing/2014/main" val="1584317735"/>
                  </a:ext>
                </a:extLst>
              </a:tr>
            </a:tbl>
          </a:graphicData>
        </a:graphic>
      </p:graphicFrame>
      <p:pic>
        <p:nvPicPr>
          <p:cNvPr id="11" name="Picture 2" descr="screen_capture_not_allowed_white.png (1080×1080)"/>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62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5685730" cy="934718"/>
          </a:xfrm>
          <a:ln w="19050"/>
        </p:spPr>
        <p:txBody>
          <a:bodyPr>
            <a:normAutofit/>
          </a:bodyPr>
          <a:lstStyle/>
          <a:p>
            <a:r>
              <a:rPr lang="en-GB" dirty="0"/>
              <a:t>Meteorological</a:t>
            </a:r>
            <a:r>
              <a:rPr lang="sl-SI" dirty="0"/>
              <a:t> Data </a:t>
            </a:r>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369332"/>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6</a:t>
            </a:r>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6" name="Označba mesta vsebine 5"/>
          <p:cNvSpPr>
            <a:spLocks noGrp="1"/>
          </p:cNvSpPr>
          <p:nvPr>
            <p:ph idx="1"/>
          </p:nvPr>
        </p:nvSpPr>
        <p:spPr>
          <a:xfrm>
            <a:off x="444136" y="2078392"/>
            <a:ext cx="11296525" cy="3101983"/>
          </a:xfrm>
        </p:spPr>
        <p:txBody>
          <a:bodyPr/>
          <a:lstStyle/>
          <a:p>
            <a:pPr>
              <a:lnSpc>
                <a:spcPct val="150000"/>
              </a:lnSpc>
            </a:pPr>
            <a:r>
              <a:rPr lang="en-GB" dirty="0"/>
              <a:t>E-OBS historical climate data for the period 1980–2020</a:t>
            </a:r>
            <a:r>
              <a:rPr lang="sl-SI" dirty="0"/>
              <a:t>, </a:t>
            </a:r>
            <a:r>
              <a:rPr lang="en-GB" dirty="0"/>
              <a:t>interpolated</a:t>
            </a:r>
            <a:r>
              <a:rPr lang="sl-SI" dirty="0"/>
              <a:t> to a </a:t>
            </a:r>
            <a:r>
              <a:rPr lang="en-GB" dirty="0"/>
              <a:t>1 × 1 km regular grid over Slovenia</a:t>
            </a:r>
            <a:r>
              <a:rPr lang="sl-SI" dirty="0"/>
              <a:t>; </a:t>
            </a:r>
            <a:r>
              <a:rPr lang="en-GB" dirty="0"/>
              <a:t>provided by the Slovenian Environment Agency </a:t>
            </a:r>
            <a:endParaRPr lang="sl-SI" dirty="0"/>
          </a:p>
          <a:p>
            <a:pPr>
              <a:lnSpc>
                <a:spcPct val="150000"/>
              </a:lnSpc>
            </a:pPr>
            <a:r>
              <a:rPr lang="sl-SI" dirty="0"/>
              <a:t>In </a:t>
            </a:r>
            <a:r>
              <a:rPr lang="sl-SI" dirty="0" err="1"/>
              <a:t>progress</a:t>
            </a:r>
            <a:r>
              <a:rPr lang="sl-SI" dirty="0"/>
              <a:t>: Climate </a:t>
            </a:r>
            <a:r>
              <a:rPr lang="en-GB" dirty="0"/>
              <a:t>projections for the period 2010–2100</a:t>
            </a:r>
            <a:r>
              <a:rPr lang="sl-SI" dirty="0"/>
              <a:t> (RCP 4.5, RCP 8.5)</a:t>
            </a:r>
            <a:endParaRPr lang="en-GB" dirty="0"/>
          </a:p>
        </p:txBody>
      </p:sp>
      <p:pic>
        <p:nvPicPr>
          <p:cNvPr id="10" name="Picture 2" descr="screen_capture_not_allowed_white.png (1080×1080)"/>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559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6" y="736749"/>
            <a:ext cx="6354597" cy="934718"/>
          </a:xfrm>
          <a:ln w="19050"/>
        </p:spPr>
        <p:txBody>
          <a:bodyPr>
            <a:normAutofit/>
          </a:bodyPr>
          <a:lstStyle/>
          <a:p>
            <a:r>
              <a:rPr lang="sl-SI" dirty="0" err="1"/>
              <a:t>Frost</a:t>
            </a:r>
            <a:r>
              <a:rPr lang="sl-SI" dirty="0"/>
              <a:t> </a:t>
            </a:r>
            <a:r>
              <a:rPr lang="sl-SI" dirty="0" err="1"/>
              <a:t>risk</a:t>
            </a:r>
            <a:r>
              <a:rPr lang="sl-SI" dirty="0"/>
              <a:t> – </a:t>
            </a:r>
            <a:r>
              <a:rPr lang="sl-SI" dirty="0" err="1"/>
              <a:t>grapevine</a:t>
            </a:r>
            <a:endParaRPr lang="sl-SI" dirty="0"/>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7</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4" name="Označba mesta vsebine 2">
            <a:extLst>
              <a:ext uri="{FF2B5EF4-FFF2-40B4-BE49-F238E27FC236}">
                <a16:creationId xmlns:a16="http://schemas.microsoft.com/office/drawing/2014/main" id="{5A8B227B-A2B6-49BC-9E9D-D4E2F3E06255}"/>
              </a:ext>
            </a:extLst>
          </p:cNvPr>
          <p:cNvSpPr>
            <a:spLocks noGrp="1"/>
          </p:cNvSpPr>
          <p:nvPr>
            <p:ph idx="1"/>
          </p:nvPr>
        </p:nvSpPr>
        <p:spPr>
          <a:xfrm>
            <a:off x="444136" y="1963193"/>
            <a:ext cx="8282387" cy="4210310"/>
          </a:xfrm>
        </p:spPr>
        <p:txBody>
          <a:bodyPr>
            <a:normAutofit/>
          </a:bodyPr>
          <a:lstStyle/>
          <a:p>
            <a:pPr>
              <a:lnSpc>
                <a:spcPct val="150000"/>
              </a:lnSpc>
            </a:pPr>
            <a:r>
              <a:rPr lang="sl-SI" dirty="0" err="1">
                <a:solidFill>
                  <a:schemeClr val="accent5">
                    <a:lumMod val="50000"/>
                  </a:schemeClr>
                </a:solidFill>
              </a:rPr>
              <a:t>Majority</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grapevine</a:t>
            </a:r>
            <a:r>
              <a:rPr lang="sl-SI" dirty="0">
                <a:solidFill>
                  <a:schemeClr val="accent5">
                    <a:lumMod val="50000"/>
                  </a:schemeClr>
                </a:solidFill>
              </a:rPr>
              <a:t> </a:t>
            </a:r>
            <a:r>
              <a:rPr lang="sl-SI" dirty="0" err="1">
                <a:solidFill>
                  <a:schemeClr val="accent5">
                    <a:lumMod val="50000"/>
                  </a:schemeClr>
                </a:solidFill>
              </a:rPr>
              <a:t>varieties</a:t>
            </a:r>
            <a:r>
              <a:rPr lang="sl-SI" dirty="0">
                <a:solidFill>
                  <a:schemeClr val="accent5">
                    <a:lumMod val="50000"/>
                  </a:schemeClr>
                </a:solidFill>
              </a:rPr>
              <a:t> </a:t>
            </a:r>
            <a:r>
              <a:rPr lang="sl-SI" dirty="0">
                <a:solidFill>
                  <a:schemeClr val="accent5">
                    <a:lumMod val="50000"/>
                  </a:schemeClr>
                </a:solidFill>
                <a:sym typeface="Wingdings" panose="05000000000000000000" pitchFamily="2" charset="2"/>
              </a:rPr>
              <a:t> </a:t>
            </a:r>
            <a:r>
              <a:rPr lang="sl-SI" dirty="0" err="1">
                <a:solidFill>
                  <a:schemeClr val="accent5">
                    <a:lumMod val="50000"/>
                  </a:schemeClr>
                </a:solidFill>
                <a:sym typeface="Wingdings" panose="05000000000000000000" pitchFamily="2" charset="2"/>
              </a:rPr>
              <a:t>d</a:t>
            </a:r>
            <a:r>
              <a:rPr lang="sl-SI" dirty="0" err="1">
                <a:solidFill>
                  <a:schemeClr val="accent5">
                    <a:lumMod val="50000"/>
                  </a:schemeClr>
                </a:solidFill>
              </a:rPr>
              <a:t>ownward</a:t>
            </a:r>
            <a:r>
              <a:rPr lang="sl-SI" dirty="0">
                <a:solidFill>
                  <a:schemeClr val="accent5">
                    <a:lumMod val="50000"/>
                  </a:schemeClr>
                </a:solidFill>
              </a:rPr>
              <a:t> trend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budburst</a:t>
            </a:r>
            <a:r>
              <a:rPr lang="sl-SI" dirty="0">
                <a:solidFill>
                  <a:schemeClr val="accent5">
                    <a:lumMod val="50000"/>
                  </a:schemeClr>
                </a:solidFill>
              </a:rPr>
              <a:t> DOY (p &lt; 0.05)</a:t>
            </a:r>
          </a:p>
          <a:p>
            <a:pPr>
              <a:lnSpc>
                <a:spcPct val="150000"/>
              </a:lnSpc>
            </a:pPr>
            <a:r>
              <a:rPr lang="sl-SI" b="1" dirty="0">
                <a:solidFill>
                  <a:schemeClr val="accent5">
                    <a:lumMod val="50000"/>
                  </a:schemeClr>
                </a:solidFill>
              </a:rPr>
              <a:t>Submediterranean</a:t>
            </a:r>
            <a:r>
              <a:rPr lang="sl-SI" dirty="0">
                <a:solidFill>
                  <a:schemeClr val="accent5">
                    <a:lumMod val="50000"/>
                  </a:schemeClr>
                </a:solidFill>
              </a:rPr>
              <a:t> </a:t>
            </a:r>
            <a:r>
              <a:rPr lang="sl-SI" dirty="0" err="1">
                <a:solidFill>
                  <a:schemeClr val="accent5">
                    <a:lumMod val="50000"/>
                  </a:schemeClr>
                </a:solidFill>
              </a:rPr>
              <a:t>climate</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Slovenia</a:t>
            </a:r>
            <a:r>
              <a:rPr lang="sl-SI" dirty="0">
                <a:solidFill>
                  <a:schemeClr val="accent5">
                    <a:lumMod val="50000"/>
                  </a:schemeClr>
                </a:solidFill>
              </a:rPr>
              <a:t> (Merlot, </a:t>
            </a:r>
            <a:r>
              <a:rPr lang="sl-SI" dirty="0" err="1">
                <a:solidFill>
                  <a:schemeClr val="accent5">
                    <a:lumMod val="50000"/>
                  </a:schemeClr>
                </a:solidFill>
              </a:rPr>
              <a:t>Malvasia</a:t>
            </a:r>
            <a:r>
              <a:rPr lang="sl-SI" dirty="0">
                <a:solidFill>
                  <a:schemeClr val="accent5">
                    <a:lumMod val="50000"/>
                  </a:schemeClr>
                </a:solidFill>
              </a:rPr>
              <a:t>, </a:t>
            </a:r>
            <a:r>
              <a:rPr lang="sl-SI" i="1" dirty="0">
                <a:solidFill>
                  <a:schemeClr val="accent5">
                    <a:lumMod val="50000"/>
                  </a:schemeClr>
                </a:solidFill>
              </a:rPr>
              <a:t>Refošk-Teran</a:t>
            </a:r>
            <a:r>
              <a:rPr lang="sl-SI" dirty="0">
                <a:solidFill>
                  <a:schemeClr val="accent5">
                    <a:lumMod val="50000"/>
                  </a:schemeClr>
                </a:solidFill>
              </a:rPr>
              <a:t>): </a:t>
            </a:r>
            <a:r>
              <a:rPr lang="sl-SI" dirty="0" smtClean="0">
                <a:solidFill>
                  <a:schemeClr val="accent5">
                    <a:lumMod val="50000"/>
                  </a:schemeClr>
                </a:solidFill>
              </a:rPr>
              <a:t>           </a:t>
            </a:r>
            <a:r>
              <a:rPr lang="sl-SI" dirty="0" err="1" smtClean="0">
                <a:solidFill>
                  <a:schemeClr val="accent5">
                    <a:lumMod val="50000"/>
                  </a:schemeClr>
                </a:solidFill>
              </a:rPr>
              <a:t>frost</a:t>
            </a:r>
            <a:r>
              <a:rPr lang="sl-SI" dirty="0" smtClean="0">
                <a:solidFill>
                  <a:schemeClr val="accent5">
                    <a:lumMod val="50000"/>
                  </a:schemeClr>
                </a:solidFill>
              </a:rPr>
              <a:t> </a:t>
            </a:r>
            <a:r>
              <a:rPr lang="sl-SI" dirty="0" err="1">
                <a:solidFill>
                  <a:schemeClr val="accent5">
                    <a:lumMod val="50000"/>
                  </a:schemeClr>
                </a:solidFill>
              </a:rPr>
              <a:t>risk</a:t>
            </a:r>
            <a:r>
              <a:rPr lang="sl-SI" dirty="0">
                <a:solidFill>
                  <a:schemeClr val="accent5">
                    <a:lumMod val="50000"/>
                  </a:schemeClr>
                </a:solidFill>
              </a:rPr>
              <a:t> up to 70 </a:t>
            </a:r>
            <a:r>
              <a:rPr lang="sl-SI" dirty="0" err="1">
                <a:solidFill>
                  <a:schemeClr val="accent5">
                    <a:lumMod val="50000"/>
                  </a:schemeClr>
                </a:solidFill>
              </a:rPr>
              <a:t>times</a:t>
            </a:r>
            <a:r>
              <a:rPr lang="sl-SI" dirty="0">
                <a:solidFill>
                  <a:schemeClr val="accent5">
                    <a:lumMod val="50000"/>
                  </a:schemeClr>
                </a:solidFill>
              </a:rPr>
              <a:t> </a:t>
            </a:r>
            <a:r>
              <a:rPr lang="sl-SI" u="sng" dirty="0" err="1">
                <a:solidFill>
                  <a:schemeClr val="accent5">
                    <a:lumMod val="50000"/>
                  </a:schemeClr>
                </a:solidFill>
              </a:rPr>
              <a:t>greater</a:t>
            </a:r>
            <a:r>
              <a:rPr lang="sl-SI" dirty="0">
                <a:solidFill>
                  <a:schemeClr val="accent5">
                    <a:lumMod val="50000"/>
                  </a:schemeClr>
                </a:solidFill>
              </a:rPr>
              <a:t> in </a:t>
            </a:r>
            <a:r>
              <a:rPr lang="sl-SI" dirty="0" smtClean="0">
                <a:solidFill>
                  <a:schemeClr val="accent5">
                    <a:lumMod val="50000"/>
                  </a:schemeClr>
                </a:solidFill>
              </a:rPr>
              <a:t>2011</a:t>
            </a:r>
            <a:r>
              <a:rPr lang="en-GB" dirty="0"/>
              <a:t>–</a:t>
            </a:r>
            <a:r>
              <a:rPr lang="sl-SI" dirty="0" smtClean="0">
                <a:solidFill>
                  <a:schemeClr val="accent5">
                    <a:lumMod val="50000"/>
                  </a:schemeClr>
                </a:solidFill>
              </a:rPr>
              <a:t>2020 </a:t>
            </a:r>
            <a:r>
              <a:rPr lang="sl-SI" dirty="0" err="1">
                <a:solidFill>
                  <a:schemeClr val="accent5">
                    <a:lumMod val="50000"/>
                  </a:schemeClr>
                </a:solidFill>
              </a:rPr>
              <a:t>vs</a:t>
            </a:r>
            <a:r>
              <a:rPr lang="sl-SI" dirty="0">
                <a:solidFill>
                  <a:schemeClr val="accent5">
                    <a:lumMod val="50000"/>
                  </a:schemeClr>
                </a:solidFill>
              </a:rPr>
              <a:t>. </a:t>
            </a:r>
            <a:r>
              <a:rPr lang="sl-SI" dirty="0" smtClean="0">
                <a:solidFill>
                  <a:schemeClr val="accent5">
                    <a:lumMod val="50000"/>
                  </a:schemeClr>
                </a:solidFill>
              </a:rPr>
              <a:t>1981</a:t>
            </a:r>
            <a:r>
              <a:rPr lang="en-GB" dirty="0"/>
              <a:t>–</a:t>
            </a:r>
            <a:r>
              <a:rPr lang="sl-SI" dirty="0" smtClean="0">
                <a:solidFill>
                  <a:schemeClr val="accent5">
                    <a:lumMod val="50000"/>
                  </a:schemeClr>
                </a:solidFill>
              </a:rPr>
              <a:t>2010 </a:t>
            </a:r>
            <a:endParaRPr lang="sl-SI" dirty="0">
              <a:solidFill>
                <a:schemeClr val="accent5">
                  <a:lumMod val="50000"/>
                </a:schemeClr>
              </a:solidFill>
            </a:endParaRPr>
          </a:p>
          <a:p>
            <a:pPr>
              <a:lnSpc>
                <a:spcPct val="150000"/>
              </a:lnSpc>
            </a:pPr>
            <a:r>
              <a:rPr lang="sl-SI" b="1" dirty="0" err="1">
                <a:solidFill>
                  <a:schemeClr val="accent5">
                    <a:lumMod val="50000"/>
                  </a:schemeClr>
                </a:solidFill>
              </a:rPr>
              <a:t>Subcontinental</a:t>
            </a:r>
            <a:r>
              <a:rPr lang="sl-SI" dirty="0">
                <a:solidFill>
                  <a:schemeClr val="accent5">
                    <a:lumMod val="50000"/>
                  </a:schemeClr>
                </a:solidFill>
              </a:rPr>
              <a:t> </a:t>
            </a:r>
            <a:r>
              <a:rPr lang="sl-SI" dirty="0" err="1">
                <a:solidFill>
                  <a:schemeClr val="accent5">
                    <a:lumMod val="50000"/>
                  </a:schemeClr>
                </a:solidFill>
              </a:rPr>
              <a:t>climate</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Slovenia</a:t>
            </a:r>
            <a:r>
              <a:rPr lang="sl-SI" dirty="0">
                <a:solidFill>
                  <a:schemeClr val="accent5">
                    <a:lumMod val="50000"/>
                  </a:schemeClr>
                </a:solidFill>
              </a:rPr>
              <a:t>:          </a:t>
            </a:r>
            <a:r>
              <a:rPr lang="sl-SI" dirty="0" smtClean="0">
                <a:solidFill>
                  <a:schemeClr val="accent5">
                    <a:lumMod val="50000"/>
                  </a:schemeClr>
                </a:solidFill>
              </a:rPr>
              <a:t>                                                        </a:t>
            </a:r>
            <a:r>
              <a:rPr lang="sl-SI" dirty="0" err="1">
                <a:solidFill>
                  <a:schemeClr val="accent5">
                    <a:lumMod val="50000"/>
                  </a:schemeClr>
                </a:solidFill>
              </a:rPr>
              <a:t>frost</a:t>
            </a:r>
            <a:r>
              <a:rPr lang="sl-SI" dirty="0">
                <a:solidFill>
                  <a:schemeClr val="accent5">
                    <a:lumMod val="50000"/>
                  </a:schemeClr>
                </a:solidFill>
              </a:rPr>
              <a:t> </a:t>
            </a:r>
            <a:r>
              <a:rPr lang="sl-SI" dirty="0" err="1">
                <a:solidFill>
                  <a:schemeClr val="accent5">
                    <a:lumMod val="50000"/>
                  </a:schemeClr>
                </a:solidFill>
              </a:rPr>
              <a:t>risk</a:t>
            </a:r>
            <a:r>
              <a:rPr lang="sl-SI" dirty="0">
                <a:solidFill>
                  <a:schemeClr val="accent5">
                    <a:lumMod val="50000"/>
                  </a:schemeClr>
                </a:solidFill>
              </a:rPr>
              <a:t> 2-4 </a:t>
            </a:r>
            <a:r>
              <a:rPr lang="sl-SI" dirty="0" err="1">
                <a:solidFill>
                  <a:schemeClr val="accent5">
                    <a:lumMod val="50000"/>
                  </a:schemeClr>
                </a:solidFill>
              </a:rPr>
              <a:t>times</a:t>
            </a:r>
            <a:r>
              <a:rPr lang="sl-SI" dirty="0">
                <a:solidFill>
                  <a:schemeClr val="accent5">
                    <a:lumMod val="50000"/>
                  </a:schemeClr>
                </a:solidFill>
              </a:rPr>
              <a:t> </a:t>
            </a:r>
            <a:r>
              <a:rPr lang="sl-SI" u="sng" dirty="0" err="1">
                <a:solidFill>
                  <a:schemeClr val="accent5">
                    <a:lumMod val="50000"/>
                  </a:schemeClr>
                </a:solidFill>
              </a:rPr>
              <a:t>greater</a:t>
            </a:r>
            <a:r>
              <a:rPr lang="sl-SI" dirty="0">
                <a:solidFill>
                  <a:schemeClr val="accent5">
                    <a:lumMod val="50000"/>
                  </a:schemeClr>
                </a:solidFill>
              </a:rPr>
              <a:t> in </a:t>
            </a:r>
            <a:r>
              <a:rPr lang="sl-SI" dirty="0" smtClean="0">
                <a:solidFill>
                  <a:schemeClr val="accent5">
                    <a:lumMod val="50000"/>
                  </a:schemeClr>
                </a:solidFill>
              </a:rPr>
              <a:t>2011</a:t>
            </a:r>
            <a:r>
              <a:rPr lang="en-GB" dirty="0"/>
              <a:t>–</a:t>
            </a:r>
            <a:r>
              <a:rPr lang="sl-SI" dirty="0" smtClean="0">
                <a:solidFill>
                  <a:schemeClr val="accent5">
                    <a:lumMod val="50000"/>
                  </a:schemeClr>
                </a:solidFill>
              </a:rPr>
              <a:t>2020                                                                                 </a:t>
            </a:r>
            <a:r>
              <a:rPr lang="sl-SI" dirty="0" err="1">
                <a:solidFill>
                  <a:schemeClr val="accent5">
                    <a:lumMod val="50000"/>
                  </a:schemeClr>
                </a:solidFill>
              </a:rPr>
              <a:t>vs</a:t>
            </a:r>
            <a:r>
              <a:rPr lang="sl-SI" dirty="0">
                <a:solidFill>
                  <a:schemeClr val="accent5">
                    <a:lumMod val="50000"/>
                  </a:schemeClr>
                </a:solidFill>
              </a:rPr>
              <a:t>. </a:t>
            </a:r>
            <a:r>
              <a:rPr lang="sl-SI" dirty="0" smtClean="0">
                <a:solidFill>
                  <a:schemeClr val="accent5">
                    <a:lumMod val="50000"/>
                  </a:schemeClr>
                </a:solidFill>
              </a:rPr>
              <a:t>1981</a:t>
            </a:r>
            <a:r>
              <a:rPr lang="en-GB" dirty="0"/>
              <a:t>–</a:t>
            </a:r>
            <a:r>
              <a:rPr lang="sl-SI" dirty="0" smtClean="0">
                <a:solidFill>
                  <a:schemeClr val="accent5">
                    <a:lumMod val="50000"/>
                  </a:schemeClr>
                </a:solidFill>
              </a:rPr>
              <a:t>2010 </a:t>
            </a:r>
            <a:r>
              <a:rPr lang="sl-SI" dirty="0">
                <a:solidFill>
                  <a:schemeClr val="accent5">
                    <a:lumMod val="50000"/>
                  </a:schemeClr>
                </a:solidFill>
              </a:rPr>
              <a:t>(Laški Rizling, Chardonnay)</a:t>
            </a:r>
          </a:p>
        </p:txBody>
      </p:sp>
      <p:pic>
        <p:nvPicPr>
          <p:cNvPr id="11" name="Picture 2" descr="screen_capture_not_allowed_white.png (1080×1080)"/>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pic>
        <p:nvPicPr>
          <p:cNvPr id="9" name="Slika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834872" y="3512092"/>
            <a:ext cx="5040000" cy="2880000"/>
          </a:xfrm>
          <a:prstGeom prst="rect">
            <a:avLst/>
          </a:prstGeom>
        </p:spPr>
      </p:pic>
      <p:pic>
        <p:nvPicPr>
          <p:cNvPr id="6" name="Slika 5"/>
          <p:cNvPicPr>
            <a:picLocks noChangeAspect="1"/>
          </p:cNvPicPr>
          <p:nvPr/>
        </p:nvPicPr>
        <p:blipFill rotWithShape="1">
          <a:blip r:embed="rId4" cstate="hqprint">
            <a:extLst>
              <a:ext uri="{28A0092B-C50C-407E-A947-70E740481C1C}">
                <a14:useLocalDpi xmlns:a14="http://schemas.microsoft.com/office/drawing/2010/main" val="0"/>
              </a:ext>
            </a:extLst>
          </a:blip>
          <a:srcRect t="4347"/>
          <a:stretch/>
        </p:blipFill>
        <p:spPr>
          <a:xfrm>
            <a:off x="8333776" y="843097"/>
            <a:ext cx="3650406" cy="3055255"/>
          </a:xfrm>
          <a:prstGeom prst="rect">
            <a:avLst/>
          </a:prstGeom>
        </p:spPr>
      </p:pic>
    </p:spTree>
    <p:extLst>
      <p:ext uri="{BB962C8B-B14F-4D97-AF65-F5344CB8AC3E}">
        <p14:creationId xmlns:p14="http://schemas.microsoft.com/office/powerpoint/2010/main" val="4269199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6566263" cy="934718"/>
          </a:xfrm>
          <a:ln w="19050"/>
        </p:spPr>
        <p:txBody>
          <a:bodyPr/>
          <a:lstStyle/>
          <a:p>
            <a:r>
              <a:rPr lang="sl-SI" dirty="0" err="1"/>
              <a:t>Frost</a:t>
            </a:r>
            <a:r>
              <a:rPr lang="sl-SI" dirty="0"/>
              <a:t> </a:t>
            </a:r>
            <a:r>
              <a:rPr lang="sl-SI" dirty="0" err="1"/>
              <a:t>risk</a:t>
            </a:r>
            <a:r>
              <a:rPr lang="sl-SI" dirty="0"/>
              <a:t> – </a:t>
            </a:r>
            <a:r>
              <a:rPr lang="sl-SI" dirty="0" err="1"/>
              <a:t>apple</a:t>
            </a:r>
            <a:r>
              <a:rPr lang="sl-SI" dirty="0"/>
              <a:t> </a:t>
            </a:r>
            <a:r>
              <a:rPr lang="sl-SI" dirty="0" err="1"/>
              <a:t>tree</a:t>
            </a:r>
            <a:endParaRPr lang="sl-SI" dirty="0"/>
          </a:p>
        </p:txBody>
      </p:sp>
      <p:sp>
        <p:nvSpPr>
          <p:cNvPr id="3" name="Označba mesta vsebine 2">
            <a:extLst>
              <a:ext uri="{FF2B5EF4-FFF2-40B4-BE49-F238E27FC236}">
                <a16:creationId xmlns:a16="http://schemas.microsoft.com/office/drawing/2014/main" id="{5A8B227B-A2B6-49BC-9E9D-D4E2F3E06255}"/>
              </a:ext>
            </a:extLst>
          </p:cNvPr>
          <p:cNvSpPr>
            <a:spLocks noGrp="1"/>
          </p:cNvSpPr>
          <p:nvPr>
            <p:ph idx="1"/>
          </p:nvPr>
        </p:nvSpPr>
        <p:spPr>
          <a:xfrm>
            <a:off x="444137" y="2013429"/>
            <a:ext cx="6566263" cy="3972504"/>
          </a:xfrm>
        </p:spPr>
        <p:txBody>
          <a:bodyPr>
            <a:normAutofit lnSpcReduction="10000"/>
          </a:bodyPr>
          <a:lstStyle/>
          <a:p>
            <a:pPr>
              <a:lnSpc>
                <a:spcPct val="150000"/>
              </a:lnSpc>
            </a:pPr>
            <a:r>
              <a:rPr lang="sl-SI" dirty="0" err="1">
                <a:solidFill>
                  <a:schemeClr val="accent5">
                    <a:lumMod val="50000"/>
                  </a:schemeClr>
                </a:solidFill>
              </a:rPr>
              <a:t>Majority</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apple</a:t>
            </a:r>
            <a:r>
              <a:rPr lang="sl-SI" dirty="0">
                <a:solidFill>
                  <a:schemeClr val="accent5">
                    <a:lumMod val="50000"/>
                  </a:schemeClr>
                </a:solidFill>
              </a:rPr>
              <a:t> </a:t>
            </a:r>
            <a:r>
              <a:rPr lang="sl-SI" dirty="0" err="1">
                <a:solidFill>
                  <a:schemeClr val="accent5">
                    <a:lumMod val="50000"/>
                  </a:schemeClr>
                </a:solidFill>
              </a:rPr>
              <a:t>tree</a:t>
            </a:r>
            <a:r>
              <a:rPr lang="sl-SI" dirty="0">
                <a:solidFill>
                  <a:schemeClr val="accent5">
                    <a:lumMod val="50000"/>
                  </a:schemeClr>
                </a:solidFill>
              </a:rPr>
              <a:t> </a:t>
            </a:r>
            <a:r>
              <a:rPr lang="sl-SI" dirty="0" err="1">
                <a:solidFill>
                  <a:schemeClr val="accent5">
                    <a:lumMod val="50000"/>
                  </a:schemeClr>
                </a:solidFill>
              </a:rPr>
              <a:t>varieties</a:t>
            </a:r>
            <a:r>
              <a:rPr lang="sl-SI" dirty="0">
                <a:solidFill>
                  <a:schemeClr val="accent5">
                    <a:lumMod val="50000"/>
                  </a:schemeClr>
                </a:solidFill>
              </a:rPr>
              <a:t> </a:t>
            </a:r>
            <a:r>
              <a:rPr lang="sl-SI" dirty="0">
                <a:solidFill>
                  <a:schemeClr val="accent5">
                    <a:lumMod val="50000"/>
                  </a:schemeClr>
                </a:solidFill>
                <a:sym typeface="Wingdings" panose="05000000000000000000" pitchFamily="2" charset="2"/>
              </a:rPr>
              <a:t> </a:t>
            </a:r>
            <a:r>
              <a:rPr lang="sl-SI" dirty="0" err="1">
                <a:solidFill>
                  <a:schemeClr val="accent5">
                    <a:lumMod val="50000"/>
                  </a:schemeClr>
                </a:solidFill>
                <a:sym typeface="Wingdings" panose="05000000000000000000" pitchFamily="2" charset="2"/>
              </a:rPr>
              <a:t>d</a:t>
            </a:r>
            <a:r>
              <a:rPr lang="sl-SI" dirty="0" err="1">
                <a:solidFill>
                  <a:schemeClr val="accent5">
                    <a:lumMod val="50000"/>
                  </a:schemeClr>
                </a:solidFill>
              </a:rPr>
              <a:t>ownward</a:t>
            </a:r>
            <a:r>
              <a:rPr lang="sl-SI" dirty="0">
                <a:solidFill>
                  <a:schemeClr val="accent5">
                    <a:lumMod val="50000"/>
                  </a:schemeClr>
                </a:solidFill>
              </a:rPr>
              <a:t> trend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flowering</a:t>
            </a:r>
            <a:r>
              <a:rPr lang="sl-SI" dirty="0">
                <a:solidFill>
                  <a:schemeClr val="accent5">
                    <a:lumMod val="50000"/>
                  </a:schemeClr>
                </a:solidFill>
              </a:rPr>
              <a:t> DOY (p &lt; 0.05)</a:t>
            </a:r>
          </a:p>
          <a:p>
            <a:pPr>
              <a:lnSpc>
                <a:spcPct val="150000"/>
              </a:lnSpc>
            </a:pPr>
            <a:r>
              <a:rPr lang="sl-SI" b="1" dirty="0">
                <a:solidFill>
                  <a:schemeClr val="accent5">
                    <a:lumMod val="50000"/>
                  </a:schemeClr>
                </a:solidFill>
              </a:rPr>
              <a:t>Submediterranean</a:t>
            </a:r>
            <a:r>
              <a:rPr lang="sl-SI" dirty="0">
                <a:solidFill>
                  <a:schemeClr val="accent5">
                    <a:lumMod val="50000"/>
                  </a:schemeClr>
                </a:solidFill>
              </a:rPr>
              <a:t> </a:t>
            </a:r>
            <a:r>
              <a:rPr lang="sl-SI" dirty="0" err="1">
                <a:solidFill>
                  <a:schemeClr val="accent5">
                    <a:lumMod val="50000"/>
                  </a:schemeClr>
                </a:solidFill>
              </a:rPr>
              <a:t>climate</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Slovenia</a:t>
            </a:r>
            <a:r>
              <a:rPr lang="sl-SI" dirty="0">
                <a:solidFill>
                  <a:schemeClr val="accent5">
                    <a:lumMod val="50000"/>
                  </a:schemeClr>
                </a:solidFill>
              </a:rPr>
              <a:t> (</a:t>
            </a:r>
            <a:r>
              <a:rPr lang="sl-SI" dirty="0" err="1">
                <a:solidFill>
                  <a:schemeClr val="accent5">
                    <a:lumMod val="50000"/>
                  </a:schemeClr>
                </a:solidFill>
              </a:rPr>
              <a:t>Idared</a:t>
            </a:r>
            <a:r>
              <a:rPr lang="sl-SI" dirty="0">
                <a:solidFill>
                  <a:schemeClr val="accent5">
                    <a:lumMod val="50000"/>
                  </a:schemeClr>
                </a:solidFill>
              </a:rPr>
              <a:t>): </a:t>
            </a:r>
            <a:r>
              <a:rPr lang="sl-SI" dirty="0" err="1">
                <a:solidFill>
                  <a:schemeClr val="accent5">
                    <a:lumMod val="50000"/>
                  </a:schemeClr>
                </a:solidFill>
              </a:rPr>
              <a:t>frost</a:t>
            </a:r>
            <a:r>
              <a:rPr lang="sl-SI" dirty="0">
                <a:solidFill>
                  <a:schemeClr val="accent5">
                    <a:lumMod val="50000"/>
                  </a:schemeClr>
                </a:solidFill>
              </a:rPr>
              <a:t> </a:t>
            </a:r>
            <a:r>
              <a:rPr lang="sl-SI" dirty="0" err="1">
                <a:solidFill>
                  <a:schemeClr val="accent5">
                    <a:lumMod val="50000"/>
                  </a:schemeClr>
                </a:solidFill>
              </a:rPr>
              <a:t>risk</a:t>
            </a:r>
            <a:r>
              <a:rPr lang="sl-SI" dirty="0">
                <a:solidFill>
                  <a:schemeClr val="accent5">
                    <a:lumMod val="50000"/>
                  </a:schemeClr>
                </a:solidFill>
              </a:rPr>
              <a:t> 5 </a:t>
            </a:r>
            <a:r>
              <a:rPr lang="sl-SI" dirty="0" err="1">
                <a:solidFill>
                  <a:schemeClr val="accent5">
                    <a:lumMod val="50000"/>
                  </a:schemeClr>
                </a:solidFill>
              </a:rPr>
              <a:t>times</a:t>
            </a:r>
            <a:r>
              <a:rPr lang="sl-SI" dirty="0">
                <a:solidFill>
                  <a:schemeClr val="accent5">
                    <a:lumMod val="50000"/>
                  </a:schemeClr>
                </a:solidFill>
              </a:rPr>
              <a:t> </a:t>
            </a:r>
            <a:r>
              <a:rPr lang="sl-SI" u="sng" dirty="0" err="1">
                <a:solidFill>
                  <a:schemeClr val="accent5">
                    <a:lumMod val="50000"/>
                  </a:schemeClr>
                </a:solidFill>
              </a:rPr>
              <a:t>greater</a:t>
            </a:r>
            <a:r>
              <a:rPr lang="sl-SI" u="sng" dirty="0">
                <a:solidFill>
                  <a:schemeClr val="accent5">
                    <a:lumMod val="50000"/>
                  </a:schemeClr>
                </a:solidFill>
              </a:rPr>
              <a:t> </a:t>
            </a:r>
            <a:r>
              <a:rPr lang="sl-SI" dirty="0">
                <a:solidFill>
                  <a:schemeClr val="accent5">
                    <a:lumMod val="50000"/>
                  </a:schemeClr>
                </a:solidFill>
              </a:rPr>
              <a:t>in 2011-2020 </a:t>
            </a:r>
            <a:r>
              <a:rPr lang="sl-SI" dirty="0" err="1">
                <a:solidFill>
                  <a:schemeClr val="accent5">
                    <a:lumMod val="50000"/>
                  </a:schemeClr>
                </a:solidFill>
              </a:rPr>
              <a:t>vs</a:t>
            </a:r>
            <a:r>
              <a:rPr lang="sl-SI" dirty="0">
                <a:solidFill>
                  <a:schemeClr val="accent5">
                    <a:lumMod val="50000"/>
                  </a:schemeClr>
                </a:solidFill>
              </a:rPr>
              <a:t>. 1981-2010 </a:t>
            </a:r>
          </a:p>
          <a:p>
            <a:pPr>
              <a:lnSpc>
                <a:spcPct val="150000"/>
              </a:lnSpc>
            </a:pPr>
            <a:r>
              <a:rPr lang="sl-SI" b="1" dirty="0" err="1">
                <a:solidFill>
                  <a:schemeClr val="accent5">
                    <a:lumMod val="50000"/>
                  </a:schemeClr>
                </a:solidFill>
              </a:rPr>
              <a:t>Subcontinental</a:t>
            </a:r>
            <a:r>
              <a:rPr lang="sl-SI" dirty="0">
                <a:solidFill>
                  <a:schemeClr val="accent5">
                    <a:lumMod val="50000"/>
                  </a:schemeClr>
                </a:solidFill>
              </a:rPr>
              <a:t> </a:t>
            </a:r>
            <a:r>
              <a:rPr lang="sl-SI" dirty="0" err="1">
                <a:solidFill>
                  <a:schemeClr val="accent5">
                    <a:lumMod val="50000"/>
                  </a:schemeClr>
                </a:solidFill>
              </a:rPr>
              <a:t>climate</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Slovenia</a:t>
            </a:r>
            <a:r>
              <a:rPr lang="sl-SI" dirty="0">
                <a:solidFill>
                  <a:schemeClr val="accent5">
                    <a:lumMod val="50000"/>
                  </a:schemeClr>
                </a:solidFill>
              </a:rPr>
              <a:t> (</a:t>
            </a:r>
            <a:r>
              <a:rPr lang="en-GB" dirty="0" err="1">
                <a:solidFill>
                  <a:schemeClr val="accent5">
                    <a:lumMod val="50000"/>
                  </a:schemeClr>
                </a:solidFill>
              </a:rPr>
              <a:t>Jonat</a:t>
            </a:r>
            <a:r>
              <a:rPr lang="sl-SI" dirty="0">
                <a:solidFill>
                  <a:schemeClr val="accent5">
                    <a:lumMod val="50000"/>
                  </a:schemeClr>
                </a:solidFill>
              </a:rPr>
              <a:t>h</a:t>
            </a:r>
            <a:r>
              <a:rPr lang="en-GB" dirty="0">
                <a:solidFill>
                  <a:schemeClr val="accent5">
                    <a:lumMod val="50000"/>
                  </a:schemeClr>
                </a:solidFill>
              </a:rPr>
              <a:t>an, Jonagold, </a:t>
            </a:r>
            <a:r>
              <a:rPr lang="en-GB" dirty="0" err="1">
                <a:solidFill>
                  <a:schemeClr val="accent5">
                    <a:lumMod val="50000"/>
                  </a:schemeClr>
                </a:solidFill>
              </a:rPr>
              <a:t>Bobovec</a:t>
            </a:r>
            <a:r>
              <a:rPr lang="en-GB" dirty="0">
                <a:solidFill>
                  <a:schemeClr val="accent5">
                    <a:lumMod val="50000"/>
                  </a:schemeClr>
                </a:solidFill>
              </a:rPr>
              <a:t>, Golden Delicious, Elstar, Idared</a:t>
            </a:r>
            <a:r>
              <a:rPr lang="sl-SI" dirty="0">
                <a:solidFill>
                  <a:schemeClr val="accent5">
                    <a:lumMod val="50000"/>
                  </a:schemeClr>
                </a:solidFill>
              </a:rPr>
              <a:t>): </a:t>
            </a:r>
            <a:r>
              <a:rPr lang="sl-SI" dirty="0" err="1">
                <a:solidFill>
                  <a:schemeClr val="accent5">
                    <a:lumMod val="50000"/>
                  </a:schemeClr>
                </a:solidFill>
              </a:rPr>
              <a:t>frost</a:t>
            </a:r>
            <a:r>
              <a:rPr lang="sl-SI" dirty="0">
                <a:solidFill>
                  <a:schemeClr val="accent5">
                    <a:lumMod val="50000"/>
                  </a:schemeClr>
                </a:solidFill>
              </a:rPr>
              <a:t> </a:t>
            </a:r>
            <a:r>
              <a:rPr lang="sl-SI" dirty="0" err="1">
                <a:solidFill>
                  <a:schemeClr val="accent5">
                    <a:lumMod val="50000"/>
                  </a:schemeClr>
                </a:solidFill>
              </a:rPr>
              <a:t>risk</a:t>
            </a:r>
            <a:r>
              <a:rPr lang="sl-SI" dirty="0">
                <a:solidFill>
                  <a:schemeClr val="accent5">
                    <a:lumMod val="50000"/>
                  </a:schemeClr>
                </a:solidFill>
              </a:rPr>
              <a:t> up to 10 </a:t>
            </a:r>
            <a:r>
              <a:rPr lang="sl-SI" dirty="0" err="1">
                <a:solidFill>
                  <a:schemeClr val="accent5">
                    <a:lumMod val="50000"/>
                  </a:schemeClr>
                </a:solidFill>
              </a:rPr>
              <a:t>times</a:t>
            </a:r>
            <a:r>
              <a:rPr lang="sl-SI" dirty="0">
                <a:solidFill>
                  <a:schemeClr val="accent5">
                    <a:lumMod val="50000"/>
                  </a:schemeClr>
                </a:solidFill>
              </a:rPr>
              <a:t> </a:t>
            </a:r>
            <a:r>
              <a:rPr lang="sl-SI" u="sng" dirty="0" err="1">
                <a:solidFill>
                  <a:schemeClr val="accent5">
                    <a:lumMod val="50000"/>
                  </a:schemeClr>
                </a:solidFill>
              </a:rPr>
              <a:t>greater</a:t>
            </a:r>
            <a:r>
              <a:rPr lang="sl-SI" dirty="0">
                <a:solidFill>
                  <a:schemeClr val="accent5">
                    <a:lumMod val="50000"/>
                  </a:schemeClr>
                </a:solidFill>
              </a:rPr>
              <a:t> in 2011-2020 </a:t>
            </a:r>
            <a:r>
              <a:rPr lang="sl-SI" dirty="0" err="1">
                <a:solidFill>
                  <a:schemeClr val="accent5">
                    <a:lumMod val="50000"/>
                  </a:schemeClr>
                </a:solidFill>
              </a:rPr>
              <a:t>vs</a:t>
            </a:r>
            <a:r>
              <a:rPr lang="sl-SI" dirty="0">
                <a:solidFill>
                  <a:schemeClr val="accent5">
                    <a:lumMod val="50000"/>
                  </a:schemeClr>
                </a:solidFill>
              </a:rPr>
              <a:t>. 1981-2010 </a:t>
            </a:r>
          </a:p>
          <a:p>
            <a:pPr>
              <a:lnSpc>
                <a:spcPct val="150000"/>
              </a:lnSpc>
            </a:pPr>
            <a:r>
              <a:rPr lang="en-GB" b="1" dirty="0">
                <a:solidFill>
                  <a:schemeClr val="accent5">
                    <a:lumMod val="50000"/>
                  </a:schemeClr>
                </a:solidFill>
              </a:rPr>
              <a:t>Moderate </a:t>
            </a:r>
            <a:r>
              <a:rPr lang="en-GB" dirty="0">
                <a:solidFill>
                  <a:schemeClr val="accent5">
                    <a:lumMod val="50000"/>
                  </a:schemeClr>
                </a:solidFill>
              </a:rPr>
              <a:t>climate of the </a:t>
            </a:r>
            <a:r>
              <a:rPr lang="en-GB" b="1" dirty="0">
                <a:solidFill>
                  <a:schemeClr val="accent5">
                    <a:lumMod val="50000"/>
                  </a:schemeClr>
                </a:solidFill>
              </a:rPr>
              <a:t>hilly region</a:t>
            </a:r>
            <a:r>
              <a:rPr lang="sl-SI" dirty="0">
                <a:solidFill>
                  <a:schemeClr val="accent5">
                    <a:lumMod val="50000"/>
                  </a:schemeClr>
                </a:solidFill>
              </a:rPr>
              <a:t>: </a:t>
            </a:r>
            <a:r>
              <a:rPr lang="sl-SI" dirty="0" err="1">
                <a:solidFill>
                  <a:schemeClr val="accent5">
                    <a:lumMod val="50000"/>
                  </a:schemeClr>
                </a:solidFill>
              </a:rPr>
              <a:t>frost</a:t>
            </a:r>
            <a:r>
              <a:rPr lang="sl-SI" dirty="0">
                <a:solidFill>
                  <a:schemeClr val="accent5">
                    <a:lumMod val="50000"/>
                  </a:schemeClr>
                </a:solidFill>
              </a:rPr>
              <a:t> </a:t>
            </a:r>
            <a:r>
              <a:rPr lang="sl-SI" dirty="0" err="1">
                <a:solidFill>
                  <a:schemeClr val="accent5">
                    <a:lumMod val="50000"/>
                  </a:schemeClr>
                </a:solidFill>
              </a:rPr>
              <a:t>risk</a:t>
            </a:r>
            <a:r>
              <a:rPr lang="sl-SI" dirty="0">
                <a:solidFill>
                  <a:schemeClr val="accent5">
                    <a:lumMod val="50000"/>
                  </a:schemeClr>
                </a:solidFill>
              </a:rPr>
              <a:t> </a:t>
            </a:r>
            <a:r>
              <a:rPr lang="sl-SI" u="sng" dirty="0" err="1">
                <a:solidFill>
                  <a:schemeClr val="accent5">
                    <a:lumMod val="50000"/>
                  </a:schemeClr>
                </a:solidFill>
              </a:rPr>
              <a:t>decreases</a:t>
            </a:r>
            <a:r>
              <a:rPr lang="sl-SI" dirty="0">
                <a:solidFill>
                  <a:schemeClr val="accent5">
                    <a:lumMod val="50000"/>
                  </a:schemeClr>
                </a:solidFill>
              </a:rPr>
              <a:t> </a:t>
            </a:r>
            <a:r>
              <a:rPr lang="sl-SI" dirty="0" err="1">
                <a:solidFill>
                  <a:schemeClr val="accent5">
                    <a:lumMod val="50000"/>
                  </a:schemeClr>
                </a:solidFill>
              </a:rPr>
              <a:t>or</a:t>
            </a:r>
            <a:r>
              <a:rPr lang="sl-SI" dirty="0">
                <a:solidFill>
                  <a:schemeClr val="accent5">
                    <a:lumMod val="50000"/>
                  </a:schemeClr>
                </a:solidFill>
              </a:rPr>
              <a:t> </a:t>
            </a:r>
            <a:r>
              <a:rPr lang="sl-SI" u="sng" dirty="0" err="1">
                <a:solidFill>
                  <a:schemeClr val="accent5">
                    <a:lumMod val="50000"/>
                  </a:schemeClr>
                </a:solidFill>
              </a:rPr>
              <a:t>equal</a:t>
            </a:r>
            <a:r>
              <a:rPr lang="en-GB" dirty="0">
                <a:solidFill>
                  <a:schemeClr val="accent5">
                    <a:lumMod val="50000"/>
                  </a:schemeClr>
                </a:solidFill>
              </a:rPr>
              <a:t> (</a:t>
            </a:r>
            <a:r>
              <a:rPr lang="en-GB" i="1" dirty="0" err="1">
                <a:solidFill>
                  <a:schemeClr val="accent5">
                    <a:lumMod val="50000"/>
                  </a:schemeClr>
                </a:solidFill>
              </a:rPr>
              <a:t>Jonat</a:t>
            </a:r>
            <a:r>
              <a:rPr lang="sl-SI" i="1" dirty="0">
                <a:solidFill>
                  <a:schemeClr val="accent5">
                    <a:lumMod val="50000"/>
                  </a:schemeClr>
                </a:solidFill>
              </a:rPr>
              <a:t>h</a:t>
            </a:r>
            <a:r>
              <a:rPr lang="en-GB" i="1" dirty="0">
                <a:solidFill>
                  <a:schemeClr val="accent5">
                    <a:lumMod val="50000"/>
                  </a:schemeClr>
                </a:solidFill>
              </a:rPr>
              <a:t>an</a:t>
            </a:r>
            <a:r>
              <a:rPr lang="en-GB" dirty="0">
                <a:solidFill>
                  <a:schemeClr val="accent5">
                    <a:lumMod val="50000"/>
                  </a:schemeClr>
                </a:solidFill>
              </a:rPr>
              <a:t>, </a:t>
            </a:r>
            <a:r>
              <a:rPr lang="sl-SI" dirty="0">
                <a:solidFill>
                  <a:schemeClr val="accent5">
                    <a:lumMod val="50000"/>
                  </a:schemeClr>
                </a:solidFill>
              </a:rPr>
              <a:t>B</a:t>
            </a:r>
            <a:r>
              <a:rPr lang="en-GB" dirty="0" err="1">
                <a:solidFill>
                  <a:schemeClr val="accent5">
                    <a:lumMod val="50000"/>
                  </a:schemeClr>
                </a:solidFill>
              </a:rPr>
              <a:t>obovec</a:t>
            </a:r>
            <a:r>
              <a:rPr lang="en-GB" dirty="0">
                <a:solidFill>
                  <a:schemeClr val="accent5">
                    <a:lumMod val="50000"/>
                  </a:schemeClr>
                </a:solidFill>
              </a:rPr>
              <a:t>)</a:t>
            </a:r>
            <a:endParaRPr lang="sl-SI" dirty="0">
              <a:solidFill>
                <a:schemeClr val="accent5">
                  <a:lumMod val="50000"/>
                </a:schemeClr>
              </a:solidFill>
            </a:endParaRPr>
          </a:p>
          <a:p>
            <a:pPr>
              <a:lnSpc>
                <a:spcPct val="150000"/>
              </a:lnSpc>
            </a:pPr>
            <a:endParaRPr lang="sl-SI" dirty="0">
              <a:solidFill>
                <a:schemeClr val="accent5">
                  <a:lumMod val="50000"/>
                </a:schemeClr>
              </a:solidFill>
            </a:endParaRPr>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8</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Slika 5"/>
          <p:cNvPicPr>
            <a:picLocks noChangeAspect="1"/>
          </p:cNvPicPr>
          <p:nvPr/>
        </p:nvPicPr>
        <p:blipFill rotWithShape="1">
          <a:blip r:embed="rId3" cstate="hqprint">
            <a:extLst>
              <a:ext uri="{28A0092B-C50C-407E-A947-70E740481C1C}">
                <a14:useLocalDpi xmlns:a14="http://schemas.microsoft.com/office/drawing/2010/main" val="0"/>
              </a:ext>
            </a:extLst>
          </a:blip>
          <a:srcRect t="4365"/>
          <a:stretch/>
        </p:blipFill>
        <p:spPr>
          <a:xfrm>
            <a:off x="7786246" y="3429314"/>
            <a:ext cx="3600000" cy="3012496"/>
          </a:xfrm>
          <a:prstGeom prst="rect">
            <a:avLst/>
          </a:prstGeom>
        </p:spPr>
      </p:pic>
      <p:pic>
        <p:nvPicPr>
          <p:cNvPr id="11" name="Picture 2" descr="screen_capture_not_allowed_white.png (1080×1080)"/>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pic>
        <p:nvPicPr>
          <p:cNvPr id="12" name="Slika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278918" y="834074"/>
            <a:ext cx="4680000" cy="2674286"/>
          </a:xfrm>
          <a:prstGeom prst="rect">
            <a:avLst/>
          </a:prstGeom>
        </p:spPr>
      </p:pic>
    </p:spTree>
    <p:extLst>
      <p:ext uri="{BB962C8B-B14F-4D97-AF65-F5344CB8AC3E}">
        <p14:creationId xmlns:p14="http://schemas.microsoft.com/office/powerpoint/2010/main" val="3912429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6388812" cy="934718"/>
          </a:xfrm>
          <a:ln w="19050"/>
        </p:spPr>
        <p:txBody>
          <a:bodyPr/>
          <a:lstStyle/>
          <a:p>
            <a:r>
              <a:rPr lang="sl-SI" dirty="0" err="1"/>
              <a:t>Frost</a:t>
            </a:r>
            <a:r>
              <a:rPr lang="sl-SI" dirty="0"/>
              <a:t> </a:t>
            </a:r>
            <a:r>
              <a:rPr lang="sl-SI" dirty="0" err="1"/>
              <a:t>risk</a:t>
            </a:r>
            <a:r>
              <a:rPr lang="sl-SI" dirty="0"/>
              <a:t> – </a:t>
            </a:r>
            <a:r>
              <a:rPr lang="sl-SI" dirty="0" err="1"/>
              <a:t>Cherry</a:t>
            </a:r>
            <a:r>
              <a:rPr lang="sl-SI" dirty="0"/>
              <a:t> </a:t>
            </a:r>
            <a:r>
              <a:rPr lang="sl-SI" dirty="0" err="1"/>
              <a:t>tree</a:t>
            </a:r>
            <a:endParaRPr lang="sl-SI" dirty="0"/>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9</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10" name="Označba mesta vsebine 2">
            <a:extLst>
              <a:ext uri="{FF2B5EF4-FFF2-40B4-BE49-F238E27FC236}">
                <a16:creationId xmlns:a16="http://schemas.microsoft.com/office/drawing/2014/main" id="{EDBB498D-AC21-4E1E-9114-C9B4EE9CB8AC}"/>
              </a:ext>
            </a:extLst>
          </p:cNvPr>
          <p:cNvSpPr txBox="1">
            <a:spLocks/>
          </p:cNvSpPr>
          <p:nvPr/>
        </p:nvSpPr>
        <p:spPr>
          <a:xfrm>
            <a:off x="444137" y="2013429"/>
            <a:ext cx="7563789" cy="397250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nSpc>
                <a:spcPct val="150000"/>
              </a:lnSpc>
            </a:pPr>
            <a:r>
              <a:rPr lang="sl-SI" dirty="0">
                <a:solidFill>
                  <a:schemeClr val="accent5">
                    <a:lumMod val="50000"/>
                  </a:schemeClr>
                </a:solidFill>
              </a:rPr>
              <a:t>50 %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cherry</a:t>
            </a:r>
            <a:r>
              <a:rPr lang="sl-SI" dirty="0">
                <a:solidFill>
                  <a:schemeClr val="accent5">
                    <a:lumMod val="50000"/>
                  </a:schemeClr>
                </a:solidFill>
              </a:rPr>
              <a:t> </a:t>
            </a:r>
            <a:r>
              <a:rPr lang="sl-SI" dirty="0" err="1">
                <a:solidFill>
                  <a:schemeClr val="accent5">
                    <a:lumMod val="50000"/>
                  </a:schemeClr>
                </a:solidFill>
              </a:rPr>
              <a:t>tree</a:t>
            </a:r>
            <a:r>
              <a:rPr lang="sl-SI" dirty="0">
                <a:solidFill>
                  <a:schemeClr val="accent5">
                    <a:lumMod val="50000"/>
                  </a:schemeClr>
                </a:solidFill>
              </a:rPr>
              <a:t> </a:t>
            </a:r>
            <a:r>
              <a:rPr lang="sl-SI" dirty="0" err="1">
                <a:solidFill>
                  <a:schemeClr val="accent5">
                    <a:lumMod val="50000"/>
                  </a:schemeClr>
                </a:solidFill>
              </a:rPr>
              <a:t>varieties</a:t>
            </a:r>
            <a:r>
              <a:rPr lang="sl-SI" dirty="0">
                <a:solidFill>
                  <a:schemeClr val="accent5">
                    <a:lumMod val="50000"/>
                  </a:schemeClr>
                </a:solidFill>
              </a:rPr>
              <a:t> </a:t>
            </a:r>
            <a:r>
              <a:rPr lang="sl-SI" dirty="0">
                <a:solidFill>
                  <a:schemeClr val="accent5">
                    <a:lumMod val="50000"/>
                  </a:schemeClr>
                </a:solidFill>
                <a:sym typeface="Wingdings" panose="05000000000000000000" pitchFamily="2" charset="2"/>
              </a:rPr>
              <a:t> </a:t>
            </a:r>
            <a:r>
              <a:rPr lang="sl-SI" dirty="0" err="1" smtClean="0">
                <a:solidFill>
                  <a:schemeClr val="accent5">
                    <a:lumMod val="50000"/>
                  </a:schemeClr>
                </a:solidFill>
                <a:sym typeface="Wingdings" panose="05000000000000000000" pitchFamily="2" charset="2"/>
              </a:rPr>
              <a:t>divergent</a:t>
            </a:r>
            <a:r>
              <a:rPr lang="sl-SI" dirty="0" smtClean="0">
                <a:solidFill>
                  <a:schemeClr val="accent5">
                    <a:lumMod val="50000"/>
                  </a:schemeClr>
                </a:solidFill>
                <a:sym typeface="Wingdings" panose="05000000000000000000" pitchFamily="2" charset="2"/>
              </a:rPr>
              <a:t> </a:t>
            </a:r>
            <a:r>
              <a:rPr lang="sl-SI" dirty="0" err="1">
                <a:solidFill>
                  <a:schemeClr val="accent5">
                    <a:lumMod val="50000"/>
                  </a:schemeClr>
                </a:solidFill>
                <a:sym typeface="Wingdings" panose="05000000000000000000" pitchFamily="2" charset="2"/>
              </a:rPr>
              <a:t>results</a:t>
            </a:r>
            <a:r>
              <a:rPr lang="sl-SI" dirty="0">
                <a:solidFill>
                  <a:schemeClr val="accent5">
                    <a:lumMod val="50000"/>
                  </a:schemeClr>
                </a:solidFill>
                <a:sym typeface="Wingdings" panose="05000000000000000000" pitchFamily="2" charset="2"/>
              </a:rPr>
              <a:t> </a:t>
            </a:r>
          </a:p>
          <a:p>
            <a:pPr>
              <a:lnSpc>
                <a:spcPct val="150000"/>
              </a:lnSpc>
            </a:pPr>
            <a:r>
              <a:rPr lang="sl-SI" b="1" dirty="0">
                <a:solidFill>
                  <a:schemeClr val="accent5">
                    <a:lumMod val="50000"/>
                  </a:schemeClr>
                </a:solidFill>
              </a:rPr>
              <a:t>Submediterranean</a:t>
            </a:r>
            <a:r>
              <a:rPr lang="sl-SI" dirty="0">
                <a:solidFill>
                  <a:schemeClr val="accent5">
                    <a:lumMod val="50000"/>
                  </a:schemeClr>
                </a:solidFill>
              </a:rPr>
              <a:t> </a:t>
            </a:r>
            <a:r>
              <a:rPr lang="sl-SI" dirty="0" err="1">
                <a:solidFill>
                  <a:schemeClr val="accent5">
                    <a:lumMod val="50000"/>
                  </a:schemeClr>
                </a:solidFill>
              </a:rPr>
              <a:t>climate</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err="1">
                <a:solidFill>
                  <a:schemeClr val="accent5">
                    <a:lumMod val="50000"/>
                  </a:schemeClr>
                </a:solidFill>
              </a:rPr>
              <a:t>Slovenia</a:t>
            </a:r>
            <a:r>
              <a:rPr lang="sl-SI" dirty="0">
                <a:solidFill>
                  <a:schemeClr val="accent5">
                    <a:lumMod val="50000"/>
                  </a:schemeClr>
                </a:solidFill>
              </a:rPr>
              <a:t>: </a:t>
            </a:r>
            <a:r>
              <a:rPr lang="sl-SI" dirty="0" smtClean="0">
                <a:solidFill>
                  <a:schemeClr val="accent5">
                    <a:lumMod val="50000"/>
                  </a:schemeClr>
                </a:solidFill>
              </a:rPr>
              <a:t>3-10x </a:t>
            </a:r>
            <a:r>
              <a:rPr lang="sl-SI" dirty="0">
                <a:solidFill>
                  <a:schemeClr val="accent5">
                    <a:lumMod val="50000"/>
                  </a:schemeClr>
                </a:solidFill>
              </a:rPr>
              <a:t>(</a:t>
            </a:r>
            <a:r>
              <a:rPr lang="sl-SI" dirty="0" err="1">
                <a:solidFill>
                  <a:schemeClr val="accent5">
                    <a:lumMod val="50000"/>
                  </a:schemeClr>
                </a:solidFill>
              </a:rPr>
              <a:t>Early</a:t>
            </a:r>
            <a:r>
              <a:rPr lang="sl-SI" dirty="0">
                <a:solidFill>
                  <a:schemeClr val="accent5">
                    <a:lumMod val="50000"/>
                  </a:schemeClr>
                </a:solidFill>
              </a:rPr>
              <a:t> Bigi</a:t>
            </a:r>
            <a:r>
              <a:rPr lang="sl-SI" dirty="0" smtClean="0">
                <a:solidFill>
                  <a:schemeClr val="accent5">
                    <a:lumMod val="50000"/>
                  </a:schemeClr>
                </a:solidFill>
              </a:rPr>
              <a:t>, Van) </a:t>
            </a:r>
            <a:r>
              <a:rPr lang="sl-SI" dirty="0" smtClean="0">
                <a:solidFill>
                  <a:schemeClr val="accent5">
                    <a:lumMod val="50000"/>
                  </a:schemeClr>
                </a:solidFill>
              </a:rPr>
              <a:t>up to 25 </a:t>
            </a:r>
            <a:r>
              <a:rPr lang="sl-SI" dirty="0" err="1" smtClean="0">
                <a:solidFill>
                  <a:schemeClr val="accent5">
                    <a:lumMod val="50000"/>
                  </a:schemeClr>
                </a:solidFill>
              </a:rPr>
              <a:t>times</a:t>
            </a:r>
            <a:r>
              <a:rPr lang="sl-SI" dirty="0" smtClean="0">
                <a:solidFill>
                  <a:schemeClr val="accent5">
                    <a:lumMod val="50000"/>
                  </a:schemeClr>
                </a:solidFill>
              </a:rPr>
              <a:t> </a:t>
            </a:r>
            <a:r>
              <a:rPr lang="sl-SI" u="sng" dirty="0" err="1" smtClean="0">
                <a:solidFill>
                  <a:schemeClr val="accent5">
                    <a:lumMod val="50000"/>
                  </a:schemeClr>
                </a:solidFill>
              </a:rPr>
              <a:t>greater</a:t>
            </a:r>
            <a:r>
              <a:rPr lang="sl-SI" dirty="0" smtClean="0">
                <a:solidFill>
                  <a:schemeClr val="accent5">
                    <a:lumMod val="50000"/>
                  </a:schemeClr>
                </a:solidFill>
              </a:rPr>
              <a:t> </a:t>
            </a:r>
            <a:r>
              <a:rPr lang="sl-SI" dirty="0" err="1">
                <a:solidFill>
                  <a:schemeClr val="accent5">
                    <a:lumMod val="50000"/>
                  </a:schemeClr>
                </a:solidFill>
              </a:rPr>
              <a:t>frost</a:t>
            </a:r>
            <a:r>
              <a:rPr lang="sl-SI" dirty="0">
                <a:solidFill>
                  <a:schemeClr val="accent5">
                    <a:lumMod val="50000"/>
                  </a:schemeClr>
                </a:solidFill>
              </a:rPr>
              <a:t> </a:t>
            </a:r>
            <a:r>
              <a:rPr lang="sl-SI" dirty="0" err="1">
                <a:solidFill>
                  <a:schemeClr val="accent5">
                    <a:lumMod val="50000"/>
                  </a:schemeClr>
                </a:solidFill>
              </a:rPr>
              <a:t>risk</a:t>
            </a:r>
            <a:r>
              <a:rPr lang="sl-SI" dirty="0">
                <a:solidFill>
                  <a:schemeClr val="accent5">
                    <a:lumMod val="50000"/>
                  </a:schemeClr>
                </a:solidFill>
              </a:rPr>
              <a:t> </a:t>
            </a:r>
            <a:r>
              <a:rPr lang="sl-SI" dirty="0" smtClean="0">
                <a:solidFill>
                  <a:schemeClr val="accent5">
                    <a:lumMod val="50000"/>
                  </a:schemeClr>
                </a:solidFill>
              </a:rPr>
              <a:t>(</a:t>
            </a:r>
            <a:r>
              <a:rPr lang="sl-SI" i="1" dirty="0" err="1" smtClean="0">
                <a:solidFill>
                  <a:schemeClr val="accent5">
                    <a:lumMod val="50000"/>
                  </a:schemeClr>
                </a:solidFill>
              </a:rPr>
              <a:t>Germersdorf</a:t>
            </a:r>
            <a:r>
              <a:rPr lang="sl-SI" dirty="0" smtClean="0">
                <a:solidFill>
                  <a:schemeClr val="accent5">
                    <a:lumMod val="50000"/>
                  </a:schemeClr>
                </a:solidFill>
              </a:rPr>
              <a:t>) in </a:t>
            </a:r>
            <a:r>
              <a:rPr lang="sl-SI" dirty="0">
                <a:solidFill>
                  <a:schemeClr val="accent5">
                    <a:lumMod val="50000"/>
                  </a:schemeClr>
                </a:solidFill>
              </a:rPr>
              <a:t>2011-2020 </a:t>
            </a:r>
            <a:r>
              <a:rPr lang="sl-SI" dirty="0" err="1">
                <a:solidFill>
                  <a:schemeClr val="accent5">
                    <a:lumMod val="50000"/>
                  </a:schemeClr>
                </a:solidFill>
              </a:rPr>
              <a:t>vs</a:t>
            </a:r>
            <a:r>
              <a:rPr lang="sl-SI" dirty="0">
                <a:solidFill>
                  <a:schemeClr val="accent5">
                    <a:lumMod val="50000"/>
                  </a:schemeClr>
                </a:solidFill>
              </a:rPr>
              <a:t>. 1981-2010 </a:t>
            </a:r>
          </a:p>
          <a:p>
            <a:pPr>
              <a:lnSpc>
                <a:spcPct val="150000"/>
              </a:lnSpc>
            </a:pPr>
            <a:r>
              <a:rPr lang="sl-SI" dirty="0" err="1">
                <a:solidFill>
                  <a:schemeClr val="accent5">
                    <a:lumMod val="50000"/>
                  </a:schemeClr>
                </a:solidFill>
              </a:rPr>
              <a:t>Lack</a:t>
            </a:r>
            <a:r>
              <a:rPr lang="sl-SI" dirty="0">
                <a:solidFill>
                  <a:schemeClr val="accent5">
                    <a:lumMod val="50000"/>
                  </a:schemeClr>
                </a:solidFill>
              </a:rPr>
              <a:t> </a:t>
            </a:r>
            <a:r>
              <a:rPr lang="sl-SI" dirty="0" err="1">
                <a:solidFill>
                  <a:schemeClr val="accent5">
                    <a:lumMod val="50000"/>
                  </a:schemeClr>
                </a:solidFill>
              </a:rPr>
              <a:t>of</a:t>
            </a:r>
            <a:r>
              <a:rPr lang="sl-SI" dirty="0">
                <a:solidFill>
                  <a:schemeClr val="accent5">
                    <a:lumMod val="50000"/>
                  </a:schemeClr>
                </a:solidFill>
              </a:rPr>
              <a:t> </a:t>
            </a:r>
            <a:r>
              <a:rPr lang="sl-SI" dirty="0" smtClean="0">
                <a:solidFill>
                  <a:schemeClr val="accent5">
                    <a:lumMod val="50000"/>
                  </a:schemeClr>
                </a:solidFill>
              </a:rPr>
              <a:t>data</a:t>
            </a:r>
            <a:endParaRPr lang="sl-SI" dirty="0">
              <a:solidFill>
                <a:schemeClr val="accent5">
                  <a:lumMod val="50000"/>
                </a:schemeClr>
              </a:solidFill>
            </a:endParaRPr>
          </a:p>
        </p:txBody>
      </p:sp>
      <p:pic>
        <p:nvPicPr>
          <p:cNvPr id="11" name="Picture 2" descr="screen_capture_not_allowed_white.png (1080×1080)"/>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pic>
        <p:nvPicPr>
          <p:cNvPr id="6" name="Slika 5"/>
          <p:cNvPicPr>
            <a:picLocks noChangeAspect="1"/>
          </p:cNvPicPr>
          <p:nvPr/>
        </p:nvPicPr>
        <p:blipFill rotWithShape="1">
          <a:blip r:embed="rId4" cstate="hqprint">
            <a:extLst>
              <a:ext uri="{28A0092B-C50C-407E-A947-70E740481C1C}">
                <a14:useLocalDpi xmlns:a14="http://schemas.microsoft.com/office/drawing/2010/main" val="0"/>
              </a:ext>
            </a:extLst>
          </a:blip>
          <a:srcRect t="4365"/>
          <a:stretch/>
        </p:blipFill>
        <p:spPr>
          <a:xfrm>
            <a:off x="8007927" y="872944"/>
            <a:ext cx="3950992" cy="3306208"/>
          </a:xfrm>
          <a:prstGeom prst="rect">
            <a:avLst/>
          </a:prstGeom>
        </p:spPr>
      </p:pic>
      <p:pic>
        <p:nvPicPr>
          <p:cNvPr id="13" name="Slika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727614" y="3703782"/>
            <a:ext cx="5040000" cy="2880000"/>
          </a:xfrm>
          <a:prstGeom prst="rect">
            <a:avLst/>
          </a:prstGeom>
        </p:spPr>
      </p:pic>
    </p:spTree>
    <p:extLst>
      <p:ext uri="{BB962C8B-B14F-4D97-AF65-F5344CB8AC3E}">
        <p14:creationId xmlns:p14="http://schemas.microsoft.com/office/powerpoint/2010/main" val="3757044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4963886" cy="934718"/>
          </a:xfrm>
          <a:ln w="19050"/>
        </p:spPr>
        <p:txBody>
          <a:bodyPr/>
          <a:lstStyle/>
          <a:p>
            <a:r>
              <a:rPr lang="sl-SI" dirty="0"/>
              <a:t>To be </a:t>
            </a:r>
            <a:r>
              <a:rPr lang="sl-SI" dirty="0" err="1"/>
              <a:t>continued</a:t>
            </a:r>
            <a:r>
              <a:rPr lang="sl-SI" dirty="0"/>
              <a:t>…</a:t>
            </a:r>
          </a:p>
        </p:txBody>
      </p:sp>
      <p:sp>
        <p:nvSpPr>
          <p:cNvPr id="3" name="Označba mesta vsebine 2">
            <a:extLst>
              <a:ext uri="{FF2B5EF4-FFF2-40B4-BE49-F238E27FC236}">
                <a16:creationId xmlns:a16="http://schemas.microsoft.com/office/drawing/2014/main" id="{5A8B227B-A2B6-49BC-9E9D-D4E2F3E06255}"/>
              </a:ext>
            </a:extLst>
          </p:cNvPr>
          <p:cNvSpPr>
            <a:spLocks noGrp="1"/>
          </p:cNvSpPr>
          <p:nvPr>
            <p:ph idx="1"/>
          </p:nvPr>
        </p:nvSpPr>
        <p:spPr>
          <a:xfrm>
            <a:off x="444136" y="2038350"/>
            <a:ext cx="10100039" cy="2967767"/>
          </a:xfrm>
        </p:spPr>
        <p:txBody>
          <a:bodyPr/>
          <a:lstStyle/>
          <a:p>
            <a:pPr>
              <a:lnSpc>
                <a:spcPct val="150000"/>
              </a:lnSpc>
            </a:pPr>
            <a:r>
              <a:rPr lang="sl-SI" dirty="0" err="1"/>
              <a:t>Analysis</a:t>
            </a:r>
            <a:r>
              <a:rPr lang="sl-SI" dirty="0"/>
              <a:t> </a:t>
            </a:r>
            <a:r>
              <a:rPr lang="sl-SI" dirty="0" err="1"/>
              <a:t>of</a:t>
            </a:r>
            <a:r>
              <a:rPr lang="sl-SI" dirty="0"/>
              <a:t> </a:t>
            </a:r>
            <a:r>
              <a:rPr lang="sl-SI" dirty="0" err="1"/>
              <a:t>frost</a:t>
            </a:r>
            <a:r>
              <a:rPr lang="sl-SI" dirty="0"/>
              <a:t> </a:t>
            </a:r>
            <a:r>
              <a:rPr lang="sl-SI" dirty="0" err="1"/>
              <a:t>occurrence</a:t>
            </a:r>
            <a:r>
              <a:rPr lang="sl-SI" dirty="0"/>
              <a:t> </a:t>
            </a:r>
            <a:r>
              <a:rPr lang="sl-SI" dirty="0" err="1"/>
              <a:t>based</a:t>
            </a:r>
            <a:r>
              <a:rPr lang="sl-SI" dirty="0"/>
              <a:t> on </a:t>
            </a:r>
            <a:r>
              <a:rPr lang="sl-SI" dirty="0" err="1"/>
              <a:t>climate</a:t>
            </a:r>
            <a:r>
              <a:rPr lang="sl-SI" dirty="0"/>
              <a:t> </a:t>
            </a:r>
            <a:r>
              <a:rPr lang="sl-SI" dirty="0" err="1"/>
              <a:t>projections</a:t>
            </a:r>
            <a:r>
              <a:rPr lang="sl-SI" dirty="0"/>
              <a:t> data (RCP4.5, RCP8.5), 6 </a:t>
            </a:r>
            <a:r>
              <a:rPr lang="sl-SI" dirty="0" err="1"/>
              <a:t>climate</a:t>
            </a:r>
            <a:r>
              <a:rPr lang="sl-SI" dirty="0"/>
              <a:t> </a:t>
            </a:r>
            <a:r>
              <a:rPr lang="sl-SI" dirty="0" err="1"/>
              <a:t>models</a:t>
            </a:r>
            <a:r>
              <a:rPr lang="sl-SI" dirty="0"/>
              <a:t>, period 2010–2100 </a:t>
            </a:r>
          </a:p>
          <a:p>
            <a:pPr>
              <a:lnSpc>
                <a:spcPct val="150000"/>
              </a:lnSpc>
            </a:pPr>
            <a:r>
              <a:rPr lang="sl-SI" dirty="0" err="1"/>
              <a:t>Expanding</a:t>
            </a:r>
            <a:r>
              <a:rPr lang="sl-SI" dirty="0"/>
              <a:t> </a:t>
            </a:r>
            <a:r>
              <a:rPr lang="sl-SI" dirty="0" err="1"/>
              <a:t>the</a:t>
            </a:r>
            <a:r>
              <a:rPr lang="sl-SI" dirty="0"/>
              <a:t> </a:t>
            </a:r>
            <a:r>
              <a:rPr lang="sl-SI" dirty="0" err="1"/>
              <a:t>phenological</a:t>
            </a:r>
            <a:r>
              <a:rPr lang="sl-SI" dirty="0"/>
              <a:t> </a:t>
            </a:r>
            <a:r>
              <a:rPr lang="sl-SI" dirty="0" err="1"/>
              <a:t>observations</a:t>
            </a:r>
            <a:r>
              <a:rPr lang="sl-SI" dirty="0"/>
              <a:t> </a:t>
            </a:r>
            <a:r>
              <a:rPr lang="sl-SI" dirty="0" err="1"/>
              <a:t>database</a:t>
            </a:r>
            <a:endParaRPr lang="sl-SI" dirty="0"/>
          </a:p>
          <a:p>
            <a:endParaRPr lang="sl-SI" dirty="0"/>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10</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2" descr="screen_capture_not_allowed_white.png (1080×1080)"/>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975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7" y="736749"/>
            <a:ext cx="4963886" cy="934718"/>
          </a:xfrm>
          <a:ln w="19050"/>
        </p:spPr>
        <p:txBody>
          <a:bodyPr/>
          <a:lstStyle/>
          <a:p>
            <a:r>
              <a:rPr lang="sl-SI" dirty="0"/>
              <a:t>CONCLUSIONS</a:t>
            </a:r>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a:t>
            </a:r>
            <a:r>
              <a:rPr lang="en-GB" dirty="0">
                <a:solidFill>
                  <a:schemeClr val="accent6">
                    <a:lumMod val="75000"/>
                  </a:schemeClr>
                </a:solidFill>
              </a:rPr>
              <a:t>variability and extremes</a:t>
            </a:r>
            <a:r>
              <a:rPr lang="sl-SI" dirty="0">
                <a:solidFill>
                  <a:schemeClr val="accent6">
                    <a:lumMod val="75000"/>
                  </a:schemeClr>
                </a:solidFill>
              </a:rPr>
              <a:t>							</a:t>
            </a:r>
            <a:r>
              <a:rPr lang="sl-SI" dirty="0" smtClean="0">
                <a:solidFill>
                  <a:schemeClr val="accent6">
                    <a:lumMod val="75000"/>
                  </a:schemeClr>
                </a:solidFill>
              </a:rPr>
              <a:t>      11</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Skupina 8"/>
          <p:cNvGrpSpPr/>
          <p:nvPr/>
        </p:nvGrpSpPr>
        <p:grpSpPr>
          <a:xfrm>
            <a:off x="2978329" y="1816400"/>
            <a:ext cx="6439991" cy="1137460"/>
            <a:chOff x="1170880" y="4110"/>
            <a:chExt cx="6245944" cy="1087245"/>
          </a:xfrm>
        </p:grpSpPr>
        <p:sp>
          <p:nvSpPr>
            <p:cNvPr id="10" name="Zaokroži kota na isti strani pravokotnika 9"/>
            <p:cNvSpPr/>
            <p:nvPr/>
          </p:nvSpPr>
          <p:spPr>
            <a:xfrm rot="5400000">
              <a:off x="3750229" y="-2575239"/>
              <a:ext cx="1087245" cy="6245944"/>
            </a:xfrm>
            <a:prstGeom prst="round2Same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11" name="Zaokroži kota na isti strani pravokotnika 4"/>
            <p:cNvSpPr txBox="1"/>
            <p:nvPr/>
          </p:nvSpPr>
          <p:spPr>
            <a:xfrm>
              <a:off x="1170880" y="57185"/>
              <a:ext cx="6093104" cy="9810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285750" lvl="1" indent="-285750" defTabSz="800100">
                <a:lnSpc>
                  <a:spcPct val="90000"/>
                </a:lnSpc>
                <a:spcBef>
                  <a:spcPct val="0"/>
                </a:spcBef>
                <a:spcAft>
                  <a:spcPct val="15000"/>
                </a:spcAft>
                <a:buFont typeface="Arial" panose="020B0604020202020204" pitchFamily="34" charset="0"/>
                <a:buChar char="•"/>
              </a:pPr>
              <a:r>
                <a:rPr lang="en-US" dirty="0"/>
                <a:t>Frost events occur</a:t>
              </a:r>
              <a:r>
                <a:rPr lang="sl-SI" dirty="0"/>
                <a:t>ring</a:t>
              </a:r>
              <a:r>
                <a:rPr lang="en-US" dirty="0"/>
                <a:t> after the beginning of the growing season</a:t>
              </a:r>
              <a:r>
                <a:rPr lang="sl-SI" dirty="0"/>
                <a:t> = </a:t>
              </a:r>
              <a:r>
                <a:rPr lang="en-US" dirty="0"/>
                <a:t>great risk for fruit trees, especially after budburst</a:t>
              </a:r>
              <a:endParaRPr lang="sl-SI" dirty="0"/>
            </a:p>
          </p:txBody>
        </p:sp>
      </p:grpSp>
      <p:grpSp>
        <p:nvGrpSpPr>
          <p:cNvPr id="12" name="Skupina 11"/>
          <p:cNvGrpSpPr/>
          <p:nvPr/>
        </p:nvGrpSpPr>
        <p:grpSpPr>
          <a:xfrm>
            <a:off x="1680754" y="1828299"/>
            <a:ext cx="1292271" cy="1762245"/>
            <a:chOff x="0" y="4111"/>
            <a:chExt cx="1170880" cy="1672684"/>
          </a:xfrm>
        </p:grpSpPr>
        <p:sp>
          <p:nvSpPr>
            <p:cNvPr id="13" name="Škarnice 12"/>
            <p:cNvSpPr/>
            <p:nvPr/>
          </p:nvSpPr>
          <p:spPr>
            <a:xfrm rot="5400000">
              <a:off x="-250902" y="255013"/>
              <a:ext cx="1672684" cy="1170879"/>
            </a:xfrm>
            <a:prstGeom prst="chevron">
              <a:avLst/>
            </a:prstGeom>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4" name="Škarnice 4"/>
            <p:cNvSpPr txBox="1"/>
            <p:nvPr/>
          </p:nvSpPr>
          <p:spPr>
            <a:xfrm>
              <a:off x="1" y="589551"/>
              <a:ext cx="1170879" cy="5018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sl-SI" sz="2100" kern="1200" dirty="0"/>
            </a:p>
          </p:txBody>
        </p:sp>
      </p:grpSp>
      <p:grpSp>
        <p:nvGrpSpPr>
          <p:cNvPr id="15" name="Skupina 14"/>
          <p:cNvGrpSpPr/>
          <p:nvPr/>
        </p:nvGrpSpPr>
        <p:grpSpPr>
          <a:xfrm>
            <a:off x="1680754" y="3179757"/>
            <a:ext cx="1292271" cy="1766780"/>
            <a:chOff x="0" y="4111"/>
            <a:chExt cx="1170880" cy="1672684"/>
          </a:xfrm>
        </p:grpSpPr>
        <p:sp>
          <p:nvSpPr>
            <p:cNvPr id="16" name="Škarnice 15"/>
            <p:cNvSpPr/>
            <p:nvPr/>
          </p:nvSpPr>
          <p:spPr>
            <a:xfrm rot="5400000">
              <a:off x="-250902" y="255013"/>
              <a:ext cx="1672684" cy="1170879"/>
            </a:xfrm>
            <a:prstGeom prst="chevron">
              <a:avLst/>
            </a:prstGeom>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17" name="Škarnice 4"/>
            <p:cNvSpPr txBox="1"/>
            <p:nvPr/>
          </p:nvSpPr>
          <p:spPr>
            <a:xfrm>
              <a:off x="1" y="589551"/>
              <a:ext cx="1170879" cy="5018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sl-SI" sz="2100" kern="1200" dirty="0"/>
            </a:p>
          </p:txBody>
        </p:sp>
      </p:grpSp>
      <p:grpSp>
        <p:nvGrpSpPr>
          <p:cNvPr id="18" name="Skupina 17"/>
          <p:cNvGrpSpPr/>
          <p:nvPr/>
        </p:nvGrpSpPr>
        <p:grpSpPr>
          <a:xfrm>
            <a:off x="2973027" y="3159861"/>
            <a:ext cx="6445293" cy="1145025"/>
            <a:chOff x="1170880" y="1483689"/>
            <a:chExt cx="6245944" cy="1087245"/>
          </a:xfrm>
        </p:grpSpPr>
        <p:sp>
          <p:nvSpPr>
            <p:cNvPr id="19" name="Zaokroži kota na isti strani pravokotnika 18"/>
            <p:cNvSpPr/>
            <p:nvPr/>
          </p:nvSpPr>
          <p:spPr>
            <a:xfrm rot="5400000">
              <a:off x="3750229" y="-1095660"/>
              <a:ext cx="1087245" cy="6245944"/>
            </a:xfrm>
            <a:prstGeom prst="round2Same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0" name="Zaokroži kota na isti strani pravokotnika 4"/>
            <p:cNvSpPr txBox="1"/>
            <p:nvPr/>
          </p:nvSpPr>
          <p:spPr>
            <a:xfrm>
              <a:off x="1170880" y="1536764"/>
              <a:ext cx="6192869" cy="9810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defTabSz="800100">
                <a:lnSpc>
                  <a:spcPct val="90000"/>
                </a:lnSpc>
                <a:spcBef>
                  <a:spcPct val="0"/>
                </a:spcBef>
                <a:spcAft>
                  <a:spcPct val="15000"/>
                </a:spcAft>
                <a:buChar char="••"/>
              </a:pPr>
              <a:endParaRPr lang="sl-SI" dirty="0"/>
            </a:p>
          </p:txBody>
        </p:sp>
      </p:grpSp>
      <p:grpSp>
        <p:nvGrpSpPr>
          <p:cNvPr id="21" name="Skupina 20"/>
          <p:cNvGrpSpPr/>
          <p:nvPr/>
        </p:nvGrpSpPr>
        <p:grpSpPr>
          <a:xfrm>
            <a:off x="2973028" y="4517442"/>
            <a:ext cx="6445292" cy="1160308"/>
            <a:chOff x="1170880" y="2963267"/>
            <a:chExt cx="6245944" cy="1087245"/>
          </a:xfrm>
        </p:grpSpPr>
        <p:sp>
          <p:nvSpPr>
            <p:cNvPr id="22" name="Zaokroži kota na isti strani pravokotnika 21"/>
            <p:cNvSpPr/>
            <p:nvPr/>
          </p:nvSpPr>
          <p:spPr>
            <a:xfrm rot="5400000">
              <a:off x="3750229" y="383918"/>
              <a:ext cx="1087245" cy="6245944"/>
            </a:xfrm>
            <a:prstGeom prst="round2SameRect">
              <a:avLst/>
            </a:prstGeom>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sp>
        <p:sp>
          <p:nvSpPr>
            <p:cNvPr id="23" name="Zaokroži kota na isti strani pravokotnika 4"/>
            <p:cNvSpPr txBox="1"/>
            <p:nvPr/>
          </p:nvSpPr>
          <p:spPr>
            <a:xfrm>
              <a:off x="1170881" y="3016343"/>
              <a:ext cx="6093229" cy="9810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endParaRPr lang="sl-SI" sz="1800" kern="1200" dirty="0"/>
            </a:p>
            <a:p>
              <a:pPr marL="285750" lvl="1" indent="-285750" defTabSz="622300">
                <a:lnSpc>
                  <a:spcPct val="90000"/>
                </a:lnSpc>
                <a:spcBef>
                  <a:spcPct val="0"/>
                </a:spcBef>
                <a:spcAft>
                  <a:spcPct val="15000"/>
                </a:spcAft>
                <a:buFont typeface="Arial" panose="020B0604020202020204" pitchFamily="34" charset="0"/>
                <a:buChar char="•"/>
              </a:pPr>
              <a:r>
                <a:rPr lang="sl-SI" b="1" dirty="0" err="1"/>
                <a:t>Downward</a:t>
              </a:r>
              <a:r>
                <a:rPr lang="sl-SI" dirty="0"/>
                <a:t> trend </a:t>
              </a:r>
              <a:r>
                <a:rPr lang="sl-SI" dirty="0" err="1"/>
                <a:t>of</a:t>
              </a:r>
              <a:r>
                <a:rPr lang="sl-SI" dirty="0"/>
                <a:t> </a:t>
              </a:r>
              <a:r>
                <a:rPr lang="sl-SI" dirty="0" err="1"/>
                <a:t>budburst</a:t>
              </a:r>
              <a:r>
                <a:rPr lang="sl-SI" dirty="0"/>
                <a:t> </a:t>
              </a:r>
              <a:r>
                <a:rPr lang="sl-SI" dirty="0" err="1"/>
                <a:t>for</a:t>
              </a:r>
              <a:r>
                <a:rPr lang="sl-SI" dirty="0"/>
                <a:t> </a:t>
              </a:r>
              <a:r>
                <a:rPr lang="sl-SI" dirty="0" err="1"/>
                <a:t>the</a:t>
              </a:r>
              <a:r>
                <a:rPr lang="sl-SI" dirty="0"/>
                <a:t> </a:t>
              </a:r>
              <a:r>
                <a:rPr lang="sl-SI" dirty="0" err="1"/>
                <a:t>majority</a:t>
              </a:r>
              <a:r>
                <a:rPr lang="sl-SI" dirty="0"/>
                <a:t> </a:t>
              </a:r>
              <a:r>
                <a:rPr lang="sl-SI" dirty="0" err="1"/>
                <a:t>of</a:t>
              </a:r>
              <a:r>
                <a:rPr lang="sl-SI" dirty="0"/>
                <a:t> </a:t>
              </a:r>
              <a:r>
                <a:rPr lang="sl-SI" dirty="0" err="1"/>
                <a:t>grapevine</a:t>
              </a:r>
              <a:r>
                <a:rPr lang="sl-SI" dirty="0"/>
                <a:t> </a:t>
              </a:r>
              <a:r>
                <a:rPr lang="sl-SI" dirty="0" err="1"/>
                <a:t>varieties</a:t>
              </a:r>
              <a:r>
                <a:rPr lang="sl-SI" dirty="0"/>
                <a:t>/</a:t>
              </a:r>
              <a:r>
                <a:rPr lang="sl-SI" dirty="0" err="1"/>
                <a:t>flowering</a:t>
              </a:r>
              <a:r>
                <a:rPr lang="sl-SI" dirty="0"/>
                <a:t> </a:t>
              </a:r>
              <a:r>
                <a:rPr lang="sl-SI" dirty="0" err="1"/>
                <a:t>for</a:t>
              </a:r>
              <a:r>
                <a:rPr lang="sl-SI" dirty="0"/>
                <a:t> </a:t>
              </a:r>
              <a:r>
                <a:rPr lang="sl-SI" dirty="0" err="1"/>
                <a:t>the</a:t>
              </a:r>
              <a:r>
                <a:rPr lang="sl-SI" dirty="0"/>
                <a:t> </a:t>
              </a:r>
              <a:r>
                <a:rPr lang="sl-SI" dirty="0" err="1"/>
                <a:t>majority</a:t>
              </a:r>
              <a:r>
                <a:rPr lang="sl-SI" dirty="0"/>
                <a:t> </a:t>
              </a:r>
              <a:r>
                <a:rPr lang="sl-SI" dirty="0" err="1"/>
                <a:t>of</a:t>
              </a:r>
              <a:r>
                <a:rPr lang="sl-SI" dirty="0"/>
                <a:t> </a:t>
              </a:r>
              <a:r>
                <a:rPr lang="sl-SI" dirty="0" err="1"/>
                <a:t>apple</a:t>
              </a:r>
              <a:r>
                <a:rPr lang="sl-SI" dirty="0"/>
                <a:t> </a:t>
              </a:r>
              <a:r>
                <a:rPr lang="sl-SI" dirty="0" err="1"/>
                <a:t>tree</a:t>
              </a:r>
              <a:r>
                <a:rPr lang="sl-SI" dirty="0"/>
                <a:t> </a:t>
              </a:r>
              <a:r>
                <a:rPr lang="en-GB" dirty="0"/>
                <a:t>varieties</a:t>
              </a:r>
              <a:r>
                <a:rPr lang="sl-SI" dirty="0"/>
                <a:t>, </a:t>
              </a:r>
              <a:r>
                <a:rPr lang="sl-SI" b="1" dirty="0" err="1" smtClean="0"/>
                <a:t>divergent</a:t>
              </a:r>
              <a:r>
                <a:rPr lang="sl-SI" dirty="0" smtClean="0"/>
                <a:t> </a:t>
              </a:r>
              <a:r>
                <a:rPr lang="sl-SI" dirty="0" err="1"/>
                <a:t>results</a:t>
              </a:r>
              <a:r>
                <a:rPr lang="sl-SI" dirty="0"/>
                <a:t> </a:t>
              </a:r>
              <a:r>
                <a:rPr lang="sl-SI" dirty="0" err="1"/>
                <a:t>for</a:t>
              </a:r>
              <a:r>
                <a:rPr lang="sl-SI" dirty="0"/>
                <a:t> </a:t>
              </a:r>
              <a:r>
                <a:rPr lang="sl-SI" dirty="0" err="1"/>
                <a:t>cherry</a:t>
              </a:r>
              <a:r>
                <a:rPr lang="sl-SI" dirty="0"/>
                <a:t> </a:t>
              </a:r>
              <a:r>
                <a:rPr lang="sl-SI" dirty="0" err="1"/>
                <a:t>tree</a:t>
              </a:r>
              <a:r>
                <a:rPr lang="sl-SI" dirty="0"/>
                <a:t> </a:t>
              </a:r>
              <a:r>
                <a:rPr lang="en-GB" dirty="0"/>
                <a:t>varieties</a:t>
              </a:r>
              <a:r>
                <a:rPr lang="sl-SI" dirty="0"/>
                <a:t>  </a:t>
              </a:r>
            </a:p>
            <a:p>
              <a:pPr marL="114300" lvl="1" indent="-114300" algn="l" defTabSz="622300">
                <a:lnSpc>
                  <a:spcPct val="90000"/>
                </a:lnSpc>
                <a:spcBef>
                  <a:spcPct val="0"/>
                </a:spcBef>
                <a:spcAft>
                  <a:spcPct val="15000"/>
                </a:spcAft>
                <a:buChar char="••"/>
              </a:pPr>
              <a:endParaRPr lang="sl-SI" sz="1400" kern="1200" dirty="0"/>
            </a:p>
          </p:txBody>
        </p:sp>
      </p:grpSp>
      <p:grpSp>
        <p:nvGrpSpPr>
          <p:cNvPr id="24" name="Skupina 23"/>
          <p:cNvGrpSpPr/>
          <p:nvPr/>
        </p:nvGrpSpPr>
        <p:grpSpPr>
          <a:xfrm>
            <a:off x="1680754" y="4517442"/>
            <a:ext cx="1292271" cy="1785089"/>
            <a:chOff x="0" y="4111"/>
            <a:chExt cx="1170880" cy="1672684"/>
          </a:xfrm>
        </p:grpSpPr>
        <p:sp>
          <p:nvSpPr>
            <p:cNvPr id="25" name="Škarnice 24"/>
            <p:cNvSpPr/>
            <p:nvPr/>
          </p:nvSpPr>
          <p:spPr>
            <a:xfrm rot="5400000">
              <a:off x="-250902" y="255013"/>
              <a:ext cx="1672684" cy="1170879"/>
            </a:xfrm>
            <a:prstGeom prst="chevron">
              <a:avLst/>
            </a:prstGeom>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sp>
        <p:sp>
          <p:nvSpPr>
            <p:cNvPr id="26" name="Škarnice 4"/>
            <p:cNvSpPr txBox="1"/>
            <p:nvPr/>
          </p:nvSpPr>
          <p:spPr>
            <a:xfrm>
              <a:off x="1" y="589551"/>
              <a:ext cx="1170879" cy="5018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endParaRPr lang="sl-SI" sz="2100" kern="1200" dirty="0"/>
            </a:p>
          </p:txBody>
        </p:sp>
      </p:grpSp>
      <p:sp>
        <p:nvSpPr>
          <p:cNvPr id="27" name="Pravokotnik 26"/>
          <p:cNvSpPr/>
          <p:nvPr/>
        </p:nvSpPr>
        <p:spPr>
          <a:xfrm>
            <a:off x="3026228" y="3282665"/>
            <a:ext cx="6392091" cy="923330"/>
          </a:xfrm>
          <a:prstGeom prst="rect">
            <a:avLst/>
          </a:prstGeom>
        </p:spPr>
        <p:txBody>
          <a:bodyPr wrap="square">
            <a:spAutoFit/>
          </a:bodyPr>
          <a:lstStyle/>
          <a:p>
            <a:pPr marL="285750" indent="-285750">
              <a:buFont typeface="Arial" panose="020B0604020202020204" pitchFamily="34" charset="0"/>
              <a:buChar char="•"/>
            </a:pPr>
            <a:r>
              <a:rPr lang="sl-SI" b="1" dirty="0" err="1"/>
              <a:t>Increased</a:t>
            </a:r>
            <a:r>
              <a:rPr lang="sl-SI" b="1" dirty="0"/>
              <a:t> </a:t>
            </a:r>
            <a:r>
              <a:rPr lang="sl-SI" b="1" dirty="0" err="1"/>
              <a:t>frost</a:t>
            </a:r>
            <a:r>
              <a:rPr lang="sl-SI" b="1" dirty="0"/>
              <a:t> </a:t>
            </a:r>
            <a:r>
              <a:rPr lang="sl-SI" b="1" dirty="0" err="1"/>
              <a:t>risk</a:t>
            </a:r>
            <a:r>
              <a:rPr lang="sl-SI" b="1" dirty="0"/>
              <a:t> </a:t>
            </a:r>
            <a:r>
              <a:rPr lang="sl-SI" dirty="0"/>
              <a:t>in </a:t>
            </a:r>
            <a:r>
              <a:rPr lang="sl-SI" dirty="0" err="1"/>
              <a:t>analysed</a:t>
            </a:r>
            <a:r>
              <a:rPr lang="sl-SI" dirty="0"/>
              <a:t> </a:t>
            </a:r>
            <a:r>
              <a:rPr lang="sl-SI" dirty="0" err="1"/>
              <a:t>varieties</a:t>
            </a:r>
            <a:r>
              <a:rPr lang="sl-SI" dirty="0"/>
              <a:t> </a:t>
            </a:r>
            <a:r>
              <a:rPr lang="sl-SI" dirty="0" err="1"/>
              <a:t>of</a:t>
            </a:r>
            <a:r>
              <a:rPr lang="sl-SI" dirty="0"/>
              <a:t> </a:t>
            </a:r>
            <a:r>
              <a:rPr lang="sl-SI" dirty="0" err="1"/>
              <a:t>grapevine</a:t>
            </a:r>
            <a:r>
              <a:rPr lang="sl-SI" dirty="0"/>
              <a:t>, </a:t>
            </a:r>
            <a:r>
              <a:rPr lang="sl-SI" dirty="0" err="1"/>
              <a:t>apple</a:t>
            </a:r>
            <a:r>
              <a:rPr lang="sl-SI" dirty="0"/>
              <a:t> </a:t>
            </a:r>
            <a:r>
              <a:rPr lang="sl-SI" dirty="0" err="1"/>
              <a:t>and</a:t>
            </a:r>
            <a:r>
              <a:rPr lang="sl-SI" dirty="0"/>
              <a:t> </a:t>
            </a:r>
            <a:r>
              <a:rPr lang="sl-SI" dirty="0" err="1"/>
              <a:t>cherry</a:t>
            </a:r>
            <a:r>
              <a:rPr lang="sl-SI" dirty="0"/>
              <a:t> </a:t>
            </a:r>
            <a:r>
              <a:rPr lang="sl-SI" dirty="0" err="1"/>
              <a:t>trees</a:t>
            </a:r>
            <a:r>
              <a:rPr lang="sl-SI" dirty="0"/>
              <a:t> </a:t>
            </a:r>
            <a:r>
              <a:rPr lang="sl-SI" dirty="0" err="1"/>
              <a:t>grown</a:t>
            </a:r>
            <a:r>
              <a:rPr lang="sl-SI" dirty="0"/>
              <a:t> in </a:t>
            </a:r>
            <a:r>
              <a:rPr lang="sl-SI" dirty="0" err="1"/>
              <a:t>Slovenia</a:t>
            </a:r>
            <a:r>
              <a:rPr lang="sl-SI" dirty="0"/>
              <a:t> </a:t>
            </a:r>
            <a:r>
              <a:rPr lang="sl-SI" dirty="0" err="1"/>
              <a:t>for</a:t>
            </a:r>
            <a:r>
              <a:rPr lang="sl-SI" dirty="0"/>
              <a:t> </a:t>
            </a:r>
            <a:r>
              <a:rPr lang="sl-SI" dirty="0" err="1"/>
              <a:t>the</a:t>
            </a:r>
            <a:r>
              <a:rPr lang="sl-SI" dirty="0"/>
              <a:t> period </a:t>
            </a:r>
            <a:r>
              <a:rPr lang="sl-SI" b="1" dirty="0" smtClean="0"/>
              <a:t>2011</a:t>
            </a:r>
            <a:r>
              <a:rPr lang="en-GB" dirty="0"/>
              <a:t>–</a:t>
            </a:r>
            <a:r>
              <a:rPr lang="sl-SI" b="1" dirty="0" smtClean="0"/>
              <a:t>2020</a:t>
            </a:r>
            <a:r>
              <a:rPr lang="sl-SI" dirty="0" smtClean="0"/>
              <a:t> </a:t>
            </a:r>
            <a:r>
              <a:rPr lang="sl-SI" dirty="0"/>
              <a:t>in </a:t>
            </a:r>
            <a:r>
              <a:rPr lang="sl-SI" dirty="0" err="1"/>
              <a:t>comparison</a:t>
            </a:r>
            <a:r>
              <a:rPr lang="sl-SI" dirty="0"/>
              <a:t> to reference period </a:t>
            </a:r>
            <a:r>
              <a:rPr lang="en-GB" b="1" dirty="0"/>
              <a:t>1981–201</a:t>
            </a:r>
            <a:r>
              <a:rPr lang="sl-SI" b="1" dirty="0"/>
              <a:t>0</a:t>
            </a:r>
            <a:endParaRPr lang="en-GB" b="1" dirty="0"/>
          </a:p>
        </p:txBody>
      </p:sp>
      <p:pic>
        <p:nvPicPr>
          <p:cNvPr id="28" name="Picture 2" descr="screen_capture_not_allowed_white.png (1080×1080)"/>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207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09EC93F-1A35-4EB2-AAD7-358A6D465C57}"/>
              </a:ext>
            </a:extLst>
          </p:cNvPr>
          <p:cNvSpPr>
            <a:spLocks noGrp="1"/>
          </p:cNvSpPr>
          <p:nvPr>
            <p:ph type="title"/>
          </p:nvPr>
        </p:nvSpPr>
        <p:spPr>
          <a:xfrm>
            <a:off x="444136" y="736749"/>
            <a:ext cx="5767477" cy="934718"/>
          </a:xfrm>
          <a:ln w="19050"/>
        </p:spPr>
        <p:txBody>
          <a:bodyPr/>
          <a:lstStyle/>
          <a:p>
            <a:r>
              <a:rPr lang="sl-SI" dirty="0" err="1"/>
              <a:t>Acknowledgments</a:t>
            </a:r>
            <a:endParaRPr lang="sl-SI" dirty="0"/>
          </a:p>
        </p:txBody>
      </p:sp>
      <p:sp>
        <p:nvSpPr>
          <p:cNvPr id="3" name="Označba mesta vsebine 2">
            <a:extLst>
              <a:ext uri="{FF2B5EF4-FFF2-40B4-BE49-F238E27FC236}">
                <a16:creationId xmlns:a16="http://schemas.microsoft.com/office/drawing/2014/main" id="{5A8B227B-A2B6-49BC-9E9D-D4E2F3E06255}"/>
              </a:ext>
            </a:extLst>
          </p:cNvPr>
          <p:cNvSpPr>
            <a:spLocks noGrp="1"/>
          </p:cNvSpPr>
          <p:nvPr>
            <p:ph idx="1"/>
          </p:nvPr>
        </p:nvSpPr>
        <p:spPr>
          <a:xfrm>
            <a:off x="444135" y="1904134"/>
            <a:ext cx="10875505" cy="3929107"/>
          </a:xfrm>
        </p:spPr>
        <p:txBody>
          <a:bodyPr/>
          <a:lstStyle/>
          <a:p>
            <a:r>
              <a:rPr lang="en-US" i="1" dirty="0"/>
              <a:t>This work was supported by the Slovenian Research Agency, Research Program P4−0085. </a:t>
            </a:r>
            <a:endParaRPr lang="en-GB" dirty="0"/>
          </a:p>
          <a:p>
            <a:endParaRPr lang="sl-SI" dirty="0"/>
          </a:p>
          <a:p>
            <a:endParaRPr lang="sl-SI" dirty="0"/>
          </a:p>
          <a:p>
            <a:endParaRPr lang="sl-SI" dirty="0"/>
          </a:p>
          <a:p>
            <a:pPr marL="1654175" lvl="8" indent="0">
              <a:buNone/>
            </a:pPr>
            <a:r>
              <a:rPr lang="sl-SI" sz="3200" dirty="0"/>
              <a:t>THANK </a:t>
            </a:r>
            <a:r>
              <a:rPr lang="sl-SI" sz="3200" dirty="0" smtClean="0"/>
              <a:t>YOU </a:t>
            </a:r>
            <a:r>
              <a:rPr lang="sl-SI" sz="3200" dirty="0"/>
              <a:t>FOR YOUR ATTENTION!</a:t>
            </a:r>
          </a:p>
        </p:txBody>
      </p:sp>
      <p:sp>
        <p:nvSpPr>
          <p:cNvPr id="4" name="PoljeZBesedilom 3"/>
          <p:cNvSpPr txBox="1"/>
          <p:nvPr/>
        </p:nvSpPr>
        <p:spPr>
          <a:xfrm>
            <a:off x="8464731" y="6450673"/>
            <a:ext cx="3494187" cy="584775"/>
          </a:xfrm>
          <a:prstGeom prst="rect">
            <a:avLst/>
          </a:prstGeom>
          <a:noFill/>
        </p:spPr>
        <p:txBody>
          <a:bodyPr wrap="square" rtlCol="0">
            <a:spAutoFit/>
          </a:bodyPr>
          <a:lstStyle/>
          <a:p>
            <a:r>
              <a:rPr lang="en-US" sz="1400" dirty="0">
                <a:solidFill>
                  <a:schemeClr val="accent6">
                    <a:lumMod val="75000"/>
                  </a:schemeClr>
                </a:solidFill>
              </a:rPr>
              <a:t>Z</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Žnidaršič</a:t>
            </a:r>
            <a:r>
              <a:rPr lang="en-US" sz="1400" dirty="0">
                <a:solidFill>
                  <a:schemeClr val="accent6">
                    <a:lumMod val="75000"/>
                  </a:schemeClr>
                </a:solidFill>
              </a:rPr>
              <a:t>, A</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Sušnik</a:t>
            </a:r>
            <a:r>
              <a:rPr lang="en-US" sz="1400" dirty="0">
                <a:solidFill>
                  <a:schemeClr val="accent6">
                    <a:lumMod val="75000"/>
                  </a:schemeClr>
                </a:solidFill>
              </a:rPr>
              <a:t>, G</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Gregorič</a:t>
            </a:r>
            <a:r>
              <a:rPr lang="en-US" sz="1400" dirty="0">
                <a:solidFill>
                  <a:schemeClr val="accent6">
                    <a:lumMod val="75000"/>
                  </a:schemeClr>
                </a:solidFill>
              </a:rPr>
              <a:t>, T</a:t>
            </a:r>
            <a:r>
              <a:rPr lang="sl-SI" sz="1400" dirty="0">
                <a:solidFill>
                  <a:schemeClr val="accent6">
                    <a:lumMod val="75000"/>
                  </a:schemeClr>
                </a:solidFill>
              </a:rPr>
              <a:t>.</a:t>
            </a:r>
            <a:r>
              <a:rPr lang="en-US" sz="1400" dirty="0">
                <a:solidFill>
                  <a:schemeClr val="accent6">
                    <a:lumMod val="75000"/>
                  </a:schemeClr>
                </a:solidFill>
              </a:rPr>
              <a:t> </a:t>
            </a:r>
            <a:r>
              <a:rPr lang="en-US" sz="1400" dirty="0" err="1">
                <a:solidFill>
                  <a:schemeClr val="accent6">
                    <a:lumMod val="75000"/>
                  </a:schemeClr>
                </a:solidFill>
              </a:rPr>
              <a:t>Pogačar</a:t>
            </a:r>
            <a:endParaRPr lang="en-GB" sz="1400" dirty="0">
              <a:solidFill>
                <a:schemeClr val="accent6">
                  <a:lumMod val="75000"/>
                </a:schemeClr>
              </a:solidFill>
            </a:endParaRPr>
          </a:p>
          <a:p>
            <a:endParaRPr lang="en-GB" dirty="0"/>
          </a:p>
        </p:txBody>
      </p:sp>
      <p:sp>
        <p:nvSpPr>
          <p:cNvPr id="5" name="PoljeZBesedilom 4"/>
          <p:cNvSpPr txBox="1"/>
          <p:nvPr/>
        </p:nvSpPr>
        <p:spPr>
          <a:xfrm>
            <a:off x="444137" y="90418"/>
            <a:ext cx="11514781" cy="646331"/>
          </a:xfrm>
          <a:prstGeom prst="rect">
            <a:avLst/>
          </a:prstGeom>
          <a:noFill/>
        </p:spPr>
        <p:txBody>
          <a:bodyPr wrap="square" rtlCol="0">
            <a:spAutoFit/>
          </a:bodyPr>
          <a:lstStyle/>
          <a:p>
            <a:r>
              <a:rPr lang="en-GB" dirty="0">
                <a:solidFill>
                  <a:schemeClr val="accent6">
                    <a:lumMod val="75000"/>
                  </a:schemeClr>
                </a:solidFill>
              </a:rPr>
              <a:t>UP3.1 Climate change detection, assessment of trends,</a:t>
            </a:r>
            <a:r>
              <a:rPr lang="sl-SI" dirty="0">
                <a:solidFill>
                  <a:schemeClr val="accent6">
                    <a:lumMod val="75000"/>
                  </a:schemeClr>
                </a:solidFill>
              </a:rPr>
              <a:t> v</a:t>
            </a:r>
            <a:r>
              <a:rPr lang="en-GB" dirty="0" err="1">
                <a:solidFill>
                  <a:schemeClr val="accent6">
                    <a:lumMod val="75000"/>
                  </a:schemeClr>
                </a:solidFill>
              </a:rPr>
              <a:t>ariability</a:t>
            </a:r>
            <a:r>
              <a:rPr lang="en-GB" dirty="0">
                <a:solidFill>
                  <a:schemeClr val="accent6">
                    <a:lumMod val="75000"/>
                  </a:schemeClr>
                </a:solidFill>
              </a:rPr>
              <a:t> and extremes</a:t>
            </a:r>
            <a:r>
              <a:rPr lang="sl-SI" dirty="0">
                <a:solidFill>
                  <a:schemeClr val="accent6">
                    <a:lumMod val="75000"/>
                  </a:schemeClr>
                </a:solidFill>
              </a:rPr>
              <a:t>							</a:t>
            </a:r>
            <a:r>
              <a:rPr lang="sl-SI" dirty="0" smtClean="0">
                <a:solidFill>
                  <a:schemeClr val="accent6">
                    <a:lumMod val="75000"/>
                  </a:schemeClr>
                </a:solidFill>
              </a:rPr>
              <a:t>     12</a:t>
            </a:r>
            <a:endParaRPr lang="sl-SI" dirty="0">
              <a:solidFill>
                <a:schemeClr val="accent6">
                  <a:lumMod val="75000"/>
                </a:schemeClr>
              </a:solidFill>
            </a:endParaRPr>
          </a:p>
          <a:p>
            <a:endParaRPr lang="en-GB" dirty="0">
              <a:solidFill>
                <a:schemeClr val="accent4">
                  <a:lumMod val="75000"/>
                </a:schemeClr>
              </a:solidFill>
            </a:endParaRPr>
          </a:p>
        </p:txBody>
      </p:sp>
      <p:cxnSp>
        <p:nvCxnSpPr>
          <p:cNvPr id="7" name="Raven povezovalnik 6"/>
          <p:cNvCxnSpPr/>
          <p:nvPr/>
        </p:nvCxnSpPr>
        <p:spPr>
          <a:xfrm flipV="1">
            <a:off x="0" y="6392092"/>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Raven povezovalnik 7"/>
          <p:cNvCxnSpPr/>
          <p:nvPr/>
        </p:nvCxnSpPr>
        <p:spPr>
          <a:xfrm flipV="1">
            <a:off x="0" y="492035"/>
            <a:ext cx="12192000" cy="2612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2" descr="screen_capture_not_allowed_white.png (1080×1080)"/>
          <p:cNvPicPr>
            <a:picLocks noChangeAspect="1" noChangeArrowheads="1"/>
          </p:cNvPicPr>
          <p:nvPr/>
        </p:nvPicPr>
        <p:blipFill rotWithShape="1">
          <a:blip r:embed="rId2" cstate="hqprint">
            <a:extLst>
              <a:ext uri="{28A0092B-C50C-407E-A947-70E740481C1C}">
                <a14:useLocalDpi xmlns:a14="http://schemas.microsoft.com/office/drawing/2010/main" val="0"/>
              </a:ext>
            </a:extLst>
          </a:blip>
          <a:srcRect l="16206" t="11748" r="15265" b="13932"/>
          <a:stretch/>
        </p:blipFill>
        <p:spPr bwMode="auto">
          <a:xfrm>
            <a:off x="11328400" y="90418"/>
            <a:ext cx="655782" cy="71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477986"/>
      </p:ext>
    </p:extLst>
  </p:cSld>
  <p:clrMapOvr>
    <a:masterClrMapping/>
  </p:clrMapOvr>
</p:sld>
</file>

<file path=ppt/theme/theme1.xml><?xml version="1.0" encoding="utf-8"?>
<a:theme xmlns:a="http://schemas.openxmlformats.org/drawingml/2006/main" name="Paket">
  <a:themeElements>
    <a:clrScheme name="Paket">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TM10001115[[fn=Paket]]</Template>
  <TotalTime>1809</TotalTime>
  <Words>1208</Words>
  <Application>Microsoft Office PowerPoint</Application>
  <PresentationFormat>Širokozaslonsko</PresentationFormat>
  <Paragraphs>175</Paragraphs>
  <Slides>12</Slides>
  <Notes>5</Notes>
  <HiddenSlides>0</HiddenSlides>
  <MMClips>0</MMClips>
  <ScaleCrop>false</ScaleCrop>
  <HeadingPairs>
    <vt:vector size="6" baseType="variant">
      <vt:variant>
        <vt:lpstr>Uporabljene pisave</vt:lpstr>
      </vt:variant>
      <vt:variant>
        <vt:i4>7</vt:i4>
      </vt:variant>
      <vt:variant>
        <vt:lpstr>Tema</vt:lpstr>
      </vt:variant>
      <vt:variant>
        <vt:i4>1</vt:i4>
      </vt:variant>
      <vt:variant>
        <vt:lpstr>Naslovi diapozitivov</vt:lpstr>
      </vt:variant>
      <vt:variant>
        <vt:i4>12</vt:i4>
      </vt:variant>
    </vt:vector>
  </HeadingPairs>
  <TitlesOfParts>
    <vt:vector size="20" baseType="lpstr">
      <vt:lpstr>Malgun Gothic Semilight</vt:lpstr>
      <vt:lpstr>Arial</vt:lpstr>
      <vt:lpstr>Calibri</vt:lpstr>
      <vt:lpstr>Cambria Math</vt:lpstr>
      <vt:lpstr>Gill Sans MT</vt:lpstr>
      <vt:lpstr>Times New Roman</vt:lpstr>
      <vt:lpstr>Wingdings</vt:lpstr>
      <vt:lpstr>Paket</vt:lpstr>
      <vt:lpstr>Risk assessment of frost occurrence in a changing climate</vt:lpstr>
      <vt:lpstr>OVERVIEW</vt:lpstr>
      <vt:lpstr>methodology</vt:lpstr>
      <vt:lpstr>Phenological Data </vt:lpstr>
      <vt:lpstr>… Data  </vt:lpstr>
      <vt:lpstr>Meteorological Data </vt:lpstr>
      <vt:lpstr>Frost risk – grapevine</vt:lpstr>
      <vt:lpstr>Frost risk – apple tree</vt:lpstr>
      <vt:lpstr>Frost risk – Cherry tree</vt:lpstr>
      <vt:lpstr>To be continued…</vt:lpstr>
      <vt:lpstr>CONCLUSIONS</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 of frost occurrence in a changing climate</dc:title>
  <dc:creator>Žnidaršič, Zala</dc:creator>
  <cp:lastModifiedBy>Zala</cp:lastModifiedBy>
  <cp:revision>88</cp:revision>
  <dcterms:created xsi:type="dcterms:W3CDTF">2022-08-09T08:20:11Z</dcterms:created>
  <dcterms:modified xsi:type="dcterms:W3CDTF">2022-09-02T07:32:22Z</dcterms:modified>
</cp:coreProperties>
</file>