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12192000" cy="6858000"/>
  <p:notesSz cx="7772400" cy="10058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D847BE7-5358-4ED9-BC39-D4F68E900DC2}">
          <p14:sldIdLst>
            <p14:sldId id="256"/>
            <p14:sldId id="258"/>
            <p14:sldId id="259"/>
            <p14:sldId id="261"/>
            <p14:sldId id="262"/>
            <p14:sldId id="263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23" clrIdx="0"/>
  <p:cmAuthor id="1" name="Lijie Zhang" initials="LZ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9" d="100"/>
          <a:sy n="59" d="100"/>
        </p:scale>
        <p:origin x="3130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4FE14E5-418F-33BE-0FB9-7428D54C05B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1D4415C-44DF-560F-2E7B-035F21AC71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6CE99-0E37-40F1-B59E-ACB52614A26F}" type="datetimeFigureOut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C9841F5-74E4-FB61-2C31-20F54A09220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67A3261-0B90-B1AA-41C9-F7B44C4FA4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1E9B-D3E9-4A8A-8833-3824806725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7490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DE" sz="18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2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2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12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2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BEE38D5-8FEE-4C99-BBF8-20D41AD58710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8BEE38D5-8FEE-4C99-BBF8-20D41AD58710}" type="slidenum">
              <a:rPr lang="en-US" sz="1400" b="0" strike="noStrike" spc="-1" smtClean="0">
                <a:latin typeface="Times New Roman"/>
              </a:rPr>
              <a:t>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35332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869950" y="1257300"/>
            <a:ext cx="6032500" cy="3394075"/>
          </a:xfrm>
          <a:prstGeom prst="rect">
            <a:avLst/>
          </a:prstGeom>
        </p:spPr>
      </p:sp>
      <p:sp>
        <p:nvSpPr>
          <p:cNvPr id="308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5400" cy="395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000" b="0" strike="noStrike" spc="-1" dirty="0">
              <a:latin typeface="Arial"/>
            </a:endParaRPr>
          </a:p>
        </p:txBody>
      </p:sp>
      <p:sp>
        <p:nvSpPr>
          <p:cNvPr id="309" name="CustomShape 3"/>
          <p:cNvSpPr/>
          <p:nvPr/>
        </p:nvSpPr>
        <p:spPr>
          <a:xfrm>
            <a:off x="4402080" y="9553680"/>
            <a:ext cx="3367440" cy="503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D2E14721-C39C-48BE-9225-46B4CFE5D24F}" type="slidenum">
              <a:rPr lang="en-DE" sz="1200" b="0" strike="noStrike" spc="-1">
                <a:solidFill>
                  <a:srgbClr val="000000"/>
                </a:solidFill>
                <a:latin typeface="Times New Roman"/>
                <a:ea typeface="+mn-ea"/>
              </a:rPr>
              <a:t>7</a:t>
            </a:fld>
            <a:endParaRPr lang="en-US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DE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DE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1D275D-CB78-5D61-9331-ADBE5AAEC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6A4000-9B24-0C0C-07ED-33810A13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76954" y="6242357"/>
            <a:ext cx="2743200" cy="365125"/>
          </a:xfrm>
          <a:prstGeom prst="rect">
            <a:avLst/>
          </a:prstGeom>
        </p:spPr>
        <p:txBody>
          <a:bodyPr/>
          <a:lstStyle/>
          <a:p>
            <a:fld id="{10FC6447-E000-467A-A8AC-3CBAC5A3CC12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AFEB955-33D6-CF8D-1F68-D4DC31E91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037B915-0663-6DD7-E261-74AF541E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F7C295-2DC4-4355-BA34-6CDDE37DCD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3933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3894EE-3E57-55E3-7990-8381786BA0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F21221F-862C-8069-1F69-21F8CF3A6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B98660C-99C3-2B87-073B-6F5A0AAF1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60AA4-39AC-40FA-AD3D-C320E9EF5128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B06664-A3C1-09E1-85AB-F3EDCF3AF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2B5F157-147C-0EF7-44C1-EC695BA42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693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96AC43-3FEF-2AC5-5EFA-8DB3CBA9B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3D6D70-F0F2-8025-7D75-2B230FECC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8B2FF4-56B6-8C02-89E7-EA0CA28AE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34ED-4867-4ABF-877E-FD1ECC6BC56D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C9B395-2C57-FB70-D279-608F547B5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301B8D-6CD9-517E-FAA0-3EAD896F0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6479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10F009-DAA1-32F6-7722-B5E4E2952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99365C-0AE0-1192-BDAF-A3637E152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C53A5E-2087-D866-CF72-39CF5CF8B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DD879-228C-4261-B285-9802EBE9CE2F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9D2EC3-52D2-A868-4FF9-49103BD2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901064C-5022-A905-2595-9E5A41B40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532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3EF3B9-C02D-6F61-5337-C7D0A96A1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38B2D1-E594-2A6B-2363-DD7975BE5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DEA5222-3A58-6D8D-E41A-FB49946AF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7A311A-8CB9-ADF3-5382-D89E3EB72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973C0-A107-4164-994B-E74FB4D75CF1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AEF804-2D4A-82A1-6A2C-5DD743EE8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ECA7A2A-8E95-60CA-8149-947D0A1CC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963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5D3114-093F-A56F-D7BC-E2A83C1BC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845D117-14DE-B493-1F27-A437C33BB5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47A41CC-186B-C215-4CE3-3A0B54B847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EBE209A-B190-C8DE-C5D6-B0391FC5E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665DCA5-FFE4-D6D6-56D7-E06551C92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BB7DCB2-CB28-8248-13F6-69206A83C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408E-A861-467B-8C0A-A30FE5765C70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915B03B-A576-EBD0-380D-C6F73270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FCB44A8-DF8B-BC56-CD3D-878FCA1BF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915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54D9DD-A193-856A-E9EA-CC63F052A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C3BC92A-0A99-9C57-E525-E5A12819A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8BE8A-49F5-426C-B157-092E82560702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CBDCC6A-7817-3605-771C-C75C72CE1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53ABCEB-8A06-5E9E-1423-BBD4EE3E5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138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0DDC65-53BE-6BF2-1D26-21C24CC4D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7BDCA-1C33-4777-BDF0-1EE6C2076912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78A8482-144E-5918-12AF-F2662921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BD7894-841B-E0F0-81DE-3C620F154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7538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C8B07-EEEC-C5C5-7496-FFF2B9393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A4511F-172F-158C-2F17-BA1255D18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C96A53F-E98D-9D68-DD34-14FDB6EA74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F0BDE1-FC2A-8B46-D234-2B81E90F8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504EA-6DEA-4402-AEBF-F1B1C60B0C14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3AA14D-D02C-5C6E-792B-DC2F6D321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EE557F-FEED-704E-D7D5-86E453011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01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6473C0-1514-B902-9FE5-D8B04B60B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4B2CEAE-90EB-3A4D-54CF-549F8B9DE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685A6D-3C04-E29D-CC68-0FFB31CA3B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9591DF-8677-ED2F-5B58-C9AD1A934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CDC4-17F1-4BA3-B845-9DB3441615B0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126AFC-D1FD-E247-8241-24A8ECFCF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5CAA44F-9A8F-4CE8-187F-A901857D1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853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E0E801-8A71-137B-0C8E-4519DF91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A90102E-A987-2E81-C627-75ACE2646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BDC71C-032D-EEEC-3B90-5FF007B72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884B4-4E8A-422E-99C1-16E02429A7D9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CE2CB7-D973-F9F0-910D-F8A0F8F4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A946D8-638E-E71A-0E67-6FD58720E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5262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63569AA-F3D9-C5FD-53C8-1D89A06C3D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54CAE6A-F1A4-C4B0-64EB-233B927F36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6949AA-5C5B-0F0D-DA60-AFEC96E4C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A5EA1-1C42-4DD9-B9ED-748ACB5547E8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EF9AEE-A558-7C35-B5BF-3B1C39290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CA7DBA-FB65-6A97-4A49-7DD396895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5846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12"/>
          <p:cNvPicPr/>
          <p:nvPr/>
        </p:nvPicPr>
        <p:blipFill>
          <a:blip r:embed="rId15"/>
          <a:stretch/>
        </p:blipFill>
        <p:spPr>
          <a:xfrm>
            <a:off x="9938520" y="6005520"/>
            <a:ext cx="1881360" cy="548280"/>
          </a:xfrm>
          <a:prstGeom prst="rect">
            <a:avLst/>
          </a:prstGeom>
          <a:ln>
            <a:noFill/>
          </a:ln>
        </p:spPr>
      </p:pic>
      <p:pic>
        <p:nvPicPr>
          <p:cNvPr id="7" name="Grafik 7"/>
          <p:cNvPicPr/>
          <p:nvPr/>
        </p:nvPicPr>
        <p:blipFill>
          <a:blip r:embed="rId16"/>
          <a:stretch/>
        </p:blipFill>
        <p:spPr>
          <a:xfrm>
            <a:off x="372240" y="6424920"/>
            <a:ext cx="2302920" cy="90720"/>
          </a:xfrm>
          <a:prstGeom prst="rect">
            <a:avLst/>
          </a:prstGeom>
          <a:ln>
            <a:noFill/>
          </a:ln>
        </p:spPr>
      </p:pic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DE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DE" sz="2800" b="0" strike="noStrike" spc="-1" dirty="0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DE" sz="2000" b="0" strike="noStrike" spc="-1" dirty="0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DE" sz="1800" b="0" strike="noStrike" spc="-1" dirty="0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DE" sz="1800" b="0" strike="noStrike" spc="-1" dirty="0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DE" sz="2000" b="0" strike="noStrike" spc="-1" dirty="0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DE" sz="2000" b="0" strike="noStrike" spc="-1" dirty="0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DE" sz="2000" b="0" strike="noStrike" spc="-1" dirty="0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6E9AE2D-C6C8-1F7C-CEB4-BBD123642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051F3F-2DD0-0486-3CAE-2CCFC3946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6740D5-1C77-09D9-37D1-5C0C28C577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56EA-BA65-433F-AFBA-2DD5BD8F2BA9}" type="datetime1">
              <a:rPr lang="zh-CN" altLang="en-US" smtClean="0"/>
              <a:t>2022/9/8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9574B9-51C8-EC19-6384-2D246F0B18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F908C5-9B5D-6AC6-6D1A-6B693E642B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D6B7A-9606-4AC7-AE29-FEAC273460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085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1">
            <a:extLst>
              <a:ext uri="{FF2B5EF4-FFF2-40B4-BE49-F238E27FC236}">
                <a16:creationId xmlns:a16="http://schemas.microsoft.com/office/drawing/2014/main" id="{07018997-0BB7-14D8-8882-1373F1D5DE37}"/>
              </a:ext>
            </a:extLst>
          </p:cNvPr>
          <p:cNvSpPr/>
          <p:nvPr/>
        </p:nvSpPr>
        <p:spPr>
          <a:xfrm>
            <a:off x="0" y="3429000"/>
            <a:ext cx="12191400" cy="1979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Bildplatzhalter 7"/>
          <p:cNvPicPr/>
          <p:nvPr/>
        </p:nvPicPr>
        <p:blipFill>
          <a:blip r:embed="rId2"/>
          <a:srcRect l="26" r="26"/>
          <a:stretch/>
        </p:blipFill>
        <p:spPr>
          <a:xfrm>
            <a:off x="371520" y="341280"/>
            <a:ext cx="11448360" cy="3087000"/>
          </a:xfrm>
          <a:prstGeom prst="rect">
            <a:avLst/>
          </a:prstGeom>
          <a:ln>
            <a:noFill/>
          </a:ln>
        </p:spPr>
      </p:pic>
      <p:sp>
        <p:nvSpPr>
          <p:cNvPr id="129" name="CustomShape 1"/>
          <p:cNvSpPr/>
          <p:nvPr/>
        </p:nvSpPr>
        <p:spPr>
          <a:xfrm>
            <a:off x="731880" y="3633840"/>
            <a:ext cx="11196000" cy="622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2400" b="1" strike="noStrike" cap="all" spc="-1" dirty="0">
                <a:solidFill>
                  <a:srgbClr val="FFFFFF"/>
                </a:solidFill>
                <a:latin typeface="Arial"/>
                <a:ea typeface="DejaVu Sans"/>
              </a:rPr>
              <a:t>Large-eddy Simulation of Surface Heterogeneity Induced</a:t>
            </a:r>
            <a:br>
              <a:rPr dirty="0"/>
            </a:br>
            <a:r>
              <a:rPr lang="en-US" sz="2400" b="1" strike="noStrike" cap="all" spc="-1" dirty="0">
                <a:solidFill>
                  <a:srgbClr val="FFFFFF"/>
                </a:solidFill>
                <a:latin typeface="Arial"/>
                <a:ea typeface="DejaVu Sans"/>
              </a:rPr>
              <a:t>Secondary Circulation with Ambient Winds</a:t>
            </a:r>
            <a:endParaRPr lang="en-US" sz="2400" b="0" strike="noStrike" spc="-1" dirty="0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6456060" y="4627080"/>
            <a:ext cx="5567327" cy="3923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600" b="1" strike="noStrike" cap="all" spc="55" dirty="0" err="1">
                <a:solidFill>
                  <a:srgbClr val="FFFFFF"/>
                </a:solidFill>
                <a:latin typeface="Arial"/>
                <a:ea typeface="DejaVu Sans"/>
              </a:rPr>
              <a:t>Lijie</a:t>
            </a:r>
            <a:r>
              <a:rPr lang="en-US" sz="1600" b="1" strike="noStrike" cap="all" spc="55" dirty="0">
                <a:solidFill>
                  <a:srgbClr val="FFFFFF"/>
                </a:solidFill>
                <a:latin typeface="Arial"/>
                <a:ea typeface="DejaVu Sans"/>
              </a:rPr>
              <a:t> Zhang</a:t>
            </a:r>
            <a:r>
              <a:rPr lang="en-US" sz="1600" b="1" strike="noStrike" cap="all" spc="55" baseline="30000" dirty="0">
                <a:solidFill>
                  <a:srgbClr val="FFFFFF"/>
                </a:solidFill>
                <a:latin typeface="Arial"/>
                <a:ea typeface="DejaVu Sans"/>
              </a:rPr>
              <a:t>1</a:t>
            </a:r>
            <a:r>
              <a:rPr lang="en-US" sz="1600" b="0" strike="noStrike" cap="all" spc="55" dirty="0">
                <a:solidFill>
                  <a:srgbClr val="FFFFFF"/>
                </a:solidFill>
                <a:latin typeface="Arial"/>
                <a:ea typeface="DejaVu Sans"/>
              </a:rPr>
              <a:t>, Stefan poll</a:t>
            </a:r>
            <a:r>
              <a:rPr lang="en-US" sz="1600" b="0" strike="noStrike" cap="all" spc="55" baseline="30000" dirty="0">
                <a:solidFill>
                  <a:srgbClr val="FFFFFF"/>
                </a:solidFill>
                <a:latin typeface="Arial"/>
                <a:ea typeface="DejaVu Sans"/>
              </a:rPr>
              <a:t>1,2</a:t>
            </a:r>
            <a:r>
              <a:rPr lang="en-US" sz="1600" b="0" strike="noStrike" cap="all" spc="55" dirty="0">
                <a:solidFill>
                  <a:srgbClr val="FFFFFF"/>
                </a:solidFill>
                <a:latin typeface="Arial"/>
                <a:ea typeface="DejaVu Sans"/>
              </a:rPr>
              <a:t>, Stefan </a:t>
            </a:r>
            <a:r>
              <a:rPr lang="en-US" sz="1600" b="0" strike="noStrike" cap="all" spc="55" dirty="0" err="1">
                <a:solidFill>
                  <a:srgbClr val="FFFFFF"/>
                </a:solidFill>
                <a:latin typeface="Arial"/>
                <a:ea typeface="DejaVu Sans"/>
              </a:rPr>
              <a:t>kollet</a:t>
            </a:r>
            <a:r>
              <a:rPr lang="en-US" sz="1600" b="0" strike="noStrike" cap="all" spc="55" dirty="0">
                <a:solidFill>
                  <a:srgbClr val="FFFFFF"/>
                </a:solidFill>
                <a:latin typeface="Arial"/>
                <a:ea typeface="DejaVu Sans"/>
              </a:rPr>
              <a:t> </a:t>
            </a:r>
            <a:r>
              <a:rPr lang="en-US" sz="1600" b="0" strike="noStrike" cap="all" spc="55" baseline="30000" dirty="0">
                <a:solidFill>
                  <a:srgbClr val="FFFFFF"/>
                </a:solidFill>
                <a:latin typeface="Arial"/>
                <a:ea typeface="DejaVu Sans"/>
              </a:rPr>
              <a:t>1,2,3</a:t>
            </a:r>
            <a:endParaRPr lang="en-US" sz="1600" b="0" strike="noStrike" spc="-1" dirty="0">
              <a:latin typeface="Arial"/>
            </a:endParaRPr>
          </a:p>
          <a:p>
            <a:pPr>
              <a:lnSpc>
                <a:spcPct val="114000"/>
              </a:lnSpc>
              <a:spcAft>
                <a:spcPts val="601"/>
              </a:spcAft>
              <a:tabLst>
                <a:tab pos="0" algn="l"/>
              </a:tabLst>
            </a:pPr>
            <a:r>
              <a:rPr lang="en-US" sz="1200" b="0" strike="noStrike" cap="all" spc="55" dirty="0">
                <a:solidFill>
                  <a:srgbClr val="FFFFFF"/>
                </a:solidFill>
                <a:latin typeface="Arial"/>
                <a:ea typeface="DejaVu Sans"/>
              </a:rPr>
              <a:t>CONTACT: L.ZHANG@FZ-JUELICH.DE</a:t>
            </a:r>
            <a:endParaRPr lang="en-US" sz="1200" b="0" strike="noStrike" spc="-1" dirty="0">
              <a:latin typeface="Arial"/>
            </a:endParaRPr>
          </a:p>
        </p:txBody>
      </p:sp>
      <p:sp>
        <p:nvSpPr>
          <p:cNvPr id="131" name="CustomShape 3"/>
          <p:cNvSpPr/>
          <p:nvPr/>
        </p:nvSpPr>
        <p:spPr>
          <a:xfrm>
            <a:off x="371520" y="6423120"/>
            <a:ext cx="2303280" cy="8928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4"/>
          <p:cNvSpPr/>
          <p:nvPr/>
        </p:nvSpPr>
        <p:spPr>
          <a:xfrm>
            <a:off x="551880" y="5635080"/>
            <a:ext cx="11088000" cy="7048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343080" indent="-342360">
              <a:lnSpc>
                <a:spcPct val="95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Institute for Bio- and Geosciences: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Agrosphere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(IBG-3), Research Centre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Jülich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Jülich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Germany</a:t>
            </a:r>
            <a:endParaRPr lang="en-US" sz="1400" b="0" strike="noStrike" spc="-1" dirty="0">
              <a:latin typeface="Arial"/>
            </a:endParaRPr>
          </a:p>
          <a:p>
            <a:pPr marL="343080" indent="-342360">
              <a:lnSpc>
                <a:spcPct val="95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SimDataLab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Terrestrial Systems,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Jülich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Supercomputing Centre (JSC),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Jülich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Germany</a:t>
            </a:r>
            <a:endParaRPr lang="en-US" sz="1400" b="0" strike="noStrike" spc="-1" dirty="0">
              <a:latin typeface="Arial"/>
            </a:endParaRPr>
          </a:p>
          <a:p>
            <a:pPr marL="343080" indent="-342360">
              <a:lnSpc>
                <a:spcPct val="95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Centre for High-Performance Scientific Computing in Terrestrial Systems,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Geoverbund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ABC/J, </a:t>
            </a:r>
            <a:r>
              <a:rPr lang="en-US" sz="1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Jülich</a:t>
            </a:r>
            <a:r>
              <a:rPr lang="en-US" sz="1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Germany</a:t>
            </a:r>
            <a:endParaRPr lang="en-US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74320" y="274320"/>
            <a:ext cx="1144764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de-DE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Introduction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177" name="CustomShape 3"/>
          <p:cNvSpPr/>
          <p:nvPr/>
        </p:nvSpPr>
        <p:spPr>
          <a:xfrm>
            <a:off x="464760" y="1131840"/>
            <a:ext cx="1144764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Background 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79" name="CustomShape 5"/>
          <p:cNvSpPr/>
          <p:nvPr/>
        </p:nvSpPr>
        <p:spPr>
          <a:xfrm>
            <a:off x="406201" y="1605370"/>
            <a:ext cx="6385729" cy="400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342900" indent="-342900" algn="just">
              <a:lnSpc>
                <a:spcPct val="95000"/>
              </a:lnSpc>
              <a:buFont typeface="Arial" panose="020B0604020202020204" pitchFamily="34" charset="0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Land surface heterogeneity affects the surface energy distribution and induces secondary circulations at a certain scale. </a:t>
            </a:r>
            <a:r>
              <a:rPr lang="en-US" sz="1600" b="0" strike="noStrike" spc="-1" dirty="0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(</a:t>
            </a:r>
            <a:r>
              <a:rPr lang="en-US" sz="1600" b="0" strike="noStrike" spc="-1" dirty="0" err="1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Avissar</a:t>
            </a:r>
            <a:r>
              <a:rPr lang="en-US" sz="1600" b="0" strike="noStrike" spc="-1" dirty="0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 and Schmidt 1998; </a:t>
            </a:r>
            <a:r>
              <a:rPr lang="en-US" sz="1600" b="0" strike="noStrike" spc="-1" dirty="0" err="1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Raasch</a:t>
            </a:r>
            <a:r>
              <a:rPr lang="en-US" sz="1600" b="0" strike="noStrike" spc="-1" dirty="0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 and </a:t>
            </a:r>
            <a:r>
              <a:rPr lang="en-US" sz="1600" b="0" strike="noStrike" spc="-1" dirty="0" err="1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Harbusch</a:t>
            </a:r>
            <a:r>
              <a:rPr lang="en-US" sz="1600" b="0" strike="noStrike" spc="-1" dirty="0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 2001)</a:t>
            </a:r>
            <a:endParaRPr lang="en-US" sz="1600" b="0" strike="noStrike" spc="-1" dirty="0">
              <a:solidFill>
                <a:schemeClr val="bg1">
                  <a:lumMod val="65000"/>
                </a:schemeClr>
              </a:solidFill>
              <a:latin typeface="Arial"/>
            </a:endParaRPr>
          </a:p>
          <a:p>
            <a:pPr algn="just">
              <a:lnSpc>
                <a:spcPct val="95000"/>
              </a:lnSpc>
            </a:pPr>
            <a:endParaRPr lang="en-US" sz="2000" b="0" strike="noStrike" spc="-1" dirty="0">
              <a:latin typeface="Arial"/>
            </a:endParaRPr>
          </a:p>
          <a:p>
            <a:pPr marL="344340" indent="-342900" algn="just">
              <a:lnSpc>
                <a:spcPct val="9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Ambient wind may influence the formation of secondary circulation. </a:t>
            </a:r>
            <a:r>
              <a:rPr lang="en-US" sz="1600" b="0" strike="noStrike" spc="-1" dirty="0">
                <a:solidFill>
                  <a:schemeClr val="bg1">
                    <a:lumMod val="65000"/>
                  </a:schemeClr>
                </a:solidFill>
                <a:latin typeface="Arial"/>
                <a:ea typeface="DejaVu Sans"/>
              </a:rPr>
              <a:t>(Lee et al., 2019)</a:t>
            </a:r>
          </a:p>
          <a:p>
            <a:pPr marL="344340" indent="-342900" algn="just">
              <a:lnSpc>
                <a:spcPct val="9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1600" spc="-1" dirty="0">
              <a:solidFill>
                <a:schemeClr val="bg1">
                  <a:lumMod val="65000"/>
                </a:schemeClr>
              </a:solidFill>
              <a:latin typeface="Arial"/>
            </a:endParaRPr>
          </a:p>
          <a:p>
            <a:pPr marL="344340" indent="-342900" algn="just">
              <a:lnSpc>
                <a:spcPct val="95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spc="-1" dirty="0">
                <a:solidFill>
                  <a:srgbClr val="000000"/>
                </a:solidFill>
              </a:rPr>
              <a:t>Transport by the secondary circulations can lead to an underestimation of energy fluxes by 10%-30% as measured by Eddy-Covariance, and leading to the energy balance closure problem. </a:t>
            </a:r>
            <a:r>
              <a:rPr lang="en-US" altLang="zh-CN" sz="1600" spc="-1" dirty="0">
                <a:solidFill>
                  <a:schemeClr val="bg1">
                    <a:lumMod val="65000"/>
                  </a:schemeClr>
                </a:solidFill>
              </a:rPr>
              <a:t>(</a:t>
            </a:r>
            <a:r>
              <a:rPr lang="en-US" altLang="zh-CN" sz="1600" spc="-1" dirty="0" err="1">
                <a:solidFill>
                  <a:schemeClr val="bg1">
                    <a:lumMod val="65000"/>
                  </a:schemeClr>
                </a:solidFill>
              </a:rPr>
              <a:t>Mauder</a:t>
            </a:r>
            <a:r>
              <a:rPr lang="en-US" altLang="zh-CN" sz="1600" spc="-1" dirty="0">
                <a:solidFill>
                  <a:schemeClr val="bg1">
                    <a:lumMod val="65000"/>
                  </a:schemeClr>
                </a:solidFill>
              </a:rPr>
              <a:t> et al.2020; </a:t>
            </a:r>
            <a:r>
              <a:rPr lang="en-US" altLang="zh-CN" sz="1600" spc="-1" dirty="0" err="1">
                <a:solidFill>
                  <a:schemeClr val="bg1">
                    <a:lumMod val="65000"/>
                  </a:schemeClr>
                </a:solidFill>
              </a:rPr>
              <a:t>Wanner</a:t>
            </a:r>
            <a:r>
              <a:rPr lang="en-US" altLang="zh-CN" sz="1600" spc="-1" dirty="0">
                <a:solidFill>
                  <a:schemeClr val="bg1">
                    <a:lumMod val="65000"/>
                  </a:schemeClr>
                </a:solidFill>
              </a:rPr>
              <a:t> et al.2022)</a:t>
            </a:r>
            <a:endParaRPr lang="en-US" sz="1600" spc="-1" dirty="0">
              <a:solidFill>
                <a:schemeClr val="bg1">
                  <a:lumMod val="65000"/>
                </a:schemeClr>
              </a:solidFill>
            </a:endParaRPr>
          </a:p>
          <a:p>
            <a:pPr marL="1440" algn="just">
              <a:lnSpc>
                <a:spcPct val="95000"/>
              </a:lnSpc>
              <a:buClr>
                <a:srgbClr val="000000"/>
              </a:buClr>
            </a:pPr>
            <a:endParaRPr lang="en-US" sz="2000" b="0" strike="noStrike" spc="-1" dirty="0">
              <a:solidFill>
                <a:schemeClr val="bg1">
                  <a:lumMod val="65000"/>
                </a:schemeClr>
              </a:solidFill>
              <a:latin typeface="Arial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6E3BCE2-3959-7021-8067-C574ED4A15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80" t="5106" r="7016" b="2472"/>
          <a:stretch/>
        </p:blipFill>
        <p:spPr>
          <a:xfrm>
            <a:off x="6850489" y="1397520"/>
            <a:ext cx="5147035" cy="3242821"/>
          </a:xfrm>
          <a:prstGeom prst="rect">
            <a:avLst/>
          </a:prstGeom>
        </p:spPr>
      </p:pic>
      <p:sp>
        <p:nvSpPr>
          <p:cNvPr id="5" name="CustomShape 7">
            <a:extLst>
              <a:ext uri="{FF2B5EF4-FFF2-40B4-BE49-F238E27FC236}">
                <a16:creationId xmlns:a16="http://schemas.microsoft.com/office/drawing/2014/main" id="{926A7E90-A21F-274B-1F09-6769A908D19A}"/>
              </a:ext>
            </a:extLst>
          </p:cNvPr>
          <p:cNvSpPr/>
          <p:nvPr/>
        </p:nvSpPr>
        <p:spPr>
          <a:xfrm>
            <a:off x="7754564" y="4640341"/>
            <a:ext cx="4242960" cy="7048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en-US" sz="1400" b="0" strike="noStrike" spc="-1" dirty="0">
                <a:latin typeface="Arial"/>
              </a:rPr>
              <a:t>Sketch of the generation of secondary circulation </a:t>
            </a:r>
            <a:r>
              <a:rPr lang="en-US" sz="1400" b="0" strike="noStrike" spc="-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(Chen 2012; </a:t>
            </a:r>
            <a:r>
              <a:rPr lang="da-DK" sz="1400" b="0" strike="noStrike" spc="-1" dirty="0">
                <a:solidFill>
                  <a:schemeClr val="bg1">
                    <a:lumMod val="50000"/>
                  </a:schemeClr>
                </a:solidFill>
                <a:latin typeface="Arial"/>
              </a:rPr>
              <a:t>Mauder et al., 2007; Foken, 2008; Foken et al., 2010)</a:t>
            </a:r>
            <a:endParaRPr lang="en-US" sz="1400" b="0" strike="noStrike" spc="-1" dirty="0">
              <a:solidFill>
                <a:schemeClr val="bg1">
                  <a:lumMod val="5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360000" y="188640"/>
            <a:ext cx="1144764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de-DE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Methodology</a:t>
            </a:r>
            <a:endParaRPr lang="en-US" sz="3200" b="0" strike="noStrike" spc="-1">
              <a:latin typeface="Arial"/>
            </a:endParaRPr>
          </a:p>
        </p:txBody>
      </p:sp>
      <p:grpSp>
        <p:nvGrpSpPr>
          <p:cNvPr id="185" name="Group 4"/>
          <p:cNvGrpSpPr/>
          <p:nvPr/>
        </p:nvGrpSpPr>
        <p:grpSpPr>
          <a:xfrm>
            <a:off x="265680" y="2384640"/>
            <a:ext cx="6954270" cy="2401811"/>
            <a:chOff x="265680" y="2384640"/>
            <a:chExt cx="6415920" cy="2260776"/>
          </a:xfrm>
        </p:grpSpPr>
        <p:graphicFrame>
          <p:nvGraphicFramePr>
            <p:cNvPr id="186" name="Table 5"/>
            <p:cNvGraphicFramePr/>
            <p:nvPr>
              <p:extLst>
                <p:ext uri="{D42A27DB-BD31-4B8C-83A1-F6EECF244321}">
                  <p14:modId xmlns:p14="http://schemas.microsoft.com/office/powerpoint/2010/main" val="1590669019"/>
                </p:ext>
              </p:extLst>
            </p:nvPr>
          </p:nvGraphicFramePr>
          <p:xfrm>
            <a:off x="265680" y="2740680"/>
            <a:ext cx="6088632" cy="1904736"/>
          </p:xfrm>
          <a:graphic>
            <a:graphicData uri="http://schemas.openxmlformats.org/drawingml/2006/table">
              <a:tbl>
                <a:tblPr/>
                <a:tblGrid>
                  <a:gridCol w="207747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32209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9996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26820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1" strike="noStrike" spc="-1">
                            <a:solidFill>
                              <a:srgbClr val="FFFFFF"/>
                            </a:solidFill>
                            <a:latin typeface="Arial"/>
                            <a:ea typeface="DejaVu Sans"/>
                          </a:rPr>
                          <a:t>Simulations</a:t>
                        </a:r>
                        <a:endParaRPr lang="en-US" sz="1200" b="0" strike="noStrike" spc="-1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38160">
                        <a:solidFill>
                          <a:srgbClr val="FFFFFF"/>
                        </a:solidFill>
                      </a:lnB>
                      <a:solidFill>
                        <a:srgbClr val="ADBDE3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1" i="1" strike="noStrike" spc="-1" dirty="0">
                            <a:solidFill>
                              <a:srgbClr val="FFFFFF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1" strike="noStrike" spc="-1" dirty="0">
                            <a:solidFill>
                              <a:srgbClr val="FFFFFF"/>
                            </a:solidFill>
                            <a:latin typeface="Arial"/>
                            <a:ea typeface="DejaVu Sans"/>
                          </a:rPr>
                          <a:t> wind speed (m/s)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38160">
                        <a:solidFill>
                          <a:srgbClr val="FFFFFF"/>
                        </a:solidFill>
                      </a:lnB>
                      <a:solidFill>
                        <a:srgbClr val="ADBDE3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1" i="1" strike="noStrike" spc="-1" dirty="0">
                            <a:solidFill>
                              <a:srgbClr val="FFFFFF"/>
                            </a:solidFill>
                            <a:latin typeface="Arial"/>
                            <a:ea typeface="DejaVu Sans"/>
                          </a:rPr>
                          <a:t>CR </a:t>
                        </a:r>
                        <a:r>
                          <a:rPr lang="en-US" sz="1200" b="1" strike="noStrike" spc="-1" dirty="0">
                            <a:solidFill>
                              <a:srgbClr val="FFFFFF"/>
                            </a:solidFill>
                            <a:latin typeface="Arial"/>
                            <a:ea typeface="DejaVu Sans"/>
                          </a:rPr>
                          <a:t>wind speed (m/s)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38160">
                        <a:solidFill>
                          <a:srgbClr val="FFFFFF"/>
                        </a:solidFill>
                      </a:lnB>
                      <a:solidFill>
                        <a:srgbClr val="ADBDE3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6820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Reference simulation </a:t>
                        </a:r>
                      </a:p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(No-wind condition) 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3816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3816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3816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6820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 wind simulation 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F1F3F9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=0, 0.25, 0.5, 1, 2, 4, 8, 16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F1F3F9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F1F3F9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6820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 wind simulation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=0, 0.5, 1, 2, 4, 8, 16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6820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Mixed wind simulation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F1F3F9"/>
                      </a:solidFill>
                    </a:tcPr>
                  </a:tc>
                  <a:tc gridSpan="2"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PR=CR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 0.35, 0.70, 1.41, 2.83, 5.66, 11.3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F1F3F9"/>
                      </a:solidFill>
                    </a:tcPr>
                  </a:tc>
                  <a:tc hMerge="1">
                    <a:txBody>
                      <a:bodyPr/>
                      <a:lstStyle/>
                      <a:p>
                        <a:endParaRPr lang="en-DE"/>
                      </a:p>
                    </a:txBody>
                    <a:tcPr marL="90000" marR="90000">
                      <a:solidFill>
                        <a:srgbClr val="FFFFFF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469080"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 wind simulation with a fixed minor </a:t>
                        </a: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 wind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PR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 = 2, 4, 8 , 16 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</a:pPr>
                        <a:r>
                          <a:rPr lang="en-US" sz="1200" b="0" i="1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CR</a:t>
                        </a:r>
                        <a:r>
                          <a:rPr lang="en-US" sz="1200" b="0" strike="noStrike" spc="-1" dirty="0">
                            <a:solidFill>
                              <a:srgbClr val="000000"/>
                            </a:solidFill>
                            <a:latin typeface="Arial"/>
                            <a:ea typeface="DejaVu Sans"/>
                          </a:rPr>
                          <a:t>=0.75</a:t>
                        </a:r>
                        <a:endParaRPr lang="en-US" sz="1200" b="0" strike="noStrike" spc="-1" dirty="0">
                          <a:latin typeface="Arial"/>
                        </a:endParaRPr>
                      </a:p>
                    </a:txBody>
                    <a:tcPr>
                      <a:lnL w="12240">
                        <a:solidFill>
                          <a:srgbClr val="FFFFFF"/>
                        </a:solidFill>
                      </a:lnL>
                      <a:lnR w="12240">
                        <a:solidFill>
                          <a:srgbClr val="FFFFFF"/>
                        </a:solidFill>
                      </a:lnR>
                      <a:lnT w="12240">
                        <a:solidFill>
                          <a:srgbClr val="FFFFFF"/>
                        </a:solidFill>
                      </a:lnT>
                      <a:lnB w="12240">
                        <a:solidFill>
                          <a:srgbClr val="FFFFFF"/>
                        </a:solidFill>
                      </a:lnB>
                      <a:solidFill>
                        <a:srgbClr val="E2E7F4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87" name="CustomShape 6"/>
            <p:cNvSpPr/>
            <p:nvPr/>
          </p:nvSpPr>
          <p:spPr>
            <a:xfrm>
              <a:off x="1012320" y="2384640"/>
              <a:ext cx="5669280" cy="2919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>
              <a:spAutoFit/>
            </a:bodyPr>
            <a:lstStyle/>
            <a:p>
              <a:pPr algn="ctr">
                <a:lnSpc>
                  <a:spcPct val="95000"/>
                </a:lnSpc>
              </a:pPr>
              <a:r>
                <a:rPr lang="en-US" sz="1400" b="0" strike="noStrike" spc="-1">
                  <a:solidFill>
                    <a:srgbClr val="808080"/>
                  </a:solidFill>
                  <a:latin typeface="Arial"/>
                  <a:ea typeface="DejaVu Sans"/>
                </a:rPr>
                <a:t>Table 1. Ambient winds setting </a:t>
              </a:r>
              <a:endParaRPr lang="en-US" sz="1400" b="0" strike="noStrike" spc="-1">
                <a:latin typeface="Arial"/>
              </a:endParaRPr>
            </a:p>
          </p:txBody>
        </p:sp>
      </p:grpSp>
      <p:pic>
        <p:nvPicPr>
          <p:cNvPr id="188" name="Picture 50"/>
          <p:cNvPicPr/>
          <p:nvPr/>
        </p:nvPicPr>
        <p:blipFill>
          <a:blip r:embed="rId2"/>
          <a:srcRect t="1809" r="42438" b="50002"/>
          <a:stretch/>
        </p:blipFill>
        <p:spPr>
          <a:xfrm>
            <a:off x="6994080" y="371520"/>
            <a:ext cx="5111280" cy="3967560"/>
          </a:xfrm>
          <a:prstGeom prst="rect">
            <a:avLst/>
          </a:prstGeom>
          <a:ln>
            <a:noFill/>
          </a:ln>
        </p:spPr>
      </p:pic>
      <p:sp>
        <p:nvSpPr>
          <p:cNvPr id="189" name="CustomShape 7"/>
          <p:cNvSpPr/>
          <p:nvPr/>
        </p:nvSpPr>
        <p:spPr>
          <a:xfrm>
            <a:off x="7684200" y="4281120"/>
            <a:ext cx="4242960" cy="5002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Idealized model setting (Flat river corridor mimicked by continued soil moisture distribution)</a:t>
            </a:r>
            <a:endParaRPr lang="en-US" sz="1400" b="0" strike="noStrike" spc="-1" dirty="0">
              <a:latin typeface="Arial"/>
            </a:endParaRPr>
          </a:p>
        </p:txBody>
      </p:sp>
      <p:pic>
        <p:nvPicPr>
          <p:cNvPr id="190" name="image90.gif"/>
          <p:cNvPicPr/>
          <p:nvPr/>
        </p:nvPicPr>
        <p:blipFill>
          <a:blip r:embed="rId3"/>
          <a:stretch/>
        </p:blipFill>
        <p:spPr>
          <a:xfrm>
            <a:off x="4160160" y="5898600"/>
            <a:ext cx="4285080" cy="219600"/>
          </a:xfrm>
          <a:prstGeom prst="rect">
            <a:avLst/>
          </a:prstGeom>
          <a:ln>
            <a:noFill/>
          </a:ln>
        </p:spPr>
      </p:pic>
      <p:sp>
        <p:nvSpPr>
          <p:cNvPr id="191" name="CustomShape 8"/>
          <p:cNvSpPr/>
          <p:nvPr/>
        </p:nvSpPr>
        <p:spPr>
          <a:xfrm>
            <a:off x="358920" y="843480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Simulation Setups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2" name="CustomShape 9"/>
          <p:cNvSpPr/>
          <p:nvPr/>
        </p:nvSpPr>
        <p:spPr>
          <a:xfrm>
            <a:off x="371880" y="4985640"/>
            <a:ext cx="1144764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Decomposition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193" name="CustomShape 10"/>
          <p:cNvSpPr/>
          <p:nvPr/>
        </p:nvSpPr>
        <p:spPr>
          <a:xfrm>
            <a:off x="358920" y="5392440"/>
            <a:ext cx="11329200" cy="583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95000"/>
              </a:lnSpc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We use a scale decomposition scheme to separate the atmospheric variables into ensemble average </a:t>
            </a:r>
            <a:r>
              <a:rPr lang="en-US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&lt;f&gt;(z), </a:t>
            </a: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mesoscale </a:t>
            </a:r>
            <a:r>
              <a:rPr lang="en-US" sz="16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</a:t>
            </a:r>
            <a:r>
              <a:rPr lang="en-US" sz="1600" b="0" i="1" strike="noStrike" spc="-1" baseline="-25000" dirty="0" err="1">
                <a:solidFill>
                  <a:srgbClr val="000000"/>
                </a:solidFill>
                <a:latin typeface="Arial"/>
                <a:ea typeface="DejaVu Sans"/>
              </a:rPr>
              <a:t>m</a:t>
            </a:r>
            <a:r>
              <a:rPr lang="en-US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(y, z), </a:t>
            </a: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and the turbulence </a:t>
            </a:r>
            <a:r>
              <a:rPr lang="en-US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f’(</a:t>
            </a:r>
            <a:r>
              <a:rPr lang="en-US" sz="16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x,y,z,t</a:t>
            </a:r>
            <a:r>
              <a:rPr lang="en-US" sz="16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).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194" name="CustomShape 11"/>
          <p:cNvSpPr/>
          <p:nvPr/>
        </p:nvSpPr>
        <p:spPr>
          <a:xfrm>
            <a:off x="265680" y="1173960"/>
            <a:ext cx="6859440" cy="13527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285840" indent="-28476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Coupled ICON-LES and TERRA-ML.</a:t>
            </a:r>
            <a:endParaRPr lang="en-US" sz="16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The model domain consists of 96 x 96 x 84 pixels with </a:t>
            </a:r>
            <a:b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the size of 50 m X 50 m X 50m.</a:t>
            </a:r>
            <a:endParaRPr lang="en-US" sz="1600" b="0" strike="noStrike" spc="-1" dirty="0">
              <a:latin typeface="Arial"/>
            </a:endParaRPr>
          </a:p>
          <a:p>
            <a:pPr marL="285840" indent="-2847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The simulation last 24 hours with constant incoming radiation of</a:t>
            </a:r>
            <a:b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en-US" sz="16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700 W/m</a:t>
            </a:r>
            <a:r>
              <a:rPr lang="en-US" sz="1600" b="0" strike="noStrike" spc="-1" baseline="30000" dirty="0">
                <a:solidFill>
                  <a:srgbClr val="000000"/>
                </a:solidFill>
                <a:latin typeface="Arial"/>
                <a:ea typeface="DejaVu Sans"/>
              </a:rPr>
              <a:t>2</a:t>
            </a: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n-US" sz="1800" b="0" strike="noStrike" spc="-1" dirty="0">
              <a:latin typeface="Arial"/>
            </a:endParaRPr>
          </a:p>
        </p:txBody>
      </p:sp>
      <p:grpSp>
        <p:nvGrpSpPr>
          <p:cNvPr id="195" name="Group 12"/>
          <p:cNvGrpSpPr/>
          <p:nvPr/>
        </p:nvGrpSpPr>
        <p:grpSpPr>
          <a:xfrm>
            <a:off x="7934400" y="1213920"/>
            <a:ext cx="3230219" cy="1690700"/>
            <a:chOff x="7934400" y="1031040"/>
            <a:chExt cx="3230219" cy="1690700"/>
          </a:xfrm>
        </p:grpSpPr>
        <p:sp>
          <p:nvSpPr>
            <p:cNvPr id="196" name="CustomShape 13"/>
            <p:cNvSpPr/>
            <p:nvPr/>
          </p:nvSpPr>
          <p:spPr>
            <a:xfrm>
              <a:off x="8437680" y="2370600"/>
              <a:ext cx="1164600" cy="3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79200">
              <a:solidFill>
                <a:srgbClr val="FF0000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7" name="CustomShape 14"/>
            <p:cNvSpPr/>
            <p:nvPr/>
          </p:nvSpPr>
          <p:spPr>
            <a:xfrm flipH="1" flipV="1">
              <a:off x="8436960" y="1299240"/>
              <a:ext cx="7560" cy="107028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79200">
              <a:solidFill>
                <a:srgbClr val="00B050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8" name="CustomShape 15"/>
            <p:cNvSpPr/>
            <p:nvPr/>
          </p:nvSpPr>
          <p:spPr>
            <a:xfrm flipV="1">
              <a:off x="8437680" y="1559520"/>
              <a:ext cx="803880" cy="80496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79200">
              <a:solidFill>
                <a:schemeClr val="tx2">
                  <a:lumMod val="60000"/>
                  <a:lumOff val="40000"/>
                </a:schemeClr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9" name="CustomShape 16"/>
            <p:cNvSpPr/>
            <p:nvPr/>
          </p:nvSpPr>
          <p:spPr>
            <a:xfrm>
              <a:off x="8976600" y="2384640"/>
              <a:ext cx="1949036" cy="3371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Parallel </a:t>
              </a:r>
              <a:r>
                <a:rPr lang="en-US" sz="1600" b="1" spc="-1" dirty="0">
                  <a:solidFill>
                    <a:srgbClr val="FF0000"/>
                  </a:solidFill>
                  <a:latin typeface="Arial"/>
                  <a:ea typeface="DejaVu Sans"/>
                </a:rPr>
                <a:t>River</a:t>
              </a: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 (</a:t>
              </a:r>
              <a:r>
                <a:rPr lang="en-US" sz="1600" b="1" i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PR</a:t>
              </a: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200" name="CustomShape 17"/>
            <p:cNvSpPr/>
            <p:nvPr/>
          </p:nvSpPr>
          <p:spPr>
            <a:xfrm>
              <a:off x="7934400" y="1031040"/>
              <a:ext cx="1809960" cy="3371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Cross </a:t>
              </a:r>
              <a:r>
                <a:rPr lang="en-US" sz="1600" b="1" spc="-1" dirty="0">
                  <a:solidFill>
                    <a:srgbClr val="00B050"/>
                  </a:solidFill>
                  <a:latin typeface="Arial"/>
                  <a:ea typeface="DejaVu Sans"/>
                </a:rPr>
                <a:t>River</a:t>
              </a: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 (</a:t>
              </a:r>
              <a:r>
                <a:rPr lang="en-US" sz="1600" b="1" i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CR</a:t>
              </a: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201" name="CustomShape 18"/>
            <p:cNvSpPr/>
            <p:nvPr/>
          </p:nvSpPr>
          <p:spPr>
            <a:xfrm>
              <a:off x="8994240" y="1724040"/>
              <a:ext cx="2170379" cy="3371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Mixed wind (</a:t>
              </a:r>
              <a:r>
                <a:rPr lang="en-US" sz="1600" b="1" i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CR+PR</a:t>
              </a:r>
              <a:r>
                <a:rPr lang="en-US" sz="1600" b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455760" y="297360"/>
            <a:ext cx="1144764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>
              <a:latin typeface="Arial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2CE7F5A-B3EB-EB14-4706-1FF85BE66CA2}"/>
              </a:ext>
            </a:extLst>
          </p:cNvPr>
          <p:cNvGrpSpPr/>
          <p:nvPr/>
        </p:nvGrpSpPr>
        <p:grpSpPr>
          <a:xfrm>
            <a:off x="455760" y="862462"/>
            <a:ext cx="5398654" cy="3228418"/>
            <a:chOff x="438877" y="2903540"/>
            <a:chExt cx="5398654" cy="3228418"/>
          </a:xfrm>
        </p:grpSpPr>
        <p:pic>
          <p:nvPicPr>
            <p:cNvPr id="2" name="Picture 183">
              <a:extLst>
                <a:ext uri="{FF2B5EF4-FFF2-40B4-BE49-F238E27FC236}">
                  <a16:creationId xmlns:a16="http://schemas.microsoft.com/office/drawing/2014/main" id="{7F53B81F-9D5E-93B6-533B-94A9BCB33E81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3200934" y="3374829"/>
              <a:ext cx="2460960" cy="525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" name="Picture 184">
              <a:extLst>
                <a:ext uri="{FF2B5EF4-FFF2-40B4-BE49-F238E27FC236}">
                  <a16:creationId xmlns:a16="http://schemas.microsoft.com/office/drawing/2014/main" id="{A8B48E58-4D8D-D963-A7BB-C53E8F5A2451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3053636" y="4151956"/>
              <a:ext cx="2579400" cy="5544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4" name="Picture 185">
              <a:extLst>
                <a:ext uri="{FF2B5EF4-FFF2-40B4-BE49-F238E27FC236}">
                  <a16:creationId xmlns:a16="http://schemas.microsoft.com/office/drawing/2014/main" id="{DF72AC7B-EF8E-F77F-55C4-60995AE23C3A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3252642" y="4833493"/>
              <a:ext cx="1697760" cy="554400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CustomShape 23">
              <a:extLst>
                <a:ext uri="{FF2B5EF4-FFF2-40B4-BE49-F238E27FC236}">
                  <a16:creationId xmlns:a16="http://schemas.microsoft.com/office/drawing/2014/main" id="{D075A077-B1BB-C6AF-B12D-0A1CD6D2CC59}"/>
                </a:ext>
              </a:extLst>
            </p:cNvPr>
            <p:cNvSpPr/>
            <p:nvPr/>
          </p:nvSpPr>
          <p:spPr>
            <a:xfrm>
              <a:off x="457753" y="2903540"/>
              <a:ext cx="5031720" cy="508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>
              <a:noAutofit/>
            </a:bodyPr>
            <a:lstStyle/>
            <a:p>
              <a:pPr>
                <a:lnSpc>
                  <a:spcPct val="114000"/>
                </a:lnSpc>
                <a:tabLst>
                  <a:tab pos="0" algn="l"/>
                </a:tabLst>
              </a:pPr>
              <a:r>
                <a:rPr lang="en-US" sz="1800" b="1" strike="noStrike" spc="-1" dirty="0">
                  <a:solidFill>
                    <a:srgbClr val="023D6B"/>
                  </a:solidFill>
                  <a:latin typeface="Arial"/>
                  <a:ea typeface="DejaVu Sans"/>
                </a:rPr>
                <a:t>Scaling Parameters</a:t>
              </a:r>
              <a:endParaRPr lang="en-US" sz="1800" b="0" strike="noStrike" spc="-1" dirty="0">
                <a:latin typeface="Arial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070BD63-CC3F-822A-EA6F-2CE9D7270CA1}"/>
                </a:ext>
              </a:extLst>
            </p:cNvPr>
            <p:cNvSpPr txBox="1"/>
            <p:nvPr/>
          </p:nvSpPr>
          <p:spPr>
            <a:xfrm>
              <a:off x="438877" y="5670293"/>
              <a:ext cx="539865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b="0" strike="noStrike" spc="-1" dirty="0">
                  <a:solidFill>
                    <a:srgbClr val="000000"/>
                  </a:solidFill>
                  <a:latin typeface="Arial"/>
                  <a:ea typeface="DejaVu Sans"/>
                </a:rPr>
                <a:t>The boundary layer height (Zi) is determined as the height at which the turbulent heat flux has a negative maximum.</a:t>
              </a:r>
              <a:endParaRPr lang="zh-CN" altLang="en-US" sz="1200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1D19A11-1BD0-5389-C7D7-3D78B545460C}"/>
                </a:ext>
              </a:extLst>
            </p:cNvPr>
            <p:cNvSpPr txBox="1"/>
            <p:nvPr/>
          </p:nvSpPr>
          <p:spPr>
            <a:xfrm>
              <a:off x="455760" y="3473462"/>
              <a:ext cx="24609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800" b="0" strike="noStrike" spc="-1" dirty="0">
                  <a:solidFill>
                    <a:srgbClr val="000000"/>
                  </a:solidFill>
                  <a:latin typeface="+mn-lt"/>
                  <a:ea typeface="DejaVu Sans"/>
                </a:rPr>
                <a:t>Vertical velocity scale</a:t>
              </a:r>
              <a:endParaRPr lang="en-US" altLang="zh-CN" sz="1800" b="0" strike="noStrike" spc="-1" dirty="0">
                <a:latin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F82302F-7E16-23FF-E729-6F290E9B8EAD}"/>
                </a:ext>
              </a:extLst>
            </p:cNvPr>
            <p:cNvSpPr txBox="1"/>
            <p:nvPr/>
          </p:nvSpPr>
          <p:spPr>
            <a:xfrm>
              <a:off x="729644" y="4247424"/>
              <a:ext cx="19131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800" b="0" strike="noStrike" spc="-1" dirty="0">
                  <a:solidFill>
                    <a:srgbClr val="000000"/>
                  </a:solidFill>
                  <a:latin typeface="+mn-lt"/>
                  <a:ea typeface="DejaVu Sans"/>
                </a:rPr>
                <a:t>Friction velocity</a:t>
              </a:r>
              <a:endParaRPr lang="en-US" altLang="zh-CN" sz="1800" b="0" strike="noStrike" spc="-1" dirty="0">
                <a:latin typeface="+mn-lt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1A9D010-DB50-5E43-D87F-A16B90004E09}"/>
                </a:ext>
              </a:extLst>
            </p:cNvPr>
            <p:cNvSpPr txBox="1"/>
            <p:nvPr/>
          </p:nvSpPr>
          <p:spPr>
            <a:xfrm>
              <a:off x="729644" y="4910393"/>
              <a:ext cx="19131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800" b="0" strike="noStrike" spc="-1" dirty="0" err="1">
                  <a:solidFill>
                    <a:srgbClr val="000000"/>
                  </a:solidFill>
                  <a:latin typeface="+mn-lt"/>
                  <a:ea typeface="DejaVu Sans"/>
                </a:rPr>
                <a:t>Obukhov</a:t>
              </a:r>
              <a:r>
                <a:rPr lang="en-US" altLang="zh-CN" sz="1800" b="0" strike="noStrike" spc="-1" dirty="0">
                  <a:solidFill>
                    <a:srgbClr val="000000"/>
                  </a:solidFill>
                  <a:latin typeface="+mn-lt"/>
                  <a:ea typeface="DejaVu Sans"/>
                </a:rPr>
                <a:t> length</a:t>
              </a:r>
              <a:endParaRPr lang="en-US" altLang="zh-CN" sz="1800" b="0" strike="noStrike" spc="-1" dirty="0">
                <a:latin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898D6901-75B1-CF53-4B73-9A99079F5D30}"/>
              </a:ext>
            </a:extLst>
          </p:cNvPr>
          <p:cNvGrpSpPr/>
          <p:nvPr/>
        </p:nvGrpSpPr>
        <p:grpSpPr>
          <a:xfrm>
            <a:off x="5953552" y="27760"/>
            <a:ext cx="5949848" cy="6592896"/>
            <a:chOff x="5953552" y="27760"/>
            <a:chExt cx="5949848" cy="6592896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BD4E66E-3DFE-350E-86AD-8424657609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302"/>
            <a:stretch/>
          </p:blipFill>
          <p:spPr>
            <a:xfrm>
              <a:off x="5953552" y="27760"/>
              <a:ext cx="5949848" cy="561889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E9A810C-06B4-82B5-7B7E-1A6F9B12BA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7" t="82109" r="6750" b="4336"/>
            <a:stretch/>
          </p:blipFill>
          <p:spPr>
            <a:xfrm>
              <a:off x="6369065" y="5575858"/>
              <a:ext cx="5534335" cy="1044798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BA1146A-8A58-B9D4-25B7-B3E1D9EF2A4F}"/>
              </a:ext>
            </a:extLst>
          </p:cNvPr>
          <p:cNvGrpSpPr/>
          <p:nvPr/>
        </p:nvGrpSpPr>
        <p:grpSpPr>
          <a:xfrm>
            <a:off x="417417" y="4493316"/>
            <a:ext cx="5799832" cy="1892220"/>
            <a:chOff x="315966" y="1025120"/>
            <a:chExt cx="5799832" cy="1892220"/>
          </a:xfrm>
        </p:grpSpPr>
        <p:sp>
          <p:nvSpPr>
            <p:cNvPr id="242" name="CustomShape 2"/>
            <p:cNvSpPr/>
            <p:nvPr/>
          </p:nvSpPr>
          <p:spPr>
            <a:xfrm>
              <a:off x="315966" y="1533800"/>
              <a:ext cx="5799832" cy="13835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>
              <a:spAutoFit/>
            </a:bodyPr>
            <a:lstStyle/>
            <a:p>
              <a:pPr algn="just">
                <a:lnSpc>
                  <a:spcPct val="100000"/>
                </a:lnSpc>
              </a:pPr>
              <a:r>
                <a:rPr lang="en-US" sz="1400" b="0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Domain-averaged bulk properties for all simulations over the period of 1-12 h. The dot-dashed black line represents the reference simulation (</a:t>
              </a:r>
              <a:r>
                <a:rPr lang="en-US" sz="1400" b="0" i="1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PR</a:t>
              </a:r>
              <a:r>
                <a:rPr lang="en-US" sz="1400" b="0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 = </a:t>
              </a:r>
              <a:r>
                <a:rPr lang="en-US" sz="1400" b="0" i="1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CR</a:t>
              </a:r>
              <a:r>
                <a:rPr lang="en-US" sz="1400" b="0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 = 0 m/s). </a:t>
              </a:r>
            </a:p>
            <a:p>
              <a:pPr algn="just">
                <a:lnSpc>
                  <a:spcPct val="100000"/>
                </a:lnSpc>
              </a:pPr>
              <a:endParaRPr lang="en-US" sz="1400" b="0" strike="noStrike" spc="-1" dirty="0">
                <a:latin typeface="Arial"/>
              </a:endParaRPr>
            </a:p>
            <a:p>
              <a:pPr algn="just">
                <a:lnSpc>
                  <a:spcPct val="100000"/>
                </a:lnSpc>
              </a:pPr>
              <a:r>
                <a:rPr lang="en-US" sz="1400" b="0" strike="noStrike" spc="-1" dirty="0">
                  <a:solidFill>
                    <a:srgbClr val="808080"/>
                  </a:solidFill>
                  <a:latin typeface="Arial"/>
                  <a:ea typeface="DejaVu Sans"/>
                </a:rPr>
                <a:t>The positive value of heat flux indicates the direction from the ground to the overlying atmosphere.</a:t>
              </a:r>
              <a:endParaRPr lang="en-US" sz="1400" b="0" strike="noStrike" spc="-1" dirty="0">
                <a:latin typeface="Arial"/>
              </a:endParaRPr>
            </a:p>
          </p:txBody>
        </p:sp>
        <p:sp>
          <p:nvSpPr>
            <p:cNvPr id="243" name="CustomShape 3"/>
            <p:cNvSpPr/>
            <p:nvPr/>
          </p:nvSpPr>
          <p:spPr>
            <a:xfrm>
              <a:off x="389192" y="1025120"/>
              <a:ext cx="5031720" cy="5086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>
              <a:noAutofit/>
            </a:bodyPr>
            <a:lstStyle/>
            <a:p>
              <a:pPr>
                <a:lnSpc>
                  <a:spcPct val="114000"/>
                </a:lnSpc>
                <a:tabLst>
                  <a:tab pos="0" algn="l"/>
                </a:tabLst>
              </a:pPr>
              <a:r>
                <a:rPr lang="en-US" sz="1800" b="1" strike="noStrike" spc="-1" dirty="0">
                  <a:solidFill>
                    <a:srgbClr val="023D6B"/>
                  </a:solidFill>
                  <a:latin typeface="Arial"/>
                  <a:ea typeface="DejaVu Sans"/>
                </a:rPr>
                <a:t>Essential bulk properties</a:t>
              </a:r>
              <a:endParaRPr lang="en-US" sz="1800" b="0" strike="noStrike" spc="-1" dirty="0"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ustomShape 1"/>
          <p:cNvSpPr/>
          <p:nvPr/>
        </p:nvSpPr>
        <p:spPr>
          <a:xfrm>
            <a:off x="455760" y="297360"/>
            <a:ext cx="869652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45" name="CustomShape 2"/>
          <p:cNvSpPr/>
          <p:nvPr/>
        </p:nvSpPr>
        <p:spPr>
          <a:xfrm>
            <a:off x="473760" y="854640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Heat flux distribution</a:t>
            </a:r>
            <a:endParaRPr lang="en-US" sz="1800" b="0" strike="noStrike" spc="-1">
              <a:latin typeface="Arial"/>
            </a:endParaRPr>
          </a:p>
        </p:txBody>
      </p:sp>
      <p:pic>
        <p:nvPicPr>
          <p:cNvPr id="246" name="image110.png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4480" y="523170"/>
            <a:ext cx="6003000" cy="6003000"/>
          </a:xfrm>
          <a:prstGeom prst="rect">
            <a:avLst/>
          </a:prstGeom>
          <a:ln>
            <a:noFill/>
          </a:ln>
        </p:spPr>
      </p:pic>
      <p:sp>
        <p:nvSpPr>
          <p:cNvPr id="247" name="CustomShape 3"/>
          <p:cNvSpPr/>
          <p:nvPr/>
        </p:nvSpPr>
        <p:spPr>
          <a:xfrm>
            <a:off x="7078457" y="6526170"/>
            <a:ext cx="3933100" cy="306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Cross-river energy flux distribution over 1-12 h</a:t>
            </a:r>
          </a:p>
        </p:txBody>
      </p:sp>
      <p:sp>
        <p:nvSpPr>
          <p:cNvPr id="248" name="CustomShape 4"/>
          <p:cNvSpPr/>
          <p:nvPr/>
        </p:nvSpPr>
        <p:spPr>
          <a:xfrm>
            <a:off x="5814480" y="-17805"/>
            <a:ext cx="1772706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Parallel River wind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 (</a:t>
            </a:r>
            <a:r>
              <a:rPr lang="en-US" sz="14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PR</a:t>
            </a:r>
            <a:r>
              <a:rPr lang="en-US" sz="1400" b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)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49" name="CustomShape 5"/>
          <p:cNvSpPr/>
          <p:nvPr/>
        </p:nvSpPr>
        <p:spPr>
          <a:xfrm>
            <a:off x="7469957" y="31628"/>
            <a:ext cx="1643247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Cross River wind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 (</a:t>
            </a:r>
            <a:r>
              <a:rPr lang="en-US" sz="1400" b="1" i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CR</a:t>
            </a:r>
            <a:r>
              <a:rPr lang="en-US" sz="1400" b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)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50" name="CustomShape 6"/>
          <p:cNvSpPr/>
          <p:nvPr/>
        </p:nvSpPr>
        <p:spPr>
          <a:xfrm>
            <a:off x="9113204" y="25507"/>
            <a:ext cx="2484360" cy="5217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Mixed wind </a:t>
            </a:r>
            <a:endParaRPr lang="en-US" sz="1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400" b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(</a:t>
            </a:r>
            <a:r>
              <a:rPr lang="en-US" sz="1400" b="1" i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CR+PR</a:t>
            </a:r>
            <a:r>
              <a:rPr lang="en-US" sz="1400" b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)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51" name="CustomShape 7"/>
          <p:cNvSpPr/>
          <p:nvPr/>
        </p:nvSpPr>
        <p:spPr>
          <a:xfrm>
            <a:off x="5090880" y="959640"/>
            <a:ext cx="46296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SH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252" name="CustomShape 8"/>
          <p:cNvSpPr/>
          <p:nvPr/>
        </p:nvSpPr>
        <p:spPr>
          <a:xfrm>
            <a:off x="5097000" y="2073480"/>
            <a:ext cx="4507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LH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253" name="CustomShape 9"/>
          <p:cNvSpPr/>
          <p:nvPr/>
        </p:nvSpPr>
        <p:spPr>
          <a:xfrm>
            <a:off x="5185920" y="3275520"/>
            <a:ext cx="33804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G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254" name="CustomShape 10"/>
          <p:cNvSpPr/>
          <p:nvPr/>
        </p:nvSpPr>
        <p:spPr>
          <a:xfrm>
            <a:off x="5018520" y="4477200"/>
            <a:ext cx="630720" cy="333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000000"/>
                </a:solidFill>
                <a:latin typeface="Arial"/>
                <a:ea typeface="DejaVu Sans"/>
              </a:rPr>
              <a:t>Rnet</a:t>
            </a:r>
            <a:endParaRPr lang="en-US" sz="1600" b="0" strike="noStrike" spc="-1">
              <a:latin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EBD70E7-34B7-A958-2C61-C3DE046A693E}"/>
              </a:ext>
            </a:extLst>
          </p:cNvPr>
          <p:cNvSpPr txBox="1"/>
          <p:nvPr/>
        </p:nvSpPr>
        <p:spPr>
          <a:xfrm>
            <a:off x="167917" y="3998290"/>
            <a:ext cx="4685363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Combined wind speed and </a:t>
            </a:r>
            <a:r>
              <a:rPr lang="en-US" altLang="zh-CN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soil moisture dominate the energy distribution independent of the wind direction. 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2E0D98-66FE-437E-090A-3FC380D72DF1}"/>
              </a:ext>
            </a:extLst>
          </p:cNvPr>
          <p:cNvSpPr txBox="1"/>
          <p:nvPr/>
        </p:nvSpPr>
        <p:spPr>
          <a:xfrm>
            <a:off x="167917" y="2268535"/>
            <a:ext cx="4850603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Both SH and LH increase with increasing wind speed, which is more pronounced for LH.</a:t>
            </a:r>
            <a:endParaRPr lang="en-US" altLang="zh-CN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ustomShape 1"/>
          <p:cNvSpPr/>
          <p:nvPr/>
        </p:nvSpPr>
        <p:spPr>
          <a:xfrm>
            <a:off x="3003840" y="6397200"/>
            <a:ext cx="56448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400" spc="-1" dirty="0">
                <a:solidFill>
                  <a:srgbClr val="808080"/>
                </a:solidFill>
                <a:latin typeface="Arial"/>
                <a:ea typeface="DejaVu Sans"/>
              </a:rPr>
              <a:t>Secondary circulation structure - </a:t>
            </a: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mesoscale horizontal wind 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57" name="CustomShape 2"/>
          <p:cNvSpPr/>
          <p:nvPr/>
        </p:nvSpPr>
        <p:spPr>
          <a:xfrm>
            <a:off x="455760" y="297360"/>
            <a:ext cx="1144764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58" name="CustomShape 3"/>
          <p:cNvSpPr/>
          <p:nvPr/>
        </p:nvSpPr>
        <p:spPr>
          <a:xfrm>
            <a:off x="462600" y="843480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Secondary circulation structure</a:t>
            </a:r>
            <a:endParaRPr lang="en-US" sz="1800" b="0" strike="noStrike" spc="-1">
              <a:latin typeface="Arial"/>
            </a:endParaRPr>
          </a:p>
        </p:txBody>
      </p:sp>
      <p:grpSp>
        <p:nvGrpSpPr>
          <p:cNvPr id="259" name="Group 4"/>
          <p:cNvGrpSpPr/>
          <p:nvPr/>
        </p:nvGrpSpPr>
        <p:grpSpPr>
          <a:xfrm>
            <a:off x="1289880" y="1179000"/>
            <a:ext cx="10872413" cy="3966961"/>
            <a:chOff x="1289880" y="1179000"/>
            <a:chExt cx="10872413" cy="3966961"/>
          </a:xfrm>
        </p:grpSpPr>
        <p:sp>
          <p:nvSpPr>
            <p:cNvPr id="260" name="CustomShape 5"/>
            <p:cNvSpPr/>
            <p:nvPr/>
          </p:nvSpPr>
          <p:spPr>
            <a:xfrm>
              <a:off x="10155547" y="1710720"/>
              <a:ext cx="2006746" cy="58332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Parallel River wind</a:t>
              </a:r>
              <a:endParaRPr lang="en-US" sz="16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 (</a:t>
              </a:r>
              <a:r>
                <a:rPr lang="en-US" sz="1600" b="1" i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PR</a:t>
              </a:r>
              <a:r>
                <a:rPr lang="en-US" sz="1600" b="1" strike="noStrike" spc="-1" dirty="0">
                  <a:solidFill>
                    <a:srgbClr val="FF0000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261" name="CustomShape 6"/>
            <p:cNvSpPr/>
            <p:nvPr/>
          </p:nvSpPr>
          <p:spPr>
            <a:xfrm>
              <a:off x="10205497" y="3204360"/>
              <a:ext cx="1856447" cy="58332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Cross River wind</a:t>
              </a:r>
              <a:endParaRPr lang="en-US" sz="16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 (</a:t>
              </a:r>
              <a:r>
                <a:rPr lang="en-US" sz="1600" b="1" i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CR</a:t>
              </a:r>
              <a:r>
                <a:rPr lang="en-US" sz="1600" b="1" strike="noStrike" spc="-1" dirty="0">
                  <a:solidFill>
                    <a:srgbClr val="00B050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262" name="CustomShape 7"/>
            <p:cNvSpPr/>
            <p:nvPr/>
          </p:nvSpPr>
          <p:spPr>
            <a:xfrm>
              <a:off x="10338095" y="4562640"/>
              <a:ext cx="1345731" cy="583321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Mixed wind </a:t>
              </a:r>
              <a:endParaRPr lang="en-US" sz="1600" b="0" strike="noStrike" spc="-1" dirty="0"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600" b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(</a:t>
              </a:r>
              <a:r>
                <a:rPr lang="en-US" sz="1600" b="1" i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CR+PR</a:t>
              </a:r>
              <a:r>
                <a:rPr lang="en-US" sz="1600" b="1" strike="noStrike" spc="-1" dirty="0">
                  <a:solidFill>
                    <a:srgbClr val="1395FB"/>
                  </a:solidFill>
                  <a:latin typeface="Arial"/>
                  <a:ea typeface="DejaVu Sans"/>
                </a:rPr>
                <a:t>)</a:t>
              </a:r>
              <a:endParaRPr lang="en-US" sz="1600" b="0" strike="noStrike" spc="-1" dirty="0">
                <a:latin typeface="Arial"/>
              </a:endParaRPr>
            </a:p>
          </p:txBody>
        </p:sp>
        <p:sp>
          <p:nvSpPr>
            <p:cNvPr id="263" name="CustomShape 8"/>
            <p:cNvSpPr/>
            <p:nvPr/>
          </p:nvSpPr>
          <p:spPr>
            <a:xfrm>
              <a:off x="1289880" y="1179000"/>
              <a:ext cx="86796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0.5 m/s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264" name="CustomShape 9"/>
            <p:cNvSpPr/>
            <p:nvPr/>
          </p:nvSpPr>
          <p:spPr>
            <a:xfrm>
              <a:off x="2865960" y="1179000"/>
              <a:ext cx="86796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1.0 m/s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265" name="CustomShape 10"/>
            <p:cNvSpPr/>
            <p:nvPr/>
          </p:nvSpPr>
          <p:spPr>
            <a:xfrm>
              <a:off x="4441680" y="1179000"/>
              <a:ext cx="86796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2.0 m/s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266" name="CustomShape 11"/>
            <p:cNvSpPr/>
            <p:nvPr/>
          </p:nvSpPr>
          <p:spPr>
            <a:xfrm>
              <a:off x="6017400" y="1191240"/>
              <a:ext cx="86796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4.0 m/s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267" name="CustomShape 12"/>
            <p:cNvSpPr/>
            <p:nvPr/>
          </p:nvSpPr>
          <p:spPr>
            <a:xfrm>
              <a:off x="7593480" y="1191240"/>
              <a:ext cx="86796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8.0 m/s</a:t>
              </a:r>
              <a:endParaRPr lang="en-US" sz="1600" b="0" strike="noStrike" spc="-1">
                <a:latin typeface="Arial"/>
              </a:endParaRPr>
            </a:p>
          </p:txBody>
        </p:sp>
        <p:sp>
          <p:nvSpPr>
            <p:cNvPr id="268" name="CustomShape 13"/>
            <p:cNvSpPr/>
            <p:nvPr/>
          </p:nvSpPr>
          <p:spPr>
            <a:xfrm>
              <a:off x="9197280" y="1191240"/>
              <a:ext cx="811800" cy="333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1600" b="1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16 m/s</a:t>
              </a:r>
              <a:endParaRPr lang="en-US" sz="1600" b="0" strike="noStrike" spc="-1">
                <a:latin typeface="Arial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436C3EBB-C352-9236-55A1-1BF7645F081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772" y="1503000"/>
            <a:ext cx="9045000" cy="4824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4">
            <a:extLst>
              <a:ext uri="{FF2B5EF4-FFF2-40B4-BE49-F238E27FC236}">
                <a16:creationId xmlns:a16="http://schemas.microsoft.com/office/drawing/2014/main" id="{7248E944-624D-132E-667F-C33B15910AD5}"/>
              </a:ext>
            </a:extLst>
          </p:cNvPr>
          <p:cNvSpPr/>
          <p:nvPr/>
        </p:nvSpPr>
        <p:spPr>
          <a:xfrm>
            <a:off x="10526477" y="5992140"/>
            <a:ext cx="1655940" cy="644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                              </a:t>
            </a:r>
          </a:p>
          <a:p>
            <a:pPr algn="ctr">
              <a:lnSpc>
                <a:spcPct val="100000"/>
              </a:lnSpc>
            </a:pPr>
            <a:endParaRPr lang="en-US" sz="1800" b="0" strike="noStrike" spc="-1" dirty="0">
              <a:latin typeface="Arial"/>
            </a:endParaRPr>
          </a:p>
        </p:txBody>
      </p:sp>
      <p:sp>
        <p:nvSpPr>
          <p:cNvPr id="285" name="CustomShape 2"/>
          <p:cNvSpPr/>
          <p:nvPr/>
        </p:nvSpPr>
        <p:spPr>
          <a:xfrm>
            <a:off x="10916508" y="688337"/>
            <a:ext cx="1074118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Total </a:t>
            </a:r>
          </a:p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Variance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86" name="CustomShape 3"/>
          <p:cNvSpPr/>
          <p:nvPr/>
        </p:nvSpPr>
        <p:spPr>
          <a:xfrm>
            <a:off x="10676576" y="2501160"/>
            <a:ext cx="1347462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Mesoscale </a:t>
            </a:r>
          </a:p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Variance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87" name="CustomShape 4"/>
          <p:cNvSpPr/>
          <p:nvPr/>
        </p:nvSpPr>
        <p:spPr>
          <a:xfrm>
            <a:off x="10655288" y="4136460"/>
            <a:ext cx="1390037" cy="6448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Turbulence </a:t>
            </a:r>
          </a:p>
          <a:p>
            <a:pPr algn="ctr"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Variance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88" name="CustomShape 5"/>
          <p:cNvSpPr/>
          <p:nvPr/>
        </p:nvSpPr>
        <p:spPr>
          <a:xfrm>
            <a:off x="455760" y="297360"/>
            <a:ext cx="869652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>
              <a:latin typeface="Arial"/>
            </a:endParaRPr>
          </a:p>
        </p:txBody>
      </p:sp>
      <p:sp>
        <p:nvSpPr>
          <p:cNvPr id="289" name="CustomShape 6"/>
          <p:cNvSpPr/>
          <p:nvPr/>
        </p:nvSpPr>
        <p:spPr>
          <a:xfrm>
            <a:off x="473760" y="854640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>
                <a:solidFill>
                  <a:srgbClr val="023D6B"/>
                </a:solidFill>
                <a:latin typeface="Arial"/>
                <a:ea typeface="DejaVu Sans"/>
              </a:rPr>
              <a:t>Vertical Profile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90" name="CustomShape 7"/>
          <p:cNvSpPr/>
          <p:nvPr/>
        </p:nvSpPr>
        <p:spPr>
          <a:xfrm>
            <a:off x="5097681" y="-3813"/>
            <a:ext cx="15123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Vertical Wind</a:t>
            </a:r>
            <a:endParaRPr lang="en-US" sz="1800" b="0" strike="noStrike" spc="-1">
              <a:latin typeface="Arial"/>
            </a:endParaRPr>
          </a:p>
        </p:txBody>
      </p:sp>
      <p:sp>
        <p:nvSpPr>
          <p:cNvPr id="291" name="CustomShape 8"/>
          <p:cNvSpPr/>
          <p:nvPr/>
        </p:nvSpPr>
        <p:spPr>
          <a:xfrm>
            <a:off x="6869250" y="0"/>
            <a:ext cx="178956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Horizontal Wind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92" name="CustomShape 9"/>
          <p:cNvSpPr/>
          <p:nvPr/>
        </p:nvSpPr>
        <p:spPr>
          <a:xfrm>
            <a:off x="8658810" y="-426"/>
            <a:ext cx="2361240" cy="363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Potential temperature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571AD8D-7934-488A-3CAB-647A60908632}"/>
              </a:ext>
            </a:extLst>
          </p:cNvPr>
          <p:cNvSpPr txBox="1"/>
          <p:nvPr/>
        </p:nvSpPr>
        <p:spPr>
          <a:xfrm>
            <a:off x="167962" y="1742580"/>
            <a:ext cx="4079355" cy="1144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Total vertical and horizontal wind variances </a:t>
            </a:r>
            <a:r>
              <a:rPr lang="en-US" altLang="zh-CN" spc="-1" dirty="0">
                <a:solidFill>
                  <a:srgbClr val="000000"/>
                </a:solidFill>
                <a:latin typeface="Arial"/>
                <a:ea typeface="DejaVu Sans"/>
              </a:rPr>
              <a:t>are</a:t>
            </a: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 affected under a well-formed secondary circulation conditions.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D773A02-9423-127F-D1C9-F66F7867379E}"/>
              </a:ext>
            </a:extLst>
          </p:cNvPr>
          <p:cNvSpPr txBox="1"/>
          <p:nvPr/>
        </p:nvSpPr>
        <p:spPr>
          <a:xfrm>
            <a:off x="146675" y="3429000"/>
            <a:ext cx="4079355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The mesoscale variance of vertical wind represent the secondary circulation strength.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FA9409F-3823-ECF9-C074-981C0B2659A0}"/>
              </a:ext>
            </a:extLst>
          </p:cNvPr>
          <p:cNvSpPr txBox="1"/>
          <p:nvPr/>
        </p:nvSpPr>
        <p:spPr>
          <a:xfrm>
            <a:off x="167961" y="4852271"/>
            <a:ext cx="4079355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Ambient wind only slightly affects the profile of potential temperature variance.</a:t>
            </a:r>
            <a:endParaRPr lang="en-US" altLang="zh-CN" sz="1800" b="0" strike="noStrike" spc="-1" dirty="0">
              <a:latin typeface="Arial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79CF4F0-B73F-E15C-4212-3EDABE44DAF2}"/>
              </a:ext>
            </a:extLst>
          </p:cNvPr>
          <p:cNvGrpSpPr/>
          <p:nvPr/>
        </p:nvGrpSpPr>
        <p:grpSpPr>
          <a:xfrm>
            <a:off x="4491605" y="285640"/>
            <a:ext cx="6268230" cy="6114147"/>
            <a:chOff x="4553298" y="356760"/>
            <a:chExt cx="6268230" cy="6114147"/>
          </a:xfrm>
        </p:grpSpPr>
        <p:pic>
          <p:nvPicPr>
            <p:cNvPr id="283" name="Picture 5"/>
            <p:cNvPicPr/>
            <p:nvPr/>
          </p:nvPicPr>
          <p:blipFill rotWithShape="1">
            <a:blip r:embed="rId3"/>
            <a:srcRect b="19867"/>
            <a:stretch/>
          </p:blipFill>
          <p:spPr>
            <a:xfrm>
              <a:off x="4553298" y="356760"/>
              <a:ext cx="6268230" cy="509836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2D59EA71-FF38-60FB-8748-F128A4A937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096" b="4336"/>
            <a:stretch/>
          </p:blipFill>
          <p:spPr>
            <a:xfrm>
              <a:off x="4574584" y="5430757"/>
              <a:ext cx="5949848" cy="1040150"/>
            </a:xfrm>
            <a:prstGeom prst="rect">
              <a:avLst/>
            </a:prstGeom>
          </p:spPr>
        </p:pic>
      </p:grpSp>
      <p:sp>
        <p:nvSpPr>
          <p:cNvPr id="284" name="CustomShape 1"/>
          <p:cNvSpPr/>
          <p:nvPr/>
        </p:nvSpPr>
        <p:spPr>
          <a:xfrm>
            <a:off x="4804020" y="6326685"/>
            <a:ext cx="6649547" cy="521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Vertical profile of variance over 1-12 h for vertical wind horizontal wind and potential temperature</a:t>
            </a:r>
            <a:endParaRPr lang="en-US" sz="14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CustomShape 1"/>
          <p:cNvSpPr/>
          <p:nvPr/>
        </p:nvSpPr>
        <p:spPr>
          <a:xfrm>
            <a:off x="455760" y="297360"/>
            <a:ext cx="869652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 dirty="0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 dirty="0">
              <a:latin typeface="Arial"/>
            </a:endParaRPr>
          </a:p>
        </p:txBody>
      </p:sp>
      <p:sp>
        <p:nvSpPr>
          <p:cNvPr id="294" name="CustomShape 2"/>
          <p:cNvSpPr/>
          <p:nvPr/>
        </p:nvSpPr>
        <p:spPr>
          <a:xfrm>
            <a:off x="473760" y="854640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 dirty="0">
                <a:solidFill>
                  <a:srgbClr val="023D6B"/>
                </a:solidFill>
                <a:latin typeface="Arial"/>
                <a:ea typeface="DejaVu Sans"/>
              </a:rPr>
              <a:t>Similarity Analysis</a:t>
            </a:r>
            <a:endParaRPr lang="en-US" sz="1800" b="0" strike="noStrike" spc="-1" dirty="0">
              <a:latin typeface="Arial"/>
            </a:endParaRPr>
          </a:p>
        </p:txBody>
      </p:sp>
      <p:sp>
        <p:nvSpPr>
          <p:cNvPr id="296" name="CustomShape 3"/>
          <p:cNvSpPr/>
          <p:nvPr/>
        </p:nvSpPr>
        <p:spPr>
          <a:xfrm>
            <a:off x="4981663" y="5907982"/>
            <a:ext cx="5141258" cy="521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Relationship between the secondary circulation strength and  (left) Bowen Ratio, (right) Stability parameter (-Zi/L).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298" name="CustomShape 5"/>
          <p:cNvSpPr/>
          <p:nvPr/>
        </p:nvSpPr>
        <p:spPr>
          <a:xfrm>
            <a:off x="10763212" y="130680"/>
            <a:ext cx="990377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PR wind</a:t>
            </a:r>
            <a:endParaRPr lang="en-US" sz="1600" b="0" strike="noStrike" spc="-1" dirty="0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8">
                <a:extLst>
                  <a:ext uri="{FF2B5EF4-FFF2-40B4-BE49-F238E27FC236}">
                    <a16:creationId xmlns:a16="http://schemas.microsoft.com/office/drawing/2014/main" id="{43B5C9FE-29F7-82C2-B7D5-078339215202}"/>
                  </a:ext>
                </a:extLst>
              </p:cNvPr>
              <p:cNvSpPr txBox="1"/>
              <p:nvPr/>
            </p:nvSpPr>
            <p:spPr>
              <a:xfrm>
                <a:off x="473760" y="5697892"/>
                <a:ext cx="2373143" cy="610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𝑜𝑤𝑒𝑛</m:t>
                      </m:r>
                      <m:r>
                        <a:rPr lang="en-US" altLang="zh-CN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solidFill>
                            <a:srgbClr val="836967"/>
                          </a:solidFill>
                          <a:latin typeface="Cambria Math" panose="02040503050406030204" pitchFamily="18" charset="0"/>
                        </a:rPr>
                        <m:t>𝑅𝑎𝑡𝑖𝑜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𝑆𝐻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𝐿𝐻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" name="文本框 8">
                <a:extLst>
                  <a:ext uri="{FF2B5EF4-FFF2-40B4-BE49-F238E27FC236}">
                    <a16:creationId xmlns:a16="http://schemas.microsoft.com/office/drawing/2014/main" id="{43B5C9FE-29F7-82C2-B7D5-078339215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760" y="5697892"/>
                <a:ext cx="2373143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83821542-18CD-0182-369D-3950FBFCE438}"/>
              </a:ext>
            </a:extLst>
          </p:cNvPr>
          <p:cNvSpPr txBox="1"/>
          <p:nvPr/>
        </p:nvSpPr>
        <p:spPr>
          <a:xfrm>
            <a:off x="16445" y="1470075"/>
            <a:ext cx="3949126" cy="11351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No relationship between Bowen Ratio and the PR winds</a:t>
            </a:r>
            <a:r>
              <a:rPr lang="en-US" altLang="zh-CN" spc="-1" dirty="0">
                <a:solidFill>
                  <a:srgbClr val="000000"/>
                </a:solidFill>
                <a:latin typeface="Arial"/>
                <a:ea typeface="DejaVu Sans"/>
              </a:rPr>
              <a:t>;</a:t>
            </a: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 any dependence comes from the CR winds only.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ED316DA-902C-5A24-3456-A260827CD4D2}"/>
              </a:ext>
            </a:extLst>
          </p:cNvPr>
          <p:cNvSpPr txBox="1"/>
          <p:nvPr/>
        </p:nvSpPr>
        <p:spPr>
          <a:xfrm>
            <a:off x="65449" y="3136769"/>
            <a:ext cx="3900122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Secondary circulation structure vanished when CR &gt; 2 m/s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ACB8A9-D24A-2347-8305-03574E87C8CA}"/>
              </a:ext>
            </a:extLst>
          </p:cNvPr>
          <p:cNvSpPr txBox="1"/>
          <p:nvPr/>
        </p:nvSpPr>
        <p:spPr>
          <a:xfrm>
            <a:off x="85726" y="4326681"/>
            <a:ext cx="3879845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altLang="zh-CN" sz="1800" spc="-1" dirty="0">
                <a:solidFill>
                  <a:srgbClr val="000000"/>
                </a:solidFill>
                <a:latin typeface="Arial"/>
                <a:ea typeface="DejaVu Sans"/>
              </a:rPr>
              <a:t>Positive relationship between secondary circulation and Bowen ratio, –Zi/L under CR winds.</a:t>
            </a:r>
            <a:endParaRPr lang="en-US" altLang="zh-CN" sz="1800" b="0" strike="noStrike" spc="-1" dirty="0">
              <a:latin typeface="Arial"/>
            </a:endParaRPr>
          </a:p>
        </p:txBody>
      </p:sp>
      <p:sp>
        <p:nvSpPr>
          <p:cNvPr id="10" name="CustomShape 7">
            <a:extLst>
              <a:ext uri="{FF2B5EF4-FFF2-40B4-BE49-F238E27FC236}">
                <a16:creationId xmlns:a16="http://schemas.microsoft.com/office/drawing/2014/main" id="{F7C7205D-70BC-0A25-F9CA-CCB32176AE28}"/>
              </a:ext>
            </a:extLst>
          </p:cNvPr>
          <p:cNvSpPr/>
          <p:nvPr/>
        </p:nvSpPr>
        <p:spPr>
          <a:xfrm>
            <a:off x="5113246" y="5632735"/>
            <a:ext cx="1422675" cy="337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 dirty="0">
                <a:latin typeface="Arial"/>
              </a:rPr>
              <a:t>Bowen Ratio</a:t>
            </a:r>
          </a:p>
        </p:txBody>
      </p:sp>
      <p:sp>
        <p:nvSpPr>
          <p:cNvPr id="11" name="CustomShape 7">
            <a:extLst>
              <a:ext uri="{FF2B5EF4-FFF2-40B4-BE49-F238E27FC236}">
                <a16:creationId xmlns:a16="http://schemas.microsoft.com/office/drawing/2014/main" id="{82C44550-54D6-0005-21DD-166754A17641}"/>
              </a:ext>
            </a:extLst>
          </p:cNvPr>
          <p:cNvSpPr/>
          <p:nvPr/>
        </p:nvSpPr>
        <p:spPr>
          <a:xfrm>
            <a:off x="8717218" y="5595996"/>
            <a:ext cx="615531" cy="337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 dirty="0">
                <a:latin typeface="Arial"/>
              </a:rPr>
              <a:t>-Zi/L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3F748D96-500E-07CA-666A-09277D0FF93F}"/>
              </a:ext>
            </a:extLst>
          </p:cNvPr>
          <p:cNvGrpSpPr/>
          <p:nvPr/>
        </p:nvGrpSpPr>
        <p:grpSpPr>
          <a:xfrm>
            <a:off x="3877748" y="388183"/>
            <a:ext cx="8314252" cy="5309709"/>
            <a:chOff x="3700309" y="276860"/>
            <a:chExt cx="8622233" cy="535587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BF9559E-A0EE-8C46-563D-FC67A12C8B8E}"/>
                </a:ext>
              </a:extLst>
            </p:cNvPr>
            <p:cNvGrpSpPr/>
            <p:nvPr/>
          </p:nvGrpSpPr>
          <p:grpSpPr>
            <a:xfrm>
              <a:off x="3858850" y="276860"/>
              <a:ext cx="8463692" cy="5355875"/>
              <a:chOff x="3858850" y="276860"/>
              <a:chExt cx="8463692" cy="5355875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7264DBBE-91A3-CC31-C856-580D0EBA25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778" t="15157" r="5965" b="11547"/>
              <a:stretch/>
            </p:blipFill>
            <p:spPr>
              <a:xfrm>
                <a:off x="10521795" y="469440"/>
                <a:ext cx="1800747" cy="5026604"/>
              </a:xfrm>
              <a:prstGeom prst="rect">
                <a:avLst/>
              </a:prstGeom>
            </p:spPr>
          </p:pic>
          <p:pic>
            <p:nvPicPr>
              <p:cNvPr id="295" name="Picture 6"/>
              <p:cNvPicPr/>
              <p:nvPr/>
            </p:nvPicPr>
            <p:blipFill rotWithShape="1">
              <a:blip r:embed="rId5"/>
              <a:srcRect t="3745" r="23035" b="4207"/>
              <a:stretch/>
            </p:blipFill>
            <p:spPr>
              <a:xfrm>
                <a:off x="3858850" y="276860"/>
                <a:ext cx="6586049" cy="5355875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12" name="Picture 298">
              <a:extLst>
                <a:ext uri="{FF2B5EF4-FFF2-40B4-BE49-F238E27FC236}">
                  <a16:creationId xmlns:a16="http://schemas.microsoft.com/office/drawing/2014/main" id="{33B07598-E101-43DA-2BD0-9FCAEE525002}"/>
                </a:ext>
              </a:extLst>
            </p:cNvPr>
            <p:cNvPicPr/>
            <p:nvPr/>
          </p:nvPicPr>
          <p:blipFill rotWithShape="1">
            <a:blip r:embed="rId6"/>
            <a:srcRect l="5213" t="19641" r="91098" b="61779"/>
            <a:stretch/>
          </p:blipFill>
          <p:spPr>
            <a:xfrm>
              <a:off x="3749313" y="3317889"/>
              <a:ext cx="448598" cy="201758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" name="Picture 298">
              <a:extLst>
                <a:ext uri="{FF2B5EF4-FFF2-40B4-BE49-F238E27FC236}">
                  <a16:creationId xmlns:a16="http://schemas.microsoft.com/office/drawing/2014/main" id="{C0273FB1-4636-7404-1197-9DB496E64966}"/>
                </a:ext>
              </a:extLst>
            </p:cNvPr>
            <p:cNvPicPr/>
            <p:nvPr/>
          </p:nvPicPr>
          <p:blipFill rotWithShape="1">
            <a:blip r:embed="rId6"/>
            <a:srcRect l="5213" t="19641" r="91098" b="61779"/>
            <a:stretch/>
          </p:blipFill>
          <p:spPr>
            <a:xfrm>
              <a:off x="3700309" y="587636"/>
              <a:ext cx="448598" cy="2017586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97" name="CustomShape 4"/>
          <p:cNvSpPr/>
          <p:nvPr/>
        </p:nvSpPr>
        <p:spPr>
          <a:xfrm>
            <a:off x="10320558" y="2728304"/>
            <a:ext cx="1875683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i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CR wind </a:t>
            </a:r>
            <a:r>
              <a:rPr lang="en-US" sz="1600" b="1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+</a:t>
            </a:r>
            <a:r>
              <a:rPr lang="en-US" sz="1600" b="1" i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Mixed</a:t>
            </a:r>
            <a:endParaRPr lang="en-US" sz="16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98">
            <a:extLst>
              <a:ext uri="{FF2B5EF4-FFF2-40B4-BE49-F238E27FC236}">
                <a16:creationId xmlns:a16="http://schemas.microsoft.com/office/drawing/2014/main" id="{E81A1B79-D4EF-CD5E-FD3C-6536289B1018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958395" y="-297000"/>
            <a:ext cx="6857640" cy="6857640"/>
          </a:xfrm>
          <a:prstGeom prst="rect">
            <a:avLst/>
          </a:prstGeom>
          <a:ln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4FA2050-64E4-9685-A9BD-23A475D444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78" t="15157" r="5965" b="11547"/>
          <a:stretch/>
        </p:blipFill>
        <p:spPr>
          <a:xfrm>
            <a:off x="9457791" y="697834"/>
            <a:ext cx="1834387" cy="5131231"/>
          </a:xfrm>
          <a:prstGeom prst="rect">
            <a:avLst/>
          </a:prstGeom>
        </p:spPr>
      </p:pic>
      <p:sp>
        <p:nvSpPr>
          <p:cNvPr id="2" name="CustomShape 5">
            <a:extLst>
              <a:ext uri="{FF2B5EF4-FFF2-40B4-BE49-F238E27FC236}">
                <a16:creationId xmlns:a16="http://schemas.microsoft.com/office/drawing/2014/main" id="{D8FA8C36-AA38-6BAE-27F8-1048610C59FE}"/>
              </a:ext>
            </a:extLst>
          </p:cNvPr>
          <p:cNvSpPr/>
          <p:nvPr/>
        </p:nvSpPr>
        <p:spPr>
          <a:xfrm>
            <a:off x="9619513" y="336225"/>
            <a:ext cx="990377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1600" b="1" i="1" strike="noStrike" spc="-1" dirty="0">
                <a:solidFill>
                  <a:srgbClr val="FF0000"/>
                </a:solidFill>
                <a:latin typeface="Arial"/>
                <a:ea typeface="DejaVu Sans"/>
              </a:rPr>
              <a:t>PR wind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3" name="CustomShape 4">
            <a:extLst>
              <a:ext uri="{FF2B5EF4-FFF2-40B4-BE49-F238E27FC236}">
                <a16:creationId xmlns:a16="http://schemas.microsoft.com/office/drawing/2014/main" id="{BD7DE2D6-A5CC-2620-CFE9-F665C12A7785}"/>
              </a:ext>
            </a:extLst>
          </p:cNvPr>
          <p:cNvSpPr/>
          <p:nvPr/>
        </p:nvSpPr>
        <p:spPr>
          <a:xfrm>
            <a:off x="9381975" y="3047235"/>
            <a:ext cx="1875683" cy="3371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b="1" i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CR wind </a:t>
            </a:r>
            <a:r>
              <a:rPr lang="en-US" sz="1600" b="1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+</a:t>
            </a:r>
            <a:r>
              <a:rPr lang="en-US" sz="1600" b="1" i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>
                <a:solidFill>
                  <a:srgbClr val="00B050"/>
                </a:solidFill>
                <a:latin typeface="Arial"/>
                <a:ea typeface="DejaVu Sans"/>
              </a:rPr>
              <a:t> </a:t>
            </a:r>
            <a:r>
              <a:rPr lang="en-US" sz="1600" b="1" strike="noStrike" spc="-1" dirty="0">
                <a:solidFill>
                  <a:srgbClr val="1395FB"/>
                </a:solidFill>
                <a:latin typeface="Arial"/>
                <a:ea typeface="DejaVu Sans"/>
              </a:rPr>
              <a:t>Mixed</a:t>
            </a:r>
            <a:endParaRPr lang="en-US" sz="1600" b="0" strike="noStrike" spc="-1" dirty="0">
              <a:latin typeface="Arial"/>
            </a:endParaRPr>
          </a:p>
        </p:txBody>
      </p:sp>
      <p:sp>
        <p:nvSpPr>
          <p:cNvPr id="4" name="CustomShape 3">
            <a:extLst>
              <a:ext uri="{FF2B5EF4-FFF2-40B4-BE49-F238E27FC236}">
                <a16:creationId xmlns:a16="http://schemas.microsoft.com/office/drawing/2014/main" id="{AF8D312A-51E8-E8F1-6F8F-C839BAB902E5}"/>
              </a:ext>
            </a:extLst>
          </p:cNvPr>
          <p:cNvSpPr/>
          <p:nvPr/>
        </p:nvSpPr>
        <p:spPr>
          <a:xfrm>
            <a:off x="5548528" y="6299757"/>
            <a:ext cx="4890058" cy="521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1400" b="0" strike="noStrike" spc="-1" dirty="0">
                <a:solidFill>
                  <a:srgbClr val="808080"/>
                </a:solidFill>
                <a:latin typeface="Arial"/>
                <a:ea typeface="DejaVu Sans"/>
              </a:rPr>
              <a:t>Relationship between the secondary circulation strength and Heterogeneity parameter.</a:t>
            </a:r>
            <a:endParaRPr lang="en-US" sz="1400" b="0" strike="noStrike" spc="-1" dirty="0">
              <a:latin typeface="Arial"/>
            </a:endParaRPr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7C0968DF-83B7-49DD-AB8C-604564B805AF}"/>
              </a:ext>
            </a:extLst>
          </p:cNvPr>
          <p:cNvSpPr/>
          <p:nvPr/>
        </p:nvSpPr>
        <p:spPr>
          <a:xfrm>
            <a:off x="455760" y="297360"/>
            <a:ext cx="869652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en-US" sz="3200" b="1" strike="noStrike" cap="all" spc="-1" dirty="0">
                <a:solidFill>
                  <a:srgbClr val="023D6B"/>
                </a:solidFill>
                <a:latin typeface="Arial"/>
                <a:ea typeface="DejaVu Sans"/>
              </a:rPr>
              <a:t>Results</a:t>
            </a:r>
            <a:endParaRPr lang="en-US" sz="3200" b="0" strike="noStrike" spc="-1" dirty="0"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8">
                <a:extLst>
                  <a:ext uri="{FF2B5EF4-FFF2-40B4-BE49-F238E27FC236}">
                    <a16:creationId xmlns:a16="http://schemas.microsoft.com/office/drawing/2014/main" id="{28E4DE2D-4205-7681-02FA-D0E5151E6DB4}"/>
                  </a:ext>
                </a:extLst>
              </p:cNvPr>
              <p:cNvSpPr txBox="1"/>
              <p:nvPr/>
            </p:nvSpPr>
            <p:spPr>
              <a:xfrm>
                <a:off x="768877" y="1977840"/>
                <a:ext cx="2373143" cy="655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zh-CN" alt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altLang="en-US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d>
                            </m:e>
                            <m:sup>
                              <m:r>
                                <a:rPr lang="zh-CN" alt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zh-CN" alt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ba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文本框 8">
                <a:extLst>
                  <a:ext uri="{FF2B5EF4-FFF2-40B4-BE49-F238E27FC236}">
                    <a16:creationId xmlns:a16="http://schemas.microsoft.com/office/drawing/2014/main" id="{28E4DE2D-4205-7681-02FA-D0E5151E6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877" y="1977840"/>
                <a:ext cx="2373143" cy="6556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3403019A-00AF-5A88-2341-EAD13B634F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964687"/>
                  </p:ext>
                </p:extLst>
              </p:nvPr>
            </p:nvGraphicFramePr>
            <p:xfrm>
              <a:off x="375965" y="3215785"/>
              <a:ext cx="4309705" cy="16578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7711">
                      <a:extLst>
                        <a:ext uri="{9D8B030D-6E8A-4147-A177-3AD203B41FA5}">
                          <a16:colId xmlns:a16="http://schemas.microsoft.com/office/drawing/2014/main" val="3561590216"/>
                        </a:ext>
                      </a:extLst>
                    </a:gridCol>
                    <a:gridCol w="2532619">
                      <a:extLst>
                        <a:ext uri="{9D8B030D-6E8A-4147-A177-3AD203B41FA5}">
                          <a16:colId xmlns:a16="http://schemas.microsoft.com/office/drawing/2014/main" val="224955689"/>
                        </a:ext>
                      </a:extLst>
                    </a:gridCol>
                    <a:gridCol w="819375">
                      <a:extLst>
                        <a:ext uri="{9D8B030D-6E8A-4147-A177-3AD203B41FA5}">
                          <a16:colId xmlns:a16="http://schemas.microsoft.com/office/drawing/2014/main" val="1347768013"/>
                        </a:ext>
                      </a:extLst>
                    </a:gridCol>
                  </a:tblGrid>
                  <a:tr h="30940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altLang="en-US" sz="1400" i="1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1400" i="1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zh-CN" altLang="en-US" sz="140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zh-CN" altLang="en-US" sz="1400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Heterogeneity Parameter </a:t>
                          </a:r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kumimoji="0" lang="en-US" altLang="zh-CN" sz="1400" b="0" i="0" u="none" strike="noStrike" kern="1200" cap="none" spc="-1" normalizeH="0" baseline="0" noProof="0" dirty="0" err="1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Margairaz</a:t>
                          </a:r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et al., 2020) </a:t>
                          </a:r>
                          <a:endParaRPr lang="zh-CN" altLang="en-US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Unit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26420523"/>
                      </a:ext>
                    </a:extLst>
                  </a:tr>
                  <a:tr h="42001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zh-CN" altLang="en-US" sz="1400" i="1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14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  <m:sub>
                                    <m:r>
                                      <a:rPr lang="zh-CN" altLang="en-US" sz="1400" i="1"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 Heterogeneity scale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0380190"/>
                      </a:ext>
                    </a:extLst>
                  </a:tr>
                  <a:tr h="41318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zh-CN" altLang="en-US" sz="1400" i="1" smtClean="0">
                                        <a:solidFill>
                                          <a:srgbClr val="836967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zh-CN" altLang="en-US" sz="1400" i="1">
                                        <a:latin typeface="Cambria Math" panose="02040503050406030204" pitchFamily="18" charset="0"/>
                                      </a:rPr>
                                      <m:t>𝑈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Mean horizontal wind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m/s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932618"/>
                      </a:ext>
                    </a:extLst>
                  </a:tr>
                  <a:tr h="30649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zh-CN" altLang="en-US" sz="140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zh-CN" altLang="en-US" sz="14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1400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= &lt;| 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 − &lt;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  <m:r>
                                  <a:rPr lang="en-US" altLang="zh-CN" sz="1400" b="0" i="1" smtClean="0">
                                    <a:latin typeface="Cambria Math" panose="02040503050406030204" pitchFamily="18" charset="0"/>
                                  </a:rPr>
                                  <m:t>&gt;|&gt;</m:t>
                                </m:r>
                              </m:oMath>
                            </m:oMathPara>
                          </a14:m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K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89419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表格 5">
                <a:extLst>
                  <a:ext uri="{FF2B5EF4-FFF2-40B4-BE49-F238E27FC236}">
                    <a16:creationId xmlns:a16="http://schemas.microsoft.com/office/drawing/2014/main" id="{3403019A-00AF-5A88-2341-EAD13B634F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964687"/>
                  </p:ext>
                </p:extLst>
              </p:nvPr>
            </p:nvGraphicFramePr>
            <p:xfrm>
              <a:off x="375965" y="3215785"/>
              <a:ext cx="4309705" cy="16578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57711">
                      <a:extLst>
                        <a:ext uri="{9D8B030D-6E8A-4147-A177-3AD203B41FA5}">
                          <a16:colId xmlns:a16="http://schemas.microsoft.com/office/drawing/2014/main" val="3561590216"/>
                        </a:ext>
                      </a:extLst>
                    </a:gridCol>
                    <a:gridCol w="2532619">
                      <a:extLst>
                        <a:ext uri="{9D8B030D-6E8A-4147-A177-3AD203B41FA5}">
                          <a16:colId xmlns:a16="http://schemas.microsoft.com/office/drawing/2014/main" val="224955689"/>
                        </a:ext>
                      </a:extLst>
                    </a:gridCol>
                    <a:gridCol w="819375">
                      <a:extLst>
                        <a:ext uri="{9D8B030D-6E8A-4147-A177-3AD203B41FA5}">
                          <a16:colId xmlns:a16="http://schemas.microsoft.com/office/drawing/2014/main" val="1347768013"/>
                        </a:ext>
                      </a:extLst>
                    </a:gridCol>
                  </a:tblGrid>
                  <a:tr h="518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637" t="-1176" r="-353503" b="-23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Heterogeneity Parameter </a:t>
                          </a:r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(</a:t>
                          </a:r>
                          <a:r>
                            <a:rPr kumimoji="0" lang="en-US" altLang="zh-CN" sz="1400" b="0" i="0" u="none" strike="noStrike" kern="1200" cap="none" spc="-1" normalizeH="0" baseline="0" noProof="0" dirty="0" err="1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Margairaz</a:t>
                          </a:r>
                          <a:r>
                            <a:rPr kumimoji="0" lang="en-US" altLang="zh-CN" sz="1400" b="0" i="0" u="none" strike="noStrike" kern="1200" cap="none" spc="-1" normalizeH="0" baseline="0" noProof="0" dirty="0">
                              <a:ln>
                                <a:noFill/>
                              </a:ln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 et al., 2020) </a:t>
                          </a:r>
                          <a:endParaRPr lang="zh-CN" altLang="en-US" sz="1400" dirty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Unit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26420523"/>
                      </a:ext>
                    </a:extLst>
                  </a:tr>
                  <a:tr h="42001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637" t="-124638" r="-353503" b="-1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 Heterogeneity scale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10380190"/>
                      </a:ext>
                    </a:extLst>
                  </a:tr>
                  <a:tr h="41318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637" t="-224638" r="-353503" b="-869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Mean horizontal wind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m/s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932618"/>
                      </a:ext>
                    </a:extLst>
                  </a:tr>
                  <a:tr h="30649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637" t="-448000" r="-353503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5"/>
                          <a:stretch>
                            <a:fillRect l="-37981" t="-448000" r="-33413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dirty="0">
                              <a:latin typeface="+mn-lt"/>
                            </a:rPr>
                            <a:t>K</a:t>
                          </a:r>
                          <a:endParaRPr lang="zh-CN" altLang="en-US" sz="1400" dirty="0">
                            <a:latin typeface="+mn-lt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0894193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CustomShape 7">
            <a:extLst>
              <a:ext uri="{FF2B5EF4-FFF2-40B4-BE49-F238E27FC236}">
                <a16:creationId xmlns:a16="http://schemas.microsoft.com/office/drawing/2014/main" id="{B848C65E-5246-780B-DABB-FFE5879E5D8F}"/>
              </a:ext>
            </a:extLst>
          </p:cNvPr>
          <p:cNvSpPr/>
          <p:nvPr/>
        </p:nvSpPr>
        <p:spPr>
          <a:xfrm>
            <a:off x="6349709" y="5962657"/>
            <a:ext cx="2607358" cy="337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1600" b="1" strike="noStrike" spc="-1" dirty="0">
                <a:latin typeface="Arial"/>
              </a:rPr>
              <a:t>Heterogeneity Parameter</a:t>
            </a:r>
          </a:p>
        </p:txBody>
      </p:sp>
      <p:sp>
        <p:nvSpPr>
          <p:cNvPr id="8" name="CustomShape 2">
            <a:extLst>
              <a:ext uri="{FF2B5EF4-FFF2-40B4-BE49-F238E27FC236}">
                <a16:creationId xmlns:a16="http://schemas.microsoft.com/office/drawing/2014/main" id="{92734EDD-1695-4F8D-A0F7-D00586B3AFD5}"/>
              </a:ext>
            </a:extLst>
          </p:cNvPr>
          <p:cNvSpPr/>
          <p:nvPr/>
        </p:nvSpPr>
        <p:spPr>
          <a:xfrm>
            <a:off x="269479" y="827214"/>
            <a:ext cx="5031720" cy="50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  <a:tabLst>
                <a:tab pos="0" algn="l"/>
              </a:tabLst>
            </a:pPr>
            <a:r>
              <a:rPr lang="en-US" sz="1800" b="1" strike="noStrike" spc="-1" dirty="0">
                <a:solidFill>
                  <a:srgbClr val="023D6B"/>
                </a:solidFill>
                <a:latin typeface="Arial"/>
                <a:ea typeface="DejaVu Sans"/>
              </a:rPr>
              <a:t>Similarity Analysis (Heterogeneity parameter)</a:t>
            </a:r>
            <a:endParaRPr lang="en-U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360000" y="324000"/>
            <a:ext cx="11447640" cy="1123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14000"/>
              </a:lnSpc>
            </a:pPr>
            <a:r>
              <a:rPr lang="de-DE" sz="3200" b="1" strike="noStrike" cap="all" spc="-1">
                <a:solidFill>
                  <a:srgbClr val="023D6B"/>
                </a:solidFill>
                <a:latin typeface="Arial"/>
                <a:ea typeface="DejaVu Sans"/>
              </a:rPr>
              <a:t>Summary and Conclusion</a:t>
            </a:r>
            <a:br/>
            <a:endParaRPr lang="en-US" sz="3200" b="0" strike="noStrike" spc="-1">
              <a:latin typeface="Arial"/>
            </a:endParaRPr>
          </a:p>
        </p:txBody>
      </p:sp>
      <p:sp>
        <p:nvSpPr>
          <p:cNvPr id="303" name="CustomShape 4"/>
          <p:cNvSpPr/>
          <p:nvPr/>
        </p:nvSpPr>
        <p:spPr>
          <a:xfrm>
            <a:off x="597960" y="1152360"/>
            <a:ext cx="11159640" cy="38334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080" algn="just">
              <a:lnSpc>
                <a:spcPct val="95000"/>
              </a:lnSpc>
            </a:pPr>
            <a:endParaRPr lang="en-US" sz="1800" b="0" strike="noStrike" spc="-1" dirty="0">
              <a:latin typeface="Arial"/>
            </a:endParaRPr>
          </a:p>
          <a:p>
            <a:pPr marL="1080" algn="just">
              <a:lnSpc>
                <a:spcPct val="95000"/>
              </a:lnSpc>
            </a:pPr>
            <a:endParaRPr lang="en-US" sz="1800" b="0" strike="noStrike" spc="-1" dirty="0">
              <a:latin typeface="Arial"/>
            </a:endParaRPr>
          </a:p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spc="-1" dirty="0">
                <a:solidFill>
                  <a:srgbClr val="000000"/>
                </a:solidFill>
                <a:latin typeface="Arial"/>
                <a:ea typeface="DejaVu Sans"/>
              </a:rPr>
              <a:t>Combined wind speed and 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soil moisture dominate the energy distribution independent of the wind direction. </a:t>
            </a:r>
            <a:endParaRPr lang="en-US" sz="2000" b="0" strike="noStrike" spc="-1" dirty="0">
              <a:latin typeface="Arial"/>
            </a:endParaRPr>
          </a:p>
          <a:p>
            <a:pPr algn="just">
              <a:lnSpc>
                <a:spcPct val="95000"/>
              </a:lnSpc>
            </a:pPr>
            <a:endParaRPr lang="en-US" sz="2000" b="0" strike="noStrike" spc="-1" dirty="0">
              <a:latin typeface="Arial"/>
            </a:endParaRPr>
          </a:p>
          <a:p>
            <a:pPr algn="just">
              <a:lnSpc>
                <a:spcPct val="95000"/>
              </a:lnSpc>
            </a:pPr>
            <a:endParaRPr lang="en-US" sz="2000" b="0" strike="noStrike" spc="-1" dirty="0">
              <a:latin typeface="Arial"/>
            </a:endParaRPr>
          </a:p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Secondary circulation structure persists under the parallel river (</a:t>
            </a:r>
            <a:r>
              <a:rPr lang="en-US" sz="2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PR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 wind independent of the wind speed but is destroyed when the cross </a:t>
            </a:r>
            <a:r>
              <a:rPr lang="en-US" sz="2000" spc="-1" dirty="0">
                <a:solidFill>
                  <a:srgbClr val="000000"/>
                </a:solidFill>
                <a:latin typeface="Arial"/>
                <a:ea typeface="DejaVu Sans"/>
              </a:rPr>
              <a:t>river (</a:t>
            </a:r>
            <a:r>
              <a:rPr lang="en-US" sz="2000" i="1" spc="-1" dirty="0">
                <a:solidFill>
                  <a:srgbClr val="000000"/>
                </a:solidFill>
                <a:latin typeface="Arial"/>
                <a:ea typeface="DejaVu Sans"/>
              </a:rPr>
              <a:t>CR</a:t>
            </a:r>
            <a:r>
              <a:rPr lang="en-US" sz="2000" spc="-1" dirty="0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wind is stronger than the mesoscale horizontal wind speed.</a:t>
            </a:r>
            <a:endParaRPr lang="en-US" sz="2000" b="0" strike="noStrike" spc="-1" dirty="0">
              <a:latin typeface="Arial"/>
            </a:endParaRPr>
          </a:p>
          <a:p>
            <a:pPr algn="just">
              <a:lnSpc>
                <a:spcPct val="95000"/>
              </a:lnSpc>
            </a:pPr>
            <a:endParaRPr lang="en-US" sz="2000" b="0" strike="noStrike" spc="-1" dirty="0">
              <a:latin typeface="Arial"/>
            </a:endParaRPr>
          </a:p>
          <a:p>
            <a:pPr algn="just">
              <a:lnSpc>
                <a:spcPct val="95000"/>
              </a:lnSpc>
            </a:pPr>
            <a:endParaRPr lang="en-US" sz="2000" b="0" strike="noStrike" spc="-1" dirty="0">
              <a:latin typeface="Arial"/>
            </a:endParaRPr>
          </a:p>
          <a:p>
            <a:pPr marL="343080" indent="-341640" algn="just">
              <a:lnSpc>
                <a:spcPct val="95000"/>
              </a:lnSpc>
              <a:buClr>
                <a:srgbClr val="000000"/>
              </a:buClr>
              <a:buFont typeface="Arial"/>
              <a:buChar char="•"/>
            </a:pP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Secondary circulation strength positively correlates with the Bowen ratio, Stability parameters (-Zi/L) and Heterogeneity parameter under the cross-river (</a:t>
            </a:r>
            <a:r>
              <a:rPr lang="en-US" sz="2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CR</a:t>
            </a:r>
            <a:r>
              <a:rPr lang="en-US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 wind.</a:t>
            </a:r>
            <a:endParaRPr lang="en-U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CustomShape 3"/>
          <p:cNvSpPr/>
          <p:nvPr/>
        </p:nvSpPr>
        <p:spPr>
          <a:xfrm>
            <a:off x="1781490" y="870480"/>
            <a:ext cx="8981640" cy="2558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5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Thanks!</a:t>
            </a:r>
            <a:endParaRPr lang="en-US" sz="5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n-US" sz="5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54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Questions and comments?</a:t>
            </a:r>
            <a:endParaRPr lang="en-US" sz="5400" b="0" strike="noStrike" spc="-1" dirty="0">
              <a:latin typeface="Arial"/>
            </a:endParaRPr>
          </a:p>
        </p:txBody>
      </p:sp>
      <p:pic>
        <p:nvPicPr>
          <p:cNvPr id="2" name="Picture 173">
            <a:extLst>
              <a:ext uri="{FF2B5EF4-FFF2-40B4-BE49-F238E27FC236}">
                <a16:creationId xmlns:a16="http://schemas.microsoft.com/office/drawing/2014/main" id="{635C1FAC-3EB1-AF73-5E73-6EB0D2FA854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299710" y="3638549"/>
            <a:ext cx="1796415" cy="1685925"/>
          </a:xfrm>
          <a:prstGeom prst="rect">
            <a:avLst/>
          </a:prstGeom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4A6B393-8A01-4219-B7B4-4A903149EDFF}"/>
              </a:ext>
            </a:extLst>
          </p:cNvPr>
          <p:cNvSpPr txBox="1"/>
          <p:nvPr/>
        </p:nvSpPr>
        <p:spPr>
          <a:xfrm>
            <a:off x="3926298" y="5690384"/>
            <a:ext cx="4692024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40" algn="just">
              <a:lnSpc>
                <a:spcPct val="95000"/>
              </a:lnSpc>
              <a:buClr>
                <a:srgbClr val="000000"/>
              </a:buClr>
            </a:pPr>
            <a:r>
              <a:rPr lang="en-US" altLang="zh-CN" sz="2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Contact m</a:t>
            </a:r>
            <a:r>
              <a:rPr lang="en-US" altLang="zh-CN" sz="2000" spc="-1" dirty="0">
                <a:solidFill>
                  <a:srgbClr val="000000"/>
                </a:solidFill>
                <a:latin typeface="Arial"/>
                <a:ea typeface="DejaVu Sans"/>
              </a:rPr>
              <a:t>e:    l.zhang@fz-juelich.de</a:t>
            </a:r>
            <a:endParaRPr lang="en-US" altLang="zh-CN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23D6B"/>
      </a:dk2>
      <a:lt2>
        <a:srgbClr val="EBEBEB"/>
      </a:lt2>
      <a:accent1>
        <a:srgbClr val="ADBDE3"/>
      </a:accent1>
      <a:accent2>
        <a:srgbClr val="EB5F73"/>
      </a:accent2>
      <a:accent3>
        <a:srgbClr val="AF82B9"/>
      </a:accent3>
      <a:accent4>
        <a:srgbClr val="FAB45A"/>
      </a:accent4>
      <a:accent5>
        <a:srgbClr val="FAEB5A"/>
      </a:accent5>
      <a:accent6>
        <a:srgbClr val="B9D25F"/>
      </a:accent6>
      <a:hlink>
        <a:srgbClr val="ADBDE3"/>
      </a:hlink>
      <a:folHlink>
        <a:srgbClr val="023D6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2018-02-28_ppt_16x9</Template>
  <TotalTime>274</TotalTime>
  <Words>968</Words>
  <Application>Microsoft Office PowerPoint</Application>
  <PresentationFormat>宽屏</PresentationFormat>
  <Paragraphs>146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StarSymbol</vt:lpstr>
      <vt:lpstr>等线</vt:lpstr>
      <vt:lpstr>等线 Light</vt:lpstr>
      <vt:lpstr>Arial</vt:lpstr>
      <vt:lpstr>Cambria Math</vt:lpstr>
      <vt:lpstr>Symbol</vt:lpstr>
      <vt:lpstr>Times New Roman</vt:lpstr>
      <vt:lpstr>Wingdings</vt:lpstr>
      <vt:lpstr>Office Theme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of presentation</dc:title>
  <dc:subject/>
  <dc:creator>User</dc:creator>
  <dc:description/>
  <cp:lastModifiedBy>Song, Zengjing (UT-ITC)</cp:lastModifiedBy>
  <cp:revision>50</cp:revision>
  <dcterms:created xsi:type="dcterms:W3CDTF">2019-11-11T19:50:09Z</dcterms:created>
  <dcterms:modified xsi:type="dcterms:W3CDTF">2022-09-08T09:38:14Z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12</vt:i4>
  </property>
</Properties>
</file>