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305" r:id="rId4"/>
    <p:sldId id="304" r:id="rId5"/>
    <p:sldId id="303" r:id="rId6"/>
    <p:sldId id="306" r:id="rId7"/>
    <p:sldId id="272" r:id="rId8"/>
    <p:sldId id="307" r:id="rId9"/>
    <p:sldId id="309" r:id="rId10"/>
    <p:sldId id="310" r:id="rId11"/>
    <p:sldId id="311" r:id="rId12"/>
    <p:sldId id="312" r:id="rId13"/>
    <p:sldId id="313" r:id="rId14"/>
    <p:sldId id="314" r:id="rId15"/>
    <p:sldId id="283" r:id="rId16"/>
    <p:sldId id="315" r:id="rId17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2" autoAdjust="0"/>
    <p:restoredTop sz="94660"/>
  </p:normalViewPr>
  <p:slideViewPr>
    <p:cSldViewPr>
      <p:cViewPr>
        <p:scale>
          <a:sx n="90" d="100"/>
          <a:sy n="90" d="100"/>
        </p:scale>
        <p:origin x="-1090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D003B-91CD-494E-B075-C603E75C271F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99E0-8475-49DA-8D6D-248A3B437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4727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D003B-91CD-494E-B075-C603E75C271F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99E0-8475-49DA-8D6D-248A3B437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9925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D003B-91CD-494E-B075-C603E75C271F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99E0-8475-49DA-8D6D-248A3B437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3958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D003B-91CD-494E-B075-C603E75C271F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99E0-8475-49DA-8D6D-248A3B437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2265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D003B-91CD-494E-B075-C603E75C271F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99E0-8475-49DA-8D6D-248A3B437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8029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D003B-91CD-494E-B075-C603E75C271F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99E0-8475-49DA-8D6D-248A3B437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1146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D003B-91CD-494E-B075-C603E75C271F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99E0-8475-49DA-8D6D-248A3B437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55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D003B-91CD-494E-B075-C603E75C271F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99E0-8475-49DA-8D6D-248A3B437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7210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D003B-91CD-494E-B075-C603E75C271F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99E0-8475-49DA-8D6D-248A3B437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8367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D003B-91CD-494E-B075-C603E75C271F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99E0-8475-49DA-8D6D-248A3B437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3685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D003B-91CD-494E-B075-C603E75C271F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99E0-8475-49DA-8D6D-248A3B437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3259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1D003B-91CD-494E-B075-C603E75C271F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B599E0-8475-49DA-8D6D-248A3B437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7070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ielo.br/img/revistas/aabc/v87n2/0001-3765-aabc-201520140622-gf03.jpg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2.jpe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/>
              <a:t>Spatial structures in atmospheric boundary-layer flow – wind tunnel </a:t>
            </a:r>
            <a:r>
              <a:rPr lang="en-US" sz="3600" b="1" dirty="0" smtClean="0"/>
              <a:t>modeling</a:t>
            </a:r>
            <a:endParaRPr lang="en-GB" sz="36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83568" y="4221088"/>
            <a:ext cx="7632848" cy="1584176"/>
          </a:xfrm>
        </p:spPr>
        <p:txBody>
          <a:bodyPr>
            <a:normAutofit/>
          </a:bodyPr>
          <a:lstStyle/>
          <a:p>
            <a:r>
              <a:rPr lang="en-GB" sz="2800" dirty="0">
                <a:solidFill>
                  <a:schemeClr val="tx2">
                    <a:lumMod val="75000"/>
                  </a:schemeClr>
                </a:solidFill>
              </a:rPr>
              <a:t>Kl</a:t>
            </a:r>
            <a:r>
              <a:rPr lang="cs-CZ" sz="2800" dirty="0">
                <a:solidFill>
                  <a:schemeClr val="tx2">
                    <a:lumMod val="75000"/>
                  </a:schemeClr>
                </a:solidFill>
              </a:rPr>
              <a:t>ára </a:t>
            </a:r>
            <a:r>
              <a:rPr lang="cs-CZ" sz="2800" dirty="0" err="1" smtClean="0">
                <a:solidFill>
                  <a:schemeClr val="tx2">
                    <a:lumMod val="75000"/>
                  </a:schemeClr>
                </a:solidFill>
              </a:rPr>
              <a:t>Jurčáková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</a:rPr>
              <a:t> and </a:t>
            </a:r>
            <a:r>
              <a:rPr lang="en-US" sz="2800" dirty="0" err="1">
                <a:solidFill>
                  <a:schemeClr val="tx2">
                    <a:lumMod val="75000"/>
                  </a:schemeClr>
                </a:solidFill>
              </a:rPr>
              <a:t>Radka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</a:rPr>
              <a:t>Kellnerov</a:t>
            </a:r>
            <a:r>
              <a:rPr lang="cs-CZ" sz="2800" dirty="0" smtClean="0">
                <a:solidFill>
                  <a:schemeClr val="tx2">
                    <a:lumMod val="75000"/>
                  </a:schemeClr>
                </a:solidFill>
              </a:rPr>
              <a:t>á</a:t>
            </a:r>
            <a:endParaRPr lang="cs-CZ" sz="28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cs-CZ" sz="2000" dirty="0">
                <a:solidFill>
                  <a:schemeClr val="tx2">
                    <a:lumMod val="75000"/>
                  </a:schemeClr>
                </a:solidFill>
              </a:rPr>
              <a:t>Institute </a:t>
            </a:r>
            <a:r>
              <a:rPr lang="cs-CZ" sz="2000" dirty="0" err="1">
                <a:solidFill>
                  <a:schemeClr val="tx2">
                    <a:lumMod val="75000"/>
                  </a:schemeClr>
                </a:solidFill>
              </a:rPr>
              <a:t>of</a:t>
            </a:r>
            <a:r>
              <a:rPr lang="cs-CZ" sz="20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cs-CZ" sz="2000" dirty="0" err="1" smtClean="0">
                <a:solidFill>
                  <a:schemeClr val="tx2">
                    <a:lumMod val="75000"/>
                  </a:schemeClr>
                </a:solidFill>
              </a:rPr>
              <a:t>Thermomechanics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</a:rPr>
              <a:t> of the</a:t>
            </a:r>
            <a:r>
              <a:rPr lang="cs-CZ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cs-CZ" sz="2000" dirty="0">
                <a:solidFill>
                  <a:schemeClr val="tx2">
                    <a:lumMod val="75000"/>
                  </a:schemeClr>
                </a:solidFill>
              </a:rPr>
              <a:t>Czech </a:t>
            </a:r>
            <a:r>
              <a:rPr lang="cs-CZ" sz="2000" dirty="0" err="1">
                <a:solidFill>
                  <a:schemeClr val="tx2">
                    <a:lumMod val="75000"/>
                  </a:schemeClr>
                </a:solidFill>
              </a:rPr>
              <a:t>Academy</a:t>
            </a:r>
            <a:r>
              <a:rPr lang="cs-CZ" sz="20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cs-CZ" sz="2000" dirty="0" err="1">
                <a:solidFill>
                  <a:schemeClr val="tx2">
                    <a:lumMod val="75000"/>
                  </a:schemeClr>
                </a:solidFill>
              </a:rPr>
              <a:t>of</a:t>
            </a:r>
            <a:r>
              <a:rPr lang="cs-CZ" sz="20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cs-CZ" sz="2000" dirty="0" err="1">
                <a:solidFill>
                  <a:schemeClr val="tx2">
                    <a:lumMod val="75000"/>
                  </a:schemeClr>
                </a:solidFill>
              </a:rPr>
              <a:t>Sciences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, Prague</a:t>
            </a:r>
            <a:endParaRPr lang="en-GB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Podnadpis 2">
            <a:extLst>
              <a:ext uri="{FF2B5EF4-FFF2-40B4-BE49-F238E27FC236}">
                <a16:creationId xmlns:a16="http://schemas.microsoft.com/office/drawing/2014/main" xmlns="" id="{E90CC6E6-B532-44CF-8508-B206DA3BA658}"/>
              </a:ext>
            </a:extLst>
          </p:cNvPr>
          <p:cNvSpPr txBox="1">
            <a:spLocks/>
          </p:cNvSpPr>
          <p:nvPr/>
        </p:nvSpPr>
        <p:spPr>
          <a:xfrm>
            <a:off x="807908" y="980728"/>
            <a:ext cx="7632848" cy="5290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2000" dirty="0" smtClean="0">
                <a:solidFill>
                  <a:schemeClr val="tx2">
                    <a:lumMod val="75000"/>
                  </a:schemeClr>
                </a:solidFill>
              </a:rPr>
              <a:t>EMS </a:t>
            </a:r>
            <a:r>
              <a:rPr lang="cs-CZ" sz="2000" dirty="0" err="1">
                <a:solidFill>
                  <a:schemeClr val="tx2">
                    <a:lumMod val="75000"/>
                  </a:schemeClr>
                </a:solidFill>
              </a:rPr>
              <a:t>Annual</a:t>
            </a:r>
            <a:r>
              <a:rPr lang="cs-CZ" sz="2000" dirty="0">
                <a:solidFill>
                  <a:schemeClr val="tx2">
                    <a:lumMod val="75000"/>
                  </a:schemeClr>
                </a:solidFill>
              </a:rPr>
              <a:t> Meeting 2022</a:t>
            </a:r>
            <a:endParaRPr lang="en-GB" sz="20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7953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13"/>
          <a:stretch/>
        </p:blipFill>
        <p:spPr>
          <a:xfrm>
            <a:off x="4477674" y="3292288"/>
            <a:ext cx="4623550" cy="2997071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868958"/>
          </a:xfrm>
        </p:spPr>
        <p:txBody>
          <a:bodyPr>
            <a:normAutofit/>
          </a:bodyPr>
          <a:lstStyle/>
          <a:p>
            <a:pPr algn="l"/>
            <a:r>
              <a:rPr lang="en-US" sz="3600" dirty="0" smtClean="0"/>
              <a:t>Motivation</a:t>
            </a:r>
            <a:endParaRPr lang="en-US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340768"/>
            <a:ext cx="6840760" cy="1656184"/>
          </a:xfrm>
        </p:spPr>
        <p:txBody>
          <a:bodyPr>
            <a:normAutofit fontScale="92500"/>
          </a:bodyPr>
          <a:lstStyle/>
          <a:p>
            <a:r>
              <a:rPr lang="en-US" sz="2200" dirty="0"/>
              <a:t>Coherent structures = the building-blocks of turbulent ﬂow</a:t>
            </a:r>
          </a:p>
          <a:p>
            <a:r>
              <a:rPr lang="en-US" sz="2200" dirty="0"/>
              <a:t>What are the characteristics of these building-blocks and how are they organized?</a:t>
            </a:r>
          </a:p>
          <a:p>
            <a:r>
              <a:rPr lang="en-US" sz="2200" dirty="0" smtClean="0"/>
              <a:t>Horseshoe and hairpin vortices</a:t>
            </a:r>
          </a:p>
          <a:p>
            <a:endParaRPr lang="en-US" sz="2800" dirty="0"/>
          </a:p>
          <a:p>
            <a:endParaRPr lang="en-US" sz="2800" dirty="0"/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8" name="TextovéPole 7"/>
          <p:cNvSpPr txBox="1"/>
          <p:nvPr/>
        </p:nvSpPr>
        <p:spPr>
          <a:xfrm>
            <a:off x="4236593" y="6289361"/>
            <a:ext cx="49530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dirty="0">
                <a:solidFill>
                  <a:schemeClr val="tx1"/>
                </a:solidFill>
              </a:rPr>
              <a:t>Adrian RJ, </a:t>
            </a:r>
            <a:r>
              <a:rPr lang="en-US" sz="1200" dirty="0" err="1">
                <a:solidFill>
                  <a:schemeClr val="tx1"/>
                </a:solidFill>
              </a:rPr>
              <a:t>Meinhart</a:t>
            </a:r>
            <a:r>
              <a:rPr lang="en-US" sz="1200" dirty="0">
                <a:solidFill>
                  <a:schemeClr val="tx1"/>
                </a:solidFill>
              </a:rPr>
              <a:t> CD and Tomkins CD. 2000. Vortex </a:t>
            </a:r>
            <a:r>
              <a:rPr lang="en-US" sz="1200" dirty="0" err="1">
                <a:solidFill>
                  <a:schemeClr val="tx1"/>
                </a:solidFill>
              </a:rPr>
              <a:t>organisation</a:t>
            </a:r>
            <a:r>
              <a:rPr lang="en-US" sz="1200" dirty="0">
                <a:solidFill>
                  <a:schemeClr val="tx1"/>
                </a:solidFill>
              </a:rPr>
              <a:t> in the outer region of the turbulent boundary layer. J Fluid </a:t>
            </a:r>
            <a:r>
              <a:rPr lang="en-US" sz="1200" dirty="0" err="1">
                <a:solidFill>
                  <a:schemeClr val="tx1"/>
                </a:solidFill>
              </a:rPr>
              <a:t>Mech</a:t>
            </a:r>
            <a:r>
              <a:rPr lang="en-US" sz="1200" dirty="0">
                <a:solidFill>
                  <a:schemeClr val="tx1"/>
                </a:solidFill>
              </a:rPr>
              <a:t> 422: 1-54.</a:t>
            </a:r>
          </a:p>
        </p:txBody>
      </p:sp>
      <p:pic>
        <p:nvPicPr>
          <p:cNvPr id="15" name="Obrázek 14" descr="http://www.scielo.br/img/revistas/aabc/v87n2/0001-3765-aabc-201520140622-gf03.jpg">
            <a:hlinkClick r:id="rId3" tgtFrame="&quot;_blank&quot;"/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3"/>
          <a:stretch/>
        </p:blipFill>
        <p:spPr bwMode="auto">
          <a:xfrm>
            <a:off x="179512" y="2887435"/>
            <a:ext cx="2664296" cy="17938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51" y="4641457"/>
            <a:ext cx="2766513" cy="1876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208"/>
          <a:stretch/>
        </p:blipFill>
        <p:spPr bwMode="auto">
          <a:xfrm rot="16200000">
            <a:off x="6799271" y="975751"/>
            <a:ext cx="2602243" cy="1872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5534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Obrázek 15" descr="Obsah obrázku mapa&#10;&#10;Popis byl vytvořen automaticky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195" b="11165"/>
          <a:stretch/>
        </p:blipFill>
        <p:spPr bwMode="auto">
          <a:xfrm>
            <a:off x="1616276" y="1542936"/>
            <a:ext cx="5548010" cy="41477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868958"/>
          </a:xfrm>
        </p:spPr>
        <p:txBody>
          <a:bodyPr>
            <a:normAutofit/>
          </a:bodyPr>
          <a:lstStyle/>
          <a:p>
            <a:pPr algn="l"/>
            <a:r>
              <a:rPr lang="en-US" sz="3600" dirty="0" smtClean="0"/>
              <a:t>Field site – </a:t>
            </a:r>
            <a:r>
              <a:rPr lang="en-US" sz="3600" dirty="0" err="1" smtClean="0"/>
              <a:t>Kopisty</a:t>
            </a:r>
            <a:r>
              <a:rPr lang="en-US" sz="3600" dirty="0" smtClean="0"/>
              <a:t> observatory</a:t>
            </a:r>
            <a:endParaRPr lang="en-US" sz="3600" dirty="0"/>
          </a:p>
        </p:txBody>
      </p:sp>
      <p:sp>
        <p:nvSpPr>
          <p:cNvPr id="5" name="Obdélník 4"/>
          <p:cNvSpPr/>
          <p:nvPr/>
        </p:nvSpPr>
        <p:spPr>
          <a:xfrm>
            <a:off x="6251043" y="2136631"/>
            <a:ext cx="93610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latin typeface="Montserrat" panose="00000500000000000000" pitchFamily="2" charset="0"/>
              </a:rPr>
              <a:t>lake</a:t>
            </a:r>
            <a:endParaRPr lang="en-GB" sz="2000" b="1" dirty="0" smtClean="0">
              <a:latin typeface="Montserrat" panose="00000500000000000000" pitchFamily="2" charset="0"/>
            </a:endParaRPr>
          </a:p>
        </p:txBody>
      </p:sp>
      <p:sp>
        <p:nvSpPr>
          <p:cNvPr id="10" name="Obdélník 9"/>
          <p:cNvSpPr/>
          <p:nvPr/>
        </p:nvSpPr>
        <p:spPr>
          <a:xfrm>
            <a:off x="1593663" y="3872995"/>
            <a:ext cx="16561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latin typeface="Montserrat" panose="00000500000000000000" pitchFamily="2" charset="0"/>
              </a:rPr>
              <a:t>h</a:t>
            </a:r>
            <a:r>
              <a:rPr lang="en-US" sz="2000" b="1" dirty="0" smtClean="0">
                <a:latin typeface="Montserrat" panose="00000500000000000000" pitchFamily="2" charset="0"/>
              </a:rPr>
              <a:t>illy forested area</a:t>
            </a:r>
            <a:endParaRPr lang="en-GB" sz="2000" b="1" dirty="0" smtClean="0">
              <a:latin typeface="Montserrat" panose="00000500000000000000" pitchFamily="2" charset="0"/>
            </a:endParaRPr>
          </a:p>
        </p:txBody>
      </p:sp>
      <p:sp>
        <p:nvSpPr>
          <p:cNvPr id="11" name="Obdélník 10"/>
          <p:cNvSpPr/>
          <p:nvPr/>
        </p:nvSpPr>
        <p:spPr>
          <a:xfrm>
            <a:off x="1691680" y="1628800"/>
            <a:ext cx="24482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latin typeface="Montserrat" panose="00000500000000000000" pitchFamily="2" charset="0"/>
              </a:rPr>
              <a:t>Industrial area</a:t>
            </a:r>
            <a:endParaRPr lang="en-GB" sz="2000" b="1" dirty="0" smtClean="0">
              <a:latin typeface="Montserrat" panose="00000500000000000000" pitchFamily="2" charset="0"/>
            </a:endParaRPr>
          </a:p>
        </p:txBody>
      </p:sp>
      <p:sp>
        <p:nvSpPr>
          <p:cNvPr id="12" name="Rovnoramenný trojúhelník 11"/>
          <p:cNvSpPr/>
          <p:nvPr/>
        </p:nvSpPr>
        <p:spPr>
          <a:xfrm>
            <a:off x="4318273" y="3101651"/>
            <a:ext cx="144016" cy="488087"/>
          </a:xfrm>
          <a:prstGeom prst="triangl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293096"/>
            <a:ext cx="3091507" cy="242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Ovál 12"/>
          <p:cNvSpPr/>
          <p:nvPr/>
        </p:nvSpPr>
        <p:spPr>
          <a:xfrm>
            <a:off x="7141427" y="5410847"/>
            <a:ext cx="45719" cy="45719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Obrázek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43" t="6029" r="5607" b="9919"/>
          <a:stretch/>
        </p:blipFill>
        <p:spPr>
          <a:xfrm>
            <a:off x="95250" y="4864100"/>
            <a:ext cx="2196778" cy="1936750"/>
          </a:xfrm>
          <a:prstGeom prst="rect">
            <a:avLst/>
          </a:prstGeom>
        </p:spPr>
      </p:pic>
      <p:sp>
        <p:nvSpPr>
          <p:cNvPr id="15" name="Obdélník 14"/>
          <p:cNvSpPr/>
          <p:nvPr/>
        </p:nvSpPr>
        <p:spPr>
          <a:xfrm>
            <a:off x="2322488" y="5712109"/>
            <a:ext cx="16561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Montserrat" panose="00000500000000000000" pitchFamily="2" charset="0"/>
              </a:rPr>
              <a:t>Wind rose</a:t>
            </a:r>
          </a:p>
          <a:p>
            <a:r>
              <a:rPr lang="en-US" sz="2000" b="1" dirty="0" smtClean="0">
                <a:solidFill>
                  <a:schemeClr val="bg1"/>
                </a:solidFill>
                <a:latin typeface="Montserrat" panose="00000500000000000000" pitchFamily="2" charset="0"/>
              </a:rPr>
              <a:t>at 80 m</a:t>
            </a:r>
            <a:endParaRPr lang="en-GB" sz="2000" b="1" dirty="0" smtClean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5320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868958"/>
          </a:xfrm>
        </p:spPr>
        <p:txBody>
          <a:bodyPr>
            <a:normAutofit/>
          </a:bodyPr>
          <a:lstStyle/>
          <a:p>
            <a:pPr algn="l"/>
            <a:r>
              <a:rPr lang="en-US" sz="3600" dirty="0" smtClean="0"/>
              <a:t>Field site – </a:t>
            </a:r>
            <a:r>
              <a:rPr lang="en-US" sz="3600" dirty="0" err="1" smtClean="0"/>
              <a:t>Kopisty</a:t>
            </a:r>
            <a:r>
              <a:rPr lang="en-US" sz="3600" dirty="0" smtClean="0"/>
              <a:t> observatory</a:t>
            </a:r>
            <a:endParaRPr lang="en-US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Coherent structures in turbulent flow are of interest basic research</a:t>
            </a:r>
            <a:endParaRPr lang="en-US" sz="28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0768"/>
            <a:ext cx="9168340" cy="5157192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5796136" y="5301208"/>
            <a:ext cx="333266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  <a:latin typeface="Montserrat" panose="00000500000000000000" pitchFamily="2" charset="0"/>
              </a:rPr>
              <a:t>3D </a:t>
            </a:r>
            <a:r>
              <a:rPr lang="cs-CZ" sz="2000" b="1" dirty="0" err="1" smtClean="0">
                <a:solidFill>
                  <a:schemeClr val="bg1"/>
                </a:solidFill>
                <a:latin typeface="Montserrat" panose="00000500000000000000" pitchFamily="2" charset="0"/>
              </a:rPr>
              <a:t>sonic</a:t>
            </a:r>
            <a:r>
              <a:rPr lang="cs-CZ" sz="2000" b="1" dirty="0" smtClean="0">
                <a:solidFill>
                  <a:schemeClr val="bg1"/>
                </a:solidFill>
                <a:latin typeface="Montserrat" panose="00000500000000000000" pitchFamily="2" charset="0"/>
              </a:rPr>
              <a:t> </a:t>
            </a:r>
            <a:r>
              <a:rPr lang="cs-CZ" sz="2000" b="1" dirty="0" err="1" smtClean="0">
                <a:solidFill>
                  <a:schemeClr val="bg1"/>
                </a:solidFill>
                <a:latin typeface="Montserrat" panose="00000500000000000000" pitchFamily="2" charset="0"/>
              </a:rPr>
              <a:t>anemomet</a:t>
            </a:r>
            <a:r>
              <a:rPr lang="en-US" sz="2000" b="1" dirty="0" smtClean="0">
                <a:solidFill>
                  <a:schemeClr val="bg1"/>
                </a:solidFill>
                <a:latin typeface="Montserrat" panose="00000500000000000000" pitchFamily="2" charset="0"/>
              </a:rPr>
              <a:t>e</a:t>
            </a:r>
            <a:r>
              <a:rPr lang="cs-CZ" sz="2000" b="1" dirty="0" smtClean="0">
                <a:solidFill>
                  <a:schemeClr val="bg1"/>
                </a:solidFill>
                <a:latin typeface="Montserrat" panose="00000500000000000000" pitchFamily="2" charset="0"/>
              </a:rPr>
              <a:t>r</a:t>
            </a:r>
            <a:r>
              <a:rPr lang="en-GB" sz="2000" b="1" dirty="0" smtClean="0">
                <a:solidFill>
                  <a:schemeClr val="bg1"/>
                </a:solidFill>
                <a:latin typeface="Montserrat" panose="00000500000000000000" pitchFamily="2" charset="0"/>
              </a:rPr>
              <a:t>s</a:t>
            </a:r>
            <a:endParaRPr lang="cs-CZ" sz="2000" b="1" dirty="0">
              <a:solidFill>
                <a:schemeClr val="bg1"/>
              </a:solidFill>
              <a:latin typeface="Montserrat" panose="00000500000000000000" pitchFamily="2" charset="0"/>
            </a:endParaRPr>
          </a:p>
          <a:p>
            <a:r>
              <a:rPr lang="en-US" sz="2000" b="1" dirty="0" smtClean="0">
                <a:solidFill>
                  <a:schemeClr val="bg1"/>
                </a:solidFill>
                <a:latin typeface="Montserrat" panose="00000500000000000000" pitchFamily="2" charset="0"/>
              </a:rPr>
              <a:t>at heights</a:t>
            </a:r>
            <a:r>
              <a:rPr lang="cs-CZ" sz="2000" b="1" dirty="0" smtClean="0">
                <a:solidFill>
                  <a:schemeClr val="bg1"/>
                </a:solidFill>
                <a:latin typeface="Montserrat" panose="00000500000000000000" pitchFamily="2" charset="0"/>
              </a:rPr>
              <a:t> 20, 40, </a:t>
            </a:r>
            <a:r>
              <a:rPr lang="en-US" sz="2000" b="1" dirty="0" smtClean="0">
                <a:solidFill>
                  <a:schemeClr val="bg1"/>
                </a:solidFill>
                <a:latin typeface="Montserrat" panose="00000500000000000000" pitchFamily="2" charset="0"/>
              </a:rPr>
              <a:t>     </a:t>
            </a:r>
            <a:r>
              <a:rPr lang="cs-CZ" sz="2000" b="1" dirty="0" smtClean="0">
                <a:solidFill>
                  <a:schemeClr val="bg1"/>
                </a:solidFill>
                <a:latin typeface="Montserrat" panose="00000500000000000000" pitchFamily="2" charset="0"/>
              </a:rPr>
              <a:t>60</a:t>
            </a:r>
            <a:r>
              <a:rPr lang="en-US" sz="2000" b="1" dirty="0" smtClean="0">
                <a:solidFill>
                  <a:schemeClr val="bg1"/>
                </a:solidFill>
                <a:latin typeface="Montserrat" panose="00000500000000000000" pitchFamily="2" charset="0"/>
              </a:rPr>
              <a:t>,</a:t>
            </a:r>
            <a:r>
              <a:rPr lang="cs-CZ" sz="2000" b="1" dirty="0" smtClean="0">
                <a:solidFill>
                  <a:schemeClr val="bg1"/>
                </a:solidFill>
                <a:latin typeface="Montserrat" panose="00000500000000000000" pitchFamily="2" charset="0"/>
              </a:rPr>
              <a:t> a</a:t>
            </a:r>
            <a:r>
              <a:rPr lang="en-US" sz="2000" b="1" dirty="0" err="1" smtClean="0">
                <a:solidFill>
                  <a:schemeClr val="bg1"/>
                </a:solidFill>
                <a:latin typeface="Montserrat" panose="00000500000000000000" pitchFamily="2" charset="0"/>
              </a:rPr>
              <a:t>nd</a:t>
            </a:r>
            <a:r>
              <a:rPr lang="cs-CZ" sz="2000" b="1" dirty="0" smtClean="0">
                <a:solidFill>
                  <a:schemeClr val="bg1"/>
                </a:solidFill>
                <a:latin typeface="Montserrat" panose="00000500000000000000" pitchFamily="2" charset="0"/>
              </a:rPr>
              <a:t> 80 met</a:t>
            </a:r>
            <a:r>
              <a:rPr lang="en-US" sz="2000" b="1" dirty="0" err="1" smtClean="0">
                <a:solidFill>
                  <a:schemeClr val="bg1"/>
                </a:solidFill>
                <a:latin typeface="Montserrat" panose="00000500000000000000" pitchFamily="2" charset="0"/>
              </a:rPr>
              <a:t>ers</a:t>
            </a:r>
            <a:endParaRPr lang="en-GB" sz="2000" b="1" dirty="0" smtClean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0" y="1340768"/>
            <a:ext cx="38884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latin typeface="Montserrat" panose="00000500000000000000" pitchFamily="2" charset="0"/>
              </a:rPr>
              <a:t>Meteorological tower</a:t>
            </a:r>
          </a:p>
          <a:p>
            <a:r>
              <a:rPr lang="en-GB" sz="2000" b="1" dirty="0" smtClean="0">
                <a:latin typeface="Montserrat" panose="00000500000000000000" pitchFamily="2" charset="0"/>
              </a:rPr>
              <a:t>80 m high</a:t>
            </a:r>
            <a:endParaRPr lang="cs-CZ" sz="2000" b="1" dirty="0">
              <a:latin typeface="Montserrat" panose="00000500000000000000" pitchFamily="2" charset="0"/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179511" y="6497960"/>
            <a:ext cx="89492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 smtClean="0">
                <a:latin typeface="Montserrat" panose="00000500000000000000" pitchFamily="2" charset="0"/>
              </a:rPr>
              <a:t>Operated by the Institute of Atmospheric Physics of the Czech Academy of Sciences </a:t>
            </a:r>
          </a:p>
        </p:txBody>
      </p:sp>
    </p:spTree>
    <p:extLst>
      <p:ext uri="{BB962C8B-B14F-4D97-AF65-F5344CB8AC3E}">
        <p14:creationId xmlns:p14="http://schemas.microsoft.com/office/powerpoint/2010/main" val="714101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Nadpis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940966"/>
          </a:xfrm>
        </p:spPr>
        <p:txBody>
          <a:bodyPr>
            <a:normAutofit/>
          </a:bodyPr>
          <a:lstStyle/>
          <a:p>
            <a:pPr algn="l"/>
            <a:r>
              <a:rPr lang="en-US" sz="3600" dirty="0" smtClean="0"/>
              <a:t>Wind tunnel modelling of ABL</a:t>
            </a:r>
            <a:endParaRPr lang="en-US" sz="3600" dirty="0"/>
          </a:p>
        </p:txBody>
      </p:sp>
      <p:sp>
        <p:nvSpPr>
          <p:cNvPr id="16" name="Zástupný symbol pro obsah 2"/>
          <p:cNvSpPr>
            <a:spLocks noGrp="1"/>
          </p:cNvSpPr>
          <p:nvPr>
            <p:ph idx="1"/>
          </p:nvPr>
        </p:nvSpPr>
        <p:spPr>
          <a:xfrm>
            <a:off x="251520" y="1600200"/>
            <a:ext cx="8784976" cy="4525963"/>
          </a:xfrm>
        </p:spPr>
        <p:txBody>
          <a:bodyPr>
            <a:normAutofit/>
          </a:bodyPr>
          <a:lstStyle/>
          <a:p>
            <a:r>
              <a:rPr lang="en-US" sz="2000" dirty="0"/>
              <a:t>The aerodynamic boundary layer was first defined by Ludwig </a:t>
            </a:r>
            <a:r>
              <a:rPr lang="en-US" sz="2000" dirty="0" err="1"/>
              <a:t>Prandtl</a:t>
            </a:r>
            <a:r>
              <a:rPr lang="en-US" sz="2000" dirty="0"/>
              <a:t> in </a:t>
            </a:r>
            <a:r>
              <a:rPr lang="en-US" sz="2000" dirty="0" smtClean="0"/>
              <a:t>1904.</a:t>
            </a:r>
          </a:p>
          <a:p>
            <a:r>
              <a:rPr lang="en-US" sz="2000" dirty="0" smtClean="0"/>
              <a:t>Theory of turbulence, thermal effects, similarity theories</a:t>
            </a:r>
          </a:p>
          <a:p>
            <a:r>
              <a:rPr lang="en-US" sz="2000" dirty="0" smtClean="0"/>
              <a:t>ABL is a special case of aerodynamic boundary layer.</a:t>
            </a:r>
          </a:p>
          <a:p>
            <a:r>
              <a:rPr lang="en-US" sz="2000" dirty="0"/>
              <a:t>Turbulence self-similarity, similarity </a:t>
            </a:r>
            <a:r>
              <a:rPr lang="en-US" sz="2000" dirty="0" smtClean="0"/>
              <a:t>numbers – Reynolds number</a:t>
            </a:r>
          </a:p>
          <a:p>
            <a:r>
              <a:rPr lang="en-US" sz="2000" dirty="0"/>
              <a:t>Outer scales are limited by the wind-tunnel </a:t>
            </a:r>
            <a:r>
              <a:rPr lang="en-US" sz="2000" dirty="0" smtClean="0"/>
              <a:t>dimensions, inner scales are limited by viscous dissipation </a:t>
            </a:r>
            <a:endParaRPr lang="en-US" sz="2000" dirty="0"/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endParaRPr lang="en-US" sz="2000" dirty="0"/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7" t="3701" r="1167" b="2762"/>
          <a:stretch/>
        </p:blipFill>
        <p:spPr bwMode="auto">
          <a:xfrm>
            <a:off x="66675" y="4448176"/>
            <a:ext cx="5581650" cy="23431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8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9" t="6580" b="4019"/>
          <a:stretch/>
        </p:blipFill>
        <p:spPr bwMode="auto">
          <a:xfrm>
            <a:off x="3873970" y="3538538"/>
            <a:ext cx="5178871" cy="18192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4558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940966"/>
          </a:xfrm>
        </p:spPr>
        <p:txBody>
          <a:bodyPr>
            <a:normAutofit/>
          </a:bodyPr>
          <a:lstStyle/>
          <a:p>
            <a:pPr algn="l"/>
            <a:r>
              <a:rPr lang="en-US" sz="3600" dirty="0" smtClean="0"/>
              <a:t>Wind tunnel modelling of ABL</a:t>
            </a:r>
            <a:endParaRPr lang="en-US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8581" y="1412777"/>
            <a:ext cx="8784976" cy="1656184"/>
          </a:xfrm>
        </p:spPr>
        <p:txBody>
          <a:bodyPr>
            <a:normAutofit/>
          </a:bodyPr>
          <a:lstStyle/>
          <a:p>
            <a:r>
              <a:rPr lang="en-US" sz="2000" dirty="0" smtClean="0"/>
              <a:t>Scaled models (1:100 to 1:1000), time runs faster (100:1 to 1000:1)</a:t>
            </a:r>
          </a:p>
          <a:p>
            <a:r>
              <a:rPr lang="en-US" sz="2000" dirty="0"/>
              <a:t>Scaled model of ABL in wind </a:t>
            </a:r>
            <a:r>
              <a:rPr lang="en-US" sz="2000" dirty="0" smtClean="0"/>
              <a:t>tunnel, using </a:t>
            </a:r>
            <a:r>
              <a:rPr lang="en-US" sz="2000" dirty="0"/>
              <a:t>vortex generators and </a:t>
            </a:r>
            <a:r>
              <a:rPr lang="en-US" sz="2000" dirty="0" smtClean="0"/>
              <a:t>roughness</a:t>
            </a:r>
            <a:endParaRPr lang="en-US" sz="2000" dirty="0"/>
          </a:p>
          <a:p>
            <a:r>
              <a:rPr lang="en-US" sz="2000" dirty="0"/>
              <a:t>Characteristics as roughness length, intensity of turbulence, integral length scale, power spectra, etc., must match in the given scale</a:t>
            </a:r>
            <a:r>
              <a:rPr lang="en-US" sz="2000" dirty="0" smtClean="0"/>
              <a:t>.</a:t>
            </a:r>
            <a:endParaRPr lang="en-US" sz="2000" dirty="0"/>
          </a:p>
        </p:txBody>
      </p:sp>
      <p:pic>
        <p:nvPicPr>
          <p:cNvPr id="8" name="Picture 11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95" b="-1"/>
          <a:stretch/>
        </p:blipFill>
        <p:spPr bwMode="auto">
          <a:xfrm>
            <a:off x="6449714" y="4504266"/>
            <a:ext cx="2551014" cy="2245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49" t="-7416" r="-2549" b="-7416"/>
          <a:stretch/>
        </p:blipFill>
        <p:spPr bwMode="auto">
          <a:xfrm>
            <a:off x="3222040" y="4684778"/>
            <a:ext cx="3227674" cy="2194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Zástupný symbol pro obsah 3" descr="C:\Users\Hana\Pictures\Moje naskenované obrázky\2012-02 (únor)\skenování0011.jpg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581" y="2929548"/>
            <a:ext cx="4104456" cy="1656185"/>
          </a:xfrm>
          <a:prstGeom prst="rect">
            <a:avLst/>
          </a:prstGeom>
          <a:noFill/>
          <a:ln w="9525">
            <a:solidFill>
              <a:srgbClr val="33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tunel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22"/>
          <a:stretch/>
        </p:blipFill>
        <p:spPr bwMode="auto">
          <a:xfrm>
            <a:off x="4396821" y="2929547"/>
            <a:ext cx="1937155" cy="165618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Obrázek 10" descr="Obsah obrázku interiér&#10;&#10;Popis byl vytvořen automaticky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62" t="2318"/>
          <a:stretch/>
        </p:blipFill>
        <p:spPr bwMode="auto">
          <a:xfrm>
            <a:off x="617217" y="4805674"/>
            <a:ext cx="2573991" cy="195302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076" y="2929548"/>
            <a:ext cx="2544652" cy="1485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7955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868958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Particle Image Velocimetry - PIV</a:t>
            </a:r>
          </a:p>
        </p:txBody>
      </p:sp>
      <p:sp>
        <p:nvSpPr>
          <p:cNvPr id="7" name="Zástupný symbol pro obsah 2"/>
          <p:cNvSpPr txBox="1">
            <a:spLocks/>
          </p:cNvSpPr>
          <p:nvPr/>
        </p:nvSpPr>
        <p:spPr>
          <a:xfrm>
            <a:off x="3650816" y="5013176"/>
            <a:ext cx="5461053" cy="1584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cs-CZ" sz="2000" dirty="0" smtClean="0">
                <a:cs typeface="Arial" panose="020B0604020202020204" pitchFamily="34" charset="0"/>
              </a:rPr>
              <a:t>2 </a:t>
            </a:r>
            <a:r>
              <a:rPr lang="en-US" altLang="cs-CZ" sz="2000" dirty="0">
                <a:cs typeface="Arial" panose="020B0604020202020204" pitchFamily="34" charset="0"/>
              </a:rPr>
              <a:t>velocity </a:t>
            </a:r>
            <a:r>
              <a:rPr lang="en-US" altLang="cs-CZ" sz="2000" dirty="0" smtClean="0">
                <a:cs typeface="Arial" panose="020B0604020202020204" pitchFamily="34" charset="0"/>
              </a:rPr>
              <a:t>components in </a:t>
            </a:r>
            <a:r>
              <a:rPr lang="en-US" altLang="cs-CZ" sz="2000" dirty="0">
                <a:cs typeface="Arial" panose="020B0604020202020204" pitchFamily="34" charset="0"/>
              </a:rPr>
              <a:t>2D </a:t>
            </a:r>
            <a:r>
              <a:rPr lang="en-US" altLang="cs-CZ" sz="2000" dirty="0" smtClean="0">
                <a:cs typeface="Arial" panose="020B0604020202020204" pitchFamily="34" charset="0"/>
              </a:rPr>
              <a:t>plane</a:t>
            </a:r>
          </a:p>
          <a:p>
            <a:r>
              <a:rPr lang="en-US" sz="2000" dirty="0">
                <a:cs typeface="Arial" panose="020B0604020202020204" pitchFamily="34" charset="0"/>
              </a:rPr>
              <a:t>Time- resolved PIV – analysis of flow dynamics</a:t>
            </a:r>
            <a:endParaRPr lang="cs-CZ" altLang="cs-CZ" sz="200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1" y="1299116"/>
            <a:ext cx="5234879" cy="3577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133753"/>
            <a:ext cx="3505200" cy="4514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Zástupný symbol pro obsah 2"/>
          <p:cNvSpPr txBox="1">
            <a:spLocks/>
          </p:cNvSpPr>
          <p:nvPr/>
        </p:nvSpPr>
        <p:spPr bwMode="auto">
          <a:xfrm>
            <a:off x="80726" y="1412776"/>
            <a:ext cx="5211354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800">
                <a:solidFill>
                  <a:srgbClr val="000000"/>
                </a:solidFill>
                <a:latin typeface="+mn-lt"/>
                <a:ea typeface="+mn-ea"/>
              </a:defRPr>
            </a:lvl2pPr>
            <a:lvl3pPr marL="1143000" indent="-228600" algn="l" defTabSz="457200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rgbClr val="000000"/>
                </a:solidFill>
                <a:latin typeface="+mn-lt"/>
                <a:ea typeface="+mn-ea"/>
              </a:defRPr>
            </a:lvl3pPr>
            <a:lvl4pPr marL="1600200" indent="-228600" algn="l" defTabSz="457200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00"/>
                </a:solidFill>
                <a:latin typeface="+mn-lt"/>
                <a:ea typeface="+mn-ea"/>
              </a:defRPr>
            </a:lvl4pPr>
            <a:lvl5pPr marL="2057400" indent="-228600" algn="l" defTabSz="457200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00"/>
                </a:solidFill>
                <a:latin typeface="+mn-lt"/>
                <a:ea typeface="+mn-ea"/>
              </a:defRPr>
            </a:lvl5pPr>
            <a:lvl6pPr marL="2514600" indent="-228600" algn="l" defTabSz="457200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00"/>
                </a:solidFill>
                <a:latin typeface="+mn-lt"/>
                <a:ea typeface="+mn-ea"/>
              </a:defRPr>
            </a:lvl6pPr>
            <a:lvl7pPr marL="2971800" indent="-228600" algn="l" defTabSz="457200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00"/>
                </a:solidFill>
                <a:latin typeface="+mn-lt"/>
                <a:ea typeface="+mn-ea"/>
              </a:defRPr>
            </a:lvl7pPr>
            <a:lvl8pPr marL="3429000" indent="-228600" algn="l" defTabSz="457200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00"/>
                </a:solidFill>
                <a:latin typeface="+mn-lt"/>
                <a:ea typeface="+mn-ea"/>
              </a:defRPr>
            </a:lvl8pPr>
            <a:lvl9pPr marL="3886200" indent="-228600" algn="l" defTabSz="457200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00"/>
                </a:solidFill>
                <a:latin typeface="+mn-lt"/>
                <a:ea typeface="+mn-ea"/>
              </a:defRPr>
            </a:lvl9pPr>
          </a:lstStyle>
          <a:p>
            <a:pPr>
              <a:spcBef>
                <a:spcPts val="0"/>
              </a:spcBef>
            </a:pPr>
            <a:r>
              <a:rPr lang="en-US" altLang="cs-CZ" sz="2000" b="1" kern="0" dirty="0">
                <a:solidFill>
                  <a:schemeClr val="tx1"/>
                </a:solidFill>
                <a:cs typeface="Arial" panose="020B0604020202020204" pitchFamily="34" charset="0"/>
              </a:rPr>
              <a:t>Correlation of two consecutive images</a:t>
            </a:r>
          </a:p>
          <a:p>
            <a:pPr>
              <a:spcBef>
                <a:spcPts val="0"/>
              </a:spcBef>
            </a:pPr>
            <a:endParaRPr lang="cs-CZ" altLang="cs-CZ" sz="2000" kern="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0929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868958"/>
          </a:xfrm>
        </p:spPr>
        <p:txBody>
          <a:bodyPr>
            <a:normAutofit/>
          </a:bodyPr>
          <a:lstStyle/>
          <a:p>
            <a:pPr algn="l"/>
            <a:r>
              <a:rPr lang="en-US" sz="3600" dirty="0" err="1" smtClean="0"/>
              <a:t>Kopisty</a:t>
            </a:r>
            <a:r>
              <a:rPr lang="en-US" sz="3600" dirty="0" smtClean="0"/>
              <a:t> Observatory model</a:t>
            </a:r>
            <a:endParaRPr lang="en-US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1520" y="1412776"/>
            <a:ext cx="4032449" cy="1440160"/>
          </a:xfrm>
        </p:spPr>
        <p:txBody>
          <a:bodyPr>
            <a:normAutofit/>
          </a:bodyPr>
          <a:lstStyle/>
          <a:p>
            <a:r>
              <a:rPr lang="en-US" sz="2000" dirty="0" smtClean="0">
                <a:cs typeface="Arial" panose="020B0604020202020204" pitchFamily="34" charset="0"/>
              </a:rPr>
              <a:t>Time is rescaled to the full scale</a:t>
            </a:r>
          </a:p>
          <a:p>
            <a:r>
              <a:rPr lang="en-US" sz="2000" dirty="0" smtClean="0">
                <a:cs typeface="Arial" panose="020B0604020202020204" pitchFamily="34" charset="0"/>
              </a:rPr>
              <a:t>Along-wind velocity fluctuations:</a:t>
            </a:r>
          </a:p>
          <a:p>
            <a:pPr lvl="1"/>
            <a:r>
              <a:rPr lang="en-US" sz="1600" dirty="0" smtClean="0">
                <a:cs typeface="Arial" panose="020B0604020202020204" pitchFamily="34" charset="0"/>
              </a:rPr>
              <a:t>Blue – low-momentum regions</a:t>
            </a:r>
          </a:p>
          <a:p>
            <a:pPr lvl="1"/>
            <a:r>
              <a:rPr lang="en-US" sz="1600" dirty="0" smtClean="0">
                <a:cs typeface="Arial" panose="020B0604020202020204" pitchFamily="34" charset="0"/>
              </a:rPr>
              <a:t>Red – high-momentum regions</a:t>
            </a:r>
            <a:endParaRPr lang="en-US" sz="1600" dirty="0">
              <a:cs typeface="Arial" panose="020B0604020202020204" pitchFamily="34" charset="0"/>
            </a:endParaRPr>
          </a:p>
        </p:txBody>
      </p:sp>
      <p:pic>
        <p:nvPicPr>
          <p:cNvPr id="8" name="Obrázek 7" descr="Obsah obrázku mapa&#10;&#10;Popis byl vytvořen automaticky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1" y="3717032"/>
            <a:ext cx="2927394" cy="2304256"/>
          </a:xfrm>
          <a:prstGeom prst="rect">
            <a:avLst/>
          </a:prstGeom>
        </p:spPr>
      </p:pic>
      <p:pic>
        <p:nvPicPr>
          <p:cNvPr id="4" name="Kopisty_horz_proudeni2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39552" y="3068960"/>
            <a:ext cx="4968552" cy="3395177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55" t="18413" r="15477" b="18696"/>
          <a:stretch/>
        </p:blipFill>
        <p:spPr>
          <a:xfrm>
            <a:off x="4737601" y="1268760"/>
            <a:ext cx="4201953" cy="2360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378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7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868958"/>
          </a:xfrm>
        </p:spPr>
        <p:txBody>
          <a:bodyPr>
            <a:normAutofit/>
          </a:bodyPr>
          <a:lstStyle/>
          <a:p>
            <a:pPr algn="l"/>
            <a:r>
              <a:rPr lang="en-US" sz="3600" dirty="0" smtClean="0">
                <a:cs typeface="Arial" panose="020B0604020202020204" pitchFamily="34" charset="0"/>
              </a:rPr>
              <a:t>Temporal correlation - autocorrelation</a:t>
            </a:r>
            <a:endParaRPr lang="en-US" sz="3600" dirty="0">
              <a:cs typeface="Arial" panose="020B0604020202020204" pitchFamily="34" charset="0"/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1556792"/>
            <a:ext cx="5113754" cy="4547656"/>
          </a:xfrm>
          <a:prstGeom prst="rect">
            <a:avLst/>
          </a:prstGeom>
        </p:spPr>
      </p:pic>
      <p:sp>
        <p:nvSpPr>
          <p:cNvPr id="7" name="Zástupný symbol pro obsah 2"/>
          <p:cNvSpPr>
            <a:spLocks noGrp="1"/>
          </p:cNvSpPr>
          <p:nvPr>
            <p:ph idx="1"/>
          </p:nvPr>
        </p:nvSpPr>
        <p:spPr>
          <a:xfrm>
            <a:off x="323528" y="1556792"/>
            <a:ext cx="2952328" cy="26338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000" dirty="0" smtClean="0">
                <a:cs typeface="Arial" panose="020B0604020202020204" pitchFamily="34" charset="0"/>
              </a:rPr>
              <a:t>Velocity time series</a:t>
            </a:r>
          </a:p>
          <a:p>
            <a:endParaRPr lang="en-US" sz="2000" dirty="0" smtClean="0"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sz="2000" dirty="0" smtClean="0">
                <a:cs typeface="Arial" panose="020B0604020202020204" pitchFamily="34" charset="0"/>
              </a:rPr>
              <a:t>Autocorrelation function</a:t>
            </a:r>
          </a:p>
          <a:p>
            <a:pPr marL="0" indent="0" algn="ctr">
              <a:buNone/>
            </a:pPr>
            <a:endParaRPr lang="en-US" sz="2000" dirty="0"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en-US" sz="2000" dirty="0" smtClean="0"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en-US" sz="1600" dirty="0">
              <a:cs typeface="Arial" panose="020B0604020202020204" pitchFamily="34" charset="0"/>
            </a:endParaRPr>
          </a:p>
        </p:txBody>
      </p:sp>
      <p:sp>
        <p:nvSpPr>
          <p:cNvPr id="4" name="Šipka dolů 3"/>
          <p:cNvSpPr/>
          <p:nvPr/>
        </p:nvSpPr>
        <p:spPr>
          <a:xfrm>
            <a:off x="1594756" y="1916832"/>
            <a:ext cx="216024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199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1556792"/>
            <a:ext cx="5113753" cy="4547655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868958"/>
          </a:xfrm>
        </p:spPr>
        <p:txBody>
          <a:bodyPr>
            <a:normAutofit/>
          </a:bodyPr>
          <a:lstStyle/>
          <a:p>
            <a:pPr algn="l"/>
            <a:r>
              <a:rPr lang="en-US" sz="3600" dirty="0" smtClean="0">
                <a:cs typeface="Arial" panose="020B0604020202020204" pitchFamily="34" charset="0"/>
              </a:rPr>
              <a:t>Temporal correlation - autocorrelation</a:t>
            </a:r>
            <a:endParaRPr lang="en-US" sz="3600" dirty="0">
              <a:cs typeface="Arial" panose="020B0604020202020204" pitchFamily="34" charset="0"/>
            </a:endParaRPr>
          </a:p>
        </p:txBody>
      </p:sp>
      <p:sp>
        <p:nvSpPr>
          <p:cNvPr id="7" name="Zástupný symbol pro obsah 2"/>
          <p:cNvSpPr>
            <a:spLocks noGrp="1"/>
          </p:cNvSpPr>
          <p:nvPr>
            <p:ph idx="1"/>
          </p:nvPr>
        </p:nvSpPr>
        <p:spPr>
          <a:xfrm>
            <a:off x="323528" y="1556792"/>
            <a:ext cx="2952328" cy="374441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000" dirty="0" smtClean="0">
                <a:cs typeface="Arial" panose="020B0604020202020204" pitchFamily="34" charset="0"/>
              </a:rPr>
              <a:t>Velocity time series</a:t>
            </a:r>
          </a:p>
          <a:p>
            <a:endParaRPr lang="en-US" sz="2000" dirty="0" smtClean="0"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sz="2000" dirty="0" smtClean="0">
                <a:cs typeface="Arial" panose="020B0604020202020204" pitchFamily="34" charset="0"/>
              </a:rPr>
              <a:t>Autocorrelation function</a:t>
            </a:r>
          </a:p>
          <a:p>
            <a:pPr marL="0" indent="0" algn="ctr">
              <a:buNone/>
            </a:pPr>
            <a:endParaRPr lang="en-US" sz="2000" dirty="0"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sz="2000" dirty="0" smtClean="0">
                <a:cs typeface="Arial" panose="020B0604020202020204" pitchFamily="34" charset="0"/>
              </a:rPr>
              <a:t>Integral time scale</a:t>
            </a:r>
          </a:p>
          <a:p>
            <a:pPr marL="0" indent="0" algn="ctr">
              <a:buNone/>
            </a:pPr>
            <a:endParaRPr lang="en-US" sz="2000" dirty="0"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sz="2000" dirty="0" smtClean="0">
                <a:cs typeface="Arial" panose="020B0604020202020204" pitchFamily="34" charset="0"/>
              </a:rPr>
              <a:t>Integral length scale</a:t>
            </a:r>
          </a:p>
          <a:p>
            <a:pPr marL="0" indent="0" algn="ctr">
              <a:buNone/>
            </a:pPr>
            <a:r>
              <a:rPr lang="en-US" sz="2000" dirty="0" smtClean="0">
                <a:cs typeface="Arial" panose="020B0604020202020204" pitchFamily="34" charset="0"/>
              </a:rPr>
              <a:t>L=</a:t>
            </a:r>
            <a:r>
              <a:rPr lang="en-US" sz="2000" dirty="0" err="1" smtClean="0">
                <a:cs typeface="Arial" panose="020B0604020202020204" pitchFamily="34" charset="0"/>
              </a:rPr>
              <a:t>t·U</a:t>
            </a:r>
            <a:endParaRPr lang="en-US" sz="2000" dirty="0" smtClean="0"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sz="2000" dirty="0" smtClean="0">
                <a:cs typeface="Arial" panose="020B0604020202020204" pitchFamily="34" charset="0"/>
              </a:rPr>
              <a:t>Taylor hypothesis of frozen turbulence</a:t>
            </a:r>
          </a:p>
          <a:p>
            <a:pPr marL="0" indent="0" algn="ctr">
              <a:buNone/>
            </a:pPr>
            <a:endParaRPr lang="en-US" sz="1600" dirty="0">
              <a:cs typeface="Arial" panose="020B0604020202020204" pitchFamily="34" charset="0"/>
            </a:endParaRPr>
          </a:p>
        </p:txBody>
      </p:sp>
      <p:sp>
        <p:nvSpPr>
          <p:cNvPr id="4" name="Šipka dolů 3"/>
          <p:cNvSpPr/>
          <p:nvPr/>
        </p:nvSpPr>
        <p:spPr>
          <a:xfrm>
            <a:off x="1594756" y="1916832"/>
            <a:ext cx="216024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Šipka dolů 9"/>
          <p:cNvSpPr/>
          <p:nvPr/>
        </p:nvSpPr>
        <p:spPr>
          <a:xfrm>
            <a:off x="1594756" y="2708920"/>
            <a:ext cx="216024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Šipka dolů 7"/>
          <p:cNvSpPr/>
          <p:nvPr/>
        </p:nvSpPr>
        <p:spPr>
          <a:xfrm>
            <a:off x="1594756" y="3429000"/>
            <a:ext cx="216024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892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868958"/>
          </a:xfrm>
        </p:spPr>
        <p:txBody>
          <a:bodyPr>
            <a:normAutofit/>
          </a:bodyPr>
          <a:lstStyle/>
          <a:p>
            <a:pPr algn="l"/>
            <a:r>
              <a:rPr lang="en-US" sz="3600" dirty="0" smtClean="0">
                <a:cs typeface="Arial" panose="020B0604020202020204" pitchFamily="34" charset="0"/>
              </a:rPr>
              <a:t>Two-point correlations – spatial corr.</a:t>
            </a:r>
            <a:endParaRPr lang="en-US" sz="3600" dirty="0">
              <a:cs typeface="Arial" panose="020B0604020202020204" pitchFamily="34" charset="0"/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412776"/>
            <a:ext cx="5219667" cy="4684178"/>
          </a:xfrm>
          <a:prstGeom prst="rect">
            <a:avLst/>
          </a:prstGeom>
        </p:spPr>
      </p:pic>
      <p:sp>
        <p:nvSpPr>
          <p:cNvPr id="4" name="Šipka doprava 3"/>
          <p:cNvSpPr/>
          <p:nvPr/>
        </p:nvSpPr>
        <p:spPr>
          <a:xfrm>
            <a:off x="2483768" y="6261372"/>
            <a:ext cx="1368152" cy="4046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Zástupný symbol pro obsah 2"/>
          <p:cNvSpPr>
            <a:spLocks noGrp="1"/>
          </p:cNvSpPr>
          <p:nvPr>
            <p:ph idx="1"/>
          </p:nvPr>
        </p:nvSpPr>
        <p:spPr>
          <a:xfrm>
            <a:off x="5580113" y="1412776"/>
            <a:ext cx="3168352" cy="23042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>
                <a:cs typeface="Arial" panose="020B0604020202020204" pitchFamily="34" charset="0"/>
              </a:rPr>
              <a:t>Correlations of Along-wind velocity fluctuations at two points</a:t>
            </a:r>
          </a:p>
          <a:p>
            <a:pPr marL="0" indent="0">
              <a:buNone/>
            </a:pPr>
            <a:endParaRPr lang="en-US" sz="2000" dirty="0" smtClean="0"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000" dirty="0" smtClean="0">
                <a:cs typeface="Arial" panose="020B0604020202020204" pitchFamily="34" charset="0"/>
              </a:rPr>
              <a:t>1/e value larger than field of view</a:t>
            </a:r>
          </a:p>
        </p:txBody>
      </p:sp>
      <p:sp>
        <p:nvSpPr>
          <p:cNvPr id="10" name="Zástupný symbol pro obsah 2"/>
          <p:cNvSpPr txBox="1">
            <a:spLocks/>
          </p:cNvSpPr>
          <p:nvPr/>
        </p:nvSpPr>
        <p:spPr>
          <a:xfrm>
            <a:off x="5652120" y="3754865"/>
            <a:ext cx="3168352" cy="23042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dirty="0" smtClean="0">
                <a:cs typeface="Arial" panose="020B0604020202020204" pitchFamily="34" charset="0"/>
              </a:rPr>
              <a:t>Lateral velocity component</a:t>
            </a:r>
          </a:p>
        </p:txBody>
      </p:sp>
    </p:spTree>
    <p:extLst>
      <p:ext uri="{BB962C8B-B14F-4D97-AF65-F5344CB8AC3E}">
        <p14:creationId xmlns:p14="http://schemas.microsoft.com/office/powerpoint/2010/main" val="235175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868958"/>
          </a:xfrm>
        </p:spPr>
        <p:txBody>
          <a:bodyPr>
            <a:normAutofit/>
          </a:bodyPr>
          <a:lstStyle/>
          <a:p>
            <a:pPr algn="l"/>
            <a:r>
              <a:rPr lang="en-US" sz="3600" dirty="0" smtClean="0">
                <a:cs typeface="Arial" panose="020B0604020202020204" pitchFamily="34" charset="0"/>
              </a:rPr>
              <a:t>Two-point correlations – spatial corr.</a:t>
            </a:r>
            <a:endParaRPr lang="en-US" sz="3600" dirty="0">
              <a:cs typeface="Arial" panose="020B0604020202020204" pitchFamily="34" charset="0"/>
            </a:endParaRPr>
          </a:p>
        </p:txBody>
      </p:sp>
      <p:sp>
        <p:nvSpPr>
          <p:cNvPr id="4" name="Šipka doprava 3"/>
          <p:cNvSpPr/>
          <p:nvPr/>
        </p:nvSpPr>
        <p:spPr>
          <a:xfrm>
            <a:off x="2483768" y="6261372"/>
            <a:ext cx="1368152" cy="4046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Zástupný symbol pro obsah 2"/>
          <p:cNvSpPr>
            <a:spLocks noGrp="1"/>
          </p:cNvSpPr>
          <p:nvPr>
            <p:ph idx="1"/>
          </p:nvPr>
        </p:nvSpPr>
        <p:spPr>
          <a:xfrm>
            <a:off x="5580113" y="1412776"/>
            <a:ext cx="3168352" cy="23042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>
                <a:cs typeface="Arial" panose="020B0604020202020204" pitchFamily="34" charset="0"/>
              </a:rPr>
              <a:t>Correlations of Along-wind velocity fluctuations at two points</a:t>
            </a:r>
          </a:p>
          <a:p>
            <a:pPr marL="0" indent="0">
              <a:buNone/>
            </a:pPr>
            <a:endParaRPr lang="en-US" sz="2000" dirty="0" smtClean="0"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000" dirty="0" smtClean="0">
                <a:cs typeface="Arial" panose="020B0604020202020204" pitchFamily="34" charset="0"/>
              </a:rPr>
              <a:t>1/e value larger than field of view</a:t>
            </a: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28" y="1360031"/>
            <a:ext cx="5256584" cy="4789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533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868958"/>
          </a:xfrm>
        </p:spPr>
        <p:txBody>
          <a:bodyPr>
            <a:normAutofit/>
          </a:bodyPr>
          <a:lstStyle/>
          <a:p>
            <a:pPr algn="l"/>
            <a:r>
              <a:rPr lang="en-US" sz="3600" dirty="0" smtClean="0">
                <a:cs typeface="Arial" panose="020B0604020202020204" pitchFamily="34" charset="0"/>
              </a:rPr>
              <a:t>Two-point correlations – spatial corr.</a:t>
            </a:r>
            <a:endParaRPr lang="en-US" sz="3600" dirty="0">
              <a:cs typeface="Arial" panose="020B0604020202020204" pitchFamily="34" charset="0"/>
            </a:endParaRPr>
          </a:p>
        </p:txBody>
      </p:sp>
      <p:sp>
        <p:nvSpPr>
          <p:cNvPr id="4" name="Šipka doprava 3"/>
          <p:cNvSpPr/>
          <p:nvPr/>
        </p:nvSpPr>
        <p:spPr>
          <a:xfrm>
            <a:off x="2483768" y="6261372"/>
            <a:ext cx="1368152" cy="4046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Zástupný symbol pro obsah 2"/>
          <p:cNvSpPr>
            <a:spLocks noGrp="1"/>
          </p:cNvSpPr>
          <p:nvPr>
            <p:ph idx="1"/>
          </p:nvPr>
        </p:nvSpPr>
        <p:spPr>
          <a:xfrm>
            <a:off x="5580113" y="1412776"/>
            <a:ext cx="3168352" cy="23042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>
                <a:cs typeface="Arial" panose="020B0604020202020204" pitchFamily="34" charset="0"/>
              </a:rPr>
              <a:t>Correlations of Along-wind velocity fluctuations at two points</a:t>
            </a:r>
          </a:p>
          <a:p>
            <a:pPr marL="0" indent="0">
              <a:buNone/>
            </a:pPr>
            <a:endParaRPr lang="en-US" sz="2000" dirty="0" smtClean="0"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000" dirty="0" smtClean="0">
                <a:cs typeface="Arial" panose="020B0604020202020204" pitchFamily="34" charset="0"/>
              </a:rPr>
              <a:t>1/e value larger than field of view</a:t>
            </a: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28" y="1360031"/>
            <a:ext cx="5256584" cy="4789667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2762" y="2420888"/>
            <a:ext cx="4878907" cy="4338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712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868958"/>
          </a:xfrm>
        </p:spPr>
        <p:txBody>
          <a:bodyPr>
            <a:normAutofit/>
          </a:bodyPr>
          <a:lstStyle/>
          <a:p>
            <a:pPr algn="l"/>
            <a:r>
              <a:rPr lang="en-US" sz="3600" dirty="0" err="1" smtClean="0">
                <a:cs typeface="Arial" panose="020B0604020202020204" pitchFamily="34" charset="0"/>
              </a:rPr>
              <a:t>Spatio</a:t>
            </a:r>
            <a:r>
              <a:rPr lang="en-US" sz="3600" dirty="0" smtClean="0">
                <a:cs typeface="Arial" panose="020B0604020202020204" pitchFamily="34" charset="0"/>
              </a:rPr>
              <a:t>-temporal correlations</a:t>
            </a:r>
            <a:endParaRPr lang="en-US" sz="3600" dirty="0">
              <a:cs typeface="Arial" panose="020B0604020202020204" pitchFamily="34" charset="0"/>
            </a:endParaRPr>
          </a:p>
        </p:txBody>
      </p:sp>
      <p:pic>
        <p:nvPicPr>
          <p:cNvPr id="6" name="Obrázek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276872"/>
            <a:ext cx="7776864" cy="4464496"/>
          </a:xfrm>
          <a:prstGeom prst="rect">
            <a:avLst/>
          </a:prstGeom>
        </p:spPr>
      </p:pic>
      <p:sp>
        <p:nvSpPr>
          <p:cNvPr id="8" name="Zástupný symbol pro obsah 2"/>
          <p:cNvSpPr>
            <a:spLocks noGrp="1"/>
          </p:cNvSpPr>
          <p:nvPr>
            <p:ph idx="1"/>
          </p:nvPr>
        </p:nvSpPr>
        <p:spPr>
          <a:xfrm>
            <a:off x="337508" y="1340768"/>
            <a:ext cx="9059028" cy="10801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>
                <a:cs typeface="Arial" panose="020B0604020202020204" pitchFamily="34" charset="0"/>
              </a:rPr>
              <a:t>Two-point correlations with a time lag</a:t>
            </a:r>
          </a:p>
          <a:p>
            <a:pPr marL="0" indent="0">
              <a:buNone/>
            </a:pPr>
            <a:r>
              <a:rPr lang="en-US" sz="2000" dirty="0" smtClean="0">
                <a:cs typeface="Arial" panose="020B0604020202020204" pitchFamily="34" charset="0"/>
              </a:rPr>
              <a:t>Drift of the maximal correlation ≈ average </a:t>
            </a:r>
            <a:r>
              <a:rPr lang="en-US" sz="2000" dirty="0" err="1" smtClean="0">
                <a:cs typeface="Arial" panose="020B0604020202020204" pitchFamily="34" charset="0"/>
              </a:rPr>
              <a:t>advective</a:t>
            </a:r>
            <a:r>
              <a:rPr lang="en-US" sz="2000" dirty="0" smtClean="0">
                <a:cs typeface="Arial" panose="020B0604020202020204" pitchFamily="34" charset="0"/>
              </a:rPr>
              <a:t> velocity of coherent structures</a:t>
            </a:r>
          </a:p>
        </p:txBody>
      </p:sp>
    </p:spTree>
    <p:extLst>
      <p:ext uri="{BB962C8B-B14F-4D97-AF65-F5344CB8AC3E}">
        <p14:creationId xmlns:p14="http://schemas.microsoft.com/office/powerpoint/2010/main" val="1095840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868958"/>
          </a:xfrm>
        </p:spPr>
        <p:txBody>
          <a:bodyPr/>
          <a:lstStyle/>
          <a:p>
            <a:pPr algn="l"/>
            <a:r>
              <a:rPr lang="en-US" sz="3600" dirty="0" smtClean="0">
                <a:cs typeface="Arial" panose="020B0604020202020204" pitchFamily="34" charset="0"/>
              </a:rPr>
              <a:t>Further processing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1520" y="1484784"/>
            <a:ext cx="5904656" cy="2232248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Other velocity components, cross-moments</a:t>
            </a:r>
          </a:p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Quadrant analysis – sweep and ejection events, conditional sampling</a:t>
            </a:r>
          </a:p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Measurement in vertical</a:t>
            </a:r>
            <a:endParaRPr lang="cs-CZ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Extreme value statistics</a:t>
            </a:r>
          </a:p>
          <a:p>
            <a:pPr marL="0" indent="0"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Nadpis 1"/>
          <p:cNvSpPr txBox="1">
            <a:spLocks/>
          </p:cNvSpPr>
          <p:nvPr/>
        </p:nvSpPr>
        <p:spPr>
          <a:xfrm>
            <a:off x="573596" y="3701870"/>
            <a:ext cx="5006516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5800" b="1" dirty="0" smtClean="0">
                <a:cs typeface="Arial" panose="020B0604020202020204" pitchFamily="34" charset="0"/>
              </a:rPr>
              <a:t>Critical points of </a:t>
            </a:r>
            <a:r>
              <a:rPr lang="en-US" sz="5800" b="1" dirty="0" smtClean="0">
                <a:cs typeface="Arial" panose="020B0604020202020204" pitchFamily="34" charset="0"/>
              </a:rPr>
              <a:t>comparison </a:t>
            </a:r>
            <a:r>
              <a:rPr lang="en-US" sz="5800" b="1" dirty="0">
                <a:cs typeface="Arial" panose="020B0604020202020204" pitchFamily="34" charset="0"/>
              </a:rPr>
              <a:t>between </a:t>
            </a:r>
            <a:r>
              <a:rPr lang="en-US" sz="5800" b="1" dirty="0" smtClean="0">
                <a:cs typeface="Arial" panose="020B0604020202020204" pitchFamily="34" charset="0"/>
              </a:rPr>
              <a:t>wind-tunnel results and observations</a:t>
            </a:r>
            <a:endParaRPr lang="en-US" sz="5800" b="1" dirty="0">
              <a:cs typeface="Arial" panose="020B0604020202020204" pitchFamily="34" charset="0"/>
            </a:endParaRPr>
          </a:p>
          <a:p>
            <a:pPr algn="l"/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5" name="Zástupný symbol pro obsah 2"/>
          <p:cNvSpPr txBox="1">
            <a:spLocks/>
          </p:cNvSpPr>
          <p:nvPr/>
        </p:nvSpPr>
        <p:spPr>
          <a:xfrm>
            <a:off x="572521" y="4437112"/>
            <a:ext cx="4356484" cy="14511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Averaging time</a:t>
            </a:r>
          </a:p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Thermal stability</a:t>
            </a:r>
          </a:p>
          <a:p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Obrázek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1096" y="1367722"/>
            <a:ext cx="2832100" cy="2559050"/>
          </a:xfrm>
          <a:prstGeom prst="rect">
            <a:avLst/>
          </a:prstGeom>
        </p:spPr>
      </p:pic>
      <p:pic>
        <p:nvPicPr>
          <p:cNvPr id="7" name="Obrázek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1096" y="4000093"/>
            <a:ext cx="2879725" cy="2602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690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868958"/>
          </a:xfrm>
        </p:spPr>
        <p:txBody>
          <a:bodyPr/>
          <a:lstStyle/>
          <a:p>
            <a:pPr algn="l"/>
            <a:r>
              <a:rPr lang="en-US" sz="3600" dirty="0" smtClean="0">
                <a:cs typeface="Arial" panose="020B0604020202020204" pitchFamily="34" charset="0"/>
              </a:rPr>
              <a:t>Take away 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1520" y="1412776"/>
            <a:ext cx="8712968" cy="1872208"/>
          </a:xfrm>
        </p:spPr>
        <p:txBody>
          <a:bodyPr>
            <a:normAutofit/>
          </a:bodyPr>
          <a:lstStyle/>
          <a:p>
            <a:r>
              <a:rPr lang="en-US" sz="2000" dirty="0" smtClean="0">
                <a:cs typeface="Arial" panose="020B0604020202020204" pitchFamily="34" charset="0"/>
              </a:rPr>
              <a:t>Wind </a:t>
            </a:r>
            <a:r>
              <a:rPr lang="en-US" sz="2000" dirty="0" smtClean="0">
                <a:cs typeface="Arial" panose="020B0604020202020204" pitchFamily="34" charset="0"/>
              </a:rPr>
              <a:t>tunnel modelling is a tool to help us understand </a:t>
            </a:r>
            <a:r>
              <a:rPr lang="en-US" sz="2000" dirty="0" err="1" smtClean="0">
                <a:cs typeface="Arial" panose="020B0604020202020204" pitchFamily="34" charset="0"/>
              </a:rPr>
              <a:t>spatio</a:t>
            </a:r>
            <a:r>
              <a:rPr lang="en-US" sz="2000" dirty="0" smtClean="0">
                <a:cs typeface="Arial" panose="020B0604020202020204" pitchFamily="34" charset="0"/>
              </a:rPr>
              <a:t>-temporal connections important for boundary layers dynamics</a:t>
            </a:r>
          </a:p>
          <a:p>
            <a:r>
              <a:rPr lang="en-US" sz="2000" dirty="0">
                <a:cs typeface="Arial" panose="020B0604020202020204" pitchFamily="34" charset="0"/>
              </a:rPr>
              <a:t>Taylor hypothesis of frozen </a:t>
            </a:r>
            <a:r>
              <a:rPr lang="en-US" sz="2000" dirty="0" smtClean="0">
                <a:cs typeface="Arial" panose="020B0604020202020204" pitchFamily="34" charset="0"/>
              </a:rPr>
              <a:t>turbulence is </a:t>
            </a:r>
            <a:r>
              <a:rPr lang="en-US" sz="2000" dirty="0"/>
              <a:t>applicable</a:t>
            </a:r>
            <a:r>
              <a:rPr lang="en-US" sz="2000" dirty="0" smtClean="0">
                <a:cs typeface="Arial" panose="020B0604020202020204" pitchFamily="34" charset="0"/>
              </a:rPr>
              <a:t> in fully developed turbulence further from the surface</a:t>
            </a:r>
          </a:p>
          <a:p>
            <a:pPr marL="0" indent="0">
              <a:buNone/>
            </a:pPr>
            <a:endParaRPr lang="en-US" sz="2000" dirty="0">
              <a:cs typeface="Arial" panose="020B0604020202020204" pitchFamily="34" charset="0"/>
            </a:endParaRPr>
          </a:p>
          <a:p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Zástupný symbol pro obsah 2"/>
          <p:cNvSpPr txBox="1">
            <a:spLocks/>
          </p:cNvSpPr>
          <p:nvPr/>
        </p:nvSpPr>
        <p:spPr>
          <a:xfrm>
            <a:off x="179512" y="5373216"/>
            <a:ext cx="3456384" cy="12961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Acknowledgement</a:t>
            </a:r>
          </a:p>
          <a:p>
            <a:pPr marL="0" indent="0">
              <a:buNone/>
            </a:pPr>
            <a:r>
              <a:rPr lang="en-GB" sz="1400" dirty="0"/>
              <a:t>This work was carried out thanks to the support </a:t>
            </a:r>
            <a:r>
              <a:rPr lang="en-GB" sz="1400" dirty="0" smtClean="0"/>
              <a:t>of </a:t>
            </a:r>
            <a:r>
              <a:rPr lang="en-GB" sz="1400" dirty="0"/>
              <a:t>the Czech Ministry of Education, Youth, and Sports (project no. LTC 20056), and the institutional support RVO 61388998.</a:t>
            </a:r>
            <a:endParaRPr lang="en-US" sz="1400" dirty="0"/>
          </a:p>
          <a:p>
            <a:pPr marL="0" indent="0">
              <a:buNone/>
            </a:pPr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Font typeface="Arial" panose="020B0604020202020204" pitchFamily="34" charset="0"/>
              <a:buNone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Zástupný symbol pro obsah 2"/>
          <p:cNvSpPr txBox="1">
            <a:spLocks/>
          </p:cNvSpPr>
          <p:nvPr/>
        </p:nvSpPr>
        <p:spPr>
          <a:xfrm>
            <a:off x="179512" y="3573016"/>
            <a:ext cx="3456384" cy="12961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dirty="0" smtClean="0">
                <a:latin typeface="+mj-lt"/>
                <a:cs typeface="Arial" panose="020B0604020202020204" pitchFamily="34" charset="0"/>
              </a:rPr>
              <a:t>Thank you for your attention!</a:t>
            </a:r>
            <a:endParaRPr lang="en-US" sz="2800" dirty="0">
              <a:latin typeface="+mj-lt"/>
            </a:endParaRPr>
          </a:p>
          <a:p>
            <a:pPr marL="0" indent="0">
              <a:buNone/>
            </a:pPr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Font typeface="Arial" panose="020B0604020202020204" pitchFamily="34" charset="0"/>
              <a:buNone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Kopisty_horz_proudeni2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779912" y="3171571"/>
            <a:ext cx="4968552" cy="3395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101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1075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7" repeatCount="indefinite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  <p:bldLst>
      <p:bldP spid="7" grpId="0"/>
      <p:bldP spid="8" grpId="0"/>
    </p:bld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11971</TotalTime>
  <Words>548</Words>
  <Application>Microsoft Office PowerPoint</Application>
  <PresentationFormat>Předvádění na obrazovce (4:3)</PresentationFormat>
  <Paragraphs>134</Paragraphs>
  <Slides>16</Slides>
  <Notes>0</Notes>
  <HiddenSlides>0</HiddenSlides>
  <MMClips>2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16</vt:i4>
      </vt:variant>
    </vt:vector>
  </HeadingPairs>
  <TitlesOfParts>
    <vt:vector size="17" baseType="lpstr">
      <vt:lpstr>Motiv systému Office</vt:lpstr>
      <vt:lpstr>Spatial structures in atmospheric boundary-layer flow – wind tunnel modeling</vt:lpstr>
      <vt:lpstr>Motivation</vt:lpstr>
      <vt:lpstr>Field site – Kopisty observatory</vt:lpstr>
      <vt:lpstr>Field site – Kopisty observatory</vt:lpstr>
      <vt:lpstr>Wind tunnel modelling of ABL</vt:lpstr>
      <vt:lpstr>Wind tunnel modelling of ABL</vt:lpstr>
      <vt:lpstr>Particle Image Velocimetry - PIV</vt:lpstr>
      <vt:lpstr>Kopisty Observatory model</vt:lpstr>
      <vt:lpstr>Temporal correlation - autocorrelation</vt:lpstr>
      <vt:lpstr>Temporal correlation - autocorrelation</vt:lpstr>
      <vt:lpstr>Two-point correlations – spatial corr.</vt:lpstr>
      <vt:lpstr>Two-point correlations – spatial corr.</vt:lpstr>
      <vt:lpstr>Two-point correlations – spatial corr.</vt:lpstr>
      <vt:lpstr>Spatio-temporal correlations</vt:lpstr>
      <vt:lpstr>Further processing</vt:lpstr>
      <vt:lpstr>Take away </vt:lpstr>
    </vt:vector>
  </TitlesOfParts>
  <Company>Ústav termomechaniky AV ČR, v. v. i.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Patrik Zima</dc:creator>
  <cp:lastModifiedBy>klara</cp:lastModifiedBy>
  <cp:revision>111</cp:revision>
  <dcterms:created xsi:type="dcterms:W3CDTF">2017-11-01T12:43:46Z</dcterms:created>
  <dcterms:modified xsi:type="dcterms:W3CDTF">2022-09-08T07:12:07Z</dcterms:modified>
</cp:coreProperties>
</file>