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6" r:id="rId2"/>
  </p:sldIdLst>
  <p:sldSz cx="30279975" cy="42808525"/>
  <p:notesSz cx="6797675" cy="9926638"/>
  <p:defaultTextStyle>
    <a:defPPr>
      <a:defRPr lang="de-DE"/>
    </a:defPPr>
    <a:lvl1pPr algn="l" defTabSz="4175125" rtl="0" fontAlgn="base">
      <a:spcBef>
        <a:spcPct val="0"/>
      </a:spcBef>
      <a:spcAft>
        <a:spcPct val="0"/>
      </a:spcAft>
      <a:defRPr sz="8200" kern="1200">
        <a:solidFill>
          <a:schemeClr val="tx1"/>
        </a:solidFill>
        <a:latin typeface="Arial" charset="0"/>
        <a:ea typeface="+mn-ea"/>
        <a:cs typeface="+mn-cs"/>
      </a:defRPr>
    </a:lvl1pPr>
    <a:lvl2pPr marL="2087563" indent="-1630363" algn="l" defTabSz="4175125" rtl="0" fontAlgn="base">
      <a:spcBef>
        <a:spcPct val="0"/>
      </a:spcBef>
      <a:spcAft>
        <a:spcPct val="0"/>
      </a:spcAft>
      <a:defRPr sz="8200" kern="1200">
        <a:solidFill>
          <a:schemeClr val="tx1"/>
        </a:solidFill>
        <a:latin typeface="Arial" charset="0"/>
        <a:ea typeface="+mn-ea"/>
        <a:cs typeface="+mn-cs"/>
      </a:defRPr>
    </a:lvl2pPr>
    <a:lvl3pPr marL="4175125" indent="-3260725" algn="l" defTabSz="4175125" rtl="0" fontAlgn="base">
      <a:spcBef>
        <a:spcPct val="0"/>
      </a:spcBef>
      <a:spcAft>
        <a:spcPct val="0"/>
      </a:spcAft>
      <a:defRPr sz="8200" kern="1200">
        <a:solidFill>
          <a:schemeClr val="tx1"/>
        </a:solidFill>
        <a:latin typeface="Arial" charset="0"/>
        <a:ea typeface="+mn-ea"/>
        <a:cs typeface="+mn-cs"/>
      </a:defRPr>
    </a:lvl3pPr>
    <a:lvl4pPr marL="6264275" indent="-4892675" algn="l" defTabSz="4175125" rtl="0" fontAlgn="base">
      <a:spcBef>
        <a:spcPct val="0"/>
      </a:spcBef>
      <a:spcAft>
        <a:spcPct val="0"/>
      </a:spcAft>
      <a:defRPr sz="8200" kern="1200">
        <a:solidFill>
          <a:schemeClr val="tx1"/>
        </a:solidFill>
        <a:latin typeface="Arial" charset="0"/>
        <a:ea typeface="+mn-ea"/>
        <a:cs typeface="+mn-cs"/>
      </a:defRPr>
    </a:lvl4pPr>
    <a:lvl5pPr marL="8351838" indent="-6523038" algn="l" defTabSz="4175125" rtl="0" fontAlgn="base">
      <a:spcBef>
        <a:spcPct val="0"/>
      </a:spcBef>
      <a:spcAft>
        <a:spcPct val="0"/>
      </a:spcAft>
      <a:defRPr sz="8200" kern="1200">
        <a:solidFill>
          <a:schemeClr val="tx1"/>
        </a:solidFill>
        <a:latin typeface="Arial" charset="0"/>
        <a:ea typeface="+mn-ea"/>
        <a:cs typeface="+mn-cs"/>
      </a:defRPr>
    </a:lvl5pPr>
    <a:lvl6pPr marL="2286000" algn="l" defTabSz="914400" rtl="0" eaLnBrk="1" latinLnBrk="0" hangingPunct="1">
      <a:defRPr sz="8200" kern="1200">
        <a:solidFill>
          <a:schemeClr val="tx1"/>
        </a:solidFill>
        <a:latin typeface="Arial" charset="0"/>
        <a:ea typeface="+mn-ea"/>
        <a:cs typeface="+mn-cs"/>
      </a:defRPr>
    </a:lvl6pPr>
    <a:lvl7pPr marL="2743200" algn="l" defTabSz="914400" rtl="0" eaLnBrk="1" latinLnBrk="0" hangingPunct="1">
      <a:defRPr sz="8200" kern="1200">
        <a:solidFill>
          <a:schemeClr val="tx1"/>
        </a:solidFill>
        <a:latin typeface="Arial" charset="0"/>
        <a:ea typeface="+mn-ea"/>
        <a:cs typeface="+mn-cs"/>
      </a:defRPr>
    </a:lvl7pPr>
    <a:lvl8pPr marL="3200400" algn="l" defTabSz="914400" rtl="0" eaLnBrk="1" latinLnBrk="0" hangingPunct="1">
      <a:defRPr sz="8200" kern="1200">
        <a:solidFill>
          <a:schemeClr val="tx1"/>
        </a:solidFill>
        <a:latin typeface="Arial" charset="0"/>
        <a:ea typeface="+mn-ea"/>
        <a:cs typeface="+mn-cs"/>
      </a:defRPr>
    </a:lvl8pPr>
    <a:lvl9pPr marL="3657600" algn="l" defTabSz="914400" rtl="0" eaLnBrk="1" latinLnBrk="0" hangingPunct="1">
      <a:defRPr sz="8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4677">
          <p15:clr>
            <a:srgbClr val="A4A3A4"/>
          </p15:clr>
        </p15:guide>
        <p15:guide id="2" orient="horz">
          <p15:clr>
            <a:srgbClr val="A4A3A4"/>
          </p15:clr>
        </p15:guide>
        <p15:guide id="3" orient="horz" pos="2275">
          <p15:clr>
            <a:srgbClr val="A4A3A4"/>
          </p15:clr>
        </p15:guide>
        <p15:guide id="4" orient="horz" pos="3507">
          <p15:clr>
            <a:srgbClr val="A4A3A4"/>
          </p15:clr>
        </p15:guide>
        <p15:guide id="5" orient="horz" pos="3890">
          <p15:clr>
            <a:srgbClr val="A4A3A4"/>
          </p15:clr>
        </p15:guide>
        <p15:guide id="6" orient="horz" pos="4388">
          <p15:clr>
            <a:srgbClr val="A4A3A4"/>
          </p15:clr>
        </p15:guide>
        <p15:guide id="7" orient="horz" pos="4870">
          <p15:clr>
            <a:srgbClr val="A4A3A4"/>
          </p15:clr>
        </p15:guide>
        <p15:guide id="8" orient="horz" pos="5340">
          <p15:clr>
            <a:srgbClr val="A4A3A4"/>
          </p15:clr>
        </p15:guide>
        <p15:guide id="9" pos="9536">
          <p15:clr>
            <a:srgbClr val="A4A3A4"/>
          </p15:clr>
        </p15:guide>
        <p15:guide id="10" pos="9356" userDrawn="1">
          <p15:clr>
            <a:srgbClr val="A4A3A4"/>
          </p15:clr>
        </p15:guide>
        <p15:guide id="11" pos="9707">
          <p15:clr>
            <a:srgbClr val="A4A3A4"/>
          </p15:clr>
        </p15:guide>
        <p15:guide id="12" pos="5308">
          <p15:clr>
            <a:srgbClr val="A4A3A4"/>
          </p15:clr>
        </p15:guide>
        <p15:guide id="13" pos="4967">
          <p15:clr>
            <a:srgbClr val="A4A3A4"/>
          </p15:clr>
        </p15:guide>
        <p15:guide id="14" pos="908">
          <p15:clr>
            <a:srgbClr val="A4A3A4"/>
          </p15:clr>
        </p15:guide>
        <p15:guide id="15" pos="18167">
          <p15:clr>
            <a:srgbClr val="A4A3A4"/>
          </p15:clr>
        </p15:guide>
        <p15:guide id="16" pos="141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5A5A5A"/>
    <a:srgbClr val="2D4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083" autoAdjust="0"/>
    <p:restoredTop sz="94728" autoAdjust="0"/>
  </p:normalViewPr>
  <p:slideViewPr>
    <p:cSldViewPr snapToGrid="0">
      <p:cViewPr>
        <p:scale>
          <a:sx n="50" d="100"/>
          <a:sy n="50" d="100"/>
        </p:scale>
        <p:origin x="654" y="-8358"/>
      </p:cViewPr>
      <p:guideLst>
        <p:guide orient="horz" pos="14677"/>
        <p:guide orient="horz"/>
        <p:guide orient="horz" pos="2275"/>
        <p:guide orient="horz" pos="3507"/>
        <p:guide orient="horz" pos="3890"/>
        <p:guide orient="horz" pos="4388"/>
        <p:guide orient="horz" pos="4870"/>
        <p:guide orient="horz" pos="5340"/>
        <p:guide pos="9536"/>
        <p:guide pos="9356"/>
        <p:guide pos="9707"/>
        <p:guide pos="5308"/>
        <p:guide pos="4967"/>
        <p:guide pos="908"/>
        <p:guide pos="18167"/>
        <p:guide pos="1410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722"/>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de-DE"/>
          </a:p>
        </p:txBody>
      </p:sp>
      <p:sp>
        <p:nvSpPr>
          <p:cNvPr id="5123"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9413D4E9-2082-4171-8FE5-25154A0762D0}" type="datetimeFigureOut">
              <a:rPr lang="de-DE"/>
              <a:pPr>
                <a:defRPr/>
              </a:pPr>
              <a:t>23.08.2022</a:t>
            </a:fld>
            <a:endParaRPr lang="de-DE"/>
          </a:p>
        </p:txBody>
      </p:sp>
      <p:sp>
        <p:nvSpPr>
          <p:cNvPr id="5124"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de-DE"/>
          </a:p>
        </p:txBody>
      </p:sp>
      <p:sp>
        <p:nvSpPr>
          <p:cNvPr id="5125"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D209474-2BA5-4D28-A04F-8316235CD37C}" type="slidenum">
              <a:rPr lang="de-DE"/>
              <a:pPr>
                <a:defRPr/>
              </a:pPr>
              <a:t>‹Nr.›</a:t>
            </a:fld>
            <a:endParaRPr lang="de-DE"/>
          </a:p>
        </p:txBody>
      </p:sp>
    </p:spTree>
    <p:extLst>
      <p:ext uri="{BB962C8B-B14F-4D97-AF65-F5344CB8AC3E}">
        <p14:creationId xmlns:p14="http://schemas.microsoft.com/office/powerpoint/2010/main" val="7004803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4" name="Grafik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66838" y="40024050"/>
            <a:ext cx="1736725"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Gerade Verbindung 4"/>
          <p:cNvCxnSpPr/>
          <p:nvPr userDrawn="1"/>
        </p:nvCxnSpPr>
        <p:spPr>
          <a:xfrm>
            <a:off x="8421688" y="40022463"/>
            <a:ext cx="20418425" cy="0"/>
          </a:xfrm>
          <a:prstGeom prst="line">
            <a:avLst/>
          </a:prstGeom>
          <a:ln w="25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Untertitel 2"/>
          <p:cNvSpPr>
            <a:spLocks noGrp="1"/>
          </p:cNvSpPr>
          <p:nvPr>
            <p:ph type="subTitle" idx="1"/>
          </p:nvPr>
        </p:nvSpPr>
        <p:spPr>
          <a:xfrm>
            <a:off x="4541996" y="24258164"/>
            <a:ext cx="21195983" cy="10939956"/>
          </a:xfrm>
          <a:prstGeom prst="rect">
            <a:avLst/>
          </a:prstGeo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830601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ußzeilenplatzhalter 4"/>
          <p:cNvSpPr>
            <a:spLocks noGrp="1"/>
          </p:cNvSpPr>
          <p:nvPr>
            <p:ph type="ftr" sz="quarter" idx="3"/>
          </p:nvPr>
        </p:nvSpPr>
        <p:spPr>
          <a:xfrm>
            <a:off x="10345738" y="39676388"/>
            <a:ext cx="9588500" cy="2279650"/>
          </a:xfrm>
          <a:prstGeom prst="rect">
            <a:avLst/>
          </a:prstGeom>
        </p:spPr>
        <p:txBody>
          <a:bodyPr vert="horz" lIns="417643" tIns="208822" rIns="417643" bIns="208822" rtlCol="0" anchor="ctr"/>
          <a:lstStyle>
            <a:lvl1pPr algn="ctr" defTabSz="4176431" fontAlgn="auto">
              <a:spcBef>
                <a:spcPts val="0"/>
              </a:spcBef>
              <a:spcAft>
                <a:spcPts val="0"/>
              </a:spcAft>
              <a:defRPr sz="5500">
                <a:solidFill>
                  <a:schemeClr val="tx1">
                    <a:tint val="75000"/>
                  </a:schemeClr>
                </a:solidFill>
                <a:latin typeface="+mn-lt"/>
              </a:defRPr>
            </a:lvl1pPr>
          </a:lstStyle>
          <a:p>
            <a:pPr>
              <a:defRPr/>
            </a:pPr>
            <a:endParaRPr lang="de-DE"/>
          </a:p>
        </p:txBody>
      </p:sp>
      <p:pic>
        <p:nvPicPr>
          <p:cNvPr id="1027" name="Picture 6" descr="K:\Deutscher Wetterdienst\Corporate Design Aktuell\DWD-Logo-Komplett\70mm\RGB\Wortbildmarke-und-Claim-positiv-transparent.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9391313" y="1079500"/>
            <a:ext cx="94488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Gerade Verbindung 7"/>
          <p:cNvCxnSpPr/>
          <p:nvPr userDrawn="1"/>
        </p:nvCxnSpPr>
        <p:spPr>
          <a:xfrm flipH="1">
            <a:off x="1441450" y="4140200"/>
            <a:ext cx="27398663" cy="0"/>
          </a:xfrm>
          <a:prstGeom prst="line">
            <a:avLst/>
          </a:prstGeom>
          <a:ln w="90000"/>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1" r:id="rId1"/>
  </p:sldLayoutIdLst>
  <p:timing>
    <p:tnLst>
      <p:par>
        <p:cTn id="1" dur="indefinite" restart="never" nodeType="tmRoot"/>
      </p:par>
    </p:tnLst>
  </p:timing>
  <p:txStyles>
    <p:titleStyle>
      <a:lvl1pPr algn="ctr" defTabSz="4175125" rtl="0" eaLnBrk="0" fontAlgn="base" hangingPunct="0">
        <a:spcBef>
          <a:spcPct val="0"/>
        </a:spcBef>
        <a:spcAft>
          <a:spcPct val="0"/>
        </a:spcAft>
        <a:defRPr sz="20100" kern="1200">
          <a:solidFill>
            <a:schemeClr val="tx1"/>
          </a:solidFill>
          <a:latin typeface="+mj-lt"/>
          <a:ea typeface="+mj-ea"/>
          <a:cs typeface="+mj-cs"/>
        </a:defRPr>
      </a:lvl1pPr>
      <a:lvl2pPr algn="ctr" defTabSz="4175125" rtl="0" eaLnBrk="0" fontAlgn="base" hangingPunct="0">
        <a:spcBef>
          <a:spcPct val="0"/>
        </a:spcBef>
        <a:spcAft>
          <a:spcPct val="0"/>
        </a:spcAft>
        <a:defRPr sz="20100">
          <a:solidFill>
            <a:schemeClr val="tx1"/>
          </a:solidFill>
          <a:latin typeface="Arial" charset="0"/>
        </a:defRPr>
      </a:lvl2pPr>
      <a:lvl3pPr algn="ctr" defTabSz="4175125" rtl="0" eaLnBrk="0" fontAlgn="base" hangingPunct="0">
        <a:spcBef>
          <a:spcPct val="0"/>
        </a:spcBef>
        <a:spcAft>
          <a:spcPct val="0"/>
        </a:spcAft>
        <a:defRPr sz="20100">
          <a:solidFill>
            <a:schemeClr val="tx1"/>
          </a:solidFill>
          <a:latin typeface="Arial" charset="0"/>
        </a:defRPr>
      </a:lvl3pPr>
      <a:lvl4pPr algn="ctr" defTabSz="4175125" rtl="0" eaLnBrk="0" fontAlgn="base" hangingPunct="0">
        <a:spcBef>
          <a:spcPct val="0"/>
        </a:spcBef>
        <a:spcAft>
          <a:spcPct val="0"/>
        </a:spcAft>
        <a:defRPr sz="20100">
          <a:solidFill>
            <a:schemeClr val="tx1"/>
          </a:solidFill>
          <a:latin typeface="Arial" charset="0"/>
        </a:defRPr>
      </a:lvl4pPr>
      <a:lvl5pPr algn="ctr" defTabSz="4175125" rtl="0" eaLnBrk="0" fontAlgn="base" hangingPunct="0">
        <a:spcBef>
          <a:spcPct val="0"/>
        </a:spcBef>
        <a:spcAft>
          <a:spcPct val="0"/>
        </a:spcAft>
        <a:defRPr sz="20100">
          <a:solidFill>
            <a:schemeClr val="tx1"/>
          </a:solidFill>
          <a:latin typeface="Arial" charset="0"/>
        </a:defRPr>
      </a:lvl5pPr>
      <a:lvl6pPr marL="457200" algn="ctr" defTabSz="4175125" rtl="0" fontAlgn="base">
        <a:spcBef>
          <a:spcPct val="0"/>
        </a:spcBef>
        <a:spcAft>
          <a:spcPct val="0"/>
        </a:spcAft>
        <a:defRPr sz="20100">
          <a:solidFill>
            <a:schemeClr val="tx1"/>
          </a:solidFill>
          <a:latin typeface="Arial" charset="0"/>
        </a:defRPr>
      </a:lvl6pPr>
      <a:lvl7pPr marL="914400" algn="ctr" defTabSz="4175125" rtl="0" fontAlgn="base">
        <a:spcBef>
          <a:spcPct val="0"/>
        </a:spcBef>
        <a:spcAft>
          <a:spcPct val="0"/>
        </a:spcAft>
        <a:defRPr sz="20100">
          <a:solidFill>
            <a:schemeClr val="tx1"/>
          </a:solidFill>
          <a:latin typeface="Arial" charset="0"/>
        </a:defRPr>
      </a:lvl7pPr>
      <a:lvl8pPr marL="1371600" algn="ctr" defTabSz="4175125" rtl="0" fontAlgn="base">
        <a:spcBef>
          <a:spcPct val="0"/>
        </a:spcBef>
        <a:spcAft>
          <a:spcPct val="0"/>
        </a:spcAft>
        <a:defRPr sz="20100">
          <a:solidFill>
            <a:schemeClr val="tx1"/>
          </a:solidFill>
          <a:latin typeface="Arial" charset="0"/>
        </a:defRPr>
      </a:lvl8pPr>
      <a:lvl9pPr marL="1828800" algn="ctr" defTabSz="4175125" rtl="0" fontAlgn="base">
        <a:spcBef>
          <a:spcPct val="0"/>
        </a:spcBef>
        <a:spcAft>
          <a:spcPct val="0"/>
        </a:spcAft>
        <a:defRPr sz="20100">
          <a:solidFill>
            <a:schemeClr val="tx1"/>
          </a:solidFill>
          <a:latin typeface="Arial" charset="0"/>
        </a:defRPr>
      </a:lvl9pPr>
    </p:titleStyle>
    <p:bodyStyle>
      <a:lvl1pPr marL="1565275" indent="-1565275" algn="l" defTabSz="4175125" rtl="0" eaLnBrk="0" fontAlgn="base" hangingPunct="0">
        <a:spcBef>
          <a:spcPct val="20000"/>
        </a:spcBef>
        <a:spcAft>
          <a:spcPct val="0"/>
        </a:spcAft>
        <a:buFont typeface="Arial" charset="0"/>
        <a:buChar char="•"/>
        <a:defRPr sz="14600" kern="1200">
          <a:solidFill>
            <a:schemeClr val="tx1"/>
          </a:solidFill>
          <a:latin typeface="+mn-lt"/>
          <a:ea typeface="+mn-ea"/>
          <a:cs typeface="+mn-cs"/>
        </a:defRPr>
      </a:lvl1pPr>
      <a:lvl2pPr marL="3392488" indent="-1304925" algn="l" defTabSz="4175125" rtl="0" eaLnBrk="0" fontAlgn="base" hangingPunct="0">
        <a:spcBef>
          <a:spcPct val="20000"/>
        </a:spcBef>
        <a:spcAft>
          <a:spcPct val="0"/>
        </a:spcAft>
        <a:buFont typeface="Arial" charset="0"/>
        <a:buChar char="–"/>
        <a:defRPr sz="12800" kern="1200">
          <a:solidFill>
            <a:schemeClr val="tx1"/>
          </a:solidFill>
          <a:latin typeface="+mn-lt"/>
          <a:ea typeface="+mn-ea"/>
          <a:cs typeface="+mn-cs"/>
        </a:defRPr>
      </a:lvl2pPr>
      <a:lvl3pPr marL="5219700" indent="-1042988" algn="l" defTabSz="4175125" rtl="0" eaLnBrk="0" fontAlgn="base" hangingPunct="0">
        <a:spcBef>
          <a:spcPct val="20000"/>
        </a:spcBef>
        <a:spcAft>
          <a:spcPct val="0"/>
        </a:spcAft>
        <a:buFont typeface="Arial" charset="0"/>
        <a:buChar char="•"/>
        <a:defRPr sz="11000" kern="1200">
          <a:solidFill>
            <a:schemeClr val="tx1"/>
          </a:solidFill>
          <a:latin typeface="+mn-lt"/>
          <a:ea typeface="+mn-ea"/>
          <a:cs typeface="+mn-cs"/>
        </a:defRPr>
      </a:lvl3pPr>
      <a:lvl4pPr marL="7307263" indent="-1042988" algn="l" defTabSz="4175125" rtl="0" eaLnBrk="0" fontAlgn="base" hangingPunct="0">
        <a:spcBef>
          <a:spcPct val="20000"/>
        </a:spcBef>
        <a:spcAft>
          <a:spcPct val="0"/>
        </a:spcAft>
        <a:buFont typeface="Arial" charset="0"/>
        <a:buChar char="–"/>
        <a:defRPr sz="9100" kern="1200">
          <a:solidFill>
            <a:schemeClr val="tx1"/>
          </a:solidFill>
          <a:latin typeface="+mn-lt"/>
          <a:ea typeface="+mn-ea"/>
          <a:cs typeface="+mn-cs"/>
        </a:defRPr>
      </a:lvl4pPr>
      <a:lvl5pPr marL="9396413" indent="-1042988" algn="l" defTabSz="4175125" rtl="0" eaLnBrk="0" fontAlgn="base" hangingPunct="0">
        <a:spcBef>
          <a:spcPct val="20000"/>
        </a:spcBef>
        <a:spcAft>
          <a:spcPct val="0"/>
        </a:spcAft>
        <a:buFont typeface="Arial"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de-DE"/>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441451" y="10820399"/>
            <a:ext cx="13408432" cy="10917712"/>
          </a:xfrm>
          <a:prstGeom prst="rect">
            <a:avLst/>
          </a:prstGeom>
          <a:solidFill>
            <a:schemeClr val="bg2"/>
          </a:solidFill>
          <a:ln>
            <a:noFill/>
          </a:ln>
          <a:effectLst/>
        </p:spPr>
        <p:style>
          <a:lnRef idx="2">
            <a:schemeClr val="accent6"/>
          </a:lnRef>
          <a:fillRef idx="1001">
            <a:schemeClr val="lt1"/>
          </a:fillRef>
          <a:effectRef idx="0">
            <a:schemeClr val="accent6"/>
          </a:effectRef>
          <a:fontRef idx="minor">
            <a:schemeClr val="dk1"/>
          </a:fontRef>
        </p:style>
        <p:txBody>
          <a:bodyPr anchor="ctr"/>
          <a:lstStyle/>
          <a:p>
            <a:pPr algn="ctr" defTabSz="4176431" fontAlgn="auto">
              <a:spcBef>
                <a:spcPts val="0"/>
              </a:spcBef>
              <a:spcAft>
                <a:spcPts val="0"/>
              </a:spcAft>
              <a:defRPr/>
            </a:pPr>
            <a:endParaRPr lang="de-DE">
              <a:solidFill>
                <a:schemeClr val="bg2"/>
              </a:solidFill>
            </a:endParaRPr>
          </a:p>
        </p:txBody>
      </p:sp>
      <p:sp>
        <p:nvSpPr>
          <p:cNvPr id="55" name="Rechteck 54"/>
          <p:cNvSpPr/>
          <p:nvPr/>
        </p:nvSpPr>
        <p:spPr>
          <a:xfrm>
            <a:off x="15409862" y="34835086"/>
            <a:ext cx="13428035" cy="4181375"/>
          </a:xfrm>
          <a:prstGeom prst="rect">
            <a:avLst/>
          </a:prstGeom>
          <a:solidFill>
            <a:schemeClr val="bg2"/>
          </a:solidFill>
          <a:ln>
            <a:noFill/>
          </a:ln>
          <a:effectLst/>
        </p:spPr>
        <p:style>
          <a:lnRef idx="2">
            <a:schemeClr val="accent6"/>
          </a:lnRef>
          <a:fillRef idx="1001">
            <a:schemeClr val="lt1"/>
          </a:fillRef>
          <a:effectRef idx="0">
            <a:schemeClr val="accent6"/>
          </a:effectRef>
          <a:fontRef idx="minor">
            <a:schemeClr val="dk1"/>
          </a:fontRef>
        </p:style>
        <p:txBody>
          <a:bodyPr anchor="ctr"/>
          <a:lstStyle/>
          <a:p>
            <a:pPr>
              <a:defRPr/>
            </a:pPr>
            <a:endParaRPr lang="en-US" sz="2800" dirty="0">
              <a:solidFill>
                <a:schemeClr val="tx1"/>
              </a:solidFill>
            </a:endParaRPr>
          </a:p>
        </p:txBody>
      </p:sp>
      <p:sp>
        <p:nvSpPr>
          <p:cNvPr id="60" name="Rechteck 59"/>
          <p:cNvSpPr/>
          <p:nvPr/>
        </p:nvSpPr>
        <p:spPr>
          <a:xfrm>
            <a:off x="15409863" y="39016461"/>
            <a:ext cx="13441361" cy="80159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hteck 21"/>
          <p:cNvSpPr/>
          <p:nvPr/>
        </p:nvSpPr>
        <p:spPr>
          <a:xfrm>
            <a:off x="1441450" y="21738111"/>
            <a:ext cx="13408432" cy="80159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hteck 92"/>
          <p:cNvSpPr/>
          <p:nvPr/>
        </p:nvSpPr>
        <p:spPr>
          <a:xfrm>
            <a:off x="15436139" y="10820400"/>
            <a:ext cx="13403973" cy="8485009"/>
          </a:xfrm>
          <a:prstGeom prst="rect">
            <a:avLst/>
          </a:prstGeom>
          <a:solidFill>
            <a:schemeClr val="bg2"/>
          </a:solidFill>
          <a:ln>
            <a:noFill/>
          </a:ln>
          <a:effectLst/>
        </p:spPr>
        <p:style>
          <a:lnRef idx="2">
            <a:schemeClr val="accent6"/>
          </a:lnRef>
          <a:fillRef idx="1001">
            <a:schemeClr val="lt1"/>
          </a:fillRef>
          <a:effectRef idx="0">
            <a:schemeClr val="accent6"/>
          </a:effectRef>
          <a:fontRef idx="minor">
            <a:schemeClr val="dk1"/>
          </a:fontRef>
        </p:style>
        <p:txBody>
          <a:bodyPr anchor="ctr"/>
          <a:lstStyle/>
          <a:p>
            <a:pPr>
              <a:defRPr/>
            </a:pPr>
            <a:endParaRPr lang="en-US" sz="2400">
              <a:solidFill>
                <a:schemeClr val="tx1"/>
              </a:solidFill>
            </a:endParaRPr>
          </a:p>
        </p:txBody>
      </p:sp>
      <p:sp>
        <p:nvSpPr>
          <p:cNvPr id="3074" name="Titel 1"/>
          <p:cNvSpPr txBox="1">
            <a:spLocks/>
          </p:cNvSpPr>
          <p:nvPr/>
        </p:nvSpPr>
        <p:spPr bwMode="auto">
          <a:xfrm>
            <a:off x="1366838" y="5413539"/>
            <a:ext cx="24260967" cy="316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lnSpc>
                <a:spcPts val="11000"/>
              </a:lnSpc>
            </a:pPr>
            <a:r>
              <a:rPr lang="en-US" altLang="de-DE" sz="9000" i="1" dirty="0" smtClean="0">
                <a:solidFill>
                  <a:schemeClr val="accent1"/>
                </a:solidFill>
                <a:cs typeface="Arial" charset="0"/>
              </a:rPr>
              <a:t>A radar based statistical forecast product for heavy precipitation</a:t>
            </a:r>
            <a:endParaRPr lang="en-US" altLang="de-DE" sz="9000" i="1" dirty="0">
              <a:solidFill>
                <a:schemeClr val="accent1"/>
              </a:solidFill>
              <a:cs typeface="Arial" charset="0"/>
            </a:endParaRPr>
          </a:p>
        </p:txBody>
      </p:sp>
      <p:sp>
        <p:nvSpPr>
          <p:cNvPr id="3075" name="Titel 1"/>
          <p:cNvSpPr txBox="1">
            <a:spLocks/>
          </p:cNvSpPr>
          <p:nvPr/>
        </p:nvSpPr>
        <p:spPr bwMode="auto">
          <a:xfrm>
            <a:off x="1414463" y="8524875"/>
            <a:ext cx="239966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lnSpc>
                <a:spcPts val="5800"/>
              </a:lnSpc>
            </a:pPr>
            <a:r>
              <a:rPr lang="de-DE" altLang="de-DE" sz="3600" b="1" smtClean="0">
                <a:cs typeface="Arial" charset="0"/>
              </a:rPr>
              <a:t>Reinhold Hess</a:t>
            </a:r>
            <a:endParaRPr lang="de-DE" altLang="de-DE" sz="3600" b="1">
              <a:cs typeface="Arial" charset="0"/>
            </a:endParaRPr>
          </a:p>
        </p:txBody>
      </p:sp>
      <p:sp>
        <p:nvSpPr>
          <p:cNvPr id="3082" name="Titel 1"/>
          <p:cNvSpPr txBox="1">
            <a:spLocks/>
          </p:cNvSpPr>
          <p:nvPr/>
        </p:nvSpPr>
        <p:spPr bwMode="auto">
          <a:xfrm>
            <a:off x="1445994" y="1001465"/>
            <a:ext cx="17407357" cy="312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lnSpc>
                <a:spcPts val="5400"/>
              </a:lnSpc>
            </a:pPr>
            <a:r>
              <a:rPr lang="de-DE" altLang="de-DE" sz="4200" b="1" dirty="0" smtClean="0">
                <a:cs typeface="Arial" charset="0"/>
              </a:rPr>
              <a:t>EMS Annual Meeting 2022</a:t>
            </a:r>
            <a:endParaRPr lang="de-DE" altLang="de-DE" sz="4200" b="1" dirty="0">
              <a:cs typeface="Arial" charset="0"/>
            </a:endParaRPr>
          </a:p>
          <a:p>
            <a:pPr eaLnBrk="1" hangingPunct="1">
              <a:lnSpc>
                <a:spcPts val="5400"/>
              </a:lnSpc>
            </a:pPr>
            <a:r>
              <a:rPr lang="de-DE" altLang="de-DE" sz="4200" b="1" dirty="0" smtClean="0">
                <a:cs typeface="Arial" charset="0"/>
              </a:rPr>
              <a:t>Bonn, Germany</a:t>
            </a:r>
            <a:endParaRPr lang="de-DE" altLang="de-DE" sz="4200" b="1" dirty="0">
              <a:cs typeface="Arial" charset="0"/>
            </a:endParaRPr>
          </a:p>
          <a:p>
            <a:pPr eaLnBrk="1" hangingPunct="1">
              <a:lnSpc>
                <a:spcPts val="5400"/>
              </a:lnSpc>
            </a:pPr>
            <a:r>
              <a:rPr lang="de-DE" altLang="de-DE" sz="4200" b="1" dirty="0" smtClean="0">
                <a:cs typeface="Arial" charset="0"/>
              </a:rPr>
              <a:t>4-9 September 2022</a:t>
            </a:r>
          </a:p>
          <a:p>
            <a:pPr eaLnBrk="1" hangingPunct="1">
              <a:lnSpc>
                <a:spcPts val="5400"/>
              </a:lnSpc>
            </a:pPr>
            <a:r>
              <a:rPr lang="de-DE" altLang="de-DE" sz="4200" b="1" dirty="0" smtClean="0">
                <a:cs typeface="Arial" charset="0"/>
              </a:rPr>
              <a:t>OSA1.1 </a:t>
            </a:r>
            <a:r>
              <a:rPr lang="de-DE" altLang="de-DE" sz="4200" b="1" dirty="0" err="1" smtClean="0">
                <a:cs typeface="Arial" charset="0"/>
              </a:rPr>
              <a:t>Forecasting</a:t>
            </a:r>
            <a:r>
              <a:rPr lang="de-DE" altLang="de-DE" sz="4200" b="1" dirty="0" smtClean="0">
                <a:cs typeface="Arial" charset="0"/>
              </a:rPr>
              <a:t>, </a:t>
            </a:r>
            <a:r>
              <a:rPr lang="de-DE" altLang="de-DE" sz="4200" b="1" dirty="0" err="1" smtClean="0">
                <a:cs typeface="Arial" charset="0"/>
              </a:rPr>
              <a:t>nowcasting</a:t>
            </a:r>
            <a:r>
              <a:rPr lang="de-DE" altLang="de-DE" sz="4200" b="1" dirty="0" smtClean="0">
                <a:cs typeface="Arial" charset="0"/>
              </a:rPr>
              <a:t> </a:t>
            </a:r>
            <a:r>
              <a:rPr lang="de-DE" altLang="de-DE" sz="4200" b="1" dirty="0" err="1" smtClean="0">
                <a:cs typeface="Arial" charset="0"/>
              </a:rPr>
              <a:t>and</a:t>
            </a:r>
            <a:r>
              <a:rPr lang="de-DE" altLang="de-DE" sz="4200" b="1" dirty="0" smtClean="0">
                <a:cs typeface="Arial" charset="0"/>
              </a:rPr>
              <a:t> </a:t>
            </a:r>
            <a:r>
              <a:rPr lang="de-DE" altLang="de-DE" sz="4200" b="1" dirty="0" err="1" smtClean="0">
                <a:cs typeface="Arial" charset="0"/>
              </a:rPr>
              <a:t>warning</a:t>
            </a:r>
            <a:r>
              <a:rPr lang="de-DE" altLang="de-DE" sz="4200" b="1" dirty="0" smtClean="0">
                <a:cs typeface="Arial" charset="0"/>
              </a:rPr>
              <a:t> </a:t>
            </a:r>
            <a:r>
              <a:rPr lang="de-DE" altLang="de-DE" sz="4200" b="1" dirty="0" err="1" smtClean="0">
                <a:cs typeface="Arial" charset="0"/>
              </a:rPr>
              <a:t>systems</a:t>
            </a:r>
            <a:endParaRPr lang="de-DE" altLang="de-DE" sz="4200" b="1" dirty="0">
              <a:cs typeface="Arial" charset="0"/>
            </a:endParaRPr>
          </a:p>
        </p:txBody>
      </p:sp>
      <p:pic>
        <p:nvPicPr>
          <p:cNvPr id="3087" name="Picture 17" descr="K:\Deutscher Wetterdienst\Corporate Design Aktuell\DIN A0\Poster neu 2013\Wissenschaftsposter\Logo BMVBS_rgb.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37826" y="40533490"/>
            <a:ext cx="1914098" cy="885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el 1"/>
          <p:cNvSpPr txBox="1">
            <a:spLocks/>
          </p:cNvSpPr>
          <p:nvPr/>
        </p:nvSpPr>
        <p:spPr>
          <a:xfrm>
            <a:off x="8389938" y="40185975"/>
            <a:ext cx="20297775" cy="1943100"/>
          </a:xfrm>
          <a:prstGeom prst="rect">
            <a:avLst/>
          </a:prstGeom>
        </p:spPr>
        <p:txBody>
          <a:bodyPr lIns="0" tIns="0" rIns="0" bIns="0"/>
          <a:lstStyle>
            <a:lvl1pPr algn="l" defTabSz="4176431" rtl="0" eaLnBrk="1" latinLnBrk="0" hangingPunct="1">
              <a:spcBef>
                <a:spcPct val="0"/>
              </a:spcBef>
              <a:buNone/>
              <a:defRPr sz="5700" b="1" kern="1200">
                <a:solidFill>
                  <a:schemeClr val="tx1"/>
                </a:solidFill>
                <a:latin typeface="Arial" pitchFamily="34" charset="0"/>
                <a:ea typeface="+mj-ea"/>
                <a:cs typeface="Arial" pitchFamily="34" charset="0"/>
              </a:defRPr>
            </a:lvl1pPr>
          </a:lstStyle>
          <a:p>
            <a:pPr fontAlgn="auto">
              <a:spcAft>
                <a:spcPts val="0"/>
              </a:spcAft>
              <a:defRPr/>
            </a:pPr>
            <a:r>
              <a:rPr lang="en-US" sz="4200" kern="0" spc="20" dirty="0" smtClean="0"/>
              <a:t>DWD, Research and Development</a:t>
            </a:r>
          </a:p>
          <a:p>
            <a:pPr fontAlgn="auto">
              <a:spcAft>
                <a:spcPts val="0"/>
              </a:spcAft>
              <a:defRPr/>
            </a:pPr>
            <a:r>
              <a:rPr lang="en-US" sz="4200" kern="0" spc="20" dirty="0" smtClean="0"/>
              <a:t>Email: Reinhold.Hess@dwd.de</a:t>
            </a:r>
          </a:p>
        </p:txBody>
      </p:sp>
      <p:pic>
        <p:nvPicPr>
          <p:cNvPr id="31" name="Grafik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7431" y="13144762"/>
            <a:ext cx="6217933" cy="6217933"/>
          </a:xfrm>
          <a:prstGeom prst="rect">
            <a:avLst/>
          </a:prstGeom>
        </p:spPr>
      </p:pic>
      <p:sp>
        <p:nvSpPr>
          <p:cNvPr id="33" name="Text Box 11"/>
          <p:cNvSpPr txBox="1">
            <a:spLocks noChangeArrowheads="1"/>
          </p:cNvSpPr>
          <p:nvPr/>
        </p:nvSpPr>
        <p:spPr bwMode="auto">
          <a:xfrm>
            <a:off x="1654224" y="11151764"/>
            <a:ext cx="13021140" cy="2263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Reliable forecasts of heavy precipitation are one of the most difficult challenges in weather forecasting. Highest precipitation rates of convective events usually </a:t>
            </a:r>
            <a:r>
              <a:rPr lang="en-US" altLang="de-DE" sz="2800" dirty="0" err="1" smtClean="0"/>
              <a:t>realise</a:t>
            </a:r>
            <a:r>
              <a:rPr lang="en-US" altLang="de-DE" sz="2800" dirty="0" smtClean="0"/>
              <a:t> more likely in the surrounding of rain gauges rather than exactly above their small funnels and are therefore rarely detected by synoptic observations.</a:t>
            </a:r>
          </a:p>
          <a:p>
            <a:pPr defTabSz="914400" eaLnBrk="1" hangingPunct="1">
              <a:lnSpc>
                <a:spcPts val="3600"/>
              </a:lnSpc>
            </a:pPr>
            <a:endParaRPr lang="en-US" altLang="de-DE" sz="2800" dirty="0"/>
          </a:p>
        </p:txBody>
      </p:sp>
      <p:sp>
        <p:nvSpPr>
          <p:cNvPr id="52" name="Textfeld 4"/>
          <p:cNvSpPr txBox="1">
            <a:spLocks noChangeArrowheads="1"/>
          </p:cNvSpPr>
          <p:nvPr/>
        </p:nvSpPr>
        <p:spPr bwMode="auto">
          <a:xfrm>
            <a:off x="1441451" y="22882874"/>
            <a:ext cx="13419767" cy="914400"/>
          </a:xfrm>
          <a:prstGeom prst="rect">
            <a:avLst/>
          </a:prstGeom>
          <a:solidFill>
            <a:srgbClr val="2D4B9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r>
              <a:rPr lang="de-DE" altLang="de-DE" sz="2800" b="1" dirty="0" smtClean="0">
                <a:solidFill>
                  <a:schemeClr val="bg1"/>
                </a:solidFill>
              </a:rPr>
              <a:t>Ensemble </a:t>
            </a:r>
            <a:r>
              <a:rPr lang="de-DE" altLang="de-DE" sz="2800" b="1" dirty="0" err="1" smtClean="0">
                <a:solidFill>
                  <a:schemeClr val="bg1"/>
                </a:solidFill>
              </a:rPr>
              <a:t>forecasts</a:t>
            </a:r>
            <a:r>
              <a:rPr lang="de-DE" altLang="de-DE" sz="2800" b="1" dirty="0" smtClean="0">
                <a:solidFill>
                  <a:schemeClr val="bg1"/>
                </a:solidFill>
              </a:rPr>
              <a:t> </a:t>
            </a:r>
            <a:r>
              <a:rPr lang="de-DE" altLang="de-DE" sz="2800" b="1" dirty="0" err="1" smtClean="0">
                <a:solidFill>
                  <a:schemeClr val="bg1"/>
                </a:solidFill>
              </a:rPr>
              <a:t>of</a:t>
            </a:r>
            <a:r>
              <a:rPr lang="de-DE" altLang="de-DE" sz="2800" b="1" dirty="0" smtClean="0">
                <a:solidFill>
                  <a:schemeClr val="bg1"/>
                </a:solidFill>
              </a:rPr>
              <a:t> COSMO-D2-EPS </a:t>
            </a:r>
            <a:r>
              <a:rPr lang="de-DE" altLang="de-DE" sz="2800" b="1" dirty="0" err="1" smtClean="0">
                <a:solidFill>
                  <a:schemeClr val="bg1"/>
                </a:solidFill>
              </a:rPr>
              <a:t>show</a:t>
            </a:r>
            <a:r>
              <a:rPr lang="de-DE" altLang="de-DE" sz="2800" b="1" dirty="0" smtClean="0">
                <a:solidFill>
                  <a:schemeClr val="bg1"/>
                </a:solidFill>
              </a:rPr>
              <a:t> </a:t>
            </a:r>
            <a:r>
              <a:rPr lang="de-DE" altLang="de-DE" sz="2800" b="1" dirty="0" err="1" smtClean="0">
                <a:solidFill>
                  <a:schemeClr val="bg1"/>
                </a:solidFill>
              </a:rPr>
              <a:t>realistic</a:t>
            </a:r>
            <a:r>
              <a:rPr lang="de-DE" altLang="de-DE" sz="2800" b="1" dirty="0" smtClean="0">
                <a:solidFill>
                  <a:schemeClr val="bg1"/>
                </a:solidFill>
              </a:rPr>
              <a:t> </a:t>
            </a:r>
            <a:r>
              <a:rPr lang="de-DE" altLang="de-DE" sz="2800" b="1" dirty="0" err="1" smtClean="0">
                <a:solidFill>
                  <a:schemeClr val="bg1"/>
                </a:solidFill>
              </a:rPr>
              <a:t>scenarios</a:t>
            </a:r>
            <a:endParaRPr lang="en-GB" altLang="de-DE" sz="2800" b="1" dirty="0">
              <a:solidFill>
                <a:schemeClr val="bg1"/>
              </a:solidFill>
            </a:endParaRPr>
          </a:p>
        </p:txBody>
      </p:sp>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31653" y="5259174"/>
            <a:ext cx="2154135" cy="2895157"/>
          </a:xfrm>
          <a:prstGeom prst="rect">
            <a:avLst/>
          </a:prstGeom>
        </p:spPr>
      </p:pic>
      <p:sp>
        <p:nvSpPr>
          <p:cNvPr id="62" name="Rechteck 61"/>
          <p:cNvSpPr/>
          <p:nvPr/>
        </p:nvSpPr>
        <p:spPr>
          <a:xfrm>
            <a:off x="1441450" y="23827987"/>
            <a:ext cx="13438818" cy="15982588"/>
          </a:xfrm>
          <a:prstGeom prst="rect">
            <a:avLst/>
          </a:prstGeom>
          <a:solidFill>
            <a:schemeClr val="bg2"/>
          </a:solidFill>
          <a:ln>
            <a:noFill/>
          </a:ln>
          <a:effectLst/>
        </p:spPr>
        <p:style>
          <a:lnRef idx="2">
            <a:schemeClr val="accent6"/>
          </a:lnRef>
          <a:fillRef idx="1001">
            <a:schemeClr val="lt1"/>
          </a:fillRef>
          <a:effectRef idx="0">
            <a:schemeClr val="accent6"/>
          </a:effectRef>
          <a:fontRef idx="minor">
            <a:schemeClr val="dk1"/>
          </a:fontRef>
        </p:style>
        <p:txBody>
          <a:bodyPr anchor="ctr"/>
          <a:lstStyle/>
          <a:p>
            <a:pPr>
              <a:defRPr/>
            </a:pPr>
            <a:endParaRPr lang="en-US" sz="2800" dirty="0">
              <a:solidFill>
                <a:schemeClr val="tx1"/>
              </a:solidFill>
            </a:endParaRPr>
          </a:p>
        </p:txBody>
      </p:sp>
      <p:sp>
        <p:nvSpPr>
          <p:cNvPr id="92" name="Textfeld 4"/>
          <p:cNvSpPr txBox="1">
            <a:spLocks noChangeArrowheads="1"/>
          </p:cNvSpPr>
          <p:nvPr/>
        </p:nvSpPr>
        <p:spPr bwMode="auto">
          <a:xfrm>
            <a:off x="15436139" y="9848849"/>
            <a:ext cx="13403973" cy="933993"/>
          </a:xfrm>
          <a:prstGeom prst="rect">
            <a:avLst/>
          </a:prstGeom>
          <a:solidFill>
            <a:srgbClr val="2D4B9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r>
              <a:rPr lang="en-US" altLang="de-DE" sz="2800" b="1" dirty="0" smtClean="0">
                <a:solidFill>
                  <a:schemeClr val="bg1"/>
                </a:solidFill>
              </a:rPr>
              <a:t>Spatial 95%-Quantile of Precipitation Amounts</a:t>
            </a:r>
            <a:endParaRPr lang="en-US" altLang="de-DE" sz="2800" b="1" dirty="0">
              <a:solidFill>
                <a:schemeClr val="bg1"/>
              </a:solidFill>
            </a:endParaRPr>
          </a:p>
        </p:txBody>
      </p:sp>
      <p:sp>
        <p:nvSpPr>
          <p:cNvPr id="96" name="Rectangle 3"/>
          <p:cNvSpPr txBox="1">
            <a:spLocks noChangeArrowheads="1"/>
          </p:cNvSpPr>
          <p:nvPr/>
        </p:nvSpPr>
        <p:spPr bwMode="auto">
          <a:xfrm>
            <a:off x="1654225" y="19455781"/>
            <a:ext cx="13021139" cy="943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ea typeface="+mn-ea"/>
                <a:cs typeface="+mn-cs"/>
              </a:defRPr>
            </a:lvl1pPr>
            <a:lvl2pPr marL="742950" indent="-28575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2pPr>
            <a:lvl3pPr marL="11430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3pPr>
            <a:lvl4pPr marL="16002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4pPr>
            <a:lvl5pPr marL="20574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5pPr>
            <a:lvl6pPr marL="25146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6pPr>
            <a:lvl7pPr marL="29718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7pPr>
            <a:lvl8pPr marL="34290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8pPr>
            <a:lvl9pPr marL="38862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9pPr>
          </a:lstStyle>
          <a:p>
            <a:pPr marL="0" indent="0">
              <a:lnSpc>
                <a:spcPct val="90000"/>
              </a:lnSpc>
              <a:buClr>
                <a:srgbClr val="2D4B9B"/>
              </a:buClr>
              <a:buNone/>
              <a:defRPr/>
            </a:pPr>
            <a:r>
              <a:rPr lang="en-US" altLang="en-US" sz="2000" i="1" kern="0" dirty="0" smtClean="0">
                <a:solidFill>
                  <a:srgbClr val="5A5A5A"/>
                </a:solidFill>
                <a:latin typeface="Arial" panose="020B0604020202020204" pitchFamily="34" charset="0"/>
                <a:cs typeface="Arial" panose="020B0604020202020204" pitchFamily="34" charset="0"/>
              </a:rPr>
              <a:t>6h precipitation amounts from DWD’s radar network and corresponding synoptic observations.</a:t>
            </a:r>
            <a:r>
              <a:rPr lang="en-US" altLang="en-US" sz="2000" i="1" kern="0" dirty="0">
                <a:solidFill>
                  <a:srgbClr val="5A5A5A"/>
                </a:solidFill>
                <a:latin typeface="Arial" panose="020B0604020202020204" pitchFamily="34" charset="0"/>
                <a:cs typeface="Arial" panose="020B0604020202020204" pitchFamily="34" charset="0"/>
              </a:rPr>
              <a:t> </a:t>
            </a:r>
            <a:r>
              <a:rPr lang="en-US" altLang="en-US" sz="2000" i="1" kern="0" dirty="0" smtClean="0">
                <a:solidFill>
                  <a:srgbClr val="5A5A5A"/>
                </a:solidFill>
                <a:latin typeface="Arial" panose="020B0604020202020204" pitchFamily="34" charset="0"/>
                <a:cs typeface="Arial" panose="020B0604020202020204" pitchFamily="34" charset="0"/>
              </a:rPr>
              <a:t>Rain gauge adjusted radar estimations show thunderstorm cells with precipitation amounts of more that 100mm/6h, whereas synoptic measurements detect rain rates only below 35mm/6h.</a:t>
            </a:r>
          </a:p>
          <a:p>
            <a:pPr marL="0" indent="0">
              <a:lnSpc>
                <a:spcPct val="90000"/>
              </a:lnSpc>
              <a:buClr>
                <a:srgbClr val="2D4B9B"/>
              </a:buClr>
              <a:buNone/>
              <a:defRPr/>
            </a:pPr>
            <a:endParaRPr lang="en-US" altLang="en-US" sz="2000" kern="0" dirty="0">
              <a:solidFill>
                <a:srgbClr val="5A5A5A"/>
              </a:solidFill>
            </a:endParaRPr>
          </a:p>
        </p:txBody>
      </p:sp>
      <p:pic>
        <p:nvPicPr>
          <p:cNvPr id="95" name="Grafik 9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4224" y="13144762"/>
            <a:ext cx="6217933" cy="6217933"/>
          </a:xfrm>
          <a:prstGeom prst="rect">
            <a:avLst/>
          </a:prstGeom>
        </p:spPr>
      </p:pic>
      <p:cxnSp>
        <p:nvCxnSpPr>
          <p:cNvPr id="15" name="Gerader Verbinder 14"/>
          <p:cNvCxnSpPr/>
          <p:nvPr/>
        </p:nvCxnSpPr>
        <p:spPr>
          <a:xfrm flipV="1">
            <a:off x="4238171" y="14020800"/>
            <a:ext cx="0" cy="13494"/>
          </a:xfrm>
          <a:prstGeom prst="line">
            <a:avLst/>
          </a:prstGeom>
        </p:spPr>
        <p:style>
          <a:lnRef idx="1">
            <a:schemeClr val="accent1"/>
          </a:lnRef>
          <a:fillRef idx="0">
            <a:schemeClr val="accent1"/>
          </a:fillRef>
          <a:effectRef idx="0">
            <a:schemeClr val="accent1"/>
          </a:effectRef>
          <a:fontRef idx="minor">
            <a:schemeClr val="tx1"/>
          </a:fontRef>
        </p:style>
      </p:cxnSp>
      <p:pic>
        <p:nvPicPr>
          <p:cNvPr id="78" name="Grafik 7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4222" y="23977387"/>
            <a:ext cx="5486411" cy="5486411"/>
          </a:xfrm>
          <a:prstGeom prst="rect">
            <a:avLst/>
          </a:prstGeom>
        </p:spPr>
      </p:pic>
      <p:pic>
        <p:nvPicPr>
          <p:cNvPr id="98" name="Grafik 9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18603" y="27168147"/>
            <a:ext cx="5486411" cy="5486411"/>
          </a:xfrm>
          <a:prstGeom prst="rect">
            <a:avLst/>
          </a:prstGeom>
        </p:spPr>
      </p:pic>
      <p:pic>
        <p:nvPicPr>
          <p:cNvPr id="105" name="Grafik 10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662670" y="12750549"/>
            <a:ext cx="6217933" cy="6217933"/>
          </a:xfrm>
          <a:prstGeom prst="rect">
            <a:avLst/>
          </a:prstGeom>
        </p:spPr>
      </p:pic>
      <p:pic>
        <p:nvPicPr>
          <p:cNvPr id="111" name="Grafik 1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452000" y="30420000"/>
            <a:ext cx="3394260" cy="2545695"/>
          </a:xfrm>
          <a:prstGeom prst="rect">
            <a:avLst/>
          </a:prstGeom>
        </p:spPr>
      </p:pic>
      <p:pic>
        <p:nvPicPr>
          <p:cNvPr id="112" name="Grafik 1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430624" y="30420000"/>
            <a:ext cx="3394260" cy="2545695"/>
          </a:xfrm>
          <a:prstGeom prst="rect">
            <a:avLst/>
          </a:prstGeom>
        </p:spPr>
      </p:pic>
      <p:sp>
        <p:nvSpPr>
          <p:cNvPr id="113" name="Textfeld 4"/>
          <p:cNvSpPr txBox="1">
            <a:spLocks noChangeArrowheads="1"/>
          </p:cNvSpPr>
          <p:nvPr/>
        </p:nvSpPr>
        <p:spPr bwMode="auto">
          <a:xfrm>
            <a:off x="1441450" y="9889249"/>
            <a:ext cx="13419768" cy="895350"/>
          </a:xfrm>
          <a:prstGeom prst="rect">
            <a:avLst/>
          </a:prstGeom>
          <a:solidFill>
            <a:srgbClr val="2D4B9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r>
              <a:rPr lang="en-US" altLang="de-DE" sz="2800" b="1" dirty="0" smtClean="0">
                <a:solidFill>
                  <a:schemeClr val="bg1"/>
                </a:solidFill>
              </a:rPr>
              <a:t>Spatial </a:t>
            </a:r>
            <a:r>
              <a:rPr lang="en-US" altLang="de-DE" sz="2800" b="1" dirty="0" err="1" smtClean="0">
                <a:solidFill>
                  <a:schemeClr val="bg1"/>
                </a:solidFill>
              </a:rPr>
              <a:t>Representativity</a:t>
            </a:r>
            <a:r>
              <a:rPr lang="en-US" altLang="de-DE" sz="2800" b="1" dirty="0" smtClean="0">
                <a:solidFill>
                  <a:schemeClr val="bg1"/>
                </a:solidFill>
              </a:rPr>
              <a:t> of Precipitation Observations</a:t>
            </a:r>
            <a:endParaRPr lang="en-US" altLang="de-DE" sz="2800" b="1" dirty="0">
              <a:solidFill>
                <a:schemeClr val="bg1"/>
              </a:solidFill>
            </a:endParaRPr>
          </a:p>
        </p:txBody>
      </p:sp>
      <p:sp>
        <p:nvSpPr>
          <p:cNvPr id="114" name="Text Box 11"/>
          <p:cNvSpPr txBox="1">
            <a:spLocks noChangeArrowheads="1"/>
          </p:cNvSpPr>
          <p:nvPr/>
        </p:nvSpPr>
        <p:spPr bwMode="auto">
          <a:xfrm>
            <a:off x="1654224" y="20600565"/>
            <a:ext cx="13021140" cy="1009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Statistical forecasts of these point observations often underestimate maximum rain rates and result in low probabilities for heavy precipitation at a given location.</a:t>
            </a:r>
          </a:p>
          <a:p>
            <a:pPr defTabSz="914400" eaLnBrk="1" hangingPunct="1">
              <a:lnSpc>
                <a:spcPts val="3600"/>
              </a:lnSpc>
            </a:pPr>
            <a:endParaRPr lang="en-US" altLang="de-DE" sz="2800" dirty="0"/>
          </a:p>
          <a:p>
            <a:pPr defTabSz="914400" eaLnBrk="1" hangingPunct="1">
              <a:lnSpc>
                <a:spcPts val="3600"/>
              </a:lnSpc>
            </a:pPr>
            <a:r>
              <a:rPr lang="en-US" altLang="de-DE" sz="2800" b="1" dirty="0" smtClean="0"/>
              <a:t>What would be a relevant forecast product with regard to weather warnings?</a:t>
            </a:r>
          </a:p>
        </p:txBody>
      </p:sp>
      <p:sp>
        <p:nvSpPr>
          <p:cNvPr id="115" name="Text Box 11"/>
          <p:cNvSpPr txBox="1">
            <a:spLocks noChangeArrowheads="1"/>
          </p:cNvSpPr>
          <p:nvPr/>
        </p:nvSpPr>
        <p:spPr bwMode="auto">
          <a:xfrm>
            <a:off x="15617738" y="11151765"/>
            <a:ext cx="13069976" cy="1553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The spatial coverage of DWD’s radar network allows to detect local precipitation events in the vicinity of synoptic stations and increases </a:t>
            </a:r>
            <a:r>
              <a:rPr lang="en-US" altLang="de-DE" sz="2800" dirty="0" err="1" smtClean="0"/>
              <a:t>representativity</a:t>
            </a:r>
            <a:r>
              <a:rPr lang="en-US" altLang="de-DE" sz="2800" dirty="0" smtClean="0"/>
              <a:t> and predictive skill of statistical forecasts of heavy convection. </a:t>
            </a:r>
            <a:endParaRPr lang="en-US" altLang="de-DE" sz="2800" dirty="0"/>
          </a:p>
        </p:txBody>
      </p:sp>
      <p:sp>
        <p:nvSpPr>
          <p:cNvPr id="116" name="Text Box 11"/>
          <p:cNvSpPr txBox="1">
            <a:spLocks noChangeArrowheads="1"/>
          </p:cNvSpPr>
          <p:nvPr/>
        </p:nvSpPr>
        <p:spPr bwMode="auto">
          <a:xfrm>
            <a:off x="22396451" y="12705457"/>
            <a:ext cx="6291264" cy="626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a:t>The suggested approach derives spatial 95%-quantiles in circular surroundings of 40km radius as </a:t>
            </a:r>
            <a:r>
              <a:rPr lang="en-US" altLang="de-DE" sz="2800" dirty="0" smtClean="0"/>
              <a:t>an innovative forecast product in order to support forecasters to rate upcoming heavy </a:t>
            </a:r>
            <a:r>
              <a:rPr lang="en-US" altLang="de-DE" sz="2800" dirty="0" err="1" smtClean="0"/>
              <a:t>precipative</a:t>
            </a:r>
            <a:r>
              <a:rPr lang="en-US" altLang="de-DE" sz="2800" dirty="0" smtClean="0"/>
              <a:t> events.</a:t>
            </a:r>
          </a:p>
          <a:p>
            <a:pPr algn="just" defTabSz="914400" eaLnBrk="1" hangingPunct="1">
              <a:lnSpc>
                <a:spcPts val="3600"/>
              </a:lnSpc>
            </a:pPr>
            <a:endParaRPr lang="en-US" altLang="de-DE" sz="2800" dirty="0"/>
          </a:p>
          <a:p>
            <a:pPr algn="just" defTabSz="914400" eaLnBrk="1" hangingPunct="1">
              <a:lnSpc>
                <a:spcPts val="3600"/>
              </a:lnSpc>
            </a:pPr>
            <a:r>
              <a:rPr lang="en-US" altLang="de-DE" sz="2800" dirty="0" smtClean="0"/>
              <a:t>95%-quantiles of rain gauge adjusted radar precipitation are chosen in order to estimate the maximum precipitation amount in the circular surroundings, whilst they are robust against spurious spikes in the radar data.</a:t>
            </a:r>
          </a:p>
          <a:p>
            <a:pPr defTabSz="914400" eaLnBrk="1" hangingPunct="1">
              <a:lnSpc>
                <a:spcPts val="3600"/>
              </a:lnSpc>
            </a:pPr>
            <a:endParaRPr lang="en-US" altLang="de-DE" sz="2800" dirty="0"/>
          </a:p>
        </p:txBody>
      </p:sp>
      <p:sp>
        <p:nvSpPr>
          <p:cNvPr id="120" name="Text Box 11"/>
          <p:cNvSpPr txBox="1">
            <a:spLocks noChangeArrowheads="1"/>
          </p:cNvSpPr>
          <p:nvPr/>
        </p:nvSpPr>
        <p:spPr bwMode="auto">
          <a:xfrm>
            <a:off x="7359903" y="24356112"/>
            <a:ext cx="7315461" cy="248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Deterministic forecasts of convective events are usually dislocated. As a result, maximal precipitation rates are reduced for the ensemble mean of total precipitation (left) and the signal for heavy events is weakened.</a:t>
            </a:r>
            <a:endParaRPr lang="en-US" altLang="de-DE" sz="2800" b="1" dirty="0" smtClean="0"/>
          </a:p>
          <a:p>
            <a:pPr defTabSz="914400" eaLnBrk="1" hangingPunct="1">
              <a:lnSpc>
                <a:spcPts val="3600"/>
              </a:lnSpc>
            </a:pPr>
            <a:endParaRPr lang="en-US" altLang="de-DE" sz="2800" dirty="0"/>
          </a:p>
        </p:txBody>
      </p:sp>
      <p:sp>
        <p:nvSpPr>
          <p:cNvPr id="121" name="Text Box 11"/>
          <p:cNvSpPr txBox="1">
            <a:spLocks noChangeArrowheads="1"/>
          </p:cNvSpPr>
          <p:nvPr/>
        </p:nvSpPr>
        <p:spPr bwMode="auto">
          <a:xfrm>
            <a:off x="1978072" y="30506566"/>
            <a:ext cx="6971600" cy="244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a:t>P</a:t>
            </a:r>
            <a:r>
              <a:rPr lang="en-US" altLang="de-DE" sz="2800" smtClean="0"/>
              <a:t>ointwise </a:t>
            </a:r>
            <a:r>
              <a:rPr lang="en-US" altLang="de-DE" sz="2800" smtClean="0"/>
              <a:t>maximal </a:t>
            </a:r>
            <a:r>
              <a:rPr lang="en-US" altLang="de-DE" sz="2800" dirty="0" smtClean="0"/>
              <a:t>values of the ensemble members (right) show </a:t>
            </a:r>
            <a:r>
              <a:rPr lang="en-US" altLang="de-DE" sz="2800" dirty="0" err="1" smtClean="0"/>
              <a:t>overforecasting</a:t>
            </a:r>
            <a:r>
              <a:rPr lang="en-US" altLang="de-DE" sz="2800" dirty="0" smtClean="0"/>
              <a:t> of precipitation in total. Areas with maximal rain rates remain dislocated (compare with radar data above).</a:t>
            </a:r>
            <a:endParaRPr lang="en-US" altLang="de-DE" sz="2800" b="1" dirty="0" smtClean="0"/>
          </a:p>
          <a:p>
            <a:pPr defTabSz="914400" eaLnBrk="1" hangingPunct="1">
              <a:lnSpc>
                <a:spcPts val="3600"/>
              </a:lnSpc>
            </a:pPr>
            <a:endParaRPr lang="en-US" altLang="de-DE" sz="2800" dirty="0"/>
          </a:p>
        </p:txBody>
      </p:sp>
      <p:sp>
        <p:nvSpPr>
          <p:cNvPr id="123" name="Textfeld 4"/>
          <p:cNvSpPr txBox="1">
            <a:spLocks noChangeArrowheads="1"/>
          </p:cNvSpPr>
          <p:nvPr/>
        </p:nvSpPr>
        <p:spPr bwMode="auto">
          <a:xfrm>
            <a:off x="15428550" y="19523352"/>
            <a:ext cx="13411561" cy="914400"/>
          </a:xfrm>
          <a:prstGeom prst="rect">
            <a:avLst/>
          </a:prstGeom>
          <a:solidFill>
            <a:srgbClr val="2D4B9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r>
              <a:rPr lang="en-US" altLang="de-DE" sz="2800" b="1" dirty="0" smtClean="0">
                <a:solidFill>
                  <a:schemeClr val="bg1"/>
                </a:solidFill>
              </a:rPr>
              <a:t>Statistical forecasts of quantiles and probabilities</a:t>
            </a:r>
            <a:endParaRPr lang="en-US" altLang="de-DE" sz="2800" b="1" dirty="0">
              <a:solidFill>
                <a:schemeClr val="bg1"/>
              </a:solidFill>
            </a:endParaRPr>
          </a:p>
        </p:txBody>
      </p:sp>
      <p:sp>
        <p:nvSpPr>
          <p:cNvPr id="38" name="Rechteck 37"/>
          <p:cNvSpPr/>
          <p:nvPr/>
        </p:nvSpPr>
        <p:spPr>
          <a:xfrm>
            <a:off x="15411450" y="20476085"/>
            <a:ext cx="13435922" cy="8592573"/>
          </a:xfrm>
          <a:prstGeom prst="rect">
            <a:avLst/>
          </a:prstGeom>
          <a:solidFill>
            <a:schemeClr val="bg2"/>
          </a:solidFill>
          <a:ln>
            <a:noFill/>
          </a:ln>
          <a:effectLst/>
        </p:spPr>
        <p:style>
          <a:lnRef idx="2">
            <a:schemeClr val="accent6"/>
          </a:lnRef>
          <a:fillRef idx="1001">
            <a:schemeClr val="lt1"/>
          </a:fillRef>
          <a:effectRef idx="0">
            <a:schemeClr val="accent6"/>
          </a:effectRef>
          <a:fontRef idx="minor">
            <a:schemeClr val="dk1"/>
          </a:fontRef>
        </p:style>
        <p:txBody>
          <a:bodyPr anchor="ctr"/>
          <a:lstStyle/>
          <a:p>
            <a:pPr>
              <a:defRPr/>
            </a:pPr>
            <a:endParaRPr lang="en-US" sz="2400">
              <a:solidFill>
                <a:schemeClr val="tx1"/>
              </a:solidFill>
            </a:endParaRPr>
          </a:p>
        </p:txBody>
      </p:sp>
      <p:pic>
        <p:nvPicPr>
          <p:cNvPr id="4" name="Grafik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986520" y="20733670"/>
            <a:ext cx="5486411" cy="5486411"/>
          </a:xfrm>
          <a:prstGeom prst="rect">
            <a:avLst/>
          </a:prstGeom>
        </p:spPr>
      </p:pic>
      <p:pic>
        <p:nvPicPr>
          <p:cNvPr id="6" name="Grafik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910801" y="20708027"/>
            <a:ext cx="5486411" cy="5486411"/>
          </a:xfrm>
          <a:prstGeom prst="rect">
            <a:avLst/>
          </a:prstGeom>
        </p:spPr>
      </p:pic>
      <p:sp>
        <p:nvSpPr>
          <p:cNvPr id="41" name="Rectangle 3"/>
          <p:cNvSpPr txBox="1">
            <a:spLocks noChangeArrowheads="1"/>
          </p:cNvSpPr>
          <p:nvPr/>
        </p:nvSpPr>
        <p:spPr bwMode="auto">
          <a:xfrm>
            <a:off x="1654222" y="29591873"/>
            <a:ext cx="5486412" cy="493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ea typeface="+mn-ea"/>
                <a:cs typeface="+mn-cs"/>
              </a:defRPr>
            </a:lvl1pPr>
            <a:lvl2pPr marL="742950" indent="-28575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2pPr>
            <a:lvl3pPr marL="11430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3pPr>
            <a:lvl4pPr marL="16002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4pPr>
            <a:lvl5pPr marL="20574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5pPr>
            <a:lvl6pPr marL="25146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6pPr>
            <a:lvl7pPr marL="29718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7pPr>
            <a:lvl8pPr marL="34290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8pPr>
            <a:lvl9pPr marL="38862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9pPr>
          </a:lstStyle>
          <a:p>
            <a:pPr marL="0" indent="0" algn="ctr">
              <a:lnSpc>
                <a:spcPct val="90000"/>
              </a:lnSpc>
              <a:buClr>
                <a:srgbClr val="2D4B9B"/>
              </a:buClr>
              <a:buNone/>
              <a:defRPr/>
            </a:pPr>
            <a:r>
              <a:rPr lang="en-US" altLang="en-US" sz="2000" i="1" kern="0" dirty="0" smtClean="0">
                <a:solidFill>
                  <a:srgbClr val="5A5A5A"/>
                </a:solidFill>
                <a:latin typeface="Arial" panose="020B0604020202020204" pitchFamily="34" charset="0"/>
                <a:cs typeface="Arial" panose="020B0604020202020204" pitchFamily="34" charset="0"/>
              </a:rPr>
              <a:t>Ensemble mean of 6h forecast of CD2-EPS</a:t>
            </a:r>
          </a:p>
          <a:p>
            <a:pPr marL="0" indent="0">
              <a:lnSpc>
                <a:spcPct val="90000"/>
              </a:lnSpc>
              <a:buClr>
                <a:srgbClr val="2D4B9B"/>
              </a:buClr>
              <a:buNone/>
              <a:defRPr/>
            </a:pPr>
            <a:endParaRPr lang="en-US" altLang="en-US" sz="2000" kern="0" dirty="0">
              <a:solidFill>
                <a:srgbClr val="5A5A5A"/>
              </a:solidFill>
            </a:endParaRPr>
          </a:p>
        </p:txBody>
      </p:sp>
      <p:sp>
        <p:nvSpPr>
          <p:cNvPr id="42" name="Rectangle 3"/>
          <p:cNvSpPr txBox="1">
            <a:spLocks noChangeArrowheads="1"/>
          </p:cNvSpPr>
          <p:nvPr/>
        </p:nvSpPr>
        <p:spPr bwMode="auto">
          <a:xfrm>
            <a:off x="9218602" y="32752680"/>
            <a:ext cx="5486411" cy="703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ea typeface="+mn-ea"/>
                <a:cs typeface="+mn-cs"/>
              </a:defRPr>
            </a:lvl1pPr>
            <a:lvl2pPr marL="742950" indent="-28575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2pPr>
            <a:lvl3pPr marL="11430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3pPr>
            <a:lvl4pPr marL="16002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4pPr>
            <a:lvl5pPr marL="20574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5pPr>
            <a:lvl6pPr marL="25146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6pPr>
            <a:lvl7pPr marL="29718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7pPr>
            <a:lvl8pPr marL="34290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8pPr>
            <a:lvl9pPr marL="38862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9pPr>
          </a:lstStyle>
          <a:p>
            <a:pPr marL="0" indent="0" algn="ctr">
              <a:lnSpc>
                <a:spcPct val="90000"/>
              </a:lnSpc>
              <a:buClr>
                <a:srgbClr val="2D4B9B"/>
              </a:buClr>
              <a:buNone/>
              <a:defRPr/>
            </a:pPr>
            <a:r>
              <a:rPr lang="en-US" altLang="en-US" sz="2000" i="1" kern="0" dirty="0" smtClean="0">
                <a:solidFill>
                  <a:srgbClr val="5A5A5A"/>
                </a:solidFill>
                <a:latin typeface="Arial" panose="020B0604020202020204" pitchFamily="34" charset="0"/>
                <a:cs typeface="Arial" panose="020B0604020202020204" pitchFamily="34" charset="0"/>
              </a:rPr>
              <a:t>Pointwise maximum ensemble values of 6h forecasts of CD2-EPS</a:t>
            </a:r>
          </a:p>
          <a:p>
            <a:pPr marL="0" indent="0">
              <a:lnSpc>
                <a:spcPct val="90000"/>
              </a:lnSpc>
              <a:buClr>
                <a:srgbClr val="2D4B9B"/>
              </a:buClr>
              <a:buNone/>
              <a:defRPr/>
            </a:pPr>
            <a:endParaRPr lang="en-US" altLang="en-US" sz="2000" kern="0" dirty="0">
              <a:solidFill>
                <a:srgbClr val="5A5A5A"/>
              </a:solidFill>
            </a:endParaRPr>
          </a:p>
        </p:txBody>
      </p:sp>
      <p:pic>
        <p:nvPicPr>
          <p:cNvPr id="8" name="Grafik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54222" y="33310719"/>
            <a:ext cx="5486411" cy="5486411"/>
          </a:xfrm>
          <a:prstGeom prst="rect">
            <a:avLst/>
          </a:prstGeom>
        </p:spPr>
      </p:pic>
      <p:sp>
        <p:nvSpPr>
          <p:cNvPr id="44" name="Rectangle 3"/>
          <p:cNvSpPr txBox="1">
            <a:spLocks noChangeArrowheads="1"/>
          </p:cNvSpPr>
          <p:nvPr/>
        </p:nvSpPr>
        <p:spPr bwMode="auto">
          <a:xfrm>
            <a:off x="1654222" y="38943930"/>
            <a:ext cx="5486412" cy="703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ea typeface="+mn-ea"/>
                <a:cs typeface="+mn-cs"/>
              </a:defRPr>
            </a:lvl1pPr>
            <a:lvl2pPr marL="742950" indent="-28575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2pPr>
            <a:lvl3pPr marL="11430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3pPr>
            <a:lvl4pPr marL="16002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4pPr>
            <a:lvl5pPr marL="20574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5pPr>
            <a:lvl6pPr marL="25146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6pPr>
            <a:lvl7pPr marL="29718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7pPr>
            <a:lvl8pPr marL="34290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8pPr>
            <a:lvl9pPr marL="38862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9pPr>
          </a:lstStyle>
          <a:p>
            <a:pPr marL="0" indent="0" algn="ctr">
              <a:lnSpc>
                <a:spcPct val="90000"/>
              </a:lnSpc>
              <a:buClr>
                <a:srgbClr val="2D4B9B"/>
              </a:buClr>
              <a:buNone/>
              <a:defRPr/>
            </a:pPr>
            <a:r>
              <a:rPr lang="en-US" altLang="en-US" sz="2000" i="1" kern="0" dirty="0" smtClean="0">
                <a:solidFill>
                  <a:srgbClr val="5A5A5A"/>
                </a:solidFill>
                <a:latin typeface="Arial" panose="020B0604020202020204" pitchFamily="34" charset="0"/>
                <a:cs typeface="Arial" panose="020B0604020202020204" pitchFamily="34" charset="0"/>
              </a:rPr>
              <a:t>Relative frequencies of ensemble members with total precipitation &gt; 20mm/6h on a 22km grid</a:t>
            </a:r>
          </a:p>
          <a:p>
            <a:pPr marL="0" indent="0">
              <a:lnSpc>
                <a:spcPct val="90000"/>
              </a:lnSpc>
              <a:buClr>
                <a:srgbClr val="2D4B9B"/>
              </a:buClr>
              <a:buNone/>
              <a:defRPr/>
            </a:pPr>
            <a:endParaRPr lang="en-US" altLang="en-US" sz="2000" kern="0" dirty="0">
              <a:solidFill>
                <a:srgbClr val="5A5A5A"/>
              </a:solidFill>
            </a:endParaRPr>
          </a:p>
        </p:txBody>
      </p:sp>
      <p:sp>
        <p:nvSpPr>
          <p:cNvPr id="45" name="Text Box 11"/>
          <p:cNvSpPr txBox="1">
            <a:spLocks noChangeArrowheads="1"/>
          </p:cNvSpPr>
          <p:nvPr/>
        </p:nvSpPr>
        <p:spPr bwMode="auto">
          <a:xfrm>
            <a:off x="7359903" y="33900161"/>
            <a:ext cx="7315461" cy="3386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The “</a:t>
            </a:r>
            <a:r>
              <a:rPr lang="en-US" altLang="de-DE" sz="2800" dirty="0" err="1"/>
              <a:t>u</a:t>
            </a:r>
            <a:r>
              <a:rPr lang="en-US" altLang="de-DE" sz="2800" dirty="0" err="1" smtClean="0"/>
              <a:t>pscaled</a:t>
            </a:r>
            <a:r>
              <a:rPr lang="en-US" altLang="de-DE" sz="2800" dirty="0" smtClean="0"/>
              <a:t> precipitation” product is based on the spatial maximal precipitation of 10*10 grid points for each ensemble member. The relative frequencies of the ensemble members that exceed 20mm/6h show a clear signal for heavy precipitation at the costs of spatial resolution.</a:t>
            </a:r>
            <a:endParaRPr lang="en-US" altLang="de-DE" sz="2000" b="1" dirty="0"/>
          </a:p>
        </p:txBody>
      </p:sp>
      <p:sp>
        <p:nvSpPr>
          <p:cNvPr id="10" name="Textfeld 9"/>
          <p:cNvSpPr txBox="1"/>
          <p:nvPr/>
        </p:nvSpPr>
        <p:spPr>
          <a:xfrm>
            <a:off x="7359903" y="37563223"/>
            <a:ext cx="7489979" cy="830997"/>
          </a:xfrm>
          <a:prstGeom prst="rect">
            <a:avLst/>
          </a:prstGeom>
          <a:noFill/>
        </p:spPr>
        <p:txBody>
          <a:bodyPr wrap="square" rtlCol="0">
            <a:spAutoFit/>
          </a:bodyPr>
          <a:lstStyle/>
          <a:p>
            <a:r>
              <a:rPr lang="en-GB" sz="1600" dirty="0" smtClean="0"/>
              <a:t>Reference: Ben </a:t>
            </a:r>
            <a:r>
              <a:rPr lang="en-GB" sz="1600" dirty="0" err="1"/>
              <a:t>Bouallègue</a:t>
            </a:r>
            <a:r>
              <a:rPr lang="en-GB" sz="1600" dirty="0"/>
              <a:t>, Z. and Theis, S.E. (2014), Spatial techniques applied to precipitation ensemble forecasts: from verification results to probabilistic products. Met. Apps, 21: 922-929.</a:t>
            </a:r>
          </a:p>
        </p:txBody>
      </p:sp>
      <p:sp>
        <p:nvSpPr>
          <p:cNvPr id="49" name="Textfeld 4"/>
          <p:cNvSpPr txBox="1">
            <a:spLocks noChangeArrowheads="1"/>
          </p:cNvSpPr>
          <p:nvPr/>
        </p:nvSpPr>
        <p:spPr bwMode="auto">
          <a:xfrm>
            <a:off x="15409863" y="29418469"/>
            <a:ext cx="13430247" cy="914400"/>
          </a:xfrm>
          <a:prstGeom prst="rect">
            <a:avLst/>
          </a:prstGeom>
          <a:solidFill>
            <a:srgbClr val="2D4B9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r>
              <a:rPr lang="en-US" altLang="de-DE" sz="2800" b="1" dirty="0" smtClean="0">
                <a:solidFill>
                  <a:schemeClr val="bg1"/>
                </a:solidFill>
              </a:rPr>
              <a:t>Reliability Diagrams of </a:t>
            </a:r>
            <a:r>
              <a:rPr lang="en-US" altLang="de-DE" sz="2800" b="1" dirty="0" smtClean="0">
                <a:solidFill>
                  <a:schemeClr val="bg1"/>
                </a:solidFill>
              </a:rPr>
              <a:t>SYNOPS </a:t>
            </a:r>
            <a:r>
              <a:rPr lang="en-US" altLang="de-DE" sz="2800" b="1" dirty="0" smtClean="0">
                <a:solidFill>
                  <a:schemeClr val="bg1"/>
                </a:solidFill>
              </a:rPr>
              <a:t>and Radar</a:t>
            </a:r>
            <a:endParaRPr lang="en-US" altLang="de-DE" sz="2800" b="1" dirty="0">
              <a:solidFill>
                <a:schemeClr val="bg1"/>
              </a:solidFill>
            </a:endParaRPr>
          </a:p>
        </p:txBody>
      </p:sp>
      <p:sp>
        <p:nvSpPr>
          <p:cNvPr id="50" name="Textfeld 4"/>
          <p:cNvSpPr txBox="1">
            <a:spLocks noChangeArrowheads="1"/>
          </p:cNvSpPr>
          <p:nvPr/>
        </p:nvSpPr>
        <p:spPr bwMode="auto">
          <a:xfrm>
            <a:off x="15409863" y="33743725"/>
            <a:ext cx="13430250" cy="914400"/>
          </a:xfrm>
          <a:prstGeom prst="rect">
            <a:avLst/>
          </a:prstGeom>
          <a:solidFill>
            <a:srgbClr val="2D4B9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defTabSz="4175125" eaLnBrk="0" fontAlgn="base" hangingPunct="0">
              <a:spcBef>
                <a:spcPct val="0"/>
              </a:spcBef>
              <a:spcAft>
                <a:spcPct val="0"/>
              </a:spcAft>
              <a:defRPr sz="8200">
                <a:solidFill>
                  <a:schemeClr val="tx1"/>
                </a:solidFill>
                <a:latin typeface="Arial" charset="0"/>
              </a:defRPr>
            </a:lvl6pPr>
            <a:lvl7pPr marL="2971800" indent="-228600" defTabSz="4175125" eaLnBrk="0" fontAlgn="base" hangingPunct="0">
              <a:spcBef>
                <a:spcPct val="0"/>
              </a:spcBef>
              <a:spcAft>
                <a:spcPct val="0"/>
              </a:spcAft>
              <a:defRPr sz="8200">
                <a:solidFill>
                  <a:schemeClr val="tx1"/>
                </a:solidFill>
                <a:latin typeface="Arial" charset="0"/>
              </a:defRPr>
            </a:lvl7pPr>
            <a:lvl8pPr marL="3429000" indent="-228600" defTabSz="4175125" eaLnBrk="0" fontAlgn="base" hangingPunct="0">
              <a:spcBef>
                <a:spcPct val="0"/>
              </a:spcBef>
              <a:spcAft>
                <a:spcPct val="0"/>
              </a:spcAft>
              <a:defRPr sz="8200">
                <a:solidFill>
                  <a:schemeClr val="tx1"/>
                </a:solidFill>
                <a:latin typeface="Arial" charset="0"/>
              </a:defRPr>
            </a:lvl8pPr>
            <a:lvl9pPr marL="3886200" indent="-228600" defTabSz="4175125" eaLnBrk="0" fontAlgn="base" hangingPunct="0">
              <a:spcBef>
                <a:spcPct val="0"/>
              </a:spcBef>
              <a:spcAft>
                <a:spcPct val="0"/>
              </a:spcAft>
              <a:defRPr sz="8200">
                <a:solidFill>
                  <a:schemeClr val="tx1"/>
                </a:solidFill>
                <a:latin typeface="Arial" charset="0"/>
              </a:defRPr>
            </a:lvl9pPr>
          </a:lstStyle>
          <a:p>
            <a:pPr eaLnBrk="1" hangingPunct="1"/>
            <a:r>
              <a:rPr lang="en-US" altLang="de-DE" sz="2800" b="1" dirty="0" smtClean="0">
                <a:solidFill>
                  <a:schemeClr val="bg1"/>
                </a:solidFill>
              </a:rPr>
              <a:t>Different sizes of surroundings and quantiles are possible</a:t>
            </a:r>
            <a:endParaRPr lang="en-US" altLang="de-DE" sz="2800" b="1" dirty="0">
              <a:solidFill>
                <a:schemeClr val="bg1"/>
              </a:solidFill>
            </a:endParaRPr>
          </a:p>
        </p:txBody>
      </p:sp>
      <p:sp>
        <p:nvSpPr>
          <p:cNvPr id="51" name="Text Box 11"/>
          <p:cNvSpPr txBox="1">
            <a:spLocks noChangeArrowheads="1"/>
          </p:cNvSpPr>
          <p:nvPr/>
        </p:nvSpPr>
        <p:spPr bwMode="auto">
          <a:xfrm>
            <a:off x="15617738" y="26432562"/>
            <a:ext cx="13069975" cy="1926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Using a model output statistics (MOS) approach, forecasts of the 95%-quantiles and threshold probabilities are computed. 95%-quantiles (left) and probabilities that 20mm/6h are exceeded (right) show meaningful signals for heavy precipitation</a:t>
            </a:r>
            <a:r>
              <a:rPr lang="en-US" altLang="de-DE" sz="2800" dirty="0"/>
              <a:t>. 10 years of model and radar data have been used for training</a:t>
            </a:r>
            <a:r>
              <a:rPr lang="en-US" altLang="de-DE" sz="2800" dirty="0" smtClean="0"/>
              <a:t>.</a:t>
            </a:r>
            <a:endParaRPr lang="en-US" altLang="de-DE" sz="2800" b="1" dirty="0" smtClean="0"/>
          </a:p>
          <a:p>
            <a:pPr defTabSz="914400" eaLnBrk="1" hangingPunct="1">
              <a:lnSpc>
                <a:spcPts val="3600"/>
              </a:lnSpc>
            </a:pPr>
            <a:endParaRPr lang="en-US" altLang="de-DE" sz="2800" dirty="0"/>
          </a:p>
        </p:txBody>
      </p:sp>
      <p:sp>
        <p:nvSpPr>
          <p:cNvPr id="53" name="Text Box 11"/>
          <p:cNvSpPr txBox="1">
            <a:spLocks noChangeArrowheads="1"/>
          </p:cNvSpPr>
          <p:nvPr/>
        </p:nvSpPr>
        <p:spPr bwMode="auto">
          <a:xfrm>
            <a:off x="19164301" y="30743715"/>
            <a:ext cx="5886450" cy="2712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r>
              <a:rPr lang="en-US" altLang="de-DE" sz="2400" dirty="0" smtClean="0"/>
              <a:t>Reliability diagrams of training data for conventional statistical forecasts based on </a:t>
            </a:r>
            <a:r>
              <a:rPr lang="en-US" altLang="de-DE" sz="2400" dirty="0" err="1" smtClean="0"/>
              <a:t>synops</a:t>
            </a:r>
            <a:r>
              <a:rPr lang="en-US" altLang="de-DE" sz="2400" dirty="0" smtClean="0"/>
              <a:t> (left) and for the proposed 95%-quantiles (right) show many more cases of heavy precipitation and a significant improvement of statistical calibration for the new radar product.</a:t>
            </a:r>
          </a:p>
          <a:p>
            <a:pPr defTabSz="914400" eaLnBrk="1" hangingPunct="1">
              <a:lnSpc>
                <a:spcPts val="3600"/>
              </a:lnSpc>
            </a:pPr>
            <a:endParaRPr lang="en-US" altLang="de-DE" sz="2800" dirty="0" smtClean="0"/>
          </a:p>
          <a:p>
            <a:pPr defTabSz="914400" eaLnBrk="1" hangingPunct="1">
              <a:lnSpc>
                <a:spcPts val="3600"/>
              </a:lnSpc>
            </a:pPr>
            <a:endParaRPr lang="en-US" altLang="de-DE" sz="2800" dirty="0"/>
          </a:p>
        </p:txBody>
      </p:sp>
      <p:sp>
        <p:nvSpPr>
          <p:cNvPr id="54" name="Textfeld 53"/>
          <p:cNvSpPr txBox="1"/>
          <p:nvPr/>
        </p:nvSpPr>
        <p:spPr>
          <a:xfrm>
            <a:off x="15617738" y="28419223"/>
            <a:ext cx="13069975" cy="584775"/>
          </a:xfrm>
          <a:prstGeom prst="rect">
            <a:avLst/>
          </a:prstGeom>
          <a:noFill/>
        </p:spPr>
        <p:txBody>
          <a:bodyPr wrap="square" rtlCol="0">
            <a:spAutoFit/>
          </a:bodyPr>
          <a:lstStyle/>
          <a:p>
            <a:r>
              <a:rPr lang="en-GB" sz="1600" dirty="0" smtClean="0"/>
              <a:t>Reference: Hess</a:t>
            </a:r>
            <a:r>
              <a:rPr lang="en-GB" sz="1600" dirty="0"/>
              <a:t>, R. (2020). Statistical </a:t>
            </a:r>
            <a:r>
              <a:rPr lang="en-GB" sz="1600" dirty="0" err="1"/>
              <a:t>postprocessing</a:t>
            </a:r>
            <a:r>
              <a:rPr lang="en-GB" sz="1600" dirty="0"/>
              <a:t> of ensemble forecasts for severe weather at </a:t>
            </a:r>
            <a:r>
              <a:rPr lang="en-GB" sz="1600" dirty="0" err="1"/>
              <a:t>Deutscher</a:t>
            </a:r>
            <a:r>
              <a:rPr lang="en-GB" sz="1600" dirty="0"/>
              <a:t> </a:t>
            </a:r>
            <a:r>
              <a:rPr lang="en-GB" sz="1600" dirty="0" err="1"/>
              <a:t>Wetterdienst</a:t>
            </a:r>
            <a:r>
              <a:rPr lang="en-GB" sz="1600" dirty="0"/>
              <a:t>. Nonlinear Processes in Geophysics, 27(4), 473-487.</a:t>
            </a:r>
          </a:p>
        </p:txBody>
      </p:sp>
      <p:pic>
        <p:nvPicPr>
          <p:cNvPr id="11" name="Grafik 1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294389" y="34964435"/>
            <a:ext cx="3657608" cy="3657608"/>
          </a:xfrm>
          <a:prstGeom prst="rect">
            <a:avLst/>
          </a:prstGeom>
        </p:spPr>
      </p:pic>
      <p:sp>
        <p:nvSpPr>
          <p:cNvPr id="56" name="Text Box 11"/>
          <p:cNvSpPr txBox="1">
            <a:spLocks noChangeArrowheads="1"/>
          </p:cNvSpPr>
          <p:nvPr/>
        </p:nvSpPr>
        <p:spPr bwMode="auto">
          <a:xfrm>
            <a:off x="16964025" y="39212415"/>
            <a:ext cx="11287125" cy="534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defTabSz="914400" eaLnBrk="1" hangingPunct="1">
              <a:lnSpc>
                <a:spcPts val="3600"/>
              </a:lnSpc>
            </a:pPr>
            <a:r>
              <a:rPr lang="en-US" altLang="de-DE" sz="2800" b="1" dirty="0" smtClean="0"/>
              <a:t>What is the most useful spatial scale (radius of surrounding)?</a:t>
            </a:r>
          </a:p>
          <a:p>
            <a:pPr defTabSz="914400" eaLnBrk="1" hangingPunct="1">
              <a:lnSpc>
                <a:spcPts val="3600"/>
              </a:lnSpc>
            </a:pPr>
            <a:endParaRPr lang="en-US" altLang="de-DE" sz="2800" dirty="0"/>
          </a:p>
        </p:txBody>
      </p:sp>
      <p:sp>
        <p:nvSpPr>
          <p:cNvPr id="57" name="Text Box 11"/>
          <p:cNvSpPr txBox="1">
            <a:spLocks noChangeArrowheads="1"/>
          </p:cNvSpPr>
          <p:nvPr/>
        </p:nvSpPr>
        <p:spPr bwMode="auto">
          <a:xfrm>
            <a:off x="23431500" y="34990050"/>
            <a:ext cx="4543425" cy="3842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8200">
                <a:solidFill>
                  <a:schemeClr val="tx1"/>
                </a:solidFill>
                <a:latin typeface="Arial" charset="0"/>
              </a:defRPr>
            </a:lvl1pPr>
            <a:lvl2pPr marL="742950" indent="-285750" eaLnBrk="0" hangingPunct="0">
              <a:defRPr sz="8200">
                <a:solidFill>
                  <a:schemeClr val="tx1"/>
                </a:solidFill>
                <a:latin typeface="Arial" charset="0"/>
              </a:defRPr>
            </a:lvl2pPr>
            <a:lvl3pPr marL="1143000" indent="-228600" eaLnBrk="0" hangingPunct="0">
              <a:defRPr sz="8200">
                <a:solidFill>
                  <a:schemeClr val="tx1"/>
                </a:solidFill>
                <a:latin typeface="Arial" charset="0"/>
              </a:defRPr>
            </a:lvl3pPr>
            <a:lvl4pPr marL="1600200" indent="-228600" eaLnBrk="0" hangingPunct="0">
              <a:defRPr sz="8200">
                <a:solidFill>
                  <a:schemeClr val="tx1"/>
                </a:solidFill>
                <a:latin typeface="Arial" charset="0"/>
              </a:defRPr>
            </a:lvl4pPr>
            <a:lvl5pPr marL="2057400" indent="-228600" eaLnBrk="0" hangingPunct="0">
              <a:defRPr sz="8200">
                <a:solidFill>
                  <a:schemeClr val="tx1"/>
                </a:solidFill>
                <a:latin typeface="Arial" charset="0"/>
              </a:defRPr>
            </a:lvl5pPr>
            <a:lvl6pPr marL="2514600" indent="-228600" eaLnBrk="0" fontAlgn="base" hangingPunct="0">
              <a:spcBef>
                <a:spcPct val="0"/>
              </a:spcBef>
              <a:spcAft>
                <a:spcPct val="0"/>
              </a:spcAft>
              <a:defRPr sz="8200">
                <a:solidFill>
                  <a:schemeClr val="tx1"/>
                </a:solidFill>
                <a:latin typeface="Arial" charset="0"/>
              </a:defRPr>
            </a:lvl6pPr>
            <a:lvl7pPr marL="2971800" indent="-228600" eaLnBrk="0" fontAlgn="base" hangingPunct="0">
              <a:spcBef>
                <a:spcPct val="0"/>
              </a:spcBef>
              <a:spcAft>
                <a:spcPct val="0"/>
              </a:spcAft>
              <a:defRPr sz="8200">
                <a:solidFill>
                  <a:schemeClr val="tx1"/>
                </a:solidFill>
                <a:latin typeface="Arial" charset="0"/>
              </a:defRPr>
            </a:lvl7pPr>
            <a:lvl8pPr marL="3429000" indent="-228600" eaLnBrk="0" fontAlgn="base" hangingPunct="0">
              <a:spcBef>
                <a:spcPct val="0"/>
              </a:spcBef>
              <a:spcAft>
                <a:spcPct val="0"/>
              </a:spcAft>
              <a:defRPr sz="8200">
                <a:solidFill>
                  <a:schemeClr val="tx1"/>
                </a:solidFill>
                <a:latin typeface="Arial" charset="0"/>
              </a:defRPr>
            </a:lvl8pPr>
            <a:lvl9pPr marL="3886200" indent="-228600" eaLnBrk="0" fontAlgn="base" hangingPunct="0">
              <a:spcBef>
                <a:spcPct val="0"/>
              </a:spcBef>
              <a:spcAft>
                <a:spcPct val="0"/>
              </a:spcAft>
              <a:defRPr sz="8200">
                <a:solidFill>
                  <a:schemeClr val="tx1"/>
                </a:solidFill>
                <a:latin typeface="Arial" charset="0"/>
              </a:defRPr>
            </a:lvl9pPr>
          </a:lstStyle>
          <a:p>
            <a:pPr algn="just" defTabSz="914400" eaLnBrk="1" hangingPunct="1">
              <a:lnSpc>
                <a:spcPts val="3600"/>
              </a:lnSpc>
            </a:pPr>
            <a:r>
              <a:rPr lang="en-US" altLang="de-DE" sz="2800" dirty="0" smtClean="0"/>
              <a:t>Larger spatial scales provide higher </a:t>
            </a:r>
            <a:r>
              <a:rPr lang="en-US" altLang="de-DE" sz="2800" dirty="0" err="1" smtClean="0"/>
              <a:t>representativity</a:t>
            </a:r>
            <a:r>
              <a:rPr lang="en-US" altLang="de-DE" sz="2800" dirty="0" smtClean="0"/>
              <a:t> and accuracy, but reduce spatial resolution and sharpness. The radius can be set to define the spatial scale and the used quantile may be selected accordingly.</a:t>
            </a:r>
          </a:p>
          <a:p>
            <a:pPr defTabSz="914400" eaLnBrk="1" hangingPunct="1">
              <a:lnSpc>
                <a:spcPts val="3600"/>
              </a:lnSpc>
            </a:pPr>
            <a:endParaRPr lang="en-US" altLang="de-DE" sz="2800" dirty="0" smtClean="0"/>
          </a:p>
          <a:p>
            <a:pPr defTabSz="914400" eaLnBrk="1" hangingPunct="1">
              <a:lnSpc>
                <a:spcPts val="3600"/>
              </a:lnSpc>
            </a:pPr>
            <a:endParaRPr lang="en-US" altLang="de-DE" sz="2800" dirty="0"/>
          </a:p>
        </p:txBody>
      </p:sp>
      <p:pic>
        <p:nvPicPr>
          <p:cNvPr id="2" name="Grafik 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539874" y="34964435"/>
            <a:ext cx="3657608" cy="3657608"/>
          </a:xfrm>
          <a:prstGeom prst="rect">
            <a:avLst/>
          </a:prstGeom>
        </p:spPr>
      </p:pic>
      <p:cxnSp>
        <p:nvCxnSpPr>
          <p:cNvPr id="9" name="Gerader Verbinder 8"/>
          <p:cNvCxnSpPr/>
          <p:nvPr/>
        </p:nvCxnSpPr>
        <p:spPr>
          <a:xfrm>
            <a:off x="2357436" y="13754099"/>
            <a:ext cx="7562850" cy="866775"/>
          </a:xfrm>
          <a:prstGeom prst="line">
            <a:avLst/>
          </a:prstGeom>
          <a:ln w="6350"/>
        </p:spPr>
        <p:style>
          <a:lnRef idx="1">
            <a:schemeClr val="dk1"/>
          </a:lnRef>
          <a:fillRef idx="0">
            <a:schemeClr val="dk1"/>
          </a:fillRef>
          <a:effectRef idx="0">
            <a:schemeClr val="dk1"/>
          </a:effectRef>
          <a:fontRef idx="minor">
            <a:schemeClr val="tx1"/>
          </a:fontRef>
        </p:style>
      </p:cxnSp>
      <p:cxnSp>
        <p:nvCxnSpPr>
          <p:cNvPr id="13" name="Gerader Verbinder 12"/>
          <p:cNvCxnSpPr/>
          <p:nvPr/>
        </p:nvCxnSpPr>
        <p:spPr>
          <a:xfrm>
            <a:off x="7140633" y="13796966"/>
            <a:ext cx="4746567" cy="86677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flipV="1">
            <a:off x="2343147" y="16849725"/>
            <a:ext cx="7439025" cy="185852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p:nvCxnSpPr>
        <p:spPr>
          <a:xfrm flipV="1">
            <a:off x="7150159" y="16878303"/>
            <a:ext cx="4765619" cy="185911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15405101" y="33019381"/>
            <a:ext cx="3526796" cy="60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ea typeface="+mn-ea"/>
                <a:cs typeface="+mn-cs"/>
              </a:defRPr>
            </a:lvl1pPr>
            <a:lvl2pPr marL="742950" indent="-28575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2pPr>
            <a:lvl3pPr marL="11430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3pPr>
            <a:lvl4pPr marL="16002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4pPr>
            <a:lvl5pPr marL="20574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5pPr>
            <a:lvl6pPr marL="25146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6pPr>
            <a:lvl7pPr marL="29718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7pPr>
            <a:lvl8pPr marL="34290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8pPr>
            <a:lvl9pPr marL="38862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9pPr>
          </a:lstStyle>
          <a:p>
            <a:pPr marL="0" indent="0" algn="ctr">
              <a:lnSpc>
                <a:spcPct val="90000"/>
              </a:lnSpc>
              <a:buClr>
                <a:srgbClr val="2D4B9B"/>
              </a:buClr>
              <a:buNone/>
              <a:defRPr/>
            </a:pPr>
            <a:r>
              <a:rPr lang="en-US" altLang="en-US" sz="2000" i="1" kern="0" dirty="0" smtClean="0">
                <a:solidFill>
                  <a:srgbClr val="5A5A5A"/>
                </a:solidFill>
                <a:latin typeface="Arial" panose="020B0604020202020204" pitchFamily="34" charset="0"/>
                <a:cs typeface="Arial" panose="020B0604020202020204" pitchFamily="34" charset="0"/>
              </a:rPr>
              <a:t>Reliability diagram of synoptic precipitation &gt; 20mm/6h</a:t>
            </a:r>
          </a:p>
          <a:p>
            <a:pPr marL="0" indent="0">
              <a:lnSpc>
                <a:spcPct val="90000"/>
              </a:lnSpc>
              <a:buClr>
                <a:srgbClr val="2D4B9B"/>
              </a:buClr>
              <a:buNone/>
              <a:defRPr/>
            </a:pPr>
            <a:endParaRPr lang="en-US" altLang="en-US" sz="2000" kern="0" dirty="0">
              <a:solidFill>
                <a:srgbClr val="5A5A5A"/>
              </a:solidFill>
            </a:endParaRPr>
          </a:p>
        </p:txBody>
      </p:sp>
      <p:sp>
        <p:nvSpPr>
          <p:cNvPr id="63" name="Rectangle 3"/>
          <p:cNvSpPr txBox="1">
            <a:spLocks noChangeArrowheads="1"/>
          </p:cNvSpPr>
          <p:nvPr/>
        </p:nvSpPr>
        <p:spPr bwMode="auto">
          <a:xfrm>
            <a:off x="25311101" y="33019381"/>
            <a:ext cx="3526796" cy="60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ea typeface="+mn-ea"/>
                <a:cs typeface="+mn-cs"/>
              </a:defRPr>
            </a:lvl1pPr>
            <a:lvl2pPr marL="742950" indent="-28575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2pPr>
            <a:lvl3pPr marL="11430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3pPr>
            <a:lvl4pPr marL="16002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4pPr>
            <a:lvl5pPr marL="2057400" indent="-228600" algn="l" rtl="0" eaLnBrk="0" fontAlgn="base" hangingPunct="0">
              <a:spcBef>
                <a:spcPct val="40000"/>
              </a:spcBef>
              <a:spcAft>
                <a:spcPct val="0"/>
              </a:spcAft>
              <a:buClr>
                <a:schemeClr val="accent1"/>
              </a:buClr>
              <a:buFont typeface="Wingdings" pitchFamily="2" charset="2"/>
              <a:buChar char="è"/>
              <a:defRPr>
                <a:solidFill>
                  <a:schemeClr val="tx1"/>
                </a:solidFill>
                <a:latin typeface="+mn-lt"/>
              </a:defRPr>
            </a:lvl5pPr>
            <a:lvl6pPr marL="25146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6pPr>
            <a:lvl7pPr marL="29718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7pPr>
            <a:lvl8pPr marL="34290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8pPr>
            <a:lvl9pPr marL="3886200" indent="-228600" algn="l" rtl="0" fontAlgn="base">
              <a:spcBef>
                <a:spcPct val="40000"/>
              </a:spcBef>
              <a:spcAft>
                <a:spcPct val="0"/>
              </a:spcAft>
              <a:buClr>
                <a:schemeClr val="accent1"/>
              </a:buClr>
              <a:buFont typeface="Wingdings" pitchFamily="2" charset="2"/>
              <a:buChar char="è"/>
              <a:defRPr>
                <a:solidFill>
                  <a:schemeClr val="tx1"/>
                </a:solidFill>
                <a:latin typeface="+mn-lt"/>
              </a:defRPr>
            </a:lvl9pPr>
          </a:lstStyle>
          <a:p>
            <a:pPr marL="0" indent="0" algn="ctr">
              <a:lnSpc>
                <a:spcPct val="90000"/>
              </a:lnSpc>
              <a:buClr>
                <a:srgbClr val="2D4B9B"/>
              </a:buClr>
              <a:buNone/>
              <a:defRPr/>
            </a:pPr>
            <a:r>
              <a:rPr lang="en-US" altLang="en-US" sz="2000" i="1" kern="0" dirty="0" smtClean="0">
                <a:solidFill>
                  <a:srgbClr val="5A5A5A"/>
                </a:solidFill>
                <a:latin typeface="Arial" panose="020B0604020202020204" pitchFamily="34" charset="0"/>
                <a:cs typeface="Arial" panose="020B0604020202020204" pitchFamily="34" charset="0"/>
              </a:rPr>
              <a:t>Reliability diagram of</a:t>
            </a:r>
            <a:br>
              <a:rPr lang="en-US" altLang="en-US" sz="2000" i="1" kern="0" dirty="0" smtClean="0">
                <a:solidFill>
                  <a:srgbClr val="5A5A5A"/>
                </a:solidFill>
                <a:latin typeface="Arial" panose="020B0604020202020204" pitchFamily="34" charset="0"/>
                <a:cs typeface="Arial" panose="020B0604020202020204" pitchFamily="34" charset="0"/>
              </a:rPr>
            </a:br>
            <a:r>
              <a:rPr lang="en-US" altLang="en-US" sz="2000" i="1" kern="0" dirty="0" smtClean="0">
                <a:solidFill>
                  <a:srgbClr val="5A5A5A"/>
                </a:solidFill>
                <a:latin typeface="Arial" panose="020B0604020202020204" pitchFamily="34" charset="0"/>
                <a:cs typeface="Arial" panose="020B0604020202020204" pitchFamily="34" charset="0"/>
              </a:rPr>
              <a:t>95%-quantiles &gt; 20mm/6h</a:t>
            </a:r>
          </a:p>
          <a:p>
            <a:pPr marL="0" indent="0">
              <a:lnSpc>
                <a:spcPct val="90000"/>
              </a:lnSpc>
              <a:buClr>
                <a:srgbClr val="2D4B9B"/>
              </a:buClr>
              <a:buNone/>
              <a:defRPr/>
            </a:pPr>
            <a:endParaRPr lang="en-US" altLang="en-US" sz="2000" kern="0" dirty="0">
              <a:solidFill>
                <a:srgbClr val="5A5A5A"/>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DWD-Farbenvorlage">
      <a:dk1>
        <a:srgbClr val="000000"/>
      </a:dk1>
      <a:lt1>
        <a:sysClr val="window" lastClr="FFFFFF"/>
      </a:lt1>
      <a:dk2>
        <a:srgbClr val="96B9DC"/>
      </a:dk2>
      <a:lt2>
        <a:srgbClr val="D2E1F5"/>
      </a:lt2>
      <a:accent1>
        <a:srgbClr val="2D4B9B"/>
      </a:accent1>
      <a:accent2>
        <a:srgbClr val="96B9DC"/>
      </a:accent2>
      <a:accent3>
        <a:srgbClr val="D2E1F5"/>
      </a:accent3>
      <a:accent4>
        <a:srgbClr val="5A5A5A"/>
      </a:accent4>
      <a:accent5>
        <a:srgbClr val="7F7F7F"/>
      </a:accent5>
      <a:accent6>
        <a:srgbClr val="E10019"/>
      </a:accent6>
      <a:hlink>
        <a:srgbClr val="2D4B9B"/>
      </a:hlink>
      <a:folHlink>
        <a:srgbClr val="2D4B9B"/>
      </a:folHlink>
    </a:clrScheme>
    <a:fontScheme name="DWD-Schrifte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674</Words>
  <Application>Microsoft Office PowerPoint</Application>
  <PresentationFormat>Benutzerdefiniert</PresentationFormat>
  <Paragraphs>37</Paragraphs>
  <Slides>1</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vt:i4>
      </vt:variant>
    </vt:vector>
  </HeadingPairs>
  <TitlesOfParts>
    <vt:vector size="4" baseType="lpstr">
      <vt:lpstr>Arial</vt:lpstr>
      <vt:lpstr>Wingdings</vt:lpstr>
      <vt:lpstr>Larissa</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c:creator>
  <cp:lastModifiedBy>Hess Reinhold</cp:lastModifiedBy>
  <cp:revision>219</cp:revision>
  <cp:lastPrinted>2018-11-12T16:00:43Z</cp:lastPrinted>
  <dcterms:created xsi:type="dcterms:W3CDTF">2012-07-05T09:21:27Z</dcterms:created>
  <dcterms:modified xsi:type="dcterms:W3CDTF">2022-08-23T06:52:32Z</dcterms:modified>
</cp:coreProperties>
</file>