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16" r:id="rId3"/>
    <p:sldId id="320" r:id="rId4"/>
    <p:sldId id="321" r:id="rId5"/>
    <p:sldId id="303" r:id="rId6"/>
    <p:sldId id="306" r:id="rId7"/>
    <p:sldId id="333" r:id="rId8"/>
    <p:sldId id="324" r:id="rId9"/>
    <p:sldId id="325" r:id="rId10"/>
    <p:sldId id="326" r:id="rId11"/>
    <p:sldId id="334" r:id="rId12"/>
    <p:sldId id="327" r:id="rId13"/>
    <p:sldId id="328" r:id="rId14"/>
    <p:sldId id="308" r:id="rId15"/>
    <p:sldId id="315" r:id="rId16"/>
    <p:sldId id="335" r:id="rId17"/>
    <p:sldId id="322" r:id="rId18"/>
    <p:sldId id="311" r:id="rId19"/>
    <p:sldId id="312" r:id="rId20"/>
    <p:sldId id="329" r:id="rId21"/>
    <p:sldId id="313" r:id="rId22"/>
    <p:sldId id="331" r:id="rId23"/>
    <p:sldId id="332" r:id="rId24"/>
    <p:sldId id="273" r:id="rId25"/>
  </p:sldIdLst>
  <p:sldSz cx="9144000" cy="6858000" type="screen4x3"/>
  <p:notesSz cx="6858000" cy="9144000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Geneva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Geneva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Geneva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Geneva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Geneva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Geneva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Geneva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Geneva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Genev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8F6"/>
    <a:srgbClr val="EBF7F4"/>
    <a:srgbClr val="DBF1F7"/>
    <a:srgbClr val="DAE2E2"/>
    <a:srgbClr val="DBE3E1"/>
    <a:srgbClr val="BFD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2"/>
    <p:restoredTop sz="94656"/>
  </p:normalViewPr>
  <p:slideViewPr>
    <p:cSldViewPr snapToObjects="1">
      <p:cViewPr varScale="1">
        <p:scale>
          <a:sx n="81" d="100"/>
          <a:sy n="81" d="100"/>
        </p:scale>
        <p:origin x="248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108" d="100"/>
          <a:sy n="108" d="100"/>
        </p:scale>
        <p:origin x="-2840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dodo\Dropbox\ResearchProgress_MPI\220512\fesstval_cold_pool_data.txt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H:\Dropbox\ResearchProgress_MPI\220217\test_kapp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H:\Dropbox\ResearchProgress_MPI\220217\test_kapp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671308698096586E-2"/>
          <c:y val="2.9008771673057595E-2"/>
          <c:w val="0.87225454206540343"/>
          <c:h val="0.82439051995823942"/>
        </c:manualLayout>
      </c:layout>
      <c:scatterChart>
        <c:scatterStyle val="lineMarker"/>
        <c:varyColors val="0"/>
        <c:ser>
          <c:idx val="2"/>
          <c:order val="0"/>
          <c:tx>
            <c:v>Jogi (Δθ&lt;1%)</c:v>
          </c:tx>
          <c:spPr>
            <a:ln w="19050">
              <a:noFill/>
            </a:ln>
          </c:spPr>
          <c:marker>
            <c:symbol val="x"/>
            <c:size val="12"/>
            <c:spPr>
              <a:noFill/>
              <a:ln w="25400">
                <a:solidFill>
                  <a:schemeClr val="tx1"/>
                </a:solidFill>
              </a:ln>
            </c:spPr>
          </c:marker>
          <c:xVal>
            <c:numRef>
              <c:f>Sheet1!$O$2:$O$22</c:f>
              <c:numCache>
                <c:formatCode>General</c:formatCode>
                <c:ptCount val="21"/>
                <c:pt idx="0">
                  <c:v>-8.1999999999999993</c:v>
                </c:pt>
                <c:pt idx="3">
                  <c:v>-7.54</c:v>
                </c:pt>
                <c:pt idx="6">
                  <c:v>-7.96</c:v>
                </c:pt>
                <c:pt idx="7">
                  <c:v>-9.09</c:v>
                </c:pt>
                <c:pt idx="8">
                  <c:v>-5.55</c:v>
                </c:pt>
                <c:pt idx="10">
                  <c:v>-5.95</c:v>
                </c:pt>
                <c:pt idx="11">
                  <c:v>-5.98</c:v>
                </c:pt>
                <c:pt idx="12">
                  <c:v>-4.9800000000000004</c:v>
                </c:pt>
                <c:pt idx="14">
                  <c:v>-9.3699999999999992</c:v>
                </c:pt>
                <c:pt idx="15">
                  <c:v>-6.3</c:v>
                </c:pt>
                <c:pt idx="16">
                  <c:v>-10.029999999999999</c:v>
                </c:pt>
                <c:pt idx="18">
                  <c:v>-7.45</c:v>
                </c:pt>
                <c:pt idx="19">
                  <c:v>-11.12</c:v>
                </c:pt>
                <c:pt idx="20">
                  <c:v>-10.43</c:v>
                </c:pt>
              </c:numCache>
            </c:numRef>
          </c:xVal>
          <c:yVal>
            <c:numRef>
              <c:f>Sheet1!$P$2:$P$22</c:f>
              <c:numCache>
                <c:formatCode>General</c:formatCode>
                <c:ptCount val="21"/>
                <c:pt idx="0">
                  <c:v>-3.1999999999999993</c:v>
                </c:pt>
                <c:pt idx="3">
                  <c:v>-0.60000000000000142</c:v>
                </c:pt>
                <c:pt idx="6">
                  <c:v>-3.1000000000000014</c:v>
                </c:pt>
                <c:pt idx="7">
                  <c:v>-0.69999999999999929</c:v>
                </c:pt>
                <c:pt idx="8">
                  <c:v>-0.30000000000000071</c:v>
                </c:pt>
                <c:pt idx="10">
                  <c:v>0</c:v>
                </c:pt>
                <c:pt idx="11">
                  <c:v>-1.6999999999999993</c:v>
                </c:pt>
                <c:pt idx="12">
                  <c:v>-0.40000000000000213</c:v>
                </c:pt>
                <c:pt idx="14">
                  <c:v>-1.7000000000000028</c:v>
                </c:pt>
                <c:pt idx="15">
                  <c:v>0</c:v>
                </c:pt>
                <c:pt idx="16">
                  <c:v>-1.5</c:v>
                </c:pt>
                <c:pt idx="18">
                  <c:v>-2.5</c:v>
                </c:pt>
                <c:pt idx="19">
                  <c:v>-0.29999999999999716</c:v>
                </c:pt>
                <c:pt idx="20">
                  <c:v>-0.60000000000000142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DC1-4811-98CC-2373333A4FEA}"/>
            </c:ext>
          </c:extLst>
        </c:ser>
        <c:ser>
          <c:idx val="3"/>
          <c:order val="1"/>
          <c:tx>
            <c:v>Jogi (Δθ&gt;1%)</c:v>
          </c:tx>
          <c:spPr>
            <a:ln w="19050" cap="rnd">
              <a:noFill/>
              <a:round/>
            </a:ln>
            <a:effectLst/>
          </c:spPr>
          <c:marker>
            <c:symbol val="x"/>
            <c:size val="12"/>
            <c:spPr>
              <a:noFill/>
              <a:ln w="25400">
                <a:solidFill>
                  <a:srgbClr val="00B050"/>
                </a:solidFill>
              </a:ln>
            </c:spPr>
          </c:marker>
          <c:xVal>
            <c:numRef>
              <c:f>Sheet1!$U$3:$U$19</c:f>
              <c:numCache>
                <c:formatCode>General</c:formatCode>
                <c:ptCount val="17"/>
                <c:pt idx="0">
                  <c:v>-10.14</c:v>
                </c:pt>
                <c:pt idx="1">
                  <c:v>-9.98</c:v>
                </c:pt>
                <c:pt idx="3">
                  <c:v>-9.91</c:v>
                </c:pt>
                <c:pt idx="4">
                  <c:v>-9.2200000000000006</c:v>
                </c:pt>
                <c:pt idx="8">
                  <c:v>-6.63</c:v>
                </c:pt>
                <c:pt idx="12">
                  <c:v>-10.51</c:v>
                </c:pt>
                <c:pt idx="16">
                  <c:v>-10.7</c:v>
                </c:pt>
              </c:numCache>
            </c:numRef>
          </c:xVal>
          <c:yVal>
            <c:numRef>
              <c:f>Sheet1!$V$3:$V$19</c:f>
              <c:numCache>
                <c:formatCode>General</c:formatCode>
                <c:ptCount val="17"/>
                <c:pt idx="0">
                  <c:v>-7.2000000000000028</c:v>
                </c:pt>
                <c:pt idx="1">
                  <c:v>-2.3000000000000007</c:v>
                </c:pt>
                <c:pt idx="3">
                  <c:v>-6.8999999999999986</c:v>
                </c:pt>
                <c:pt idx="4">
                  <c:v>-4</c:v>
                </c:pt>
                <c:pt idx="8">
                  <c:v>-10.5</c:v>
                </c:pt>
                <c:pt idx="12">
                  <c:v>-2.2000000000000028</c:v>
                </c:pt>
                <c:pt idx="16">
                  <c:v>-10.400000000000002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DC1-4811-98CC-2373333A4FEA}"/>
            </c:ext>
          </c:extLst>
        </c:ser>
        <c:ser>
          <c:idx val="4"/>
          <c:order val="2"/>
          <c:tx>
            <c:v>Robinson (Δθ&lt;1%)</c:v>
          </c:tx>
          <c:spPr>
            <a:ln w="19050">
              <a:noFill/>
            </a:ln>
          </c:spPr>
          <c:marker>
            <c:symbol val="circle"/>
            <c:size val="12"/>
            <c:spPr>
              <a:noFill/>
              <a:ln w="25400">
                <a:solidFill>
                  <a:schemeClr val="tx1"/>
                </a:solidFill>
              </a:ln>
            </c:spPr>
          </c:marker>
          <c:xVal>
            <c:numRef>
              <c:f>Sheet2!$O$1:$O$128</c:f>
              <c:numCache>
                <c:formatCode>General</c:formatCode>
                <c:ptCount val="128"/>
                <c:pt idx="0">
                  <c:v>-5.91</c:v>
                </c:pt>
                <c:pt idx="2">
                  <c:v>-5.53</c:v>
                </c:pt>
                <c:pt idx="4">
                  <c:v>-6.88</c:v>
                </c:pt>
                <c:pt idx="5">
                  <c:v>-4.95</c:v>
                </c:pt>
                <c:pt idx="6">
                  <c:v>-5.2</c:v>
                </c:pt>
                <c:pt idx="8">
                  <c:v>-7.04</c:v>
                </c:pt>
                <c:pt idx="9">
                  <c:v>-6.89</c:v>
                </c:pt>
                <c:pt idx="10">
                  <c:v>-4.8</c:v>
                </c:pt>
                <c:pt idx="14">
                  <c:v>-5.22</c:v>
                </c:pt>
                <c:pt idx="15">
                  <c:v>-4.99</c:v>
                </c:pt>
                <c:pt idx="17">
                  <c:v>-5.09</c:v>
                </c:pt>
                <c:pt idx="19">
                  <c:v>-8.7899999999999991</c:v>
                </c:pt>
                <c:pt idx="20">
                  <c:v>-3.2</c:v>
                </c:pt>
                <c:pt idx="21">
                  <c:v>-4.71</c:v>
                </c:pt>
                <c:pt idx="24">
                  <c:v>-4.59</c:v>
                </c:pt>
                <c:pt idx="25">
                  <c:v>-2.4500000000000002</c:v>
                </c:pt>
                <c:pt idx="28">
                  <c:v>-6.57</c:v>
                </c:pt>
                <c:pt idx="31">
                  <c:v>-7.48</c:v>
                </c:pt>
                <c:pt idx="32">
                  <c:v>-5.77</c:v>
                </c:pt>
                <c:pt idx="33">
                  <c:v>-5.8</c:v>
                </c:pt>
                <c:pt idx="36">
                  <c:v>-5.29</c:v>
                </c:pt>
              </c:numCache>
            </c:numRef>
          </c:xVal>
          <c:yVal>
            <c:numRef>
              <c:f>Sheet2!$P$1:$P$128</c:f>
              <c:numCache>
                <c:formatCode>General</c:formatCode>
                <c:ptCount val="128"/>
                <c:pt idx="0">
                  <c:v>-0.69999999999999929</c:v>
                </c:pt>
                <c:pt idx="2">
                  <c:v>-0.5</c:v>
                </c:pt>
                <c:pt idx="4">
                  <c:v>-1.3999999999999986</c:v>
                </c:pt>
                <c:pt idx="5">
                  <c:v>-0.19999999999999929</c:v>
                </c:pt>
                <c:pt idx="6">
                  <c:v>-9.9999999999997868E-2</c:v>
                </c:pt>
                <c:pt idx="8">
                  <c:v>-1.8000000000000007</c:v>
                </c:pt>
                <c:pt idx="9">
                  <c:v>-9.9999999999997868E-2</c:v>
                </c:pt>
                <c:pt idx="10">
                  <c:v>-0.5</c:v>
                </c:pt>
                <c:pt idx="14">
                  <c:v>-0.39999999999999858</c:v>
                </c:pt>
                <c:pt idx="15">
                  <c:v>-0.10000000000000142</c:v>
                </c:pt>
                <c:pt idx="17">
                  <c:v>-1.1000000000000014</c:v>
                </c:pt>
                <c:pt idx="19">
                  <c:v>-1.3999999999999986</c:v>
                </c:pt>
                <c:pt idx="20">
                  <c:v>-1.1000000000000014</c:v>
                </c:pt>
                <c:pt idx="21">
                  <c:v>-0.10000000000000142</c:v>
                </c:pt>
                <c:pt idx="24">
                  <c:v>-0.19999999999999929</c:v>
                </c:pt>
                <c:pt idx="25">
                  <c:v>-0.60000000000000142</c:v>
                </c:pt>
                <c:pt idx="28">
                  <c:v>-1.2000000000000028</c:v>
                </c:pt>
                <c:pt idx="31">
                  <c:v>-3.0999999999999979</c:v>
                </c:pt>
                <c:pt idx="32">
                  <c:v>-0.89999999999999858</c:v>
                </c:pt>
                <c:pt idx="33">
                  <c:v>-1.8000000000000007</c:v>
                </c:pt>
                <c:pt idx="36">
                  <c:v>-1.1999999999999993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DC1-4811-98CC-2373333A4FEA}"/>
            </c:ext>
          </c:extLst>
        </c:ser>
        <c:ser>
          <c:idx val="5"/>
          <c:order val="3"/>
          <c:tx>
            <c:v>Robinson (Δθ&gt;1%)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12"/>
            <c:spPr>
              <a:noFill/>
              <a:ln w="25400">
                <a:solidFill>
                  <a:srgbClr val="00B050"/>
                </a:solidFill>
              </a:ln>
            </c:spPr>
          </c:marker>
          <c:xVal>
            <c:numRef>
              <c:f>Sheet2!$R$2:$R$128</c:f>
              <c:numCache>
                <c:formatCode>General</c:formatCode>
                <c:ptCount val="127"/>
                <c:pt idx="0">
                  <c:v>-6.96</c:v>
                </c:pt>
                <c:pt idx="2">
                  <c:v>-6.87</c:v>
                </c:pt>
                <c:pt idx="6">
                  <c:v>-5.05</c:v>
                </c:pt>
                <c:pt idx="10">
                  <c:v>-6.31</c:v>
                </c:pt>
                <c:pt idx="11">
                  <c:v>-7.39</c:v>
                </c:pt>
                <c:pt idx="12">
                  <c:v>-7.95</c:v>
                </c:pt>
                <c:pt idx="15">
                  <c:v>-6.26</c:v>
                </c:pt>
                <c:pt idx="17">
                  <c:v>-8.1199999999999992</c:v>
                </c:pt>
                <c:pt idx="21">
                  <c:v>-7.27</c:v>
                </c:pt>
                <c:pt idx="22">
                  <c:v>-8.57</c:v>
                </c:pt>
                <c:pt idx="25">
                  <c:v>-5.84</c:v>
                </c:pt>
                <c:pt idx="26">
                  <c:v>-6.82</c:v>
                </c:pt>
                <c:pt idx="28">
                  <c:v>-9.59</c:v>
                </c:pt>
                <c:pt idx="29">
                  <c:v>-9.7799999999999994</c:v>
                </c:pt>
                <c:pt idx="33">
                  <c:v>-3.2</c:v>
                </c:pt>
                <c:pt idx="34">
                  <c:v>-2.1800000000000002</c:v>
                </c:pt>
              </c:numCache>
            </c:numRef>
          </c:xVal>
          <c:yVal>
            <c:numRef>
              <c:f>Sheet2!$S$2:$S$128</c:f>
              <c:numCache>
                <c:formatCode>General</c:formatCode>
                <c:ptCount val="127"/>
                <c:pt idx="0">
                  <c:v>-1.5</c:v>
                </c:pt>
                <c:pt idx="2">
                  <c:v>-0.5</c:v>
                </c:pt>
                <c:pt idx="6">
                  <c:v>-1</c:v>
                </c:pt>
                <c:pt idx="10">
                  <c:v>-2.3999999999999986</c:v>
                </c:pt>
                <c:pt idx="11">
                  <c:v>-1.6000000000000014</c:v>
                </c:pt>
                <c:pt idx="12">
                  <c:v>-6.2000000000000028</c:v>
                </c:pt>
                <c:pt idx="15">
                  <c:v>-2</c:v>
                </c:pt>
                <c:pt idx="17">
                  <c:v>-3.6000000000000014</c:v>
                </c:pt>
                <c:pt idx="21">
                  <c:v>-1.1999999999999993</c:v>
                </c:pt>
                <c:pt idx="22">
                  <c:v>-1.3000000000000007</c:v>
                </c:pt>
                <c:pt idx="25">
                  <c:v>-4.1999999999999993</c:v>
                </c:pt>
                <c:pt idx="26">
                  <c:v>-1.3000000000000007</c:v>
                </c:pt>
                <c:pt idx="28">
                  <c:v>-1.5</c:v>
                </c:pt>
                <c:pt idx="29">
                  <c:v>-2.5</c:v>
                </c:pt>
                <c:pt idx="33">
                  <c:v>-2.5</c:v>
                </c:pt>
                <c:pt idx="34">
                  <c:v>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DC1-4811-98CC-2373333A4FEA}"/>
            </c:ext>
          </c:extLst>
        </c:ser>
        <c:ser>
          <c:idx val="1"/>
          <c:order val="4"/>
          <c:tx>
            <c:v>Freitag (Δθ&lt;1%)</c:v>
          </c:tx>
          <c:spPr>
            <a:ln w="19050">
              <a:noFill/>
            </a:ln>
          </c:spPr>
          <c:marker>
            <c:symbol val="circle"/>
            <c:size val="12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Sheet3!$O$1:$O$62</c:f>
              <c:numCache>
                <c:formatCode>General</c:formatCode>
                <c:ptCount val="62"/>
                <c:pt idx="0">
                  <c:v>-4.6399999999999997</c:v>
                </c:pt>
                <c:pt idx="4">
                  <c:v>-4.33</c:v>
                </c:pt>
                <c:pt idx="5">
                  <c:v>-3.48</c:v>
                </c:pt>
                <c:pt idx="7">
                  <c:v>-4.18</c:v>
                </c:pt>
                <c:pt idx="8">
                  <c:v>-3.07</c:v>
                </c:pt>
                <c:pt idx="10">
                  <c:v>-3.79</c:v>
                </c:pt>
                <c:pt idx="11">
                  <c:v>-1.71</c:v>
                </c:pt>
                <c:pt idx="12">
                  <c:v>-3.95</c:v>
                </c:pt>
                <c:pt idx="18">
                  <c:v>-2.57</c:v>
                </c:pt>
                <c:pt idx="19">
                  <c:v>-5.0199999999999996</c:v>
                </c:pt>
                <c:pt idx="22">
                  <c:v>-4.37</c:v>
                </c:pt>
                <c:pt idx="24">
                  <c:v>-4.33</c:v>
                </c:pt>
              </c:numCache>
            </c:numRef>
          </c:xVal>
          <c:yVal>
            <c:numRef>
              <c:f>Sheet3!$P$1:$P$62</c:f>
              <c:numCache>
                <c:formatCode>General</c:formatCode>
                <c:ptCount val="62"/>
                <c:pt idx="0">
                  <c:v>-1.5999999999999979</c:v>
                </c:pt>
                <c:pt idx="4">
                  <c:v>-0.10000000000000142</c:v>
                </c:pt>
                <c:pt idx="5">
                  <c:v>-0.59999999999999787</c:v>
                </c:pt>
                <c:pt idx="7">
                  <c:v>-0.19999999999999929</c:v>
                </c:pt>
                <c:pt idx="8">
                  <c:v>-0.80000000000000071</c:v>
                </c:pt>
                <c:pt idx="10">
                  <c:v>-0.29999999999999716</c:v>
                </c:pt>
                <c:pt idx="11">
                  <c:v>-0.19999999999999929</c:v>
                </c:pt>
                <c:pt idx="12">
                  <c:v>-0.10000000000000142</c:v>
                </c:pt>
                <c:pt idx="18">
                  <c:v>-0.20000000000000107</c:v>
                </c:pt>
                <c:pt idx="19">
                  <c:v>-2.0999999999999979</c:v>
                </c:pt>
                <c:pt idx="22">
                  <c:v>-0.39999999999999858</c:v>
                </c:pt>
                <c:pt idx="24">
                  <c:v>-0.89999999999999858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DC1-4811-98CC-2373333A4FEA}"/>
            </c:ext>
          </c:extLst>
        </c:ser>
        <c:ser>
          <c:idx val="0"/>
          <c:order val="5"/>
          <c:tx>
            <c:v>Freitag (Δθ&gt;1%)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rgbClr val="00B050"/>
              </a:solidFill>
              <a:ln w="9525">
                <a:noFill/>
              </a:ln>
              <a:effectLst/>
            </c:spPr>
          </c:marker>
          <c:xVal>
            <c:numRef>
              <c:f>Sheet3!$R$2:$R$25</c:f>
              <c:numCache>
                <c:formatCode>General</c:formatCode>
                <c:ptCount val="24"/>
                <c:pt idx="0">
                  <c:v>-3.39</c:v>
                </c:pt>
                <c:pt idx="1">
                  <c:v>-4.29</c:v>
                </c:pt>
                <c:pt idx="2">
                  <c:v>-5.41</c:v>
                </c:pt>
                <c:pt idx="5">
                  <c:v>-4.9000000000000004</c:v>
                </c:pt>
                <c:pt idx="8">
                  <c:v>-3.88</c:v>
                </c:pt>
                <c:pt idx="12">
                  <c:v>-3.48</c:v>
                </c:pt>
                <c:pt idx="13">
                  <c:v>-3.01</c:v>
                </c:pt>
                <c:pt idx="14">
                  <c:v>-3.41</c:v>
                </c:pt>
                <c:pt idx="15">
                  <c:v>-3.32</c:v>
                </c:pt>
                <c:pt idx="16">
                  <c:v>-3.5</c:v>
                </c:pt>
                <c:pt idx="19">
                  <c:v>-3.41</c:v>
                </c:pt>
                <c:pt idx="20">
                  <c:v>-2.57</c:v>
                </c:pt>
                <c:pt idx="22">
                  <c:v>-1.54</c:v>
                </c:pt>
              </c:numCache>
            </c:numRef>
          </c:xVal>
          <c:yVal>
            <c:numRef>
              <c:f>Sheet3!$S$2:$S$25</c:f>
              <c:numCache>
                <c:formatCode>General</c:formatCode>
                <c:ptCount val="24"/>
                <c:pt idx="0">
                  <c:v>-1.3000000000000007</c:v>
                </c:pt>
                <c:pt idx="1">
                  <c:v>-5.3000000000000007</c:v>
                </c:pt>
                <c:pt idx="2">
                  <c:v>-0.5</c:v>
                </c:pt>
                <c:pt idx="5">
                  <c:v>-0.80000000000000071</c:v>
                </c:pt>
                <c:pt idx="8">
                  <c:v>-1.0999999999999979</c:v>
                </c:pt>
                <c:pt idx="12">
                  <c:v>-3.5</c:v>
                </c:pt>
                <c:pt idx="13">
                  <c:v>-1.8999999999999986</c:v>
                </c:pt>
                <c:pt idx="14">
                  <c:v>-0.69999999999999929</c:v>
                </c:pt>
                <c:pt idx="15">
                  <c:v>-0.39999999999999858</c:v>
                </c:pt>
                <c:pt idx="16">
                  <c:v>-1.8999999999999986</c:v>
                </c:pt>
                <c:pt idx="19">
                  <c:v>-3.5</c:v>
                </c:pt>
                <c:pt idx="20">
                  <c:v>-0.69999999999999929</c:v>
                </c:pt>
                <c:pt idx="22">
                  <c:v>-1.5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DC1-4811-98CC-2373333A4F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2482192"/>
        <c:axId val="692479312"/>
      </c:scatterChart>
      <c:valAx>
        <c:axId val="6924821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ko-KR" sz="2000">
                    <a:latin typeface="Arial" panose="020B0604020202020204" pitchFamily="34" charset="0"/>
                    <a:cs typeface="Arial" panose="020B0604020202020204" pitchFamily="34" charset="0"/>
                  </a:rPr>
                  <a:t>ΔT</a:t>
                </a:r>
                <a:r>
                  <a:rPr lang="en-US" altLang="ko-KR" sz="2000" baseline="-25000">
                    <a:latin typeface="Arial" panose="020B0604020202020204" pitchFamily="34" charset="0"/>
                    <a:cs typeface="Arial" panose="020B0604020202020204" pitchFamily="34" charset="0"/>
                  </a:rPr>
                  <a:t>2m</a:t>
                </a:r>
                <a:endParaRPr lang="ko-KR" altLang="en-US" sz="2000" baseline="-2500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692479312"/>
        <c:crossesAt val="-12"/>
        <c:crossBetween val="midCat"/>
      </c:valAx>
      <c:valAx>
        <c:axId val="69247931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ko-KR" sz="2000" b="1" i="0" baseline="0">
                    <a:effectLst/>
                  </a:rPr>
                  <a:t>ΔT</a:t>
                </a:r>
                <a:r>
                  <a:rPr lang="en-US" altLang="ko-KR" sz="2000" b="1" i="0" baseline="-25000">
                    <a:effectLst/>
                  </a:rPr>
                  <a:t>soil</a:t>
                </a:r>
                <a:endParaRPr lang="ko-KR" altLang="ko-KR" sz="1050">
                  <a:effectLst/>
                </a:endParaRPr>
              </a:p>
            </c:rich>
          </c:tx>
          <c:layout>
            <c:manualLayout>
              <c:xMode val="edge"/>
              <c:yMode val="edge"/>
              <c:x val="3.0546009927453228E-3"/>
              <c:y val="0.38523744011552452"/>
            </c:manualLayout>
          </c:layout>
          <c:overlay val="0"/>
        </c:title>
        <c:numFmt formatCode="General" sourceLinked="1"/>
        <c:majorTickMark val="in"/>
        <c:minorTickMark val="none"/>
        <c:tickLblPos val="high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692482192"/>
        <c:crossesAt val="0"/>
        <c:crossBetween val="midCat"/>
      </c:valAx>
      <c:spPr>
        <a:ln w="127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65321956748533583"/>
          <c:y val="0.43742567495048251"/>
          <c:w val="0.26834525409409732"/>
          <c:h val="0.38526241840587772"/>
        </c:manualLayout>
      </c:layout>
      <c:overlay val="0"/>
      <c:txPr>
        <a:bodyPr/>
        <a:lstStyle/>
        <a:p>
          <a:pPr>
            <a:defRPr sz="1800">
              <a:latin typeface="Arial" panose="020B0604020202020204" pitchFamily="34" charset="0"/>
              <a:cs typeface="Arial" panose="020B0604020202020204" pitchFamily="34" charset="0"/>
            </a:defRPr>
          </a:pPr>
          <a:endParaRPr lang="ko-KR"/>
        </a:p>
      </c:txPr>
    </c:legend>
    <c:plotVisOnly val="1"/>
    <c:dispBlanksAs val="gap"/>
    <c:showDLblsOverMax val="0"/>
    <c:extLst/>
  </c:chart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Sheet1!$F$8</c:f>
              <c:strCache>
                <c:ptCount val="1"/>
                <c:pt idx="0">
                  <c:v>kappa</c:v>
                </c:pt>
              </c:strCache>
            </c:strRef>
          </c:tx>
          <c:spPr>
            <a:ln w="12700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xVal>
            <c:numRef>
              <c:f>Sheet1!$E$9:$E$29</c:f>
              <c:numCache>
                <c:formatCode>General</c:formatCode>
                <c:ptCount val="2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0.55000000000000004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</c:numCache>
            </c:numRef>
          </c:xVal>
          <c:yVal>
            <c:numRef>
              <c:f>Sheet1!$M$9:$M$29</c:f>
              <c:numCache>
                <c:formatCode>General</c:formatCode>
                <c:ptCount val="21"/>
                <c:pt idx="0">
                  <c:v>-0.14924242424242423</c:v>
                </c:pt>
                <c:pt idx="1">
                  <c:v>0.20837981499522365</c:v>
                </c:pt>
                <c:pt idx="2">
                  <c:v>0.28999436025802555</c:v>
                </c:pt>
                <c:pt idx="3">
                  <c:v>0.32618341118587041</c:v>
                </c:pt>
                <c:pt idx="4">
                  <c:v>0.34231237210361498</c:v>
                </c:pt>
                <c:pt idx="5">
                  <c:v>0.34799154334038052</c:v>
                </c:pt>
                <c:pt idx="6">
                  <c:v>0.34778887625117472</c:v>
                </c:pt>
                <c:pt idx="7">
                  <c:v>0.34414075218088869</c:v>
                </c:pt>
                <c:pt idx="8">
                  <c:v>0.33844264580778632</c:v>
                </c:pt>
                <c:pt idx="9">
                  <c:v>0.33153333688943798</c:v>
                </c:pt>
                <c:pt idx="10">
                  <c:v>0.32393436814407228</c:v>
                </c:pt>
                <c:pt idx="11">
                  <c:v>0.31597779458325964</c:v>
                </c:pt>
                <c:pt idx="12">
                  <c:v>0.30787831848426844</c:v>
                </c:pt>
                <c:pt idx="13">
                  <c:v>0.29977586780928028</c:v>
                </c:pt>
                <c:pt idx="14">
                  <c:v>0.2917616408130958</c:v>
                </c:pt>
                <c:pt idx="15">
                  <c:v>0.2838945101999033</c:v>
                </c:pt>
                <c:pt idx="16">
                  <c:v>0.27621160988653259</c:v>
                </c:pt>
                <c:pt idx="17">
                  <c:v>0.26873530836928738</c:v>
                </c:pt>
                <c:pt idx="18">
                  <c:v>0.2614778816185252</c:v>
                </c:pt>
                <c:pt idx="19">
                  <c:v>0.25444468991236807</c:v>
                </c:pt>
                <c:pt idx="20">
                  <c:v>0.24763636363636363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410-4DCC-AD74-F34BCAB02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70802768"/>
        <c:axId val="1370809840"/>
      </c:scatterChart>
      <c:valAx>
        <c:axId val="1370802768"/>
        <c:scaling>
          <c:orientation val="minMax"/>
          <c:max val="1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b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water content</a:t>
                </a:r>
                <a:endParaRPr lang="ko-KR" altLang="en-US" b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45971412948381452"/>
              <c:y val="0.891203703703703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1370809840"/>
        <c:crossesAt val="-2"/>
        <c:crossBetween val="midCat"/>
      </c:valAx>
      <c:valAx>
        <c:axId val="13708098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ko-KR" sz="900" b="1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thermal diffusivity</a:t>
                </a:r>
                <a:r>
                  <a:rPr lang="en-US" altLang="ko-KR" sz="900" b="1" baseline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(10</a:t>
                </a:r>
                <a:r>
                  <a:rPr lang="en-US" altLang="ko-KR" sz="900" b="1" baseline="300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r>
                  <a:rPr lang="en-US" altLang="ko-KR" sz="900" b="1" baseline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  <a:r>
                  <a:rPr lang="en-US" altLang="ko-KR" sz="900" b="1" baseline="300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ko-KR" sz="900" b="1" baseline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s</a:t>
                </a:r>
                <a:r>
                  <a:rPr lang="en-US" altLang="ko-KR" sz="900" b="1" baseline="300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-1</a:t>
                </a:r>
                <a:r>
                  <a:rPr lang="en-US" altLang="ko-KR" sz="900" b="1" baseline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ko-KR" altLang="en-US" sz="900" b="1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1.3888888888888888E-2"/>
              <c:y val="0.114043088363954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1370802768"/>
        <c:crossesAt val="0"/>
        <c:crossBetween val="midCat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Sheet1!$F$8</c:f>
              <c:strCache>
                <c:ptCount val="1"/>
                <c:pt idx="0">
                  <c:v>kappa</c:v>
                </c:pt>
              </c:strCache>
            </c:strRef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Sheet1!$E$9:$E$29</c:f>
              <c:numCache>
                <c:formatCode>General</c:formatCode>
                <c:ptCount val="2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0.55000000000000004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</c:numCache>
            </c:numRef>
          </c:xVal>
          <c:yVal>
            <c:numRef>
              <c:f>Sheet1!$G$9:$G$29</c:f>
              <c:numCache>
                <c:formatCode>General</c:formatCode>
                <c:ptCount val="21"/>
                <c:pt idx="0">
                  <c:v>0</c:v>
                </c:pt>
                <c:pt idx="1">
                  <c:v>7.570242115645609E-2</c:v>
                </c:pt>
                <c:pt idx="2">
                  <c:v>8.9305194664668672E-2</c:v>
                </c:pt>
                <c:pt idx="3">
                  <c:v>9.4713716992165686E-2</c:v>
                </c:pt>
                <c:pt idx="4">
                  <c:v>9.7027142978895142E-2</c:v>
                </c:pt>
                <c:pt idx="5">
                  <c:v>9.7828701836027057E-2</c:v>
                </c:pt>
                <c:pt idx="6">
                  <c:v>9.7800210416941827E-2</c:v>
                </c:pt>
                <c:pt idx="7">
                  <c:v>9.7285921585585175E-2</c:v>
                </c:pt>
                <c:pt idx="8">
                  <c:v>9.6477154585038818E-2</c:v>
                </c:pt>
                <c:pt idx="9">
                  <c:v>9.5487285604714492E-2</c:v>
                </c:pt>
                <c:pt idx="10">
                  <c:v>9.4386625428678844E-2</c:v>
                </c:pt>
                <c:pt idx="11">
                  <c:v>9.3220242268480261E-2</c:v>
                </c:pt>
                <c:pt idx="12">
                  <c:v>9.2017726418713294E-2</c:v>
                </c:pt>
                <c:pt idx="13">
                  <c:v>9.0798835759209773E-2</c:v>
                </c:pt>
                <c:pt idx="14">
                  <c:v>8.9576902718505907E-2</c:v>
                </c:pt>
                <c:pt idx="15">
                  <c:v>8.8360963480352397E-2</c:v>
                </c:pt>
                <c:pt idx="16">
                  <c:v>8.715712782616071E-2</c:v>
                </c:pt>
                <c:pt idx="17">
                  <c:v>8.5969482199597283E-2</c:v>
                </c:pt>
                <c:pt idx="18">
                  <c:v>8.4800697502413189E-2</c:v>
                </c:pt>
                <c:pt idx="19">
                  <c:v>8.3652445456364868E-2</c:v>
                </c:pt>
                <c:pt idx="20">
                  <c:v>8.2525688172336367E-2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EF4-40CA-BBC8-0910C295C0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70813648"/>
        <c:axId val="1370816368"/>
      </c:scatterChart>
      <c:valAx>
        <c:axId val="1370813648"/>
        <c:scaling>
          <c:orientation val="minMax"/>
          <c:max val="1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b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water content</a:t>
                </a:r>
                <a:endParaRPr lang="ko-KR" altLang="en-US" b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45971412948381452"/>
              <c:y val="0.891203703703703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1370816368"/>
        <c:crossesAt val="-2"/>
        <c:crossBetween val="midCat"/>
      </c:valAx>
      <c:valAx>
        <c:axId val="13708163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altLang="ko-KR" sz="900" b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thermal e-folding</a:t>
                </a:r>
                <a:r>
                  <a:rPr lang="en-US" altLang="ko-KR" sz="900" b="1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depth (m)</a:t>
                </a:r>
                <a:endParaRPr lang="ko-KR" altLang="en-US" sz="900" b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1.3888888888888888E-2"/>
              <c:y val="0.114043088363954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1370813648"/>
        <c:crossesAt val="0"/>
        <c:crossBetween val="midCat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77CB3D6-4409-3243-ABEC-FF76722B1A8D}" type="datetime1">
              <a:rPr lang="de-DE"/>
              <a:pPr/>
              <a:t>07.09.2022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9C6D2F-4EB9-6341-A8E8-3DE2C9BA2BB3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687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E3C8C7-F16D-7B43-B0B2-28C3D6BC084D}" type="datetime1">
              <a:rPr lang="de-DE"/>
              <a:pPr/>
              <a:t>07.09.2022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CE377BB-93B2-6649-B79F-EDBD2831287A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33134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Geneva" pitchFamily="24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Geneva" pitchFamily="24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-107" charset="-128"/>
        <a:cs typeface="ＭＳ Ｐゴシック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-107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6318250"/>
            <a:ext cx="9144000" cy="539750"/>
          </a:xfrm>
          <a:prstGeom prst="rect">
            <a:avLst/>
          </a:prstGeom>
          <a:solidFill>
            <a:srgbClr val="ED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Arial" charset="0"/>
              <a:ea typeface="Geneva" charset="0"/>
              <a:cs typeface="Geneva" charset="0"/>
            </a:endParaRPr>
          </a:p>
        </p:txBody>
      </p:sp>
      <p:pic>
        <p:nvPicPr>
          <p:cNvPr id="5" name="Bild 4" descr="MPG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6410325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Bild 5" descr="MPIM_SF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75" y="6410325"/>
            <a:ext cx="15367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69671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6318250"/>
            <a:ext cx="9144000" cy="539750"/>
          </a:xfrm>
          <a:prstGeom prst="rect">
            <a:avLst/>
          </a:prstGeom>
          <a:solidFill>
            <a:srgbClr val="EDF8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latin typeface="Arial" charset="0"/>
              <a:ea typeface="Geneva" charset="0"/>
              <a:cs typeface="Geneva" charset="0"/>
            </a:endParaRPr>
          </a:p>
        </p:txBody>
      </p:sp>
      <p:pic>
        <p:nvPicPr>
          <p:cNvPr id="5" name="Bild 4" descr="MPIM_SF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6410325"/>
            <a:ext cx="15367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28534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371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D4E19BC-C862-ED42-9F20-222F52D4A539}" type="datetime1">
              <a:rPr lang="de-DE"/>
              <a:pPr/>
              <a:t>07.09.2022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1336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410200" y="6356350"/>
            <a:ext cx="1295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49370EA-901F-8940-ADFF-7D2E8F806DF8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2559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371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BBAF995-A821-4E49-A4D4-D3D827D34BAC}" type="datetime1">
              <a:rPr lang="de-DE"/>
              <a:pPr/>
              <a:t>07.09.2022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1336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410200" y="6356350"/>
            <a:ext cx="1295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C04625B-CBC0-D14D-A8A8-90553BAD9FE3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87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371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A6DEA19-5C42-8645-A10F-CCA3BA3B5C7A}" type="datetime1">
              <a:rPr lang="de-DE"/>
              <a:pPr/>
              <a:t>07.09.2022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1336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410200" y="6356350"/>
            <a:ext cx="1295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B2110F5-B8F5-334A-A9E1-3EE129CFD208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3275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371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A7E8643-8607-B047-BC2E-1F5EA97FFE56}" type="datetime1">
              <a:rPr lang="de-DE"/>
              <a:pPr/>
              <a:t>07.09.2022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1336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410200" y="6356350"/>
            <a:ext cx="1295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B4AD61E-AC3F-4741-8E67-217429DF7B75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7674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371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CB49D4D-44C1-5447-BB7F-4AB7F2AE452D}" type="datetime1">
              <a:rPr lang="de-DE"/>
              <a:pPr/>
              <a:t>07.09.2022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1336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410200" y="6356350"/>
            <a:ext cx="1295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77F8EAE-6BD0-3641-9F92-27A8ED012F0C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984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371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37E2484-0FF9-F748-A68C-E11BF60C5D1A}" type="datetime1">
              <a:rPr lang="de-DE"/>
              <a:pPr/>
              <a:t>07.09.2022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1336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410200" y="6356350"/>
            <a:ext cx="1295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5289CD8-1EBB-6B4A-ACBA-A98EFFBC0A11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788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371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0673CB4-9093-384B-B323-3503159F4BD4}" type="datetime1">
              <a:rPr lang="de-DE"/>
              <a:pPr/>
              <a:t>07.09.2022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1336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410200" y="6356350"/>
            <a:ext cx="1295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C408FD7-E637-9643-A32C-1554E5A78066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67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371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293ECC3-68EE-0B4E-A6CF-598AD39B566C}" type="datetime1">
              <a:rPr lang="de-DE"/>
              <a:pPr/>
              <a:t>07.09.2022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1336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410200" y="6356350"/>
            <a:ext cx="1295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032F849-7674-F94C-B1DA-549883B95ABB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3303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371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A345AD3-A02A-224F-93F3-2DEBF933123D}" type="datetime1">
              <a:rPr lang="de-DE"/>
              <a:pPr/>
              <a:t>07.09.2022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1336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Geneva" charset="0"/>
                <a:cs typeface="Geneva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5410200" y="6356350"/>
            <a:ext cx="1295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399D5DB-B3DE-E345-8905-57D2FB5FFFF7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5817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381000" y="274638"/>
            <a:ext cx="830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81000" y="1600200"/>
            <a:ext cx="8305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Arial"/>
          <a:ea typeface="Geneva" pitchFamily="2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itchFamily="24" charset="0"/>
          <a:ea typeface="Geneva" pitchFamily="24" charset="-128"/>
          <a:cs typeface="Geneva" pitchFamily="2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itchFamily="24" charset="0"/>
          <a:ea typeface="Geneva" pitchFamily="24" charset="-128"/>
          <a:cs typeface="Geneva" pitchFamily="2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itchFamily="24" charset="0"/>
          <a:ea typeface="Geneva" pitchFamily="24" charset="-128"/>
          <a:cs typeface="Geneva" pitchFamily="2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pitchFamily="24" charset="0"/>
          <a:ea typeface="Geneva" pitchFamily="24" charset="-128"/>
          <a:cs typeface="Geneva" pitchFamily="2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24" charset="0"/>
          <a:ea typeface="Geneva" pitchFamily="24" charset="-128"/>
          <a:cs typeface="Geneva" pitchFamily="2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24" charset="0"/>
          <a:ea typeface="Geneva" pitchFamily="24" charset="-128"/>
          <a:cs typeface="Geneva" pitchFamily="2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24" charset="0"/>
          <a:ea typeface="Geneva" pitchFamily="24" charset="-128"/>
          <a:cs typeface="Geneva" pitchFamily="2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24" charset="0"/>
          <a:ea typeface="Geneva" pitchFamily="24" charset="-128"/>
          <a:cs typeface="Geneva" pitchFamily="2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/>
          <a:ea typeface="Geneva" pitchFamily="2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/>
          <a:ea typeface="Geneva" pitchFamily="2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/>
          <a:ea typeface="Geneva" pitchFamily="2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Geneva" pitchFamily="2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/>
          <a:ea typeface="Geneva" pitchFamily="2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ctrTitle"/>
          </p:nvPr>
        </p:nvSpPr>
        <p:spPr>
          <a:xfrm>
            <a:off x="0" y="1598935"/>
            <a:ext cx="9144000" cy="1470025"/>
          </a:xfrm>
        </p:spPr>
        <p:txBody>
          <a:bodyPr/>
          <a:lstStyle/>
          <a:p>
            <a:pPr eaLnBrk="1" hangingPunct="1"/>
            <a:r>
              <a:rPr lang="de-DE" sz="2500" dirty="0">
                <a:latin typeface="Arial" charset="0"/>
                <a:ea typeface="Geneva" charset="0"/>
              </a:rPr>
              <a:t>A Case Study on </a:t>
            </a:r>
            <a:r>
              <a:rPr lang="de-DE" sz="2500" dirty="0" err="1">
                <a:latin typeface="Arial" charset="0"/>
                <a:ea typeface="Geneva" charset="0"/>
              </a:rPr>
              <a:t>the</a:t>
            </a:r>
            <a:r>
              <a:rPr lang="de-DE" sz="2500" dirty="0">
                <a:latin typeface="Arial" charset="0"/>
                <a:ea typeface="Geneva" charset="0"/>
              </a:rPr>
              <a:t> </a:t>
            </a:r>
            <a:r>
              <a:rPr lang="de-DE" sz="2500" dirty="0" err="1">
                <a:latin typeface="Arial" charset="0"/>
                <a:ea typeface="Geneva" charset="0"/>
              </a:rPr>
              <a:t>Soil</a:t>
            </a:r>
            <a:r>
              <a:rPr lang="de-DE" sz="2500" dirty="0">
                <a:latin typeface="Arial" charset="0"/>
                <a:ea typeface="Geneva" charset="0"/>
              </a:rPr>
              <a:t> </a:t>
            </a:r>
            <a:r>
              <a:rPr lang="de-DE" sz="2500" dirty="0" err="1">
                <a:latin typeface="Arial" charset="0"/>
                <a:ea typeface="Geneva" charset="0"/>
              </a:rPr>
              <a:t>Temperature</a:t>
            </a:r>
            <a:r>
              <a:rPr lang="de-DE" sz="2500" dirty="0">
                <a:latin typeface="Arial" charset="0"/>
                <a:ea typeface="Geneva" charset="0"/>
              </a:rPr>
              <a:t> Cooling </a:t>
            </a:r>
            <a:r>
              <a:rPr lang="de-DE" sz="2500" dirty="0" err="1">
                <a:latin typeface="Arial" charset="0"/>
                <a:ea typeface="Geneva" charset="0"/>
              </a:rPr>
              <a:t>Mechanism</a:t>
            </a:r>
            <a:br>
              <a:rPr lang="de-DE" sz="2500" dirty="0">
                <a:latin typeface="Arial" charset="0"/>
                <a:ea typeface="Geneva" charset="0"/>
              </a:rPr>
            </a:br>
            <a:r>
              <a:rPr lang="de-DE" sz="2500" dirty="0" err="1">
                <a:latin typeface="Arial" charset="0"/>
                <a:ea typeface="Geneva" charset="0"/>
              </a:rPr>
              <a:t>by</a:t>
            </a:r>
            <a:r>
              <a:rPr lang="de-DE" sz="2500" dirty="0">
                <a:latin typeface="Arial" charset="0"/>
                <a:ea typeface="Geneva" charset="0"/>
              </a:rPr>
              <a:t> </a:t>
            </a:r>
            <a:r>
              <a:rPr lang="de-DE" sz="2500" dirty="0" err="1">
                <a:latin typeface="Arial" charset="0"/>
                <a:ea typeface="Geneva" charset="0"/>
              </a:rPr>
              <a:t>Convective</a:t>
            </a:r>
            <a:r>
              <a:rPr lang="de-DE" sz="2500" dirty="0">
                <a:latin typeface="Arial" charset="0"/>
                <a:ea typeface="Geneva" charset="0"/>
              </a:rPr>
              <a:t> Cold Pools </a:t>
            </a:r>
            <a:r>
              <a:rPr lang="de-DE" sz="2500" dirty="0" err="1">
                <a:latin typeface="Arial" charset="0"/>
                <a:ea typeface="Geneva" charset="0"/>
              </a:rPr>
              <a:t>using</a:t>
            </a:r>
            <a:r>
              <a:rPr lang="de-DE" sz="2500" dirty="0">
                <a:latin typeface="Arial" charset="0"/>
                <a:ea typeface="Geneva" charset="0"/>
              </a:rPr>
              <a:t> Observation Network Data</a:t>
            </a:r>
          </a:p>
        </p:txBody>
      </p:sp>
      <p:sp>
        <p:nvSpPr>
          <p:cNvPr id="15363" name="Untertitel 2"/>
          <p:cNvSpPr>
            <a:spLocks noGrp="1"/>
          </p:cNvSpPr>
          <p:nvPr>
            <p:ph type="subTitle" idx="1"/>
          </p:nvPr>
        </p:nvSpPr>
        <p:spPr>
          <a:xfrm>
            <a:off x="123406" y="4101951"/>
            <a:ext cx="8856984" cy="911225"/>
          </a:xfrm>
        </p:spPr>
        <p:txBody>
          <a:bodyPr/>
          <a:lstStyle/>
          <a:p>
            <a:pPr eaLnBrk="1" hangingPunct="1"/>
            <a:r>
              <a:rPr lang="de-DE" sz="2000" b="1" dirty="0">
                <a:solidFill>
                  <a:schemeClr val="tx1"/>
                </a:solidFill>
                <a:latin typeface="Arial" charset="0"/>
                <a:ea typeface="Geneva" charset="0"/>
              </a:rPr>
              <a:t>Jaemyeong Mango Seo</a:t>
            </a:r>
            <a:r>
              <a:rPr lang="de-DE" sz="2000" b="1" baseline="30000" dirty="0">
                <a:solidFill>
                  <a:schemeClr val="tx1"/>
                </a:solidFill>
                <a:latin typeface="Arial" charset="0"/>
                <a:ea typeface="Geneva" charset="0"/>
              </a:rPr>
              <a:t>1,2</a:t>
            </a:r>
            <a:r>
              <a:rPr lang="de-DE" sz="2000" b="1" dirty="0">
                <a:solidFill>
                  <a:schemeClr val="tx1"/>
                </a:solidFill>
                <a:latin typeface="Arial" charset="0"/>
                <a:ea typeface="Geneva" charset="0"/>
              </a:rPr>
              <a:t>, Cathy Hohenegger</a:t>
            </a:r>
            <a:r>
              <a:rPr lang="de-DE" altLang="ko-KR" sz="2000" b="1" baseline="30000" dirty="0">
                <a:solidFill>
                  <a:schemeClr val="tx1"/>
                </a:solidFill>
                <a:latin typeface="Arial" charset="0"/>
                <a:ea typeface="Geneva" charset="0"/>
              </a:rPr>
              <a:t>1,2</a:t>
            </a:r>
            <a:r>
              <a:rPr lang="de-DE" sz="2000" b="1" dirty="0">
                <a:solidFill>
                  <a:schemeClr val="tx1"/>
                </a:solidFill>
                <a:latin typeface="Arial" charset="0"/>
                <a:ea typeface="Geneva" charset="0"/>
              </a:rPr>
              <a:t>,</a:t>
            </a:r>
          </a:p>
          <a:p>
            <a:pPr eaLnBrk="1" hangingPunct="1"/>
            <a:r>
              <a:rPr lang="de-DE" sz="2000" b="1" dirty="0">
                <a:solidFill>
                  <a:schemeClr val="tx1"/>
                </a:solidFill>
                <a:latin typeface="Arial" charset="0"/>
                <a:ea typeface="Geneva" charset="0"/>
              </a:rPr>
              <a:t>Nima Shokri</a:t>
            </a:r>
            <a:r>
              <a:rPr lang="de-DE" altLang="ko-KR" sz="2000" b="1" baseline="30000" dirty="0">
                <a:solidFill>
                  <a:schemeClr val="tx1"/>
                </a:solidFill>
                <a:latin typeface="Arial" charset="0"/>
                <a:ea typeface="Geneva" charset="0"/>
              </a:rPr>
              <a:t>3</a:t>
            </a:r>
            <a:r>
              <a:rPr lang="de-DE" sz="2000" b="1" dirty="0">
                <a:solidFill>
                  <a:schemeClr val="tx1"/>
                </a:solidFill>
                <a:latin typeface="Arial" charset="0"/>
                <a:ea typeface="Geneva" charset="0"/>
              </a:rPr>
              <a:t>, and Hannes Nevermann</a:t>
            </a:r>
            <a:r>
              <a:rPr lang="de-DE" altLang="ko-KR" sz="2000" b="1" baseline="30000" dirty="0">
                <a:solidFill>
                  <a:schemeClr val="tx1"/>
                </a:solidFill>
                <a:latin typeface="Arial" charset="0"/>
                <a:ea typeface="Geneva" charset="0"/>
              </a:rPr>
              <a:t>3</a:t>
            </a:r>
            <a:endParaRPr lang="de-DE" sz="2000" b="1" dirty="0">
              <a:solidFill>
                <a:schemeClr val="tx1"/>
              </a:solidFill>
              <a:latin typeface="Arial" charset="0"/>
              <a:ea typeface="Geneva" charset="0"/>
            </a:endParaRPr>
          </a:p>
          <a:p>
            <a:pPr eaLnBrk="1" hangingPunct="1"/>
            <a:r>
              <a:rPr lang="de-DE" sz="1100" dirty="0">
                <a:solidFill>
                  <a:srgbClr val="000000"/>
                </a:solidFill>
                <a:cs typeface="Arial" charset="0"/>
              </a:rPr>
              <a:t> </a:t>
            </a:r>
            <a:endParaRPr lang="de-DE" sz="2000" dirty="0">
              <a:solidFill>
                <a:srgbClr val="000000"/>
              </a:solidFill>
              <a:cs typeface="Arial" charset="0"/>
            </a:endParaRPr>
          </a:p>
          <a:p>
            <a:pPr eaLnBrk="1" hangingPunct="1"/>
            <a:r>
              <a:rPr lang="de-DE" sz="1800" baseline="30000" dirty="0">
                <a:solidFill>
                  <a:srgbClr val="000000"/>
                </a:solidFill>
                <a:cs typeface="Arial" charset="0"/>
              </a:rPr>
              <a:t>1</a:t>
            </a:r>
            <a:r>
              <a:rPr lang="de-DE" sz="1800" dirty="0">
                <a:solidFill>
                  <a:srgbClr val="000000"/>
                </a:solidFill>
                <a:cs typeface="Arial" charset="0"/>
              </a:rPr>
              <a:t>Max-Planck Institut </a:t>
            </a:r>
            <a:r>
              <a:rPr lang="de-DE" sz="1800" dirty="0" err="1">
                <a:solidFill>
                  <a:srgbClr val="000000"/>
                </a:solidFill>
                <a:cs typeface="Arial" charset="0"/>
              </a:rPr>
              <a:t>for</a:t>
            </a:r>
            <a:r>
              <a:rPr lang="de-DE" sz="1800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cs typeface="Arial" charset="0"/>
              </a:rPr>
              <a:t>Meteorology</a:t>
            </a:r>
            <a:endParaRPr lang="de-DE" sz="1800" dirty="0">
              <a:solidFill>
                <a:schemeClr val="tx1"/>
              </a:solidFill>
              <a:latin typeface="Arial" charset="0"/>
              <a:ea typeface="Geneva" charset="0"/>
            </a:endParaRPr>
          </a:p>
          <a:p>
            <a:pPr eaLnBrk="1" hangingPunct="1"/>
            <a:r>
              <a:rPr lang="de-DE" sz="1800" baseline="30000" dirty="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rPr>
              <a:t>2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rPr>
              <a:t>Hans-Ertel-Zentrum für Wetterforschung</a:t>
            </a:r>
          </a:p>
          <a:p>
            <a:pPr eaLnBrk="1" hangingPunct="1"/>
            <a:r>
              <a:rPr lang="de-DE" sz="1800" baseline="30000" dirty="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rPr>
              <a:t>3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rPr>
              <a:t>Hamburg University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rPr>
              <a:t>of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rPr>
              <a:t> Technology</a:t>
            </a:r>
            <a:endParaRPr lang="de-DE" altLang="ko-KR" sz="1800" dirty="0">
              <a:solidFill>
                <a:schemeClr val="tx1"/>
              </a:solidFill>
              <a:latin typeface="Arial" charset="0"/>
              <a:ea typeface="Genev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226" y="6362528"/>
            <a:ext cx="1361554" cy="435082"/>
          </a:xfrm>
          <a:prstGeom prst="rect">
            <a:avLst/>
          </a:prstGeom>
        </p:spPr>
      </p:pic>
      <p:sp>
        <p:nvSpPr>
          <p:cNvPr id="5" name="Untertitel 2">
            <a:extLst>
              <a:ext uri="{FF2B5EF4-FFF2-40B4-BE49-F238E27FC236}">
                <a16:creationId xmlns:a16="http://schemas.microsoft.com/office/drawing/2014/main" id="{8979C5AB-A24C-45C5-B91A-FF6E437CD16D}"/>
              </a:ext>
            </a:extLst>
          </p:cNvPr>
          <p:cNvSpPr txBox="1">
            <a:spLocks/>
          </p:cNvSpPr>
          <p:nvPr/>
        </p:nvSpPr>
        <p:spPr bwMode="auto">
          <a:xfrm>
            <a:off x="10547" y="0"/>
            <a:ext cx="91440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Geneva" pitchFamily="24" charset="-128"/>
                <a:cs typeface="Arial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/>
                <a:ea typeface="Geneva" pitchFamily="24" charset="-128"/>
                <a:cs typeface="Arial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/>
                <a:ea typeface="Geneva" pitchFamily="24" charset="-128"/>
                <a:cs typeface="Arial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Geneva" pitchFamily="24" charset="-128"/>
                <a:cs typeface="Arial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Geneva" pitchFamily="24" charset="-128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de-DE" sz="1600" dirty="0">
                <a:solidFill>
                  <a:schemeClr val="tx1"/>
                </a:solidFill>
                <a:latin typeface="Arial" charset="0"/>
                <a:ea typeface="Geneva" charset="0"/>
              </a:rPr>
              <a:t>EMS Annual Meeting                                                                                                      9th Sep 2022</a:t>
            </a:r>
            <a:endParaRPr lang="de-DE" altLang="ko-KR" sz="1400" dirty="0">
              <a:solidFill>
                <a:schemeClr val="tx1"/>
              </a:solidFill>
              <a:latin typeface="Arial" charset="0"/>
              <a:ea typeface="Geneva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305800" cy="418058"/>
          </a:xfrm>
        </p:spPr>
        <p:txBody>
          <a:bodyPr/>
          <a:lstStyle/>
          <a:p>
            <a:pPr algn="l"/>
            <a:r>
              <a:rPr lang="de-DE" sz="2800" dirty="0">
                <a:latin typeface="Arial" charset="0"/>
                <a:ea typeface="Geneva" charset="0"/>
              </a:rPr>
              <a:t>Cold pools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7D73DF87-0B07-3C4D-96E6-B1F63422E504}"/>
              </a:ext>
            </a:extLst>
          </p:cNvPr>
          <p:cNvSpPr txBox="1">
            <a:spLocks/>
          </p:cNvSpPr>
          <p:nvPr/>
        </p:nvSpPr>
        <p:spPr bwMode="auto">
          <a:xfrm>
            <a:off x="179512" y="4725144"/>
            <a:ext cx="8892479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a14="http://schemas.microsoft.com/office/drawing/2010/main"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2400" dirty="0">
                <a:latin typeface="Arial" charset="0"/>
                <a:ea typeface="Geneva" charset="0"/>
              </a:rPr>
              <a:t>“</a:t>
            </a:r>
            <a:r>
              <a:rPr lang="en-US" sz="2400" dirty="0">
                <a:latin typeface="Arial" charset="0"/>
                <a:ea typeface="Geneva" charset="0"/>
              </a:rPr>
              <a:t>A region or pool of relatively cold air surrounded by warmer air”</a:t>
            </a:r>
          </a:p>
          <a:p>
            <a:pPr marL="0" indent="0" algn="ctr">
              <a:buNone/>
            </a:pPr>
            <a:r>
              <a:rPr lang="en-US" sz="2400" dirty="0">
                <a:latin typeface="Arial" charset="0"/>
                <a:ea typeface="Geneva" charset="0"/>
              </a:rPr>
              <a:t>“Any large-scale mass of cold air; a cold air mass or cold dome”</a:t>
            </a:r>
          </a:p>
          <a:p>
            <a:pPr marL="0" indent="0" algn="ctr">
              <a:buNone/>
            </a:pPr>
            <a:endParaRPr lang="en-US" sz="2400" dirty="0">
              <a:latin typeface="Arial" charset="0"/>
              <a:ea typeface="Geneva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Arial" charset="0"/>
                <a:ea typeface="Geneva" charset="0"/>
              </a:rPr>
              <a:t>AMS Glossary</a:t>
            </a:r>
            <a:endParaRPr lang="de-DE" sz="2000" dirty="0">
              <a:latin typeface="Arial" charset="0"/>
              <a:ea typeface="Geneva" charset="0"/>
            </a:endParaRPr>
          </a:p>
        </p:txBody>
      </p:sp>
      <p:pic>
        <p:nvPicPr>
          <p:cNvPr id="11" name="그림 10" descr="실외, 눈, 검은색, 산이(가) 표시된 사진&#10;&#10;자동 생성된 설명">
            <a:extLst>
              <a:ext uri="{FF2B5EF4-FFF2-40B4-BE49-F238E27FC236}">
                <a16:creationId xmlns:a16="http://schemas.microsoft.com/office/drawing/2014/main" id="{993C381D-8E12-4FEA-86A8-153C26FD8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135" y="1248795"/>
            <a:ext cx="3456384" cy="2816313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129B0FE-485E-426A-9F09-96B9C8B733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90" t="-3549" b="-1"/>
          <a:stretch/>
        </p:blipFill>
        <p:spPr>
          <a:xfrm>
            <a:off x="135924" y="1143413"/>
            <a:ext cx="5256584" cy="2933659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71296413-D339-4738-B3E3-450CF0861178}"/>
              </a:ext>
            </a:extLst>
          </p:cNvPr>
          <p:cNvSpPr/>
          <p:nvPr/>
        </p:nvSpPr>
        <p:spPr>
          <a:xfrm>
            <a:off x="6721839" y="879463"/>
            <a:ext cx="2454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Zuidema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et al. (2017)</a:t>
            </a:r>
          </a:p>
        </p:txBody>
      </p:sp>
    </p:spTree>
    <p:extLst>
      <p:ext uri="{BB962C8B-B14F-4D97-AF65-F5344CB8AC3E}">
        <p14:creationId xmlns:p14="http://schemas.microsoft.com/office/powerpoint/2010/main" val="288384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305800" cy="418058"/>
          </a:xfrm>
        </p:spPr>
        <p:txBody>
          <a:bodyPr/>
          <a:lstStyle/>
          <a:p>
            <a:pPr algn="l"/>
            <a:r>
              <a:rPr lang="de-DE" sz="2800" dirty="0">
                <a:latin typeface="Arial" charset="0"/>
                <a:ea typeface="Geneva" charset="0"/>
              </a:rPr>
              <a:t>Cold pools and suface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16431"/>
            <a:ext cx="5210923" cy="3916244"/>
          </a:xfrm>
          <a:prstGeom prst="rect">
            <a:avLst/>
          </a:prstGeom>
        </p:spPr>
      </p:pic>
      <p:sp>
        <p:nvSpPr>
          <p:cNvPr id="4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5596553" y="1668864"/>
            <a:ext cx="355607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Cold pool generated by evaporative cooling propagates outward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Cold pool strength is determined by the density difference to the 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Thermal and moisture fluxes between the cold pool and the surface can weaken the cold pool strength and propagation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308238" y="4734669"/>
            <a:ext cx="6880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surface</a:t>
            </a:r>
          </a:p>
          <a:p>
            <a:pPr algn="ctr"/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friction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15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305800" cy="418058"/>
          </a:xfrm>
        </p:spPr>
        <p:txBody>
          <a:bodyPr/>
          <a:lstStyle/>
          <a:p>
            <a:pPr algn="l"/>
            <a:r>
              <a:rPr lang="de-DE" sz="2800" dirty="0">
                <a:latin typeface="Arial" charset="0"/>
                <a:ea typeface="Geneva" charset="0"/>
              </a:rPr>
              <a:t>Cold pools and suface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16431"/>
            <a:ext cx="5210923" cy="3916243"/>
          </a:xfrm>
          <a:prstGeom prst="rect">
            <a:avLst/>
          </a:prstGeom>
        </p:spPr>
      </p:pic>
      <p:sp>
        <p:nvSpPr>
          <p:cNvPr id="4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5364088" y="1628800"/>
            <a:ext cx="379007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Precipitation moistens the surface and the underlying soil 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Cold pool can directly cool down the temperature of the surface and the underlying soil 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How do precipitation and cold air mass of the cold pool cool down the temperature of soil layer?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936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0" y="692696"/>
            <a:ext cx="9144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Field Experiment on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Submesoscale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Spatio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-Temporal Variability in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Lindenberg</a:t>
            </a:r>
            <a:endParaRPr lang="en-US" altLang="ko-K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Period: 17.05.2021 - 27.08.2021 (summer)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Focuses on atmospheric boundary layer, cold pools and gust of wind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To observe various aspects of the targets, various instruments including X-Band radar,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doppler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lidars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, energy balance and soil instruments, and more than 100 of near-surface stations were operated.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ko-KR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el 3"/>
          <p:cNvSpPr txBox="1">
            <a:spLocks/>
          </p:cNvSpPr>
          <p:nvPr/>
        </p:nvSpPr>
        <p:spPr bwMode="auto">
          <a:xfrm>
            <a:off x="107504" y="116632"/>
            <a:ext cx="8305800" cy="41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9pPr>
          </a:lstStyle>
          <a:p>
            <a:pPr algn="l"/>
            <a:r>
              <a:rPr lang="de-DE" sz="2800" dirty="0">
                <a:latin typeface="Arial" charset="0"/>
                <a:ea typeface="Geneva" charset="0"/>
              </a:rPr>
              <a:t>FESSTVaL campaign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779274"/>
            <a:ext cx="2613843" cy="347529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11" y="2777700"/>
            <a:ext cx="5061494" cy="34618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05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305800" cy="418058"/>
          </a:xfrm>
        </p:spPr>
        <p:txBody>
          <a:bodyPr/>
          <a:lstStyle/>
          <a:p>
            <a:pPr algn="l"/>
            <a:r>
              <a:rPr lang="de-DE" sz="2400" dirty="0">
                <a:latin typeface="Arial" charset="0"/>
                <a:ea typeface="Geneva" charset="0"/>
              </a:rPr>
              <a:t>Jogi case – 29th Jun 2021</a:t>
            </a:r>
          </a:p>
        </p:txBody>
      </p:sp>
      <p:sp>
        <p:nvSpPr>
          <p:cNvPr id="13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36512" y="5452482"/>
            <a:ext cx="9144000" cy="74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Strong cold pool event with |ΔT</a:t>
            </a:r>
            <a:r>
              <a:rPr lang="en-US" altLang="ko-KR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2m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altLang="ko-KR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= -11.12K occurred at ~1400UTC by clustered convective cells mainly over the eastern and northern part of the domain.</a:t>
            </a:r>
            <a:endParaRPr lang="ko-KR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688" y="734261"/>
            <a:ext cx="5531529" cy="46442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588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558962" y="214466"/>
            <a:ext cx="5740210" cy="5740210"/>
          </a:xfrm>
          <a:prstGeom prst="rect">
            <a:avLst/>
          </a:prstGeom>
        </p:spPr>
      </p:pic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305800" cy="418058"/>
          </a:xfrm>
        </p:spPr>
        <p:txBody>
          <a:bodyPr/>
          <a:lstStyle/>
          <a:p>
            <a:pPr algn="l"/>
            <a:r>
              <a:rPr lang="de-DE" sz="2400" dirty="0">
                <a:latin typeface="Arial" charset="0"/>
                <a:ea typeface="Geneva" charset="0"/>
              </a:rPr>
              <a:t>Jogi case – 29th Jun 2021</a:t>
            </a:r>
          </a:p>
        </p:txBody>
      </p:sp>
      <p:sp>
        <p:nvSpPr>
          <p:cNvPr id="13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36512" y="5452482"/>
            <a:ext cx="9144000" cy="74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Strong cold pool event with |ΔT</a:t>
            </a:r>
            <a:r>
              <a:rPr lang="en-US" altLang="ko-KR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2m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altLang="ko-KR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= -11.12K occurred at ~1400UTC by clustered convective cells mainly over the eastern and northern part of the domain.</a:t>
            </a:r>
            <a:endParaRPr lang="ko-KR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9051" r="9050" b="3801"/>
          <a:stretch/>
        </p:blipFill>
        <p:spPr>
          <a:xfrm>
            <a:off x="4676601" y="716943"/>
            <a:ext cx="4348417" cy="451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36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56" y="620986"/>
            <a:ext cx="3822728" cy="4812275"/>
          </a:xfrm>
          <a:prstGeom prst="rect">
            <a:avLst/>
          </a:prstGeom>
        </p:spPr>
      </p:pic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305800" cy="418058"/>
          </a:xfrm>
        </p:spPr>
        <p:txBody>
          <a:bodyPr/>
          <a:lstStyle/>
          <a:p>
            <a:pPr algn="l"/>
            <a:r>
              <a:rPr lang="de-DE" sz="2400" dirty="0">
                <a:latin typeface="Arial" charset="0"/>
                <a:ea typeface="Geneva" charset="0"/>
              </a:rPr>
              <a:t>Jogi case – 29th Jun 2021</a:t>
            </a:r>
          </a:p>
        </p:txBody>
      </p:sp>
      <p:sp>
        <p:nvSpPr>
          <p:cNvPr id="3" name="타원 2"/>
          <p:cNvSpPr/>
          <p:nvPr/>
        </p:nvSpPr>
        <p:spPr>
          <a:xfrm>
            <a:off x="1685330" y="1359818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타원 8"/>
          <p:cNvSpPr/>
          <p:nvPr/>
        </p:nvSpPr>
        <p:spPr>
          <a:xfrm>
            <a:off x="1691680" y="3348679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타원 10"/>
          <p:cNvSpPr/>
          <p:nvPr/>
        </p:nvSpPr>
        <p:spPr>
          <a:xfrm>
            <a:off x="3627583" y="1365707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타원 11"/>
          <p:cNvSpPr/>
          <p:nvPr/>
        </p:nvSpPr>
        <p:spPr>
          <a:xfrm>
            <a:off x="3630282" y="3337942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36512" y="5452482"/>
            <a:ext cx="9144000" cy="74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Clear decrease in T</a:t>
            </a:r>
            <a:r>
              <a:rPr lang="en-US" altLang="ko-KR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2m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skin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During precipitation, soil water content is accordingly increased.</a:t>
            </a:r>
            <a:endParaRPr lang="ko-KR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9051" r="9050" b="3801"/>
          <a:stretch/>
        </p:blipFill>
        <p:spPr>
          <a:xfrm>
            <a:off x="4676601" y="716943"/>
            <a:ext cx="4348417" cy="451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274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305800" cy="418058"/>
          </a:xfrm>
        </p:spPr>
        <p:txBody>
          <a:bodyPr/>
          <a:lstStyle/>
          <a:p>
            <a:pPr algn="l"/>
            <a:r>
              <a:rPr lang="de-DE" sz="2400" dirty="0">
                <a:latin typeface="Arial" charset="0"/>
                <a:ea typeface="Geneva" charset="0"/>
              </a:rPr>
              <a:t>Jogi case – 29th Jun 2021</a:t>
            </a:r>
          </a:p>
        </p:txBody>
      </p:sp>
      <p:sp>
        <p:nvSpPr>
          <p:cNvPr id="10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36512" y="5452482"/>
            <a:ext cx="9144000" cy="74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Clear decrease in T</a:t>
            </a:r>
            <a:r>
              <a:rPr lang="en-US" altLang="ko-KR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2m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skin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, but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does not clearly decrease.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At this station, the soil water content increase is not observed.</a:t>
            </a:r>
            <a:endParaRPr lang="ko-KR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" t="8279" r="7643" b="2695"/>
          <a:stretch/>
        </p:blipFill>
        <p:spPr>
          <a:xfrm>
            <a:off x="4610831" y="684229"/>
            <a:ext cx="4348800" cy="4504114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56" y="620986"/>
            <a:ext cx="3822728" cy="4812275"/>
          </a:xfrm>
          <a:prstGeom prst="rect">
            <a:avLst/>
          </a:prstGeom>
        </p:spPr>
      </p:pic>
      <p:sp>
        <p:nvSpPr>
          <p:cNvPr id="19" name="타원 18"/>
          <p:cNvSpPr/>
          <p:nvPr/>
        </p:nvSpPr>
        <p:spPr>
          <a:xfrm>
            <a:off x="1539352" y="1584156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타원 19"/>
          <p:cNvSpPr/>
          <p:nvPr/>
        </p:nvSpPr>
        <p:spPr>
          <a:xfrm>
            <a:off x="1545702" y="3573017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타원 20"/>
          <p:cNvSpPr/>
          <p:nvPr/>
        </p:nvSpPr>
        <p:spPr>
          <a:xfrm>
            <a:off x="3481605" y="1590045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타원 21"/>
          <p:cNvSpPr/>
          <p:nvPr/>
        </p:nvSpPr>
        <p:spPr>
          <a:xfrm>
            <a:off x="3484304" y="3562280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82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36512" y="5452482"/>
            <a:ext cx="91440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Several convective cells induce clear temperature decrease two times (1: Robinson at ~1400 UTC, |ΔT</a:t>
            </a:r>
            <a:r>
              <a:rPr lang="en-US" altLang="ko-KR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2m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altLang="ko-KR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= -9.78K; 2: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Freitag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at ~1700 UTC |ΔT</a:t>
            </a:r>
            <a:r>
              <a:rPr lang="en-US" altLang="ko-KR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2m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altLang="ko-KR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= -6.33K ).</a:t>
            </a:r>
            <a:endParaRPr lang="ko-KR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el 3"/>
          <p:cNvSpPr txBox="1">
            <a:spLocks/>
          </p:cNvSpPr>
          <p:nvPr/>
        </p:nvSpPr>
        <p:spPr bwMode="auto">
          <a:xfrm>
            <a:off x="107504" y="116632"/>
            <a:ext cx="8305800" cy="41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9pPr>
          </a:lstStyle>
          <a:p>
            <a:pPr algn="l"/>
            <a:r>
              <a:rPr lang="de-DE" sz="2400" dirty="0">
                <a:latin typeface="Arial" charset="0"/>
                <a:ea typeface="Geneva" charset="0"/>
              </a:rPr>
              <a:t>Robinson &amp; Freitag cases – 9th Jul 2021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688" y="735181"/>
            <a:ext cx="5531529" cy="46424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4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485074" y="281078"/>
            <a:ext cx="5740210" cy="5740210"/>
          </a:xfrm>
          <a:prstGeom prst="rect">
            <a:avLst/>
          </a:prstGeom>
        </p:spPr>
      </p:pic>
      <p:sp>
        <p:nvSpPr>
          <p:cNvPr id="13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36512" y="5452482"/>
            <a:ext cx="91440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Several convective cells induce clear temperature decrease two times (1: Robinson at ~1400 UTC, |ΔT</a:t>
            </a:r>
            <a:r>
              <a:rPr lang="en-US" altLang="ko-KR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2m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altLang="ko-KR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= -9.78K; 2: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Freitag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at ~1700 UTC |ΔT</a:t>
            </a:r>
            <a:r>
              <a:rPr lang="en-US" altLang="ko-KR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2m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altLang="ko-KR" sz="1500" baseline="-25000" dirty="0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= -6.33K ).</a:t>
            </a:r>
            <a:endParaRPr lang="ko-KR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el 3"/>
          <p:cNvSpPr txBox="1">
            <a:spLocks/>
          </p:cNvSpPr>
          <p:nvPr/>
        </p:nvSpPr>
        <p:spPr bwMode="auto">
          <a:xfrm>
            <a:off x="107504" y="116632"/>
            <a:ext cx="8305800" cy="41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9pPr>
          </a:lstStyle>
          <a:p>
            <a:pPr algn="l"/>
            <a:r>
              <a:rPr lang="de-DE" sz="2400" dirty="0">
                <a:latin typeface="Arial" charset="0"/>
                <a:ea typeface="Geneva" charset="0"/>
              </a:rPr>
              <a:t>Robinson &amp; Freitag cases – 9th Jul 2021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9051" r="9050" b="3801"/>
          <a:stretch/>
        </p:blipFill>
        <p:spPr>
          <a:xfrm>
            <a:off x="4829488" y="874053"/>
            <a:ext cx="4221269" cy="437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454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0" y="5452482"/>
            <a:ext cx="918051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At north-eastern part of the domain affected twice by the precipitation and according temperature drops.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Two clear soil water content jumps are observed.</a:t>
            </a:r>
            <a:endParaRPr lang="ko-KR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el 3"/>
          <p:cNvSpPr txBox="1">
            <a:spLocks/>
          </p:cNvSpPr>
          <p:nvPr/>
        </p:nvSpPr>
        <p:spPr bwMode="auto">
          <a:xfrm>
            <a:off x="107504" y="116632"/>
            <a:ext cx="8305800" cy="41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9pPr>
          </a:lstStyle>
          <a:p>
            <a:pPr algn="l"/>
            <a:r>
              <a:rPr lang="de-DE" sz="2400" dirty="0">
                <a:latin typeface="Arial" charset="0"/>
                <a:ea typeface="Geneva" charset="0"/>
              </a:rPr>
              <a:t>Robinson &amp; Freitag cases – 9th Jul 2021</a:t>
            </a: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56" y="620986"/>
            <a:ext cx="3822728" cy="4812275"/>
          </a:xfrm>
          <a:prstGeom prst="rect">
            <a:avLst/>
          </a:prstGeom>
        </p:spPr>
      </p:pic>
      <p:sp>
        <p:nvSpPr>
          <p:cNvPr id="20" name="타원 19"/>
          <p:cNvSpPr/>
          <p:nvPr/>
        </p:nvSpPr>
        <p:spPr>
          <a:xfrm>
            <a:off x="1771265" y="1268760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타원 20"/>
          <p:cNvSpPr/>
          <p:nvPr/>
        </p:nvSpPr>
        <p:spPr>
          <a:xfrm>
            <a:off x="1777615" y="3257621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타원 21"/>
          <p:cNvSpPr/>
          <p:nvPr/>
        </p:nvSpPr>
        <p:spPr>
          <a:xfrm>
            <a:off x="3713518" y="1274649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타원 22"/>
          <p:cNvSpPr/>
          <p:nvPr/>
        </p:nvSpPr>
        <p:spPr>
          <a:xfrm>
            <a:off x="3716217" y="3246884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9051" r="9050" b="3801"/>
          <a:stretch/>
        </p:blipFill>
        <p:spPr>
          <a:xfrm>
            <a:off x="4829488" y="874053"/>
            <a:ext cx="4221269" cy="437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53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3"/>
          <p:cNvSpPr txBox="1">
            <a:spLocks/>
          </p:cNvSpPr>
          <p:nvPr/>
        </p:nvSpPr>
        <p:spPr bwMode="auto">
          <a:xfrm>
            <a:off x="107504" y="116632"/>
            <a:ext cx="8305800" cy="41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9pPr>
          </a:lstStyle>
          <a:p>
            <a:pPr algn="l"/>
            <a:r>
              <a:rPr lang="de-DE" sz="2400" dirty="0">
                <a:latin typeface="Arial" charset="0"/>
                <a:ea typeface="Geneva" charset="0"/>
              </a:rPr>
              <a:t>Robinson &amp; Freitag cases – 9th Jul 2021</a:t>
            </a:r>
          </a:p>
        </p:txBody>
      </p:sp>
      <p:sp>
        <p:nvSpPr>
          <p:cNvPr id="18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0" y="5452482"/>
            <a:ext cx="918051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At north-eastern part of the domain affected twice by the precipitation and according temperature drops.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Two clear soil water content jumps are observed.</a:t>
            </a:r>
            <a:endParaRPr lang="ko-KR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56" y="620986"/>
            <a:ext cx="3822728" cy="4812275"/>
          </a:xfrm>
          <a:prstGeom prst="rect">
            <a:avLst/>
          </a:prstGeom>
        </p:spPr>
      </p:pic>
      <p:sp>
        <p:nvSpPr>
          <p:cNvPr id="13" name="타원 12"/>
          <p:cNvSpPr/>
          <p:nvPr/>
        </p:nvSpPr>
        <p:spPr>
          <a:xfrm>
            <a:off x="1771265" y="1268760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타원 18"/>
          <p:cNvSpPr/>
          <p:nvPr/>
        </p:nvSpPr>
        <p:spPr>
          <a:xfrm>
            <a:off x="1777615" y="3257621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타원 19"/>
          <p:cNvSpPr/>
          <p:nvPr/>
        </p:nvSpPr>
        <p:spPr>
          <a:xfrm>
            <a:off x="3713518" y="1274649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타원 20"/>
          <p:cNvSpPr/>
          <p:nvPr/>
        </p:nvSpPr>
        <p:spPr>
          <a:xfrm>
            <a:off x="3716217" y="3246884"/>
            <a:ext cx="144016" cy="144016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9051" r="9050" b="3801"/>
          <a:stretch/>
        </p:blipFill>
        <p:spPr>
          <a:xfrm>
            <a:off x="4829488" y="874053"/>
            <a:ext cx="4221269" cy="437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57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305800" cy="418058"/>
          </a:xfrm>
        </p:spPr>
        <p:txBody>
          <a:bodyPr/>
          <a:lstStyle/>
          <a:p>
            <a:pPr algn="l"/>
            <a:r>
              <a:rPr lang="de-DE" sz="2400" dirty="0">
                <a:latin typeface="Arial" charset="0"/>
                <a:ea typeface="Geneva" charset="0"/>
              </a:rPr>
              <a:t>Soil tempearature and soil water content – 9th Jul 2021 </a:t>
            </a:r>
          </a:p>
        </p:txBody>
      </p:sp>
      <p:sp>
        <p:nvSpPr>
          <p:cNvPr id="7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0" y="5452482"/>
            <a:ext cx="918051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Many stations observed precipitation without the soil water contents jump.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Mostly, the soil temperature drop follows the soil water contents jump.</a:t>
            </a:r>
            <a:endParaRPr lang="ko-KR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" t="8881" r="8651" b="3971"/>
          <a:stretch/>
        </p:blipFill>
        <p:spPr>
          <a:xfrm>
            <a:off x="146477" y="749881"/>
            <a:ext cx="4464496" cy="45189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0" t="9241" r="8951" b="4659"/>
          <a:stretch/>
        </p:blipFill>
        <p:spPr>
          <a:xfrm>
            <a:off x="4722688" y="761337"/>
            <a:ext cx="4355606" cy="446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33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305800" cy="418058"/>
          </a:xfrm>
        </p:spPr>
        <p:txBody>
          <a:bodyPr/>
          <a:lstStyle/>
          <a:p>
            <a:pPr algn="l"/>
            <a:r>
              <a:rPr lang="de-DE" sz="2400" dirty="0" err="1">
                <a:latin typeface="Arial" charset="0"/>
                <a:ea typeface="Geneva" charset="0"/>
              </a:rPr>
              <a:t>Cold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pool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statistics</a:t>
            </a:r>
            <a:endParaRPr lang="de-DE" sz="2400" dirty="0">
              <a:latin typeface="Arial" charset="0"/>
              <a:ea typeface="Geneva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  <p:graphicFrame>
        <p:nvGraphicFramePr>
          <p:cNvPr id="10" name="차트 9">
            <a:extLst>
              <a:ext uri="{FF2B5EF4-FFF2-40B4-BE49-F238E27FC236}">
                <a16:creationId xmlns:a16="http://schemas.microsoft.com/office/drawing/2014/main" id="{BFFB7609-DD31-9851-3C92-FB4D8C908C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2763122"/>
              </p:ext>
            </p:extLst>
          </p:nvPr>
        </p:nvGraphicFramePr>
        <p:xfrm>
          <a:off x="414337" y="866775"/>
          <a:ext cx="8315325" cy="5124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351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305800" cy="418058"/>
          </a:xfrm>
        </p:spPr>
        <p:txBody>
          <a:bodyPr/>
          <a:lstStyle/>
          <a:p>
            <a:pPr algn="l"/>
            <a:r>
              <a:rPr lang="de-DE" sz="2400" dirty="0" err="1">
                <a:latin typeface="Arial" charset="0"/>
                <a:ea typeface="Geneva" charset="0"/>
              </a:rPr>
              <a:t>Cold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pool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statistics</a:t>
            </a:r>
            <a:endParaRPr lang="de-DE" sz="2400" dirty="0">
              <a:latin typeface="Arial" charset="0"/>
              <a:ea typeface="Geneva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285619"/>
              </p:ext>
            </p:extLst>
          </p:nvPr>
        </p:nvGraphicFramePr>
        <p:xfrm>
          <a:off x="2317304" y="629924"/>
          <a:ext cx="6096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528">
                  <a:extLst>
                    <a:ext uri="{9D8B030D-6E8A-4147-A177-3AD203B41FA5}">
                      <a16:colId xmlns:a16="http://schemas.microsoft.com/office/drawing/2014/main" val="253372313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57372502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422698505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462797837"/>
                    </a:ext>
                  </a:extLst>
                </a:gridCol>
                <a:gridCol w="1897088">
                  <a:extLst>
                    <a:ext uri="{9D8B030D-6E8A-4147-A177-3AD203B41FA5}">
                      <a16:colId xmlns:a16="http://schemas.microsoft.com/office/drawing/2014/main" val="1332335618"/>
                    </a:ext>
                  </a:extLst>
                </a:gridCol>
              </a:tblGrid>
              <a:tr h="34377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T2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↓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Ts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↓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 err="1">
                          <a:solidFill>
                            <a:schemeClr val="tx1"/>
                          </a:solidFill>
                        </a:rPr>
                        <a:t>θs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↓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5732313"/>
                  </a:ext>
                </a:extLst>
              </a:tr>
              <a:tr h="34377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13/21 (62%)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7/13 (54%)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4193714"/>
                  </a:ext>
                </a:extLst>
              </a:tr>
              <a:tr h="34377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6/13 (46%)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907529"/>
                  </a:ext>
                </a:extLst>
              </a:tr>
              <a:tr h="204425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8/21 (38%)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0/8 (0%)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891797"/>
                  </a:ext>
                </a:extLst>
              </a:tr>
              <a:tr h="2044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8/8 (100%)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53047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106380" y="1422188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ea typeface="Geneva" charset="0"/>
              </a:rPr>
              <a:t>Jogi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3568" y="3275692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ea typeface="Geneva" charset="0"/>
              </a:rPr>
              <a:t>Robinson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91359" y="5138664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ea typeface="Geneva" charset="0"/>
              </a:rPr>
              <a:t>Freitag</a:t>
            </a:r>
            <a:endParaRPr lang="en-US" dirty="0"/>
          </a:p>
        </p:txBody>
      </p:sp>
      <p:graphicFrame>
        <p:nvGraphicFramePr>
          <p:cNvPr id="10" name="Table 1">
            <a:extLst>
              <a:ext uri="{FF2B5EF4-FFF2-40B4-BE49-F238E27FC236}">
                <a16:creationId xmlns:a16="http://schemas.microsoft.com/office/drawing/2014/main" id="{4C08E024-38FD-9552-222D-D7094CB81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434866"/>
              </p:ext>
            </p:extLst>
          </p:nvPr>
        </p:nvGraphicFramePr>
        <p:xfrm>
          <a:off x="2327488" y="2511367"/>
          <a:ext cx="6096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528">
                  <a:extLst>
                    <a:ext uri="{9D8B030D-6E8A-4147-A177-3AD203B41FA5}">
                      <a16:colId xmlns:a16="http://schemas.microsoft.com/office/drawing/2014/main" val="253372313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57372502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422698505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462797837"/>
                    </a:ext>
                  </a:extLst>
                </a:gridCol>
                <a:gridCol w="1897088">
                  <a:extLst>
                    <a:ext uri="{9D8B030D-6E8A-4147-A177-3AD203B41FA5}">
                      <a16:colId xmlns:a16="http://schemas.microsoft.com/office/drawing/2014/main" val="1332335618"/>
                    </a:ext>
                  </a:extLst>
                </a:gridCol>
              </a:tblGrid>
              <a:tr h="34377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T2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↓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Ts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↓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 err="1">
                          <a:solidFill>
                            <a:schemeClr val="tx1"/>
                          </a:solidFill>
                        </a:rPr>
                        <a:t>θs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↓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5732313"/>
                  </a:ext>
                </a:extLst>
              </a:tr>
              <a:tr h="34377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24/37 (65%)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15/24 (63%)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4193714"/>
                  </a:ext>
                </a:extLst>
              </a:tr>
              <a:tr h="34377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9/24 (37%)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907529"/>
                  </a:ext>
                </a:extLst>
              </a:tr>
              <a:tr h="204425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13/37 (35%)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1/13 (8%)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891797"/>
                  </a:ext>
                </a:extLst>
              </a:tr>
              <a:tr h="2044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12/13 (92%)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530474"/>
                  </a:ext>
                </a:extLst>
              </a:tr>
            </a:tbl>
          </a:graphicData>
        </a:graphic>
      </p:graphicFrame>
      <p:graphicFrame>
        <p:nvGraphicFramePr>
          <p:cNvPr id="13" name="Table 1">
            <a:extLst>
              <a:ext uri="{FF2B5EF4-FFF2-40B4-BE49-F238E27FC236}">
                <a16:creationId xmlns:a16="http://schemas.microsoft.com/office/drawing/2014/main" id="{C2453259-1410-67AF-2E56-82F0B356C1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728348"/>
              </p:ext>
            </p:extLst>
          </p:nvPr>
        </p:nvGraphicFramePr>
        <p:xfrm>
          <a:off x="2321280" y="4380803"/>
          <a:ext cx="6096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528">
                  <a:extLst>
                    <a:ext uri="{9D8B030D-6E8A-4147-A177-3AD203B41FA5}">
                      <a16:colId xmlns:a16="http://schemas.microsoft.com/office/drawing/2014/main" val="253372313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57372502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422698505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462797837"/>
                    </a:ext>
                  </a:extLst>
                </a:gridCol>
                <a:gridCol w="1897088">
                  <a:extLst>
                    <a:ext uri="{9D8B030D-6E8A-4147-A177-3AD203B41FA5}">
                      <a16:colId xmlns:a16="http://schemas.microsoft.com/office/drawing/2014/main" val="1332335618"/>
                    </a:ext>
                  </a:extLst>
                </a:gridCol>
              </a:tblGrid>
              <a:tr h="34377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T2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↓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Ts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↓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 err="1">
                          <a:solidFill>
                            <a:schemeClr val="tx1"/>
                          </a:solidFill>
                        </a:rPr>
                        <a:t>θs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</a:rPr>
                        <a:t>↓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5732313"/>
                  </a:ext>
                </a:extLst>
              </a:tr>
              <a:tr h="34377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10/25 (40%)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8/10 (80%)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4193714"/>
                  </a:ext>
                </a:extLst>
              </a:tr>
              <a:tr h="343770"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2/10 (20%)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907529"/>
                  </a:ext>
                </a:extLst>
              </a:tr>
              <a:tr h="204425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15/25 (60%)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5/15 (33%)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891797"/>
                  </a:ext>
                </a:extLst>
              </a:tr>
              <a:tr h="2044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10/15 (67%)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530474"/>
                  </a:ext>
                </a:extLst>
              </a:tr>
            </a:tbl>
          </a:graphicData>
        </a:graphic>
      </p:graphicFrame>
      <p:pic>
        <p:nvPicPr>
          <p:cNvPr id="5" name="Picture 8">
            <a:extLst>
              <a:ext uri="{FF2B5EF4-FFF2-40B4-BE49-F238E27FC236}">
                <a16:creationId xmlns:a16="http://schemas.microsoft.com/office/drawing/2014/main" id="{7CBDB16D-1B52-9FBF-36F6-2ADF6D22A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2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305800" cy="418058"/>
          </a:xfrm>
        </p:spPr>
        <p:txBody>
          <a:bodyPr/>
          <a:lstStyle/>
          <a:p>
            <a:pPr algn="l"/>
            <a:r>
              <a:rPr lang="de-DE" sz="2400" dirty="0">
                <a:latin typeface="Arial" charset="0"/>
                <a:ea typeface="Geneva" charset="0"/>
              </a:rPr>
              <a:t>Soil measurement – Falkenberg supersite</a:t>
            </a:r>
          </a:p>
        </p:txBody>
      </p:sp>
      <p:pic>
        <p:nvPicPr>
          <p:cNvPr id="5" name="그림 6" descr="텍스트, 평면이(가) 표시된 사진&#10;&#10;자동 생성된 설명">
            <a:extLst>
              <a:ext uri="{FF2B5EF4-FFF2-40B4-BE49-F238E27FC236}">
                <a16:creationId xmlns:a16="http://schemas.microsoft.com/office/drawing/2014/main" id="{87B736DE-9B88-4751-83E0-FA5F7C881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226" y="594186"/>
            <a:ext cx="3931369" cy="2855156"/>
          </a:xfrm>
          <a:prstGeom prst="rect">
            <a:avLst/>
          </a:prstGeom>
        </p:spPr>
      </p:pic>
      <p:pic>
        <p:nvPicPr>
          <p:cNvPr id="6" name="그림 8" descr="잔디, 실외이(가) 표시된 사진&#10;&#10;자동 생성된 설명">
            <a:extLst>
              <a:ext uri="{FF2B5EF4-FFF2-40B4-BE49-F238E27FC236}">
                <a16:creationId xmlns:a16="http://schemas.microsoft.com/office/drawing/2014/main" id="{BA75EFA4-5B6F-4D8F-8630-5FAE82C8BE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77"/>
          <a:stretch/>
        </p:blipFill>
        <p:spPr>
          <a:xfrm>
            <a:off x="336104" y="3624928"/>
            <a:ext cx="3463114" cy="2554246"/>
          </a:xfrm>
          <a:prstGeom prst="rect">
            <a:avLst/>
          </a:prstGeom>
        </p:spPr>
      </p:pic>
      <p:sp>
        <p:nvSpPr>
          <p:cNvPr id="10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3957805" y="4144985"/>
            <a:ext cx="50066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Falkenberg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supersite, soil temperature at 12 levels (.05, .1, .15, .2, .3, .45, .5, .6, .9, 1, 1.2, and 1.5 m) and soil water contents at 6 levels (.08, .15, .3, .45, .9, and 1.05 m) are measured.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04" y="547622"/>
            <a:ext cx="4235896" cy="2897144"/>
          </a:xfrm>
          <a:prstGeom prst="rect">
            <a:avLst/>
          </a:prstGeom>
        </p:spPr>
      </p:pic>
      <p:sp>
        <p:nvSpPr>
          <p:cNvPr id="9" name="타원 8"/>
          <p:cNvSpPr/>
          <p:nvPr/>
        </p:nvSpPr>
        <p:spPr>
          <a:xfrm>
            <a:off x="1516132" y="1807657"/>
            <a:ext cx="403473" cy="403473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188082" y="2485013"/>
            <a:ext cx="1440160" cy="1008112"/>
          </a:xfrm>
          <a:prstGeom prst="rect">
            <a:avLst/>
          </a:prstGeom>
          <a:noFill/>
          <a:ln w="254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72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rcRect l="6822" r="6822"/>
          <a:stretch/>
        </p:blipFill>
        <p:spPr>
          <a:xfrm>
            <a:off x="4644008" y="707415"/>
            <a:ext cx="4464496" cy="516985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rcRect l="7518" r="7518"/>
          <a:stretch/>
        </p:blipFill>
        <p:spPr>
          <a:xfrm>
            <a:off x="107503" y="704865"/>
            <a:ext cx="4392489" cy="5169857"/>
          </a:xfrm>
          <a:prstGeom prst="rect">
            <a:avLst/>
          </a:prstGeom>
        </p:spPr>
      </p:pic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418058"/>
          </a:xfrm>
        </p:spPr>
        <p:txBody>
          <a:bodyPr/>
          <a:lstStyle/>
          <a:p>
            <a:pPr algn="l"/>
            <a:r>
              <a:rPr lang="de-DE" sz="2400" dirty="0" err="1">
                <a:latin typeface="Arial" charset="0"/>
                <a:ea typeface="Geneva" charset="0"/>
              </a:rPr>
              <a:t>Soil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tempearature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and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soil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water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content</a:t>
            </a:r>
            <a:r>
              <a:rPr lang="de-DE" sz="2400" dirty="0">
                <a:latin typeface="Arial" charset="0"/>
                <a:ea typeface="Geneva" charset="0"/>
              </a:rPr>
              <a:t> – Falkenberg </a:t>
            </a:r>
            <a:r>
              <a:rPr lang="de-DE" sz="2400" dirty="0" err="1">
                <a:latin typeface="Arial" charset="0"/>
                <a:ea typeface="Geneva" charset="0"/>
              </a:rPr>
              <a:t>site</a:t>
            </a:r>
            <a:endParaRPr lang="de-DE" sz="2400" dirty="0">
              <a:latin typeface="Arial" charset="0"/>
              <a:ea typeface="Geneva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19536" y="642382"/>
            <a:ext cx="648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Jogi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940152" y="642615"/>
            <a:ext cx="22070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Robinson &amp; </a:t>
            </a:r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Freitag</a:t>
            </a:r>
            <a:endParaRPr lang="en-US" dirty="0"/>
          </a:p>
        </p:txBody>
      </p:sp>
      <p:sp>
        <p:nvSpPr>
          <p:cNvPr id="9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323528" y="5740514"/>
            <a:ext cx="8784976" cy="395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Soil water content increase vs. Soil temperature decrease</a:t>
            </a:r>
          </a:p>
        </p:txBody>
      </p:sp>
      <p:sp>
        <p:nvSpPr>
          <p:cNvPr id="2" name="아래쪽 화살표 1"/>
          <p:cNvSpPr/>
          <p:nvPr/>
        </p:nvSpPr>
        <p:spPr>
          <a:xfrm>
            <a:off x="2623592" y="3140968"/>
            <a:ext cx="288032" cy="50405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아래쪽 화살표 9"/>
          <p:cNvSpPr/>
          <p:nvPr/>
        </p:nvSpPr>
        <p:spPr>
          <a:xfrm>
            <a:off x="7262174" y="3140968"/>
            <a:ext cx="288032" cy="50405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아래쪽 화살표 10"/>
          <p:cNvSpPr/>
          <p:nvPr/>
        </p:nvSpPr>
        <p:spPr>
          <a:xfrm>
            <a:off x="7624607" y="3323924"/>
            <a:ext cx="288032" cy="50405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18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418058"/>
          </a:xfrm>
        </p:spPr>
        <p:txBody>
          <a:bodyPr/>
          <a:lstStyle/>
          <a:p>
            <a:pPr algn="l"/>
            <a:r>
              <a:rPr lang="de-DE" sz="2400" dirty="0" err="1">
                <a:latin typeface="Arial" charset="0"/>
                <a:ea typeface="Geneva" charset="0"/>
              </a:rPr>
              <a:t>Conceptual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temperature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diffusion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model</a:t>
            </a:r>
            <a:endParaRPr lang="de-DE" sz="2400" dirty="0">
              <a:latin typeface="Arial" charset="0"/>
              <a:ea typeface="Geneva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-1366564" y="1028353"/>
                <a:ext cx="5832648" cy="15121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𝑠𝑜𝑖𝑙</m:t>
                          </m:r>
                        </m:sub>
                      </m:sSub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𝑠𝑜𝑖𝑙</m:t>
                          </m:r>
                        </m:sub>
                      </m:sSub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66564" y="1028353"/>
                <a:ext cx="5832648" cy="151216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직사각형 2"/>
          <p:cNvSpPr/>
          <p:nvPr/>
        </p:nvSpPr>
        <p:spPr>
          <a:xfrm>
            <a:off x="3419872" y="980728"/>
            <a:ext cx="44775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: the soil heat capacity (J m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l-GR" altLang="ko-KR" dirty="0"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altLang="ko-KR" baseline="-25000" dirty="0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: the thermal conductivity (J m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s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/>
          </a:p>
        </p:txBody>
      </p:sp>
      <p:sp>
        <p:nvSpPr>
          <p:cNvPr id="11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107504" y="1988840"/>
            <a:ext cx="8928992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Idealized initial surface temperature (BC): T(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t,z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= 0) =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diurnal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cos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diurnal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(t –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max,diurnal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)] </a:t>
            </a:r>
          </a:p>
        </p:txBody>
      </p:sp>
      <p:sp>
        <p:nvSpPr>
          <p:cNvPr id="15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86172" y="2649151"/>
            <a:ext cx="921930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Idealized initial surface temperature profile: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     T(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t,z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diurnal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exp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[z/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diurnal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cos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diurnal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(t –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max,diurnal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) + z/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diurnal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]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240105" y="3594093"/>
            <a:ext cx="278473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 err="1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altLang="ko-KR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diurnal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: Diurnal e-folding depth</a:t>
            </a:r>
          </a:p>
          <a:p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of the thermal forcing (m)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     = sqrt(2k/</a:t>
            </a:r>
            <a:r>
              <a:rPr lang="en-US" altLang="ko-KR" sz="1400" dirty="0" err="1"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lang="en-US" altLang="ko-KR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diurnal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dirty="0"/>
          </a:p>
        </p:txBody>
      </p:sp>
      <p:sp>
        <p:nvSpPr>
          <p:cNvPr id="17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86172" y="4091365"/>
            <a:ext cx="9219306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l-GR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altLang="ko-KR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considering soil water content θ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l-GR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l-GR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sz="15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altLang="ko-KR" sz="1400" dirty="0" err="1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endParaRPr lang="en-US" altLang="ko-K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l-GR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altLang="ko-KR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 = b</a:t>
            </a:r>
            <a:r>
              <a:rPr lang="en-US" altLang="ko-KR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 + b</a:t>
            </a:r>
            <a:r>
              <a:rPr lang="en-US" altLang="ko-KR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θ + b</a:t>
            </a:r>
            <a:r>
              <a:rPr lang="en-US" altLang="ko-KR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US" altLang="ko-KR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1/2</a:t>
            </a:r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 (from Chung and Horton 1987)</a:t>
            </a:r>
            <a:endParaRPr lang="en-US" altLang="ko-KR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86172" y="5524490"/>
            <a:ext cx="880630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All parameters are determined using soil information, temperature statistics, and observation data of </a:t>
            </a:r>
            <a:r>
              <a:rPr lang="en-US" altLang="ko-KR" sz="1500" dirty="0" err="1">
                <a:latin typeface="Arial" panose="020B0604020202020204" pitchFamily="34" charset="0"/>
                <a:cs typeface="Arial" panose="020B0604020202020204" pitchFamily="34" charset="0"/>
              </a:rPr>
              <a:t>Falkenberg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 supersite.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80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4" b="5707"/>
          <a:stretch/>
        </p:blipFill>
        <p:spPr>
          <a:xfrm>
            <a:off x="1466617" y="1890406"/>
            <a:ext cx="2385303" cy="4436610"/>
          </a:xfrm>
          <a:prstGeom prst="rect">
            <a:avLst/>
          </a:prstGeom>
        </p:spPr>
      </p:pic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418058"/>
          </a:xfrm>
        </p:spPr>
        <p:txBody>
          <a:bodyPr/>
          <a:lstStyle/>
          <a:p>
            <a:pPr algn="l"/>
            <a:r>
              <a:rPr lang="de-DE" sz="2400" dirty="0" err="1">
                <a:latin typeface="Arial" charset="0"/>
                <a:ea typeface="Geneva" charset="0"/>
              </a:rPr>
              <a:t>Conceptual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temperature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diffusion</a:t>
            </a:r>
            <a:r>
              <a:rPr lang="de-DE" sz="2400" dirty="0">
                <a:latin typeface="Arial" charset="0"/>
                <a:ea typeface="Geneva" charset="0"/>
              </a:rPr>
              <a:t> </a:t>
            </a:r>
            <a:r>
              <a:rPr lang="de-DE" sz="2400" dirty="0" err="1">
                <a:latin typeface="Arial" charset="0"/>
                <a:ea typeface="Geneva" charset="0"/>
              </a:rPr>
              <a:t>model</a:t>
            </a:r>
            <a:endParaRPr lang="de-DE" sz="2400" dirty="0">
              <a:latin typeface="Arial" charset="0"/>
              <a:ea typeface="Geneva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-533831" y="764704"/>
                <a:ext cx="5832648" cy="15121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𝑠𝑜𝑖𝑙</m:t>
                          </m:r>
                        </m:sub>
                      </m:sSub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33831" y="764704"/>
                <a:ext cx="5832648" cy="151216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직사각형 2"/>
          <p:cNvSpPr/>
          <p:nvPr/>
        </p:nvSpPr>
        <p:spPr>
          <a:xfrm>
            <a:off x="4252605" y="923811"/>
            <a:ext cx="3631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κ</a:t>
            </a:r>
            <a:r>
              <a:rPr lang="en-US" altLang="ko-KR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: the thermal diffusivity (m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s</a:t>
            </a:r>
            <a:r>
              <a:rPr lang="en-US" altLang="ko-KR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/>
          </a:p>
        </p:txBody>
      </p:sp>
      <p:sp>
        <p:nvSpPr>
          <p:cNvPr id="11" name="직사각형 42">
            <a:extLst>
              <a:ext uri="{FF2B5EF4-FFF2-40B4-BE49-F238E27FC236}">
                <a16:creationId xmlns:a16="http://schemas.microsoft.com/office/drawing/2014/main" id="{E92FE4F8-DD29-42B3-AA72-A79EA300C2DA}"/>
              </a:ext>
            </a:extLst>
          </p:cNvPr>
          <p:cNvSpPr/>
          <p:nvPr/>
        </p:nvSpPr>
        <p:spPr>
          <a:xfrm>
            <a:off x="107504" y="1553028"/>
            <a:ext cx="9036496" cy="74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The diffusion equation is numerically solved considering the linearly decreasing surface temperature during the first 10 minute and continuous moistening from the surface (4.58 cm h</a:t>
            </a:r>
            <a:r>
              <a:rPr lang="en-US" altLang="ko-KR" sz="15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altLang="ko-KR" sz="15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graphicFrame>
        <p:nvGraphicFramePr>
          <p:cNvPr id="12" name="차트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4747186"/>
              </p:ext>
            </p:extLst>
          </p:nvPr>
        </p:nvGraphicFramePr>
        <p:xfrm>
          <a:off x="4221383" y="2412655"/>
          <a:ext cx="3807776" cy="2168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차트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0966029"/>
              </p:ext>
            </p:extLst>
          </p:nvPr>
        </p:nvGraphicFramePr>
        <p:xfrm>
          <a:off x="4180341" y="4415130"/>
          <a:ext cx="3889860" cy="2115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82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0A2431CD-AD9C-9A39-704F-02E4842140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98" b="4198"/>
          <a:stretch/>
        </p:blipFill>
        <p:spPr>
          <a:xfrm>
            <a:off x="4662480" y="2249164"/>
            <a:ext cx="4430604" cy="4058643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0051B6C0-6879-14EA-38F5-99756B5F62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36" t="8897" r="6615" b="64556"/>
          <a:stretch/>
        </p:blipFill>
        <p:spPr>
          <a:xfrm>
            <a:off x="4921058" y="910703"/>
            <a:ext cx="3862470" cy="117120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7" r="51971"/>
          <a:stretch/>
        </p:blipFill>
        <p:spPr>
          <a:xfrm>
            <a:off x="2339752" y="980728"/>
            <a:ext cx="2232248" cy="5126558"/>
          </a:xfrm>
          <a:prstGeom prst="rect">
            <a:avLst/>
          </a:prstGeom>
        </p:spPr>
      </p:pic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418058"/>
          </a:xfrm>
        </p:spPr>
        <p:txBody>
          <a:bodyPr/>
          <a:lstStyle/>
          <a:p>
            <a:pPr algn="l"/>
            <a:r>
              <a:rPr lang="de-DE" sz="2400" dirty="0">
                <a:latin typeface="Arial" charset="0"/>
                <a:ea typeface="Geneva" charset="0"/>
              </a:rPr>
              <a:t>Temperature drop without water content jump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2987824" y="777012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Jogi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case</a:t>
            </a:r>
            <a:endParaRPr 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9" r="50782"/>
          <a:stretch/>
        </p:blipFill>
        <p:spPr>
          <a:xfrm>
            <a:off x="107504" y="963476"/>
            <a:ext cx="2304256" cy="512065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539552" y="777012"/>
            <a:ext cx="1732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diffusion model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FEB8CAA6-7C40-BC27-B542-F96EF58A1849}"/>
              </a:ext>
            </a:extLst>
          </p:cNvPr>
          <p:cNvCxnSpPr/>
          <p:nvPr/>
        </p:nvCxnSpPr>
        <p:spPr>
          <a:xfrm>
            <a:off x="539552" y="2564904"/>
            <a:ext cx="18002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0EF994D4-41E3-54FB-9CDC-C4FFD11E7173}"/>
              </a:ext>
            </a:extLst>
          </p:cNvPr>
          <p:cNvCxnSpPr/>
          <p:nvPr/>
        </p:nvCxnSpPr>
        <p:spPr>
          <a:xfrm>
            <a:off x="2771800" y="2230692"/>
            <a:ext cx="18002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DB4D0CED-FC80-EE34-9427-7E72F8432FC3}"/>
              </a:ext>
            </a:extLst>
          </p:cNvPr>
          <p:cNvCxnSpPr/>
          <p:nvPr/>
        </p:nvCxnSpPr>
        <p:spPr>
          <a:xfrm>
            <a:off x="528432" y="2181593"/>
            <a:ext cx="18002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7928B44-18B2-7D4B-400C-812D42CC9F1C}"/>
              </a:ext>
            </a:extLst>
          </p:cNvPr>
          <p:cNvSpPr/>
          <p:nvPr/>
        </p:nvSpPr>
        <p:spPr>
          <a:xfrm>
            <a:off x="5970016" y="620688"/>
            <a:ext cx="1732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diffusion model</a:t>
            </a:r>
            <a:endParaRPr 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EBD0DC0-F4A2-2701-83C0-2FC6BE3033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70" t="89997" r="3981" b="6281"/>
          <a:stretch/>
        </p:blipFill>
        <p:spPr>
          <a:xfrm>
            <a:off x="5041798" y="2090671"/>
            <a:ext cx="3862470" cy="164221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5F4B4582-4AC0-C23A-EF09-6641AC81C4BF}"/>
              </a:ext>
            </a:extLst>
          </p:cNvPr>
          <p:cNvSpPr/>
          <p:nvPr/>
        </p:nvSpPr>
        <p:spPr>
          <a:xfrm>
            <a:off x="6300192" y="2132856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Jogi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52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1"/>
          <a:stretch/>
        </p:blipFill>
        <p:spPr>
          <a:xfrm>
            <a:off x="4336825" y="980728"/>
            <a:ext cx="4627663" cy="5126558"/>
          </a:xfrm>
          <a:prstGeom prst="rect">
            <a:avLst/>
          </a:prstGeom>
        </p:spPr>
      </p:pic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418058"/>
          </a:xfrm>
        </p:spPr>
        <p:txBody>
          <a:bodyPr/>
          <a:lstStyle/>
          <a:p>
            <a:pPr algn="l"/>
            <a:r>
              <a:rPr lang="de-DE" sz="2400" dirty="0">
                <a:latin typeface="Arial" charset="0"/>
                <a:ea typeface="Geneva" charset="0"/>
              </a:rPr>
              <a:t>Temperature drop with water content jump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6156176" y="77701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Freitag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case</a:t>
            </a:r>
            <a:endParaRPr 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" r="9333"/>
          <a:stretch/>
        </p:blipFill>
        <p:spPr>
          <a:xfrm>
            <a:off x="86479" y="961678"/>
            <a:ext cx="4470430" cy="512065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524601" y="777012"/>
            <a:ext cx="1732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diffusion model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1F10670-ED58-431D-C201-A23D32B0AF61}"/>
              </a:ext>
            </a:extLst>
          </p:cNvPr>
          <p:cNvCxnSpPr/>
          <p:nvPr/>
        </p:nvCxnSpPr>
        <p:spPr>
          <a:xfrm>
            <a:off x="539552" y="2562347"/>
            <a:ext cx="18002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98016FC-2519-7673-E4A3-4ACC82F9D9DB}"/>
              </a:ext>
            </a:extLst>
          </p:cNvPr>
          <p:cNvCxnSpPr/>
          <p:nvPr/>
        </p:nvCxnSpPr>
        <p:spPr>
          <a:xfrm>
            <a:off x="5004048" y="2252751"/>
            <a:ext cx="18002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19D9ECCB-A215-6E66-CC05-2D290FB1EA05}"/>
              </a:ext>
            </a:extLst>
          </p:cNvPr>
          <p:cNvCxnSpPr/>
          <p:nvPr/>
        </p:nvCxnSpPr>
        <p:spPr>
          <a:xfrm>
            <a:off x="528432" y="3054252"/>
            <a:ext cx="180020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337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20" y="1012968"/>
            <a:ext cx="4925119" cy="492511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rcRect l="2605" r="2605"/>
          <a:stretch/>
        </p:blipFill>
        <p:spPr>
          <a:xfrm>
            <a:off x="4535056" y="980728"/>
            <a:ext cx="4680520" cy="4937770"/>
          </a:xfrm>
          <a:prstGeom prst="rect">
            <a:avLst/>
          </a:prstGeom>
        </p:spPr>
      </p:pic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418058"/>
          </a:xfrm>
        </p:spPr>
        <p:txBody>
          <a:bodyPr/>
          <a:lstStyle/>
          <a:p>
            <a:pPr algn="l"/>
            <a:r>
              <a:rPr lang="de-DE" sz="2400" dirty="0">
                <a:latin typeface="Arial" charset="0"/>
                <a:ea typeface="Geneva" charset="0"/>
              </a:rPr>
              <a:t>Temperature drop with water content jump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6084168" y="77701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Freitag case</a:t>
            </a:r>
            <a:endParaRPr 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1524601" y="777012"/>
            <a:ext cx="1732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diffusion model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194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3"/>
          <p:cNvSpPr txBox="1">
            <a:spLocks/>
          </p:cNvSpPr>
          <p:nvPr/>
        </p:nvSpPr>
        <p:spPr bwMode="auto">
          <a:xfrm>
            <a:off x="107504" y="116632"/>
            <a:ext cx="3672408" cy="41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Arial" pitchFamily="24" charset="0"/>
                <a:ea typeface="Geneva" pitchFamily="24" charset="-128"/>
                <a:cs typeface="Geneva" pitchFamily="2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24" charset="0"/>
                <a:ea typeface="Geneva" pitchFamily="24" charset="-128"/>
                <a:cs typeface="Geneva" pitchFamily="24" charset="-128"/>
              </a:defRPr>
            </a:lvl9pPr>
          </a:lstStyle>
          <a:p>
            <a:pPr algn="l"/>
            <a:r>
              <a:rPr lang="de-DE" sz="2400" dirty="0">
                <a:latin typeface="Arial" charset="0"/>
                <a:ea typeface="Geneva" charset="0"/>
              </a:rPr>
              <a:t>Summary</a:t>
            </a:r>
          </a:p>
        </p:txBody>
      </p:sp>
      <p:sp>
        <p:nvSpPr>
          <p:cNvPr id="6" name="Inhaltsplatzhalter 4"/>
          <p:cNvSpPr txBox="1">
            <a:spLocks/>
          </p:cNvSpPr>
          <p:nvPr/>
        </p:nvSpPr>
        <p:spPr bwMode="auto">
          <a:xfrm>
            <a:off x="107505" y="764705"/>
            <a:ext cx="8928992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Geneva" pitchFamily="24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dirty="0">
                <a:latin typeface="Arial" charset="0"/>
                <a:ea typeface="Geneva" charset="0"/>
              </a:rPr>
              <a:t>To examine how soil temperature is affected by air temperature decrease in cold pool events, the measurement data during </a:t>
            </a:r>
            <a:r>
              <a:rPr lang="en-US" sz="1800" dirty="0" err="1">
                <a:latin typeface="Arial" charset="0"/>
                <a:ea typeface="Geneva" charset="0"/>
              </a:rPr>
              <a:t>FESSTVaL</a:t>
            </a:r>
            <a:r>
              <a:rPr lang="en-US" sz="1800" dirty="0">
                <a:latin typeface="Arial" charset="0"/>
                <a:ea typeface="Geneva" charset="0"/>
              </a:rPr>
              <a:t> are </a:t>
            </a:r>
            <a:r>
              <a:rPr lang="en-US" sz="1800" dirty="0" err="1">
                <a:latin typeface="Arial" charset="0"/>
                <a:ea typeface="Geneva" charset="0"/>
              </a:rPr>
              <a:t>analysed</a:t>
            </a:r>
            <a:r>
              <a:rPr lang="en-US" sz="1800" dirty="0">
                <a:latin typeface="Arial" charset="0"/>
                <a:ea typeface="Geneva" charset="0"/>
              </a:rPr>
              <a:t> and an ideal thermal diffusion model is conducted.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Arial" charset="0"/>
                <a:ea typeface="Geneva" charset="0"/>
              </a:rPr>
              <a:t>Many observed soil temperatures are decreased during cold pool events when the soil water contents are accordingly increased.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Arial" charset="0"/>
                <a:ea typeface="Geneva" charset="0"/>
              </a:rPr>
              <a:t>Thermal diffusion model results suggest that one possible reason is thermal diffusivity increase due to the increase of the soil water content from very low (~ 5%) level to certain threshold level (~20% here).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Arial" charset="0"/>
                <a:ea typeface="Geneva" charset="0"/>
              </a:rPr>
              <a:t>Further studies are still necessary to explain many exceptional cases.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747" y="6362528"/>
            <a:ext cx="1361554" cy="4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81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>
          <a:defRPr sz="10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1169</Words>
  <Application>Microsoft Office PowerPoint</Application>
  <PresentationFormat>화면 슬라이드 쇼(4:3)</PresentationFormat>
  <Paragraphs>158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8" baseType="lpstr">
      <vt:lpstr>Arial</vt:lpstr>
      <vt:lpstr>Calibri</vt:lpstr>
      <vt:lpstr>Cambria Math</vt:lpstr>
      <vt:lpstr>Office-Design</vt:lpstr>
      <vt:lpstr>A Case Study on the Soil Temperature Cooling Mechanism by Convective Cold Pools using Observation Network Data</vt:lpstr>
      <vt:lpstr>Cold pools</vt:lpstr>
      <vt:lpstr>Cold pools and suface</vt:lpstr>
      <vt:lpstr>Cold pools and suface</vt:lpstr>
      <vt:lpstr>PowerPoint 프레젠테이션</vt:lpstr>
      <vt:lpstr>Jogi case – 29th Jun 2021</vt:lpstr>
      <vt:lpstr>Jogi case – 29th Jun 2021</vt:lpstr>
      <vt:lpstr>Jogi case – 29th Jun 2021</vt:lpstr>
      <vt:lpstr>Jogi case – 29th Jun 2021</vt:lpstr>
      <vt:lpstr>PowerPoint 프레젠테이션</vt:lpstr>
      <vt:lpstr>PowerPoint 프레젠테이션</vt:lpstr>
      <vt:lpstr>PowerPoint 프레젠테이션</vt:lpstr>
      <vt:lpstr>PowerPoint 프레젠테이션</vt:lpstr>
      <vt:lpstr>Soil tempearature and soil water content – 9th Jul 2021 </vt:lpstr>
      <vt:lpstr>Cold pool statistics</vt:lpstr>
      <vt:lpstr>Cold pool statistics</vt:lpstr>
      <vt:lpstr>Soil measurement – Falkenberg supersite</vt:lpstr>
      <vt:lpstr>Soil tempearature and soil water content – Falkenberg site</vt:lpstr>
      <vt:lpstr>Conceptual temperature diffusion model</vt:lpstr>
      <vt:lpstr>Conceptual temperature diffusion model</vt:lpstr>
      <vt:lpstr>Temperature drop without water content jump</vt:lpstr>
      <vt:lpstr>Temperature drop with water content jump</vt:lpstr>
      <vt:lpstr>Temperature drop with water content jump</vt:lpstr>
      <vt:lpstr>PowerPoint 프레젠테이션</vt:lpstr>
    </vt:vector>
  </TitlesOfParts>
  <Company>MPI für Meteorologie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</dc:title>
  <dc:creator>Norbert P. Noreiks</dc:creator>
  <cp:lastModifiedBy>서재명</cp:lastModifiedBy>
  <cp:revision>209</cp:revision>
  <cp:lastPrinted>2009-09-23T16:02:23Z</cp:lastPrinted>
  <dcterms:created xsi:type="dcterms:W3CDTF">2009-09-23T15:10:23Z</dcterms:created>
  <dcterms:modified xsi:type="dcterms:W3CDTF">2022-09-08T07:43:24Z</dcterms:modified>
</cp:coreProperties>
</file>