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70" r:id="rId4"/>
    <p:sldId id="290" r:id="rId5"/>
    <p:sldId id="292" r:id="rId6"/>
    <p:sldId id="291" r:id="rId7"/>
    <p:sldId id="295" r:id="rId8"/>
    <p:sldId id="293" r:id="rId9"/>
    <p:sldId id="294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050" autoAdjust="0"/>
  </p:normalViewPr>
  <p:slideViewPr>
    <p:cSldViewPr snapToGrid="0">
      <p:cViewPr>
        <p:scale>
          <a:sx n="90" d="100"/>
          <a:sy n="90" d="100"/>
        </p:scale>
        <p:origin x="-1672" y="-1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53D33-4B6E-4C64-9088-1810071D0139}" type="datetimeFigureOut">
              <a:rPr lang="en-US" smtClean="0"/>
              <a:t>8/28/23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B8770-4F1B-4557-B338-B091736422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87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E1D5F970-CFA8-454C-B4A5-D47177C737E6}" type="datetimeFigureOut">
              <a:rPr lang="en-US" smtClean="0"/>
              <a:t>8/28/23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45E70485-2CB0-8A4B-889D-B2EC7E32D3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5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77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22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485-2CB0-8A4B-889D-B2EC7E32D36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66F1-666C-6846-B64A-99D992FB48F0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9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E74-6C5D-D745-A3AF-AEF660AC2E53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4D60-C87F-4B4D-AFCC-1EC13C664769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2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605C5-E245-E844-93DB-E633A8BB4E3F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57704-0550-654B-8DA3-90B4A94E8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8696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2037F-6C85-DE4E-9DB8-77096642D9D8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3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0DF8-48C8-8B4A-A7CD-560E407B6745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4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1B1C-38FB-2348-ADDC-B57798D625A1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96E6-55C0-9B4C-B848-BA7E38A90174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0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8892-4819-2948-AE79-0E91F76832DC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AC85-0965-CB4C-8DA3-232E724CAC9B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0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8D8-E3DA-B649-B3F0-95F01C044E57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8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B933-D59C-C248-B3DA-86ABFA2139D5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0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756C-83B1-3A45-B688-80986538D4C4}" type="datetime1">
              <a:rPr lang="en-US" smtClean="0"/>
              <a:t>8/28/23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C05CC-78AA-468C-92C0-C2A0072D44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47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" y="1423765"/>
            <a:ext cx="876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Communication Between Meteorologists and Oceanographers: The American Meteorological Society’s Committee on Oceans, Coasts and the Blue Economy</a:t>
            </a:r>
            <a:endParaRPr lang="en-US" sz="32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2992" y="4070696"/>
            <a:ext cx="590418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</a:rPr>
              <a:t>Pamela Emch</a:t>
            </a:r>
            <a:endParaRPr lang="en-US" sz="2400" b="1" dirty="0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</a:rPr>
              <a:t>Emch &amp; Associates, Redondo Beach, CA, USA</a:t>
            </a:r>
          </a:p>
          <a:p>
            <a:pPr algn="ctr"/>
            <a:r>
              <a:rPr lang="en-US" sz="2400" b="1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</a:rPr>
              <a:t>Chair, AMS COCBE</a:t>
            </a:r>
            <a:endParaRPr lang="en-US" sz="2400" b="1" dirty="0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</a:endParaRPr>
          </a:p>
          <a:p>
            <a:pPr algn="ctr"/>
            <a:endParaRPr lang="en-US" sz="28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16" name="Picture 4" descr="Amsse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04319" cy="150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8637" y="5596026"/>
            <a:ext cx="8926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2023 </a:t>
            </a:r>
            <a:r>
              <a:rPr lang="en-US" dirty="0"/>
              <a:t>Annual Meeting of the European Meteorological </a:t>
            </a:r>
            <a:r>
              <a:rPr lang="en-US" dirty="0" smtClean="0"/>
              <a:t>Society</a:t>
            </a:r>
          </a:p>
          <a:p>
            <a:pPr algn="ctr"/>
            <a:r>
              <a:rPr lang="en-US" dirty="0" smtClean="0"/>
              <a:t>Bratislava, Slovakia</a:t>
            </a:r>
            <a:endParaRPr lang="en-US" dirty="0"/>
          </a:p>
          <a:p>
            <a:pPr algn="ctr"/>
            <a:r>
              <a:rPr lang="en-US" dirty="0"/>
              <a:t>Session ES2.1 Communication and Media</a:t>
            </a:r>
          </a:p>
          <a:p>
            <a:pPr algn="ctr"/>
            <a:r>
              <a:rPr lang="en-US" dirty="0"/>
              <a:t>6</a:t>
            </a:r>
            <a:r>
              <a:rPr lang="en-US" dirty="0" smtClean="0"/>
              <a:t> September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0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362"/>
            <a:ext cx="9144000" cy="80464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American Meteorological Society (AMS) Membership</a:t>
            </a:r>
            <a:r>
              <a:rPr lang="en-US" sz="5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rPr>
              <a:t> </a:t>
            </a:r>
            <a:endParaRPr lang="en-US" sz="4800" i="1" dirty="0" smtClean="0">
              <a:ea typeface="+mj-ea"/>
              <a:cs typeface="+mj-cs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499" y="1400251"/>
            <a:ext cx="8748401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Arial"/>
              <a:buChar char="•"/>
              <a:defRPr/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Over 13,000 </a:t>
            </a:r>
            <a:r>
              <a:rPr lang="en-US" sz="2800" dirty="0">
                <a:effectLst>
                  <a:outerShdw dir="2700000" algn="tl">
                    <a:srgbClr val="000000"/>
                  </a:outerShdw>
                </a:effectLst>
              </a:rPr>
              <a:t>professionals in the atmospheric, oceanic</a:t>
            </a: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, hydrologic, and related sciences and areas</a:t>
            </a:r>
            <a:endParaRPr lang="en-US" sz="2800" dirty="0">
              <a:effectLst>
                <a:outerShdw dir="2700000" algn="tl">
                  <a:srgbClr val="000000"/>
                </a:outerShdw>
              </a:effectLst>
            </a:endParaRPr>
          </a:p>
          <a:p>
            <a:pPr marL="852488" lvl="1" indent="-457200">
              <a:spcBef>
                <a:spcPts val="600"/>
              </a:spcBef>
              <a:defRPr/>
            </a:pPr>
            <a:r>
              <a:rPr lang="en-US" dirty="0" smtClean="0">
                <a:effectLst>
                  <a:outerShdw dir="2700000" algn="tl">
                    <a:srgbClr val="000000"/>
                  </a:outerShdw>
                </a:effectLst>
              </a:rPr>
              <a:t>~1</a:t>
            </a:r>
            <a:r>
              <a:rPr lang="en-US" dirty="0">
                <a:effectLst>
                  <a:outerShdw dir="2700000" algn="tl">
                    <a:srgbClr val="000000"/>
                  </a:outerShdw>
                </a:effectLst>
              </a:rPr>
              <a:t>/3 </a:t>
            </a:r>
            <a:r>
              <a:rPr lang="en-US" dirty="0" smtClean="0">
                <a:effectLst>
                  <a:outerShdw dir="2700000" algn="tl">
                    <a:srgbClr val="000000"/>
                  </a:outerShdw>
                </a:effectLst>
              </a:rPr>
              <a:t>academic, 1/3 public/government, 1/3 private sectors</a:t>
            </a:r>
          </a:p>
          <a:p>
            <a:pPr marL="852488" lvl="1" indent="-457200">
              <a:spcBef>
                <a:spcPts val="600"/>
              </a:spcBef>
              <a:defRPr/>
            </a:pPr>
            <a:r>
              <a:rPr lang="en-US" dirty="0">
                <a:effectLst>
                  <a:outerShdw dir="2700000" algn="tl">
                    <a:srgbClr val="000000"/>
                  </a:outerShdw>
                </a:effectLst>
              </a:rPr>
              <a:t>A</a:t>
            </a:r>
            <a:r>
              <a:rPr lang="en-US" dirty="0" smtClean="0">
                <a:effectLst>
                  <a:outerShdw dir="2700000" algn="tl">
                    <a:srgbClr val="000000"/>
                  </a:outerShdw>
                </a:effectLst>
              </a:rPr>
              <a:t>mong </a:t>
            </a:r>
            <a:r>
              <a:rPr lang="en-US" dirty="0">
                <a:effectLst>
                  <a:outerShdw dir="2700000" algn="tl">
                    <a:srgbClr val="000000"/>
                  </a:outerShdw>
                </a:effectLst>
              </a:rPr>
              <a:t>scientific </a:t>
            </a:r>
            <a:r>
              <a:rPr lang="en-US" dirty="0" smtClean="0">
                <a:effectLst>
                  <a:outerShdw dir="2700000" algn="tl">
                    <a:srgbClr val="000000"/>
                  </a:outerShdw>
                </a:effectLst>
              </a:rPr>
              <a:t>disciplines likely higher percentage in atmospheric science</a:t>
            </a:r>
            <a:endParaRPr lang="en-US" dirty="0">
              <a:effectLst>
                <a:outerShdw dir="2700000" algn="tl">
                  <a:srgbClr val="000000"/>
                </a:outerShdw>
              </a:effectLst>
            </a:endParaRPr>
          </a:p>
          <a:p>
            <a:pPr>
              <a:spcBef>
                <a:spcPts val="600"/>
              </a:spcBef>
              <a:buFont typeface="Arial"/>
              <a:buChar char="•"/>
              <a:defRPr/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~ 3,000 students</a:t>
            </a:r>
          </a:p>
          <a:p>
            <a:pPr>
              <a:spcBef>
                <a:spcPts val="600"/>
              </a:spcBef>
              <a:buFont typeface="Arial"/>
              <a:buChar char="•"/>
              <a:defRPr/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~ </a:t>
            </a:r>
            <a:r>
              <a:rPr lang="en-US" sz="2800" dirty="0">
                <a:effectLst>
                  <a:outerShdw dir="2700000" algn="tl">
                    <a:srgbClr val="000000"/>
                  </a:outerShdw>
                </a:effectLst>
              </a:rPr>
              <a:t>1,000 Associate Members — individuals outside the atmospheric and related sciences, such as weather enthusiasts, K-12 teachers, etc.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2365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 flipV="1">
            <a:off x="4266636" y="4881072"/>
            <a:ext cx="1144123" cy="796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266637" y="3746208"/>
            <a:ext cx="1144123" cy="796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308094" y="2579223"/>
            <a:ext cx="1144123" cy="796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14023"/>
            <a:ext cx="7772400" cy="874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AMS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Volunteer Commissions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3554" name="Organization Chart 5"/>
          <p:cNvGrpSpPr>
            <a:grpSpLocks/>
          </p:cNvGrpSpPr>
          <p:nvPr/>
        </p:nvGrpSpPr>
        <p:grpSpPr bwMode="auto">
          <a:xfrm>
            <a:off x="819476" y="874713"/>
            <a:ext cx="8153400" cy="5791200"/>
            <a:chOff x="480" y="672"/>
            <a:chExt cx="5136" cy="364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3559" name="AutoShape 4"/>
            <p:cNvSpPr>
              <a:spLocks noChangeAspect="1" noChangeArrowheads="1" noTextEdit="1"/>
            </p:cNvSpPr>
            <p:nvPr/>
          </p:nvSpPr>
          <p:spPr bwMode="auto">
            <a:xfrm>
              <a:off x="480" y="672"/>
              <a:ext cx="5136" cy="3648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23560" name="_s1028"/>
            <p:cNvCxnSpPr>
              <a:cxnSpLocks noChangeShapeType="1"/>
              <a:stCxn id="23572" idx="1"/>
              <a:endCxn id="23566" idx="2"/>
            </p:cNvCxnSpPr>
            <p:nvPr/>
          </p:nvCxnSpPr>
          <p:spPr bwMode="auto">
            <a:xfrm rot="10800000">
              <a:off x="2904" y="1344"/>
              <a:ext cx="168" cy="1824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1" name="_s1029"/>
            <p:cNvCxnSpPr>
              <a:cxnSpLocks noChangeShapeType="1"/>
              <a:stCxn id="23571" idx="3"/>
              <a:endCxn id="23566" idx="2"/>
            </p:cNvCxnSpPr>
            <p:nvPr/>
          </p:nvCxnSpPr>
          <p:spPr bwMode="auto">
            <a:xfrm flipV="1">
              <a:off x="2784" y="1344"/>
              <a:ext cx="120" cy="1824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2" name="_s1030"/>
            <p:cNvCxnSpPr>
              <a:cxnSpLocks noChangeShapeType="1"/>
              <a:stCxn id="23570" idx="1"/>
              <a:endCxn id="23566" idx="2"/>
            </p:cNvCxnSpPr>
            <p:nvPr/>
          </p:nvCxnSpPr>
          <p:spPr bwMode="auto">
            <a:xfrm rot="10800000">
              <a:off x="2904" y="1344"/>
              <a:ext cx="168" cy="1136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3" name="_s1031"/>
            <p:cNvCxnSpPr>
              <a:cxnSpLocks noChangeShapeType="1"/>
              <a:stCxn id="23569" idx="3"/>
              <a:endCxn id="23566" idx="2"/>
            </p:cNvCxnSpPr>
            <p:nvPr/>
          </p:nvCxnSpPr>
          <p:spPr bwMode="auto">
            <a:xfrm flipV="1">
              <a:off x="2784" y="1344"/>
              <a:ext cx="120" cy="1136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4" name="_s1032"/>
            <p:cNvCxnSpPr>
              <a:cxnSpLocks noChangeShapeType="1"/>
              <a:stCxn id="23568" idx="1"/>
              <a:endCxn id="23566" idx="2"/>
            </p:cNvCxnSpPr>
            <p:nvPr/>
          </p:nvCxnSpPr>
          <p:spPr bwMode="auto">
            <a:xfrm rot="10800000">
              <a:off x="2904" y="1344"/>
              <a:ext cx="168" cy="408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5" name="_s1033"/>
            <p:cNvCxnSpPr>
              <a:cxnSpLocks noChangeShapeType="1"/>
              <a:stCxn id="23567" idx="3"/>
              <a:endCxn id="23566" idx="2"/>
            </p:cNvCxnSpPr>
            <p:nvPr/>
          </p:nvCxnSpPr>
          <p:spPr bwMode="auto">
            <a:xfrm flipV="1">
              <a:off x="2784" y="1344"/>
              <a:ext cx="120" cy="408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6" name="_s1034"/>
            <p:cNvSpPr>
              <a:spLocks noChangeArrowheads="1"/>
            </p:cNvSpPr>
            <p:nvPr/>
          </p:nvSpPr>
          <p:spPr bwMode="auto">
            <a:xfrm>
              <a:off x="2304" y="816"/>
              <a:ext cx="1200" cy="5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Council</a:t>
              </a:r>
            </a:p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(</a:t>
              </a:r>
              <a:r>
                <a:rPr lang="en-US" sz="1600" b="1" i="1" dirty="0">
                  <a:solidFill>
                    <a:schemeClr val="bg1"/>
                  </a:solidFill>
                </a:rPr>
                <a:t>elected</a:t>
              </a:r>
              <a:r>
                <a:rPr lang="en-US" sz="1600" b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23567" name="_s1035"/>
            <p:cNvSpPr>
              <a:spLocks noChangeArrowheads="1"/>
            </p:cNvSpPr>
            <p:nvPr/>
          </p:nvSpPr>
          <p:spPr bwMode="auto">
            <a:xfrm>
              <a:off x="528" y="1488"/>
              <a:ext cx="2256" cy="5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Education and 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Human Resources</a:t>
              </a:r>
            </a:p>
          </p:txBody>
        </p:sp>
        <p:sp>
          <p:nvSpPr>
            <p:cNvPr id="23568" name="_s1036"/>
            <p:cNvSpPr>
              <a:spLocks noChangeArrowheads="1"/>
            </p:cNvSpPr>
            <p:nvPr/>
          </p:nvSpPr>
          <p:spPr bwMode="auto">
            <a:xfrm>
              <a:off x="3072" y="1488"/>
              <a:ext cx="2400" cy="5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Scientific and 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Technological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Activities (STAC)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3569" name="_s1037"/>
            <p:cNvSpPr>
              <a:spLocks noChangeArrowheads="1"/>
            </p:cNvSpPr>
            <p:nvPr/>
          </p:nvSpPr>
          <p:spPr bwMode="auto">
            <a:xfrm>
              <a:off x="528" y="2208"/>
              <a:ext cx="2256" cy="5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Publications</a:t>
              </a:r>
            </a:p>
          </p:txBody>
        </p:sp>
        <p:sp>
          <p:nvSpPr>
            <p:cNvPr id="23570" name="_s1038"/>
            <p:cNvSpPr>
              <a:spLocks noChangeArrowheads="1"/>
            </p:cNvSpPr>
            <p:nvPr/>
          </p:nvSpPr>
          <p:spPr bwMode="auto">
            <a:xfrm>
              <a:off x="3072" y="2208"/>
              <a:ext cx="2400" cy="5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Professional Affairs</a:t>
              </a:r>
            </a:p>
          </p:txBody>
        </p:sp>
        <p:sp>
          <p:nvSpPr>
            <p:cNvPr id="23571" name="_s1039"/>
            <p:cNvSpPr>
              <a:spLocks noChangeArrowheads="1"/>
            </p:cNvSpPr>
            <p:nvPr/>
          </p:nvSpPr>
          <p:spPr bwMode="auto">
            <a:xfrm>
              <a:off x="528" y="2928"/>
              <a:ext cx="2256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Planning</a:t>
              </a:r>
            </a:p>
          </p:txBody>
        </p:sp>
        <p:sp>
          <p:nvSpPr>
            <p:cNvPr id="23572" name="_s1040"/>
            <p:cNvSpPr>
              <a:spLocks noChangeArrowheads="1"/>
            </p:cNvSpPr>
            <p:nvPr/>
          </p:nvSpPr>
          <p:spPr bwMode="auto">
            <a:xfrm>
              <a:off x="3072" y="2928"/>
              <a:ext cx="2400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Weather,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Water and 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Climate Enterprise (CWWCE)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555" name="Text Box 19"/>
          <p:cNvSpPr txBox="1">
            <a:spLocks noChangeArrowheads="1"/>
          </p:cNvSpPr>
          <p:nvPr/>
        </p:nvSpPr>
        <p:spPr bwMode="auto">
          <a:xfrm>
            <a:off x="609600" y="1447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23556" name="Text Box 20"/>
          <p:cNvSpPr txBox="1">
            <a:spLocks noChangeArrowheads="1"/>
          </p:cNvSpPr>
          <p:nvPr/>
        </p:nvSpPr>
        <p:spPr bwMode="auto">
          <a:xfrm>
            <a:off x="1371600" y="1447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tique Olive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 rot="-5400000">
            <a:off x="-655638" y="3541713"/>
            <a:ext cx="245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ntique Olive" charset="0"/>
                <a:cs typeface="+mn-cs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charset="0"/>
                <a:cs typeface="+mn-cs"/>
              </a:rPr>
              <a:t>Commissions</a:t>
            </a:r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493887" y="5442498"/>
            <a:ext cx="82269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Under the six commissions there are over 140 boards and committees on which over 1000 volunteers serve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717094" y="1949477"/>
            <a:ext cx="2" cy="293955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6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40"/>
            <a:ext cx="9144000" cy="804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AMS and Oceanographers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499" y="1019254"/>
            <a:ext cx="8748401" cy="52578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AMS </a:t>
            </a:r>
            <a:r>
              <a:rPr lang="en-US" sz="2800" dirty="0">
                <a:effectLst>
                  <a:outerShdw dir="2700000" algn="tl">
                    <a:srgbClr val="000000"/>
                  </a:outerShdw>
                </a:effectLst>
              </a:rPr>
              <a:t>leadership </a:t>
            </a: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has wanted </a:t>
            </a:r>
            <a:r>
              <a:rPr lang="en-US" sz="2800" dirty="0">
                <a:effectLst>
                  <a:outerShdw dir="2700000" algn="tl">
                    <a:srgbClr val="000000"/>
                  </a:outerShdw>
                </a:effectLst>
              </a:rPr>
              <a:t>to </a:t>
            </a: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strengthen interactions and ties between AMS and the oceanographic </a:t>
            </a:r>
            <a:r>
              <a:rPr lang="en-US" sz="2800" dirty="0">
                <a:effectLst>
                  <a:outerShdw dir="2700000" algn="tl">
                    <a:srgbClr val="000000"/>
                  </a:outerShdw>
                </a:effectLst>
              </a:rPr>
              <a:t>community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The AMS Scientific </a:t>
            </a:r>
            <a:r>
              <a:rPr lang="en-US" sz="2800" dirty="0"/>
              <a:t>&amp; Technological Activities Commission (STAC) includes at least three committees partially focused on ocean-related </a:t>
            </a:r>
            <a:r>
              <a:rPr lang="en-US" sz="2800" dirty="0" smtClean="0"/>
              <a:t>topics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C</a:t>
            </a: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ommittee </a:t>
            </a: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on Air-Sea Interactions, Committee on Atmospheric and Oceanographic Fluid Dynamics, Committee on the Coastal Environment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Organize sessions at AMS Annual </a:t>
            </a: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Meeting, etc.</a:t>
            </a:r>
            <a:endParaRPr lang="en-US" sz="2400" dirty="0">
              <a:effectLst>
                <a:outerShdw dir="2700000" algn="tl">
                  <a:srgbClr val="000000"/>
                </a:outerShdw>
              </a:effectLst>
            </a:endParaRPr>
          </a:p>
          <a:p>
            <a:pPr lvl="1" indent="-347663">
              <a:spcBef>
                <a:spcPts val="600"/>
              </a:spcBef>
            </a:pP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Oceanographers</a:t>
            </a: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have commented: </a:t>
            </a: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“</a:t>
            </a: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Typically these </a:t>
            </a: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committees tend to be </a:t>
            </a: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very atmospheric science </a:t>
            </a:r>
            <a:r>
              <a:rPr lang="en-US" sz="2400" dirty="0">
                <a:effectLst>
                  <a:outerShdw dir="2700000" algn="tl">
                    <a:srgbClr val="000000"/>
                  </a:outerShdw>
                </a:effectLst>
              </a:rPr>
              <a:t>centric.” </a:t>
            </a:r>
            <a:endParaRPr lang="en-US" sz="2400" dirty="0" smtClean="0"/>
          </a:p>
          <a:p>
            <a:pPr marL="912813" lvl="1" indent="-517525">
              <a:buFont typeface="Wingdings" charset="2"/>
              <a:buChar char="Ø"/>
              <a:defRPr/>
            </a:pPr>
            <a:endParaRPr lang="en-US" dirty="0">
              <a:effectLst>
                <a:outerShdw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231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7415"/>
            <a:ext cx="9144000" cy="80464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Fall 2020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AMS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Initiated the Committee on Oceans, 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Coasts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the Blue Economy (COCBE)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499" y="1118031"/>
            <a:ext cx="8854723" cy="5584746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Resides in the </a:t>
            </a:r>
            <a:r>
              <a:rPr lang="en-US" sz="2800" dirty="0" smtClean="0"/>
              <a:t>AMS Commission </a:t>
            </a:r>
            <a:r>
              <a:rPr lang="en-US" sz="2800" dirty="0"/>
              <a:t>on the Weather, Water, and Climate Enterprise (CWWCE)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CWWCE’s broad </a:t>
            </a:r>
            <a:r>
              <a:rPr lang="en-US" sz="2400" dirty="0"/>
              <a:t>charter includes outreach to user </a:t>
            </a:r>
            <a:r>
              <a:rPr lang="en-US" sz="2400" dirty="0" smtClean="0"/>
              <a:t>community, communication, policy, economics and AMS strategic objectives</a:t>
            </a:r>
            <a:endParaRPr lang="en-US" sz="2400" dirty="0" smtClean="0">
              <a:solidFill>
                <a:srgbClr val="FF0000"/>
              </a:solidFill>
            </a:endParaRPr>
          </a:p>
          <a:p>
            <a:pPr indent="-347663">
              <a:spcBef>
                <a:spcPts val="600"/>
              </a:spcBef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COCBE Key Goals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Strengthen </a:t>
            </a:r>
            <a:r>
              <a:rPr lang="en-US" sz="2400" dirty="0"/>
              <a:t>ties with </a:t>
            </a:r>
            <a:r>
              <a:rPr lang="en-US" sz="2400" dirty="0" smtClean="0"/>
              <a:t>oceanographic </a:t>
            </a:r>
            <a:r>
              <a:rPr lang="en-US" sz="2400" dirty="0"/>
              <a:t>community above and beyond those engendered in existing AMS committees </a:t>
            </a:r>
            <a:endParaRPr lang="en-US" sz="2400" dirty="0">
              <a:effectLst>
                <a:outerShdw dir="2700000" algn="tl">
                  <a:srgbClr val="000000"/>
                </a:outerShdw>
              </a:effectLst>
            </a:endParaRPr>
          </a:p>
          <a:p>
            <a:pPr lvl="1" indent="-347663">
              <a:spcBef>
                <a:spcPts val="600"/>
              </a:spcBef>
            </a:pP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I</a:t>
            </a:r>
            <a:r>
              <a:rPr lang="en-US" sz="2400" dirty="0" smtClean="0"/>
              <a:t>ncrease sessions </a:t>
            </a:r>
            <a:r>
              <a:rPr lang="en-US" sz="2400" dirty="0"/>
              <a:t>and speakers related to the nexus between oceanography and </a:t>
            </a:r>
            <a:r>
              <a:rPr lang="en-US" sz="2400" dirty="0" smtClean="0"/>
              <a:t>atmospheric science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Include wide</a:t>
            </a:r>
            <a:r>
              <a:rPr lang="en-US" sz="2400" dirty="0"/>
              <a:t>-</a:t>
            </a:r>
            <a:r>
              <a:rPr lang="en-US" sz="2400" dirty="0" smtClean="0"/>
              <a:t>ranging topics:  outreach </a:t>
            </a:r>
            <a:r>
              <a:rPr lang="en-US" sz="2400" dirty="0"/>
              <a:t>to </a:t>
            </a:r>
            <a:r>
              <a:rPr lang="en-US" sz="2400" dirty="0" smtClean="0"/>
              <a:t>broader </a:t>
            </a:r>
            <a:r>
              <a:rPr lang="en-US" sz="2400" dirty="0"/>
              <a:t>maritime user community, maritime transportation, d</a:t>
            </a:r>
            <a:r>
              <a:rPr lang="en-US" sz="2400" dirty="0" smtClean="0"/>
              <a:t>ecision support, economic factors, policy, and weather, water, climate, &amp; environmental strategic initiatives</a:t>
            </a:r>
            <a:endParaRPr lang="en-US" dirty="0">
              <a:effectLst>
                <a:outerShdw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51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50333" y="-98777"/>
            <a:ext cx="7958667" cy="80464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COCBE Members’ Institutions Span Sectors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5721" y="550337"/>
            <a:ext cx="8628945" cy="578555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u="sng" dirty="0" smtClean="0"/>
              <a:t>Public / Gov’t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Integrated Ocean Observing System, NOAA (US National Oceanic and Atmospheric Administration)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/>
              <a:t>Ocean Applications Branch, NOAA/NWS Ocean Prediction Center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Nat’l </a:t>
            </a:r>
            <a:r>
              <a:rPr lang="en-US" sz="2600" dirty="0"/>
              <a:t>Ocean Service </a:t>
            </a:r>
            <a:r>
              <a:rPr lang="en-US" sz="2600" dirty="0" err="1" smtClean="0"/>
              <a:t>Ctr</a:t>
            </a:r>
            <a:r>
              <a:rPr lang="en-US" sz="2600" dirty="0" smtClean="0"/>
              <a:t> </a:t>
            </a:r>
            <a:r>
              <a:rPr lang="en-US" sz="2600" dirty="0"/>
              <a:t>for </a:t>
            </a:r>
            <a:r>
              <a:rPr lang="en-US" sz="2600" dirty="0" err="1" smtClean="0"/>
              <a:t>Oper</a:t>
            </a:r>
            <a:r>
              <a:rPr lang="en-US" sz="2600" dirty="0" smtClean="0"/>
              <a:t>. </a:t>
            </a:r>
            <a:r>
              <a:rPr lang="en-US" sz="2600" dirty="0"/>
              <a:t>Oceanographic </a:t>
            </a:r>
            <a:r>
              <a:rPr lang="en-US" sz="2600" dirty="0" smtClean="0"/>
              <a:t>Prod. </a:t>
            </a:r>
            <a:r>
              <a:rPr lang="en-US" sz="2600" dirty="0"/>
              <a:t>&amp; </a:t>
            </a:r>
            <a:r>
              <a:rPr lang="en-US" sz="2600" dirty="0" smtClean="0"/>
              <a:t>Serv., NOAA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/>
              <a:t>Northwest Fisheries Science Center, NOAA </a:t>
            </a:r>
            <a:r>
              <a:rPr lang="en-US" sz="2600" dirty="0" smtClean="0"/>
              <a:t>Fisheries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Office of the Oceanographer </a:t>
            </a:r>
            <a:r>
              <a:rPr lang="en-US" sz="2600" dirty="0"/>
              <a:t>of the Navy, US Navy / </a:t>
            </a:r>
            <a:r>
              <a:rPr lang="en-US" sz="2600" dirty="0" smtClean="0"/>
              <a:t>Pentagon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u="sng" dirty="0" smtClean="0"/>
              <a:t>Private</a:t>
            </a:r>
            <a:endParaRPr lang="en-US" sz="2600" u="sng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err="1" smtClean="0"/>
              <a:t>ArcVera</a:t>
            </a:r>
            <a:r>
              <a:rPr lang="en-US" sz="2600" dirty="0" smtClean="0"/>
              <a:t> Renewables; </a:t>
            </a:r>
            <a:r>
              <a:rPr lang="en-US" sz="2600" dirty="0" err="1" smtClean="0"/>
              <a:t>Lynker</a:t>
            </a:r>
            <a:r>
              <a:rPr lang="en-US" sz="2600" dirty="0" smtClean="0"/>
              <a:t> Technologies; Jupiter Intelligence; </a:t>
            </a:r>
            <a:r>
              <a:rPr lang="en-US" sz="2600" dirty="0" err="1" smtClean="0"/>
              <a:t>Sonardyne</a:t>
            </a:r>
            <a:r>
              <a:rPr lang="en-US" sz="2600" dirty="0" smtClean="0"/>
              <a:t> International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u="sng" dirty="0" smtClean="0"/>
              <a:t>Academic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/>
              <a:t>London School of </a:t>
            </a:r>
            <a:r>
              <a:rPr lang="en-US" sz="2600" dirty="0" smtClean="0"/>
              <a:t>Economics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Dept. </a:t>
            </a:r>
            <a:r>
              <a:rPr lang="en-US" sz="2600" dirty="0"/>
              <a:t>of Marine Sciences, University of </a:t>
            </a:r>
            <a:r>
              <a:rPr lang="en-US" sz="2600" dirty="0" smtClean="0"/>
              <a:t>Georgia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Scripps Institution of Oceanography, California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1" y="6324555"/>
            <a:ext cx="835377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i="1" dirty="0" smtClean="0">
                <a:solidFill>
                  <a:schemeClr val="bg1"/>
                </a:solidFill>
              </a:rPr>
              <a:t>After three years the committee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</a:rPr>
              <a:t>now </a:t>
            </a:r>
            <a:r>
              <a:rPr lang="en-US" sz="2000" i="1" dirty="0">
                <a:solidFill>
                  <a:schemeClr val="bg1"/>
                </a:solidFill>
              </a:rPr>
              <a:t>has a full membership of 12 individuals</a:t>
            </a:r>
          </a:p>
        </p:txBody>
      </p:sp>
    </p:spTree>
    <p:extLst>
      <p:ext uri="{BB962C8B-B14F-4D97-AF65-F5344CB8AC3E}">
        <p14:creationId xmlns:p14="http://schemas.microsoft.com/office/powerpoint/2010/main" val="41904623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198" y="-155222"/>
            <a:ext cx="8229600" cy="9595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Accomplishments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10" y="747893"/>
            <a:ext cx="8795601" cy="530577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Organized sessions at AMS Annual Meeting </a:t>
            </a:r>
          </a:p>
          <a:p>
            <a:pPr marL="687388" lvl="1">
              <a:spcBef>
                <a:spcPts val="0"/>
              </a:spcBef>
            </a:pPr>
            <a:r>
              <a:rPr lang="en-US" sz="2200" dirty="0" smtClean="0"/>
              <a:t>Healthy </a:t>
            </a:r>
            <a:r>
              <a:rPr lang="en-US" sz="2200" dirty="0"/>
              <a:t>Oceans: </a:t>
            </a:r>
            <a:r>
              <a:rPr lang="en-US" sz="2200" dirty="0" smtClean="0"/>
              <a:t>Sustainability</a:t>
            </a:r>
            <a:r>
              <a:rPr lang="en-US" sz="2200" dirty="0"/>
              <a:t>, Economics, and Environmental </a:t>
            </a:r>
            <a:r>
              <a:rPr lang="en-US" sz="2200" dirty="0" smtClean="0"/>
              <a:t>Security</a:t>
            </a:r>
          </a:p>
          <a:p>
            <a:pPr marL="687388" lvl="1">
              <a:spcBef>
                <a:spcPts val="0"/>
              </a:spcBef>
            </a:pPr>
            <a:r>
              <a:rPr lang="en-US" sz="2200" dirty="0"/>
              <a:t>How Ocean Data, Information and Knowledge Delivers Societal and Economic Benefits in US Coastal Waters and Regions </a:t>
            </a:r>
            <a:endParaRPr lang="en-US" sz="2200" dirty="0" smtClean="0"/>
          </a:p>
          <a:p>
            <a:pPr marL="687388" lvl="1">
              <a:spcBef>
                <a:spcPts val="0"/>
              </a:spcBef>
            </a:pPr>
            <a:r>
              <a:rPr lang="en-US" sz="2200" dirty="0" smtClean="0"/>
              <a:t>Extreme Maritime Weather, including talks on </a:t>
            </a:r>
          </a:p>
          <a:p>
            <a:pPr marL="1030288" lvl="2" indent="-338138">
              <a:spcBef>
                <a:spcPts val="0"/>
              </a:spcBef>
            </a:pPr>
            <a:r>
              <a:rPr lang="en-US" sz="2000" dirty="0" smtClean="0"/>
              <a:t>Container ship roll</a:t>
            </a:r>
          </a:p>
          <a:p>
            <a:pPr marL="1030288" lvl="2" indent="-338138">
              <a:spcBef>
                <a:spcPts val="0"/>
              </a:spcBef>
            </a:pPr>
            <a:r>
              <a:rPr lang="en-US" sz="2000" dirty="0"/>
              <a:t>P</a:t>
            </a:r>
            <a:r>
              <a:rPr lang="en-US" sz="2000" dirty="0" smtClean="0"/>
              <a:t>ublic-private </a:t>
            </a:r>
            <a:r>
              <a:rPr lang="en-US" sz="2000" dirty="0"/>
              <a:t>partnership to ensure super tankers move safely in and out of </a:t>
            </a:r>
            <a:r>
              <a:rPr lang="en-US" sz="2000" dirty="0" smtClean="0"/>
              <a:t>port (Ports of Los Angeles &amp; Long Beach)</a:t>
            </a:r>
          </a:p>
          <a:p>
            <a:pPr marL="1030288" lvl="2" indent="-338138">
              <a:spcBef>
                <a:spcPts val="0"/>
              </a:spcBef>
            </a:pPr>
            <a:r>
              <a:rPr lang="en-US" sz="2000" dirty="0"/>
              <a:t>P</a:t>
            </a:r>
            <a:r>
              <a:rPr lang="en-US" sz="2000" dirty="0" smtClean="0"/>
              <a:t>ublic weather services for ports</a:t>
            </a:r>
          </a:p>
          <a:p>
            <a:pPr marL="1030288" lvl="2" indent="-338138">
              <a:spcBef>
                <a:spcPts val="0"/>
              </a:spcBef>
            </a:pPr>
            <a:r>
              <a:rPr lang="en-US" sz="2000" dirty="0"/>
              <a:t>M</a:t>
            </a:r>
            <a:r>
              <a:rPr lang="en-US" sz="2000" dirty="0" smtClean="0"/>
              <a:t>odernized forecasts and warnings for the high seas </a:t>
            </a:r>
          </a:p>
          <a:p>
            <a:pPr marL="1030288" lvl="2" indent="-338138">
              <a:spcBef>
                <a:spcPts val="0"/>
              </a:spcBef>
            </a:pPr>
            <a:r>
              <a:rPr lang="en-US" sz="2000" dirty="0"/>
              <a:t>E</a:t>
            </a:r>
            <a:r>
              <a:rPr lang="en-US" sz="2000" dirty="0" smtClean="0"/>
              <a:t>xtra </a:t>
            </a:r>
            <a:r>
              <a:rPr lang="en-US" sz="2000" dirty="0"/>
              <a:t>tropical and tropical </a:t>
            </a:r>
            <a:r>
              <a:rPr lang="en-US" sz="2000" dirty="0" smtClean="0"/>
              <a:t>cyclones</a:t>
            </a:r>
            <a:endParaRPr lang="en-US" sz="2000" dirty="0"/>
          </a:p>
          <a:p>
            <a:pPr marL="1030288" lvl="2" indent="-338138">
              <a:spcBef>
                <a:spcPts val="0"/>
              </a:spcBef>
            </a:pPr>
            <a:r>
              <a:rPr lang="en-US" sz="2000" dirty="0" smtClean="0"/>
              <a:t>Ship tracking analyses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Organized sessions at </a:t>
            </a:r>
            <a:r>
              <a:rPr lang="en-US" sz="2400" dirty="0" smtClean="0"/>
              <a:t>AMS </a:t>
            </a:r>
            <a:r>
              <a:rPr lang="en-US" sz="2400" dirty="0"/>
              <a:t>Washington Forum </a:t>
            </a:r>
            <a:r>
              <a:rPr lang="en-US" sz="2400" dirty="0" smtClean="0"/>
              <a:t>(science &amp; </a:t>
            </a:r>
            <a:r>
              <a:rPr lang="en-US" sz="2400" dirty="0"/>
              <a:t>policy)</a:t>
            </a:r>
          </a:p>
          <a:p>
            <a:pPr marL="687388" lvl="1">
              <a:spcBef>
                <a:spcPts val="0"/>
              </a:spcBef>
            </a:pPr>
            <a:r>
              <a:rPr lang="en-US" sz="2200" dirty="0"/>
              <a:t>Data and information needs/gaps for offshore wind energy capture in US waters &amp; lessons to be learned from Europe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Secured keynote speakers representing oceanographic community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6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" y="1160364"/>
            <a:ext cx="8685390" cy="55847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Continue organizing and leading meeting sessions 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Work with AMS and other entities on education / workforce </a:t>
            </a:r>
            <a:r>
              <a:rPr lang="en-US" sz="2800" dirty="0"/>
              <a:t>of the </a:t>
            </a:r>
            <a:r>
              <a:rPr lang="en-US" sz="2800" dirty="0" smtClean="0"/>
              <a:t>future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S</a:t>
            </a:r>
            <a:r>
              <a:rPr lang="en-US" sz="2400" dirty="0" smtClean="0"/>
              <a:t>pan meteorology, oceanography, changing environment, coastal areas, +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Increase international membership, topics, meeting attendance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Attract members from, and increase collaboration with, other societies and organizations, such as the Marine Technology Society (MTS)  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Improve committee social media profile and outreach </a:t>
            </a:r>
          </a:p>
          <a:p>
            <a:pPr marL="395287" lvl="1" indent="0">
              <a:spcBef>
                <a:spcPts val="600"/>
              </a:spcBef>
              <a:buNone/>
            </a:pPr>
            <a:endParaRPr lang="en-US" sz="2400" dirty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975" y="98777"/>
            <a:ext cx="79642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Plans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1708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" y="835807"/>
            <a:ext cx="8812390" cy="55847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effectLst>
                  <a:outerShdw dir="2700000" algn="tl">
                    <a:srgbClr val="000000"/>
                  </a:outerShdw>
                </a:effectLst>
              </a:rPr>
              <a:t>Have We Achieved Our Goals?</a:t>
            </a:r>
          </a:p>
          <a:p>
            <a:pPr marL="738187" lvl="1" indent="-342900"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>
                <a:effectLst>
                  <a:outerShdw dir="2700000" algn="tl">
                    <a:srgbClr val="000000"/>
                  </a:outerShdw>
                </a:effectLst>
              </a:rPr>
              <a:t>I</a:t>
            </a:r>
            <a:r>
              <a:rPr lang="en-US" sz="2400" dirty="0" smtClean="0"/>
              <a:t>ncrease </a:t>
            </a:r>
            <a:r>
              <a:rPr lang="en-US" sz="2400" dirty="0"/>
              <a:t>sessions related to oceanography/meteorology nexus</a:t>
            </a:r>
          </a:p>
          <a:p>
            <a:pPr marL="738187" lvl="1" indent="-342900"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/>
              <a:t>Strengthen </a:t>
            </a:r>
            <a:r>
              <a:rPr lang="en-US" sz="2400" dirty="0"/>
              <a:t>ties with </a:t>
            </a:r>
            <a:r>
              <a:rPr lang="en-US" sz="2400" dirty="0" smtClean="0"/>
              <a:t>oceanographic community</a:t>
            </a:r>
            <a:endParaRPr lang="en-US" sz="2400" dirty="0">
              <a:effectLst>
                <a:outerShdw dir="2700000" algn="tl">
                  <a:srgbClr val="000000"/>
                </a:outerShdw>
              </a:effectLst>
            </a:endParaRPr>
          </a:p>
          <a:p>
            <a:pPr marL="738187" lvl="1" indent="-342900"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/>
              <a:t>Good communication </a:t>
            </a:r>
            <a:r>
              <a:rPr lang="en-US" sz="2400" u="sng" dirty="0" smtClean="0"/>
              <a:t>within our committee</a:t>
            </a:r>
            <a:r>
              <a:rPr lang="en-US" sz="2400" dirty="0" smtClean="0"/>
              <a:t>, which includes meteorologists and oceanographers</a:t>
            </a:r>
          </a:p>
          <a:p>
            <a:pPr indent="-347663">
              <a:spcBef>
                <a:spcPts val="600"/>
              </a:spcBef>
            </a:pPr>
            <a:r>
              <a:rPr lang="en-US" sz="2800" dirty="0" smtClean="0"/>
              <a:t>Challenges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Our AMS meeting sessions </a:t>
            </a:r>
            <a:r>
              <a:rPr lang="en-US" sz="2400" dirty="0"/>
              <a:t>are </a:t>
            </a:r>
            <a:r>
              <a:rPr lang="en-US" sz="2400" dirty="0" smtClean="0"/>
              <a:t>only moderately </a:t>
            </a:r>
            <a:r>
              <a:rPr lang="en-US" sz="2400" dirty="0"/>
              <a:t>well attended </a:t>
            </a:r>
            <a:endParaRPr lang="en-US" sz="2400" dirty="0" smtClean="0"/>
          </a:p>
          <a:p>
            <a:pPr lvl="2" indent="-347663">
              <a:spcBef>
                <a:spcPts val="600"/>
              </a:spcBef>
            </a:pPr>
            <a:r>
              <a:rPr lang="en-US" sz="2000" dirty="0"/>
              <a:t>Meteorologists gravitate to other sessions </a:t>
            </a:r>
            <a:r>
              <a:rPr lang="en-US" sz="2000" dirty="0" smtClean="0"/>
              <a:t>that </a:t>
            </a:r>
            <a:r>
              <a:rPr lang="en-US" sz="2000" dirty="0"/>
              <a:t>they typically </a:t>
            </a:r>
            <a:r>
              <a:rPr lang="en-US" sz="2000" dirty="0" smtClean="0"/>
              <a:t>attend</a:t>
            </a:r>
          </a:p>
          <a:p>
            <a:pPr lvl="2" indent="-347663">
              <a:spcBef>
                <a:spcPts val="600"/>
              </a:spcBef>
            </a:pPr>
            <a:r>
              <a:rPr lang="en-US" sz="2000" dirty="0" smtClean="0"/>
              <a:t>Many oceanographers don’t generally think of AMS &amp; AMS meetings as being a home for oceanography – they go to other meetings/societies </a:t>
            </a:r>
          </a:p>
          <a:p>
            <a:pPr lvl="1" indent="-347663">
              <a:spcBef>
                <a:spcPts val="600"/>
              </a:spcBef>
            </a:pPr>
            <a:r>
              <a:rPr lang="en-US" sz="2400" dirty="0" smtClean="0"/>
              <a:t>Need to improve awareness of our committee within and outside of AMS</a:t>
            </a:r>
          </a:p>
          <a:p>
            <a:pPr marL="395287" lvl="1" indent="0">
              <a:spcBef>
                <a:spcPts val="600"/>
              </a:spcBef>
              <a:buNone/>
            </a:pPr>
            <a:endParaRPr lang="en-US" sz="2400" dirty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  <a:p>
            <a:pPr lvl="1" indent="-347663">
              <a:spcBef>
                <a:spcPts val="600"/>
              </a:spcBef>
            </a:pPr>
            <a:endParaRPr lang="en-US" sz="2400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7511" y="6394097"/>
            <a:ext cx="2133600" cy="365125"/>
          </a:xfrm>
        </p:spPr>
        <p:txBody>
          <a:bodyPr/>
          <a:lstStyle/>
          <a:p>
            <a:fld id="{6E4C05CC-78AA-468C-92C0-C2A0072D4488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7753" y="42334"/>
            <a:ext cx="79642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Goals and Challenges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333" y="5929444"/>
            <a:ext cx="828322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i="1" dirty="0">
                <a:solidFill>
                  <a:schemeClr val="bg1"/>
                </a:solidFill>
              </a:rPr>
              <a:t>Our committee has </a:t>
            </a:r>
            <a:r>
              <a:rPr lang="en-US" sz="2000" i="1" dirty="0" smtClean="0">
                <a:solidFill>
                  <a:schemeClr val="bg1"/>
                </a:solidFill>
              </a:rPr>
              <a:t>had good </a:t>
            </a:r>
            <a:r>
              <a:rPr lang="en-US" sz="2000" i="1" dirty="0">
                <a:solidFill>
                  <a:schemeClr val="bg1"/>
                </a:solidFill>
              </a:rPr>
              <a:t>momentum for a </a:t>
            </a:r>
            <a:r>
              <a:rPr lang="en-US" sz="2000" i="1" dirty="0" smtClean="0">
                <a:solidFill>
                  <a:schemeClr val="bg1"/>
                </a:solidFill>
              </a:rPr>
              <a:t>new, growing committee.</a:t>
            </a:r>
          </a:p>
          <a:p>
            <a:pPr algn="ctr">
              <a:spcBef>
                <a:spcPts val="0"/>
              </a:spcBef>
            </a:pPr>
            <a:r>
              <a:rPr lang="en-US" sz="2000" i="1" dirty="0" smtClean="0">
                <a:solidFill>
                  <a:schemeClr val="bg1"/>
                </a:solidFill>
              </a:rPr>
              <a:t>It’s now at a “critical mass” membership that should help us move forward.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045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30115</TotalTime>
  <Words>835</Words>
  <Application>Microsoft Macintosh PowerPoint</Application>
  <PresentationFormat>On-screen Show (4:3)</PresentationFormat>
  <Paragraphs>110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American Meteorological Society (AMS) Membership </vt:lpstr>
      <vt:lpstr>AMS Volunteer Commissions</vt:lpstr>
      <vt:lpstr>AMS and Oceanographers</vt:lpstr>
      <vt:lpstr>In Fall 2020 AMS Initiated the Committee on Oceans, Coasts and the Blue Economy (COCBE)</vt:lpstr>
      <vt:lpstr>COCBE Members’ Institutions Span Sectors</vt:lpstr>
      <vt:lpstr>Accomplishments</vt:lpstr>
      <vt:lpstr>PowerPoint Presentation</vt:lpstr>
      <vt:lpstr>PowerPoint Presentation</vt:lpstr>
    </vt:vector>
  </TitlesOfParts>
  <Company>SRS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MATTHEW J</dc:creator>
  <cp:lastModifiedBy>Pamela Emch</cp:lastModifiedBy>
  <cp:revision>226</cp:revision>
  <cp:lastPrinted>2023-08-28T18:37:23Z</cp:lastPrinted>
  <dcterms:created xsi:type="dcterms:W3CDTF">2012-10-23T20:07:43Z</dcterms:created>
  <dcterms:modified xsi:type="dcterms:W3CDTF">2023-08-28T18:40:27Z</dcterms:modified>
</cp:coreProperties>
</file>