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guardian.com/science/2023/jul/27/scientists-july-world-hottest-month-record-climate-temperature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Abstract: </a:t>
            </a:r>
            <a:r>
              <a:rPr lang="en" sz="1000">
                <a:solidFill>
                  <a:schemeClr val="dk1"/>
                </a:solidFill>
              </a:rPr>
              <a:t>Past measurements of atmospheric CO</a:t>
            </a:r>
            <a:r>
              <a:rPr lang="en" sz="750">
                <a:solidFill>
                  <a:schemeClr val="dk1"/>
                </a:solidFill>
              </a:rPr>
              <a:t>2</a:t>
            </a:r>
            <a:r>
              <a:rPr lang="en" sz="1000">
                <a:solidFill>
                  <a:schemeClr val="dk1"/>
                </a:solidFill>
              </a:rPr>
              <a:t>-concentrations indicate a steady annual increase since 1958 when the observations started. In the meanwhile, there have been numerous reports published on the state of the climate, climate change and its consequences (e.g. The Charney Report in 1979 and  six assessment reports from the Intergovernmental Panel on Climate Change, IPCC, in 1990, 1995, 2001, 2007, 2013, and 2021). The track-record for scientific communication in the past can be described as a failure since the CO</a:t>
            </a:r>
            <a:r>
              <a:rPr lang="en" sz="750">
                <a:solidFill>
                  <a:schemeClr val="dk1"/>
                </a:solidFill>
              </a:rPr>
              <a:t>2</a:t>
            </a:r>
            <a:r>
              <a:rPr lang="en" sz="1000">
                <a:solidFill>
                  <a:schemeClr val="dk1"/>
                </a:solidFill>
              </a:rPr>
              <a:t>-levels have kept increasing in spite of the warnings from the IPCC and the scientific community. In 2022, the emission of CO</a:t>
            </a:r>
            <a:r>
              <a:rPr lang="en" sz="750">
                <a:solidFill>
                  <a:schemeClr val="dk1"/>
                </a:solidFill>
              </a:rPr>
              <a:t>2</a:t>
            </a:r>
            <a:r>
              <a:rPr lang="en" sz="1000">
                <a:solidFill>
                  <a:schemeClr val="dk1"/>
                </a:solidFill>
              </a:rPr>
              <a:t> from coal, oil and gas was higher than ever.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On the other hand, the media has become more climate literate, and there are today almost daily news headlines on climate-related stories. There are also some advances towards a more sustainable future, such as renewable energy sources and carbon trading. The question is nevertheless whether the message from the scientific community has been too difficult or too vague for those policymakers who influence the extraction of coal, oil and gas. An example of the message not being loud and clear is the IPCC’s sixth summary for policy-makers (SPM) of the synthesis report. There seem to be two communication problems: (1) relevant and important policy-makers don’t seem to understand the IPCC’s summary meant for them, and (2) those writing the SPM don't seem to learn from feedback from scientists who try to convey an understanding of our challenges regarding climate change. It’s important to takestock and learn from both mistakes and successes. </a:t>
            </a:r>
            <a:endParaRPr sz="10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rPr>
              <a:t>So what can the EMS do? Write a joint statement together with the AMS or offer the IPCC some advice?</a:t>
            </a:r>
            <a:endParaRPr sz="10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rPr>
              <a:t>1)https://www.carbonbrief.org/analysis-global-co2-emissions-from-fossil-fuels-hit-record-high-in-2022/</a:t>
            </a:r>
            <a:endParaRPr sz="10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rPr>
              <a:t>2)https://www.realclimate.org/index.php/archives/2023/04/the-summary-for-policymakers-of-the-intergovernmental-panel-on-climate-change-sixth-assessment-reports-synthesis/</a:t>
            </a:r>
            <a:endParaRPr sz="10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rPr>
              <a:t>How to cite: Benestad, R.: Is poor communication a reason for why we still are moving in the wrong direction?, EMS Annual Meeting 2023, Bratislava, Slovakia, 4–8 Sep 2023, EMS2023-106, https://doi.org/10.5194/ems2023-106, 2023.</a:t>
            </a:r>
            <a:endParaRPr sz="1000">
              <a:solidFill>
                <a:schemeClr val="dk1"/>
              </a:solidFill>
            </a:endParaRPr>
          </a:p>
          <a:p>
            <a:pPr indent="0" lvl="0" marL="0" rtl="0" algn="r">
              <a:lnSpc>
                <a:spcPct val="115000"/>
              </a:lnSpc>
              <a:spcBef>
                <a:spcPts val="1200"/>
              </a:spcBef>
              <a:spcAft>
                <a:spcPts val="0"/>
              </a:spcAft>
              <a:buClr>
                <a:schemeClr val="dk1"/>
              </a:buClr>
              <a:buSzPts val="1100"/>
              <a:buFont typeface="Arial"/>
              <a:buNone/>
            </a:pPr>
            <a:r>
              <a:rPr lang="en" sz="1000">
                <a:solidFill>
                  <a:schemeClr val="dk1"/>
                </a:solidFill>
              </a:rPr>
              <a:t>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5a53b45ac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5a53b45ac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5fee8cb75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5fee8cb75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e53376811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e53376811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e4ebde3f2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e4ebde3f2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e4ebde3f2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e4ebde3f2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https://ourworldindata.org/living-alone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7921ab4cc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7921ab4cc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e4ebde3f2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e4ebde3f2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e4ebde3f2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e4ebde3f2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https://www.theguardian.com/science/2023/jul/27/scientists-july-world-hottest-month-record-climate-temperatures</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7921ab4cc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7921ab4cc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5fee8cb7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5fee8cb7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e4ebde3f2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e4ebde3f2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5a53b45ac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5a53b45ac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e4ebde3f2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e4ebde3f2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e4ebde3f2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e4ebde3f2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https://www.theguardian.com/us-news/2023/aug/10/florida-ron-desantis-climate-vidoes-school-curriculum</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5a53b45ac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5a53b45ac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https://www.ted.com/talks/al_gore_what_the_fossil_fuel_industry_doesn_t_want_you_to_know</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ocdp.met.no/" TargetMode="External"/><Relationship Id="rId4" Type="http://schemas.openxmlformats.org/officeDocument/2006/relationships/image" Target="../media/image10.png"/><Relationship Id="rId5"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22.png"/><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8.png"/><Relationship Id="rId5"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8.jpg"/><Relationship Id="rId4" Type="http://schemas.openxmlformats.org/officeDocument/2006/relationships/image" Target="../media/image19.jpg"/><Relationship Id="rId11" Type="http://schemas.openxmlformats.org/officeDocument/2006/relationships/image" Target="../media/image11.jpg"/><Relationship Id="rId10" Type="http://schemas.openxmlformats.org/officeDocument/2006/relationships/image" Target="../media/image9.png"/><Relationship Id="rId9" Type="http://schemas.openxmlformats.org/officeDocument/2006/relationships/image" Target="../media/image15.jpg"/><Relationship Id="rId5" Type="http://schemas.openxmlformats.org/officeDocument/2006/relationships/image" Target="../media/image12.jpg"/><Relationship Id="rId6" Type="http://schemas.openxmlformats.org/officeDocument/2006/relationships/image" Target="../media/image21.jpg"/><Relationship Id="rId7" Type="http://schemas.openxmlformats.org/officeDocument/2006/relationships/image" Target="../media/image32.jpg"/><Relationship Id="rId8"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rPr>
              <a:t>Is poor communication a reason for why we still are moving in the wrong direction?</a:t>
            </a:r>
            <a:endParaRPr>
              <a:solidFill>
                <a:schemeClr val="lt1"/>
              </a:solidFill>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0"/>
              </a:spcAft>
              <a:buNone/>
            </a:pPr>
            <a:r>
              <a:rPr lang="en"/>
              <a:t>The </a:t>
            </a:r>
            <a:r>
              <a:rPr lang="en"/>
              <a:t>emission</a:t>
            </a:r>
            <a:r>
              <a:rPr lang="en"/>
              <a:t> of greenhouse gases has not yet abated</a:t>
            </a:r>
            <a:endParaRPr/>
          </a:p>
        </p:txBody>
      </p:sp>
      <p:sp>
        <p:nvSpPr>
          <p:cNvPr id="56" name="Google Shape;56;p13"/>
          <p:cNvSpPr txBox="1"/>
          <p:nvPr/>
        </p:nvSpPr>
        <p:spPr>
          <a:xfrm>
            <a:off x="77925" y="4673125"/>
            <a:ext cx="48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EMS 2023-106,</a:t>
            </a:r>
            <a:r>
              <a:rPr lang="en">
                <a:solidFill>
                  <a:srgbClr val="999999"/>
                </a:solidFill>
              </a:rPr>
              <a:t> Bratislava, Sept. 6.</a:t>
            </a:r>
            <a:endParaRPr>
              <a:solidFill>
                <a:srgbClr val="999999"/>
              </a:solidFill>
            </a:endParaRPr>
          </a:p>
        </p:txBody>
      </p:sp>
      <p:pic>
        <p:nvPicPr>
          <p:cNvPr descr="Met_RGB_Horisontal_Engelsk.png" id="57" name="Google Shape;57;p13"/>
          <p:cNvPicPr preferRelativeResize="0"/>
          <p:nvPr/>
        </p:nvPicPr>
        <p:blipFill>
          <a:blip r:embed="rId3">
            <a:alphaModFix/>
          </a:blip>
          <a:stretch>
            <a:fillRect/>
          </a:stretch>
        </p:blipFill>
        <p:spPr>
          <a:xfrm>
            <a:off x="7187525" y="4254724"/>
            <a:ext cx="1956467" cy="8887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1" name="Shape 131"/>
        <p:cNvGrpSpPr/>
        <p:nvPr/>
      </p:nvGrpSpPr>
      <p:grpSpPr>
        <a:xfrm>
          <a:off x="0" y="0"/>
          <a:ext cx="0" cy="0"/>
          <a:chOff x="0" y="0"/>
          <a:chExt cx="0" cy="0"/>
        </a:xfrm>
      </p:grpSpPr>
      <p:pic>
        <p:nvPicPr>
          <p:cNvPr id="132" name="Google Shape;132;p22"/>
          <p:cNvPicPr preferRelativeResize="0"/>
          <p:nvPr/>
        </p:nvPicPr>
        <p:blipFill rotWithShape="1">
          <a:blip r:embed="rId3">
            <a:alphaModFix/>
          </a:blip>
          <a:srcRect b="0" l="13815" r="0" t="0"/>
          <a:stretch/>
        </p:blipFill>
        <p:spPr>
          <a:xfrm>
            <a:off x="5817549" y="0"/>
            <a:ext cx="3326449" cy="5143501"/>
          </a:xfrm>
          <a:prstGeom prst="rect">
            <a:avLst/>
          </a:prstGeom>
          <a:noFill/>
          <a:ln>
            <a:noFill/>
          </a:ln>
        </p:spPr>
      </p:pic>
      <p:sp>
        <p:nvSpPr>
          <p:cNvPr id="133" name="Google Shape;133;p22"/>
          <p:cNvSpPr txBox="1"/>
          <p:nvPr>
            <p:ph type="title"/>
          </p:nvPr>
        </p:nvSpPr>
        <p:spPr>
          <a:xfrm>
            <a:off x="311700" y="235275"/>
            <a:ext cx="8243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Bridge between science and society</a:t>
            </a:r>
            <a:endParaRPr>
              <a:solidFill>
                <a:schemeClr val="lt1"/>
              </a:solidFill>
            </a:endParaRPr>
          </a:p>
        </p:txBody>
      </p:sp>
      <p:sp>
        <p:nvSpPr>
          <p:cNvPr id="134" name="Google Shape;134;p22"/>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How much real effort and resources have been devoted?</a:t>
            </a:r>
            <a:endParaRPr>
              <a:solidFill>
                <a:schemeClr val="lt1"/>
              </a:solidFill>
            </a:endParaRPr>
          </a:p>
          <a:p>
            <a:pPr indent="0" lvl="0" marL="0" rtl="0" algn="l">
              <a:spcBef>
                <a:spcPts val="1200"/>
              </a:spcBef>
              <a:spcAft>
                <a:spcPts val="1200"/>
              </a:spcAft>
              <a:buNone/>
            </a:pPr>
            <a:r>
              <a:rPr lang="en">
                <a:solidFill>
                  <a:schemeClr val="lt1"/>
                </a:solidFill>
              </a:rPr>
              <a:t>How many of </a:t>
            </a:r>
            <a:r>
              <a:rPr i="1" lang="en">
                <a:solidFill>
                  <a:schemeClr val="lt1"/>
                </a:solidFill>
              </a:rPr>
              <a:t>us scientists</a:t>
            </a:r>
            <a:r>
              <a:rPr lang="en">
                <a:solidFill>
                  <a:schemeClr val="lt1"/>
                </a:solidFill>
              </a:rPr>
              <a:t> have talked to politicians, policymakers, people in the oil or the financial sectors?</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8" name="Shape 138"/>
        <p:cNvGrpSpPr/>
        <p:nvPr/>
      </p:nvGrpSpPr>
      <p:grpSpPr>
        <a:xfrm>
          <a:off x="0" y="0"/>
          <a:ext cx="0" cy="0"/>
          <a:chOff x="0" y="0"/>
          <a:chExt cx="0" cy="0"/>
        </a:xfrm>
      </p:grpSpPr>
      <p:sp>
        <p:nvSpPr>
          <p:cNvPr id="139" name="Google Shape;139;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Invisible climate change adaptation?</a:t>
            </a:r>
            <a:endParaRPr>
              <a:solidFill>
                <a:schemeClr val="lt1"/>
              </a:solidFill>
            </a:endParaRPr>
          </a:p>
        </p:txBody>
      </p:sp>
      <p:sp>
        <p:nvSpPr>
          <p:cNvPr id="140" name="Google Shape;140;p23"/>
          <p:cNvSpPr txBox="1"/>
          <p:nvPr/>
        </p:nvSpPr>
        <p:spPr>
          <a:xfrm>
            <a:off x="3875700" y="1796650"/>
            <a:ext cx="9180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600">
                <a:solidFill>
                  <a:srgbClr val="666666"/>
                </a:solidFill>
              </a:rPr>
              <a:t>?</a:t>
            </a:r>
            <a:endParaRPr sz="9600">
              <a:solidFill>
                <a:srgbClr val="66666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4" name="Shape 144"/>
        <p:cNvGrpSpPr/>
        <p:nvPr/>
      </p:nvGrpSpPr>
      <p:grpSpPr>
        <a:xfrm>
          <a:off x="0" y="0"/>
          <a:ext cx="0" cy="0"/>
          <a:chOff x="0" y="0"/>
          <a:chExt cx="0" cy="0"/>
        </a:xfrm>
      </p:grpSpPr>
      <p:sp>
        <p:nvSpPr>
          <p:cNvPr id="145" name="Google Shape;145;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What’s our story?</a:t>
            </a:r>
            <a:endParaRPr>
              <a:solidFill>
                <a:schemeClr val="lt1"/>
              </a:solidFill>
            </a:endParaRPr>
          </a:p>
        </p:txBody>
      </p:sp>
      <p:sp>
        <p:nvSpPr>
          <p:cNvPr id="146" name="Google Shape;146;p24"/>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Who </a:t>
            </a:r>
            <a:r>
              <a:rPr lang="en">
                <a:solidFill>
                  <a:schemeClr val="lt1"/>
                </a:solidFill>
              </a:rPr>
              <a:t>did what</a:t>
            </a:r>
            <a:r>
              <a:rPr lang="en">
                <a:solidFill>
                  <a:schemeClr val="lt1"/>
                </a:solidFill>
              </a:rPr>
              <a:t> when &amp; where?</a:t>
            </a:r>
            <a:endParaRPr>
              <a:solidFill>
                <a:schemeClr val="lt1"/>
              </a:solidFill>
            </a:endParaRPr>
          </a:p>
          <a:p>
            <a:pPr indent="0" lvl="0" marL="0" rtl="0" algn="l">
              <a:spcBef>
                <a:spcPts val="1200"/>
              </a:spcBef>
              <a:spcAft>
                <a:spcPts val="0"/>
              </a:spcAft>
              <a:buNone/>
            </a:pPr>
            <a:r>
              <a:rPr lang="en">
                <a:solidFill>
                  <a:schemeClr val="lt1"/>
                </a:solidFill>
              </a:rPr>
              <a:t>Villains, </a:t>
            </a:r>
            <a:r>
              <a:rPr lang="en">
                <a:solidFill>
                  <a:schemeClr val="lt1"/>
                </a:solidFill>
              </a:rPr>
              <a:t>heroes</a:t>
            </a:r>
            <a:r>
              <a:rPr lang="en">
                <a:solidFill>
                  <a:schemeClr val="lt1"/>
                </a:solidFill>
              </a:rPr>
              <a:t>, </a:t>
            </a:r>
            <a:r>
              <a:rPr lang="en">
                <a:solidFill>
                  <a:schemeClr val="lt1"/>
                </a:solidFill>
              </a:rPr>
              <a:t>threats,</a:t>
            </a:r>
            <a:r>
              <a:rPr lang="en">
                <a:solidFill>
                  <a:schemeClr val="lt1"/>
                </a:solidFill>
              </a:rPr>
              <a:t> &amp; drama. </a:t>
            </a:r>
            <a:endParaRPr>
              <a:solidFill>
                <a:schemeClr val="lt1"/>
              </a:solidFill>
            </a:endParaRPr>
          </a:p>
          <a:p>
            <a:pPr indent="0" lvl="0" marL="0" rtl="0" algn="l">
              <a:spcBef>
                <a:spcPts val="1200"/>
              </a:spcBef>
              <a:spcAft>
                <a:spcPts val="0"/>
              </a:spcAft>
              <a:buNone/>
            </a:pPr>
            <a:r>
              <a:rPr b="1" lang="en">
                <a:solidFill>
                  <a:schemeClr val="lt1"/>
                </a:solidFill>
              </a:rPr>
              <a:t>Science is made for resolving disputes.</a:t>
            </a:r>
            <a:endParaRPr b="1">
              <a:solidFill>
                <a:schemeClr val="lt1"/>
              </a:solidFill>
            </a:endParaRPr>
          </a:p>
          <a:p>
            <a:pPr indent="0" lvl="0" marL="0" rtl="0" algn="l">
              <a:spcBef>
                <a:spcPts val="1200"/>
              </a:spcBef>
              <a:spcAft>
                <a:spcPts val="0"/>
              </a:spcAft>
              <a:buNone/>
            </a:pPr>
            <a:r>
              <a:rPr lang="en">
                <a:solidFill>
                  <a:schemeClr val="lt1"/>
                </a:solidFill>
              </a:rPr>
              <a:t>Stages: </a:t>
            </a:r>
            <a:r>
              <a:rPr lang="en">
                <a:solidFill>
                  <a:schemeClr val="lt1"/>
                </a:solidFill>
              </a:rPr>
              <a:t>boardrooms</a:t>
            </a:r>
            <a:r>
              <a:rPr lang="en">
                <a:solidFill>
                  <a:schemeClr val="lt1"/>
                </a:solidFill>
              </a:rPr>
              <a:t>, Climate summits.</a:t>
            </a:r>
            <a:endParaRPr>
              <a:solidFill>
                <a:schemeClr val="lt1"/>
              </a:solidFill>
            </a:endParaRPr>
          </a:p>
          <a:p>
            <a:pPr indent="0" lvl="0" marL="0" rtl="0" algn="l">
              <a:spcBef>
                <a:spcPts val="1200"/>
              </a:spcBef>
              <a:spcAft>
                <a:spcPts val="1200"/>
              </a:spcAft>
              <a:buNone/>
            </a:pPr>
            <a:r>
              <a:rPr lang="en">
                <a:solidFill>
                  <a:schemeClr val="lt1"/>
                </a:solidFill>
              </a:rPr>
              <a:t>Props: </a:t>
            </a:r>
            <a:r>
              <a:rPr lang="en">
                <a:solidFill>
                  <a:schemeClr val="lt1"/>
                </a:solidFill>
              </a:rPr>
              <a:t>CO</a:t>
            </a:r>
            <a:r>
              <a:rPr baseline="-25000" lang="en">
                <a:solidFill>
                  <a:schemeClr val="lt1"/>
                </a:solidFill>
              </a:rPr>
              <a:t>2</a:t>
            </a:r>
            <a:r>
              <a:rPr lang="en">
                <a:solidFill>
                  <a:schemeClr val="lt1"/>
                </a:solidFill>
              </a:rPr>
              <a:t>, weather reports, calamities, technology, science.</a:t>
            </a:r>
            <a:endParaRPr>
              <a:solidFill>
                <a:schemeClr val="lt1"/>
              </a:solidFill>
            </a:endParaRPr>
          </a:p>
        </p:txBody>
      </p:sp>
      <p:pic>
        <p:nvPicPr>
          <p:cNvPr id="147" name="Google Shape;147;p24"/>
          <p:cNvPicPr preferRelativeResize="0"/>
          <p:nvPr/>
        </p:nvPicPr>
        <p:blipFill rotWithShape="1">
          <a:blip r:embed="rId3">
            <a:alphaModFix/>
          </a:blip>
          <a:srcRect b="1567" l="2668" r="7475" t="3457"/>
          <a:stretch/>
        </p:blipFill>
        <p:spPr>
          <a:xfrm>
            <a:off x="5492625" y="235600"/>
            <a:ext cx="3289850" cy="4638099"/>
          </a:xfrm>
          <a:prstGeom prst="rect">
            <a:avLst/>
          </a:prstGeom>
          <a:noFill/>
          <a:ln>
            <a:noFill/>
          </a:ln>
        </p:spPr>
      </p:pic>
      <p:sp>
        <p:nvSpPr>
          <p:cNvPr id="148" name="Google Shape;148;p24"/>
          <p:cNvSpPr txBox="1"/>
          <p:nvPr/>
        </p:nvSpPr>
        <p:spPr>
          <a:xfrm>
            <a:off x="5909875" y="4480725"/>
            <a:ext cx="973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rPr>
              <a:t>Fossil monster</a:t>
            </a:r>
            <a:endParaRPr sz="9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2" name="Shape 152"/>
        <p:cNvGrpSpPr/>
        <p:nvPr/>
      </p:nvGrpSpPr>
      <p:grpSpPr>
        <a:xfrm>
          <a:off x="0" y="0"/>
          <a:ext cx="0" cy="0"/>
          <a:chOff x="0" y="0"/>
          <a:chExt cx="0" cy="0"/>
        </a:xfrm>
      </p:grpSpPr>
      <p:sp>
        <p:nvSpPr>
          <p:cNvPr id="153" name="Google Shape;153;p25"/>
          <p:cNvSpPr txBox="1"/>
          <p:nvPr>
            <p:ph type="title"/>
          </p:nvPr>
        </p:nvSpPr>
        <p:spPr>
          <a:xfrm>
            <a:off x="169750" y="169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Lesson from YR</a:t>
            </a:r>
            <a:endParaRPr>
              <a:solidFill>
                <a:schemeClr val="lt1"/>
              </a:solidFill>
            </a:endParaRPr>
          </a:p>
        </p:txBody>
      </p:sp>
      <p:sp>
        <p:nvSpPr>
          <p:cNvPr id="154" name="Google Shape;154;p25"/>
          <p:cNvSpPr txBox="1"/>
          <p:nvPr>
            <p:ph idx="1" type="body"/>
          </p:nvPr>
        </p:nvSpPr>
        <p:spPr>
          <a:xfrm>
            <a:off x="353450" y="1144125"/>
            <a:ext cx="4099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Information about climate change where you live?</a:t>
            </a:r>
            <a:endParaRPr>
              <a:solidFill>
                <a:schemeClr val="lt1"/>
              </a:solidFill>
            </a:endParaRPr>
          </a:p>
          <a:p>
            <a:pPr indent="0" lvl="0" marL="0" rtl="0" algn="l">
              <a:spcBef>
                <a:spcPts val="1200"/>
              </a:spcBef>
              <a:spcAft>
                <a:spcPts val="0"/>
              </a:spcAft>
              <a:buNone/>
            </a:pPr>
            <a:r>
              <a:rPr lang="en">
                <a:solidFill>
                  <a:schemeClr val="lt1"/>
                </a:solidFill>
              </a:rPr>
              <a:t>Easily available open data on </a:t>
            </a:r>
            <a:r>
              <a:rPr lang="en">
                <a:solidFill>
                  <a:schemeClr val="lt1"/>
                </a:solidFill>
              </a:rPr>
              <a:t>local</a:t>
            </a:r>
            <a:r>
              <a:rPr lang="en">
                <a:solidFill>
                  <a:schemeClr val="lt1"/>
                </a:solidFill>
              </a:rPr>
              <a:t> environment/climate.</a:t>
            </a:r>
            <a:endParaRPr>
              <a:solidFill>
                <a:schemeClr val="lt1"/>
              </a:solidFill>
            </a:endParaRPr>
          </a:p>
          <a:p>
            <a:pPr indent="0" lvl="0" marL="0" rtl="0" algn="l">
              <a:spcBef>
                <a:spcPts val="1200"/>
              </a:spcBef>
              <a:spcAft>
                <a:spcPts val="0"/>
              </a:spcAft>
              <a:buNone/>
            </a:pPr>
            <a:r>
              <a:rPr lang="en">
                <a:solidFill>
                  <a:schemeClr val="lt1"/>
                </a:solidFill>
              </a:rPr>
              <a:t>Which </a:t>
            </a:r>
            <a:r>
              <a:rPr lang="en">
                <a:solidFill>
                  <a:schemeClr val="lt1"/>
                </a:solidFill>
              </a:rPr>
              <a:t>web portals</a:t>
            </a:r>
            <a:r>
              <a:rPr lang="en">
                <a:solidFill>
                  <a:schemeClr val="lt1"/>
                </a:solidFill>
              </a:rPr>
              <a:t>?</a:t>
            </a:r>
            <a:endParaRPr>
              <a:solidFill>
                <a:schemeClr val="lt1"/>
              </a:solidFill>
            </a:endParaRPr>
          </a:p>
          <a:p>
            <a:pPr indent="0" lvl="0" marL="0" rtl="0" algn="l">
              <a:spcBef>
                <a:spcPts val="1200"/>
              </a:spcBef>
              <a:spcAft>
                <a:spcPts val="0"/>
              </a:spcAft>
              <a:buNone/>
            </a:pPr>
            <a:r>
              <a:rPr lang="en" u="sng">
                <a:solidFill>
                  <a:schemeClr val="hlink"/>
                </a:solidFill>
                <a:hlinkClick r:id="rId3"/>
              </a:rPr>
              <a:t>https://ocdp.met.no/</a:t>
            </a:r>
            <a:endParaRPr>
              <a:solidFill>
                <a:schemeClr val="lt1"/>
              </a:solidFill>
            </a:endParaRPr>
          </a:p>
          <a:p>
            <a:pPr indent="0" lvl="0" marL="0" rtl="0" algn="l">
              <a:spcBef>
                <a:spcPts val="1200"/>
              </a:spcBef>
              <a:spcAft>
                <a:spcPts val="1200"/>
              </a:spcAft>
              <a:buNone/>
            </a:pPr>
            <a:r>
              <a:t/>
            </a:r>
            <a:endParaRPr>
              <a:solidFill>
                <a:schemeClr val="lt1"/>
              </a:solidFill>
            </a:endParaRPr>
          </a:p>
        </p:txBody>
      </p:sp>
      <p:pic>
        <p:nvPicPr>
          <p:cNvPr id="155" name="Google Shape;155;p25"/>
          <p:cNvPicPr preferRelativeResize="0"/>
          <p:nvPr/>
        </p:nvPicPr>
        <p:blipFill>
          <a:blip r:embed="rId4">
            <a:alphaModFix/>
          </a:blip>
          <a:stretch>
            <a:fillRect/>
          </a:stretch>
        </p:blipFill>
        <p:spPr>
          <a:xfrm>
            <a:off x="4572000" y="74963"/>
            <a:ext cx="4533900" cy="2371725"/>
          </a:xfrm>
          <a:prstGeom prst="rect">
            <a:avLst/>
          </a:prstGeom>
          <a:noFill/>
          <a:ln>
            <a:noFill/>
          </a:ln>
        </p:spPr>
      </p:pic>
      <p:pic>
        <p:nvPicPr>
          <p:cNvPr id="156" name="Google Shape;156;p25"/>
          <p:cNvPicPr preferRelativeResize="0"/>
          <p:nvPr/>
        </p:nvPicPr>
        <p:blipFill>
          <a:blip r:embed="rId5">
            <a:alphaModFix/>
          </a:blip>
          <a:stretch>
            <a:fillRect/>
          </a:stretch>
        </p:blipFill>
        <p:spPr>
          <a:xfrm>
            <a:off x="4250851" y="1225107"/>
            <a:ext cx="3546900" cy="379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6"/>
          <p:cNvPicPr preferRelativeResize="0"/>
          <p:nvPr/>
        </p:nvPicPr>
        <p:blipFill>
          <a:blip r:embed="rId3">
            <a:alphaModFix/>
          </a:blip>
          <a:stretch>
            <a:fillRect/>
          </a:stretch>
        </p:blipFill>
        <p:spPr>
          <a:xfrm>
            <a:off x="3048990" y="0"/>
            <a:ext cx="6095010" cy="5143500"/>
          </a:xfrm>
          <a:prstGeom prst="rect">
            <a:avLst/>
          </a:prstGeom>
          <a:noFill/>
          <a:ln>
            <a:noFill/>
          </a:ln>
        </p:spPr>
      </p:pic>
      <p:pic>
        <p:nvPicPr>
          <p:cNvPr id="162" name="Google Shape;162;p26"/>
          <p:cNvPicPr preferRelativeResize="0"/>
          <p:nvPr/>
        </p:nvPicPr>
        <p:blipFill rotWithShape="1">
          <a:blip r:embed="rId4">
            <a:alphaModFix/>
          </a:blip>
          <a:srcRect b="19560" l="1235" r="36369" t="39856"/>
          <a:stretch/>
        </p:blipFill>
        <p:spPr>
          <a:xfrm>
            <a:off x="5720575" y="0"/>
            <a:ext cx="3423425" cy="1669976"/>
          </a:xfrm>
          <a:prstGeom prst="rect">
            <a:avLst/>
          </a:prstGeom>
          <a:noFill/>
          <a:ln>
            <a:noFill/>
          </a:ln>
        </p:spPr>
      </p:pic>
      <p:pic>
        <p:nvPicPr>
          <p:cNvPr id="163" name="Google Shape;163;p26"/>
          <p:cNvPicPr preferRelativeResize="0"/>
          <p:nvPr/>
        </p:nvPicPr>
        <p:blipFill>
          <a:blip r:embed="rId5">
            <a:alphaModFix/>
          </a:blip>
          <a:stretch>
            <a:fillRect/>
          </a:stretch>
        </p:blipFill>
        <p:spPr>
          <a:xfrm>
            <a:off x="3365000" y="249727"/>
            <a:ext cx="2413997" cy="1810498"/>
          </a:xfrm>
          <a:prstGeom prst="rect">
            <a:avLst/>
          </a:prstGeom>
          <a:noFill/>
          <a:ln>
            <a:noFill/>
          </a:ln>
        </p:spPr>
      </p:pic>
      <p:sp>
        <p:nvSpPr>
          <p:cNvPr id="164" name="Google Shape;164;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Other factors?</a:t>
            </a:r>
            <a:endParaRPr/>
          </a:p>
        </p:txBody>
      </p:sp>
      <p:sp>
        <p:nvSpPr>
          <p:cNvPr id="165" name="Google Shape;165;p26"/>
          <p:cNvSpPr txBox="1"/>
          <p:nvPr/>
        </p:nvSpPr>
        <p:spPr>
          <a:xfrm>
            <a:off x="3789900" y="519388"/>
            <a:ext cx="5113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t>Mass madness</a:t>
            </a:r>
            <a:endParaRPr sz="3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7"/>
          <p:cNvPicPr preferRelativeResize="0"/>
          <p:nvPr/>
        </p:nvPicPr>
        <p:blipFill>
          <a:blip r:embed="rId3">
            <a:alphaModFix/>
          </a:blip>
          <a:stretch>
            <a:fillRect/>
          </a:stretch>
        </p:blipFill>
        <p:spPr>
          <a:xfrm>
            <a:off x="0" y="0"/>
            <a:ext cx="36189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4" name="Shape 174"/>
        <p:cNvGrpSpPr/>
        <p:nvPr/>
      </p:nvGrpSpPr>
      <p:grpSpPr>
        <a:xfrm>
          <a:off x="0" y="0"/>
          <a:ext cx="0" cy="0"/>
          <a:chOff x="0" y="0"/>
          <a:chExt cx="0" cy="0"/>
        </a:xfrm>
      </p:grpSpPr>
      <p:sp>
        <p:nvSpPr>
          <p:cNvPr id="175" name="Google Shape;17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20">
                <a:solidFill>
                  <a:srgbClr val="999999"/>
                </a:solidFill>
              </a:rPr>
              <a:t>All in the same boat</a:t>
            </a:r>
            <a:endParaRPr sz="3220">
              <a:solidFill>
                <a:srgbClr val="999999"/>
              </a:solidFill>
            </a:endParaRPr>
          </a:p>
        </p:txBody>
      </p:sp>
      <p:sp>
        <p:nvSpPr>
          <p:cNvPr id="176" name="Google Shape;176;p28"/>
          <p:cNvSpPr txBox="1"/>
          <p:nvPr>
            <p:ph idx="1" type="body"/>
          </p:nvPr>
        </p:nvSpPr>
        <p:spPr>
          <a:xfrm>
            <a:off x="311700" y="1152475"/>
            <a:ext cx="5222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solidFill>
                  <a:schemeClr val="lt1"/>
                </a:solidFill>
              </a:rPr>
              <a:t>We have knowledge &amp; information</a:t>
            </a:r>
            <a:endParaRPr sz="2500">
              <a:solidFill>
                <a:schemeClr val="lt1"/>
              </a:solidFill>
            </a:endParaRPr>
          </a:p>
          <a:p>
            <a:pPr indent="0" lvl="0" marL="0" rtl="0" algn="l">
              <a:spcBef>
                <a:spcPts val="1200"/>
              </a:spcBef>
              <a:spcAft>
                <a:spcPts val="0"/>
              </a:spcAft>
              <a:buNone/>
            </a:pPr>
            <a:r>
              <a:rPr lang="en" sz="2500">
                <a:solidFill>
                  <a:schemeClr val="lt1"/>
                </a:solidFill>
              </a:rPr>
              <a:t>We have technology</a:t>
            </a:r>
            <a:endParaRPr sz="2500">
              <a:solidFill>
                <a:schemeClr val="lt1"/>
              </a:solidFill>
            </a:endParaRPr>
          </a:p>
          <a:p>
            <a:pPr indent="0" lvl="0" marL="0" rtl="0" algn="l">
              <a:spcBef>
                <a:spcPts val="1200"/>
              </a:spcBef>
              <a:spcAft>
                <a:spcPts val="0"/>
              </a:spcAft>
              <a:buNone/>
            </a:pPr>
            <a:r>
              <a:rPr lang="en" sz="2500">
                <a:solidFill>
                  <a:schemeClr val="lt1"/>
                </a:solidFill>
              </a:rPr>
              <a:t>We can change </a:t>
            </a:r>
            <a:r>
              <a:rPr i="1" lang="en" sz="2500">
                <a:solidFill>
                  <a:schemeClr val="lt1"/>
                </a:solidFill>
              </a:rPr>
              <a:t>our</a:t>
            </a:r>
            <a:r>
              <a:rPr lang="en" sz="2500">
                <a:solidFill>
                  <a:schemeClr val="lt1"/>
                </a:solidFill>
              </a:rPr>
              <a:t> course</a:t>
            </a:r>
            <a:endParaRPr sz="2500">
              <a:solidFill>
                <a:schemeClr val="lt1"/>
              </a:solidFill>
            </a:endParaRPr>
          </a:p>
          <a:p>
            <a:pPr indent="0" lvl="0" marL="0" rtl="0" algn="l">
              <a:spcBef>
                <a:spcPts val="1200"/>
              </a:spcBef>
              <a:spcAft>
                <a:spcPts val="0"/>
              </a:spcAft>
              <a:buNone/>
            </a:pPr>
            <a:r>
              <a:rPr lang="en" sz="2500">
                <a:solidFill>
                  <a:schemeClr val="lt1"/>
                </a:solidFill>
              </a:rPr>
              <a:t>We also have fakes &amp; madness…</a:t>
            </a:r>
            <a:endParaRPr sz="2500">
              <a:solidFill>
                <a:schemeClr val="lt1"/>
              </a:solidFill>
            </a:endParaRPr>
          </a:p>
          <a:p>
            <a:pPr indent="0" lvl="0" marL="0" rtl="0" algn="l">
              <a:spcBef>
                <a:spcPts val="1200"/>
              </a:spcBef>
              <a:spcAft>
                <a:spcPts val="1200"/>
              </a:spcAft>
              <a:buNone/>
            </a:pPr>
            <a:r>
              <a:rPr b="1" lang="en" sz="2500">
                <a:solidFill>
                  <a:schemeClr val="lt1"/>
                </a:solidFill>
              </a:rPr>
              <a:t>Thank you for your attention!</a:t>
            </a:r>
            <a:endParaRPr b="1" sz="2500">
              <a:solidFill>
                <a:schemeClr val="lt1"/>
              </a:solidFill>
            </a:endParaRPr>
          </a:p>
        </p:txBody>
      </p:sp>
      <p:pic>
        <p:nvPicPr>
          <p:cNvPr id="177" name="Google Shape;177;p28"/>
          <p:cNvPicPr preferRelativeResize="0"/>
          <p:nvPr/>
        </p:nvPicPr>
        <p:blipFill rotWithShape="1">
          <a:blip r:embed="rId3">
            <a:alphaModFix/>
          </a:blip>
          <a:srcRect b="15146" l="0" r="0" t="0"/>
          <a:stretch/>
        </p:blipFill>
        <p:spPr>
          <a:xfrm>
            <a:off x="5913400" y="306400"/>
            <a:ext cx="2918899" cy="4400774"/>
          </a:xfrm>
          <a:prstGeom prst="rect">
            <a:avLst/>
          </a:prstGeom>
          <a:noFill/>
          <a:ln>
            <a:noFill/>
          </a:ln>
        </p:spPr>
      </p:pic>
      <p:pic>
        <p:nvPicPr>
          <p:cNvPr descr="Met_RGB_Horisontal_Engelsk.png" id="178" name="Google Shape;178;p28"/>
          <p:cNvPicPr preferRelativeResize="0"/>
          <p:nvPr/>
        </p:nvPicPr>
        <p:blipFill>
          <a:blip r:embed="rId4">
            <a:alphaModFix/>
          </a:blip>
          <a:stretch>
            <a:fillRect/>
          </a:stretch>
        </p:blipFill>
        <p:spPr>
          <a:xfrm>
            <a:off x="0" y="4254724"/>
            <a:ext cx="1956467" cy="8887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What’s the story?</a:t>
            </a:r>
            <a:endParaRPr/>
          </a:p>
        </p:txBody>
      </p:sp>
      <p:sp>
        <p:nvSpPr>
          <p:cNvPr id="63" name="Google Shape;63;p14"/>
          <p:cNvSpPr txBox="1"/>
          <p:nvPr>
            <p:ph idx="1" type="body"/>
          </p:nvPr>
        </p:nvSpPr>
        <p:spPr>
          <a:xfrm>
            <a:off x="311700" y="1152475"/>
            <a:ext cx="2955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Why, despite scientific reports and climate summits?</a:t>
            </a:r>
            <a:endParaRPr/>
          </a:p>
          <a:p>
            <a:pPr indent="0" lvl="0" marL="0" rtl="0" algn="l">
              <a:spcBef>
                <a:spcPts val="1200"/>
              </a:spcBef>
              <a:spcAft>
                <a:spcPts val="1200"/>
              </a:spcAft>
              <a:buNone/>
            </a:pPr>
            <a:r>
              <a:rPr lang="en"/>
              <a:t>No single answer?</a:t>
            </a:r>
            <a:endParaRPr/>
          </a:p>
        </p:txBody>
      </p:sp>
      <p:pic>
        <p:nvPicPr>
          <p:cNvPr id="64" name="Google Shape;64;p14"/>
          <p:cNvPicPr preferRelativeResize="0"/>
          <p:nvPr/>
        </p:nvPicPr>
        <p:blipFill>
          <a:blip r:embed="rId3">
            <a:alphaModFix/>
          </a:blip>
          <a:stretch>
            <a:fillRect/>
          </a:stretch>
        </p:blipFill>
        <p:spPr>
          <a:xfrm>
            <a:off x="3080563" y="0"/>
            <a:ext cx="6063440" cy="5143501"/>
          </a:xfrm>
          <a:prstGeom prst="rect">
            <a:avLst/>
          </a:prstGeom>
          <a:noFill/>
          <a:ln>
            <a:noFill/>
          </a:ln>
        </p:spPr>
      </p:pic>
      <p:sp>
        <p:nvSpPr>
          <p:cNvPr id="65" name="Google Shape;65;p14"/>
          <p:cNvSpPr/>
          <p:nvPr/>
        </p:nvSpPr>
        <p:spPr>
          <a:xfrm>
            <a:off x="5597125" y="360750"/>
            <a:ext cx="3235200" cy="412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7249050" y="513150"/>
            <a:ext cx="1735800" cy="3224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8283950" y="445025"/>
            <a:ext cx="860100" cy="1591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xit" presetID="10" presetSubtype="0">
                                  <p:stCondLst>
                                    <p:cond delay="0"/>
                                  </p:stCondLst>
                                  <p:childTnLst>
                                    <p:animEffect filter="fade" transition="out">
                                      <p:cBhvr>
                                        <p:cTn dur="1800"/>
                                        <p:tgtEl>
                                          <p:spTgt spid="65"/>
                                        </p:tgtEl>
                                      </p:cBhvr>
                                    </p:animEffect>
                                    <p:set>
                                      <p:cBhvr>
                                        <p:cTn dur="1" fill="hold">
                                          <p:stCondLst>
                                            <p:cond delay="1800"/>
                                          </p:stCondLst>
                                        </p:cTn>
                                        <p:tgtEl>
                                          <p:spTgt spid="65"/>
                                        </p:tgtEl>
                                        <p:attrNameLst>
                                          <p:attrName>style.visibility</p:attrName>
                                        </p:attrNameLst>
                                      </p:cBhvr>
                                      <p:to>
                                        <p:strVal val="hidden"/>
                                      </p:to>
                                    </p:set>
                                  </p:childTnLst>
                                </p:cTn>
                              </p:par>
                            </p:childTnLst>
                          </p:cTn>
                        </p:par>
                        <p:par>
                          <p:cTn fill="hold">
                            <p:stCondLst>
                              <p:cond delay="1800"/>
                            </p:stCondLst>
                            <p:childTnLst>
                              <p:par>
                                <p:cTn fill="hold" nodeType="afterEffect" presetClass="exit" presetID="10" presetSubtype="0">
                                  <p:stCondLst>
                                    <p:cond delay="0"/>
                                  </p:stCondLst>
                                  <p:childTnLst>
                                    <p:animEffect filter="fade" transition="out">
                                      <p:cBhvr>
                                        <p:cTn dur="3400"/>
                                        <p:tgtEl>
                                          <p:spTgt spid="66"/>
                                        </p:tgtEl>
                                      </p:cBhvr>
                                    </p:animEffect>
                                    <p:set>
                                      <p:cBhvr>
                                        <p:cTn dur="1" fill="hold">
                                          <p:stCondLst>
                                            <p:cond delay="3400"/>
                                          </p:stCondLst>
                                        </p:cTn>
                                        <p:tgtEl>
                                          <p:spTgt spid="6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4500"/>
                                        <p:tgtEl>
                                          <p:spTgt spid="67"/>
                                        </p:tgtEl>
                                      </p:cBhvr>
                                    </p:animEffect>
                                    <p:set>
                                      <p:cBhvr>
                                        <p:cTn dur="1" fill="hold">
                                          <p:stCondLst>
                                            <p:cond delay="4500"/>
                                          </p:stCondLst>
                                        </p:cTn>
                                        <p:tgtEl>
                                          <p:spTgt spid="6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508708" y="0"/>
            <a:ext cx="8635283" cy="5143499"/>
          </a:xfrm>
          <a:prstGeom prst="rect">
            <a:avLst/>
          </a:prstGeom>
          <a:noFill/>
          <a:ln>
            <a:noFill/>
          </a:ln>
        </p:spPr>
      </p:pic>
      <p:pic>
        <p:nvPicPr>
          <p:cNvPr id="73" name="Google Shape;73;p15"/>
          <p:cNvPicPr preferRelativeResize="0"/>
          <p:nvPr/>
        </p:nvPicPr>
        <p:blipFill>
          <a:blip r:embed="rId4">
            <a:alphaModFix/>
          </a:blip>
          <a:stretch>
            <a:fillRect/>
          </a:stretch>
        </p:blipFill>
        <p:spPr>
          <a:xfrm rot="766792">
            <a:off x="1374398" y="787505"/>
            <a:ext cx="7493578" cy="3334816"/>
          </a:xfrm>
          <a:prstGeom prst="rect">
            <a:avLst/>
          </a:prstGeom>
          <a:noFill/>
          <a:ln>
            <a:noFill/>
          </a:ln>
        </p:spPr>
      </p:pic>
      <p:pic>
        <p:nvPicPr>
          <p:cNvPr id="74" name="Google Shape;74;p15"/>
          <p:cNvPicPr preferRelativeResize="0"/>
          <p:nvPr/>
        </p:nvPicPr>
        <p:blipFill rotWithShape="1">
          <a:blip r:embed="rId5">
            <a:alphaModFix/>
          </a:blip>
          <a:srcRect b="43464" l="8673" r="8961" t="0"/>
          <a:stretch/>
        </p:blipFill>
        <p:spPr>
          <a:xfrm rot="-1320541">
            <a:off x="948350" y="1421449"/>
            <a:ext cx="7531277" cy="23005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8"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152400" y="152400"/>
            <a:ext cx="3475174" cy="3475174"/>
          </a:xfrm>
          <a:prstGeom prst="rect">
            <a:avLst/>
          </a:prstGeom>
          <a:noFill/>
          <a:ln>
            <a:noFill/>
          </a:ln>
        </p:spPr>
      </p:pic>
      <p:pic>
        <p:nvPicPr>
          <p:cNvPr id="80" name="Google Shape;80;p16"/>
          <p:cNvPicPr preferRelativeResize="0"/>
          <p:nvPr/>
        </p:nvPicPr>
        <p:blipFill>
          <a:blip r:embed="rId4">
            <a:alphaModFix/>
          </a:blip>
          <a:stretch>
            <a:fillRect/>
          </a:stretch>
        </p:blipFill>
        <p:spPr>
          <a:xfrm>
            <a:off x="5143502" y="152400"/>
            <a:ext cx="3848100" cy="2609868"/>
          </a:xfrm>
          <a:prstGeom prst="rect">
            <a:avLst/>
          </a:prstGeom>
          <a:noFill/>
          <a:ln>
            <a:noFill/>
          </a:ln>
        </p:spPr>
      </p:pic>
      <p:pic>
        <p:nvPicPr>
          <p:cNvPr id="81" name="Google Shape;81;p16"/>
          <p:cNvPicPr preferRelativeResize="0"/>
          <p:nvPr/>
        </p:nvPicPr>
        <p:blipFill>
          <a:blip r:embed="rId5">
            <a:alphaModFix/>
          </a:blip>
          <a:stretch>
            <a:fillRect/>
          </a:stretch>
        </p:blipFill>
        <p:spPr>
          <a:xfrm>
            <a:off x="5143502" y="2914668"/>
            <a:ext cx="3631539" cy="2076432"/>
          </a:xfrm>
          <a:prstGeom prst="rect">
            <a:avLst/>
          </a:prstGeom>
          <a:noFill/>
          <a:ln>
            <a:noFill/>
          </a:ln>
        </p:spPr>
      </p:pic>
      <p:pic>
        <p:nvPicPr>
          <p:cNvPr id="82" name="Google Shape;82;p16"/>
          <p:cNvPicPr preferRelativeResize="0"/>
          <p:nvPr/>
        </p:nvPicPr>
        <p:blipFill>
          <a:blip r:embed="rId6">
            <a:alphaModFix/>
          </a:blip>
          <a:stretch>
            <a:fillRect/>
          </a:stretch>
        </p:blipFill>
        <p:spPr>
          <a:xfrm rot="-876515">
            <a:off x="1964927" y="866969"/>
            <a:ext cx="3631553" cy="3689181"/>
          </a:xfrm>
          <a:prstGeom prst="rect">
            <a:avLst/>
          </a:prstGeom>
          <a:noFill/>
          <a:ln>
            <a:noFill/>
          </a:ln>
        </p:spPr>
      </p:pic>
      <p:pic>
        <p:nvPicPr>
          <p:cNvPr id="83" name="Google Shape;83;p16"/>
          <p:cNvPicPr preferRelativeResize="0"/>
          <p:nvPr/>
        </p:nvPicPr>
        <p:blipFill>
          <a:blip r:embed="rId7">
            <a:alphaModFix/>
          </a:blip>
          <a:stretch>
            <a:fillRect/>
          </a:stretch>
        </p:blipFill>
        <p:spPr>
          <a:xfrm rot="1459272">
            <a:off x="3493913" y="1177571"/>
            <a:ext cx="3243451" cy="3291683"/>
          </a:xfrm>
          <a:prstGeom prst="rect">
            <a:avLst/>
          </a:prstGeom>
          <a:noFill/>
          <a:ln>
            <a:noFill/>
          </a:ln>
        </p:spPr>
      </p:pic>
      <p:pic>
        <p:nvPicPr>
          <p:cNvPr id="84" name="Google Shape;84;p16"/>
          <p:cNvPicPr preferRelativeResize="0"/>
          <p:nvPr/>
        </p:nvPicPr>
        <p:blipFill>
          <a:blip r:embed="rId8">
            <a:alphaModFix/>
          </a:blip>
          <a:stretch>
            <a:fillRect/>
          </a:stretch>
        </p:blipFill>
        <p:spPr>
          <a:xfrm>
            <a:off x="74179" y="2762275"/>
            <a:ext cx="4164608" cy="2381226"/>
          </a:xfrm>
          <a:prstGeom prst="rect">
            <a:avLst/>
          </a:prstGeom>
          <a:noFill/>
          <a:ln>
            <a:noFill/>
          </a:ln>
        </p:spPr>
      </p:pic>
      <p:pic>
        <p:nvPicPr>
          <p:cNvPr id="85" name="Google Shape;85;p16"/>
          <p:cNvPicPr preferRelativeResize="0"/>
          <p:nvPr/>
        </p:nvPicPr>
        <p:blipFill>
          <a:blip r:embed="rId9">
            <a:alphaModFix/>
          </a:blip>
          <a:stretch>
            <a:fillRect/>
          </a:stretch>
        </p:blipFill>
        <p:spPr>
          <a:xfrm>
            <a:off x="1098620" y="1339700"/>
            <a:ext cx="5451351" cy="3140924"/>
          </a:xfrm>
          <a:prstGeom prst="rect">
            <a:avLst/>
          </a:prstGeom>
          <a:noFill/>
          <a:ln>
            <a:noFill/>
          </a:ln>
        </p:spPr>
      </p:pic>
      <p:pic>
        <p:nvPicPr>
          <p:cNvPr id="86" name="Google Shape;86;p16"/>
          <p:cNvPicPr preferRelativeResize="0"/>
          <p:nvPr/>
        </p:nvPicPr>
        <p:blipFill>
          <a:blip r:embed="rId10">
            <a:alphaModFix/>
          </a:blip>
          <a:stretch>
            <a:fillRect/>
          </a:stretch>
        </p:blipFill>
        <p:spPr>
          <a:xfrm>
            <a:off x="2659146" y="655725"/>
            <a:ext cx="5046298" cy="3437301"/>
          </a:xfrm>
          <a:prstGeom prst="rect">
            <a:avLst/>
          </a:prstGeom>
          <a:noFill/>
          <a:ln>
            <a:noFill/>
          </a:ln>
        </p:spPr>
      </p:pic>
      <p:pic>
        <p:nvPicPr>
          <p:cNvPr id="87" name="Google Shape;87;p16"/>
          <p:cNvPicPr preferRelativeResize="0"/>
          <p:nvPr/>
        </p:nvPicPr>
        <p:blipFill>
          <a:blip r:embed="rId11">
            <a:alphaModFix/>
          </a:blip>
          <a:stretch>
            <a:fillRect/>
          </a:stretch>
        </p:blipFill>
        <p:spPr>
          <a:xfrm>
            <a:off x="802678" y="1206850"/>
            <a:ext cx="5478968" cy="34751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500"/>
                                        <p:tgtEl>
                                          <p:spTgt spid="8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2600"/>
                                        <p:tgtEl>
                                          <p:spTgt spid="85"/>
                                        </p:tgtEl>
                                      </p:cBhvr>
                                    </p:animEffect>
                                  </p:childTnLst>
                                </p:cTn>
                              </p:par>
                            </p:childTnLst>
                          </p:cTn>
                        </p:par>
                        <p:par>
                          <p:cTn fill="hold">
                            <p:stCondLst>
                              <p:cond delay="4100"/>
                            </p:stCondLst>
                            <p:childTnLst>
                              <p:par>
                                <p:cTn fill="hold" nodeType="after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3500"/>
                                        <p:tgtEl>
                                          <p:spTgt spid="86"/>
                                        </p:tgtEl>
                                      </p:cBhvr>
                                    </p:animEffect>
                                  </p:childTnLst>
                                </p:cTn>
                              </p:par>
                            </p:childTnLst>
                          </p:cTn>
                        </p:par>
                        <p:par>
                          <p:cTn fill="hold">
                            <p:stCondLst>
                              <p:cond delay="7600"/>
                            </p:stCondLst>
                            <p:childTnLst>
                              <p:par>
                                <p:cTn fill="hold" nodeType="after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 name="Shape 91"/>
        <p:cNvGrpSpPr/>
        <p:nvPr/>
      </p:nvGrpSpPr>
      <p:grpSpPr>
        <a:xfrm>
          <a:off x="0" y="0"/>
          <a:ext cx="0" cy="0"/>
          <a:chOff x="0" y="0"/>
          <a:chExt cx="0" cy="0"/>
        </a:xfrm>
      </p:grpSpPr>
      <p:sp>
        <p:nvSpPr>
          <p:cNvPr id="92" name="Google Shape;92;p17"/>
          <p:cNvSpPr txBox="1"/>
          <p:nvPr>
            <p:ph type="title"/>
          </p:nvPr>
        </p:nvSpPr>
        <p:spPr>
          <a:xfrm>
            <a:off x="111300" y="136100"/>
            <a:ext cx="4948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A likely outcome, after all?</a:t>
            </a:r>
            <a:endParaRPr>
              <a:solidFill>
                <a:schemeClr val="lt1"/>
              </a:solidFill>
            </a:endParaRPr>
          </a:p>
        </p:txBody>
      </p:sp>
      <p:sp>
        <p:nvSpPr>
          <p:cNvPr id="93" name="Google Shape;93;p17"/>
          <p:cNvSpPr txBox="1"/>
          <p:nvPr>
            <p:ph idx="1" type="body"/>
          </p:nvPr>
        </p:nvSpPr>
        <p:spPr>
          <a:xfrm>
            <a:off x="311700" y="783125"/>
            <a:ext cx="4747800" cy="3126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EFEFEF"/>
                </a:solidFill>
              </a:rPr>
              <a:t>E</a:t>
            </a:r>
            <a:r>
              <a:rPr lang="en">
                <a:solidFill>
                  <a:srgbClr val="EFEFEF"/>
                </a:solidFill>
              </a:rPr>
              <a:t>fforts spent on </a:t>
            </a:r>
            <a:r>
              <a:rPr b="1" i="1" lang="en">
                <a:solidFill>
                  <a:srgbClr val="EFEFEF"/>
                </a:solidFill>
              </a:rPr>
              <a:t>increasing</a:t>
            </a:r>
            <a:r>
              <a:rPr lang="en">
                <a:solidFill>
                  <a:srgbClr val="EFEFEF"/>
                </a:solidFill>
              </a:rPr>
              <a:t> the CO</a:t>
            </a:r>
            <a:r>
              <a:rPr baseline="-25000" lang="en">
                <a:solidFill>
                  <a:srgbClr val="EFEFEF"/>
                </a:solidFill>
              </a:rPr>
              <a:t>2</a:t>
            </a:r>
            <a:r>
              <a:rPr lang="en">
                <a:solidFill>
                  <a:srgbClr val="EFEFEF"/>
                </a:solidFill>
              </a:rPr>
              <a:t>-concentrations in the atmosphere.</a:t>
            </a:r>
            <a:endParaRPr>
              <a:solidFill>
                <a:srgbClr val="EFEFEF"/>
              </a:solidFill>
            </a:endParaRPr>
          </a:p>
          <a:p>
            <a:pPr indent="0" lvl="0" marL="0" rtl="0" algn="l">
              <a:spcBef>
                <a:spcPts val="1200"/>
              </a:spcBef>
              <a:spcAft>
                <a:spcPts val="1200"/>
              </a:spcAft>
              <a:buClr>
                <a:schemeClr val="dk1"/>
              </a:buClr>
              <a:buSzPts val="1100"/>
              <a:buFont typeface="Arial"/>
              <a:buNone/>
            </a:pPr>
            <a:r>
              <a:rPr lang="en">
                <a:solidFill>
                  <a:srgbClr val="EFEFEF"/>
                </a:solidFill>
              </a:rPr>
              <a:t>Repeated alerts which weren’t heeded</a:t>
            </a:r>
            <a:r>
              <a:rPr lang="en">
                <a:solidFill>
                  <a:srgbClr val="EFEFEF"/>
                </a:solidFill>
              </a:rPr>
              <a:t>?</a:t>
            </a:r>
            <a:endParaRPr>
              <a:solidFill>
                <a:srgbClr val="EFEFEF"/>
              </a:solidFill>
            </a:endParaRPr>
          </a:p>
        </p:txBody>
      </p:sp>
      <p:pic>
        <p:nvPicPr>
          <p:cNvPr id="94" name="Google Shape;94;p17"/>
          <p:cNvPicPr preferRelativeResize="0"/>
          <p:nvPr/>
        </p:nvPicPr>
        <p:blipFill>
          <a:blip r:embed="rId3">
            <a:alphaModFix/>
          </a:blip>
          <a:stretch>
            <a:fillRect/>
          </a:stretch>
        </p:blipFill>
        <p:spPr>
          <a:xfrm>
            <a:off x="5148902" y="0"/>
            <a:ext cx="3995097"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8" name="Shape 98"/>
        <p:cNvGrpSpPr/>
        <p:nvPr/>
      </p:nvGrpSpPr>
      <p:grpSpPr>
        <a:xfrm>
          <a:off x="0" y="0"/>
          <a:ext cx="0" cy="0"/>
          <a:chOff x="0" y="0"/>
          <a:chExt cx="0" cy="0"/>
        </a:xfrm>
      </p:grpSpPr>
      <p:sp>
        <p:nvSpPr>
          <p:cNvPr id="99" name="Google Shape;99;p18"/>
          <p:cNvSpPr txBox="1"/>
          <p:nvPr>
            <p:ph type="title"/>
          </p:nvPr>
        </p:nvSpPr>
        <p:spPr>
          <a:xfrm>
            <a:off x="311700" y="193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What </a:t>
            </a:r>
            <a:r>
              <a:rPr lang="en">
                <a:solidFill>
                  <a:srgbClr val="F4CCCC"/>
                </a:solidFill>
              </a:rPr>
              <a:t>hasn’t</a:t>
            </a:r>
            <a:r>
              <a:rPr lang="en">
                <a:solidFill>
                  <a:schemeClr val="lt1"/>
                </a:solidFill>
              </a:rPr>
              <a:t> &amp; </a:t>
            </a:r>
            <a:r>
              <a:rPr lang="en">
                <a:solidFill>
                  <a:srgbClr val="D9EAD3"/>
                </a:solidFill>
              </a:rPr>
              <a:t>has</a:t>
            </a:r>
            <a:r>
              <a:rPr lang="en">
                <a:solidFill>
                  <a:schemeClr val="lt1"/>
                </a:solidFill>
              </a:rPr>
              <a:t> changed within last decades?</a:t>
            </a:r>
            <a:endParaRPr>
              <a:solidFill>
                <a:schemeClr val="lt1"/>
              </a:solidFill>
            </a:endParaRPr>
          </a:p>
        </p:txBody>
      </p:sp>
      <p:sp>
        <p:nvSpPr>
          <p:cNvPr id="100" name="Google Shape;100;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4CCCC"/>
                </a:solidFill>
              </a:rPr>
              <a:t>Little change within climate science</a:t>
            </a:r>
            <a:endParaRPr>
              <a:solidFill>
                <a:srgbClr val="F4CCCC"/>
              </a:solidFill>
            </a:endParaRPr>
          </a:p>
          <a:p>
            <a:pPr indent="0" lvl="0" marL="0" rtl="0" algn="l">
              <a:spcBef>
                <a:spcPts val="1200"/>
              </a:spcBef>
              <a:spcAft>
                <a:spcPts val="0"/>
              </a:spcAft>
              <a:buNone/>
            </a:pPr>
            <a:r>
              <a:rPr lang="en">
                <a:solidFill>
                  <a:srgbClr val="F4CCCC"/>
                </a:solidFill>
              </a:rPr>
              <a:t>Our CO</a:t>
            </a:r>
            <a:r>
              <a:rPr baseline="-25000" lang="en">
                <a:solidFill>
                  <a:srgbClr val="F4CCCC"/>
                </a:solidFill>
              </a:rPr>
              <a:t>2</a:t>
            </a:r>
            <a:r>
              <a:rPr lang="en">
                <a:solidFill>
                  <a:srgbClr val="F4CCCC"/>
                </a:solidFill>
              </a:rPr>
              <a:t>-emissions continue to grow.</a:t>
            </a:r>
            <a:endParaRPr>
              <a:solidFill>
                <a:srgbClr val="F4CCCC"/>
              </a:solidFill>
            </a:endParaRPr>
          </a:p>
          <a:p>
            <a:pPr indent="0" lvl="0" marL="0" rtl="0" algn="l">
              <a:spcBef>
                <a:spcPts val="1200"/>
              </a:spcBef>
              <a:spcAft>
                <a:spcPts val="0"/>
              </a:spcAft>
              <a:buNone/>
            </a:pPr>
            <a:r>
              <a:rPr lang="en">
                <a:solidFill>
                  <a:srgbClr val="F4CCCC"/>
                </a:solidFill>
              </a:rPr>
              <a:t>The same people in power the last decades.</a:t>
            </a:r>
            <a:endParaRPr>
              <a:solidFill>
                <a:srgbClr val="F4CCCC"/>
              </a:solidFill>
            </a:endParaRPr>
          </a:p>
          <a:p>
            <a:pPr indent="0" lvl="0" marL="0" rtl="0" algn="l">
              <a:spcBef>
                <a:spcPts val="1200"/>
              </a:spcBef>
              <a:spcAft>
                <a:spcPts val="0"/>
              </a:spcAft>
              <a:buNone/>
            </a:pPr>
            <a:r>
              <a:rPr lang="en">
                <a:solidFill>
                  <a:srgbClr val="D9EAD3"/>
                </a:solidFill>
              </a:rPr>
              <a:t>Nice speeches from leaders.</a:t>
            </a:r>
            <a:endParaRPr>
              <a:solidFill>
                <a:srgbClr val="D9EAD3"/>
              </a:solidFill>
            </a:endParaRPr>
          </a:p>
          <a:p>
            <a:pPr indent="0" lvl="0" marL="0" rtl="0" algn="l">
              <a:spcBef>
                <a:spcPts val="1200"/>
              </a:spcBef>
              <a:spcAft>
                <a:spcPts val="0"/>
              </a:spcAft>
              <a:buNone/>
            </a:pPr>
            <a:r>
              <a:rPr lang="en">
                <a:solidFill>
                  <a:srgbClr val="D9EAD3"/>
                </a:solidFill>
              </a:rPr>
              <a:t>Good progress regarding renewables.</a:t>
            </a:r>
            <a:endParaRPr>
              <a:solidFill>
                <a:srgbClr val="D9EAD3"/>
              </a:solidFill>
            </a:endParaRPr>
          </a:p>
          <a:p>
            <a:pPr indent="0" lvl="0" marL="0" rtl="0" algn="l">
              <a:spcBef>
                <a:spcPts val="1200"/>
              </a:spcBef>
              <a:spcAft>
                <a:spcPts val="0"/>
              </a:spcAft>
              <a:buNone/>
            </a:pPr>
            <a:r>
              <a:rPr lang="en">
                <a:solidFill>
                  <a:srgbClr val="D9EAD3"/>
                </a:solidFill>
              </a:rPr>
              <a:t>Media is more aware about climate change. </a:t>
            </a:r>
            <a:endParaRPr>
              <a:solidFill>
                <a:srgbClr val="D9EAD3"/>
              </a:solidFill>
            </a:endParaRPr>
          </a:p>
          <a:p>
            <a:pPr indent="0" lvl="0" marL="0" rtl="0" algn="l">
              <a:spcBef>
                <a:spcPts val="1200"/>
              </a:spcBef>
              <a:spcAft>
                <a:spcPts val="1200"/>
              </a:spcAft>
              <a:buNone/>
            </a:pPr>
            <a:r>
              <a:rPr lang="en">
                <a:solidFill>
                  <a:srgbClr val="D9EAD3"/>
                </a:solidFill>
              </a:rPr>
              <a:t>The younger generation has woken up.</a:t>
            </a:r>
            <a:endParaRPr>
              <a:solidFill>
                <a:schemeClr val="lt1"/>
              </a:solidFill>
            </a:endParaRPr>
          </a:p>
        </p:txBody>
      </p:sp>
      <p:pic>
        <p:nvPicPr>
          <p:cNvPr id="101" name="Google Shape;101;p18"/>
          <p:cNvPicPr preferRelativeResize="0"/>
          <p:nvPr/>
        </p:nvPicPr>
        <p:blipFill>
          <a:blip r:embed="rId3">
            <a:alphaModFix/>
          </a:blip>
          <a:stretch>
            <a:fillRect/>
          </a:stretch>
        </p:blipFill>
        <p:spPr>
          <a:xfrm rot="-629725">
            <a:off x="3011400" y="583729"/>
            <a:ext cx="5545225" cy="3536193"/>
          </a:xfrm>
          <a:prstGeom prst="rect">
            <a:avLst/>
          </a:prstGeom>
          <a:noFill/>
          <a:ln>
            <a:noFill/>
          </a:ln>
        </p:spPr>
      </p:pic>
      <p:pic>
        <p:nvPicPr>
          <p:cNvPr id="102" name="Google Shape;102;p18"/>
          <p:cNvPicPr preferRelativeResize="0"/>
          <p:nvPr/>
        </p:nvPicPr>
        <p:blipFill>
          <a:blip r:embed="rId4">
            <a:alphaModFix/>
          </a:blip>
          <a:stretch>
            <a:fillRect/>
          </a:stretch>
        </p:blipFill>
        <p:spPr>
          <a:xfrm rot="661000">
            <a:off x="3776526" y="801788"/>
            <a:ext cx="4997723" cy="3346925"/>
          </a:xfrm>
          <a:prstGeom prst="rect">
            <a:avLst/>
          </a:prstGeom>
          <a:noFill/>
          <a:ln>
            <a:noFill/>
          </a:ln>
        </p:spPr>
      </p:pic>
      <p:pic>
        <p:nvPicPr>
          <p:cNvPr id="103" name="Google Shape;103;p18"/>
          <p:cNvPicPr preferRelativeResize="0"/>
          <p:nvPr/>
        </p:nvPicPr>
        <p:blipFill>
          <a:blip r:embed="rId5">
            <a:alphaModFix/>
          </a:blip>
          <a:stretch>
            <a:fillRect/>
          </a:stretch>
        </p:blipFill>
        <p:spPr>
          <a:xfrm>
            <a:off x="5532101" y="2699325"/>
            <a:ext cx="3432651" cy="22822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9"/>
          <p:cNvPicPr preferRelativeResize="0"/>
          <p:nvPr/>
        </p:nvPicPr>
        <p:blipFill rotWithShape="1">
          <a:blip r:embed="rId3">
            <a:alphaModFix/>
          </a:blip>
          <a:srcRect b="19521" l="0" r="0" t="3472"/>
          <a:stretch/>
        </p:blipFill>
        <p:spPr>
          <a:xfrm>
            <a:off x="0" y="0"/>
            <a:ext cx="9143998" cy="5143501"/>
          </a:xfrm>
          <a:prstGeom prst="rect">
            <a:avLst/>
          </a:prstGeom>
          <a:noFill/>
          <a:ln>
            <a:noFill/>
          </a:ln>
        </p:spPr>
      </p:pic>
      <p:sp>
        <p:nvSpPr>
          <p:cNvPr id="109" name="Google Shape;109;p19"/>
          <p:cNvSpPr txBox="1"/>
          <p:nvPr/>
        </p:nvSpPr>
        <p:spPr>
          <a:xfrm>
            <a:off x="433350" y="309250"/>
            <a:ext cx="60585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rgbClr val="D9EAD3"/>
                </a:solidFill>
              </a:rPr>
              <a:t>Different b</a:t>
            </a:r>
            <a:r>
              <a:rPr lang="en" sz="1800">
                <a:solidFill>
                  <a:srgbClr val="D9EAD3"/>
                </a:solidFill>
              </a:rPr>
              <a:t>usiness opportunities &amp; different forces for renewable &amp; fossils</a:t>
            </a:r>
            <a:endParaRPr sz="1800">
              <a:solidFill>
                <a:srgbClr val="D9EAD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Climate disinformation?</a:t>
            </a:r>
            <a:endParaRPr>
              <a:solidFill>
                <a:schemeClr val="lt1"/>
              </a:solidFill>
            </a:endParaRPr>
          </a:p>
        </p:txBody>
      </p:sp>
      <p:sp>
        <p:nvSpPr>
          <p:cNvPr id="115" name="Google Shape;115;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EFEFEF"/>
                </a:solidFill>
              </a:rPr>
              <a:t>Denial</a:t>
            </a:r>
            <a:endParaRPr>
              <a:solidFill>
                <a:srgbClr val="EFEFEF"/>
              </a:solidFill>
            </a:endParaRPr>
          </a:p>
          <a:p>
            <a:pPr indent="0" lvl="0" marL="0" rtl="0" algn="l">
              <a:spcBef>
                <a:spcPts val="1200"/>
              </a:spcBef>
              <a:spcAft>
                <a:spcPts val="0"/>
              </a:spcAft>
              <a:buNone/>
            </a:pPr>
            <a:r>
              <a:rPr lang="en">
                <a:solidFill>
                  <a:srgbClr val="EFEFEF"/>
                </a:solidFill>
              </a:rPr>
              <a:t>Conspiracy theories</a:t>
            </a:r>
            <a:endParaRPr>
              <a:solidFill>
                <a:srgbClr val="EFEFEF"/>
              </a:solidFill>
            </a:endParaRPr>
          </a:p>
          <a:p>
            <a:pPr indent="0" lvl="0" marL="0" rtl="0" algn="l">
              <a:spcBef>
                <a:spcPts val="1200"/>
              </a:spcBef>
              <a:spcAft>
                <a:spcPts val="0"/>
              </a:spcAft>
              <a:buNone/>
            </a:pPr>
            <a:r>
              <a:rPr lang="en">
                <a:solidFill>
                  <a:srgbClr val="EFEFEF"/>
                </a:solidFill>
              </a:rPr>
              <a:t>“Greenwash”</a:t>
            </a:r>
            <a:endParaRPr>
              <a:solidFill>
                <a:srgbClr val="EFEFEF"/>
              </a:solidFill>
            </a:endParaRPr>
          </a:p>
          <a:p>
            <a:pPr indent="0" lvl="0" marL="0" rtl="0" algn="l">
              <a:spcBef>
                <a:spcPts val="1200"/>
              </a:spcBef>
              <a:spcAft>
                <a:spcPts val="0"/>
              </a:spcAft>
              <a:buNone/>
            </a:pPr>
            <a:r>
              <a:rPr lang="en">
                <a:solidFill>
                  <a:srgbClr val="EFEFEF"/>
                </a:solidFill>
              </a:rPr>
              <a:t>“Inevitable”</a:t>
            </a:r>
            <a:endParaRPr>
              <a:solidFill>
                <a:srgbClr val="EFEFEF"/>
              </a:solidFill>
            </a:endParaRPr>
          </a:p>
          <a:p>
            <a:pPr indent="0" lvl="0" marL="0" rtl="0" algn="l">
              <a:spcBef>
                <a:spcPts val="1200"/>
              </a:spcBef>
              <a:spcAft>
                <a:spcPts val="0"/>
              </a:spcAft>
              <a:buNone/>
            </a:pPr>
            <a:r>
              <a:rPr lang="en">
                <a:solidFill>
                  <a:srgbClr val="EFEFEF"/>
                </a:solidFill>
              </a:rPr>
              <a:t>Captured by the past</a:t>
            </a:r>
            <a:endParaRPr>
              <a:solidFill>
                <a:srgbClr val="EFEFEF"/>
              </a:solidFill>
            </a:endParaRPr>
          </a:p>
          <a:p>
            <a:pPr indent="0" lvl="0" marL="0" rtl="0" algn="l">
              <a:spcBef>
                <a:spcPts val="1200"/>
              </a:spcBef>
              <a:spcAft>
                <a:spcPts val="1200"/>
              </a:spcAft>
              <a:buNone/>
            </a:pPr>
            <a:r>
              <a:rPr lang="en">
                <a:solidFill>
                  <a:srgbClr val="EFEFEF"/>
                </a:solidFill>
              </a:rPr>
              <a:t>Invisible forces?</a:t>
            </a:r>
            <a:endParaRPr>
              <a:solidFill>
                <a:srgbClr val="EFEFEF"/>
              </a:solidFill>
            </a:endParaRPr>
          </a:p>
        </p:txBody>
      </p:sp>
      <p:pic>
        <p:nvPicPr>
          <p:cNvPr id="116" name="Google Shape;116;p20"/>
          <p:cNvPicPr preferRelativeResize="0"/>
          <p:nvPr/>
        </p:nvPicPr>
        <p:blipFill>
          <a:blip r:embed="rId3">
            <a:alphaModFix/>
          </a:blip>
          <a:stretch>
            <a:fillRect/>
          </a:stretch>
        </p:blipFill>
        <p:spPr>
          <a:xfrm>
            <a:off x="5284211" y="0"/>
            <a:ext cx="3859780" cy="5143501"/>
          </a:xfrm>
          <a:prstGeom prst="rect">
            <a:avLst/>
          </a:prstGeom>
          <a:noFill/>
          <a:ln>
            <a:noFill/>
          </a:ln>
        </p:spPr>
      </p:pic>
      <p:pic>
        <p:nvPicPr>
          <p:cNvPr id="117" name="Google Shape;117;p20"/>
          <p:cNvPicPr preferRelativeResize="0"/>
          <p:nvPr/>
        </p:nvPicPr>
        <p:blipFill>
          <a:blip r:embed="rId4">
            <a:alphaModFix/>
          </a:blip>
          <a:stretch>
            <a:fillRect/>
          </a:stretch>
        </p:blipFill>
        <p:spPr>
          <a:xfrm>
            <a:off x="1524000" y="614363"/>
            <a:ext cx="6096000" cy="3914775"/>
          </a:xfrm>
          <a:prstGeom prst="rect">
            <a:avLst/>
          </a:prstGeom>
          <a:noFill/>
          <a:ln>
            <a:noFill/>
          </a:ln>
        </p:spPr>
      </p:pic>
      <p:sp>
        <p:nvSpPr>
          <p:cNvPr id="118" name="Google Shape;118;p20"/>
          <p:cNvSpPr txBox="1"/>
          <p:nvPr/>
        </p:nvSpPr>
        <p:spPr>
          <a:xfrm>
            <a:off x="1620725" y="681925"/>
            <a:ext cx="54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Facsimile</a:t>
            </a:r>
            <a:r>
              <a:rPr lang="en">
                <a:solidFill>
                  <a:schemeClr val="lt1"/>
                </a:solidFill>
              </a:rPr>
              <a:t> the Guardian, August 10, 2023</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nvSpPr>
        <p:spPr>
          <a:xfrm>
            <a:off x="41750" y="4625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https://fossilfueltreaty.org/</a:t>
            </a:r>
            <a:endParaRPr/>
          </a:p>
        </p:txBody>
      </p:sp>
      <p:pic>
        <p:nvPicPr>
          <p:cNvPr id="124" name="Google Shape;124;p21"/>
          <p:cNvPicPr preferRelativeResize="0"/>
          <p:nvPr/>
        </p:nvPicPr>
        <p:blipFill rotWithShape="1">
          <a:blip r:embed="rId3">
            <a:alphaModFix/>
          </a:blip>
          <a:srcRect b="0" l="0" r="0" t="7304"/>
          <a:stretch/>
        </p:blipFill>
        <p:spPr>
          <a:xfrm>
            <a:off x="0" y="764525"/>
            <a:ext cx="9144003" cy="3559170"/>
          </a:xfrm>
          <a:prstGeom prst="rect">
            <a:avLst/>
          </a:prstGeom>
          <a:noFill/>
          <a:ln>
            <a:noFill/>
          </a:ln>
        </p:spPr>
      </p:pic>
      <p:pic>
        <p:nvPicPr>
          <p:cNvPr id="125" name="Google Shape;125;p21"/>
          <p:cNvPicPr preferRelativeResize="0"/>
          <p:nvPr/>
        </p:nvPicPr>
        <p:blipFill>
          <a:blip r:embed="rId4">
            <a:alphaModFix/>
          </a:blip>
          <a:stretch>
            <a:fillRect/>
          </a:stretch>
        </p:blipFill>
        <p:spPr>
          <a:xfrm rot="666386">
            <a:off x="1171177" y="614975"/>
            <a:ext cx="5821077" cy="3714625"/>
          </a:xfrm>
          <a:prstGeom prst="rect">
            <a:avLst/>
          </a:prstGeom>
          <a:noFill/>
          <a:ln>
            <a:noFill/>
          </a:ln>
        </p:spPr>
      </p:pic>
      <p:sp>
        <p:nvSpPr>
          <p:cNvPr id="126" name="Google Shape;126;p21"/>
          <p:cNvSpPr txBox="1"/>
          <p:nvPr/>
        </p:nvSpPr>
        <p:spPr>
          <a:xfrm>
            <a:off x="6698575" y="4455275"/>
            <a:ext cx="227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https://shorturl.at/wHPR4</a:t>
            </a:r>
            <a:endParaRPr/>
          </a:p>
        </p:txBody>
      </p:sp>
      <p:pic>
        <p:nvPicPr>
          <p:cNvPr id="127" name="Google Shape;127;p21"/>
          <p:cNvPicPr preferRelativeResize="0"/>
          <p:nvPr/>
        </p:nvPicPr>
        <p:blipFill>
          <a:blip r:embed="rId5">
            <a:alphaModFix/>
          </a:blip>
          <a:stretch>
            <a:fillRect/>
          </a:stretch>
        </p:blipFill>
        <p:spPr>
          <a:xfrm>
            <a:off x="6255988" y="1344138"/>
            <a:ext cx="2790825" cy="2790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