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notesMasterIdLst>
    <p:notesMasterId r:id="rId17"/>
  </p:notesMasterIdLst>
  <p:sldIdLst>
    <p:sldId id="256" r:id="rId2"/>
    <p:sldId id="257" r:id="rId3"/>
    <p:sldId id="352" r:id="rId4"/>
    <p:sldId id="259" r:id="rId5"/>
    <p:sldId id="260" r:id="rId6"/>
    <p:sldId id="258" r:id="rId7"/>
    <p:sldId id="263" r:id="rId8"/>
    <p:sldId id="262" r:id="rId9"/>
    <p:sldId id="351" r:id="rId10"/>
    <p:sldId id="266" r:id="rId11"/>
    <p:sldId id="265" r:id="rId12"/>
    <p:sldId id="264" r:id="rId13"/>
    <p:sldId id="349" r:id="rId14"/>
    <p:sldId id="350" r:id="rId15"/>
    <p:sldId id="35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19" autoAdjust="0"/>
  </p:normalViewPr>
  <p:slideViewPr>
    <p:cSldViewPr snapToGrid="0">
      <p:cViewPr varScale="1">
        <p:scale>
          <a:sx n="71" d="100"/>
          <a:sy n="71" d="100"/>
        </p:scale>
        <p:origin x="46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2AD7C-B8BA-49D4-B053-2C9F6FF8D509}" type="datetimeFigureOut">
              <a:rPr lang="nl-NL" smtClean="0"/>
              <a:t>31-8-2023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4C499-9F4B-4FF1-8DBF-CB3A87B7CED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2012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outbreaks happen in a </a:t>
            </a:r>
            <a:r>
              <a:rPr lang="en-US" dirty="0" err="1"/>
              <a:t>patern</a:t>
            </a:r>
            <a:r>
              <a:rPr lang="en-US" dirty="0"/>
              <a:t> we can recover them</a:t>
            </a:r>
          </a:p>
          <a:p>
            <a:endParaRPr lang="nl-NL" dirty="0"/>
          </a:p>
          <a:p>
            <a:r>
              <a:rPr lang="nl-NL" dirty="0" err="1"/>
              <a:t>To</a:t>
            </a:r>
            <a:r>
              <a:rPr lang="nl-NL" dirty="0"/>
              <a:t> best fit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location</a:t>
            </a:r>
            <a:r>
              <a:rPr lang="nl-NL" dirty="0"/>
              <a:t> we </a:t>
            </a:r>
            <a:r>
              <a:rPr lang="nl-NL" dirty="0" err="1"/>
              <a:t>need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account </a:t>
            </a:r>
            <a:r>
              <a:rPr lang="nl-NL" dirty="0" err="1"/>
              <a:t>for</a:t>
            </a:r>
            <a:r>
              <a:rPr lang="nl-NL" dirty="0"/>
              <a:t> different factors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4C499-9F4B-4FF1-8DBF-CB3A87B7CED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0745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Human: Age, health, behavior</a:t>
            </a:r>
          </a:p>
          <a:p>
            <a:r>
              <a:rPr lang="en-US" dirty="0"/>
              <a:t>Organism: Survival, growth</a:t>
            </a:r>
          </a:p>
          <a:p>
            <a:r>
              <a:rPr lang="en-US" dirty="0"/>
              <a:t>Weather: Temperature, rainfall, wind</a:t>
            </a:r>
          </a:p>
          <a:p>
            <a:r>
              <a:rPr lang="en-US" dirty="0"/>
              <a:t>Environment: Land-use</a:t>
            </a:r>
          </a:p>
          <a:p>
            <a:endParaRPr lang="en-US" dirty="0"/>
          </a:p>
          <a:p>
            <a:r>
              <a:rPr lang="en-US" dirty="0"/>
              <a:t>Weather and environment particularly influence the spread of the pathogen.</a:t>
            </a:r>
          </a:p>
          <a:p>
            <a:r>
              <a:rPr lang="en-US" dirty="0"/>
              <a:t>So let’s discuss how we define this spread.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4C499-9F4B-4FF1-8DBF-CB3A87B7CED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0918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4C499-9F4B-4FF1-8DBF-CB3A87B7CED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493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4C499-9F4B-4FF1-8DBF-CB3A87B7CED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0315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4C499-9F4B-4FF1-8DBF-CB3A87B7CED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43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199DD-84E5-4DF0-86C5-D95A0DC72838}" type="datetimeFigureOut">
              <a:rPr lang="nl-NL" smtClean="0"/>
              <a:t>31-8-2023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F24D1-444A-42AD-8AA6-EB917149700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7773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199DD-84E5-4DF0-86C5-D95A0DC72838}" type="datetimeFigureOut">
              <a:rPr lang="nl-NL" smtClean="0"/>
              <a:t>31-8-2023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F24D1-444A-42AD-8AA6-EB917149700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6942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199DD-84E5-4DF0-86C5-D95A0DC72838}" type="datetimeFigureOut">
              <a:rPr lang="nl-NL" smtClean="0"/>
              <a:t>31-8-2023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F24D1-444A-42AD-8AA6-EB917149700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6695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199DD-84E5-4DF0-86C5-D95A0DC72838}" type="datetimeFigureOut">
              <a:rPr lang="nl-NL" smtClean="0"/>
              <a:t>31-8-2023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F24D1-444A-42AD-8AA6-EB917149700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2466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199DD-84E5-4DF0-86C5-D95A0DC72838}" type="datetimeFigureOut">
              <a:rPr lang="nl-NL" smtClean="0"/>
              <a:t>31-8-2023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F24D1-444A-42AD-8AA6-EB917149700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8420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199DD-84E5-4DF0-86C5-D95A0DC72838}" type="datetimeFigureOut">
              <a:rPr lang="nl-NL" smtClean="0"/>
              <a:t>31-8-2023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F24D1-444A-42AD-8AA6-EB917149700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4570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199DD-84E5-4DF0-86C5-D95A0DC72838}" type="datetimeFigureOut">
              <a:rPr lang="nl-NL" smtClean="0"/>
              <a:t>31-8-2023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F24D1-444A-42AD-8AA6-EB917149700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5242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199DD-84E5-4DF0-86C5-D95A0DC72838}" type="datetimeFigureOut">
              <a:rPr lang="nl-NL" smtClean="0"/>
              <a:t>31-8-2023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F24D1-444A-42AD-8AA6-EB917149700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3575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199DD-84E5-4DF0-86C5-D95A0DC72838}" type="datetimeFigureOut">
              <a:rPr lang="nl-NL" smtClean="0"/>
              <a:t>31-8-2023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F24D1-444A-42AD-8AA6-EB917149700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1246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199DD-84E5-4DF0-86C5-D95A0DC72838}" type="datetimeFigureOut">
              <a:rPr lang="nl-NL" smtClean="0"/>
              <a:t>31-8-2023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F24D1-444A-42AD-8AA6-EB917149700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8810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199DD-84E5-4DF0-86C5-D95A0DC72838}" type="datetimeFigureOut">
              <a:rPr lang="nl-NL" smtClean="0"/>
              <a:t>31-8-2023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F24D1-444A-42AD-8AA6-EB917149700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4030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199DD-84E5-4DF0-86C5-D95A0DC72838}" type="datetimeFigureOut">
              <a:rPr lang="nl-NL" smtClean="0"/>
              <a:t>31-8-2023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F24D1-444A-42AD-8AA6-EB917149700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209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199DD-84E5-4DF0-86C5-D95A0DC72838}" type="datetimeFigureOut">
              <a:rPr lang="nl-NL" smtClean="0"/>
              <a:t>31-8-2023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F24D1-444A-42AD-8AA6-EB917149700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2724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276199DD-84E5-4DF0-86C5-D95A0DC72838}" type="datetimeFigureOut">
              <a:rPr lang="nl-NL" smtClean="0"/>
              <a:t>31-8-2023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003F24D1-444A-42AD-8AA6-EB917149700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4861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276199DD-84E5-4DF0-86C5-D95A0DC72838}" type="datetimeFigureOut">
              <a:rPr lang="nl-NL" smtClean="0"/>
              <a:t>31-8-2023</a:t>
            </a:fld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003F24D1-444A-42AD-8AA6-EB917149700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79352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6.png"/><Relationship Id="rId7" Type="http://schemas.openxmlformats.org/officeDocument/2006/relationships/image" Target="../media/image9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BDEC8-D7BD-4922-93B8-4733C1ED97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5822" y="340553"/>
            <a:ext cx="9026153" cy="3386433"/>
          </a:xfrm>
        </p:spPr>
        <p:txBody>
          <a:bodyPr anchor="b">
            <a:noAutofit/>
          </a:bodyPr>
          <a:lstStyle/>
          <a:p>
            <a:r>
              <a:rPr lang="en-US" sz="3200" dirty="0"/>
              <a:t>Interdisciplinary approach to include the effect of weather and climate in models for the spread of airborne infectious diseases</a:t>
            </a:r>
            <a:endParaRPr lang="nl-NL" sz="105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37FD6-1556-4F2B-90B6-7685B05F9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5822" y="3721486"/>
            <a:ext cx="9026153" cy="2079472"/>
          </a:xfrm>
          <a:noFill/>
        </p:spPr>
        <p:txBody>
          <a:bodyPr anchor="t">
            <a:norm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A collaboration between the </a:t>
            </a:r>
            <a:r>
              <a:rPr lang="en-US" sz="2800" dirty="0" err="1">
                <a:solidFill>
                  <a:schemeClr val="tx2"/>
                </a:solidFill>
              </a:rPr>
              <a:t>Meteo</a:t>
            </a:r>
            <a:r>
              <a:rPr lang="en-US" sz="2800" dirty="0">
                <a:solidFill>
                  <a:schemeClr val="tx2"/>
                </a:solidFill>
              </a:rPr>
              <a:t> Service and the Public Health Institute of the Netherlands</a:t>
            </a:r>
            <a:endParaRPr lang="nl-NL" sz="2800" dirty="0">
              <a:solidFill>
                <a:schemeClr val="tx2"/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23BA6FB-5ACA-4B70-AD8C-A0B4D2629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914" y="5660016"/>
            <a:ext cx="971939" cy="9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oyal Netherlands Meteorological Institute (KNMI) - ClimaHealth">
            <a:extLst>
              <a:ext uri="{FF2B5EF4-FFF2-40B4-BE49-F238E27FC236}">
                <a16:creationId xmlns:a16="http://schemas.microsoft.com/office/drawing/2014/main" id="{119F9EA8-B795-F05B-EA70-AB9531897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" t="-870" r="75080" b="18127"/>
          <a:stretch/>
        </p:blipFill>
        <p:spPr bwMode="auto">
          <a:xfrm>
            <a:off x="6222911" y="5438467"/>
            <a:ext cx="604520" cy="113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oyal Netherlands Meteorological Institute (KNMI) - ClimaHealth">
            <a:extLst>
              <a:ext uri="{FF2B5EF4-FFF2-40B4-BE49-F238E27FC236}">
                <a16:creationId xmlns:a16="http://schemas.microsoft.com/office/drawing/2014/main" id="{EEEBA628-D1F3-4152-8B56-0D67AA7A2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" t="-870" r="75080" b="18127"/>
          <a:stretch/>
        </p:blipFill>
        <p:spPr bwMode="auto">
          <a:xfrm>
            <a:off x="2660231" y="5438467"/>
            <a:ext cx="604520" cy="113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51B9A1-058C-4FA8-97CC-919B13E55784}"/>
              </a:ext>
            </a:extLst>
          </p:cNvPr>
          <p:cNvSpPr txBox="1"/>
          <p:nvPr/>
        </p:nvSpPr>
        <p:spPr>
          <a:xfrm>
            <a:off x="3264751" y="5800958"/>
            <a:ext cx="257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</a:schemeClr>
                </a:solidFill>
                <a:latin typeface="Amasis MT Pro Light" panose="020F0502020204030204" pitchFamily="18" charset="0"/>
              </a:rPr>
              <a:t>Dutch National Institute </a:t>
            </a:r>
            <a:br>
              <a:rPr lang="en-US" sz="1200" b="1" dirty="0">
                <a:solidFill>
                  <a:schemeClr val="tx1">
                    <a:lumMod val="85000"/>
                  </a:schemeClr>
                </a:solidFill>
                <a:latin typeface="Amasis MT Pro Light" panose="020F0502020204030204" pitchFamily="18" charset="0"/>
              </a:rPr>
            </a:br>
            <a:r>
              <a:rPr lang="en-US" sz="1200" b="1" dirty="0">
                <a:solidFill>
                  <a:schemeClr val="tx1">
                    <a:lumMod val="85000"/>
                  </a:schemeClr>
                </a:solidFill>
                <a:latin typeface="Amasis MT Pro Light" panose="020F0502020204030204" pitchFamily="18" charset="0"/>
              </a:rPr>
              <a:t>for Public Health and the environment</a:t>
            </a:r>
          </a:p>
          <a:p>
            <a:r>
              <a:rPr lang="en-US" sz="1200" b="1" i="1" dirty="0">
                <a:solidFill>
                  <a:schemeClr val="tx1">
                    <a:lumMod val="85000"/>
                  </a:schemeClr>
                </a:solidFill>
                <a:latin typeface="Amasis MT Pro Light" panose="020F0502020204030204" pitchFamily="18" charset="0"/>
              </a:rPr>
              <a:t>Ministry of Health, Welfare and Sport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E8514D05-604A-F883-72C8-2CDB27F6AE3E}"/>
              </a:ext>
            </a:extLst>
          </p:cNvPr>
          <p:cNvSpPr txBox="1"/>
          <p:nvPr/>
        </p:nvSpPr>
        <p:spPr>
          <a:xfrm>
            <a:off x="6827431" y="5800958"/>
            <a:ext cx="18994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tx1">
                    <a:lumMod val="85000"/>
                  </a:schemeClr>
                </a:solidFill>
                <a:latin typeface="Amasis MT Pro Light" panose="020F0502020204030204" pitchFamily="18" charset="0"/>
              </a:rPr>
              <a:t>Royal Netherlands</a:t>
            </a:r>
          </a:p>
          <a:p>
            <a:r>
              <a:rPr lang="en-US" sz="1200" b="1" dirty="0">
                <a:solidFill>
                  <a:schemeClr val="tx1">
                    <a:lumMod val="85000"/>
                  </a:schemeClr>
                </a:solidFill>
                <a:latin typeface="Amasis MT Pro Light" panose="020F0502020204030204" pitchFamily="18" charset="0"/>
              </a:rPr>
              <a:t>Meteorological Institute</a:t>
            </a:r>
          </a:p>
          <a:p>
            <a:r>
              <a:rPr lang="en-US" sz="1200" b="1" i="1" dirty="0">
                <a:solidFill>
                  <a:schemeClr val="tx1">
                    <a:lumMod val="85000"/>
                  </a:schemeClr>
                </a:solidFill>
                <a:latin typeface="Amasis MT Pro Light" panose="020F0502020204030204" pitchFamily="18" charset="0"/>
              </a:rPr>
              <a:t>Ministry of Infrastructure and</a:t>
            </a:r>
          </a:p>
          <a:p>
            <a:r>
              <a:rPr lang="en-US" sz="1200" b="1" i="1" dirty="0">
                <a:solidFill>
                  <a:schemeClr val="tx1">
                    <a:lumMod val="85000"/>
                  </a:schemeClr>
                </a:solidFill>
                <a:latin typeface="Amasis MT Pro Light" panose="020F0502020204030204" pitchFamily="18" charset="0"/>
              </a:rPr>
              <a:t>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144075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5CF76-B9C8-4695-A0DB-3C4A8E1AF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424677"/>
            <a:ext cx="10571998" cy="970450"/>
          </a:xfrm>
        </p:spPr>
        <p:txBody>
          <a:bodyPr/>
          <a:lstStyle/>
          <a:p>
            <a:r>
              <a:rPr lang="en-US" dirty="0"/>
              <a:t>Covariates</a:t>
            </a:r>
            <a:endParaRPr lang="nl-NL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81939F-7ABF-3447-8763-22A173F91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544026"/>
            <a:ext cx="4635500" cy="159713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C55A3E-F90C-50DC-86B7-C3B78F52C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224" y="2124979"/>
            <a:ext cx="2841095" cy="2435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B2B323-F753-CFFE-8527-DAEEE8A17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9892" y="2124978"/>
            <a:ext cx="2841095" cy="2435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141C8B-1549-5D9C-EB2F-FEC9A9A65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2560" y="2124977"/>
            <a:ext cx="2841095" cy="24352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464D77-7F6D-F882-5B66-C26CA606DE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3116" y="4422775"/>
            <a:ext cx="2841095" cy="24352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A9DD1B-6F37-3475-485B-71554B7FE0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352" y="4422775"/>
            <a:ext cx="2841095" cy="243522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207205B-5DD7-12E4-D2F9-5F902240AD1E}"/>
              </a:ext>
            </a:extLst>
          </p:cNvPr>
          <p:cNvSpPr txBox="1">
            <a:spLocks/>
          </p:cNvSpPr>
          <p:nvPr/>
        </p:nvSpPr>
        <p:spPr>
          <a:xfrm>
            <a:off x="4860261" y="3992693"/>
            <a:ext cx="755439" cy="296929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000" dirty="0">
                <a:solidFill>
                  <a:schemeClr val="tx1">
                    <a:lumMod val="65000"/>
                  </a:schemeClr>
                </a:solidFill>
              </a:rPr>
              <a:t>KNMI</a:t>
            </a:r>
            <a:endParaRPr lang="nl-NL" sz="10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CA7FDBD-42F4-E225-1AFA-8C6C5D9443DE}"/>
              </a:ext>
            </a:extLst>
          </p:cNvPr>
          <p:cNvSpPr txBox="1">
            <a:spLocks/>
          </p:cNvSpPr>
          <p:nvPr/>
        </p:nvSpPr>
        <p:spPr>
          <a:xfrm>
            <a:off x="8670261" y="3992693"/>
            <a:ext cx="956339" cy="296929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000" dirty="0">
                <a:solidFill>
                  <a:schemeClr val="tx1">
                    <a:lumMod val="65000"/>
                  </a:schemeClr>
                </a:solidFill>
              </a:rPr>
              <a:t>CORINE</a:t>
            </a:r>
            <a:endParaRPr lang="nl-NL" sz="10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83B23-B78F-CF2B-B6DD-5253240D581D}"/>
              </a:ext>
            </a:extLst>
          </p:cNvPr>
          <p:cNvSpPr txBox="1">
            <a:spLocks/>
          </p:cNvSpPr>
          <p:nvPr/>
        </p:nvSpPr>
        <p:spPr>
          <a:xfrm>
            <a:off x="2986281" y="6293325"/>
            <a:ext cx="956339" cy="296929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000" dirty="0">
                <a:solidFill>
                  <a:schemeClr val="tx1">
                    <a:lumMod val="65000"/>
                  </a:schemeClr>
                </a:solidFill>
              </a:rPr>
              <a:t>CORINE</a:t>
            </a:r>
            <a:endParaRPr lang="nl-NL" sz="10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313A01-CB6D-49FC-FD05-35FF123306EE}"/>
              </a:ext>
            </a:extLst>
          </p:cNvPr>
          <p:cNvSpPr txBox="1">
            <a:spLocks/>
          </p:cNvSpPr>
          <p:nvPr/>
        </p:nvSpPr>
        <p:spPr>
          <a:xfrm>
            <a:off x="6862890" y="6301239"/>
            <a:ext cx="956339" cy="296929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000" dirty="0">
                <a:solidFill>
                  <a:schemeClr val="tx1">
                    <a:lumMod val="65000"/>
                  </a:schemeClr>
                </a:solidFill>
              </a:rPr>
              <a:t>CORINE</a:t>
            </a:r>
            <a:endParaRPr lang="nl-NL" sz="10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CEE316B-A19B-45C4-33D2-F122BCE4FDE7}"/>
              </a:ext>
            </a:extLst>
          </p:cNvPr>
          <p:cNvSpPr txBox="1">
            <a:spLocks/>
          </p:cNvSpPr>
          <p:nvPr/>
        </p:nvSpPr>
        <p:spPr>
          <a:xfrm>
            <a:off x="1028345" y="3995869"/>
            <a:ext cx="755439" cy="296929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000" dirty="0">
                <a:solidFill>
                  <a:schemeClr val="tx1">
                    <a:lumMod val="65000"/>
                  </a:schemeClr>
                </a:solidFill>
              </a:rPr>
              <a:t>KNMI</a:t>
            </a:r>
            <a:endParaRPr lang="nl-NL" sz="1000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267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AEDCB66-7AF4-71A2-C00C-694FD6A5E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737" y="4311015"/>
            <a:ext cx="2971482" cy="2546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95CF76-B9C8-4695-A0DB-3C4A8E1AF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High-resolution climatological data set</a:t>
            </a:r>
            <a:endParaRPr lang="nl-NL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81939F-7ABF-3447-8763-22A173F91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632" y="2544025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</a:t>
            </a:r>
          </a:p>
        </p:txBody>
      </p:sp>
      <p:pic>
        <p:nvPicPr>
          <p:cNvPr id="8" name="Picture 7" descr="A map of the netherlands&#10;&#10;Description automatically generated">
            <a:extLst>
              <a:ext uri="{FF2B5EF4-FFF2-40B4-BE49-F238E27FC236}">
                <a16:creationId xmlns:a16="http://schemas.microsoft.com/office/drawing/2014/main" id="{2827CD58-29DB-51BE-99FA-C514A1260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" y="1900975"/>
            <a:ext cx="2971483" cy="25469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989744-CC74-A2BC-3065-A582FCD72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7220" y="4311015"/>
            <a:ext cx="2971482" cy="25469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32C022-E3B2-DF14-083D-BDC6DE6D1B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7220" y="1900975"/>
            <a:ext cx="2971482" cy="25469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CF6FAC-7C0A-58E5-AD79-09F952C653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8703" y="4311015"/>
            <a:ext cx="2971482" cy="25469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F15E43-D797-01E9-B410-68956A9AE7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8703" y="1900975"/>
            <a:ext cx="2971482" cy="25469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DD819B-874C-0B6F-91A6-3EF49C4BDB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0186" y="4311015"/>
            <a:ext cx="2971482" cy="25469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272B50-3F26-A4F8-87A0-A45E16B79B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0186" y="1900975"/>
            <a:ext cx="2971482" cy="25469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DCD9C5-24E3-D2E3-ED4B-4CB9ABDBFE3F}"/>
              </a:ext>
            </a:extLst>
          </p:cNvPr>
          <p:cNvSpPr txBox="1"/>
          <p:nvPr/>
        </p:nvSpPr>
        <p:spPr>
          <a:xfrm>
            <a:off x="523703" y="2084001"/>
            <a:ext cx="572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</a:schemeClr>
                </a:solidFill>
                <a:latin typeface="+mj-lt"/>
              </a:rPr>
              <a:t>KNMI</a:t>
            </a:r>
            <a:endParaRPr lang="en-US" sz="1200" b="1" i="1" dirty="0">
              <a:solidFill>
                <a:schemeClr val="tx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18D1AD-9F22-ECB4-5CB8-6A54E6A8AD03}"/>
              </a:ext>
            </a:extLst>
          </p:cNvPr>
          <p:cNvSpPr txBox="1"/>
          <p:nvPr/>
        </p:nvSpPr>
        <p:spPr>
          <a:xfrm>
            <a:off x="3495186" y="2088026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</a:schemeClr>
                </a:solidFill>
                <a:latin typeface="+mj-lt"/>
              </a:rPr>
              <a:t>KNMI</a:t>
            </a:r>
          </a:p>
          <a:p>
            <a:r>
              <a:rPr lang="en-US" sz="1200" b="1" dirty="0" err="1">
                <a:solidFill>
                  <a:schemeClr val="tx1">
                    <a:lumMod val="85000"/>
                  </a:schemeClr>
                </a:solidFill>
                <a:latin typeface="+mj-lt"/>
              </a:rPr>
              <a:t>cov</a:t>
            </a:r>
            <a:endParaRPr lang="en-US" sz="1200" b="1" dirty="0">
              <a:solidFill>
                <a:schemeClr val="tx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03D675-605C-8543-D213-FD808180515E}"/>
              </a:ext>
            </a:extLst>
          </p:cNvPr>
          <p:cNvSpPr txBox="1"/>
          <p:nvPr/>
        </p:nvSpPr>
        <p:spPr>
          <a:xfrm>
            <a:off x="6478914" y="2088025"/>
            <a:ext cx="59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</a:schemeClr>
                </a:solidFill>
                <a:latin typeface="+mj-lt"/>
              </a:rPr>
              <a:t>KNMI</a:t>
            </a:r>
          </a:p>
          <a:p>
            <a:r>
              <a:rPr lang="en-US" sz="1200" b="1" dirty="0">
                <a:solidFill>
                  <a:schemeClr val="tx1">
                    <a:lumMod val="85000"/>
                  </a:schemeClr>
                </a:solidFill>
                <a:latin typeface="+mj-lt"/>
              </a:rPr>
              <a:t>WOW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E75971-5295-1C6F-C94E-DD1518D5BC11}"/>
              </a:ext>
            </a:extLst>
          </p:cNvPr>
          <p:cNvSpPr txBox="1"/>
          <p:nvPr/>
        </p:nvSpPr>
        <p:spPr>
          <a:xfrm>
            <a:off x="9450396" y="2098916"/>
            <a:ext cx="596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</a:schemeClr>
                </a:solidFill>
                <a:latin typeface="+mj-lt"/>
              </a:rPr>
              <a:t>KNMI</a:t>
            </a:r>
          </a:p>
          <a:p>
            <a:r>
              <a:rPr lang="en-US" sz="1200" b="1" dirty="0">
                <a:solidFill>
                  <a:schemeClr val="tx1">
                    <a:lumMod val="85000"/>
                  </a:schemeClr>
                </a:solidFill>
                <a:latin typeface="+mj-lt"/>
              </a:rPr>
              <a:t>WOW</a:t>
            </a:r>
          </a:p>
          <a:p>
            <a:r>
              <a:rPr lang="en-US" sz="1200" b="1" dirty="0" err="1">
                <a:solidFill>
                  <a:schemeClr val="tx1">
                    <a:lumMod val="85000"/>
                  </a:schemeClr>
                </a:solidFill>
                <a:latin typeface="+mj-lt"/>
              </a:rPr>
              <a:t>cov</a:t>
            </a:r>
            <a:endParaRPr lang="en-US" sz="1200" b="1" dirty="0">
              <a:solidFill>
                <a:schemeClr val="tx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0053CB-EB00-6F4F-403E-636D329F6B52}"/>
              </a:ext>
            </a:extLst>
          </p:cNvPr>
          <p:cNvSpPr txBox="1"/>
          <p:nvPr/>
        </p:nvSpPr>
        <p:spPr>
          <a:xfrm>
            <a:off x="831028" y="1440503"/>
            <a:ext cx="3119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</a:schemeClr>
                </a:solidFill>
                <a:latin typeface="+mj-lt"/>
              </a:rPr>
              <a:t>8 February 2021, 12UTC (storm “Darcy”)</a:t>
            </a:r>
            <a:endParaRPr lang="en-US" sz="1200" b="1" i="1" dirty="0">
              <a:solidFill>
                <a:schemeClr val="tx1">
                  <a:lumMod val="85000"/>
                </a:schemeClr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E68154-FC6E-0A60-70F9-6EA95440AA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7" t="35629" r="41954" b="38972"/>
          <a:stretch/>
        </p:blipFill>
        <p:spPr>
          <a:xfrm>
            <a:off x="9055360" y="2652013"/>
            <a:ext cx="2971482" cy="28776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771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5CF76-B9C8-4695-A0DB-3C4A8E1AF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data set for 2021</a:t>
            </a:r>
            <a:endParaRPr lang="nl-NL" dirty="0"/>
          </a:p>
        </p:txBody>
      </p:sp>
      <p:sp>
        <p:nvSpPr>
          <p:cNvPr id="80" name="Content Placeholder 79">
            <a:extLst>
              <a:ext uri="{FF2B5EF4-FFF2-40B4-BE49-F238E27FC236}">
                <a16:creationId xmlns:a16="http://schemas.microsoft.com/office/drawing/2014/main" id="{16CCA148-7B3B-FB69-7AF4-F41501F25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pic>
        <p:nvPicPr>
          <p:cNvPr id="82" name="Picture 81" descr="A screenshot of a data set&#10;&#10;Description automatically generated">
            <a:extLst>
              <a:ext uri="{FF2B5EF4-FFF2-40B4-BE49-F238E27FC236}">
                <a16:creationId xmlns:a16="http://schemas.microsoft.com/office/drawing/2014/main" id="{8FECABE5-7012-D88A-BBB4-E6861502C2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0"/>
          <a:stretch/>
        </p:blipFill>
        <p:spPr>
          <a:xfrm>
            <a:off x="0" y="1925053"/>
            <a:ext cx="12192000" cy="493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24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5CF76-B9C8-4695-A0DB-3C4A8E1AF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520FB-46FC-4765-9200-B1779DCAA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424" y="2774301"/>
            <a:ext cx="10554574" cy="3636511"/>
          </a:xfrm>
        </p:spPr>
        <p:txBody>
          <a:bodyPr/>
          <a:lstStyle/>
          <a:p>
            <a:r>
              <a:rPr lang="en-US" dirty="0"/>
              <a:t>Creating an anisotropic kernel for the infection model</a:t>
            </a:r>
          </a:p>
          <a:p>
            <a:endParaRPr lang="en-US" dirty="0"/>
          </a:p>
          <a:p>
            <a:r>
              <a:rPr lang="en-US" dirty="0"/>
              <a:t>Use high-resolution climate/weather data for covariates and anisotropy</a:t>
            </a:r>
            <a:endParaRPr lang="nl-NL" dirty="0"/>
          </a:p>
          <a:p>
            <a:pPr lvl="1"/>
            <a:r>
              <a:rPr lang="nl-NL" dirty="0" err="1"/>
              <a:t>Improve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complete </a:t>
            </a:r>
            <a:r>
              <a:rPr lang="nl-NL" dirty="0" err="1"/>
              <a:t>climate</a:t>
            </a:r>
            <a:r>
              <a:rPr lang="nl-NL" dirty="0"/>
              <a:t> data sets</a:t>
            </a:r>
          </a:p>
          <a:p>
            <a:pPr lvl="1"/>
            <a:r>
              <a:rPr lang="nl-NL" dirty="0"/>
              <a:t>Keep </a:t>
            </a:r>
            <a:r>
              <a:rPr lang="nl-NL" dirty="0" err="1"/>
              <a:t>discussing</a:t>
            </a:r>
            <a:r>
              <a:rPr lang="nl-NL" dirty="0"/>
              <a:t> </a:t>
            </a:r>
            <a:r>
              <a:rPr lang="nl-NL" dirty="0" err="1"/>
              <a:t>which</a:t>
            </a:r>
            <a:r>
              <a:rPr lang="nl-NL" dirty="0"/>
              <a:t> data is relevant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should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delivered</a:t>
            </a:r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2296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5CF76-B9C8-4695-A0DB-3C4A8E1AF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123" y="294788"/>
            <a:ext cx="11313753" cy="970450"/>
          </a:xfrm>
        </p:spPr>
        <p:txBody>
          <a:bodyPr/>
          <a:lstStyle/>
          <a:p>
            <a:r>
              <a:rPr lang="en-US" dirty="0"/>
              <a:t>Thank you very much for your kind attention!</a:t>
            </a:r>
            <a:endParaRPr lang="nl-NL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FE4D98-1517-CA8B-1484-280CAC811A07}"/>
              </a:ext>
            </a:extLst>
          </p:cNvPr>
          <p:cNvSpPr txBox="1">
            <a:spLocks/>
          </p:cNvSpPr>
          <p:nvPr/>
        </p:nvSpPr>
        <p:spPr>
          <a:xfrm>
            <a:off x="6379875" y="2844972"/>
            <a:ext cx="4444435" cy="3636511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Jouke de Baar</a:t>
            </a:r>
            <a:endParaRPr lang="nl-NL" dirty="0"/>
          </a:p>
          <a:p>
            <a:r>
              <a:rPr lang="nl-NL" dirty="0"/>
              <a:t>Gerard van der Schrier</a:t>
            </a:r>
          </a:p>
          <a:p>
            <a:r>
              <a:rPr lang="nl-NL" dirty="0"/>
              <a:t>Contact: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jouke.de.baar@knmi.nl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Royal Netherlands Meteorological Institute (KNMI) - ClimaHealth">
            <a:extLst>
              <a:ext uri="{FF2B5EF4-FFF2-40B4-BE49-F238E27FC236}">
                <a16:creationId xmlns:a16="http://schemas.microsoft.com/office/drawing/2014/main" id="{28A79F72-5948-0403-CE0A-CC6E91EF7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" t="-870" r="75511" b="18127"/>
          <a:stretch/>
        </p:blipFill>
        <p:spPr bwMode="auto">
          <a:xfrm>
            <a:off x="6277839" y="2651010"/>
            <a:ext cx="582085" cy="113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oyal Netherlands Meteorological Institute (KNMI) - ClimaHealth">
            <a:extLst>
              <a:ext uri="{FF2B5EF4-FFF2-40B4-BE49-F238E27FC236}">
                <a16:creationId xmlns:a16="http://schemas.microsoft.com/office/drawing/2014/main" id="{D900CBD4-78CA-425D-806A-6E8804DE8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" t="-870" r="75080" b="18127"/>
          <a:stretch/>
        </p:blipFill>
        <p:spPr bwMode="auto">
          <a:xfrm>
            <a:off x="711337" y="2651010"/>
            <a:ext cx="604520" cy="113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D45692-A28E-4985-A8F3-DDA18274958B}"/>
              </a:ext>
            </a:extLst>
          </p:cNvPr>
          <p:cNvSpPr txBox="1"/>
          <p:nvPr/>
        </p:nvSpPr>
        <p:spPr>
          <a:xfrm>
            <a:off x="1315857" y="3013501"/>
            <a:ext cx="2577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</a:schemeClr>
                </a:solidFill>
                <a:latin typeface="Amasis MT Pro Light" panose="020F0502020204030204" pitchFamily="18" charset="0"/>
              </a:rPr>
              <a:t>Dutch National Institute </a:t>
            </a:r>
            <a:br>
              <a:rPr lang="en-US" sz="1200" b="1" dirty="0">
                <a:solidFill>
                  <a:schemeClr val="tx1">
                    <a:lumMod val="85000"/>
                  </a:schemeClr>
                </a:solidFill>
                <a:latin typeface="Amasis MT Pro Light" panose="020F0502020204030204" pitchFamily="18" charset="0"/>
              </a:rPr>
            </a:br>
            <a:r>
              <a:rPr lang="en-US" sz="1200" b="1" dirty="0">
                <a:solidFill>
                  <a:schemeClr val="tx1">
                    <a:lumMod val="85000"/>
                  </a:schemeClr>
                </a:solidFill>
                <a:latin typeface="Amasis MT Pro Light" panose="020F0502020204030204" pitchFamily="18" charset="0"/>
              </a:rPr>
              <a:t>for Public Health and the environment</a:t>
            </a:r>
          </a:p>
          <a:p>
            <a:r>
              <a:rPr lang="en-US" sz="1200" b="1" i="1" dirty="0">
                <a:solidFill>
                  <a:schemeClr val="tx1">
                    <a:lumMod val="85000"/>
                  </a:schemeClr>
                </a:solidFill>
                <a:latin typeface="Amasis MT Pro Light" panose="020F0502020204030204" pitchFamily="18" charset="0"/>
              </a:rPr>
              <a:t>Ministry of Health Welfare and Sport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114C7C6-1AA4-48F3-83BB-56D3BF628F7C}"/>
              </a:ext>
            </a:extLst>
          </p:cNvPr>
          <p:cNvSpPr txBox="1">
            <a:spLocks/>
          </p:cNvSpPr>
          <p:nvPr/>
        </p:nvSpPr>
        <p:spPr>
          <a:xfrm>
            <a:off x="815494" y="3412665"/>
            <a:ext cx="4444435" cy="3636511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Arno Swart</a:t>
            </a:r>
          </a:p>
          <a:p>
            <a:r>
              <a:rPr lang="nl-NL" dirty="0"/>
              <a:t>Elisa </a:t>
            </a:r>
            <a:r>
              <a:rPr lang="nl-NL" dirty="0" err="1"/>
              <a:t>Benincà</a:t>
            </a:r>
            <a:endParaRPr lang="nl-NL" dirty="0"/>
          </a:p>
          <a:p>
            <a:r>
              <a:rPr lang="nl-NL" dirty="0"/>
              <a:t>Dante Spekken</a:t>
            </a:r>
          </a:p>
          <a:p>
            <a:r>
              <a:rPr lang="nl-NL" dirty="0"/>
              <a:t>Jesse Limaheluw</a:t>
            </a:r>
          </a:p>
          <a:p>
            <a:r>
              <a:rPr lang="nl-NL" dirty="0"/>
              <a:t>Lucie Vermeulen</a:t>
            </a:r>
          </a:p>
          <a:p>
            <a:r>
              <a:rPr lang="nl-NL" dirty="0"/>
              <a:t>Contact: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arno.swart@rivm.nl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E8514D05-604A-F883-72C8-2CDB27F6AE3E}"/>
              </a:ext>
            </a:extLst>
          </p:cNvPr>
          <p:cNvSpPr txBox="1"/>
          <p:nvPr/>
        </p:nvSpPr>
        <p:spPr>
          <a:xfrm>
            <a:off x="6868525" y="3013502"/>
            <a:ext cx="18994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tx1">
                    <a:lumMod val="85000"/>
                  </a:schemeClr>
                </a:solidFill>
                <a:latin typeface="Amasis MT Pro Light" panose="020F0502020204030204" pitchFamily="18" charset="0"/>
              </a:rPr>
              <a:t>Royal Netherlands</a:t>
            </a:r>
          </a:p>
          <a:p>
            <a:r>
              <a:rPr lang="en-US" sz="1200" b="1" dirty="0" err="1">
                <a:solidFill>
                  <a:schemeClr val="tx1">
                    <a:lumMod val="85000"/>
                  </a:schemeClr>
                </a:solidFill>
                <a:latin typeface="Amasis MT Pro Light" panose="020F0502020204030204" pitchFamily="18" charset="0"/>
              </a:rPr>
              <a:t>Meteorologial</a:t>
            </a:r>
            <a:r>
              <a:rPr lang="en-US" sz="1200" b="1" dirty="0">
                <a:solidFill>
                  <a:schemeClr val="tx1">
                    <a:lumMod val="85000"/>
                  </a:schemeClr>
                </a:solidFill>
                <a:latin typeface="Amasis MT Pro Light" panose="020F0502020204030204" pitchFamily="18" charset="0"/>
              </a:rPr>
              <a:t> Institute</a:t>
            </a:r>
          </a:p>
          <a:p>
            <a:r>
              <a:rPr lang="en-US" sz="1200" b="1" i="1" dirty="0">
                <a:solidFill>
                  <a:schemeClr val="tx1">
                    <a:lumMod val="85000"/>
                  </a:schemeClr>
                </a:solidFill>
                <a:latin typeface="Amasis MT Pro Light" panose="020F0502020204030204" pitchFamily="18" charset="0"/>
              </a:rPr>
              <a:t>Ministry of Infrastructure and</a:t>
            </a:r>
          </a:p>
          <a:p>
            <a:r>
              <a:rPr lang="en-US" sz="1200" b="1" i="1" dirty="0">
                <a:solidFill>
                  <a:schemeClr val="tx1">
                    <a:lumMod val="85000"/>
                  </a:schemeClr>
                </a:solidFill>
                <a:latin typeface="Amasis MT Pro Light" panose="020F0502020204030204" pitchFamily="18" charset="0"/>
              </a:rPr>
              <a:t>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3562192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9BD69-3A8C-4B94-A3C6-F2C40EA6F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risk mapping?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4226C-7D5E-4E56-B73E-D4B22571C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Source tracing</a:t>
            </a:r>
          </a:p>
          <a:p>
            <a:r>
              <a:rPr lang="en-US" sz="2000" dirty="0"/>
              <a:t>Risk mapping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C70DD0-C00F-4D8D-A011-844F1F53B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70"/>
          <a:stretch/>
        </p:blipFill>
        <p:spPr>
          <a:xfrm>
            <a:off x="5553715" y="2238414"/>
            <a:ext cx="5066660" cy="3827141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A4F9D988-7088-49E3-9223-AE7B01E535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2046B2-4EC7-4235-8859-80810A441C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33" t="14449" r="22687" b="16499"/>
          <a:stretch/>
        </p:blipFill>
        <p:spPr>
          <a:xfrm>
            <a:off x="5934395" y="2198565"/>
            <a:ext cx="4305300" cy="3906838"/>
          </a:xfrm>
          <a:prstGeom prst="rect">
            <a:avLst/>
          </a:prstGeom>
        </p:spPr>
      </p:pic>
      <p:sp>
        <p:nvSpPr>
          <p:cNvPr id="12" name="AutoShape 6">
            <a:extLst>
              <a:ext uri="{FF2B5EF4-FFF2-40B4-BE49-F238E27FC236}">
                <a16:creationId xmlns:a16="http://schemas.microsoft.com/office/drawing/2014/main" id="{5C9E9C44-05EB-4E93-BFBB-D79A934589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9D6F7B-4443-4428-A444-2529CFF0B9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65" t="14450" r="23175" b="17907"/>
          <a:stretch/>
        </p:blipFill>
        <p:spPr>
          <a:xfrm>
            <a:off x="5943600" y="2238414"/>
            <a:ext cx="4225771" cy="38271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AD5250-141B-4EF8-95E1-404BE553B48C}"/>
              </a:ext>
            </a:extLst>
          </p:cNvPr>
          <p:cNvSpPr txBox="1"/>
          <p:nvPr/>
        </p:nvSpPr>
        <p:spPr>
          <a:xfrm>
            <a:off x="10687050" y="6513912"/>
            <a:ext cx="1504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van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</a:rPr>
              <a:t>Leuken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, et al.</a:t>
            </a:r>
            <a:endParaRPr lang="nl-NL" sz="12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22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9F31D-9CA3-41CF-BDF5-09D429BAE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A7C73-0418-42A5-9E44-32D75E2A8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Problem definition</a:t>
            </a:r>
          </a:p>
          <a:p>
            <a:r>
              <a:rPr lang="en-US" sz="2000" dirty="0"/>
              <a:t>Risk factors</a:t>
            </a:r>
          </a:p>
          <a:p>
            <a:r>
              <a:rPr lang="en-US" sz="2000" dirty="0"/>
              <a:t>Mathematical framework</a:t>
            </a:r>
          </a:p>
          <a:p>
            <a:r>
              <a:rPr lang="en-US" sz="2000" dirty="0"/>
              <a:t>Results so far</a:t>
            </a:r>
          </a:p>
          <a:p>
            <a:r>
              <a:rPr lang="en-US" sz="2000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1803022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7713-7692-45C2-931B-2902C7C66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of airborne legionellosis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763BC-96BA-48D5-B1F5-E1DEFA014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4570034" cy="3636511"/>
          </a:xfrm>
        </p:spPr>
        <p:txBody>
          <a:bodyPr>
            <a:normAutofit/>
          </a:bodyPr>
          <a:lstStyle/>
          <a:p>
            <a:r>
              <a:rPr lang="en-US" sz="2000" dirty="0"/>
              <a:t>Spread through the air</a:t>
            </a:r>
          </a:p>
          <a:p>
            <a:r>
              <a:rPr lang="en-US" sz="2000" dirty="0"/>
              <a:t>Many potential sources</a:t>
            </a:r>
          </a:p>
          <a:p>
            <a:r>
              <a:rPr lang="en-US" sz="2000" dirty="0"/>
              <a:t>Outbreaks around a source</a:t>
            </a:r>
          </a:p>
          <a:p>
            <a:endParaRPr lang="en-US" sz="2000" dirty="0"/>
          </a:p>
          <a:p>
            <a:r>
              <a:rPr lang="en-US" sz="2000" dirty="0"/>
              <a:t>Goal: Finding sources</a:t>
            </a:r>
          </a:p>
          <a:p>
            <a:r>
              <a:rPr lang="en-US" sz="2000" dirty="0"/>
              <a:t>Solution: Fit outbreak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05ADD2-77B9-4389-8101-5EECDE80C785}"/>
              </a:ext>
            </a:extLst>
          </p:cNvPr>
          <p:cNvSpPr txBox="1"/>
          <p:nvPr/>
        </p:nvSpPr>
        <p:spPr>
          <a:xfrm>
            <a:off x="10525561" y="6272312"/>
            <a:ext cx="1504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tx1">
                    <a:lumMod val="50000"/>
                  </a:schemeClr>
                </a:solidFill>
              </a:rPr>
              <a:t>Loenenbach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, et al.</a:t>
            </a:r>
            <a:br>
              <a:rPr lang="en-US" sz="12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(2018)</a:t>
            </a:r>
            <a:endParaRPr lang="nl-NL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6F1EDC-4344-412C-A177-0C60FBB0F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675" y="2088140"/>
            <a:ext cx="3398298" cy="22598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A86927-3150-457E-8DE9-03FB160C8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0402" y="3127810"/>
            <a:ext cx="3398298" cy="227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9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95DB4-6A63-4FD2-AAF9-EB399362B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9B1C3-B3E4-421B-816D-7EF6869E1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Factors that influence risk of illness</a:t>
            </a:r>
          </a:p>
          <a:p>
            <a:r>
              <a:rPr lang="en-US" sz="2000" dirty="0"/>
              <a:t>Categories:</a:t>
            </a:r>
          </a:p>
          <a:p>
            <a:pPr lvl="1"/>
            <a:r>
              <a:rPr lang="en-US" sz="1800" dirty="0"/>
              <a:t>Human</a:t>
            </a:r>
          </a:p>
          <a:p>
            <a:pPr lvl="1"/>
            <a:r>
              <a:rPr lang="en-US" sz="1800" dirty="0"/>
              <a:t>Organism</a:t>
            </a:r>
          </a:p>
          <a:p>
            <a:pPr lvl="1"/>
            <a:r>
              <a:rPr lang="en-US" sz="1800" dirty="0"/>
              <a:t>Weather/Climate</a:t>
            </a:r>
          </a:p>
          <a:p>
            <a:pPr lvl="1"/>
            <a:r>
              <a:rPr lang="nl-NL" sz="1800" dirty="0"/>
              <a:t>Environment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E819AC-22F3-4DE0-9033-D842F9773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833" y="2246463"/>
            <a:ext cx="3083884" cy="2056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5AE49E-2E5D-4A63-B4FB-C861A8873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7775" y="4521446"/>
            <a:ext cx="3083884" cy="2056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6C72F8-98AF-4629-82DA-4179C0F75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8696" y="4518349"/>
            <a:ext cx="3097817" cy="2060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D529D6-4B8D-449F-A8ED-F573CC2812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7140" y="2336554"/>
            <a:ext cx="4786314" cy="38290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2B3F89-1751-466D-B42D-232D41DD9590}"/>
              </a:ext>
            </a:extLst>
          </p:cNvPr>
          <p:cNvSpPr txBox="1"/>
          <p:nvPr/>
        </p:nvSpPr>
        <p:spPr>
          <a:xfrm>
            <a:off x="10777971" y="6410812"/>
            <a:ext cx="1504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van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</a:rPr>
              <a:t>Leuken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, et al. (2015)</a:t>
            </a:r>
            <a:endParaRPr lang="nl-NL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DA2877-4FBF-41B4-A256-B9CA4B52ED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7368" y="1936133"/>
            <a:ext cx="2777223" cy="23578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3FEFBB-4214-42CA-AE5D-2765120326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9653" y="4327590"/>
            <a:ext cx="3653553" cy="24369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FC6389-72C1-4652-AB32-16CB2EBC53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2978" y="1950043"/>
            <a:ext cx="3586902" cy="23852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0CF870-A196-4143-8360-B3251DEF3A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1818" y="4368460"/>
            <a:ext cx="3586902" cy="23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7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E3085-5D21-4344-AF36-81535E36D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Mathematical framework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358C0-6B52-42C2-8656-027DCDDBF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Kernel</a:t>
            </a:r>
          </a:p>
          <a:p>
            <a:pPr lvl="1"/>
            <a:r>
              <a:rPr lang="en-US" dirty="0"/>
              <a:t>r ; distance</a:t>
            </a:r>
          </a:p>
          <a:p>
            <a:pPr lvl="1"/>
            <a:r>
              <a:rPr lang="en-US" dirty="0"/>
              <a:t>h0 ; infectiousness at source</a:t>
            </a:r>
          </a:p>
          <a:p>
            <a:pPr lvl="1"/>
            <a:r>
              <a:rPr lang="en-US" dirty="0"/>
              <a:t>r0 ; half-distance </a:t>
            </a:r>
          </a:p>
          <a:p>
            <a:pPr lvl="1"/>
            <a:r>
              <a:rPr lang="en-US" dirty="0"/>
              <a:t>α ; shape-parameter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31B0EE-D604-4F93-BB55-2B1B090EAA4E}"/>
                  </a:ext>
                </a:extLst>
              </p:cNvPr>
              <p:cNvSpPr txBox="1"/>
              <p:nvPr/>
            </p:nvSpPr>
            <p:spPr>
              <a:xfrm>
                <a:off x="5785281" y="5858798"/>
                <a:ext cx="4830618" cy="671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2400" dirty="0"/>
                  <a:t>λ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l-GR" sz="2400" i="1">
                                <a:latin typeface="Cambria Math" panose="02040503050406030204" pitchFamily="18" charset="0"/>
                              </a:rPr>
                              <m:t>α</m:t>
                            </m:r>
                          </m:sup>
                        </m:sSup>
                      </m:den>
                    </m:f>
                  </m:oMath>
                </a14:m>
                <a:endParaRPr lang="nl-NL" sz="2400" i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31B0EE-D604-4F93-BB55-2B1B090EAA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281" y="5858798"/>
                <a:ext cx="4830618" cy="671915"/>
              </a:xfrm>
              <a:prstGeom prst="rect">
                <a:avLst/>
              </a:prstGeom>
              <a:blipFill>
                <a:blip r:embed="rId3"/>
                <a:stretch>
                  <a:fillRect b="-90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9F65E48-8AA8-48E8-BD80-32C13AEBC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975" y="2071598"/>
            <a:ext cx="6136667" cy="3787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1EC461-3C14-4764-B6C7-8093ECC52937}"/>
              </a:ext>
            </a:extLst>
          </p:cNvPr>
          <p:cNvSpPr txBox="1"/>
          <p:nvPr/>
        </p:nvSpPr>
        <p:spPr>
          <a:xfrm>
            <a:off x="10801350" y="6310412"/>
            <a:ext cx="1209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tx1">
                    <a:lumMod val="50000"/>
                  </a:schemeClr>
                </a:solidFill>
              </a:rPr>
              <a:t>Boender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, et al. </a:t>
            </a:r>
            <a:br>
              <a:rPr lang="en-US" sz="12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(2007)</a:t>
            </a:r>
            <a:endParaRPr lang="nl-NL" sz="12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074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9A69AF-D57B-49B4-886C-D4A5DC194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ABDC08D-6093-4397-92D4-54D00E2B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650724" y="650724"/>
            <a:ext cx="6858000" cy="5556552"/>
          </a:xfrm>
          <a:custGeom>
            <a:avLst/>
            <a:gdLst>
              <a:gd name="connsiteX0" fmla="*/ 6858000 w 6858000"/>
              <a:gd name="connsiteY0" fmla="*/ 3445704 h 5556552"/>
              <a:gd name="connsiteX1" fmla="*/ 3829242 w 6858000"/>
              <a:gd name="connsiteY1" fmla="*/ 5433322 h 5556552"/>
              <a:gd name="connsiteX2" fmla="*/ 3827369 w 6858000"/>
              <a:gd name="connsiteY2" fmla="*/ 5434867 h 5556552"/>
              <a:gd name="connsiteX3" fmla="*/ 3824583 w 6858000"/>
              <a:gd name="connsiteY3" fmla="*/ 5436378 h 5556552"/>
              <a:gd name="connsiteX4" fmla="*/ 3798693 w 6858000"/>
              <a:gd name="connsiteY4" fmla="*/ 5453370 h 5556552"/>
              <a:gd name="connsiteX5" fmla="*/ 3785011 w 6858000"/>
              <a:gd name="connsiteY5" fmla="*/ 5457858 h 5556552"/>
              <a:gd name="connsiteX6" fmla="*/ 3706339 w 6858000"/>
              <a:gd name="connsiteY6" fmla="*/ 5500559 h 5556552"/>
              <a:gd name="connsiteX7" fmla="*/ 3428998 w 6858000"/>
              <a:gd name="connsiteY7" fmla="*/ 5556552 h 5556552"/>
              <a:gd name="connsiteX8" fmla="*/ 3151658 w 6858000"/>
              <a:gd name="connsiteY8" fmla="*/ 5500559 h 5556552"/>
              <a:gd name="connsiteX9" fmla="*/ 3072996 w 6858000"/>
              <a:gd name="connsiteY9" fmla="*/ 5457863 h 5556552"/>
              <a:gd name="connsiteX10" fmla="*/ 3059298 w 6858000"/>
              <a:gd name="connsiteY10" fmla="*/ 5453370 h 5556552"/>
              <a:gd name="connsiteX11" fmla="*/ 3033383 w 6858000"/>
              <a:gd name="connsiteY11" fmla="*/ 5436362 h 5556552"/>
              <a:gd name="connsiteX12" fmla="*/ 3030627 w 6858000"/>
              <a:gd name="connsiteY12" fmla="*/ 5434867 h 5556552"/>
              <a:gd name="connsiteX13" fmla="*/ 3028775 w 6858000"/>
              <a:gd name="connsiteY13" fmla="*/ 5433338 h 5556552"/>
              <a:gd name="connsiteX14" fmla="*/ 0 w 6858000"/>
              <a:gd name="connsiteY14" fmla="*/ 3445704 h 5556552"/>
              <a:gd name="connsiteX15" fmla="*/ 6858000 w 6858000"/>
              <a:gd name="connsiteY15" fmla="*/ 0 h 5556552"/>
              <a:gd name="connsiteX16" fmla="*/ 6858000 w 6858000"/>
              <a:gd name="connsiteY16" fmla="*/ 349336 h 5556552"/>
              <a:gd name="connsiteX17" fmla="*/ 6858000 w 6858000"/>
              <a:gd name="connsiteY17" fmla="*/ 3445703 h 5556552"/>
              <a:gd name="connsiteX18" fmla="*/ 0 w 6858000"/>
              <a:gd name="connsiteY18" fmla="*/ 3445703 h 5556552"/>
              <a:gd name="connsiteX19" fmla="*/ 0 w 6858000"/>
              <a:gd name="connsiteY19" fmla="*/ 0 h 555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5556552">
                <a:moveTo>
                  <a:pt x="6858000" y="3445704"/>
                </a:moveTo>
                <a:lnTo>
                  <a:pt x="3829242" y="5433322"/>
                </a:lnTo>
                <a:lnTo>
                  <a:pt x="3827369" y="5434867"/>
                </a:lnTo>
                <a:lnTo>
                  <a:pt x="3824583" y="5436378"/>
                </a:lnTo>
                <a:lnTo>
                  <a:pt x="3798693" y="5453370"/>
                </a:lnTo>
                <a:lnTo>
                  <a:pt x="3785011" y="5457858"/>
                </a:lnTo>
                <a:lnTo>
                  <a:pt x="3706339" y="5500559"/>
                </a:lnTo>
                <a:cubicBezTo>
                  <a:pt x="3621096" y="5536614"/>
                  <a:pt x="3527375" y="5556552"/>
                  <a:pt x="3428998" y="5556552"/>
                </a:cubicBezTo>
                <a:cubicBezTo>
                  <a:pt x="3330621" y="5556552"/>
                  <a:pt x="3236901" y="5536614"/>
                  <a:pt x="3151658" y="5500559"/>
                </a:cubicBezTo>
                <a:lnTo>
                  <a:pt x="3072996" y="5457863"/>
                </a:lnTo>
                <a:lnTo>
                  <a:pt x="3059298" y="5453370"/>
                </a:lnTo>
                <a:lnTo>
                  <a:pt x="3033383" y="5436362"/>
                </a:lnTo>
                <a:lnTo>
                  <a:pt x="3030627" y="5434867"/>
                </a:lnTo>
                <a:lnTo>
                  <a:pt x="3028775" y="5433338"/>
                </a:lnTo>
                <a:lnTo>
                  <a:pt x="0" y="3445704"/>
                </a:lnTo>
                <a:close/>
                <a:moveTo>
                  <a:pt x="6858000" y="0"/>
                </a:moveTo>
                <a:lnTo>
                  <a:pt x="6858000" y="349336"/>
                </a:lnTo>
                <a:lnTo>
                  <a:pt x="6858000" y="3445703"/>
                </a:lnTo>
                <a:lnTo>
                  <a:pt x="0" y="344570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F0284B-38E9-44CB-AFB2-5870A158B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32" y="1156891"/>
            <a:ext cx="3765483" cy="1745461"/>
          </a:xfrm>
        </p:spPr>
        <p:txBody>
          <a:bodyPr anchor="ctr">
            <a:normAutofit/>
          </a:bodyPr>
          <a:lstStyle/>
          <a:p>
            <a:r>
              <a:rPr lang="en-US" dirty="0"/>
              <a:t>Results</a:t>
            </a:r>
            <a:br>
              <a:rPr lang="en-US" dirty="0"/>
            </a:br>
            <a:r>
              <a:rPr lang="en-US" dirty="0"/>
              <a:t>Trial set-up</a:t>
            </a:r>
            <a:endParaRPr lang="nl-NL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D85062-3ACA-4CB4-9D45-CC7FB0A3A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227" y="1553761"/>
            <a:ext cx="6137641" cy="37878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173C90-23B9-4831-A267-5CFEAE1DE1CB}"/>
              </a:ext>
            </a:extLst>
          </p:cNvPr>
          <p:cNvSpPr txBox="1"/>
          <p:nvPr/>
        </p:nvSpPr>
        <p:spPr>
          <a:xfrm>
            <a:off x="314993" y="2902352"/>
            <a:ext cx="49265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Creating the inhabitants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Setting exposure points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Describing point properties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Determining the exposure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Modeling infections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41EAE58-1137-4AC5-8697-50AF41B61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000" y="1553760"/>
            <a:ext cx="6136667" cy="3787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5C7A13-EA7F-40B5-A5AB-9764A8EFA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428" y="1553760"/>
            <a:ext cx="6136667" cy="3787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BC48E0-CFE4-4274-8EF4-94735F7645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856" y="1553760"/>
            <a:ext cx="6136667" cy="378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105DA4-C626-43E7-AEB1-9E76AC3C5E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4284" y="1553760"/>
            <a:ext cx="6136667" cy="378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5EC756-1B6C-4839-82B7-77ABED0302D3}"/>
                  </a:ext>
                </a:extLst>
              </p:cNvPr>
              <p:cNvSpPr txBox="1"/>
              <p:nvPr/>
            </p:nvSpPr>
            <p:spPr>
              <a:xfrm>
                <a:off x="6096000" y="5543833"/>
                <a:ext cx="4830618" cy="671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l-G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λ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h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1+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𝑟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kumimoji="0" lang="el-GR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α</m:t>
                            </m:r>
                          </m:sup>
                        </m:sSup>
                      </m:den>
                    </m:f>
                  </m:oMath>
                </a14:m>
                <a:endParaRPr kumimoji="0" lang="nl-NL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5EC756-1B6C-4839-82B7-77ABED030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543833"/>
                <a:ext cx="4830618" cy="6719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610F6D-C575-4486-9147-636B16D3517E}"/>
                  </a:ext>
                </a:extLst>
              </p:cNvPr>
              <p:cNvSpPr txBox="1"/>
              <p:nvPr/>
            </p:nvSpPr>
            <p:spPr>
              <a:xfrm>
                <a:off x="6451689" y="5610838"/>
                <a:ext cx="4119239" cy="484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𝑖𝑛𝑓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=1 −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∊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𝐾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l-GR" sz="24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</m:sup>
                      </m:sSup>
                    </m:oMath>
                  </m:oMathPara>
                </a14:m>
                <a:endParaRPr kumimoji="0" lang="nl-NL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610F6D-C575-4486-9147-636B16D35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1689" y="5610838"/>
                <a:ext cx="4119239" cy="4846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93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89A69AF-D57B-49B4-886C-D4A5DC194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B5CFB2-9D64-414B-A360-F3C389B5C1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9" t="2197" r="1518" b="2462"/>
          <a:stretch/>
        </p:blipFill>
        <p:spPr>
          <a:xfrm>
            <a:off x="5670768" y="1610346"/>
            <a:ext cx="6407015" cy="3876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4E0C20-8D30-4629-834A-2108D80C8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659" y="1610346"/>
            <a:ext cx="6521232" cy="4022838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ABDC08D-6093-4397-92D4-54D00E2B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650724" y="650724"/>
            <a:ext cx="6858000" cy="5556552"/>
          </a:xfrm>
          <a:custGeom>
            <a:avLst/>
            <a:gdLst>
              <a:gd name="connsiteX0" fmla="*/ 6858000 w 6858000"/>
              <a:gd name="connsiteY0" fmla="*/ 3445704 h 5556552"/>
              <a:gd name="connsiteX1" fmla="*/ 3829242 w 6858000"/>
              <a:gd name="connsiteY1" fmla="*/ 5433322 h 5556552"/>
              <a:gd name="connsiteX2" fmla="*/ 3827369 w 6858000"/>
              <a:gd name="connsiteY2" fmla="*/ 5434867 h 5556552"/>
              <a:gd name="connsiteX3" fmla="*/ 3824583 w 6858000"/>
              <a:gd name="connsiteY3" fmla="*/ 5436378 h 5556552"/>
              <a:gd name="connsiteX4" fmla="*/ 3798693 w 6858000"/>
              <a:gd name="connsiteY4" fmla="*/ 5453370 h 5556552"/>
              <a:gd name="connsiteX5" fmla="*/ 3785011 w 6858000"/>
              <a:gd name="connsiteY5" fmla="*/ 5457858 h 5556552"/>
              <a:gd name="connsiteX6" fmla="*/ 3706339 w 6858000"/>
              <a:gd name="connsiteY6" fmla="*/ 5500559 h 5556552"/>
              <a:gd name="connsiteX7" fmla="*/ 3428998 w 6858000"/>
              <a:gd name="connsiteY7" fmla="*/ 5556552 h 5556552"/>
              <a:gd name="connsiteX8" fmla="*/ 3151658 w 6858000"/>
              <a:gd name="connsiteY8" fmla="*/ 5500559 h 5556552"/>
              <a:gd name="connsiteX9" fmla="*/ 3072996 w 6858000"/>
              <a:gd name="connsiteY9" fmla="*/ 5457863 h 5556552"/>
              <a:gd name="connsiteX10" fmla="*/ 3059298 w 6858000"/>
              <a:gd name="connsiteY10" fmla="*/ 5453370 h 5556552"/>
              <a:gd name="connsiteX11" fmla="*/ 3033383 w 6858000"/>
              <a:gd name="connsiteY11" fmla="*/ 5436362 h 5556552"/>
              <a:gd name="connsiteX12" fmla="*/ 3030627 w 6858000"/>
              <a:gd name="connsiteY12" fmla="*/ 5434867 h 5556552"/>
              <a:gd name="connsiteX13" fmla="*/ 3028775 w 6858000"/>
              <a:gd name="connsiteY13" fmla="*/ 5433338 h 5556552"/>
              <a:gd name="connsiteX14" fmla="*/ 0 w 6858000"/>
              <a:gd name="connsiteY14" fmla="*/ 3445704 h 5556552"/>
              <a:gd name="connsiteX15" fmla="*/ 6858000 w 6858000"/>
              <a:gd name="connsiteY15" fmla="*/ 0 h 5556552"/>
              <a:gd name="connsiteX16" fmla="*/ 6858000 w 6858000"/>
              <a:gd name="connsiteY16" fmla="*/ 349336 h 5556552"/>
              <a:gd name="connsiteX17" fmla="*/ 6858000 w 6858000"/>
              <a:gd name="connsiteY17" fmla="*/ 3445703 h 5556552"/>
              <a:gd name="connsiteX18" fmla="*/ 0 w 6858000"/>
              <a:gd name="connsiteY18" fmla="*/ 3445703 h 5556552"/>
              <a:gd name="connsiteX19" fmla="*/ 0 w 6858000"/>
              <a:gd name="connsiteY19" fmla="*/ 0 h 555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5556552">
                <a:moveTo>
                  <a:pt x="6858000" y="3445704"/>
                </a:moveTo>
                <a:lnTo>
                  <a:pt x="3829242" y="5433322"/>
                </a:lnTo>
                <a:lnTo>
                  <a:pt x="3827369" y="5434867"/>
                </a:lnTo>
                <a:lnTo>
                  <a:pt x="3824583" y="5436378"/>
                </a:lnTo>
                <a:lnTo>
                  <a:pt x="3798693" y="5453370"/>
                </a:lnTo>
                <a:lnTo>
                  <a:pt x="3785011" y="5457858"/>
                </a:lnTo>
                <a:lnTo>
                  <a:pt x="3706339" y="5500559"/>
                </a:lnTo>
                <a:cubicBezTo>
                  <a:pt x="3621096" y="5536614"/>
                  <a:pt x="3527375" y="5556552"/>
                  <a:pt x="3428998" y="5556552"/>
                </a:cubicBezTo>
                <a:cubicBezTo>
                  <a:pt x="3330621" y="5556552"/>
                  <a:pt x="3236901" y="5536614"/>
                  <a:pt x="3151658" y="5500559"/>
                </a:cubicBezTo>
                <a:lnTo>
                  <a:pt x="3072996" y="5457863"/>
                </a:lnTo>
                <a:lnTo>
                  <a:pt x="3059298" y="5453370"/>
                </a:lnTo>
                <a:lnTo>
                  <a:pt x="3033383" y="5436362"/>
                </a:lnTo>
                <a:lnTo>
                  <a:pt x="3030627" y="5434867"/>
                </a:lnTo>
                <a:lnTo>
                  <a:pt x="3028775" y="5433338"/>
                </a:lnTo>
                <a:lnTo>
                  <a:pt x="0" y="3445704"/>
                </a:lnTo>
                <a:close/>
                <a:moveTo>
                  <a:pt x="6858000" y="0"/>
                </a:moveTo>
                <a:lnTo>
                  <a:pt x="6858000" y="349336"/>
                </a:lnTo>
                <a:lnTo>
                  <a:pt x="6858000" y="3445703"/>
                </a:lnTo>
                <a:lnTo>
                  <a:pt x="0" y="344570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062557D-33AA-4884-81A3-A5F9F498D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32" y="1156891"/>
            <a:ext cx="3911639" cy="1745461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Results</a:t>
            </a:r>
            <a:br>
              <a:rPr lang="en-US" dirty="0"/>
            </a:br>
            <a:r>
              <a:rPr lang="en-US" dirty="0"/>
              <a:t>Fit on simulation</a:t>
            </a:r>
            <a:endParaRPr lang="nl-N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78A917-AC31-409B-8B89-D8437EA11C98}"/>
              </a:ext>
            </a:extLst>
          </p:cNvPr>
          <p:cNvSpPr txBox="1"/>
          <p:nvPr/>
        </p:nvSpPr>
        <p:spPr>
          <a:xfrm>
            <a:off x="314994" y="2902352"/>
            <a:ext cx="407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r0, h0, alpha fit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Locations found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AB4314-3986-4F29-A6DD-9348FF8D3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659" y="1607058"/>
            <a:ext cx="6521232" cy="402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5CF76-B9C8-4695-A0DB-3C4A8E1AF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520FB-46FC-4765-9200-B1779DCAA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 implementation using actual map data</a:t>
            </a:r>
          </a:p>
          <a:p>
            <a:r>
              <a:rPr lang="en-US" dirty="0"/>
              <a:t>Creating an anisotropic kernel</a:t>
            </a:r>
          </a:p>
          <a:p>
            <a:r>
              <a:rPr lang="en-US" dirty="0"/>
              <a:t>Use high quality weather data for covariates and anisotropy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8618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5CF76-B9C8-4695-A0DB-3C4A8E1AF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WOW citizen network</a:t>
            </a:r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A93BB9-D659-EC27-F52C-088A6D0AB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052E6B0-CA55-CC3D-C320-DE389417F20B}"/>
              </a:ext>
            </a:extLst>
          </p:cNvPr>
          <p:cNvSpPr txBox="1">
            <a:spLocks/>
          </p:cNvSpPr>
          <p:nvPr/>
        </p:nvSpPr>
        <p:spPr>
          <a:xfrm>
            <a:off x="209963" y="2021590"/>
            <a:ext cx="5440404" cy="3262749"/>
          </a:xfrm>
          <a:prstGeom prst="rect">
            <a:avLst/>
          </a:prstGeom>
        </p:spPr>
        <p:txBody>
          <a:bodyPr>
            <a:norm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85000"/>
                  </a:schemeClr>
                </a:solidFill>
              </a:rPr>
              <a:t>Initiated by UK Met Office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85000"/>
                  </a:schemeClr>
                </a:solidFill>
              </a:rPr>
              <a:t>WOW-NL portal launched 2015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85000"/>
                  </a:schemeClr>
                </a:solidFill>
              </a:rPr>
              <a:t>Teaching Material and Outreach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85000"/>
                  </a:schemeClr>
                </a:solidFill>
              </a:rPr>
              <a:t>Smart Cities – </a:t>
            </a:r>
            <a:r>
              <a:rPr lang="en-GB" sz="2000" dirty="0" err="1">
                <a:solidFill>
                  <a:schemeClr val="tx1">
                    <a:lumMod val="85000"/>
                  </a:schemeClr>
                </a:solidFill>
              </a:rPr>
              <a:t>Senshagen</a:t>
            </a:r>
            <a:r>
              <a:rPr lang="en-GB" sz="2000" dirty="0">
                <a:solidFill>
                  <a:schemeClr val="tx1">
                    <a:lumMod val="85000"/>
                  </a:schemeClr>
                </a:solidFill>
              </a:rPr>
              <a:t> Zwolle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85000"/>
                  </a:schemeClr>
                </a:solidFill>
              </a:rPr>
              <a:t>User support by back office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85000"/>
                  </a:schemeClr>
                </a:solidFill>
              </a:rPr>
              <a:t>Exchange of best practices with other WOW partners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09CD1B-4DD6-8260-C322-04CEE6A4F1F5}"/>
              </a:ext>
            </a:extLst>
          </p:cNvPr>
          <p:cNvSpPr txBox="1"/>
          <p:nvPr/>
        </p:nvSpPr>
        <p:spPr>
          <a:xfrm>
            <a:off x="2089002" y="5363079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ea typeface="Verdana"/>
              </a:rPr>
              <a:t>We are very grateful for all the efforts from the WOW community in providing data!</a:t>
            </a:r>
          </a:p>
        </p:txBody>
      </p:sp>
      <p:pic>
        <p:nvPicPr>
          <p:cNvPr id="19" name="Afbeelding 4">
            <a:extLst>
              <a:ext uri="{FF2B5EF4-FFF2-40B4-BE49-F238E27FC236}">
                <a16:creationId xmlns:a16="http://schemas.microsoft.com/office/drawing/2014/main" id="{B0D9FD08-6928-3063-B4E2-3A94B6758D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110" y="1972515"/>
            <a:ext cx="2751583" cy="206368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0" name="Afbeelding 6">
            <a:extLst>
              <a:ext uri="{FF2B5EF4-FFF2-40B4-BE49-F238E27FC236}">
                <a16:creationId xmlns:a16="http://schemas.microsoft.com/office/drawing/2014/main" id="{36F3DDAE-851D-A2B0-CB7B-D0F228D04D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6"/>
          <a:stretch/>
        </p:blipFill>
        <p:spPr>
          <a:xfrm>
            <a:off x="8868079" y="4397957"/>
            <a:ext cx="3218664" cy="193024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1E2986-1631-FFB2-F0E8-8F979BFDDF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402" y="1950742"/>
            <a:ext cx="3871797" cy="2179784"/>
          </a:xfrm>
          <a:prstGeom prst="rect">
            <a:avLst/>
          </a:prstGeom>
        </p:spPr>
      </p:pic>
      <p:pic>
        <p:nvPicPr>
          <p:cNvPr id="22" name="Picture 21" descr="Chart, surface chart&#10;&#10;Description automatically generated">
            <a:extLst>
              <a:ext uri="{FF2B5EF4-FFF2-40B4-BE49-F238E27FC236}">
                <a16:creationId xmlns:a16="http://schemas.microsoft.com/office/drawing/2014/main" id="{79AA46AE-DAB3-189C-1A0A-22D42D0909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1" t="7808" r="25197" b="12693"/>
          <a:stretch/>
        </p:blipFill>
        <p:spPr>
          <a:xfrm>
            <a:off x="5164197" y="5284339"/>
            <a:ext cx="1054426" cy="1132841"/>
          </a:xfrm>
          <a:prstGeom prst="rect">
            <a:avLst/>
          </a:prstGeom>
        </p:spPr>
      </p:pic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055E9C4B-4075-2627-C9C1-E5CF80DEEF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6" t="7968" r="26135" b="12567"/>
          <a:stretch/>
        </p:blipFill>
        <p:spPr>
          <a:xfrm>
            <a:off x="6259116" y="5284339"/>
            <a:ext cx="1018370" cy="1132841"/>
          </a:xfrm>
          <a:prstGeom prst="rect">
            <a:avLst/>
          </a:prstGeom>
        </p:spPr>
      </p:pic>
      <p:pic>
        <p:nvPicPr>
          <p:cNvPr id="26" name="Picture 25" descr="Map&#10;&#10;Description automatically generated">
            <a:extLst>
              <a:ext uri="{FF2B5EF4-FFF2-40B4-BE49-F238E27FC236}">
                <a16:creationId xmlns:a16="http://schemas.microsoft.com/office/drawing/2014/main" id="{D301DA11-098F-5851-2E96-0C269ADC00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962" r="26602" b="11573"/>
          <a:stretch/>
        </p:blipFill>
        <p:spPr>
          <a:xfrm>
            <a:off x="7317979" y="5289543"/>
            <a:ext cx="1018370" cy="113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3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Custom 8">
      <a:dk1>
        <a:sysClr val="windowText" lastClr="000000"/>
      </a:dk1>
      <a:lt1>
        <a:sysClr val="window" lastClr="FFFFFF"/>
      </a:lt1>
      <a:dk2>
        <a:srgbClr val="212121"/>
      </a:dk2>
      <a:lt2>
        <a:srgbClr val="F1DA4D"/>
      </a:lt2>
      <a:accent1>
        <a:srgbClr val="4691CD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ACECE1E4-636E-48DB-87ED-4A76DC9337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3493</TotalTime>
  <Words>499</Words>
  <Application>Microsoft Office PowerPoint</Application>
  <PresentationFormat>Widescreen</PresentationFormat>
  <Paragraphs>124</Paragraphs>
  <Slides>15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Amasis MT Pro Light</vt:lpstr>
      <vt:lpstr>Arial</vt:lpstr>
      <vt:lpstr>Calibri</vt:lpstr>
      <vt:lpstr>Cambria Math</vt:lpstr>
      <vt:lpstr>Verdana</vt:lpstr>
      <vt:lpstr>Wingdings 2</vt:lpstr>
      <vt:lpstr>Quotable</vt:lpstr>
      <vt:lpstr>Interdisciplinary approach to include the effect of weather and climate in models for the spread of airborne infectious diseases</vt:lpstr>
      <vt:lpstr>Overview</vt:lpstr>
      <vt:lpstr>Problem of airborne legionellosis</vt:lpstr>
      <vt:lpstr>Risk Factors</vt:lpstr>
      <vt:lpstr>Mathematical framework</vt:lpstr>
      <vt:lpstr>Results Trial set-up</vt:lpstr>
      <vt:lpstr>Results Fit on simulation</vt:lpstr>
      <vt:lpstr>Next steps</vt:lpstr>
      <vt:lpstr>WOW citizen network</vt:lpstr>
      <vt:lpstr>Covariates</vt:lpstr>
      <vt:lpstr>High-resolution climatological data set</vt:lpstr>
      <vt:lpstr>Prototype data set for 2021</vt:lpstr>
      <vt:lpstr>Outlook</vt:lpstr>
      <vt:lpstr>Thank you very much for your kind attention!</vt:lpstr>
      <vt:lpstr>What is risk mapping?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Risk Mapping</dc:title>
  <dc:creator>Dante Spekken</dc:creator>
  <cp:lastModifiedBy>Baar de, Jouke (KNMI)</cp:lastModifiedBy>
  <cp:revision>49</cp:revision>
  <dcterms:created xsi:type="dcterms:W3CDTF">2023-08-23T09:38:10Z</dcterms:created>
  <dcterms:modified xsi:type="dcterms:W3CDTF">2023-08-31T11:23:41Z</dcterms:modified>
</cp:coreProperties>
</file>