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</p:sldMasterIdLst>
  <p:notesMasterIdLst>
    <p:notesMasterId r:id="rId25"/>
  </p:notesMasterIdLst>
  <p:sldIdLst>
    <p:sldId id="268" r:id="rId11"/>
    <p:sldId id="269" r:id="rId12"/>
    <p:sldId id="271" r:id="rId13"/>
    <p:sldId id="272" r:id="rId14"/>
    <p:sldId id="273" r:id="rId15"/>
    <p:sldId id="274" r:id="rId16"/>
    <p:sldId id="275" r:id="rId17"/>
    <p:sldId id="288" r:id="rId18"/>
    <p:sldId id="279" r:id="rId19"/>
    <p:sldId id="283" r:id="rId20"/>
    <p:sldId id="284" r:id="rId21"/>
    <p:sldId id="285" r:id="rId22"/>
    <p:sldId id="282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333"/>
    <a:srgbClr val="CC3399"/>
    <a:srgbClr val="2596BE"/>
    <a:srgbClr val="9A2745"/>
    <a:srgbClr val="5AC5DD"/>
    <a:srgbClr val="ED7D30"/>
    <a:srgbClr val="A73F3C"/>
    <a:srgbClr val="6A508C"/>
    <a:srgbClr val="82A144"/>
    <a:srgbClr val="DA7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586"/>
  </p:normalViewPr>
  <p:slideViewPr>
    <p:cSldViewPr>
      <p:cViewPr varScale="1">
        <p:scale>
          <a:sx n="100" d="100"/>
          <a:sy n="100" d="100"/>
        </p:scale>
        <p:origin x="39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tif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tiff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" y="0"/>
            <a:ext cx="2102132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255504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3603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5938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esigner\Desktop\PRESENTATION COPERNICUS\foto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209905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175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1517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363838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-11410" y="-545"/>
            <a:ext cx="2077082" cy="5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16406" r="27978" b="9049"/>
          <a:stretch/>
        </p:blipFill>
        <p:spPr bwMode="auto">
          <a:xfrm>
            <a:off x="7195187" y="0"/>
            <a:ext cx="19514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6277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462" r="31215" b="-462"/>
          <a:stretch/>
        </p:blipFill>
        <p:spPr bwMode="auto">
          <a:xfrm>
            <a:off x="7293990" y="0"/>
            <a:ext cx="1865239" cy="51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8909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/>
          <a:stretch/>
        </p:blipFill>
        <p:spPr bwMode="auto">
          <a:xfrm>
            <a:off x="7293990" y="-41746"/>
            <a:ext cx="1862585" cy="51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811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0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BAFA0E2-C429-4473-AE49-2E8CEAE79FAF}"/>
              </a:ext>
            </a:extLst>
          </p:cNvPr>
          <p:cNvSpPr/>
          <p:nvPr/>
        </p:nvSpPr>
        <p:spPr>
          <a:xfrm>
            <a:off x="2602384" y="2715766"/>
            <a:ext cx="1105520" cy="28803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941333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Autofit/>
          </a:bodyPr>
          <a:lstStyle/>
          <a:p>
            <a:endParaRPr lang="nl-NL" sz="1600" dirty="0"/>
          </a:p>
          <a:p>
            <a:r>
              <a:rPr lang="en-US" sz="1600" dirty="0"/>
              <a:t>J.H.S. de Baar, G. van der Schrier, W. H. Knap &amp;</a:t>
            </a:r>
          </a:p>
          <a:p>
            <a:r>
              <a:rPr lang="en-US" sz="1600" dirty="0"/>
              <a:t>E.J.M. van den Besselaar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E7E331-8BEE-4150-85C3-C488EBC5FA41}"/>
              </a:ext>
            </a:extLst>
          </p:cNvPr>
          <p:cNvSpPr txBox="1"/>
          <p:nvPr/>
        </p:nvSpPr>
        <p:spPr>
          <a:xfrm>
            <a:off x="2339752" y="1751786"/>
            <a:ext cx="4746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improved E-OBS pan-European gridded data set for global radiation</a:t>
            </a:r>
          </a:p>
          <a:p>
            <a:r>
              <a:rPr lang="nl-NL" dirty="0" err="1">
                <a:solidFill>
                  <a:schemeClr val="bg1">
                    <a:lumMod val="85000"/>
                  </a:schemeClr>
                </a:solidFill>
              </a:rPr>
              <a:t>based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</a:rPr>
              <a:t> on in situ </a:t>
            </a:r>
            <a:r>
              <a:rPr lang="nl-NL" dirty="0" err="1">
                <a:solidFill>
                  <a:schemeClr val="bg1">
                    <a:lumMod val="85000"/>
                  </a:schemeClr>
                </a:solidFill>
              </a:rPr>
              <a:t>observations</a:t>
            </a:r>
            <a:endParaRPr lang="nl-NL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ADC4-DFAE-4056-9AA4-07AEA769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: cross-</a:t>
            </a:r>
            <a:r>
              <a:rPr lang="nl-NL" dirty="0" err="1"/>
              <a:t>validation</a:t>
            </a:r>
            <a:r>
              <a:rPr lang="nl-NL" dirty="0"/>
              <a:t> of </a:t>
            </a:r>
            <a:r>
              <a:rPr lang="nl-NL" dirty="0" err="1"/>
              <a:t>ens</a:t>
            </a:r>
            <a:r>
              <a:rPr lang="nl-NL" dirty="0"/>
              <a:t>. </a:t>
            </a:r>
            <a:r>
              <a:rPr lang="nl-NL" dirty="0" err="1"/>
              <a:t>mean</a:t>
            </a:r>
            <a:endParaRPr lang="nl-NL" dirty="0"/>
          </a:p>
        </p:txBody>
      </p:sp>
      <p:pic>
        <p:nvPicPr>
          <p:cNvPr id="4" name="Picture 3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55E8FB2-08C6-FF00-7A91-F1B2A4AC6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0" y="1707654"/>
            <a:ext cx="4499992" cy="3374994"/>
          </a:xfrm>
          <a:prstGeom prst="rect">
            <a:avLst/>
          </a:prstGeom>
        </p:spPr>
      </p:pic>
      <p:pic>
        <p:nvPicPr>
          <p:cNvPr id="7" name="Picture 6" descr="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942D514F-23EA-7A72-260F-435595807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707654"/>
            <a:ext cx="4499992" cy="3374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0989AA-5EC9-A9F7-C7D3-1AAA56665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80" y="1707654"/>
            <a:ext cx="4499992" cy="3374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495288-E6BA-D7ED-4FC9-6569BB9ADB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422" y="1707654"/>
            <a:ext cx="4499992" cy="3374994"/>
          </a:xfrm>
          <a:prstGeom prst="rect">
            <a:avLst/>
          </a:prstGeom>
        </p:spPr>
      </p:pic>
      <p:pic>
        <p:nvPicPr>
          <p:cNvPr id="24" name="Picture 23" descr="A red and blue line&#10;&#10;Description automatically generated">
            <a:extLst>
              <a:ext uri="{FF2B5EF4-FFF2-40B4-BE49-F238E27FC236}">
                <a16:creationId xmlns:a16="http://schemas.microsoft.com/office/drawing/2014/main" id="{C9546F0C-EEE9-A436-00C8-48C0663366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9" y="555526"/>
            <a:ext cx="3347811" cy="13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ADC4-DFAE-4056-9AA4-07AEA769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04" y="235007"/>
            <a:ext cx="8024776" cy="277539"/>
          </a:xfrm>
        </p:spPr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: cross-</a:t>
            </a:r>
            <a:r>
              <a:rPr lang="nl-NL" dirty="0" err="1"/>
              <a:t>validation</a:t>
            </a:r>
            <a:r>
              <a:rPr lang="nl-NL" dirty="0"/>
              <a:t> of </a:t>
            </a:r>
            <a:r>
              <a:rPr lang="nl-NL" dirty="0" err="1"/>
              <a:t>ens</a:t>
            </a:r>
            <a:r>
              <a:rPr lang="nl-NL" dirty="0"/>
              <a:t>. </a:t>
            </a:r>
            <a:r>
              <a:rPr lang="nl-NL" dirty="0" err="1"/>
              <a:t>dispersion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50855-E9E9-C154-2425-C989DD194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80" y="1282576"/>
            <a:ext cx="4499992" cy="3374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6B193-1D4E-32BE-5D61-9CF5D2275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422" y="1282576"/>
            <a:ext cx="4499992" cy="337499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62D1ADE-498D-5884-2D69-20313AD9CD32}"/>
              </a:ext>
            </a:extLst>
          </p:cNvPr>
          <p:cNvSpPr/>
          <p:nvPr/>
        </p:nvSpPr>
        <p:spPr>
          <a:xfrm>
            <a:off x="2699792" y="987574"/>
            <a:ext cx="3456384" cy="1440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399B5-CE42-FB3F-F808-4C33DCB12A31}"/>
              </a:ext>
            </a:extLst>
          </p:cNvPr>
          <p:cNvSpPr txBox="1"/>
          <p:nvPr/>
        </p:nvSpPr>
        <p:spPr>
          <a:xfrm>
            <a:off x="2693938" y="696448"/>
            <a:ext cx="3451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Ensemble Dispersion Improvement auto-Tune (EDIT)</a:t>
            </a:r>
          </a:p>
        </p:txBody>
      </p:sp>
    </p:spTree>
    <p:extLst>
      <p:ext uri="{BB962C8B-B14F-4D97-AF65-F5344CB8AC3E}">
        <p14:creationId xmlns:p14="http://schemas.microsoft.com/office/powerpoint/2010/main" val="125203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ADC4-DFAE-4056-9AA4-07AEA769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dimming</a:t>
            </a:r>
            <a:r>
              <a:rPr lang="nl-NL" dirty="0"/>
              <a:t>/</a:t>
            </a:r>
            <a:r>
              <a:rPr lang="nl-NL" dirty="0" err="1"/>
              <a:t>brightening</a:t>
            </a:r>
            <a:endParaRPr lang="nl-NL" dirty="0"/>
          </a:p>
        </p:txBody>
      </p:sp>
      <p:pic>
        <p:nvPicPr>
          <p:cNvPr id="7" name="Picture 6" descr="A map of europe with a graph&#10;&#10;Description automatically generated">
            <a:extLst>
              <a:ext uri="{FF2B5EF4-FFF2-40B4-BE49-F238E27FC236}">
                <a16:creationId xmlns:a16="http://schemas.microsoft.com/office/drawing/2014/main" id="{88B9951C-6D1A-01F1-B10F-7AB912F1A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2"/>
            <a:ext cx="2881145" cy="216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DE3CD-BEE9-5CEA-F40B-25CF32AE0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89" y="699542"/>
            <a:ext cx="2881145" cy="2160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CF32A-1247-B7EF-8438-3D850513E6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834" y="699542"/>
            <a:ext cx="2881145" cy="2160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86E94-0C44-4978-F31C-4E8D02D27E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859781"/>
            <a:ext cx="2881145" cy="21602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02EEE-B85F-85FD-1E34-89A1E65D85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89" y="2859781"/>
            <a:ext cx="2881144" cy="2160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126882-B7D3-60F7-70C6-40898123C538}"/>
              </a:ext>
            </a:extLst>
          </p:cNvPr>
          <p:cNvSpPr txBox="1"/>
          <p:nvPr/>
        </p:nvSpPr>
        <p:spPr>
          <a:xfrm>
            <a:off x="827584" y="2358177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1952-1980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308B6-E55C-0743-F04D-E4A9AD71A84A}"/>
              </a:ext>
            </a:extLst>
          </p:cNvPr>
          <p:cNvSpPr txBox="1"/>
          <p:nvPr/>
        </p:nvSpPr>
        <p:spPr>
          <a:xfrm>
            <a:off x="3708729" y="2365653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1981-2000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83FB37-7EDB-9DA7-7B10-40E671A067DA}"/>
              </a:ext>
            </a:extLst>
          </p:cNvPr>
          <p:cNvSpPr txBox="1"/>
          <p:nvPr/>
        </p:nvSpPr>
        <p:spPr>
          <a:xfrm>
            <a:off x="6589874" y="236565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2001-2022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CE4A1-6E13-4CE9-25FD-6FDEEBFED6D7}"/>
              </a:ext>
            </a:extLst>
          </p:cNvPr>
          <p:cNvSpPr txBox="1"/>
          <p:nvPr/>
        </p:nvSpPr>
        <p:spPr>
          <a:xfrm>
            <a:off x="827583" y="4518417"/>
            <a:ext cx="125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 of minimum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83D177-E624-611D-5709-B56696C09A20}"/>
              </a:ext>
            </a:extLst>
          </p:cNvPr>
          <p:cNvSpPr txBox="1"/>
          <p:nvPr/>
        </p:nvSpPr>
        <p:spPr>
          <a:xfrm>
            <a:off x="3708729" y="4518416"/>
            <a:ext cx="1476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Year of minimum std</a:t>
            </a:r>
          </a:p>
        </p:txBody>
      </p:sp>
      <p:pic>
        <p:nvPicPr>
          <p:cNvPr id="20" name="Picture 19" descr="A table with red and blue arrows&#10;&#10;Description automatically generated">
            <a:extLst>
              <a:ext uri="{FF2B5EF4-FFF2-40B4-BE49-F238E27FC236}">
                <a16:creationId xmlns:a16="http://schemas.microsoft.com/office/drawing/2014/main" id="{9D35FCC7-24F9-D3D3-686A-6F305FCE2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42" y="2949549"/>
            <a:ext cx="1939012" cy="15664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FC7EFC-536A-7DF9-2D69-0565039BF9EF}"/>
              </a:ext>
            </a:extLst>
          </p:cNvPr>
          <p:cNvSpPr txBox="1"/>
          <p:nvPr/>
        </p:nvSpPr>
        <p:spPr>
          <a:xfrm rot="16200000">
            <a:off x="6354071" y="2219677"/>
            <a:ext cx="4511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Wild (2012)</a:t>
            </a:r>
          </a:p>
          <a:p>
            <a:r>
              <a:rPr lang="en-US" sz="600" dirty="0">
                <a:solidFill>
                  <a:schemeClr val="accent1"/>
                </a:solidFill>
              </a:rPr>
              <a:t>http://dx.doi.org/10.1175/BAMS-D-11-00074.1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9A297F-F77D-C373-445D-C90968B43AAE}"/>
              </a:ext>
            </a:extLst>
          </p:cNvPr>
          <p:cNvSpPr/>
          <p:nvPr/>
        </p:nvSpPr>
        <p:spPr>
          <a:xfrm>
            <a:off x="6612942" y="3291830"/>
            <a:ext cx="1939012" cy="2160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F4365-74FD-4D07-90CC-DDD051D5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Comparison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SARAH2 – 1984-2001</a:t>
            </a:r>
          </a:p>
        </p:txBody>
      </p:sp>
      <p:pic>
        <p:nvPicPr>
          <p:cNvPr id="5" name="Picture 4" descr="A map of europe with green and blue dots&#10;&#10;Description automatically generated">
            <a:extLst>
              <a:ext uri="{FF2B5EF4-FFF2-40B4-BE49-F238E27FC236}">
                <a16:creationId xmlns:a16="http://schemas.microsoft.com/office/drawing/2014/main" id="{90971149-7149-4A8B-A9EE-028ABA67B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4" y="627533"/>
            <a:ext cx="4062356" cy="4155927"/>
          </a:xfrm>
          <a:prstGeom prst="rect">
            <a:avLst/>
          </a:prstGeom>
        </p:spPr>
      </p:pic>
      <p:pic>
        <p:nvPicPr>
          <p:cNvPr id="11" name="Picture 10" descr="A map of europe with green and black dots&#10;&#10;Description automatically generated">
            <a:extLst>
              <a:ext uri="{FF2B5EF4-FFF2-40B4-BE49-F238E27FC236}">
                <a16:creationId xmlns:a16="http://schemas.microsoft.com/office/drawing/2014/main" id="{553BCF3A-4D89-4EC3-B982-EF7F14764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32" y="627532"/>
            <a:ext cx="4062356" cy="41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BAFA0E2-C429-4473-AE49-2E8CEAE79FAF}"/>
              </a:ext>
            </a:extLst>
          </p:cNvPr>
          <p:cNvSpPr/>
          <p:nvPr/>
        </p:nvSpPr>
        <p:spPr>
          <a:xfrm>
            <a:off x="2602384" y="2715766"/>
            <a:ext cx="1105520" cy="288032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602384" y="2659191"/>
            <a:ext cx="4680520" cy="1152128"/>
          </a:xfrm>
        </p:spPr>
        <p:txBody>
          <a:bodyPr>
            <a:noAutofit/>
          </a:bodyPr>
          <a:lstStyle/>
          <a:p>
            <a:endParaRPr lang="nl-NL" sz="1600" dirty="0"/>
          </a:p>
          <a:p>
            <a:r>
              <a:rPr lang="en-US" sz="1600" dirty="0"/>
              <a:t>J.H.S. de Baar, G. van der Schrier, W. H. Knap &amp;</a:t>
            </a:r>
          </a:p>
          <a:p>
            <a:r>
              <a:rPr lang="en-US" sz="1600" dirty="0"/>
              <a:t>E.J.M. van den </a:t>
            </a:r>
            <a:r>
              <a:rPr lang="en-US" sz="1600" dirty="0" err="1"/>
              <a:t>Besselaar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gerard.van.der.schrier@knmi.nl</a:t>
            </a:r>
          </a:p>
          <a:p>
            <a:r>
              <a:rPr lang="en-US" sz="1600" dirty="0"/>
              <a:t>jouke.de.baar@knmi.nl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E7E331-8BEE-4150-85C3-C488EBC5FA41}"/>
              </a:ext>
            </a:extLst>
          </p:cNvPr>
          <p:cNvSpPr txBox="1"/>
          <p:nvPr/>
        </p:nvSpPr>
        <p:spPr>
          <a:xfrm>
            <a:off x="2345506" y="1668295"/>
            <a:ext cx="445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chemeClr val="bg1"/>
                </a:solidFill>
              </a:rPr>
              <a:t>Thank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you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very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much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for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your</a:t>
            </a:r>
            <a:r>
              <a:rPr lang="nl-NL" sz="2400" dirty="0">
                <a:solidFill>
                  <a:schemeClr val="bg1"/>
                </a:solidFill>
              </a:rPr>
              <a:t> kind attention!</a:t>
            </a:r>
          </a:p>
        </p:txBody>
      </p:sp>
    </p:spTree>
    <p:extLst>
      <p:ext uri="{BB962C8B-B14F-4D97-AF65-F5344CB8AC3E}">
        <p14:creationId xmlns:p14="http://schemas.microsoft.com/office/powerpoint/2010/main" val="48990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270209C-0A01-4CDE-AE94-96342A46DE59}"/>
              </a:ext>
            </a:extLst>
          </p:cNvPr>
          <p:cNvSpPr txBox="1"/>
          <p:nvPr/>
        </p:nvSpPr>
        <p:spPr>
          <a:xfrm>
            <a:off x="867704" y="1086823"/>
            <a:ext cx="46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Aim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a </a:t>
            </a:r>
            <a:r>
              <a:rPr lang="nl-NL" dirty="0" err="1"/>
              <a:t>global</a:t>
            </a:r>
            <a:r>
              <a:rPr lang="nl-NL" dirty="0"/>
              <a:t> </a:t>
            </a:r>
            <a:r>
              <a:rPr lang="nl-NL" dirty="0" err="1"/>
              <a:t>radiation</a:t>
            </a:r>
            <a:r>
              <a:rPr lang="nl-NL" dirty="0"/>
              <a:t> </a:t>
            </a:r>
            <a:r>
              <a:rPr lang="nl-NL" dirty="0" err="1"/>
              <a:t>gridded</a:t>
            </a:r>
            <a:r>
              <a:rPr lang="nl-NL" dirty="0"/>
              <a:t> dataset </a:t>
            </a:r>
            <a:r>
              <a:rPr lang="nl-NL" dirty="0" err="1"/>
              <a:t>based</a:t>
            </a:r>
            <a:r>
              <a:rPr lang="nl-NL" dirty="0"/>
              <a:t> on in-situ </a:t>
            </a:r>
            <a:r>
              <a:rPr lang="nl-NL" dirty="0" err="1"/>
              <a:t>observations</a:t>
            </a:r>
            <a:r>
              <a:rPr lang="nl-NL" dirty="0"/>
              <a:t>, </a:t>
            </a:r>
            <a:r>
              <a:rPr lang="nl-NL" dirty="0" err="1"/>
              <a:t>going</a:t>
            </a:r>
            <a:r>
              <a:rPr lang="nl-NL" dirty="0"/>
              <a:t> back </a:t>
            </a:r>
            <a:r>
              <a:rPr lang="nl-NL" dirty="0" err="1"/>
              <a:t>to</a:t>
            </a:r>
            <a:r>
              <a:rPr lang="nl-NL" dirty="0"/>
              <a:t> 1950</a:t>
            </a:r>
          </a:p>
          <a:p>
            <a:r>
              <a:rPr lang="nl-NL" dirty="0"/>
              <a:t> 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304258-F700-42D0-8F96-A9073C671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50" y="581132"/>
            <a:ext cx="2994539" cy="22117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23FC8C8-343A-4A96-84A8-2B3A7D32A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1600" y="2067694"/>
            <a:ext cx="3240360" cy="291525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03FDE87-010A-403A-92B7-0E063D866759}"/>
              </a:ext>
            </a:extLst>
          </p:cNvPr>
          <p:cNvSpPr txBox="1"/>
          <p:nvPr/>
        </p:nvSpPr>
        <p:spPr>
          <a:xfrm>
            <a:off x="4430213" y="321740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There</a:t>
            </a:r>
            <a:r>
              <a:rPr lang="nl-NL" dirty="0"/>
              <a:t> are excellent </a:t>
            </a:r>
            <a:r>
              <a:rPr lang="nl-NL" dirty="0" err="1"/>
              <a:t>satellite-based</a:t>
            </a:r>
            <a:r>
              <a:rPr lang="nl-NL" dirty="0"/>
              <a:t> </a:t>
            </a:r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available</a:t>
            </a:r>
            <a:r>
              <a:rPr lang="nl-NL" dirty="0"/>
              <a:t>, but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historic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is </a:t>
            </a:r>
            <a:r>
              <a:rPr lang="nl-NL" dirty="0" err="1"/>
              <a:t>limited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8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green dots&#10;&#10;Description automatically generated">
            <a:extLst>
              <a:ext uri="{FF2B5EF4-FFF2-40B4-BE49-F238E27FC236}">
                <a16:creationId xmlns:a16="http://schemas.microsoft.com/office/drawing/2014/main" id="{D901AD62-373D-4943-BDBD-8FAA5CFB3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/>
          <a:stretch/>
        </p:blipFill>
        <p:spPr>
          <a:xfrm>
            <a:off x="1445202" y="2466826"/>
            <a:ext cx="3424398" cy="26099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315CF4-4863-42CF-A051-01DC56FF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sources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284277B-C8CD-4803-B444-BA5C3F1D7126}"/>
              </a:ext>
            </a:extLst>
          </p:cNvPr>
          <p:cNvSpPr txBox="1"/>
          <p:nvPr/>
        </p:nvSpPr>
        <p:spPr>
          <a:xfrm>
            <a:off x="1979712" y="3774642"/>
            <a:ext cx="49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QQ</a:t>
            </a:r>
          </a:p>
          <a:p>
            <a:r>
              <a:rPr lang="nl-NL" dirty="0">
                <a:solidFill>
                  <a:srgbClr val="92D050"/>
                </a:solidFill>
              </a:rPr>
              <a:t>SS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02FAEA5-28FC-45B0-A587-71DAAA9B4758}"/>
              </a:ext>
            </a:extLst>
          </p:cNvPr>
          <p:cNvSpPr txBox="1"/>
          <p:nvPr/>
        </p:nvSpPr>
        <p:spPr>
          <a:xfrm>
            <a:off x="859130" y="685662"/>
            <a:ext cx="3295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# </a:t>
            </a:r>
            <a:r>
              <a:rPr lang="nl-NL" dirty="0" err="1"/>
              <a:t>global</a:t>
            </a:r>
            <a:r>
              <a:rPr lang="nl-NL" dirty="0"/>
              <a:t> </a:t>
            </a:r>
            <a:r>
              <a:rPr lang="nl-NL" dirty="0" err="1"/>
              <a:t>radiation</a:t>
            </a:r>
            <a:r>
              <a:rPr lang="nl-NL" dirty="0"/>
              <a:t> stations 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# </a:t>
            </a:r>
            <a:r>
              <a:rPr lang="nl-NL" dirty="0" err="1"/>
              <a:t>sunshine</a:t>
            </a:r>
            <a:r>
              <a:rPr lang="nl-NL" dirty="0"/>
              <a:t> </a:t>
            </a:r>
            <a:r>
              <a:rPr lang="nl-NL" dirty="0" err="1"/>
              <a:t>duration</a:t>
            </a:r>
            <a:r>
              <a:rPr lang="nl-NL" dirty="0"/>
              <a:t> stations </a:t>
            </a:r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higher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…. but </a:t>
            </a:r>
            <a:r>
              <a:rPr lang="nl-NL" dirty="0" err="1"/>
              <a:t>inhomogeneous</a:t>
            </a:r>
            <a:r>
              <a:rPr lang="nl-NL" dirty="0"/>
              <a:t> over Europe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3205FBF-E18B-4F40-8A05-AFFD977D117D}"/>
              </a:ext>
            </a:extLst>
          </p:cNvPr>
          <p:cNvSpPr txBox="1"/>
          <p:nvPr/>
        </p:nvSpPr>
        <p:spPr>
          <a:xfrm>
            <a:off x="6572631" y="3171653"/>
            <a:ext cx="2114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Data </a:t>
            </a:r>
            <a:r>
              <a:rPr lang="nl-NL" dirty="0" err="1"/>
              <a:t>provided</a:t>
            </a:r>
            <a:r>
              <a:rPr lang="nl-NL" dirty="0"/>
              <a:t> </a:t>
            </a:r>
            <a:r>
              <a:rPr lang="nl-NL" dirty="0" err="1"/>
              <a:t>by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European </a:t>
            </a:r>
            <a:r>
              <a:rPr lang="nl-NL" dirty="0" err="1"/>
              <a:t>NMHSs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WRDC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BSRN</a:t>
            </a:r>
          </a:p>
        </p:txBody>
      </p:sp>
      <p:pic>
        <p:nvPicPr>
          <p:cNvPr id="8" name="Picture 7" descr="A red and blue line&#10;&#10;Description automatically generated">
            <a:extLst>
              <a:ext uri="{FF2B5EF4-FFF2-40B4-BE49-F238E27FC236}">
                <a16:creationId xmlns:a16="http://schemas.microsoft.com/office/drawing/2014/main" id="{97B92A54-251A-46BA-8AC9-75594F3E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79" y="532618"/>
            <a:ext cx="4835521" cy="19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E40B-ED73-46DD-B0E9-10C0E8BC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convert</a:t>
            </a:r>
            <a:r>
              <a:rPr lang="nl-NL" dirty="0"/>
              <a:t> SS </a:t>
            </a:r>
            <a:r>
              <a:rPr lang="nl-NL" dirty="0" err="1"/>
              <a:t>to</a:t>
            </a:r>
            <a:r>
              <a:rPr lang="nl-NL" dirty="0"/>
              <a:t> QQ?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8DDA5E-A44B-45D9-BDE4-A26CDE70577B}"/>
              </a:ext>
            </a:extLst>
          </p:cNvPr>
          <p:cNvSpPr txBox="1"/>
          <p:nvPr/>
        </p:nvSpPr>
        <p:spPr>
          <a:xfrm>
            <a:off x="898536" y="650137"/>
            <a:ext cx="6536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Standard approach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linear</a:t>
            </a:r>
            <a:r>
              <a:rPr lang="nl-NL" dirty="0"/>
              <a:t> </a:t>
            </a:r>
            <a:r>
              <a:rPr lang="nl-NL" dirty="0" err="1"/>
              <a:t>Ångstöm-Prescott</a:t>
            </a:r>
            <a:r>
              <a:rPr lang="nl-NL" dirty="0"/>
              <a:t> </a:t>
            </a:r>
            <a:r>
              <a:rPr lang="nl-NL" dirty="0" err="1"/>
              <a:t>relation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Here: </a:t>
            </a:r>
            <a:r>
              <a:rPr lang="nl-NL" dirty="0" err="1"/>
              <a:t>Suehrcke</a:t>
            </a:r>
            <a:r>
              <a:rPr lang="nl-NL" dirty="0"/>
              <a:t> et al. (2013) non-</a:t>
            </a:r>
            <a:r>
              <a:rPr lang="nl-NL" dirty="0" err="1"/>
              <a:t>linear</a:t>
            </a:r>
            <a:r>
              <a:rPr lang="nl-NL" dirty="0"/>
              <a:t> </a:t>
            </a:r>
            <a:r>
              <a:rPr lang="nl-NL" dirty="0" err="1"/>
              <a:t>relation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B4D654-EA06-4BE6-84A5-D95BAFD6D2EB}"/>
              </a:ext>
            </a:extLst>
          </p:cNvPr>
          <p:cNvSpPr txBox="1"/>
          <p:nvPr/>
        </p:nvSpPr>
        <p:spPr>
          <a:xfrm>
            <a:off x="6444208" y="408391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Suehrcke</a:t>
            </a:r>
            <a:r>
              <a:rPr lang="nl-NL" sz="1400" dirty="0"/>
              <a:t> et al. (2013) doi:10.1016/j.solener.2013.02.026.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ADFAA9-0F70-4372-8ED7-4B9E19D3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6" y="1635646"/>
            <a:ext cx="4546510" cy="34098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23C939F-DCA6-49A3-88B6-598904C4B3B0}"/>
              </a:ext>
            </a:extLst>
          </p:cNvPr>
          <p:cNvSpPr txBox="1"/>
          <p:nvPr/>
        </p:nvSpPr>
        <p:spPr>
          <a:xfrm>
            <a:off x="3897350" y="4339474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De Bilt (NL)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4529B09-D1A0-452C-9D9C-3A3B7CF6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723409"/>
            <a:ext cx="3663827" cy="5947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070647-D0AD-4A88-8F68-7DD1AF3A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47" y="2386628"/>
            <a:ext cx="1158847" cy="2419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7711C3-D0E1-4DDC-A51B-EDFEACAF8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269" y="2758800"/>
            <a:ext cx="230330" cy="24545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E0733FB-3BBD-40A0-96A1-2FD186963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134" y="2728463"/>
            <a:ext cx="230330" cy="24195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A3123FD-FA79-4C23-BBF4-E1E48F1AFB4B}"/>
              </a:ext>
            </a:extLst>
          </p:cNvPr>
          <p:cNvSpPr txBox="1"/>
          <p:nvPr/>
        </p:nvSpPr>
        <p:spPr>
          <a:xfrm>
            <a:off x="6195794" y="2312157"/>
            <a:ext cx="3108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/>
              <a:t>Clearness</a:t>
            </a:r>
            <a:r>
              <a:rPr lang="nl-NL" sz="1600" dirty="0"/>
              <a:t> index </a:t>
            </a:r>
            <a:r>
              <a:rPr lang="nl-NL" sz="1600" dirty="0" err="1"/>
              <a:t>for</a:t>
            </a:r>
            <a:r>
              <a:rPr lang="nl-NL" sz="1600" dirty="0"/>
              <a:t> a </a:t>
            </a:r>
            <a:r>
              <a:rPr lang="nl-NL" sz="1600" dirty="0" err="1"/>
              <a:t>cloudless</a:t>
            </a:r>
            <a:r>
              <a:rPr lang="nl-NL" sz="1600" dirty="0"/>
              <a:t> </a:t>
            </a:r>
            <a:r>
              <a:rPr lang="nl-NL" sz="1600" dirty="0" err="1"/>
              <a:t>day</a:t>
            </a:r>
            <a:r>
              <a:rPr lang="nl-NL" sz="1600" dirty="0"/>
              <a:t>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922B4E7-7A3F-4B1C-943A-F5F8DE325051}"/>
              </a:ext>
            </a:extLst>
          </p:cNvPr>
          <p:cNvSpPr txBox="1"/>
          <p:nvPr/>
        </p:nvSpPr>
        <p:spPr>
          <a:xfrm>
            <a:off x="6195794" y="2712152"/>
            <a:ext cx="2251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Parameters of </a:t>
            </a:r>
            <a:r>
              <a:rPr lang="nl-NL" sz="1600" dirty="0" err="1"/>
              <a:t>the</a:t>
            </a:r>
            <a:r>
              <a:rPr lang="nl-NL" sz="1600" dirty="0"/>
              <a:t> model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3473FF9-217A-4B46-8B20-D86578014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115" y="3143641"/>
            <a:ext cx="216309" cy="22228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A3CEB88-1430-4553-90B0-4C9BC7B5C622}"/>
              </a:ext>
            </a:extLst>
          </p:cNvPr>
          <p:cNvSpPr txBox="1"/>
          <p:nvPr/>
        </p:nvSpPr>
        <p:spPr>
          <a:xfrm>
            <a:off x="6164308" y="3044713"/>
            <a:ext cx="2836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Time </a:t>
            </a:r>
            <a:r>
              <a:rPr lang="nl-NL" sz="1600" dirty="0" err="1"/>
              <a:t>fraction</a:t>
            </a:r>
            <a:r>
              <a:rPr lang="nl-NL" sz="1600" dirty="0"/>
              <a:t> of </a:t>
            </a:r>
            <a:r>
              <a:rPr lang="nl-NL" sz="1600" dirty="0" err="1"/>
              <a:t>bright</a:t>
            </a:r>
            <a:r>
              <a:rPr lang="nl-NL" sz="1600" dirty="0"/>
              <a:t> </a:t>
            </a:r>
            <a:r>
              <a:rPr lang="nl-NL" sz="1600" dirty="0" err="1"/>
              <a:t>sunshine</a:t>
            </a:r>
            <a:endParaRPr lang="nl-N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E57EF567-32F2-476B-9BB0-0C6D32491642}"/>
                  </a:ext>
                </a:extLst>
              </p:cNvPr>
              <p:cNvSpPr txBox="1"/>
              <p:nvPr/>
            </p:nvSpPr>
            <p:spPr>
              <a:xfrm>
                <a:off x="5239747" y="3603987"/>
                <a:ext cx="610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nl-NL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E57EF567-32F2-476B-9BB0-0C6D3249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747" y="3603987"/>
                <a:ext cx="610552" cy="276999"/>
              </a:xfrm>
              <a:prstGeom prst="rect">
                <a:avLst/>
              </a:prstGeom>
              <a:blipFill>
                <a:blip r:embed="rId8"/>
                <a:stretch>
                  <a:fillRect l="-9000" r="-8000" b="-217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FAB557F8-AB7E-4E24-A22A-9D6FA55628FE}"/>
              </a:ext>
            </a:extLst>
          </p:cNvPr>
          <p:cNvSpPr txBox="1"/>
          <p:nvPr/>
        </p:nvSpPr>
        <p:spPr>
          <a:xfrm>
            <a:off x="5903406" y="3564315"/>
            <a:ext cx="236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>
                <a:solidFill>
                  <a:srgbClr val="0070C0"/>
                </a:solidFill>
              </a:rPr>
              <a:t>Ångstöm-Prescott</a:t>
            </a:r>
            <a:r>
              <a:rPr lang="nl-NL" sz="1600" dirty="0">
                <a:solidFill>
                  <a:srgbClr val="0070C0"/>
                </a:solidFill>
              </a:rPr>
              <a:t> </a:t>
            </a:r>
            <a:r>
              <a:rPr lang="nl-NL" sz="1600" dirty="0" err="1">
                <a:solidFill>
                  <a:srgbClr val="0070C0"/>
                </a:solidFill>
              </a:rPr>
              <a:t>relation</a:t>
            </a:r>
            <a:endParaRPr lang="nl-NL" sz="1600" dirty="0">
              <a:solidFill>
                <a:srgbClr val="0070C0"/>
              </a:solidFill>
            </a:endParaRP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C4153C34-BB9C-4E72-9327-754DF6961892}"/>
              </a:ext>
            </a:extLst>
          </p:cNvPr>
          <p:cNvSpPr/>
          <p:nvPr/>
        </p:nvSpPr>
        <p:spPr>
          <a:xfrm>
            <a:off x="5220072" y="3529013"/>
            <a:ext cx="3024336" cy="4108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03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E40B-ED73-46DD-B0E9-10C0E8BC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convert</a:t>
            </a:r>
            <a:r>
              <a:rPr lang="nl-NL" dirty="0"/>
              <a:t> SS </a:t>
            </a:r>
            <a:r>
              <a:rPr lang="nl-NL" dirty="0" err="1"/>
              <a:t>to</a:t>
            </a:r>
            <a:r>
              <a:rPr lang="nl-NL" dirty="0"/>
              <a:t> QQ?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8DDA5E-A44B-45D9-BDE4-A26CDE70577B}"/>
              </a:ext>
            </a:extLst>
          </p:cNvPr>
          <p:cNvSpPr txBox="1"/>
          <p:nvPr/>
        </p:nvSpPr>
        <p:spPr>
          <a:xfrm>
            <a:off x="898536" y="650137"/>
            <a:ext cx="7036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stations </a:t>
            </a:r>
            <a:r>
              <a:rPr lang="nl-NL" dirty="0" err="1"/>
              <a:t>with</a:t>
            </a:r>
            <a:r>
              <a:rPr lang="nl-NL" dirty="0"/>
              <a:t> overlapping QQ-SS series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optimize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Parameters </a:t>
            </a:r>
            <a:r>
              <a:rPr lang="nl-NL" dirty="0" err="1"/>
              <a:t>will</a:t>
            </a:r>
            <a:r>
              <a:rPr lang="nl-NL" dirty="0"/>
              <a:t> have a </a:t>
            </a:r>
            <a:r>
              <a:rPr lang="nl-NL" dirty="0" err="1"/>
              <a:t>seasonal</a:t>
            </a:r>
            <a:r>
              <a:rPr lang="nl-NL" dirty="0"/>
              <a:t> </a:t>
            </a:r>
            <a:r>
              <a:rPr lang="nl-NL" dirty="0" err="1"/>
              <a:t>cycle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vary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Europe</a:t>
            </a:r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6DBF872-557A-4682-A398-BAF2378FBC1F}"/>
                  </a:ext>
                </a:extLst>
              </p:cNvPr>
              <p:cNvSpPr txBox="1"/>
              <p:nvPr/>
            </p:nvSpPr>
            <p:spPr>
              <a:xfrm>
                <a:off x="1166594" y="4227934"/>
                <a:ext cx="43921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/>
                  <a:t>Distinctly non-</a:t>
                </a:r>
                <a:r>
                  <a:rPr lang="nl-NL" dirty="0" err="1"/>
                  <a:t>linear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nl-N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dirty="0" err="1"/>
                  <a:t>Variations</a:t>
                </a:r>
                <a:r>
                  <a:rPr lang="nl-NL" dirty="0"/>
                  <a:t> in Europe – </a:t>
                </a:r>
                <a:r>
                  <a:rPr lang="nl-NL" dirty="0" err="1"/>
                  <a:t>Alps</a:t>
                </a:r>
                <a:r>
                  <a:rPr lang="nl-NL" dirty="0"/>
                  <a:t>, </a:t>
                </a:r>
                <a:r>
                  <a:rPr lang="nl-NL" dirty="0" err="1"/>
                  <a:t>Iberia</a:t>
                </a:r>
                <a:r>
                  <a:rPr lang="nl-NL" dirty="0"/>
                  <a:t>, Ireland</a:t>
                </a: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46DBF872-557A-4682-A398-BAF2378FB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94" y="4227934"/>
                <a:ext cx="4392164" cy="646331"/>
              </a:xfrm>
              <a:prstGeom prst="rect">
                <a:avLst/>
              </a:prstGeom>
              <a:blipFill>
                <a:blip r:embed="rId2"/>
                <a:stretch>
                  <a:fillRect l="-832" t="-5660" r="-555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kstvak 28">
            <a:extLst>
              <a:ext uri="{FF2B5EF4-FFF2-40B4-BE49-F238E27FC236}">
                <a16:creationId xmlns:a16="http://schemas.microsoft.com/office/drawing/2014/main" id="{7B309ACA-A0C2-457B-A071-2C49DBA3F534}"/>
              </a:ext>
            </a:extLst>
          </p:cNvPr>
          <p:cNvSpPr txBox="1"/>
          <p:nvPr/>
        </p:nvSpPr>
        <p:spPr>
          <a:xfrm>
            <a:off x="8051405" y="406591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summer</a:t>
            </a:r>
            <a:r>
              <a:rPr lang="nl-NL" dirty="0"/>
              <a:t>)</a:t>
            </a:r>
          </a:p>
        </p:txBody>
      </p:sp>
      <p:pic>
        <p:nvPicPr>
          <p:cNvPr id="10" name="Picture 9" descr="A map of europe with red and blue lines&#10;&#10;Description automatically generated">
            <a:extLst>
              <a:ext uri="{FF2B5EF4-FFF2-40B4-BE49-F238E27FC236}">
                <a16:creationId xmlns:a16="http://schemas.microsoft.com/office/drawing/2014/main" id="{B4DAA087-FDB9-459F-9976-84C7813A2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85765"/>
            <a:ext cx="3066862" cy="2698150"/>
          </a:xfrm>
          <a:prstGeom prst="rect">
            <a:avLst/>
          </a:prstGeom>
        </p:spPr>
      </p:pic>
      <p:pic>
        <p:nvPicPr>
          <p:cNvPr id="7" name="Picture 6" descr="A map of europe with red dots and blue lines&#10;&#10;Description automatically generated">
            <a:extLst>
              <a:ext uri="{FF2B5EF4-FFF2-40B4-BE49-F238E27FC236}">
                <a16:creationId xmlns:a16="http://schemas.microsoft.com/office/drawing/2014/main" id="{D80DA12A-266A-47EA-BA5B-769F5F619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93" y="1385765"/>
            <a:ext cx="3068823" cy="2698151"/>
          </a:xfrm>
          <a:prstGeom prst="rect">
            <a:avLst/>
          </a:prstGeom>
        </p:spPr>
      </p:pic>
      <p:pic>
        <p:nvPicPr>
          <p:cNvPr id="5" name="Picture 4" descr="A map of europe with red and blue lines&#10;&#10;Description automatically generated">
            <a:extLst>
              <a:ext uri="{FF2B5EF4-FFF2-40B4-BE49-F238E27FC236}">
                <a16:creationId xmlns:a16="http://schemas.microsoft.com/office/drawing/2014/main" id="{E1D96AC9-1BED-4072-8A6D-E7F5CAF068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85764"/>
            <a:ext cx="3068825" cy="26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8134-EF42-46C7-8CF9-3B4F6FCD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Control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68686A-6D24-45E4-B479-93ADBBA0C555}"/>
              </a:ext>
            </a:extLst>
          </p:cNvPr>
          <p:cNvSpPr txBox="1"/>
          <p:nvPr/>
        </p:nvSpPr>
        <p:spPr>
          <a:xfrm>
            <a:off x="971600" y="987574"/>
            <a:ext cx="716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Quality</a:t>
            </a:r>
            <a:r>
              <a:rPr lang="nl-NL" dirty="0"/>
              <a:t> Control </a:t>
            </a:r>
            <a:r>
              <a:rPr lang="nl-NL" dirty="0" err="1"/>
              <a:t>based</a:t>
            </a:r>
            <a:r>
              <a:rPr lang="nl-NL" dirty="0"/>
              <a:t> on checks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(Allen et al. 1994)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9F712C-F5D9-40FE-890A-206FE8F5CC94}"/>
              </a:ext>
            </a:extLst>
          </p:cNvPr>
          <p:cNvSpPr txBox="1"/>
          <p:nvPr/>
        </p:nvSpPr>
        <p:spPr>
          <a:xfrm>
            <a:off x="5868144" y="3939902"/>
            <a:ext cx="3347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Allen et al. 1994. </a:t>
            </a:r>
            <a:r>
              <a:rPr lang="en-US" sz="1400" dirty="0">
                <a:solidFill>
                  <a:srgbClr val="0070C0"/>
                </a:solidFill>
              </a:rPr>
              <a:t>An update for the definition of reference evapotranspiration</a:t>
            </a:r>
          </a:p>
          <a:p>
            <a:r>
              <a:rPr lang="en-US" sz="1400" i="1" dirty="0">
                <a:solidFill>
                  <a:srgbClr val="0070C0"/>
                </a:solidFill>
              </a:rPr>
              <a:t>ICID Bulletin </a:t>
            </a:r>
            <a:r>
              <a:rPr lang="en-US" sz="1400" b="1" dirty="0">
                <a:solidFill>
                  <a:srgbClr val="0070C0"/>
                </a:solidFill>
              </a:rPr>
              <a:t>43</a:t>
            </a:r>
            <a:r>
              <a:rPr lang="en-US" sz="1400" dirty="0">
                <a:solidFill>
                  <a:srgbClr val="0070C0"/>
                </a:solidFill>
              </a:rPr>
              <a:t> (2):1-34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8560A4B-EEA9-4B32-9428-7E0064562604}"/>
                  </a:ext>
                </a:extLst>
              </p:cNvPr>
              <p:cNvSpPr txBox="1"/>
              <p:nvPr/>
            </p:nvSpPr>
            <p:spPr>
              <a:xfrm>
                <a:off x="1331640" y="1664005"/>
                <a:ext cx="2845010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</m:oMath>
                </a14:m>
                <a:r>
                  <a:rPr lang="nl-NL" dirty="0"/>
                  <a:t>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NL" dirty="0"/>
                          <m:t>0.75 + 2 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sSup>
                          <m:sSup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nl-NL" dirty="0"/>
                  <a:t> 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8560A4B-EEA9-4B32-9428-7E006456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664005"/>
                <a:ext cx="2845010" cy="280077"/>
              </a:xfrm>
              <a:prstGeom prst="rect">
                <a:avLst/>
              </a:prstGeom>
              <a:blipFill>
                <a:blip r:embed="rId2"/>
                <a:stretch>
                  <a:fillRect l="-2784" t="-26087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0F2E5E3-516F-491A-B07F-8074C9DC6735}"/>
                  </a:ext>
                </a:extLst>
              </p:cNvPr>
              <p:cNvSpPr txBox="1"/>
              <p:nvPr/>
            </p:nvSpPr>
            <p:spPr>
              <a:xfrm>
                <a:off x="1313748" y="2294751"/>
                <a:ext cx="4533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𝑠𝑜</m:t>
                        </m:r>
                      </m:sub>
                    </m:sSub>
                  </m:oMath>
                </a14:m>
                <a:r>
                  <a:rPr lang="nl-NL" dirty="0"/>
                  <a:t> :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E0F2E5E3-516F-491A-B07F-8074C9DC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48" y="2294751"/>
                <a:ext cx="453329" cy="276999"/>
              </a:xfrm>
              <a:prstGeom prst="rect">
                <a:avLst/>
              </a:prstGeom>
              <a:blipFill>
                <a:blip r:embed="rId3"/>
                <a:stretch>
                  <a:fillRect l="-18919" t="-28261" r="-31081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D692EC4-4F81-4851-9AA3-A3758193ADCE}"/>
                  </a:ext>
                </a:extLst>
              </p:cNvPr>
              <p:cNvSpPr txBox="1"/>
              <p:nvPr/>
            </p:nvSpPr>
            <p:spPr>
              <a:xfrm>
                <a:off x="1313748" y="2645420"/>
                <a:ext cx="3783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nl-NL" dirty="0"/>
                  <a:t> :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DD692EC4-4F81-4851-9AA3-A3758193A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48" y="2645420"/>
                <a:ext cx="378373" cy="276999"/>
              </a:xfrm>
              <a:prstGeom prst="rect">
                <a:avLst/>
              </a:prstGeom>
              <a:blipFill>
                <a:blip r:embed="rId4"/>
                <a:stretch>
                  <a:fillRect l="-22581" t="-28889" r="-37097" b="-5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BC299C4F-0746-4326-8098-B31622C46C3B}"/>
                  </a:ext>
                </a:extLst>
              </p:cNvPr>
              <p:cNvSpPr txBox="1"/>
              <p:nvPr/>
            </p:nvSpPr>
            <p:spPr>
              <a:xfrm>
                <a:off x="1313748" y="2965101"/>
                <a:ext cx="4533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dirty="0"/>
                  <a:t>: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BC299C4F-0746-4326-8098-B31622C46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48" y="2965101"/>
                <a:ext cx="453329" cy="276999"/>
              </a:xfrm>
              <a:prstGeom prst="rect">
                <a:avLst/>
              </a:prstGeom>
              <a:blipFill>
                <a:blip r:embed="rId5"/>
                <a:stretch>
                  <a:fillRect l="-13514" t="-28261" b="-5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A1ACDB86-27CF-4E27-A884-9EBF9BF57375}"/>
              </a:ext>
            </a:extLst>
          </p:cNvPr>
          <p:cNvSpPr txBox="1"/>
          <p:nvPr/>
        </p:nvSpPr>
        <p:spPr>
          <a:xfrm>
            <a:off x="1767077" y="2599253"/>
            <a:ext cx="40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Top of </a:t>
            </a:r>
            <a:r>
              <a:rPr lang="nl-NL" dirty="0" err="1"/>
              <a:t>Atmosphere</a:t>
            </a:r>
            <a:r>
              <a:rPr lang="nl-NL" dirty="0"/>
              <a:t> </a:t>
            </a:r>
            <a:r>
              <a:rPr lang="nl-NL" dirty="0" err="1"/>
              <a:t>radiation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C61678-40AF-40BD-A1F4-F88414548EDD}"/>
              </a:ext>
            </a:extLst>
          </p:cNvPr>
          <p:cNvSpPr txBox="1"/>
          <p:nvPr/>
        </p:nvSpPr>
        <p:spPr>
          <a:xfrm>
            <a:off x="1767077" y="2238768"/>
            <a:ext cx="649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Radiation</a:t>
            </a:r>
            <a:r>
              <a:rPr lang="nl-NL" dirty="0"/>
              <a:t> </a:t>
            </a:r>
            <a:r>
              <a:rPr lang="nl-NL" dirty="0" err="1"/>
              <a:t>received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surface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earth</a:t>
            </a:r>
            <a:r>
              <a:rPr lang="nl-NL" dirty="0"/>
              <a:t> on a </a:t>
            </a:r>
            <a:r>
              <a:rPr lang="nl-NL" dirty="0" err="1"/>
              <a:t>clear</a:t>
            </a:r>
            <a:r>
              <a:rPr lang="nl-NL" dirty="0"/>
              <a:t> </a:t>
            </a:r>
            <a:r>
              <a:rPr lang="nl-NL" dirty="0" err="1"/>
              <a:t>day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3111DD-0DE4-4A8C-AFAA-FAA37497C30D}"/>
              </a:ext>
            </a:extLst>
          </p:cNvPr>
          <p:cNvSpPr txBox="1"/>
          <p:nvPr/>
        </p:nvSpPr>
        <p:spPr>
          <a:xfrm>
            <a:off x="1821131" y="2928923"/>
            <a:ext cx="40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Elevation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station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1AAB73A-0BC0-4942-A4A8-AD099990D8FD}"/>
              </a:ext>
            </a:extLst>
          </p:cNvPr>
          <p:cNvSpPr txBox="1"/>
          <p:nvPr/>
        </p:nvSpPr>
        <p:spPr>
          <a:xfrm>
            <a:off x="669634" y="3785290"/>
            <a:ext cx="514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relation with station altitude: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linearizing Beer's radiation extinction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assuming sun’s average angle above the horizon is about 50° (Allen et al. 1994)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3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F8134-EF42-46C7-8CF9-3B4F6FCD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Quality</a:t>
            </a:r>
            <a:r>
              <a:rPr lang="nl-NL" dirty="0"/>
              <a:t> Control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68686A-6D24-45E4-B479-93ADBBA0C555}"/>
              </a:ext>
            </a:extLst>
          </p:cNvPr>
          <p:cNvSpPr txBox="1"/>
          <p:nvPr/>
        </p:nvSpPr>
        <p:spPr>
          <a:xfrm>
            <a:off x="6316024" y="726441"/>
            <a:ext cx="2827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Lower</a:t>
            </a:r>
            <a:r>
              <a:rPr lang="nl-NL" dirty="0"/>
              <a:t> limit: 3% of TOA </a:t>
            </a:r>
            <a:r>
              <a:rPr lang="nl-NL" sz="1400" dirty="0"/>
              <a:t>(Geiger et al. 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BSRN limit: </a:t>
            </a:r>
            <a:r>
              <a:rPr lang="nl-NL" dirty="0" err="1"/>
              <a:t>integration</a:t>
            </a:r>
            <a:r>
              <a:rPr lang="nl-NL" dirty="0"/>
              <a:t> of 1-minute ‘</a:t>
            </a:r>
            <a:r>
              <a:rPr lang="nl-NL" dirty="0" err="1"/>
              <a:t>Extremely</a:t>
            </a:r>
            <a:r>
              <a:rPr lang="nl-NL" dirty="0"/>
              <a:t> Rare Limit’  </a:t>
            </a:r>
          </a:p>
          <a:p>
            <a:r>
              <a:rPr lang="nl-NL" sz="1400" dirty="0"/>
              <a:t>        (Garcia et al. 2019)</a:t>
            </a:r>
          </a:p>
        </p:txBody>
      </p:sp>
      <p:pic>
        <p:nvPicPr>
          <p:cNvPr id="16" name="Afbeelding 15" descr="Afbeelding met scène, weg, worm, laser&#10;&#10;Automatisch gegenereerde beschrijving">
            <a:extLst>
              <a:ext uri="{FF2B5EF4-FFF2-40B4-BE49-F238E27FC236}">
                <a16:creationId xmlns:a16="http://schemas.microsoft.com/office/drawing/2014/main" id="{8D902B99-A077-4D14-BE77-4C81A38A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546"/>
            <a:ext cx="5912135" cy="2364854"/>
          </a:xfrm>
          <a:prstGeom prst="rect">
            <a:avLst/>
          </a:prstGeom>
        </p:spPr>
      </p:pic>
      <p:pic>
        <p:nvPicPr>
          <p:cNvPr id="18" name="Afbeelding 17" descr="Afbeelding met scène, weg, rood, laser&#10;&#10;Automatisch gegenereerde beschrijving">
            <a:extLst>
              <a:ext uri="{FF2B5EF4-FFF2-40B4-BE49-F238E27FC236}">
                <a16:creationId xmlns:a16="http://schemas.microsoft.com/office/drawing/2014/main" id="{BE1A22DC-5929-4B82-B678-208102D8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4" y="2786996"/>
            <a:ext cx="5912135" cy="2364854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003865A9-9FED-454D-8FEE-074BFF33956A}"/>
              </a:ext>
            </a:extLst>
          </p:cNvPr>
          <p:cNvSpPr txBox="1"/>
          <p:nvPr/>
        </p:nvSpPr>
        <p:spPr>
          <a:xfrm>
            <a:off x="7094638" y="3420576"/>
            <a:ext cx="20493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Geiger et al. 2002. </a:t>
            </a:r>
            <a:r>
              <a:rPr lang="nl-NL" sz="1400" i="1" dirty="0"/>
              <a:t>Solar energy</a:t>
            </a:r>
            <a:r>
              <a:rPr lang="nl-NL" sz="1400" dirty="0"/>
              <a:t> </a:t>
            </a:r>
            <a:r>
              <a:rPr lang="nl-NL" sz="1400" b="1" dirty="0"/>
              <a:t>73</a:t>
            </a:r>
            <a:r>
              <a:rPr lang="nl-NL" sz="1400" dirty="0"/>
              <a:t> (6) 475-480</a:t>
            </a:r>
          </a:p>
          <a:p>
            <a:endParaRPr lang="nl-NL" sz="1400" dirty="0"/>
          </a:p>
          <a:p>
            <a:r>
              <a:rPr lang="nl-NL" sz="1400" dirty="0"/>
              <a:t>Garcia et al. 2019. doi:10.5194/gi-8-77-2019</a:t>
            </a:r>
          </a:p>
        </p:txBody>
      </p:sp>
    </p:spTree>
    <p:extLst>
      <p:ext uri="{BB962C8B-B14F-4D97-AF65-F5344CB8AC3E}">
        <p14:creationId xmlns:p14="http://schemas.microsoft.com/office/powerpoint/2010/main" val="4242680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ADC4-DFAE-4056-9AA4-07AEA769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Gridding</a:t>
            </a:r>
            <a:r>
              <a:rPr lang="nl-NL" dirty="0"/>
              <a:t> procedure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C47BC-75FE-F545-7F64-79D31FC240B3}"/>
              </a:ext>
            </a:extLst>
          </p:cNvPr>
          <p:cNvSpPr txBox="1"/>
          <p:nvPr/>
        </p:nvSpPr>
        <p:spPr>
          <a:xfrm>
            <a:off x="2051720" y="938175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Collect station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forward selection linear regression to fit monthly background grids as function of covariates: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Topography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PCA modes of ERA5-Land global radiation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Kriging regression to grid daily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 background grids and gridded anomalies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Ensemble Dispersion Improvement auto-Tune (EDIT) to improve ensemble dispersion</a:t>
            </a:r>
          </a:p>
          <a:p>
            <a:pPr marL="742950" lvl="1" indent="-285750">
              <a:buFontTx/>
              <a:buChar char="-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5ADC4-DFAE-4056-9AA4-07AEA769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: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grid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97787-303F-68D4-1843-D265A60C1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1590"/>
            <a:ext cx="4678479" cy="3507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074C1-5641-58E1-C81E-6F7993307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2518"/>
          <a:stretch/>
        </p:blipFill>
        <p:spPr>
          <a:xfrm>
            <a:off x="4678479" y="1131590"/>
            <a:ext cx="4442853" cy="3507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220694-EDF4-429F-F319-90E2A713B435}"/>
              </a:ext>
            </a:extLst>
          </p:cNvPr>
          <p:cNvSpPr txBox="1"/>
          <p:nvPr/>
        </p:nvSpPr>
        <p:spPr>
          <a:xfrm>
            <a:off x="3779912" y="63740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July 1976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9C4F8-9026-0279-04F1-882A1DB13787}"/>
              </a:ext>
            </a:extLst>
          </p:cNvPr>
          <p:cNvSpPr txBox="1"/>
          <p:nvPr/>
        </p:nvSpPr>
        <p:spPr>
          <a:xfrm>
            <a:off x="611560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mean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F6707-1545-94F9-B486-2E1667E1EC37}"/>
              </a:ext>
            </a:extLst>
          </p:cNvPr>
          <p:cNvSpPr txBox="1"/>
          <p:nvPr/>
        </p:nvSpPr>
        <p:spPr>
          <a:xfrm>
            <a:off x="5220072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std.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B67E1B-FD04-AFE6-09DE-5B16257DF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1590"/>
            <a:ext cx="4678478" cy="3507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06BCEE-A033-B12D-5F32-09A7498D7C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2518"/>
          <a:stretch/>
        </p:blipFill>
        <p:spPr>
          <a:xfrm>
            <a:off x="4678479" y="1131590"/>
            <a:ext cx="4442853" cy="3507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7D8854-917E-F062-A942-90B5C0FB013F}"/>
              </a:ext>
            </a:extLst>
          </p:cNvPr>
          <p:cNvSpPr txBox="1"/>
          <p:nvPr/>
        </p:nvSpPr>
        <p:spPr>
          <a:xfrm>
            <a:off x="3779912" y="637402"/>
            <a:ext cx="1345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 July 1976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847F0C-C5FA-D200-E5CF-4E6C9636BCFC}"/>
              </a:ext>
            </a:extLst>
          </p:cNvPr>
          <p:cNvSpPr txBox="1"/>
          <p:nvPr/>
        </p:nvSpPr>
        <p:spPr>
          <a:xfrm>
            <a:off x="611560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mean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D5D89B-51E5-EF5E-AEE6-6ECDB554F690}"/>
              </a:ext>
            </a:extLst>
          </p:cNvPr>
          <p:cNvSpPr txBox="1"/>
          <p:nvPr/>
        </p:nvSpPr>
        <p:spPr>
          <a:xfrm>
            <a:off x="5220072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std.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F3253A-8286-D594-29DC-0DF6B84599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1590"/>
            <a:ext cx="4678478" cy="350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474F87-33D9-DF2C-BA1D-1007DEA5B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2518"/>
          <a:stretch/>
        </p:blipFill>
        <p:spPr>
          <a:xfrm>
            <a:off x="4678479" y="1131590"/>
            <a:ext cx="4442853" cy="35078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19402F-698F-DF15-572C-CE80A13685DD}"/>
              </a:ext>
            </a:extLst>
          </p:cNvPr>
          <p:cNvSpPr txBox="1"/>
          <p:nvPr/>
        </p:nvSpPr>
        <p:spPr>
          <a:xfrm>
            <a:off x="3779912" y="637402"/>
            <a:ext cx="1345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 July 1976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E361F-0E58-E2DF-1295-42295A5E5F36}"/>
              </a:ext>
            </a:extLst>
          </p:cNvPr>
          <p:cNvSpPr txBox="1"/>
          <p:nvPr/>
        </p:nvSpPr>
        <p:spPr>
          <a:xfrm>
            <a:off x="611560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mean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8B42DB-A9EC-A3F4-5619-8135B61E4C71}"/>
              </a:ext>
            </a:extLst>
          </p:cNvPr>
          <p:cNvSpPr txBox="1"/>
          <p:nvPr/>
        </p:nvSpPr>
        <p:spPr>
          <a:xfrm>
            <a:off x="5220072" y="3867894"/>
            <a:ext cx="134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ens. std.</a:t>
            </a:r>
          </a:p>
        </p:txBody>
      </p:sp>
    </p:spTree>
    <p:extLst>
      <p:ext uri="{BB962C8B-B14F-4D97-AF65-F5344CB8AC3E}">
        <p14:creationId xmlns:p14="http://schemas.microsoft.com/office/powerpoint/2010/main" val="6176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576</Words>
  <Application>Microsoft Office PowerPoint</Application>
  <PresentationFormat>On-screen Show (16:9)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PowerPoint Presentation</vt:lpstr>
      <vt:lpstr>Introduction</vt:lpstr>
      <vt:lpstr>Data sources</vt:lpstr>
      <vt:lpstr>How to convert SS to QQ? </vt:lpstr>
      <vt:lpstr>How to convert SS to QQ? </vt:lpstr>
      <vt:lpstr>Quality Control</vt:lpstr>
      <vt:lpstr>Quality Control</vt:lpstr>
      <vt:lpstr>Gridding procedure</vt:lpstr>
      <vt:lpstr>Results: example grid</vt:lpstr>
      <vt:lpstr>Results: cross-validation of ens. mean</vt:lpstr>
      <vt:lpstr>Results: cross-validation of ens. dispersion</vt:lpstr>
      <vt:lpstr>Results: dimming/brightening</vt:lpstr>
      <vt:lpstr>Comparison with SARAH2 – 1984-2001</vt:lpstr>
      <vt:lpstr>PowerPoint Presentation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Baar de, Jouke (KNMI)</cp:lastModifiedBy>
  <cp:revision>409</cp:revision>
  <dcterms:created xsi:type="dcterms:W3CDTF">2016-08-05T07:21:09Z</dcterms:created>
  <dcterms:modified xsi:type="dcterms:W3CDTF">2023-08-31T12:39:38Z</dcterms:modified>
</cp:coreProperties>
</file>