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7" r:id="rId2"/>
    <p:sldId id="370" r:id="rId3"/>
    <p:sldId id="369" r:id="rId4"/>
    <p:sldId id="341" r:id="rId5"/>
    <p:sldId id="347" r:id="rId6"/>
    <p:sldId id="348" r:id="rId7"/>
    <p:sldId id="365" r:id="rId8"/>
    <p:sldId id="366" r:id="rId9"/>
    <p:sldId id="342" r:id="rId10"/>
    <p:sldId id="336" r:id="rId11"/>
    <p:sldId id="367" r:id="rId12"/>
    <p:sldId id="364" r:id="rId13"/>
    <p:sldId id="362" r:id="rId14"/>
    <p:sldId id="349" r:id="rId15"/>
    <p:sldId id="328" r:id="rId16"/>
    <p:sldId id="371" r:id="rId17"/>
    <p:sldId id="368" r:id="rId18"/>
    <p:sldId id="333" r:id="rId19"/>
    <p:sldId id="358" r:id="rId20"/>
    <p:sldId id="359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9E7"/>
    <a:srgbClr val="595959"/>
    <a:srgbClr val="154273"/>
    <a:srgbClr val="DDDDDD"/>
    <a:srgbClr val="D9D9D9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324" autoAdjust="0"/>
  </p:normalViewPr>
  <p:slideViewPr>
    <p:cSldViewPr snapToGrid="0">
      <p:cViewPr varScale="1">
        <p:scale>
          <a:sx n="79" d="100"/>
          <a:sy n="79" d="100"/>
        </p:scale>
        <p:origin x="72" y="72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124" d="100"/>
          <a:sy n="124" d="100"/>
        </p:scale>
        <p:origin x="-11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0"/>
            <a:ext cx="6102096" cy="6858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99" y="0"/>
            <a:ext cx="8272597" cy="1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8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D96E-008C-4A4C-BDD7-DB146A42BEAB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49C8-9C23-49C1-9866-6BB82DF60DB3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DD1D-963E-4E91-B5EF-F0834DB95975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6AEF65-E7F2-4530-8B74-B5ACE58786E4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3D80E4-50E9-4620-9991-B7F7890784D3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A3B8-C5B1-40E0-927C-EB26D5E7E5E4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A03F8C6-C944-46F1-86AB-681B90059300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05DC1AA-CF9E-4788-9EA9-86E5552B04B3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4765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238 w 6096000"/>
              <a:gd name="connsiteY0" fmla="*/ 0 h 6864765"/>
              <a:gd name="connsiteX1" fmla="*/ 6091238 w 6096000"/>
              <a:gd name="connsiteY1" fmla="*/ 0 h 6864765"/>
              <a:gd name="connsiteX2" fmla="*/ 6091238 w 6096000"/>
              <a:gd name="connsiteY2" fmla="*/ 2381 h 6864765"/>
              <a:gd name="connsiteX3" fmla="*/ 6096000 w 6096000"/>
              <a:gd name="connsiteY3" fmla="*/ 2381 h 6864765"/>
              <a:gd name="connsiteX4" fmla="*/ 6096000 w 6096000"/>
              <a:gd name="connsiteY4" fmla="*/ 6860381 h 6864765"/>
              <a:gd name="connsiteX5" fmla="*/ 6095999 w 6096000"/>
              <a:gd name="connsiteY5" fmla="*/ 6860381 h 6864765"/>
              <a:gd name="connsiteX6" fmla="*/ 3832225 w 6096000"/>
              <a:gd name="connsiteY6" fmla="*/ 6860381 h 6864765"/>
              <a:gd name="connsiteX7" fmla="*/ 232201 w 6096000"/>
              <a:gd name="connsiteY7" fmla="*/ 6860381 h 6864765"/>
              <a:gd name="connsiteX8" fmla="*/ 4491 w 6096000"/>
              <a:gd name="connsiteY8" fmla="*/ 6864765 h 6864765"/>
              <a:gd name="connsiteX9" fmla="*/ 0 w 6096000"/>
              <a:gd name="connsiteY9" fmla="*/ 6626381 h 6864765"/>
              <a:gd name="connsiteX10" fmla="*/ 0 w 6096000"/>
              <a:gd name="connsiteY10" fmla="*/ 5488781 h 6864765"/>
              <a:gd name="connsiteX11" fmla="*/ 1 w 6096000"/>
              <a:gd name="connsiteY11" fmla="*/ 5488781 h 6864765"/>
              <a:gd name="connsiteX12" fmla="*/ 1 w 6096000"/>
              <a:gd name="connsiteY12" fmla="*/ 948531 h 6864765"/>
              <a:gd name="connsiteX13" fmla="*/ 1 w 6096000"/>
              <a:gd name="connsiteY13" fmla="*/ 711200 h 6864765"/>
              <a:gd name="connsiteX14" fmla="*/ 1 w 6096000"/>
              <a:gd name="connsiteY14" fmla="*/ 2381 h 6864765"/>
              <a:gd name="connsiteX15" fmla="*/ 2 w 6096000"/>
              <a:gd name="connsiteY15" fmla="*/ 2381 h 6864765"/>
              <a:gd name="connsiteX16" fmla="*/ 2 w 6096000"/>
              <a:gd name="connsiteY16" fmla="*/ 711994 h 6864765"/>
              <a:gd name="connsiteX17" fmla="*/ 233366 w 6096000"/>
              <a:gd name="connsiteY17" fmla="*/ 711994 h 6864765"/>
              <a:gd name="connsiteX18" fmla="*/ 233366 w 6096000"/>
              <a:gd name="connsiteY18" fmla="*/ 2381 h 6864765"/>
              <a:gd name="connsiteX19" fmla="*/ 229238 w 6096000"/>
              <a:gd name="connsiteY19" fmla="*/ 2381 h 6864765"/>
              <a:gd name="connsiteX20" fmla="*/ 229238 w 6096000"/>
              <a:gd name="connsiteY20" fmla="*/ 0 h 686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0" h="6864765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4491" y="6864765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lnTo>
                  <a:pt x="2292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C14604E-ED38-42BA-BF5F-0793520F3417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550" y="0"/>
            <a:ext cx="6098625" cy="6861207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31863 w 6098625"/>
              <a:gd name="connsiteY0" fmla="*/ 0 h 6861207"/>
              <a:gd name="connsiteX1" fmla="*/ 6093863 w 6098625"/>
              <a:gd name="connsiteY1" fmla="*/ 0 h 6861207"/>
              <a:gd name="connsiteX2" fmla="*/ 6093863 w 6098625"/>
              <a:gd name="connsiteY2" fmla="*/ 2381 h 6861207"/>
              <a:gd name="connsiteX3" fmla="*/ 6098625 w 6098625"/>
              <a:gd name="connsiteY3" fmla="*/ 2381 h 6861207"/>
              <a:gd name="connsiteX4" fmla="*/ 6098625 w 6098625"/>
              <a:gd name="connsiteY4" fmla="*/ 6860381 h 6861207"/>
              <a:gd name="connsiteX5" fmla="*/ 6098624 w 6098625"/>
              <a:gd name="connsiteY5" fmla="*/ 6860381 h 6861207"/>
              <a:gd name="connsiteX6" fmla="*/ 3834850 w 6098625"/>
              <a:gd name="connsiteY6" fmla="*/ 6860381 h 6861207"/>
              <a:gd name="connsiteX7" fmla="*/ 234826 w 6098625"/>
              <a:gd name="connsiteY7" fmla="*/ 6860381 h 6861207"/>
              <a:gd name="connsiteX8" fmla="*/ 0 w 6098625"/>
              <a:gd name="connsiteY8" fmla="*/ 6861207 h 6861207"/>
              <a:gd name="connsiteX9" fmla="*/ 2625 w 6098625"/>
              <a:gd name="connsiteY9" fmla="*/ 6626381 h 6861207"/>
              <a:gd name="connsiteX10" fmla="*/ 2625 w 6098625"/>
              <a:gd name="connsiteY10" fmla="*/ 5488781 h 6861207"/>
              <a:gd name="connsiteX11" fmla="*/ 2626 w 6098625"/>
              <a:gd name="connsiteY11" fmla="*/ 5488781 h 6861207"/>
              <a:gd name="connsiteX12" fmla="*/ 2626 w 6098625"/>
              <a:gd name="connsiteY12" fmla="*/ 948531 h 6861207"/>
              <a:gd name="connsiteX13" fmla="*/ 2626 w 6098625"/>
              <a:gd name="connsiteY13" fmla="*/ 711200 h 6861207"/>
              <a:gd name="connsiteX14" fmla="*/ 2626 w 6098625"/>
              <a:gd name="connsiteY14" fmla="*/ 2381 h 6861207"/>
              <a:gd name="connsiteX15" fmla="*/ 2627 w 6098625"/>
              <a:gd name="connsiteY15" fmla="*/ 2381 h 6861207"/>
              <a:gd name="connsiteX16" fmla="*/ 2627 w 6098625"/>
              <a:gd name="connsiteY16" fmla="*/ 711994 h 6861207"/>
              <a:gd name="connsiteX17" fmla="*/ 235991 w 6098625"/>
              <a:gd name="connsiteY17" fmla="*/ 711994 h 6861207"/>
              <a:gd name="connsiteX18" fmla="*/ 235991 w 6098625"/>
              <a:gd name="connsiteY18" fmla="*/ 2381 h 6861207"/>
              <a:gd name="connsiteX19" fmla="*/ 231863 w 6098625"/>
              <a:gd name="connsiteY19" fmla="*/ 2381 h 6861207"/>
              <a:gd name="connsiteX20" fmla="*/ 231863 w 6098625"/>
              <a:gd name="connsiteY20" fmla="*/ 0 h 686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8625" h="6861207">
                <a:moveTo>
                  <a:pt x="231863" y="0"/>
                </a:moveTo>
                <a:lnTo>
                  <a:pt x="6093863" y="0"/>
                </a:lnTo>
                <a:lnTo>
                  <a:pt x="6093863" y="2381"/>
                </a:lnTo>
                <a:lnTo>
                  <a:pt x="6098625" y="2381"/>
                </a:lnTo>
                <a:lnTo>
                  <a:pt x="6098625" y="6860381"/>
                </a:lnTo>
                <a:lnTo>
                  <a:pt x="6098624" y="6860381"/>
                </a:lnTo>
                <a:lnTo>
                  <a:pt x="3834850" y="6860381"/>
                </a:lnTo>
                <a:lnTo>
                  <a:pt x="234826" y="6860381"/>
                </a:lnTo>
                <a:lnTo>
                  <a:pt x="0" y="6861207"/>
                </a:lnTo>
                <a:lnTo>
                  <a:pt x="2625" y="6626381"/>
                </a:lnTo>
                <a:lnTo>
                  <a:pt x="2625" y="5488781"/>
                </a:lnTo>
                <a:lnTo>
                  <a:pt x="2626" y="5488781"/>
                </a:lnTo>
                <a:lnTo>
                  <a:pt x="2626" y="948531"/>
                </a:lnTo>
                <a:lnTo>
                  <a:pt x="2626" y="711200"/>
                </a:lnTo>
                <a:lnTo>
                  <a:pt x="2626" y="2381"/>
                </a:lnTo>
                <a:lnTo>
                  <a:pt x="2627" y="2381"/>
                </a:lnTo>
                <a:lnTo>
                  <a:pt x="2627" y="711994"/>
                </a:lnTo>
                <a:lnTo>
                  <a:pt x="235991" y="711994"/>
                </a:lnTo>
                <a:lnTo>
                  <a:pt x="235991" y="2381"/>
                </a:lnTo>
                <a:lnTo>
                  <a:pt x="231863" y="2381"/>
                </a:lnTo>
                <a:lnTo>
                  <a:pt x="23186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E2EEF76-09DE-4A9D-A78C-2CAD7708ED44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verticaal"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44" y="0"/>
            <a:ext cx="6177514" cy="6858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99" y="0"/>
            <a:ext cx="8272597" cy="1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13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1207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238 w 6096000"/>
              <a:gd name="connsiteY0" fmla="*/ 0 h 6861207"/>
              <a:gd name="connsiteX1" fmla="*/ 6091238 w 6096000"/>
              <a:gd name="connsiteY1" fmla="*/ 0 h 6861207"/>
              <a:gd name="connsiteX2" fmla="*/ 6091238 w 6096000"/>
              <a:gd name="connsiteY2" fmla="*/ 2381 h 6861207"/>
              <a:gd name="connsiteX3" fmla="*/ 6096000 w 6096000"/>
              <a:gd name="connsiteY3" fmla="*/ 2381 h 6861207"/>
              <a:gd name="connsiteX4" fmla="*/ 6096000 w 6096000"/>
              <a:gd name="connsiteY4" fmla="*/ 6860381 h 6861207"/>
              <a:gd name="connsiteX5" fmla="*/ 6095999 w 6096000"/>
              <a:gd name="connsiteY5" fmla="*/ 6860381 h 6861207"/>
              <a:gd name="connsiteX6" fmla="*/ 3832225 w 6096000"/>
              <a:gd name="connsiteY6" fmla="*/ 6860381 h 6861207"/>
              <a:gd name="connsiteX7" fmla="*/ 232201 w 6096000"/>
              <a:gd name="connsiteY7" fmla="*/ 6860381 h 6861207"/>
              <a:gd name="connsiteX8" fmla="*/ 932 w 6096000"/>
              <a:gd name="connsiteY8" fmla="*/ 6861207 h 6861207"/>
              <a:gd name="connsiteX9" fmla="*/ 0 w 6096000"/>
              <a:gd name="connsiteY9" fmla="*/ 6626381 h 6861207"/>
              <a:gd name="connsiteX10" fmla="*/ 0 w 6096000"/>
              <a:gd name="connsiteY10" fmla="*/ 5488781 h 6861207"/>
              <a:gd name="connsiteX11" fmla="*/ 1 w 6096000"/>
              <a:gd name="connsiteY11" fmla="*/ 5488781 h 6861207"/>
              <a:gd name="connsiteX12" fmla="*/ 1 w 6096000"/>
              <a:gd name="connsiteY12" fmla="*/ 948531 h 6861207"/>
              <a:gd name="connsiteX13" fmla="*/ 1 w 6096000"/>
              <a:gd name="connsiteY13" fmla="*/ 711200 h 6861207"/>
              <a:gd name="connsiteX14" fmla="*/ 1 w 6096000"/>
              <a:gd name="connsiteY14" fmla="*/ 2381 h 6861207"/>
              <a:gd name="connsiteX15" fmla="*/ 2 w 6096000"/>
              <a:gd name="connsiteY15" fmla="*/ 2381 h 6861207"/>
              <a:gd name="connsiteX16" fmla="*/ 2 w 6096000"/>
              <a:gd name="connsiteY16" fmla="*/ 711994 h 6861207"/>
              <a:gd name="connsiteX17" fmla="*/ 233366 w 6096000"/>
              <a:gd name="connsiteY17" fmla="*/ 711994 h 6861207"/>
              <a:gd name="connsiteX18" fmla="*/ 233366 w 6096000"/>
              <a:gd name="connsiteY18" fmla="*/ 2381 h 6861207"/>
              <a:gd name="connsiteX19" fmla="*/ 229238 w 6096000"/>
              <a:gd name="connsiteY19" fmla="*/ 2381 h 6861207"/>
              <a:gd name="connsiteX20" fmla="*/ 229238 w 6096000"/>
              <a:gd name="connsiteY20" fmla="*/ 0 h 686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0" h="6861207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932" y="6861207"/>
                </a:lnTo>
                <a:cubicBezTo>
                  <a:pt x="621" y="6782932"/>
                  <a:pt x="311" y="6704656"/>
                  <a:pt x="0" y="6626381"/>
                </a:cubicBez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lnTo>
                  <a:pt x="22923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64BE70C-15B4-484D-A67C-E4757C316085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4C2212-6701-437D-9F65-E0F59F3A47B4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264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CE641E-1A73-4831-8B2A-4EF52A95D666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0157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5F6FE448-0D39-45E0-AB60-2E01E4A2028E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14C7B9-276C-4063-9E37-EB5E93A388F3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D0AAFB9F-33B2-4DD0-B9C6-D396DAAEED7C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E956FE-DD53-4356-832C-FB2BB2C587F8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12192000" cy="3431384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330000 w 12192000"/>
              <a:gd name="connsiteY4" fmla="*/ 3192987 h 3431384"/>
              <a:gd name="connsiteX5" fmla="*/ 6182040 w 12192000"/>
              <a:gd name="connsiteY5" fmla="*/ 3431384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61420 w 12192000"/>
              <a:gd name="connsiteY4" fmla="*/ 3428118 h 3431384"/>
              <a:gd name="connsiteX5" fmla="*/ 6182040 w 12192000"/>
              <a:gd name="connsiteY5" fmla="*/ 3431384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1384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261420" y="3428118"/>
                </a:lnTo>
                <a:lnTo>
                  <a:pt x="6182040" y="3431384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datum 7"/>
          <p:cNvSpPr>
            <a:spLocks noGrp="1"/>
          </p:cNvSpPr>
          <p:nvPr>
            <p:ph type="dt" sz="half" idx="15"/>
          </p:nvPr>
        </p:nvSpPr>
        <p:spPr>
          <a:xfrm>
            <a:off x="635000" y="6543488"/>
            <a:ext cx="5003800" cy="264272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D0AAFB9F-33B2-4DD0-B9C6-D396DAAEED7C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0" name="Tijdelijke aanduiding voor voettekst 8"/>
          <p:cNvSpPr>
            <a:spLocks noGrp="1"/>
          </p:cNvSpPr>
          <p:nvPr>
            <p:ph type="ftr" sz="quarter" idx="16"/>
          </p:nvPr>
        </p:nvSpPr>
        <p:spPr>
          <a:xfrm>
            <a:off x="635000" y="6221413"/>
            <a:ext cx="5003800" cy="32207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 dirty="0"/>
              <a:t>Koninklijk Nederlands Meteorologisch Instituut</a:t>
            </a:r>
          </a:p>
        </p:txBody>
      </p:sp>
    </p:spTree>
    <p:extLst>
      <p:ext uri="{BB962C8B-B14F-4D97-AF65-F5344CB8AC3E}">
        <p14:creationId xmlns:p14="http://schemas.microsoft.com/office/powerpoint/2010/main" val="2237795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4"/>
            <a:ext cx="12192000" cy="3431384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6041615 w 12192000"/>
              <a:gd name="connsiteY5" fmla="*/ 3424852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35295 w 12192000"/>
              <a:gd name="connsiteY4" fmla="*/ 3431384 h 3431384"/>
              <a:gd name="connsiteX5" fmla="*/ 6041615 w 12192000"/>
              <a:gd name="connsiteY5" fmla="*/ 3424852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  <a:gd name="connsiteX0" fmla="*/ 0 w 12192000"/>
              <a:gd name="connsiteY0" fmla="*/ 0 h 3431384"/>
              <a:gd name="connsiteX1" fmla="*/ 12192000 w 12192000"/>
              <a:gd name="connsiteY1" fmla="*/ 0 h 3431384"/>
              <a:gd name="connsiteX2" fmla="*/ 12192000 w 12192000"/>
              <a:gd name="connsiteY2" fmla="*/ 3430587 h 3431384"/>
              <a:gd name="connsiteX3" fmla="*/ 6330000 w 12192000"/>
              <a:gd name="connsiteY3" fmla="*/ 3430587 h 3431384"/>
              <a:gd name="connsiteX4" fmla="*/ 6235295 w 12192000"/>
              <a:gd name="connsiteY4" fmla="*/ 3431384 h 3431384"/>
              <a:gd name="connsiteX5" fmla="*/ 6048147 w 12192000"/>
              <a:gd name="connsiteY5" fmla="*/ 3428118 h 3431384"/>
              <a:gd name="connsiteX6" fmla="*/ 5862000 w 12192000"/>
              <a:gd name="connsiteY6" fmla="*/ 3430587 h 3431384"/>
              <a:gd name="connsiteX7" fmla="*/ 0 w 12192000"/>
              <a:gd name="connsiteY7" fmla="*/ 3430587 h 3431384"/>
              <a:gd name="connsiteX8" fmla="*/ 0 w 12192000"/>
              <a:gd name="connsiteY8" fmla="*/ 0 h 34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1384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235295" y="3431384"/>
                </a:lnTo>
                <a:lnTo>
                  <a:pt x="6048147" y="3428118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>
          <a:xfrm>
            <a:off x="635000" y="6543488"/>
            <a:ext cx="5003800" cy="264272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D0AAFB9F-33B2-4DD0-B9C6-D396DAAEED7C}" type="datetime4">
              <a:rPr lang="nl-NL" smtClean="0"/>
              <a:pPr/>
              <a:t>11 september 2023</a:t>
            </a:fld>
            <a:endParaRPr lang="nl-NL" dirty="0"/>
          </a:p>
        </p:txBody>
      </p:sp>
      <p:sp>
        <p:nvSpPr>
          <p:cNvPr id="10" name="Tijdelijke aanduiding voor voettekst 8"/>
          <p:cNvSpPr>
            <a:spLocks noGrp="1"/>
          </p:cNvSpPr>
          <p:nvPr>
            <p:ph type="ftr" sz="quarter" idx="16"/>
          </p:nvPr>
        </p:nvSpPr>
        <p:spPr>
          <a:xfrm>
            <a:off x="635000" y="6221413"/>
            <a:ext cx="5003800" cy="3220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nl-NL" dirty="0"/>
              <a:t>Koninklijk Nederlands Meteorologisch Instituut</a:t>
            </a:r>
          </a:p>
        </p:txBody>
      </p:sp>
    </p:spTree>
    <p:extLst>
      <p:ext uri="{BB962C8B-B14F-4D97-AF65-F5344CB8AC3E}">
        <p14:creationId xmlns:p14="http://schemas.microsoft.com/office/powerpoint/2010/main" val="3018018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99" y="0"/>
            <a:ext cx="8272597" cy="1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fbeelding met titel"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69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0E21FA-2309-4641-8035-3DF7EDC6D0E1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C7BF670-A970-49C3-A01C-9906A8EA14DF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68E4D2C-B2E2-432D-916C-3FBB3E911CBC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27C98A0-514A-4B40-8381-C5261AC3A408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228A485-B945-42FC-83C2-AB1E27AA2862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92FE020F-D735-4E64-9B11-27A5887DCCF2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-3558"/>
            <a:ext cx="6101800" cy="6861558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6096826 w 6098242"/>
              <a:gd name="connsiteY5" fmla="*/ 6855226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8" fmla="*/ 0 w 6098242"/>
              <a:gd name="connsiteY8" fmla="*/ 0 h 6858000"/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15746 w 6098242"/>
              <a:gd name="connsiteY2" fmla="*/ 1088729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6096826 w 6098242"/>
              <a:gd name="connsiteY5" fmla="*/ 6855226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8" fmla="*/ 0 w 6098242"/>
              <a:gd name="connsiteY8" fmla="*/ 0 h 6858000"/>
              <a:gd name="connsiteX0" fmla="*/ 0 w 6098242"/>
              <a:gd name="connsiteY0" fmla="*/ 3558 h 6861558"/>
              <a:gd name="connsiteX1" fmla="*/ 5815746 w 6098242"/>
              <a:gd name="connsiteY1" fmla="*/ 0 h 6861558"/>
              <a:gd name="connsiteX2" fmla="*/ 5815746 w 6098242"/>
              <a:gd name="connsiteY2" fmla="*/ 1092287 h 6861558"/>
              <a:gd name="connsiteX3" fmla="*/ 6098242 w 6098242"/>
              <a:gd name="connsiteY3" fmla="*/ 711583 h 6861558"/>
              <a:gd name="connsiteX4" fmla="*/ 6098242 w 6098242"/>
              <a:gd name="connsiteY4" fmla="*/ 6623958 h 6861558"/>
              <a:gd name="connsiteX5" fmla="*/ 6096826 w 6098242"/>
              <a:gd name="connsiteY5" fmla="*/ 6858784 h 6861558"/>
              <a:gd name="connsiteX6" fmla="*/ 5862000 w 6098242"/>
              <a:gd name="connsiteY6" fmla="*/ 6861558 h 6861558"/>
              <a:gd name="connsiteX7" fmla="*/ 0 w 6098242"/>
              <a:gd name="connsiteY7" fmla="*/ 6861558 h 6861558"/>
              <a:gd name="connsiteX8" fmla="*/ 0 w 6098242"/>
              <a:gd name="connsiteY8" fmla="*/ 3558 h 6861558"/>
              <a:gd name="connsiteX0" fmla="*/ 0 w 6101800"/>
              <a:gd name="connsiteY0" fmla="*/ 3558 h 6861558"/>
              <a:gd name="connsiteX1" fmla="*/ 5815746 w 6101800"/>
              <a:gd name="connsiteY1" fmla="*/ 0 h 6861558"/>
              <a:gd name="connsiteX2" fmla="*/ 5815746 w 6101800"/>
              <a:gd name="connsiteY2" fmla="*/ 1092287 h 6861558"/>
              <a:gd name="connsiteX3" fmla="*/ 6101800 w 6101800"/>
              <a:gd name="connsiteY3" fmla="*/ 1099403 h 6861558"/>
              <a:gd name="connsiteX4" fmla="*/ 6098242 w 6101800"/>
              <a:gd name="connsiteY4" fmla="*/ 6623958 h 6861558"/>
              <a:gd name="connsiteX5" fmla="*/ 6096826 w 6101800"/>
              <a:gd name="connsiteY5" fmla="*/ 6858784 h 6861558"/>
              <a:gd name="connsiteX6" fmla="*/ 5862000 w 6101800"/>
              <a:gd name="connsiteY6" fmla="*/ 6861558 h 6861558"/>
              <a:gd name="connsiteX7" fmla="*/ 0 w 6101800"/>
              <a:gd name="connsiteY7" fmla="*/ 6861558 h 6861558"/>
              <a:gd name="connsiteX8" fmla="*/ 0 w 6101800"/>
              <a:gd name="connsiteY8" fmla="*/ 3558 h 6861558"/>
              <a:gd name="connsiteX0" fmla="*/ 0 w 6101800"/>
              <a:gd name="connsiteY0" fmla="*/ 3558 h 6861558"/>
              <a:gd name="connsiteX1" fmla="*/ 5815746 w 6101800"/>
              <a:gd name="connsiteY1" fmla="*/ 0 h 6861558"/>
              <a:gd name="connsiteX2" fmla="*/ 5829978 w 6101800"/>
              <a:gd name="connsiteY2" fmla="*/ 1102961 h 6861558"/>
              <a:gd name="connsiteX3" fmla="*/ 6101800 w 6101800"/>
              <a:gd name="connsiteY3" fmla="*/ 1099403 h 6861558"/>
              <a:gd name="connsiteX4" fmla="*/ 6098242 w 6101800"/>
              <a:gd name="connsiteY4" fmla="*/ 6623958 h 6861558"/>
              <a:gd name="connsiteX5" fmla="*/ 6096826 w 6101800"/>
              <a:gd name="connsiteY5" fmla="*/ 6858784 h 6861558"/>
              <a:gd name="connsiteX6" fmla="*/ 5862000 w 6101800"/>
              <a:gd name="connsiteY6" fmla="*/ 6861558 h 6861558"/>
              <a:gd name="connsiteX7" fmla="*/ 0 w 6101800"/>
              <a:gd name="connsiteY7" fmla="*/ 6861558 h 6861558"/>
              <a:gd name="connsiteX8" fmla="*/ 0 w 6101800"/>
              <a:gd name="connsiteY8" fmla="*/ 3558 h 6861558"/>
              <a:gd name="connsiteX0" fmla="*/ 0 w 6101800"/>
              <a:gd name="connsiteY0" fmla="*/ 3558 h 6861558"/>
              <a:gd name="connsiteX1" fmla="*/ 5815746 w 6101800"/>
              <a:gd name="connsiteY1" fmla="*/ 0 h 6861558"/>
              <a:gd name="connsiteX2" fmla="*/ 5812188 w 6101800"/>
              <a:gd name="connsiteY2" fmla="*/ 1099403 h 6861558"/>
              <a:gd name="connsiteX3" fmla="*/ 6101800 w 6101800"/>
              <a:gd name="connsiteY3" fmla="*/ 1099403 h 6861558"/>
              <a:gd name="connsiteX4" fmla="*/ 6098242 w 6101800"/>
              <a:gd name="connsiteY4" fmla="*/ 6623958 h 6861558"/>
              <a:gd name="connsiteX5" fmla="*/ 6096826 w 6101800"/>
              <a:gd name="connsiteY5" fmla="*/ 6858784 h 6861558"/>
              <a:gd name="connsiteX6" fmla="*/ 5862000 w 6101800"/>
              <a:gd name="connsiteY6" fmla="*/ 6861558 h 6861558"/>
              <a:gd name="connsiteX7" fmla="*/ 0 w 6101800"/>
              <a:gd name="connsiteY7" fmla="*/ 6861558 h 6861558"/>
              <a:gd name="connsiteX8" fmla="*/ 0 w 6101800"/>
              <a:gd name="connsiteY8" fmla="*/ 3558 h 686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1800" h="6861558">
                <a:moveTo>
                  <a:pt x="0" y="3558"/>
                </a:moveTo>
                <a:lnTo>
                  <a:pt x="5815746" y="0"/>
                </a:lnTo>
                <a:lnTo>
                  <a:pt x="5812188" y="1099403"/>
                </a:lnTo>
                <a:lnTo>
                  <a:pt x="6101800" y="1099403"/>
                </a:lnTo>
                <a:lnTo>
                  <a:pt x="6098242" y="6623958"/>
                </a:lnTo>
                <a:lnTo>
                  <a:pt x="6096826" y="6858784"/>
                </a:lnTo>
                <a:lnTo>
                  <a:pt x="5862000" y="6861558"/>
                </a:lnTo>
                <a:lnTo>
                  <a:pt x="0" y="6861558"/>
                </a:lnTo>
                <a:lnTo>
                  <a:pt x="0" y="355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99" y="0"/>
            <a:ext cx="8272597" cy="1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2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99" y="0"/>
            <a:ext cx="8272597" cy="14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0"/>
            <a:ext cx="12198350" cy="1066800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27A3171-06C3-400E-B052-59913C75B3F4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err="1"/>
              <a:t>Koninklijk</a:t>
            </a:r>
            <a:r>
              <a:rPr lang="en-US" dirty="0"/>
              <a:t> </a:t>
            </a:r>
            <a:r>
              <a:rPr lang="en-US" dirty="0" err="1"/>
              <a:t>Nederlands</a:t>
            </a:r>
            <a:r>
              <a:rPr lang="en-US" dirty="0"/>
              <a:t> </a:t>
            </a:r>
            <a:r>
              <a:rPr lang="en-US" dirty="0" err="1"/>
              <a:t>Meteorologisch</a:t>
            </a:r>
            <a:r>
              <a:rPr lang="en-US" dirty="0"/>
              <a:t> </a:t>
            </a:r>
            <a:r>
              <a:rPr lang="en-US" dirty="0" err="1"/>
              <a:t>Instituut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6096826 w 6098242"/>
              <a:gd name="connsiteY5" fmla="*/ 6855226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  <a:gd name="connsiteX8" fmla="*/ 0 w 609824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6096826" y="6855226"/>
                </a:lnTo>
                <a:lnTo>
                  <a:pt x="586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33E77A-954C-47BA-BEDE-544396AD848A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Koninklijk Nederlands Meteorologisch Instituut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898F1F-8562-49B3-A6FE-C0F212456515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BE76-68A6-4D79-955A-D7B1CC9B75D2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3DFDE29-0FDB-4686-B0A0-AA8EF4DD784B}" type="datetime4">
              <a:rPr lang="nl-NL" smtClean="0"/>
              <a:t>11 september 2023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Koninklijk Nederlands Meteorologisch Instituut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47" r:id="rId3"/>
    <p:sldLayoutId id="2147483750" r:id="rId4"/>
    <p:sldLayoutId id="2147483738" r:id="rId5"/>
    <p:sldLayoutId id="2147483690" r:id="rId6"/>
    <p:sldLayoutId id="2147483728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89" r:id="rId14"/>
    <p:sldLayoutId id="2147483712" r:id="rId15"/>
    <p:sldLayoutId id="2147483711" r:id="rId16"/>
    <p:sldLayoutId id="2147483675" r:id="rId17"/>
    <p:sldLayoutId id="2147483657" r:id="rId18"/>
    <p:sldLayoutId id="2147483691" r:id="rId19"/>
    <p:sldLayoutId id="2147483729" r:id="rId20"/>
    <p:sldLayoutId id="2147483739" r:id="rId21"/>
    <p:sldLayoutId id="2147483740" r:id="rId22"/>
    <p:sldLayoutId id="2147483718" r:id="rId23"/>
    <p:sldLayoutId id="2147483717" r:id="rId24"/>
    <p:sldLayoutId id="2147483714" r:id="rId25"/>
    <p:sldLayoutId id="2147483713" r:id="rId26"/>
    <p:sldLayoutId id="2147483751" r:id="rId27"/>
    <p:sldLayoutId id="2147483752" r:id="rId28"/>
    <p:sldLayoutId id="2147483707" r:id="rId29"/>
    <p:sldLayoutId id="2147483667" r:id="rId30"/>
    <p:sldLayoutId id="2147483749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ED20572-1A06-AAE2-C01A-4E30D3BE87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53200" y="5366106"/>
            <a:ext cx="4556234" cy="71399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Jouke de Baar, Irene Garcia-Marti, Gerard van der Schrier, Theo Brandsma (KNMI)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EMS 2023, Bratislava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B0C2A251-8975-8311-A466-9247D49C0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0" y="1619460"/>
            <a:ext cx="4685249" cy="180795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climatology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Towards a new social contract in climate research?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C16044F2-537A-ABB6-C6B1-194A5BC21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>
            <a:normAutofit/>
          </a:bodyPr>
          <a:lstStyle/>
          <a:p>
            <a:r>
              <a:rPr lang="en-US" sz="1600" b="1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C6D80-487A-7B92-9707-5D503DEE9D71}"/>
              </a:ext>
            </a:extLst>
          </p:cNvPr>
          <p:cNvSpPr txBox="1"/>
          <p:nvPr/>
        </p:nvSpPr>
        <p:spPr>
          <a:xfrm>
            <a:off x="6399451" y="417308"/>
            <a:ext cx="3035862" cy="954107"/>
          </a:xfrm>
          <a:prstGeom prst="rect">
            <a:avLst/>
          </a:prstGeom>
          <a:solidFill>
            <a:srgbClr val="8EC9E7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Royal Netherlands</a:t>
            </a: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Meteorological Institute</a:t>
            </a:r>
          </a:p>
          <a:p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Ministry of Infrastructure and</a:t>
            </a:r>
          </a:p>
          <a:p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108494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F71CA-1ECE-4B45-AD5B-7C558F3A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" y="-236830"/>
            <a:ext cx="10923588" cy="948047"/>
          </a:xfrm>
        </p:spPr>
        <p:txBody>
          <a:bodyPr>
            <a:normAutofit/>
          </a:bodyPr>
          <a:lstStyle/>
          <a:p>
            <a:r>
              <a:rPr lang="nl-NL" sz="2400" dirty="0" err="1">
                <a:solidFill>
                  <a:srgbClr val="154273"/>
                </a:solidFill>
              </a:rPr>
              <a:t>Results</a:t>
            </a:r>
            <a:endParaRPr lang="nl-NL" sz="2400" dirty="0">
              <a:solidFill>
                <a:srgbClr val="154273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B0BF948-BFFF-29B7-2094-30B5428A0BB4}"/>
              </a:ext>
            </a:extLst>
          </p:cNvPr>
          <p:cNvSpPr txBox="1">
            <a:spLocks/>
          </p:cNvSpPr>
          <p:nvPr/>
        </p:nvSpPr>
        <p:spPr>
          <a:xfrm>
            <a:off x="1091406" y="-278870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000" dirty="0">
                <a:solidFill>
                  <a:srgbClr val="154273"/>
                </a:solidFill>
              </a:rPr>
              <a:t>7 </a:t>
            </a:r>
            <a:r>
              <a:rPr lang="nl-NL" sz="2000" dirty="0" err="1">
                <a:solidFill>
                  <a:srgbClr val="154273"/>
                </a:solidFill>
              </a:rPr>
              <a:t>February</a:t>
            </a:r>
            <a:r>
              <a:rPr lang="nl-NL" sz="2000" dirty="0">
                <a:solidFill>
                  <a:srgbClr val="154273"/>
                </a:solidFill>
              </a:rPr>
              <a:t> 2021, 11:00-12:00 (“Darcy”)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A1264164-C161-A97B-81B0-4213CEBCBD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617197"/>
            <a:ext cx="5454869" cy="376500"/>
          </a:xfrm>
        </p:spPr>
        <p:txBody>
          <a:bodyPr/>
          <a:lstStyle/>
          <a:p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Koninklijk Nederlands Meteorologisch Instituut, EMS 2023 Bratislava</a:t>
            </a:r>
          </a:p>
          <a:p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EC16AB-1585-B464-6B7F-655C780742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84777"/>
            <a:ext cx="6094008" cy="52219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3C18BA-CCFC-44FC-822B-282A6AC7D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4008" y="1284777"/>
            <a:ext cx="6094007" cy="52219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8F2754-E574-2A1B-8099-35E6C5805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57" y="4580667"/>
            <a:ext cx="2312275" cy="19813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C69B53-CF53-6238-90C9-7C0F4BAB10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9366" y="4553236"/>
            <a:ext cx="2312275" cy="19813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A5724BC-9BA0-DF57-7FFD-2ED487B0C178}"/>
              </a:ext>
            </a:extLst>
          </p:cNvPr>
          <p:cNvSpPr txBox="1"/>
          <p:nvPr/>
        </p:nvSpPr>
        <p:spPr>
          <a:xfrm>
            <a:off x="7560527" y="1156804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KNMI + WOW + </a:t>
            </a:r>
            <a:r>
              <a:rPr lang="en-US" sz="1600" dirty="0" err="1">
                <a:solidFill>
                  <a:srgbClr val="7F7F7F"/>
                </a:solidFill>
                <a:ea typeface="Verdana"/>
              </a:rPr>
              <a:t>cov</a:t>
            </a:r>
            <a:endParaRPr lang="en-US" sz="1600" dirty="0">
              <a:solidFill>
                <a:srgbClr val="7F7F7F"/>
              </a:solidFill>
              <a:ea typeface="Verdan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D1FD09-9CF8-6C80-7790-4453D82199D8}"/>
              </a:ext>
            </a:extLst>
          </p:cNvPr>
          <p:cNvSpPr txBox="1"/>
          <p:nvPr/>
        </p:nvSpPr>
        <p:spPr>
          <a:xfrm>
            <a:off x="1186994" y="122918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KNMI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7E3E7-A071-894E-4530-27FF6B2BF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4" t="37030" r="43013" b="37782"/>
          <a:stretch/>
        </p:blipFill>
        <p:spPr>
          <a:xfrm>
            <a:off x="7207134" y="2430794"/>
            <a:ext cx="3228321" cy="3097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1159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F71CA-1ECE-4B45-AD5B-7C558F3A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" y="-236830"/>
            <a:ext cx="10923588" cy="948047"/>
          </a:xfrm>
        </p:spPr>
        <p:txBody>
          <a:bodyPr>
            <a:normAutofit/>
          </a:bodyPr>
          <a:lstStyle/>
          <a:p>
            <a:r>
              <a:rPr lang="nl-NL" sz="2400" dirty="0" err="1">
                <a:solidFill>
                  <a:srgbClr val="154273"/>
                </a:solidFill>
              </a:rPr>
              <a:t>Results</a:t>
            </a:r>
            <a:endParaRPr lang="nl-NL" sz="2400" dirty="0">
              <a:solidFill>
                <a:srgbClr val="154273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B0BF948-BFFF-29B7-2094-30B5428A0BB4}"/>
              </a:ext>
            </a:extLst>
          </p:cNvPr>
          <p:cNvSpPr txBox="1">
            <a:spLocks/>
          </p:cNvSpPr>
          <p:nvPr/>
        </p:nvSpPr>
        <p:spPr>
          <a:xfrm>
            <a:off x="1091406" y="-278870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000" dirty="0">
                <a:solidFill>
                  <a:srgbClr val="154273"/>
                </a:solidFill>
              </a:rPr>
              <a:t>Prototype data set: </a:t>
            </a:r>
            <a:r>
              <a:rPr lang="nl-NL" sz="2000" dirty="0" err="1">
                <a:solidFill>
                  <a:srgbClr val="154273"/>
                </a:solidFill>
              </a:rPr>
              <a:t>Year</a:t>
            </a:r>
            <a:r>
              <a:rPr lang="nl-NL" sz="2000" dirty="0">
                <a:solidFill>
                  <a:srgbClr val="154273"/>
                </a:solidFill>
              </a:rPr>
              <a:t> 2021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A1264164-C161-A97B-81B0-4213CEBCBD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617197"/>
            <a:ext cx="5454869" cy="376500"/>
          </a:xfrm>
        </p:spPr>
        <p:txBody>
          <a:bodyPr/>
          <a:lstStyle/>
          <a:p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Koninklijk Nederlands Meteorologisch Instituut, EMS 2023 Bratislava</a:t>
            </a:r>
          </a:p>
          <a:p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5CD4C-29F7-E697-E98D-468331ADBC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75530"/>
            <a:ext cx="6144477" cy="1228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65F958-0027-E00A-ED06-8585F8F494DD}"/>
              </a:ext>
            </a:extLst>
          </p:cNvPr>
          <p:cNvSpPr txBox="1"/>
          <p:nvPr/>
        </p:nvSpPr>
        <p:spPr>
          <a:xfrm>
            <a:off x="1288561" y="90619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Global radiation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E6122-DDAC-7359-8C44-3FD1E3F87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15887"/>
            <a:ext cx="6144477" cy="1228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C0F21F-4BE5-F8E6-0506-B37A0CC9AEB2}"/>
              </a:ext>
            </a:extLst>
          </p:cNvPr>
          <p:cNvSpPr txBox="1"/>
          <p:nvPr/>
        </p:nvSpPr>
        <p:spPr>
          <a:xfrm>
            <a:off x="1288561" y="2846555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Air temperature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5D932-CF7A-25B0-2CB6-147F5A5A5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82800"/>
            <a:ext cx="6144477" cy="12282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5C0FF2-3503-6A94-273F-8BC81E8CF2BB}"/>
              </a:ext>
            </a:extLst>
          </p:cNvPr>
          <p:cNvSpPr txBox="1"/>
          <p:nvPr/>
        </p:nvSpPr>
        <p:spPr>
          <a:xfrm>
            <a:off x="1288561" y="481346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Precipitation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1363D3-4D13-7D47-E951-A4ED60AFF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7522" y="1243245"/>
            <a:ext cx="6144477" cy="12282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897D8E-F14D-FE26-1EC9-3DFCF79C3599}"/>
              </a:ext>
            </a:extLst>
          </p:cNvPr>
          <p:cNvSpPr txBox="1"/>
          <p:nvPr/>
        </p:nvSpPr>
        <p:spPr>
          <a:xfrm>
            <a:off x="7336083" y="873913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Relative humidity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BF0C86-CCC6-8C5C-F40F-74602F64FA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7522" y="3183602"/>
            <a:ext cx="6144477" cy="12282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C36005-0E2D-0EF5-5D33-366951A50608}"/>
              </a:ext>
            </a:extLst>
          </p:cNvPr>
          <p:cNvSpPr txBox="1"/>
          <p:nvPr/>
        </p:nvSpPr>
        <p:spPr>
          <a:xfrm>
            <a:off x="7336083" y="281427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Wind speed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DCA136-E8E8-C0D6-3BD9-883B82FCA6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7522" y="5150515"/>
            <a:ext cx="6144477" cy="12282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F62376-47DE-2267-C2E3-13DA2240421A}"/>
              </a:ext>
            </a:extLst>
          </p:cNvPr>
          <p:cNvSpPr txBox="1"/>
          <p:nvPr/>
        </p:nvSpPr>
        <p:spPr>
          <a:xfrm>
            <a:off x="7336083" y="4781183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Wind direction</a:t>
            </a:r>
          </a:p>
        </p:txBody>
      </p:sp>
    </p:spTree>
    <p:extLst>
      <p:ext uri="{BB962C8B-B14F-4D97-AF65-F5344CB8AC3E}">
        <p14:creationId xmlns:p14="http://schemas.microsoft.com/office/powerpoint/2010/main" val="304722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CA7045-A0F4-2D6F-743E-0CCB310E24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71224"/>
            <a:ext cx="6144477" cy="1228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9F71CA-1ECE-4B45-AD5B-7C558F3A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" y="-236830"/>
            <a:ext cx="10923588" cy="948047"/>
          </a:xfrm>
        </p:spPr>
        <p:txBody>
          <a:bodyPr>
            <a:normAutofit/>
          </a:bodyPr>
          <a:lstStyle/>
          <a:p>
            <a:r>
              <a:rPr lang="nl-NL" sz="2400" dirty="0" err="1">
                <a:solidFill>
                  <a:srgbClr val="154273"/>
                </a:solidFill>
              </a:rPr>
              <a:t>Results</a:t>
            </a:r>
            <a:r>
              <a:rPr lang="nl-NL" sz="2400" dirty="0">
                <a:solidFill>
                  <a:srgbClr val="154273"/>
                </a:solidFill>
              </a:rPr>
              <a:t>: cross-</a:t>
            </a:r>
            <a:r>
              <a:rPr lang="nl-NL" sz="2400" dirty="0" err="1">
                <a:solidFill>
                  <a:srgbClr val="154273"/>
                </a:solidFill>
              </a:rPr>
              <a:t>validation</a:t>
            </a:r>
            <a:endParaRPr lang="nl-NL" sz="2400" dirty="0">
              <a:solidFill>
                <a:srgbClr val="154273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B0BF948-BFFF-29B7-2094-30B5428A0BB4}"/>
              </a:ext>
            </a:extLst>
          </p:cNvPr>
          <p:cNvSpPr txBox="1">
            <a:spLocks/>
          </p:cNvSpPr>
          <p:nvPr/>
        </p:nvSpPr>
        <p:spPr>
          <a:xfrm>
            <a:off x="1091406" y="-278870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000" dirty="0">
                <a:solidFill>
                  <a:srgbClr val="154273"/>
                </a:solidFill>
              </a:rPr>
              <a:t>Prototype data set: </a:t>
            </a:r>
            <a:r>
              <a:rPr lang="nl-NL" sz="2000" dirty="0" err="1">
                <a:solidFill>
                  <a:srgbClr val="154273"/>
                </a:solidFill>
              </a:rPr>
              <a:t>Year</a:t>
            </a:r>
            <a:r>
              <a:rPr lang="nl-NL" sz="2000" dirty="0">
                <a:solidFill>
                  <a:srgbClr val="154273"/>
                </a:solidFill>
              </a:rPr>
              <a:t> 2021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A1264164-C161-A97B-81B0-4213CEBCBD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617197"/>
            <a:ext cx="5454869" cy="376500"/>
          </a:xfrm>
        </p:spPr>
        <p:txBody>
          <a:bodyPr/>
          <a:lstStyle/>
          <a:p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Koninklijk Nederlands Meteorologisch Instituut, EMS 2023 Bratislava</a:t>
            </a:r>
          </a:p>
          <a:p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0F21F-4BE5-F8E6-0506-B37A0CC9AEB2}"/>
              </a:ext>
            </a:extLst>
          </p:cNvPr>
          <p:cNvSpPr txBox="1"/>
          <p:nvPr/>
        </p:nvSpPr>
        <p:spPr>
          <a:xfrm>
            <a:off x="1288561" y="921727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Wind speed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5D932-CF7A-25B0-2CB6-147F5A5A5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5182800"/>
            <a:ext cx="6144467" cy="12282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5C0FF2-3503-6A94-273F-8BC81E8CF2BB}"/>
              </a:ext>
            </a:extLst>
          </p:cNvPr>
          <p:cNvSpPr txBox="1"/>
          <p:nvPr/>
        </p:nvSpPr>
        <p:spPr>
          <a:xfrm>
            <a:off x="1288561" y="481346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KNMI + </a:t>
            </a:r>
            <a:r>
              <a:rPr lang="en-US" sz="1600" dirty="0" err="1">
                <a:solidFill>
                  <a:srgbClr val="7F7F7F"/>
                </a:solidFill>
                <a:ea typeface="Verdana"/>
              </a:rPr>
              <a:t>cov</a:t>
            </a:r>
            <a:endParaRPr lang="en-US" sz="1600" dirty="0">
              <a:solidFill>
                <a:srgbClr val="7F7F7F"/>
              </a:solidFill>
              <a:ea typeface="Verdan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BF0C86-CCC6-8C5C-F40F-74602F64F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7526" y="3183602"/>
            <a:ext cx="6144467" cy="12282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C36005-0E2D-0EF5-5D33-366951A50608}"/>
              </a:ext>
            </a:extLst>
          </p:cNvPr>
          <p:cNvSpPr txBox="1"/>
          <p:nvPr/>
        </p:nvSpPr>
        <p:spPr>
          <a:xfrm>
            <a:off x="7336083" y="281427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KNMI + WOW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DCA136-E8E8-C0D6-3BD9-883B82FCA6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7526" y="5150515"/>
            <a:ext cx="6144467" cy="12282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F62376-47DE-2267-C2E3-13DA2240421A}"/>
              </a:ext>
            </a:extLst>
          </p:cNvPr>
          <p:cNvSpPr txBox="1"/>
          <p:nvPr/>
        </p:nvSpPr>
        <p:spPr>
          <a:xfrm>
            <a:off x="7336083" y="4781183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KNMI + WOW + </a:t>
            </a:r>
            <a:r>
              <a:rPr lang="en-US" sz="1600" dirty="0" err="1">
                <a:solidFill>
                  <a:srgbClr val="7F7F7F"/>
                </a:solidFill>
                <a:ea typeface="Verdana"/>
              </a:rPr>
              <a:t>cov</a:t>
            </a:r>
            <a:endParaRPr lang="en-US" sz="1600" dirty="0">
              <a:solidFill>
                <a:srgbClr val="7F7F7F"/>
              </a:solidFill>
              <a:ea typeface="Verdan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4563-9B57-6656-8A26-1DBDBF77C9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3181530"/>
            <a:ext cx="6144472" cy="12282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71CB90-82E7-0701-5924-E4447643B70D}"/>
              </a:ext>
            </a:extLst>
          </p:cNvPr>
          <p:cNvSpPr txBox="1"/>
          <p:nvPr/>
        </p:nvSpPr>
        <p:spPr>
          <a:xfrm>
            <a:off x="1288561" y="283048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KNMI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26D5B2-CC1D-3648-ED2E-0C08A4FD9E06}"/>
              </a:ext>
            </a:extLst>
          </p:cNvPr>
          <p:cNvSpPr/>
          <p:nvPr/>
        </p:nvSpPr>
        <p:spPr>
          <a:xfrm>
            <a:off x="5518768" y="4094570"/>
            <a:ext cx="218485" cy="194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1B73DC-661A-DD16-833F-F898139B8A0E}"/>
              </a:ext>
            </a:extLst>
          </p:cNvPr>
          <p:cNvSpPr txBox="1"/>
          <p:nvPr/>
        </p:nvSpPr>
        <p:spPr>
          <a:xfrm>
            <a:off x="7252000" y="173705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Verdana"/>
              </a:rPr>
              <a:t>Blue? Error is reduced!</a:t>
            </a:r>
          </a:p>
        </p:txBody>
      </p:sp>
    </p:spTree>
    <p:extLst>
      <p:ext uri="{BB962C8B-B14F-4D97-AF65-F5344CB8AC3E}">
        <p14:creationId xmlns:p14="http://schemas.microsoft.com/office/powerpoint/2010/main" val="2935278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FB15CB48-329F-22A4-E9E4-3084DE6EC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DDF5D5-FB1F-4AC7-4193-DFD578FFF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/>
        </p:blipFill>
        <p:spPr>
          <a:xfrm>
            <a:off x="-11359" y="1065392"/>
            <a:ext cx="12203360" cy="52197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34B747-4640-47B9-F13E-8E6D19F9D51E}"/>
              </a:ext>
            </a:extLst>
          </p:cNvPr>
          <p:cNvSpPr txBox="1">
            <a:spLocks/>
          </p:cNvSpPr>
          <p:nvPr/>
        </p:nvSpPr>
        <p:spPr>
          <a:xfrm>
            <a:off x="177006" y="-236830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>
                <a:solidFill>
                  <a:srgbClr val="154273"/>
                </a:solidFill>
              </a:rPr>
              <a:t>Spin-off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E759F7E-B336-FEF0-2878-0312A83058DF}"/>
              </a:ext>
            </a:extLst>
          </p:cNvPr>
          <p:cNvSpPr txBox="1">
            <a:spLocks/>
          </p:cNvSpPr>
          <p:nvPr/>
        </p:nvSpPr>
        <p:spPr>
          <a:xfrm>
            <a:off x="1091406" y="-278870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000" dirty="0" err="1">
                <a:solidFill>
                  <a:srgbClr val="154273"/>
                </a:solidFill>
              </a:rPr>
              <a:t>Proof</a:t>
            </a:r>
            <a:r>
              <a:rPr lang="nl-NL" sz="2000" dirty="0">
                <a:solidFill>
                  <a:srgbClr val="154273"/>
                </a:solidFill>
              </a:rPr>
              <a:t>-of-concept </a:t>
            </a:r>
            <a:r>
              <a:rPr lang="nl-NL" sz="2000" dirty="0" err="1">
                <a:solidFill>
                  <a:srgbClr val="154273"/>
                </a:solidFill>
              </a:rPr>
              <a:t>for</a:t>
            </a:r>
            <a:r>
              <a:rPr lang="nl-NL" sz="2000" dirty="0">
                <a:solidFill>
                  <a:srgbClr val="154273"/>
                </a:solidFill>
              </a:rPr>
              <a:t> KNMI </a:t>
            </a:r>
            <a:r>
              <a:rPr lang="nl-NL" sz="2000" dirty="0" err="1">
                <a:solidFill>
                  <a:srgbClr val="154273"/>
                </a:solidFill>
              </a:rPr>
              <a:t>weather</a:t>
            </a:r>
            <a:r>
              <a:rPr lang="nl-NL" sz="2000" dirty="0">
                <a:solidFill>
                  <a:srgbClr val="154273"/>
                </a:solidFill>
              </a:rPr>
              <a:t> room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2A1E6-BD20-8CE7-AB69-8366660F4F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t="34957" r="73046" b="38766"/>
          <a:stretch/>
        </p:blipFill>
        <p:spPr>
          <a:xfrm>
            <a:off x="299258" y="2000560"/>
            <a:ext cx="4681203" cy="4625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174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0C2A251-8975-8311-A466-9247D49C0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4927" y="4425994"/>
            <a:ext cx="4685249" cy="229568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 steps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Take new steps in reaching out to WOW community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Collect &amp; implement feedback from user group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Think about verification &amp; validation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Provide data set for full period (2015-2022)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C16044F2-537A-ABB6-C6B1-194A5BC21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76" y="3904844"/>
            <a:ext cx="5004000" cy="2404640"/>
          </a:xfrm>
        </p:spPr>
        <p:txBody>
          <a:bodyPr>
            <a:normAutofit/>
          </a:bodyPr>
          <a:lstStyle/>
          <a:p>
            <a:r>
              <a:rPr lang="en-US" sz="1600" b="1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0B8CF-9E99-0CEC-B2B8-2EC4D560652E}"/>
              </a:ext>
            </a:extLst>
          </p:cNvPr>
          <p:cNvSpPr txBox="1"/>
          <p:nvPr/>
        </p:nvSpPr>
        <p:spPr>
          <a:xfrm>
            <a:off x="6399451" y="417308"/>
            <a:ext cx="3035862" cy="954107"/>
          </a:xfrm>
          <a:prstGeom prst="rect">
            <a:avLst/>
          </a:prstGeom>
          <a:solidFill>
            <a:srgbClr val="8EC9E7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Royal Netherlands</a:t>
            </a: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Meteorological Institute</a:t>
            </a:r>
          </a:p>
          <a:p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Ministry of Infrastructure and</a:t>
            </a:r>
          </a:p>
          <a:p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290725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0C2A251-8975-8311-A466-9247D49C0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76" y="932501"/>
            <a:ext cx="5004000" cy="229568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very much for your kind attention</a:t>
            </a: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C16044F2-537A-ABB6-C6B1-194A5BC21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76" y="3074278"/>
            <a:ext cx="5004000" cy="2404640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ECFD5A-8BC3-8409-A6C4-1B9CAC881D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56176" y="4276598"/>
            <a:ext cx="5003800" cy="38893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Jouke de Baar, Irene Garcia-Marti, Gerard van der Schrier, Theo Brandsma (KNMI)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jouke.de.baar@knmi.nl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2BCB46-6F56-9BDD-8D39-7E65E388C115}"/>
              </a:ext>
            </a:extLst>
          </p:cNvPr>
          <p:cNvSpPr txBox="1"/>
          <p:nvPr/>
        </p:nvSpPr>
        <p:spPr>
          <a:xfrm>
            <a:off x="6556176" y="5263779"/>
            <a:ext cx="50892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OSA2.5 Human biometeorology</a:t>
            </a:r>
          </a:p>
          <a:p>
            <a:r>
              <a:rPr lang="en-US" sz="1600" dirty="0">
                <a:solidFill>
                  <a:srgbClr val="C00000"/>
                </a:solidFill>
              </a:rPr>
              <a:t>Wednesday 16:00–16:15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Interdisciplinary approach to include the effect of weather and climate in models for the spread of airborne infectious diseases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281103-5B80-3FC5-FF62-4EC9A2A759A4}"/>
              </a:ext>
            </a:extLst>
          </p:cNvPr>
          <p:cNvSpPr txBox="1"/>
          <p:nvPr/>
        </p:nvSpPr>
        <p:spPr>
          <a:xfrm>
            <a:off x="6399451" y="417308"/>
            <a:ext cx="3035862" cy="954107"/>
          </a:xfrm>
          <a:prstGeom prst="rect">
            <a:avLst/>
          </a:prstGeom>
          <a:solidFill>
            <a:srgbClr val="8EC9E7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Royal Netherlands</a:t>
            </a: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Meteorological Institute</a:t>
            </a:r>
          </a:p>
          <a:p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Ministry of Infrastructure and</a:t>
            </a:r>
          </a:p>
          <a:p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10787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CA7045-A0F4-2D6F-743E-0CCB310E24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71224"/>
            <a:ext cx="6144477" cy="1228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9F71CA-1ECE-4B45-AD5B-7C558F3A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" y="-236830"/>
            <a:ext cx="10923588" cy="948047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154273"/>
                </a:solidFill>
              </a:rPr>
              <a:t>Q &amp; A slide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B0BF948-BFFF-29B7-2094-30B5428A0BB4}"/>
              </a:ext>
            </a:extLst>
          </p:cNvPr>
          <p:cNvSpPr txBox="1">
            <a:spLocks/>
          </p:cNvSpPr>
          <p:nvPr/>
        </p:nvSpPr>
        <p:spPr>
          <a:xfrm>
            <a:off x="1091406" y="-278870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000" dirty="0">
                <a:solidFill>
                  <a:srgbClr val="154273"/>
                </a:solidFill>
              </a:rPr>
              <a:t>Prototype data set: </a:t>
            </a:r>
            <a:r>
              <a:rPr lang="nl-NL" sz="2000" dirty="0" err="1">
                <a:solidFill>
                  <a:srgbClr val="154273"/>
                </a:solidFill>
              </a:rPr>
              <a:t>Year</a:t>
            </a:r>
            <a:r>
              <a:rPr lang="nl-NL" sz="2000" dirty="0">
                <a:solidFill>
                  <a:srgbClr val="154273"/>
                </a:solidFill>
              </a:rPr>
              <a:t> 2021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A1264164-C161-A97B-81B0-4213CEBCBD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617197"/>
            <a:ext cx="5454869" cy="376500"/>
          </a:xfrm>
        </p:spPr>
        <p:txBody>
          <a:bodyPr/>
          <a:lstStyle/>
          <a:p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Koninklijk Nederlands Meteorologisch Instituut, EMS 2023 Bratislava</a:t>
            </a:r>
          </a:p>
          <a:p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0F21F-4BE5-F8E6-0506-B37A0CC9AEB2}"/>
              </a:ext>
            </a:extLst>
          </p:cNvPr>
          <p:cNvSpPr txBox="1"/>
          <p:nvPr/>
        </p:nvSpPr>
        <p:spPr>
          <a:xfrm>
            <a:off x="1288561" y="921727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Wind speed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5D932-CF7A-25B0-2CB6-147F5A5A5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182800"/>
            <a:ext cx="6144472" cy="12282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5C0FF2-3503-6A94-273F-8BC81E8CF2BB}"/>
              </a:ext>
            </a:extLst>
          </p:cNvPr>
          <p:cNvSpPr txBox="1"/>
          <p:nvPr/>
        </p:nvSpPr>
        <p:spPr>
          <a:xfrm>
            <a:off x="1288561" y="481346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KNMI + </a:t>
            </a:r>
            <a:r>
              <a:rPr lang="en-US" sz="1600" dirty="0" err="1">
                <a:solidFill>
                  <a:srgbClr val="7F7F7F"/>
                </a:solidFill>
                <a:ea typeface="Verdana"/>
              </a:rPr>
              <a:t>cov</a:t>
            </a:r>
            <a:endParaRPr lang="en-US" sz="1600" dirty="0">
              <a:solidFill>
                <a:srgbClr val="7F7F7F"/>
              </a:solidFill>
              <a:ea typeface="Verdan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BF0C86-CCC6-8C5C-F40F-74602F64F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7524" y="3183602"/>
            <a:ext cx="6144472" cy="12282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C36005-0E2D-0EF5-5D33-366951A50608}"/>
              </a:ext>
            </a:extLst>
          </p:cNvPr>
          <p:cNvSpPr txBox="1"/>
          <p:nvPr/>
        </p:nvSpPr>
        <p:spPr>
          <a:xfrm>
            <a:off x="7336083" y="281427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KNMI + WOW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DCA136-E8E8-C0D6-3BD9-883B82FCA6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7524" y="5150515"/>
            <a:ext cx="6144472" cy="12282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F62376-47DE-2267-C2E3-13DA2240421A}"/>
              </a:ext>
            </a:extLst>
          </p:cNvPr>
          <p:cNvSpPr txBox="1"/>
          <p:nvPr/>
        </p:nvSpPr>
        <p:spPr>
          <a:xfrm>
            <a:off x="7336083" y="4781183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KNMI + WOW + </a:t>
            </a:r>
            <a:r>
              <a:rPr lang="en-US" sz="1600" dirty="0" err="1">
                <a:solidFill>
                  <a:srgbClr val="7F7F7F"/>
                </a:solidFill>
                <a:ea typeface="Verdana"/>
              </a:rPr>
              <a:t>cov</a:t>
            </a:r>
            <a:endParaRPr lang="en-US" sz="1600" dirty="0">
              <a:solidFill>
                <a:srgbClr val="7F7F7F"/>
              </a:solidFill>
              <a:ea typeface="Verdan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4563-9B57-6656-8A26-1DBDBF77C9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3181530"/>
            <a:ext cx="6144472" cy="12282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71CB90-82E7-0701-5924-E4447643B70D}"/>
              </a:ext>
            </a:extLst>
          </p:cNvPr>
          <p:cNvSpPr txBox="1"/>
          <p:nvPr/>
        </p:nvSpPr>
        <p:spPr>
          <a:xfrm>
            <a:off x="1288561" y="283048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KNMI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E744D3-6B4C-5B82-67EF-2BA9D35E6EDC}"/>
              </a:ext>
            </a:extLst>
          </p:cNvPr>
          <p:cNvSpPr/>
          <p:nvPr/>
        </p:nvSpPr>
        <p:spPr>
          <a:xfrm>
            <a:off x="5518768" y="4094570"/>
            <a:ext cx="218485" cy="194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980305-036D-F462-A557-6DF4C8C98F28}"/>
              </a:ext>
            </a:extLst>
          </p:cNvPr>
          <p:cNvSpPr/>
          <p:nvPr/>
        </p:nvSpPr>
        <p:spPr>
          <a:xfrm>
            <a:off x="5518767" y="6091954"/>
            <a:ext cx="218485" cy="194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78390-3A87-3803-244F-78A73060E711}"/>
              </a:ext>
            </a:extLst>
          </p:cNvPr>
          <p:cNvSpPr/>
          <p:nvPr/>
        </p:nvSpPr>
        <p:spPr>
          <a:xfrm>
            <a:off x="11587907" y="4094189"/>
            <a:ext cx="218485" cy="194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CCFCBF-9848-4B4C-E25E-FF2CFFC60F90}"/>
              </a:ext>
            </a:extLst>
          </p:cNvPr>
          <p:cNvSpPr/>
          <p:nvPr/>
        </p:nvSpPr>
        <p:spPr>
          <a:xfrm>
            <a:off x="11478664" y="6075687"/>
            <a:ext cx="218485" cy="194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5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CA7045-A0F4-2D6F-743E-0CCB310E24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71224"/>
            <a:ext cx="6144477" cy="122824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5B0BF948-BFFF-29B7-2094-30B5428A0BB4}"/>
              </a:ext>
            </a:extLst>
          </p:cNvPr>
          <p:cNvSpPr txBox="1">
            <a:spLocks/>
          </p:cNvSpPr>
          <p:nvPr/>
        </p:nvSpPr>
        <p:spPr>
          <a:xfrm>
            <a:off x="1091406" y="-278870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000" dirty="0">
                <a:solidFill>
                  <a:srgbClr val="154273"/>
                </a:solidFill>
              </a:rPr>
              <a:t>Prototype data set: </a:t>
            </a:r>
            <a:r>
              <a:rPr lang="nl-NL" sz="2000" dirty="0" err="1">
                <a:solidFill>
                  <a:srgbClr val="154273"/>
                </a:solidFill>
              </a:rPr>
              <a:t>Year</a:t>
            </a:r>
            <a:r>
              <a:rPr lang="nl-NL" sz="2000" dirty="0">
                <a:solidFill>
                  <a:srgbClr val="154273"/>
                </a:solidFill>
              </a:rPr>
              <a:t> 2021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A1264164-C161-A97B-81B0-4213CEBCBD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617197"/>
            <a:ext cx="5454869" cy="376500"/>
          </a:xfrm>
        </p:spPr>
        <p:txBody>
          <a:bodyPr/>
          <a:lstStyle/>
          <a:p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Koninklijk Nederlands Meteorologisch Instituut, EMS 2023 Bratislava</a:t>
            </a:r>
          </a:p>
          <a:p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0F21F-4BE5-F8E6-0506-B37A0CC9AEB2}"/>
              </a:ext>
            </a:extLst>
          </p:cNvPr>
          <p:cNvSpPr txBox="1"/>
          <p:nvPr/>
        </p:nvSpPr>
        <p:spPr>
          <a:xfrm>
            <a:off x="1288561" y="921727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Wind speed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5D932-CF7A-25B0-2CB6-147F5A5A5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5182800"/>
            <a:ext cx="6144467" cy="12282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5C0FF2-3503-6A94-273F-8BC81E8CF2BB}"/>
              </a:ext>
            </a:extLst>
          </p:cNvPr>
          <p:cNvSpPr txBox="1"/>
          <p:nvPr/>
        </p:nvSpPr>
        <p:spPr>
          <a:xfrm>
            <a:off x="1288561" y="481346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KNMI + </a:t>
            </a:r>
            <a:r>
              <a:rPr lang="en-US" sz="1600" dirty="0" err="1">
                <a:solidFill>
                  <a:srgbClr val="7F7F7F"/>
                </a:solidFill>
                <a:ea typeface="Verdana"/>
              </a:rPr>
              <a:t>cov</a:t>
            </a:r>
            <a:endParaRPr lang="en-US" sz="1600" dirty="0">
              <a:solidFill>
                <a:srgbClr val="7F7F7F"/>
              </a:solidFill>
              <a:ea typeface="Verdan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BF0C86-CCC6-8C5C-F40F-74602F64F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7526" y="3183602"/>
            <a:ext cx="6144467" cy="12282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C36005-0E2D-0EF5-5D33-366951A50608}"/>
              </a:ext>
            </a:extLst>
          </p:cNvPr>
          <p:cNvSpPr txBox="1"/>
          <p:nvPr/>
        </p:nvSpPr>
        <p:spPr>
          <a:xfrm>
            <a:off x="7336083" y="281427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KNMI + WOW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DCA136-E8E8-C0D6-3BD9-883B82FCA6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7526" y="5150515"/>
            <a:ext cx="6144467" cy="12282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F62376-47DE-2267-C2E3-13DA2240421A}"/>
              </a:ext>
            </a:extLst>
          </p:cNvPr>
          <p:cNvSpPr txBox="1"/>
          <p:nvPr/>
        </p:nvSpPr>
        <p:spPr>
          <a:xfrm>
            <a:off x="7336083" y="4781183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KNMI + WOW + </a:t>
            </a:r>
            <a:r>
              <a:rPr lang="en-US" sz="1600" dirty="0" err="1">
                <a:solidFill>
                  <a:srgbClr val="7F7F7F"/>
                </a:solidFill>
                <a:ea typeface="Verdana"/>
              </a:rPr>
              <a:t>cov</a:t>
            </a:r>
            <a:endParaRPr lang="en-US" sz="1600" dirty="0">
              <a:solidFill>
                <a:srgbClr val="7F7F7F"/>
              </a:solidFill>
              <a:ea typeface="Verdan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4563-9B57-6656-8A26-1DBDBF77C9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3181530"/>
            <a:ext cx="6144467" cy="12282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71CB90-82E7-0701-5924-E4447643B70D}"/>
              </a:ext>
            </a:extLst>
          </p:cNvPr>
          <p:cNvSpPr txBox="1"/>
          <p:nvPr/>
        </p:nvSpPr>
        <p:spPr>
          <a:xfrm>
            <a:off x="1288561" y="283048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  <a:ea typeface="Verdana"/>
              </a:rPr>
              <a:t>KNMI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4F6613-C30E-A950-DCCD-38874826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B3F4DCD-D775-EBFA-B332-0B0C201EADB4}"/>
              </a:ext>
            </a:extLst>
          </p:cNvPr>
          <p:cNvSpPr txBox="1">
            <a:spLocks/>
          </p:cNvSpPr>
          <p:nvPr/>
        </p:nvSpPr>
        <p:spPr>
          <a:xfrm>
            <a:off x="177006" y="-236830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>
                <a:solidFill>
                  <a:srgbClr val="154273"/>
                </a:solidFill>
              </a:rPr>
              <a:t>Q &amp; A slide</a:t>
            </a:r>
            <a:endParaRPr lang="nl-NL" sz="2400" dirty="0">
              <a:solidFill>
                <a:srgbClr val="1542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35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F71CA-1ECE-4B45-AD5B-7C558F3A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" y="-236830"/>
            <a:ext cx="10923588" cy="948047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154273"/>
                </a:solidFill>
              </a:rPr>
              <a:t>Q &amp; A slide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12BF192-9A8A-D148-DEBA-AB2A7ED06E6C}"/>
              </a:ext>
            </a:extLst>
          </p:cNvPr>
          <p:cNvSpPr txBox="1">
            <a:spLocks/>
          </p:cNvSpPr>
          <p:nvPr/>
        </p:nvSpPr>
        <p:spPr>
          <a:xfrm>
            <a:off x="1091406" y="-278870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000" dirty="0">
                <a:solidFill>
                  <a:srgbClr val="154273"/>
                </a:solidFill>
              </a:rPr>
              <a:t>Multi-</a:t>
            </a:r>
            <a:r>
              <a:rPr lang="nl-NL" sz="2000" dirty="0" err="1">
                <a:solidFill>
                  <a:srgbClr val="154273"/>
                </a:solidFill>
              </a:rPr>
              <a:t>fidelity</a:t>
            </a:r>
            <a:r>
              <a:rPr lang="nl-NL" sz="2000" dirty="0">
                <a:solidFill>
                  <a:srgbClr val="154273"/>
                </a:solidFill>
              </a:rPr>
              <a:t> </a:t>
            </a:r>
            <a:r>
              <a:rPr lang="nl-NL" sz="2000" dirty="0" err="1">
                <a:solidFill>
                  <a:srgbClr val="154273"/>
                </a:solidFill>
              </a:rPr>
              <a:t>Gaussian</a:t>
            </a:r>
            <a:r>
              <a:rPr lang="nl-NL" sz="2000" dirty="0">
                <a:solidFill>
                  <a:srgbClr val="154273"/>
                </a:solidFill>
              </a:rPr>
              <a:t> </a:t>
            </a:r>
            <a:r>
              <a:rPr lang="nl-NL" sz="2000" dirty="0" err="1">
                <a:solidFill>
                  <a:srgbClr val="154273"/>
                </a:solidFill>
              </a:rPr>
              <a:t>process</a:t>
            </a:r>
            <a:r>
              <a:rPr lang="nl-NL" sz="2000" dirty="0">
                <a:solidFill>
                  <a:srgbClr val="154273"/>
                </a:solidFill>
              </a:rPr>
              <a:t> </a:t>
            </a:r>
            <a:r>
              <a:rPr lang="nl-NL" sz="2000" dirty="0" err="1">
                <a:solidFill>
                  <a:srgbClr val="154273"/>
                </a:solidFill>
              </a:rPr>
              <a:t>regression</a:t>
            </a:r>
            <a:endParaRPr lang="nl-NL" sz="2000" dirty="0">
              <a:solidFill>
                <a:srgbClr val="154273"/>
              </a:solidFill>
            </a:endParaRP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81B6045A-038A-C664-088C-BDA9A6969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77" r="-386" b="44222"/>
          <a:stretch/>
        </p:blipFill>
        <p:spPr>
          <a:xfrm>
            <a:off x="3593945" y="1736577"/>
            <a:ext cx="2753794" cy="261311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04AC326B-56AB-B93E-FB9A-5144B64DA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816" r="-386" b="40722"/>
          <a:stretch/>
        </p:blipFill>
        <p:spPr>
          <a:xfrm>
            <a:off x="3593945" y="1022662"/>
            <a:ext cx="2753794" cy="503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3D9DFB-0343-5333-9E28-F16196EC8C47}"/>
              </a:ext>
            </a:extLst>
          </p:cNvPr>
          <p:cNvSpPr txBox="1"/>
          <p:nvPr/>
        </p:nvSpPr>
        <p:spPr>
          <a:xfrm>
            <a:off x="1110903" y="61018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  <a:ea typeface="Verdana"/>
              </a:rPr>
              <a:t>ignoring low-fi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0B9D49-10E4-FD10-1686-85E2CFB262AF}"/>
              </a:ext>
            </a:extLst>
          </p:cNvPr>
          <p:cNvSpPr txBox="1"/>
          <p:nvPr/>
        </p:nvSpPr>
        <p:spPr>
          <a:xfrm>
            <a:off x="4618725" y="601717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  <a:ea typeface="Verdana"/>
              </a:rPr>
              <a:t>exact interpolation</a:t>
            </a:r>
            <a:endParaRPr lang="en-US" b="1" dirty="0">
              <a:solidFill>
                <a:srgbClr val="7F7F7F"/>
              </a:solidFill>
              <a:ea typeface="Verdan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758FF-EE88-15E8-9B22-0364EE5FD2C4}"/>
              </a:ext>
            </a:extLst>
          </p:cNvPr>
          <p:cNvSpPr txBox="1"/>
          <p:nvPr/>
        </p:nvSpPr>
        <p:spPr>
          <a:xfrm>
            <a:off x="8481009" y="602128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  <a:ea typeface="Verdana"/>
              </a:rPr>
              <a:t>regression with noise treatment</a:t>
            </a:r>
            <a:endParaRPr lang="en-US" b="1" dirty="0">
              <a:solidFill>
                <a:srgbClr val="7F7F7F"/>
              </a:solidFill>
              <a:ea typeface="Verdana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78BA9586-11A8-69AC-8B9C-2EE6FC457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2035763"/>
            <a:ext cx="2743200" cy="205740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FC38BEA7-01B9-0EFD-EE37-65190DDBE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4088929"/>
            <a:ext cx="2743200" cy="2057400"/>
          </a:xfrm>
          <a:prstGeom prst="rect">
            <a:avLst/>
          </a:prstGeom>
        </p:spPr>
      </p:pic>
      <p:pic>
        <p:nvPicPr>
          <p:cNvPr id="16" name="Picture 14" descr="Diagram&#10;&#10;Description automatically generated">
            <a:extLst>
              <a:ext uri="{FF2B5EF4-FFF2-40B4-BE49-F238E27FC236}">
                <a16:creationId xmlns:a16="http://schemas.microsoft.com/office/drawing/2014/main" id="{CA092900-F407-2843-C77D-0BD7D1A8D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567" y="2035762"/>
            <a:ext cx="2743200" cy="2057400"/>
          </a:xfrm>
          <a:prstGeom prst="rect">
            <a:avLst/>
          </a:prstGeom>
        </p:spPr>
      </p:pic>
      <p:pic>
        <p:nvPicPr>
          <p:cNvPr id="17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C3E9F39E-24E4-F3E5-93A1-5BB3E2FC6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8567" y="4046596"/>
            <a:ext cx="2743200" cy="2057400"/>
          </a:xfrm>
          <a:prstGeom prst="rect">
            <a:avLst/>
          </a:prstGeom>
        </p:spPr>
      </p:pic>
      <p:pic>
        <p:nvPicPr>
          <p:cNvPr id="18" name="Picture 16" descr="Chart&#10;&#10;Description automatically generated">
            <a:extLst>
              <a:ext uri="{FF2B5EF4-FFF2-40B4-BE49-F238E27FC236}">
                <a16:creationId xmlns:a16="http://schemas.microsoft.com/office/drawing/2014/main" id="{C2B129A3-F63B-0DE9-F9A0-5921D3A7C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0" y="2035762"/>
            <a:ext cx="2743200" cy="2057400"/>
          </a:xfrm>
          <a:prstGeom prst="rect">
            <a:avLst/>
          </a:prstGeom>
        </p:spPr>
      </p:pic>
      <p:pic>
        <p:nvPicPr>
          <p:cNvPr id="19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5BBCF833-7CC5-B086-4DF1-36C2D6E19D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3400" y="3686762"/>
            <a:ext cx="2743200" cy="2057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4F30FD-A325-10FB-E4B6-BCFD1AD25619}"/>
              </a:ext>
            </a:extLst>
          </p:cNvPr>
          <p:cNvSpPr txBox="1"/>
          <p:nvPr/>
        </p:nvSpPr>
        <p:spPr>
          <a:xfrm>
            <a:off x="5134531" y="110366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7F7F7F"/>
                </a:solidFill>
                <a:ea typeface="Verdana"/>
              </a:rPr>
              <a:t>high-fidelity data</a:t>
            </a:r>
          </a:p>
          <a:p>
            <a:endParaRPr lang="en-US" dirty="0">
              <a:solidFill>
                <a:srgbClr val="7F7F7F"/>
              </a:solidFill>
              <a:ea typeface="Verdana"/>
            </a:endParaRPr>
          </a:p>
          <a:p>
            <a:r>
              <a:rPr lang="en-US" dirty="0">
                <a:solidFill>
                  <a:srgbClr val="7F7F7F"/>
                </a:solidFill>
                <a:ea typeface="Verdana"/>
              </a:rPr>
              <a:t>low-fidelity data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E1806F-03D6-D2A6-2598-A80381B6118A}"/>
              </a:ext>
            </a:extLst>
          </p:cNvPr>
          <p:cNvSpPr/>
          <p:nvPr/>
        </p:nvSpPr>
        <p:spPr>
          <a:xfrm>
            <a:off x="4804678" y="974577"/>
            <a:ext cx="2539999" cy="115358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402A32-2FB9-D674-0BD3-7D8E0CEFDC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617197"/>
            <a:ext cx="5454869" cy="376500"/>
          </a:xfrm>
        </p:spPr>
        <p:txBody>
          <a:bodyPr/>
          <a:lstStyle/>
          <a:p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Koninklijk Nederlands Meteorologisch Instituut, EMS 2023 Bratislava</a:t>
            </a:r>
          </a:p>
          <a:p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29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F71CA-1ECE-4B45-AD5B-7C558F3A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" y="-236830"/>
            <a:ext cx="10923588" cy="948047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154273"/>
                </a:solidFill>
              </a:rPr>
              <a:t>Q &amp; A slide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B0BF948-BFFF-29B7-2094-30B5428A0BB4}"/>
              </a:ext>
            </a:extLst>
          </p:cNvPr>
          <p:cNvSpPr txBox="1">
            <a:spLocks/>
          </p:cNvSpPr>
          <p:nvPr/>
        </p:nvSpPr>
        <p:spPr>
          <a:xfrm>
            <a:off x="1091406" y="-278870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000" dirty="0" err="1">
                <a:solidFill>
                  <a:srgbClr val="154273"/>
                </a:solidFill>
              </a:rPr>
              <a:t>Equations</a:t>
            </a:r>
            <a:endParaRPr lang="nl-NL" sz="2000" dirty="0">
              <a:solidFill>
                <a:srgbClr val="154273"/>
              </a:solidFill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A1264164-C161-A97B-81B0-4213CEBCBD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617197"/>
            <a:ext cx="5454869" cy="376500"/>
          </a:xfrm>
        </p:spPr>
        <p:txBody>
          <a:bodyPr/>
          <a:lstStyle/>
          <a:p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Koninklijk Nederlands Meteorologisch Instituut, EMS 2023 Bratislava</a:t>
            </a:r>
          </a:p>
          <a:p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22D747-0400-DD08-AA93-AF9B11A401C5}"/>
              </a:ext>
            </a:extLst>
          </p:cNvPr>
          <p:cNvSpPr txBox="1"/>
          <p:nvPr/>
        </p:nvSpPr>
        <p:spPr>
          <a:xfrm>
            <a:off x="177006" y="530227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  <a:ea typeface="Verdana"/>
              </a:rPr>
              <a:t>regression with noise treatment</a:t>
            </a:r>
            <a:endParaRPr lang="en-US" b="1" dirty="0">
              <a:solidFill>
                <a:srgbClr val="7F7F7F"/>
              </a:solidFill>
              <a:ea typeface="Verdana"/>
            </a:endParaRPr>
          </a:p>
        </p:txBody>
      </p:sp>
      <p:pic>
        <p:nvPicPr>
          <p:cNvPr id="11" name="Picture 16" descr="Chart&#10;&#10;Description automatically generated">
            <a:extLst>
              <a:ext uri="{FF2B5EF4-FFF2-40B4-BE49-F238E27FC236}">
                <a16:creationId xmlns:a16="http://schemas.microsoft.com/office/drawing/2014/main" id="{16A1943D-4C98-2604-36CA-878079A63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06" y="1306240"/>
            <a:ext cx="2743200" cy="2057400"/>
          </a:xfrm>
          <a:prstGeom prst="rect">
            <a:avLst/>
          </a:prstGeom>
        </p:spPr>
      </p:pic>
      <p:pic>
        <p:nvPicPr>
          <p:cNvPr id="1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9B604933-EE81-20FB-E7D7-4DBC1D44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06" y="2957240"/>
            <a:ext cx="27432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1E72EE-B0DF-F063-B89C-64B0E97B6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546" y="1275438"/>
            <a:ext cx="2812380" cy="7928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C3EF03-05FB-C70D-FC90-FD6CAA7E4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657" y="2765556"/>
            <a:ext cx="4205937" cy="7156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84F4E1-4712-A761-BF22-E9D22738B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702" y="5323140"/>
            <a:ext cx="2743200" cy="6045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898627-F9CB-C091-D5AE-BD081CCEC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1093" y="4199976"/>
            <a:ext cx="2596331" cy="576564"/>
          </a:xfrm>
          <a:prstGeom prst="rect">
            <a:avLst/>
          </a:prstGeom>
        </p:spPr>
      </p:pic>
      <p:sp>
        <p:nvSpPr>
          <p:cNvPr id="26" name="Titel 1">
            <a:extLst>
              <a:ext uri="{FF2B5EF4-FFF2-40B4-BE49-F238E27FC236}">
                <a16:creationId xmlns:a16="http://schemas.microsoft.com/office/drawing/2014/main" id="{FD9CF015-9E26-3204-4D44-967289EB4BCA}"/>
              </a:ext>
            </a:extLst>
          </p:cNvPr>
          <p:cNvSpPr txBox="1">
            <a:spLocks/>
          </p:cNvSpPr>
          <p:nvPr/>
        </p:nvSpPr>
        <p:spPr>
          <a:xfrm>
            <a:off x="4257580" y="1467978"/>
            <a:ext cx="2539919" cy="4077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rgbClr val="154273"/>
                </a:solidFill>
              </a:rPr>
              <a:t>Prior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41C531BA-8056-BB46-AA20-7DF36FD374EE}"/>
              </a:ext>
            </a:extLst>
          </p:cNvPr>
          <p:cNvSpPr txBox="1">
            <a:spLocks/>
          </p:cNvSpPr>
          <p:nvPr/>
        </p:nvSpPr>
        <p:spPr>
          <a:xfrm>
            <a:off x="4257580" y="2919487"/>
            <a:ext cx="2539919" cy="4077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 err="1">
                <a:solidFill>
                  <a:srgbClr val="154273"/>
                </a:solidFill>
              </a:rPr>
              <a:t>Likelihood</a:t>
            </a:r>
            <a:endParaRPr lang="nl-NL" sz="2000" dirty="0">
              <a:solidFill>
                <a:srgbClr val="154273"/>
              </a:solidFill>
            </a:endParaRP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0A3C12BE-CBD5-2B59-6624-1F9E97DB5385}"/>
              </a:ext>
            </a:extLst>
          </p:cNvPr>
          <p:cNvSpPr txBox="1">
            <a:spLocks/>
          </p:cNvSpPr>
          <p:nvPr/>
        </p:nvSpPr>
        <p:spPr>
          <a:xfrm>
            <a:off x="4378449" y="5421561"/>
            <a:ext cx="2539919" cy="4077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rgbClr val="154273"/>
                </a:solidFill>
              </a:rPr>
              <a:t>Posterior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03751F-FCAB-EFC4-47FC-3222E1D6874E}"/>
              </a:ext>
            </a:extLst>
          </p:cNvPr>
          <p:cNvCxnSpPr>
            <a:cxnSpLocks/>
          </p:cNvCxnSpPr>
          <p:nvPr/>
        </p:nvCxnSpPr>
        <p:spPr>
          <a:xfrm flipV="1">
            <a:off x="10037379" y="3363640"/>
            <a:ext cx="725214" cy="878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3D6237-4456-8E1A-979F-0507F207884F}"/>
              </a:ext>
            </a:extLst>
          </p:cNvPr>
          <p:cNvCxnSpPr/>
          <p:nvPr/>
        </p:nvCxnSpPr>
        <p:spPr>
          <a:xfrm>
            <a:off x="3825766" y="1117927"/>
            <a:ext cx="0" cy="500292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75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402A32-2FB9-D674-0BD3-7D8E0CEFDC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617197"/>
            <a:ext cx="5454869" cy="376500"/>
          </a:xfrm>
        </p:spPr>
        <p:txBody>
          <a:bodyPr/>
          <a:lstStyle/>
          <a:p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Koninklijk Nederlands Meteorologisch Instituut, EMS 2023 Bratislava</a:t>
            </a:r>
          </a:p>
          <a:p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B7077F1E-E2BC-114D-0C95-E1E4C554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EA6D6-2E17-20E0-2F87-2C7EA6142D6C}"/>
              </a:ext>
            </a:extLst>
          </p:cNvPr>
          <p:cNvSpPr txBox="1"/>
          <p:nvPr/>
        </p:nvSpPr>
        <p:spPr>
          <a:xfrm>
            <a:off x="430679" y="3420487"/>
            <a:ext cx="126055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Society</a:t>
            </a:r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CD68B0-A1A5-7C5B-32ED-963CEE3F6B28}"/>
              </a:ext>
            </a:extLst>
          </p:cNvPr>
          <p:cNvSpPr txBox="1"/>
          <p:nvPr/>
        </p:nvSpPr>
        <p:spPr>
          <a:xfrm>
            <a:off x="3772689" y="3420487"/>
            <a:ext cx="126055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Science</a:t>
            </a:r>
          </a:p>
          <a:p>
            <a:pPr algn="ctr"/>
            <a:endParaRPr lang="en-US" dirty="0"/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D0C935A4-769A-3C04-4EB1-823D1388A374}"/>
              </a:ext>
            </a:extLst>
          </p:cNvPr>
          <p:cNvSpPr/>
          <p:nvPr/>
        </p:nvSpPr>
        <p:spPr>
          <a:xfrm>
            <a:off x="865848" y="4596274"/>
            <a:ext cx="3698060" cy="1092425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AFB441-7B82-07C5-AB4D-09A2049DF3B9}"/>
              </a:ext>
            </a:extLst>
          </p:cNvPr>
          <p:cNvSpPr txBox="1"/>
          <p:nvPr/>
        </p:nvSpPr>
        <p:spPr>
          <a:xfrm>
            <a:off x="1537486" y="5889307"/>
            <a:ext cx="261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Funding &amp; Autonomy</a:t>
            </a: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ACE46D97-91D9-8010-7118-D67F86FD2EFF}"/>
              </a:ext>
            </a:extLst>
          </p:cNvPr>
          <p:cNvSpPr/>
          <p:nvPr/>
        </p:nvSpPr>
        <p:spPr>
          <a:xfrm flipH="1" flipV="1">
            <a:off x="704908" y="1994685"/>
            <a:ext cx="3698059" cy="1182106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21590B-9A02-B5A0-EE86-7B89942D5900}"/>
              </a:ext>
            </a:extLst>
          </p:cNvPr>
          <p:cNvSpPr txBox="1"/>
          <p:nvPr/>
        </p:nvSpPr>
        <p:spPr>
          <a:xfrm>
            <a:off x="1537485" y="1424745"/>
            <a:ext cx="211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Results &amp; Advice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45832CD-9535-3D97-773E-5C1CB2E54A87}"/>
              </a:ext>
            </a:extLst>
          </p:cNvPr>
          <p:cNvSpPr txBox="1">
            <a:spLocks/>
          </p:cNvSpPr>
          <p:nvPr/>
        </p:nvSpPr>
        <p:spPr>
          <a:xfrm>
            <a:off x="177006" y="-236830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 err="1">
                <a:solidFill>
                  <a:srgbClr val="154273"/>
                </a:solidFill>
              </a:rPr>
              <a:t>Conventional</a:t>
            </a:r>
            <a:r>
              <a:rPr lang="nl-NL" sz="2400" dirty="0">
                <a:solidFill>
                  <a:srgbClr val="154273"/>
                </a:solidFill>
              </a:rPr>
              <a:t> </a:t>
            </a:r>
            <a:r>
              <a:rPr lang="nl-NL" sz="2400" dirty="0" err="1">
                <a:solidFill>
                  <a:srgbClr val="154273"/>
                </a:solidFill>
              </a:rPr>
              <a:t>social</a:t>
            </a:r>
            <a:r>
              <a:rPr lang="nl-NL" sz="2400" dirty="0">
                <a:solidFill>
                  <a:srgbClr val="154273"/>
                </a:solidFill>
              </a:rPr>
              <a:t> contract?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4B7B701D-D5C2-E1D8-D3A0-9E325D05F92C}"/>
              </a:ext>
            </a:extLst>
          </p:cNvPr>
          <p:cNvSpPr txBox="1">
            <a:spLocks/>
          </p:cNvSpPr>
          <p:nvPr/>
        </p:nvSpPr>
        <p:spPr>
          <a:xfrm>
            <a:off x="1060957" y="-236831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400" dirty="0">
                <a:solidFill>
                  <a:srgbClr val="154273"/>
                </a:solidFill>
              </a:rPr>
              <a:t>New </a:t>
            </a:r>
            <a:r>
              <a:rPr lang="nl-NL" sz="2400" dirty="0" err="1">
                <a:solidFill>
                  <a:srgbClr val="154273"/>
                </a:solidFill>
              </a:rPr>
              <a:t>social</a:t>
            </a:r>
            <a:r>
              <a:rPr lang="nl-NL" sz="2400" dirty="0">
                <a:solidFill>
                  <a:srgbClr val="154273"/>
                </a:solidFill>
              </a:rPr>
              <a:t> contract?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575D9E-23E7-22B2-F23A-291818F2CB76}"/>
              </a:ext>
            </a:extLst>
          </p:cNvPr>
          <p:cNvSpPr txBox="1"/>
          <p:nvPr/>
        </p:nvSpPr>
        <p:spPr>
          <a:xfrm>
            <a:off x="7461309" y="3429000"/>
            <a:ext cx="126055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Society</a:t>
            </a:r>
          </a:p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0C2F38-F05F-3500-D5B3-45BA8C20DC27}"/>
              </a:ext>
            </a:extLst>
          </p:cNvPr>
          <p:cNvSpPr txBox="1"/>
          <p:nvPr/>
        </p:nvSpPr>
        <p:spPr>
          <a:xfrm>
            <a:off x="8205324" y="3428579"/>
            <a:ext cx="3110482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                     Science</a:t>
            </a:r>
          </a:p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38F3F6F-019A-E1F8-01B5-461DF80BDED6}"/>
              </a:ext>
            </a:extLst>
          </p:cNvPr>
          <p:cNvSpPr/>
          <p:nvPr/>
        </p:nvSpPr>
        <p:spPr>
          <a:xfrm>
            <a:off x="8213416" y="3439115"/>
            <a:ext cx="2265770" cy="906308"/>
          </a:xfrm>
          <a:custGeom>
            <a:avLst/>
            <a:gdLst>
              <a:gd name="connsiteX0" fmla="*/ 0 w 2265770"/>
              <a:gd name="connsiteY0" fmla="*/ 0 h 906308"/>
              <a:gd name="connsiteX1" fmla="*/ 2265770 w 2265770"/>
              <a:gd name="connsiteY1" fmla="*/ 898216 h 906308"/>
              <a:gd name="connsiteX2" fmla="*/ 0 w 2265770"/>
              <a:gd name="connsiteY2" fmla="*/ 906308 h 906308"/>
              <a:gd name="connsiteX3" fmla="*/ 0 w 2265770"/>
              <a:gd name="connsiteY3" fmla="*/ 0 h 90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5770" h="906308">
                <a:moveTo>
                  <a:pt x="0" y="0"/>
                </a:moveTo>
                <a:lnTo>
                  <a:pt x="2265770" y="898216"/>
                </a:lnTo>
                <a:lnTo>
                  <a:pt x="0" y="9063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34A879-ADA9-4D01-CF8E-0E5DF742CE41}"/>
              </a:ext>
            </a:extLst>
          </p:cNvPr>
          <p:cNvSpPr txBox="1"/>
          <p:nvPr/>
        </p:nvSpPr>
        <p:spPr>
          <a:xfrm>
            <a:off x="7461309" y="3420487"/>
            <a:ext cx="12605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Society</a:t>
            </a:r>
          </a:p>
          <a:p>
            <a:pPr algn="ctr"/>
            <a:endParaRPr lang="en-US" dirty="0"/>
          </a:p>
        </p:txBody>
      </p:sp>
      <p:pic>
        <p:nvPicPr>
          <p:cNvPr id="25" name="Graphic 24" descr="Cheers with solid fill">
            <a:extLst>
              <a:ext uri="{FF2B5EF4-FFF2-40B4-BE49-F238E27FC236}">
                <a16:creationId xmlns:a16="http://schemas.microsoft.com/office/drawing/2014/main" id="{934D9836-AB53-98BB-CAF0-0C2DE63E5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6530" y="2097552"/>
            <a:ext cx="1234035" cy="12340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0D39679-E518-9EAA-EA74-564CEFA18C5B}"/>
              </a:ext>
            </a:extLst>
          </p:cNvPr>
          <p:cNvSpPr txBox="1"/>
          <p:nvPr/>
        </p:nvSpPr>
        <p:spPr>
          <a:xfrm>
            <a:off x="7792736" y="4857441"/>
            <a:ext cx="3307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Understand each other?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Share ownership of future issues in weather and climate?</a:t>
            </a:r>
          </a:p>
        </p:txBody>
      </p:sp>
    </p:spTree>
    <p:extLst>
      <p:ext uri="{BB962C8B-B14F-4D97-AF65-F5344CB8AC3E}">
        <p14:creationId xmlns:p14="http://schemas.microsoft.com/office/powerpoint/2010/main" val="284875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7" grpId="0"/>
      <p:bldP spid="18" grpId="0" animBg="1"/>
      <p:bldP spid="19" grpId="0" animBg="1"/>
      <p:bldP spid="21" grpId="0" animBg="1"/>
      <p:bldP spid="22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F71CA-1ECE-4B45-AD5B-7C558F3A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" y="-236830"/>
            <a:ext cx="10923588" cy="948047"/>
          </a:xfrm>
        </p:spPr>
        <p:txBody>
          <a:bodyPr>
            <a:normAutofit/>
          </a:bodyPr>
          <a:lstStyle/>
          <a:p>
            <a:r>
              <a:rPr lang="nl-NL" sz="2400">
                <a:solidFill>
                  <a:srgbClr val="154273"/>
                </a:solidFill>
              </a:rPr>
              <a:t>Q &amp; A slide</a:t>
            </a:r>
            <a:endParaRPr lang="nl-NL" sz="2400" dirty="0">
              <a:solidFill>
                <a:srgbClr val="154273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B0BF948-BFFF-29B7-2094-30B5428A0BB4}"/>
              </a:ext>
            </a:extLst>
          </p:cNvPr>
          <p:cNvSpPr txBox="1">
            <a:spLocks/>
          </p:cNvSpPr>
          <p:nvPr/>
        </p:nvSpPr>
        <p:spPr>
          <a:xfrm>
            <a:off x="1091406" y="-278870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000" dirty="0" err="1">
                <a:solidFill>
                  <a:srgbClr val="154273"/>
                </a:solidFill>
              </a:rPr>
              <a:t>Equations</a:t>
            </a:r>
            <a:endParaRPr lang="nl-NL" sz="2000" dirty="0">
              <a:solidFill>
                <a:srgbClr val="154273"/>
              </a:solidFill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A1264164-C161-A97B-81B0-4213CEBCBD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617197"/>
            <a:ext cx="5454869" cy="376500"/>
          </a:xfrm>
        </p:spPr>
        <p:txBody>
          <a:bodyPr/>
          <a:lstStyle/>
          <a:p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Koninklijk Nederlands Meteorologisch Instituut, EMS 2023 Bratislava</a:t>
            </a:r>
          </a:p>
          <a:p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22D747-0400-DD08-AA93-AF9B11A401C5}"/>
              </a:ext>
            </a:extLst>
          </p:cNvPr>
          <p:cNvSpPr txBox="1"/>
          <p:nvPr/>
        </p:nvSpPr>
        <p:spPr>
          <a:xfrm>
            <a:off x="177006" y="530227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  <a:ea typeface="Verdana"/>
              </a:rPr>
              <a:t>regression with noise treatment</a:t>
            </a:r>
            <a:endParaRPr lang="en-US" b="1" dirty="0">
              <a:solidFill>
                <a:srgbClr val="7F7F7F"/>
              </a:solidFill>
              <a:ea typeface="Verdana"/>
            </a:endParaRPr>
          </a:p>
        </p:txBody>
      </p:sp>
      <p:pic>
        <p:nvPicPr>
          <p:cNvPr id="11" name="Picture 16" descr="Chart&#10;&#10;Description automatically generated">
            <a:extLst>
              <a:ext uri="{FF2B5EF4-FFF2-40B4-BE49-F238E27FC236}">
                <a16:creationId xmlns:a16="http://schemas.microsoft.com/office/drawing/2014/main" id="{16A1943D-4C98-2604-36CA-878079A63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06" y="1306240"/>
            <a:ext cx="2743200" cy="2057400"/>
          </a:xfrm>
          <a:prstGeom prst="rect">
            <a:avLst/>
          </a:prstGeom>
        </p:spPr>
      </p:pic>
      <p:pic>
        <p:nvPicPr>
          <p:cNvPr id="12" name="Picture 21" descr="Chart, line chart&#10;&#10;Description automatically generated">
            <a:extLst>
              <a:ext uri="{FF2B5EF4-FFF2-40B4-BE49-F238E27FC236}">
                <a16:creationId xmlns:a16="http://schemas.microsoft.com/office/drawing/2014/main" id="{9B604933-EE81-20FB-E7D7-4DBC1D44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06" y="2957240"/>
            <a:ext cx="2743200" cy="2057400"/>
          </a:xfrm>
          <a:prstGeom prst="rect">
            <a:avLst/>
          </a:prstGeom>
        </p:spPr>
      </p:pic>
      <p:sp>
        <p:nvSpPr>
          <p:cNvPr id="26" name="Titel 1">
            <a:extLst>
              <a:ext uri="{FF2B5EF4-FFF2-40B4-BE49-F238E27FC236}">
                <a16:creationId xmlns:a16="http://schemas.microsoft.com/office/drawing/2014/main" id="{FD9CF015-9E26-3204-4D44-967289EB4BCA}"/>
              </a:ext>
            </a:extLst>
          </p:cNvPr>
          <p:cNvSpPr txBox="1">
            <a:spLocks/>
          </p:cNvSpPr>
          <p:nvPr/>
        </p:nvSpPr>
        <p:spPr>
          <a:xfrm>
            <a:off x="6234933" y="571168"/>
            <a:ext cx="2539919" cy="4077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>
                <a:solidFill>
                  <a:srgbClr val="154273"/>
                </a:solidFill>
              </a:rPr>
              <a:t>Standard GPR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41C531BA-8056-BB46-AA20-7DF36FD374EE}"/>
              </a:ext>
            </a:extLst>
          </p:cNvPr>
          <p:cNvSpPr txBox="1">
            <a:spLocks/>
          </p:cNvSpPr>
          <p:nvPr/>
        </p:nvSpPr>
        <p:spPr>
          <a:xfrm>
            <a:off x="6096000" y="2588183"/>
            <a:ext cx="2539919" cy="4077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 err="1">
                <a:solidFill>
                  <a:srgbClr val="154273"/>
                </a:solidFill>
              </a:rPr>
              <a:t>With</a:t>
            </a:r>
            <a:r>
              <a:rPr lang="nl-NL" sz="2000" dirty="0">
                <a:solidFill>
                  <a:srgbClr val="154273"/>
                </a:solidFill>
              </a:rPr>
              <a:t> </a:t>
            </a:r>
            <a:r>
              <a:rPr lang="nl-NL" sz="2000" dirty="0" err="1">
                <a:solidFill>
                  <a:srgbClr val="154273"/>
                </a:solidFill>
              </a:rPr>
              <a:t>external</a:t>
            </a:r>
            <a:r>
              <a:rPr lang="nl-NL" sz="2000" dirty="0">
                <a:solidFill>
                  <a:srgbClr val="154273"/>
                </a:solidFill>
              </a:rPr>
              <a:t> drift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0A3C12BE-CBD5-2B59-6624-1F9E97DB5385}"/>
              </a:ext>
            </a:extLst>
          </p:cNvPr>
          <p:cNvSpPr txBox="1">
            <a:spLocks/>
          </p:cNvSpPr>
          <p:nvPr/>
        </p:nvSpPr>
        <p:spPr>
          <a:xfrm>
            <a:off x="5825298" y="4668580"/>
            <a:ext cx="3081322" cy="5858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000" dirty="0" err="1">
                <a:solidFill>
                  <a:srgbClr val="154273"/>
                </a:solidFill>
              </a:rPr>
              <a:t>With</a:t>
            </a:r>
            <a:r>
              <a:rPr lang="nl-NL" sz="2000" dirty="0">
                <a:solidFill>
                  <a:srgbClr val="154273"/>
                </a:solidFill>
              </a:rPr>
              <a:t> bias </a:t>
            </a:r>
            <a:r>
              <a:rPr lang="nl-NL" sz="2000" dirty="0" err="1">
                <a:solidFill>
                  <a:srgbClr val="154273"/>
                </a:solidFill>
              </a:rPr>
              <a:t>and</a:t>
            </a:r>
            <a:r>
              <a:rPr lang="nl-NL" sz="2000" dirty="0">
                <a:solidFill>
                  <a:srgbClr val="154273"/>
                </a:solidFill>
              </a:rPr>
              <a:t> </a:t>
            </a:r>
            <a:r>
              <a:rPr lang="nl-NL" sz="2000" dirty="0" err="1">
                <a:solidFill>
                  <a:srgbClr val="154273"/>
                </a:solidFill>
              </a:rPr>
              <a:t>noise</a:t>
            </a:r>
            <a:endParaRPr lang="nl-NL" sz="2000" dirty="0">
              <a:solidFill>
                <a:srgbClr val="154273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3D6237-4456-8E1A-979F-0507F207884F}"/>
              </a:ext>
            </a:extLst>
          </p:cNvPr>
          <p:cNvCxnSpPr/>
          <p:nvPr/>
        </p:nvCxnSpPr>
        <p:spPr>
          <a:xfrm>
            <a:off x="3825766" y="1117927"/>
            <a:ext cx="0" cy="500292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AF54713-AD10-4E61-CF79-166D1E4F5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483" y="1094379"/>
            <a:ext cx="4898641" cy="1023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11C7D4-3749-E547-4E44-DF09222B6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512" y="3011788"/>
            <a:ext cx="6565780" cy="12852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5611BE-FEDF-0BDE-7F2F-42EC94975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9059" y="5486976"/>
            <a:ext cx="7618686" cy="9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1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4862FF-DD60-92CD-F94E-A4FE03B17904}"/>
              </a:ext>
            </a:extLst>
          </p:cNvPr>
          <p:cNvSpPr txBox="1"/>
          <p:nvPr/>
        </p:nvSpPr>
        <p:spPr>
          <a:xfrm rot="16200000">
            <a:off x="1786660" y="4872895"/>
            <a:ext cx="269447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 Service</a:t>
            </a: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B7077F1E-E2BC-114D-0C95-E1E4C554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5540A2-A3C0-76C0-9EA8-47C5785A0325}"/>
              </a:ext>
            </a:extLst>
          </p:cNvPr>
          <p:cNvSpPr txBox="1"/>
          <p:nvPr/>
        </p:nvSpPr>
        <p:spPr>
          <a:xfrm>
            <a:off x="4346982" y="5929747"/>
            <a:ext cx="3672581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FD90FE-58FD-E13B-6712-653FDF871715}"/>
              </a:ext>
            </a:extLst>
          </p:cNvPr>
          <p:cNvSpPr txBox="1"/>
          <p:nvPr/>
        </p:nvSpPr>
        <p:spPr>
          <a:xfrm>
            <a:off x="4346981" y="5119222"/>
            <a:ext cx="3672581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9B268-93F7-933D-DEE0-3F9A3595C4F4}"/>
              </a:ext>
            </a:extLst>
          </p:cNvPr>
          <p:cNvSpPr txBox="1"/>
          <p:nvPr/>
        </p:nvSpPr>
        <p:spPr>
          <a:xfrm>
            <a:off x="4346980" y="4308697"/>
            <a:ext cx="3672581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8AEA4-46C5-66DE-A57E-79B3396765D5}"/>
              </a:ext>
            </a:extLst>
          </p:cNvPr>
          <p:cNvSpPr txBox="1"/>
          <p:nvPr/>
        </p:nvSpPr>
        <p:spPr>
          <a:xfrm>
            <a:off x="4346979" y="3498172"/>
            <a:ext cx="367258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INTELLIGENCE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6FDCFE-0C29-9E7F-2767-74CB42EF3A2D}"/>
              </a:ext>
            </a:extLst>
          </p:cNvPr>
          <p:cNvSpPr txBox="1"/>
          <p:nvPr/>
        </p:nvSpPr>
        <p:spPr>
          <a:xfrm>
            <a:off x="4346978" y="2687647"/>
            <a:ext cx="367258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DECISION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B8841-B4EB-0D7E-9114-4FE4CB829757}"/>
              </a:ext>
            </a:extLst>
          </p:cNvPr>
          <p:cNvSpPr txBox="1"/>
          <p:nvPr/>
        </p:nvSpPr>
        <p:spPr>
          <a:xfrm>
            <a:off x="4346977" y="1877122"/>
            <a:ext cx="367258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462318-B772-AAA1-4045-845E69420920}"/>
              </a:ext>
            </a:extLst>
          </p:cNvPr>
          <p:cNvSpPr txBox="1"/>
          <p:nvPr/>
        </p:nvSpPr>
        <p:spPr>
          <a:xfrm>
            <a:off x="4346976" y="1066597"/>
            <a:ext cx="3672581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VALUE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4C578-3BAC-4388-E9DB-3741BB207CB3}"/>
              </a:ext>
            </a:extLst>
          </p:cNvPr>
          <p:cNvSpPr txBox="1"/>
          <p:nvPr/>
        </p:nvSpPr>
        <p:spPr>
          <a:xfrm>
            <a:off x="4346976" y="6432495"/>
            <a:ext cx="367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ACQUIRE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367F3F7-9201-3575-8443-64EB01C40CEB}"/>
              </a:ext>
            </a:extLst>
          </p:cNvPr>
          <p:cNvSpPr/>
          <p:nvPr/>
        </p:nvSpPr>
        <p:spPr>
          <a:xfrm>
            <a:off x="6017090" y="6301354"/>
            <a:ext cx="307571" cy="13945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EB7075-D62F-C10F-C4CE-EABBD640E656}"/>
              </a:ext>
            </a:extLst>
          </p:cNvPr>
          <p:cNvSpPr txBox="1"/>
          <p:nvPr/>
        </p:nvSpPr>
        <p:spPr>
          <a:xfrm>
            <a:off x="4341152" y="5619574"/>
            <a:ext cx="367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24C5E29-3633-051E-177A-E928ED721E09}"/>
              </a:ext>
            </a:extLst>
          </p:cNvPr>
          <p:cNvSpPr/>
          <p:nvPr/>
        </p:nvSpPr>
        <p:spPr>
          <a:xfrm>
            <a:off x="6011266" y="5488433"/>
            <a:ext cx="307571" cy="13945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ABCC97-FC4D-EDF8-34A9-9109E8B1AE15}"/>
              </a:ext>
            </a:extLst>
          </p:cNvPr>
          <p:cNvSpPr txBox="1"/>
          <p:nvPr/>
        </p:nvSpPr>
        <p:spPr>
          <a:xfrm>
            <a:off x="4335328" y="4806653"/>
            <a:ext cx="367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ANALYZE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1EEF488-BB9F-BEDA-8615-A7D4137C499C}"/>
              </a:ext>
            </a:extLst>
          </p:cNvPr>
          <p:cNvSpPr/>
          <p:nvPr/>
        </p:nvSpPr>
        <p:spPr>
          <a:xfrm>
            <a:off x="6005442" y="4675512"/>
            <a:ext cx="307571" cy="13945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4BA7F6-7B97-3089-3753-268E20241DFA}"/>
              </a:ext>
            </a:extLst>
          </p:cNvPr>
          <p:cNvSpPr txBox="1"/>
          <p:nvPr/>
        </p:nvSpPr>
        <p:spPr>
          <a:xfrm>
            <a:off x="4329504" y="3985419"/>
            <a:ext cx="367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COMMUNICATE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2EAE64F-823B-E6CA-9835-27BE4E76592A}"/>
              </a:ext>
            </a:extLst>
          </p:cNvPr>
          <p:cNvSpPr/>
          <p:nvPr/>
        </p:nvSpPr>
        <p:spPr>
          <a:xfrm>
            <a:off x="5999618" y="3854278"/>
            <a:ext cx="307571" cy="13945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052458-572F-219F-A8D3-4D3FFAD5C683}"/>
              </a:ext>
            </a:extLst>
          </p:cNvPr>
          <p:cNvSpPr txBox="1"/>
          <p:nvPr/>
        </p:nvSpPr>
        <p:spPr>
          <a:xfrm>
            <a:off x="4323680" y="3180811"/>
            <a:ext cx="367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APPLY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5CCE04A-07CF-902C-2BB1-A3BDC6F18A7A}"/>
              </a:ext>
            </a:extLst>
          </p:cNvPr>
          <p:cNvSpPr/>
          <p:nvPr/>
        </p:nvSpPr>
        <p:spPr>
          <a:xfrm>
            <a:off x="5993794" y="3049670"/>
            <a:ext cx="307571" cy="13945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5168F9-3960-BD4C-1358-7EFE7D81C3B8}"/>
              </a:ext>
            </a:extLst>
          </p:cNvPr>
          <p:cNvSpPr txBox="1"/>
          <p:nvPr/>
        </p:nvSpPr>
        <p:spPr>
          <a:xfrm>
            <a:off x="4317856" y="2376203"/>
            <a:ext cx="367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FORMULATE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5DDA4BCF-20E1-9C6E-F75B-856ACE9EF7AD}"/>
              </a:ext>
            </a:extLst>
          </p:cNvPr>
          <p:cNvSpPr/>
          <p:nvPr/>
        </p:nvSpPr>
        <p:spPr>
          <a:xfrm>
            <a:off x="5987970" y="2245062"/>
            <a:ext cx="307571" cy="13945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9AA457-C06A-8E88-9BE1-E72AB9E391A9}"/>
              </a:ext>
            </a:extLst>
          </p:cNvPr>
          <p:cNvSpPr txBox="1"/>
          <p:nvPr/>
        </p:nvSpPr>
        <p:spPr>
          <a:xfrm>
            <a:off x="4312032" y="1571595"/>
            <a:ext cx="367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03DAC609-6D7E-2856-8601-54A6031AC677}"/>
              </a:ext>
            </a:extLst>
          </p:cNvPr>
          <p:cNvSpPr/>
          <p:nvPr/>
        </p:nvSpPr>
        <p:spPr>
          <a:xfrm>
            <a:off x="5982146" y="1440454"/>
            <a:ext cx="307571" cy="13945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itel 1">
            <a:extLst>
              <a:ext uri="{FF2B5EF4-FFF2-40B4-BE49-F238E27FC236}">
                <a16:creationId xmlns:a16="http://schemas.microsoft.com/office/drawing/2014/main" id="{AFC45E52-239F-0C5D-0DB4-3A7D9947B23D}"/>
              </a:ext>
            </a:extLst>
          </p:cNvPr>
          <p:cNvSpPr txBox="1">
            <a:spLocks/>
          </p:cNvSpPr>
          <p:nvPr/>
        </p:nvSpPr>
        <p:spPr>
          <a:xfrm rot="16200000">
            <a:off x="-5222543" y="776286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>
                <a:solidFill>
                  <a:srgbClr val="154273"/>
                </a:solidFill>
              </a:rPr>
              <a:t>Knowledge-</a:t>
            </a:r>
            <a:r>
              <a:rPr lang="nl-NL" sz="2400" dirty="0" err="1">
                <a:solidFill>
                  <a:srgbClr val="154273"/>
                </a:solidFill>
              </a:rPr>
              <a:t>value</a:t>
            </a:r>
            <a:r>
              <a:rPr lang="nl-NL" sz="2400" dirty="0">
                <a:solidFill>
                  <a:srgbClr val="154273"/>
                </a:solidFill>
              </a:rPr>
              <a:t> chain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886646-D654-A07C-7AB8-D2D7C83F5A86}"/>
              </a:ext>
            </a:extLst>
          </p:cNvPr>
          <p:cNvSpPr txBox="1"/>
          <p:nvPr/>
        </p:nvSpPr>
        <p:spPr>
          <a:xfrm rot="16200000">
            <a:off x="2598442" y="661576"/>
            <a:ext cx="107091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Society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1A6677-8BE7-BEFA-930E-588B5CE593D0}"/>
              </a:ext>
            </a:extLst>
          </p:cNvPr>
          <p:cNvSpPr txBox="1"/>
          <p:nvPr/>
        </p:nvSpPr>
        <p:spPr>
          <a:xfrm rot="16200000">
            <a:off x="1967300" y="2364549"/>
            <a:ext cx="2335036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 Health Inst.</a:t>
            </a: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C7492F-6C87-1FF7-D214-476429493476}"/>
              </a:ext>
            </a:extLst>
          </p:cNvPr>
          <p:cNvSpPr txBox="1"/>
          <p:nvPr/>
        </p:nvSpPr>
        <p:spPr>
          <a:xfrm rot="16200000">
            <a:off x="8345346" y="4404068"/>
            <a:ext cx="3632127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 Service</a:t>
            </a: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3B8855-FCB8-2FAF-58BE-C9B10DA853D1}"/>
              </a:ext>
            </a:extLst>
          </p:cNvPr>
          <p:cNvSpPr txBox="1"/>
          <p:nvPr/>
        </p:nvSpPr>
        <p:spPr>
          <a:xfrm rot="16200000">
            <a:off x="7643935" y="2793065"/>
            <a:ext cx="3205418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Public Health Inst.</a:t>
            </a: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A401AB-31A5-8225-3CEF-F15BF9F31121}"/>
              </a:ext>
            </a:extLst>
          </p:cNvPr>
          <p:cNvSpPr txBox="1"/>
          <p:nvPr/>
        </p:nvSpPr>
        <p:spPr>
          <a:xfrm rot="16200000">
            <a:off x="8711188" y="654901"/>
            <a:ext cx="107091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Society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229FC4-6F26-7EE6-7B77-FFDAEAF337A4}"/>
              </a:ext>
            </a:extLst>
          </p:cNvPr>
          <p:cNvSpPr txBox="1"/>
          <p:nvPr/>
        </p:nvSpPr>
        <p:spPr>
          <a:xfrm rot="16200000">
            <a:off x="8501700" y="5482223"/>
            <a:ext cx="1475819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Society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D758E31F-1DB0-8E20-0692-785EE30DB712}"/>
              </a:ext>
            </a:extLst>
          </p:cNvPr>
          <p:cNvSpPr/>
          <p:nvPr/>
        </p:nvSpPr>
        <p:spPr>
          <a:xfrm rot="10800000">
            <a:off x="9733149" y="3041357"/>
            <a:ext cx="894208" cy="61331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8" name="Right Triangle 47">
            <a:extLst>
              <a:ext uri="{FF2B5EF4-FFF2-40B4-BE49-F238E27FC236}">
                <a16:creationId xmlns:a16="http://schemas.microsoft.com/office/drawing/2014/main" id="{F5363318-FC60-D7A6-281E-A0D580B5BD17}"/>
              </a:ext>
            </a:extLst>
          </p:cNvPr>
          <p:cNvSpPr/>
          <p:nvPr/>
        </p:nvSpPr>
        <p:spPr>
          <a:xfrm>
            <a:off x="8784978" y="4257930"/>
            <a:ext cx="894208" cy="59950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30DD329E-10F2-07EE-893D-4B71EF1A7456}"/>
              </a:ext>
            </a:extLst>
          </p:cNvPr>
          <p:cNvSpPr/>
          <p:nvPr/>
        </p:nvSpPr>
        <p:spPr>
          <a:xfrm flipV="1">
            <a:off x="8783810" y="5205977"/>
            <a:ext cx="894208" cy="59950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E429B032-B7AF-1E33-105D-7538BB04899C}"/>
              </a:ext>
            </a:extLst>
          </p:cNvPr>
          <p:cNvSpPr/>
          <p:nvPr/>
        </p:nvSpPr>
        <p:spPr>
          <a:xfrm rot="10800000" flipV="1">
            <a:off x="9708308" y="6060934"/>
            <a:ext cx="923330" cy="61331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0C2A251-8975-8311-A466-9247D49C0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619" y="2791775"/>
            <a:ext cx="4685249" cy="229568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Results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Next steps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C16044F2-537A-ABB6-C6B1-194A5BC21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>
            <a:normAutofit/>
          </a:bodyPr>
          <a:lstStyle/>
          <a:p>
            <a:r>
              <a:rPr lang="en-US" sz="1600" b="1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B9B829-A739-02CC-896D-A05B2AB7DBE5}"/>
              </a:ext>
            </a:extLst>
          </p:cNvPr>
          <p:cNvSpPr txBox="1"/>
          <p:nvPr/>
        </p:nvSpPr>
        <p:spPr>
          <a:xfrm>
            <a:off x="6399451" y="417308"/>
            <a:ext cx="3035862" cy="954107"/>
          </a:xfrm>
          <a:prstGeom prst="rect">
            <a:avLst/>
          </a:prstGeom>
          <a:solidFill>
            <a:srgbClr val="8EC9E7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Royal Netherlands</a:t>
            </a: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Meteorological Institute</a:t>
            </a:r>
          </a:p>
          <a:p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Ministry of Infrastructure and</a:t>
            </a:r>
          </a:p>
          <a:p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97629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F71CA-1ECE-4B45-AD5B-7C558F3A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" y="-236830"/>
            <a:ext cx="10923588" cy="948047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154273"/>
                </a:solidFill>
              </a:rPr>
              <a:t>Question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12BF192-9A8A-D148-DEBA-AB2A7ED06E6C}"/>
              </a:ext>
            </a:extLst>
          </p:cNvPr>
          <p:cNvSpPr txBox="1">
            <a:spLocks/>
          </p:cNvSpPr>
          <p:nvPr/>
        </p:nvSpPr>
        <p:spPr>
          <a:xfrm>
            <a:off x="1091406" y="-9275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000" dirty="0">
                <a:solidFill>
                  <a:srgbClr val="154273"/>
                </a:solidFill>
              </a:rPr>
              <a:t>Question </a:t>
            </a:r>
            <a:r>
              <a:rPr lang="nl-NL" sz="2000" dirty="0" err="1">
                <a:solidFill>
                  <a:srgbClr val="154273"/>
                </a:solidFill>
              </a:rPr>
              <a:t>from</a:t>
            </a:r>
            <a:r>
              <a:rPr lang="nl-NL" sz="2000" dirty="0">
                <a:solidFill>
                  <a:srgbClr val="154273"/>
                </a:solidFill>
              </a:rPr>
              <a:t>: </a:t>
            </a:r>
            <a:r>
              <a:rPr lang="en-US" sz="2000" dirty="0">
                <a:solidFill>
                  <a:srgbClr val="154273"/>
                </a:solidFill>
              </a:rPr>
              <a:t>National Institute for</a:t>
            </a:r>
          </a:p>
          <a:p>
            <a:pPr algn="r"/>
            <a:r>
              <a:rPr lang="en-US" sz="2000" dirty="0">
                <a:solidFill>
                  <a:srgbClr val="154273"/>
                </a:solidFill>
              </a:rPr>
              <a:t>Public Health and the Environment</a:t>
            </a:r>
            <a:endParaRPr lang="nl-NL" sz="2000" dirty="0">
              <a:solidFill>
                <a:srgbClr val="154273"/>
              </a:solidFill>
            </a:endParaRP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EA2D5A55-ADC2-D66F-8D35-D6C07131F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617197"/>
            <a:ext cx="5454869" cy="376500"/>
          </a:xfrm>
        </p:spPr>
        <p:txBody>
          <a:bodyPr/>
          <a:lstStyle/>
          <a:p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Koninklijk Nederlands Meteorologisch Instituut, EMS 2023 Bratislava</a:t>
            </a:r>
          </a:p>
          <a:p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E4AD9-F5F8-A5FF-8679-B9107973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73" y="2561653"/>
            <a:ext cx="4910396" cy="313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B6E63C-4285-43D9-A8F5-2101CAADE5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52" y="2644740"/>
            <a:ext cx="4071642" cy="30500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8AED3F-BD52-DDD8-7C16-F6266C164877}"/>
              </a:ext>
            </a:extLst>
          </p:cNvPr>
          <p:cNvSpPr txBox="1"/>
          <p:nvPr/>
        </p:nvSpPr>
        <p:spPr>
          <a:xfrm>
            <a:off x="804333" y="5822966"/>
            <a:ext cx="35491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  <a:ea typeface="Verdana"/>
              </a:rPr>
              <a:t>Risk mapping for</a:t>
            </a:r>
          </a:p>
          <a:p>
            <a:pPr algn="ctr"/>
            <a:r>
              <a:rPr lang="en-US" dirty="0">
                <a:solidFill>
                  <a:srgbClr val="7F7F7F"/>
                </a:solidFill>
                <a:ea typeface="Verdana"/>
              </a:rPr>
              <a:t>airborne infectious diseases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D24944-A96B-6F49-C06F-3995CED34E36}"/>
              </a:ext>
            </a:extLst>
          </p:cNvPr>
          <p:cNvSpPr txBox="1"/>
          <p:nvPr/>
        </p:nvSpPr>
        <p:spPr>
          <a:xfrm>
            <a:off x="7427951" y="5822966"/>
            <a:ext cx="34074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  <a:ea typeface="Verdana"/>
              </a:rPr>
              <a:t>Source detection of</a:t>
            </a:r>
          </a:p>
          <a:p>
            <a:pPr algn="ctr"/>
            <a:r>
              <a:rPr lang="en-US" dirty="0">
                <a:solidFill>
                  <a:srgbClr val="7F7F7F"/>
                </a:solidFill>
                <a:ea typeface="Verdana"/>
              </a:rPr>
              <a:t>airborne infectious diseases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420AD8-73A5-7CEC-0C28-5CB922A7F86E}"/>
              </a:ext>
            </a:extLst>
          </p:cNvPr>
          <p:cNvSpPr txBox="1"/>
          <p:nvPr/>
        </p:nvSpPr>
        <p:spPr>
          <a:xfrm>
            <a:off x="6932814" y="6581001"/>
            <a:ext cx="517082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  <a:ea typeface="Verdana"/>
              </a:rPr>
              <a:t>Source: RIVM, https://doi.org/10.3201%2Feid2410.180906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B2D104-9C4B-CF48-DBDF-F55C0FD1AEA4}"/>
              </a:ext>
            </a:extLst>
          </p:cNvPr>
          <p:cNvSpPr txBox="1"/>
          <p:nvPr/>
        </p:nvSpPr>
        <p:spPr>
          <a:xfrm>
            <a:off x="4612461" y="1056082"/>
            <a:ext cx="281549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ea typeface="Verdana"/>
              </a:rPr>
              <a:t>Can KNMI provide historical weather maps at</a:t>
            </a:r>
          </a:p>
          <a:p>
            <a:pPr algn="ctr"/>
            <a:r>
              <a:rPr lang="en-US" dirty="0">
                <a:solidFill>
                  <a:srgbClr val="C00000"/>
                </a:solidFill>
                <a:ea typeface="Verdana"/>
              </a:rPr>
              <a:t>1 km X 1 km X 1 hour </a:t>
            </a:r>
          </a:p>
          <a:p>
            <a:pPr algn="ctr"/>
            <a:r>
              <a:rPr lang="en-US" dirty="0">
                <a:solidFill>
                  <a:srgbClr val="C00000"/>
                </a:solidFill>
                <a:ea typeface="Verdana"/>
              </a:rPr>
              <a:t>resolution?</a:t>
            </a:r>
          </a:p>
        </p:txBody>
      </p:sp>
    </p:spTree>
    <p:extLst>
      <p:ext uri="{BB962C8B-B14F-4D97-AF65-F5344CB8AC3E}">
        <p14:creationId xmlns:p14="http://schemas.microsoft.com/office/powerpoint/2010/main" val="31761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F71CA-1ECE-4B45-AD5B-7C558F3A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" y="-236830"/>
            <a:ext cx="10923588" cy="948047"/>
          </a:xfrm>
        </p:spPr>
        <p:txBody>
          <a:bodyPr>
            <a:normAutofit/>
          </a:bodyPr>
          <a:lstStyle/>
          <a:p>
            <a:r>
              <a:rPr lang="nl-NL" sz="2400" dirty="0" err="1">
                <a:solidFill>
                  <a:srgbClr val="154273"/>
                </a:solidFill>
              </a:rPr>
              <a:t>Methodology</a:t>
            </a:r>
            <a:endParaRPr lang="nl-NL" sz="2400" dirty="0">
              <a:solidFill>
                <a:srgbClr val="154273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12BF192-9A8A-D148-DEBA-AB2A7ED06E6C}"/>
              </a:ext>
            </a:extLst>
          </p:cNvPr>
          <p:cNvSpPr txBox="1">
            <a:spLocks/>
          </p:cNvSpPr>
          <p:nvPr/>
        </p:nvSpPr>
        <p:spPr>
          <a:xfrm>
            <a:off x="1091406" y="-278870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000" dirty="0" err="1">
                <a:solidFill>
                  <a:srgbClr val="154273"/>
                </a:solidFill>
              </a:rPr>
              <a:t>Weather</a:t>
            </a:r>
            <a:r>
              <a:rPr lang="nl-NL" sz="2000" dirty="0">
                <a:solidFill>
                  <a:srgbClr val="154273"/>
                </a:solidFill>
              </a:rPr>
              <a:t> </a:t>
            </a:r>
            <a:r>
              <a:rPr lang="nl-NL" sz="2000" dirty="0" err="1">
                <a:solidFill>
                  <a:srgbClr val="154273"/>
                </a:solidFill>
              </a:rPr>
              <a:t>Observation</a:t>
            </a:r>
            <a:r>
              <a:rPr lang="nl-NL" sz="2000" dirty="0">
                <a:solidFill>
                  <a:srgbClr val="154273"/>
                </a:solidFill>
              </a:rPr>
              <a:t> Website: WOW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EA2D5A55-ADC2-D66F-8D35-D6C07131F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617197"/>
            <a:ext cx="5454869" cy="376500"/>
          </a:xfrm>
        </p:spPr>
        <p:txBody>
          <a:bodyPr/>
          <a:lstStyle/>
          <a:p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Koninklijk Nederlands Meteorologisch Instituut, EMS 2023 Bratislava</a:t>
            </a:r>
          </a:p>
          <a:p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8231050-22C0-0A0D-CBC3-E8C6AFB53C74}"/>
              </a:ext>
            </a:extLst>
          </p:cNvPr>
          <p:cNvSpPr txBox="1">
            <a:spLocks/>
          </p:cNvSpPr>
          <p:nvPr/>
        </p:nvSpPr>
        <p:spPr>
          <a:xfrm>
            <a:off x="209963" y="1139345"/>
            <a:ext cx="5440404" cy="3262749"/>
          </a:xfrm>
          <a:prstGeom prst="rect">
            <a:avLst/>
          </a:prstGeom>
        </p:spPr>
        <p:txBody>
          <a:bodyPr>
            <a:norm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Initiated by UK Met Office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WOW-NL portal launched 2015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Teaching Material and Outreach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Smart Cities –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Senshagen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Zwolle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User support by back office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Exchange of best practices with other WOW partners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EBB1E4-4B8C-9140-08C6-0DD8A1F93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517" y="2635248"/>
            <a:ext cx="2751583" cy="20636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F7E2B766-88D2-31D6-A5A2-421FA1ADD9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6"/>
          <a:stretch/>
        </p:blipFill>
        <p:spPr>
          <a:xfrm>
            <a:off x="8899570" y="4864228"/>
            <a:ext cx="3218664" cy="19302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C4D71D-480A-678B-FEE8-99C5E486F3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14" y="711217"/>
            <a:ext cx="3871797" cy="2179784"/>
          </a:xfrm>
          <a:prstGeom prst="rect">
            <a:avLst/>
          </a:prstGeom>
        </p:spPr>
      </p:pic>
      <p:pic>
        <p:nvPicPr>
          <p:cNvPr id="13" name="Picture 12" descr="Chart, surface chart&#10;&#10;Description automatically generated">
            <a:extLst>
              <a:ext uri="{FF2B5EF4-FFF2-40B4-BE49-F238E27FC236}">
                <a16:creationId xmlns:a16="http://schemas.microsoft.com/office/drawing/2014/main" id="{B13D4AFE-4AB9-8B1B-E226-1A077093D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10" y="2891001"/>
            <a:ext cx="1709988" cy="1424990"/>
          </a:xfrm>
          <a:prstGeom prst="rect">
            <a:avLst/>
          </a:prstGeom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05BA37A5-3BC4-03BC-30A6-A18A8BB01F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634" y="4189161"/>
            <a:ext cx="1710720" cy="1425600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686089A8-A97F-41F7-78DB-C622327053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42" y="5505950"/>
            <a:ext cx="1710720" cy="1425600"/>
          </a:xfrm>
          <a:prstGeom prst="rect">
            <a:avLst/>
          </a:prstGeom>
        </p:spPr>
      </p:pic>
      <p:pic>
        <p:nvPicPr>
          <p:cNvPr id="16" name="Picture 2" descr="Pieter Steenbergen">
            <a:extLst>
              <a:ext uri="{FF2B5EF4-FFF2-40B4-BE49-F238E27FC236}">
                <a16:creationId xmlns:a16="http://schemas.microsoft.com/office/drawing/2014/main" id="{2E99AB30-DF8C-F587-39C5-CBC7BAD1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385" y="731493"/>
            <a:ext cx="1350849" cy="1800577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14F31B-284A-84A6-C437-4CE1708B2A97}"/>
              </a:ext>
            </a:extLst>
          </p:cNvPr>
          <p:cNvSpPr txBox="1"/>
          <p:nvPr/>
        </p:nvSpPr>
        <p:spPr>
          <a:xfrm>
            <a:off x="1915747" y="4698936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ea typeface="Verdana"/>
              </a:rPr>
              <a:t>We are very grateful for all the efforts from the WOW community in providing data!</a:t>
            </a:r>
          </a:p>
        </p:txBody>
      </p:sp>
    </p:spTree>
    <p:extLst>
      <p:ext uri="{BB962C8B-B14F-4D97-AF65-F5344CB8AC3E}">
        <p14:creationId xmlns:p14="http://schemas.microsoft.com/office/powerpoint/2010/main" val="38351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F71CA-1ECE-4B45-AD5B-7C558F3A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" y="-236830"/>
            <a:ext cx="10923588" cy="948047"/>
          </a:xfrm>
        </p:spPr>
        <p:txBody>
          <a:bodyPr>
            <a:normAutofit/>
          </a:bodyPr>
          <a:lstStyle/>
          <a:p>
            <a:r>
              <a:rPr lang="nl-NL" sz="2400" dirty="0" err="1">
                <a:solidFill>
                  <a:srgbClr val="154273"/>
                </a:solidFill>
              </a:rPr>
              <a:t>Methodology</a:t>
            </a:r>
            <a:endParaRPr lang="nl-NL" sz="2400" dirty="0">
              <a:solidFill>
                <a:srgbClr val="154273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12BF192-9A8A-D148-DEBA-AB2A7ED06E6C}"/>
              </a:ext>
            </a:extLst>
          </p:cNvPr>
          <p:cNvSpPr txBox="1">
            <a:spLocks/>
          </p:cNvSpPr>
          <p:nvPr/>
        </p:nvSpPr>
        <p:spPr>
          <a:xfrm>
            <a:off x="1091406" y="-278870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000" dirty="0" err="1">
                <a:solidFill>
                  <a:srgbClr val="154273"/>
                </a:solidFill>
              </a:rPr>
              <a:t>Covariates</a:t>
            </a:r>
            <a:endParaRPr lang="nl-NL" sz="2000" dirty="0">
              <a:solidFill>
                <a:srgbClr val="154273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402A32-2FB9-D674-0BD3-7D8E0CEFDC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617197"/>
            <a:ext cx="5454869" cy="376500"/>
          </a:xfrm>
        </p:spPr>
        <p:txBody>
          <a:bodyPr/>
          <a:lstStyle/>
          <a:p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Koninklijk Nederlands Meteorologisch Instituut, EMS 2023 Bratislava</a:t>
            </a:r>
          </a:p>
          <a:p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703CC-4070-7A51-7761-C16417EC2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" y="1339152"/>
            <a:ext cx="12185052" cy="48733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F99EE5-01E7-57BA-A4A9-8913A4E9A55B}"/>
              </a:ext>
            </a:extLst>
          </p:cNvPr>
          <p:cNvSpPr/>
          <p:nvPr/>
        </p:nvSpPr>
        <p:spPr>
          <a:xfrm>
            <a:off x="1863475" y="1381192"/>
            <a:ext cx="2635697" cy="180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74C132-7D0A-7A8B-95F2-297E58B0676B}"/>
              </a:ext>
            </a:extLst>
          </p:cNvPr>
          <p:cNvSpPr txBox="1"/>
          <p:nvPr/>
        </p:nvSpPr>
        <p:spPr>
          <a:xfrm>
            <a:off x="4724400" y="108920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  <a:ea typeface="Verdana"/>
              </a:rPr>
              <a:t>distance to coast</a:t>
            </a:r>
          </a:p>
        </p:txBody>
      </p:sp>
    </p:spTree>
    <p:extLst>
      <p:ext uri="{BB962C8B-B14F-4D97-AF65-F5344CB8AC3E}">
        <p14:creationId xmlns:p14="http://schemas.microsoft.com/office/powerpoint/2010/main" val="90424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F71CA-1ECE-4B45-AD5B-7C558F3A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6" y="-236830"/>
            <a:ext cx="10923588" cy="948047"/>
          </a:xfrm>
        </p:spPr>
        <p:txBody>
          <a:bodyPr>
            <a:normAutofit/>
          </a:bodyPr>
          <a:lstStyle/>
          <a:p>
            <a:r>
              <a:rPr lang="nl-NL" sz="2400" dirty="0" err="1">
                <a:solidFill>
                  <a:srgbClr val="154273"/>
                </a:solidFill>
              </a:rPr>
              <a:t>Methodology</a:t>
            </a:r>
            <a:endParaRPr lang="nl-NL" sz="2400" dirty="0">
              <a:solidFill>
                <a:srgbClr val="154273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402A32-2FB9-D674-0BD3-7D8E0CEFDC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617197"/>
            <a:ext cx="5454869" cy="376500"/>
          </a:xfrm>
        </p:spPr>
        <p:txBody>
          <a:bodyPr/>
          <a:lstStyle/>
          <a:p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Koninklijk Nederlands Meteorologisch Instituut, EMS 2023 Bratislava</a:t>
            </a:r>
          </a:p>
          <a:p>
            <a:endParaRPr lang="nl-N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290D00-F421-955E-5C36-B487F86A1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7" y="1220568"/>
            <a:ext cx="6092526" cy="2436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7736D1-6D45-6A53-10AC-A3650F668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" y="4192147"/>
            <a:ext cx="6092526" cy="2436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D81B36-40B4-3E4F-E8AC-0FBD6369C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736" y="1220567"/>
            <a:ext cx="6092526" cy="2436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C957AC-52E3-F5D2-26AC-6F142F5AD9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736" y="4192147"/>
            <a:ext cx="6092526" cy="24366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7E7DE3-8D61-D5DE-5842-2B6463A51F6F}"/>
              </a:ext>
            </a:extLst>
          </p:cNvPr>
          <p:cNvSpPr txBox="1"/>
          <p:nvPr/>
        </p:nvSpPr>
        <p:spPr>
          <a:xfrm>
            <a:off x="1676399" y="84333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  <a:ea typeface="Verdana"/>
              </a:rPr>
              <a:t>sky blockage factor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1A8E2-B08B-24B2-BE72-73482FB2698D}"/>
              </a:ext>
            </a:extLst>
          </p:cNvPr>
          <p:cNvSpPr txBox="1"/>
          <p:nvPr/>
        </p:nvSpPr>
        <p:spPr>
          <a:xfrm>
            <a:off x="1587061" y="380125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  <a:ea typeface="Verdana"/>
              </a:rPr>
              <a:t>urbanization fraction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88ADDF-AE98-0C3F-3303-1EBCFF606E31}"/>
              </a:ext>
            </a:extLst>
          </p:cNvPr>
          <p:cNvSpPr txBox="1"/>
          <p:nvPr/>
        </p:nvSpPr>
        <p:spPr>
          <a:xfrm>
            <a:off x="7919547" y="82177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  <a:ea typeface="Verdana"/>
              </a:rPr>
              <a:t>vegetation fraction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01EF5-91DF-AE31-B15C-F4DE36A629A8}"/>
              </a:ext>
            </a:extLst>
          </p:cNvPr>
          <p:cNvSpPr txBox="1"/>
          <p:nvPr/>
        </p:nvSpPr>
        <p:spPr>
          <a:xfrm>
            <a:off x="7830209" y="37796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  <a:ea typeface="Verdana"/>
              </a:rPr>
              <a:t>water fraction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73746AA-9EC3-44A9-54DD-FF3A5B9CB813}"/>
              </a:ext>
            </a:extLst>
          </p:cNvPr>
          <p:cNvSpPr txBox="1">
            <a:spLocks/>
          </p:cNvSpPr>
          <p:nvPr/>
        </p:nvSpPr>
        <p:spPr>
          <a:xfrm>
            <a:off x="1091406" y="-278870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000" dirty="0">
                <a:solidFill>
                  <a:srgbClr val="154273"/>
                </a:solidFill>
              </a:rPr>
              <a:t>Copernicus CORINE Land Cover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D90912-53C9-2234-D79F-9E2BCDBA93FE}"/>
              </a:ext>
            </a:extLst>
          </p:cNvPr>
          <p:cNvSpPr/>
          <p:nvPr/>
        </p:nvSpPr>
        <p:spPr>
          <a:xfrm>
            <a:off x="873940" y="1212666"/>
            <a:ext cx="1424198" cy="132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77700E-D1BB-7540-952E-24E2473C8BD7}"/>
              </a:ext>
            </a:extLst>
          </p:cNvPr>
          <p:cNvSpPr/>
          <p:nvPr/>
        </p:nvSpPr>
        <p:spPr>
          <a:xfrm>
            <a:off x="873940" y="4172605"/>
            <a:ext cx="1424198" cy="132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DE96E-74AE-2545-0581-2BC1242E8C8C}"/>
              </a:ext>
            </a:extLst>
          </p:cNvPr>
          <p:cNvSpPr/>
          <p:nvPr/>
        </p:nvSpPr>
        <p:spPr>
          <a:xfrm>
            <a:off x="6896721" y="1169542"/>
            <a:ext cx="1559455" cy="132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8F0654-C6E4-012B-4ED2-CB2261DC1D05}"/>
              </a:ext>
            </a:extLst>
          </p:cNvPr>
          <p:cNvSpPr/>
          <p:nvPr/>
        </p:nvSpPr>
        <p:spPr>
          <a:xfrm>
            <a:off x="6807383" y="4192146"/>
            <a:ext cx="1559455" cy="132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3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0C2A251-8975-8311-A466-9247D49C0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619" y="2791775"/>
            <a:ext cx="4685249" cy="229568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Approach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Next steps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C16044F2-537A-ABB6-C6B1-194A5BC21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>
            <a:normAutofit/>
          </a:bodyPr>
          <a:lstStyle/>
          <a:p>
            <a:r>
              <a:rPr lang="en-US" sz="1600" b="1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BA871E-3685-F510-1E8F-A4876F9768A8}"/>
              </a:ext>
            </a:extLst>
          </p:cNvPr>
          <p:cNvSpPr txBox="1"/>
          <p:nvPr/>
        </p:nvSpPr>
        <p:spPr>
          <a:xfrm>
            <a:off x="6399451" y="417308"/>
            <a:ext cx="3035862" cy="954107"/>
          </a:xfrm>
          <a:prstGeom prst="rect">
            <a:avLst/>
          </a:prstGeom>
          <a:solidFill>
            <a:srgbClr val="8EC9E7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Royal Netherlands</a:t>
            </a: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Meteorological Institute</a:t>
            </a:r>
          </a:p>
          <a:p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Ministry of Infrastructure and</a:t>
            </a:r>
          </a:p>
          <a:p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masis MT Pro Light" panose="02040304050005020304" pitchFamily="18" charset="0"/>
              </a:rPr>
              <a:t>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669558399"/>
      </p:ext>
    </p:extLst>
  </p:cSld>
  <p:clrMapOvr>
    <a:masterClrMapping/>
  </p:clrMapOvr>
</p:sld>
</file>

<file path=ppt/theme/theme1.xml><?xml version="1.0" encoding="utf-8"?>
<a:theme xmlns:a="http://schemas.openxmlformats.org/drawingml/2006/main" name="KNMI sjabloon voor Powerpoint NL breedbeeld IenW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9" id="{679BD963-B7F7-014D-8604-DB591A414DAF}" vid="{E42E6A84-805E-FD4D-BC33-FB7D3DCAE14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KNMI sjabloon voor Powerpoint NL breedbeeld</Template>
  <TotalTime>1060</TotalTime>
  <Words>680</Words>
  <Application>Microsoft Office PowerPoint</Application>
  <PresentationFormat>Widescreen</PresentationFormat>
  <Paragraphs>186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Amasis MT Pro Light</vt:lpstr>
      <vt:lpstr>Arial</vt:lpstr>
      <vt:lpstr>Calibri</vt:lpstr>
      <vt:lpstr>Verdana</vt:lpstr>
      <vt:lpstr>Wingdings</vt:lpstr>
      <vt:lpstr>KNMI sjabloon voor Powerpoint NL breedbeeld IenW</vt:lpstr>
      <vt:lpstr>Community climatology    Towards a new social contract in climate research?</vt:lpstr>
      <vt:lpstr>   </vt:lpstr>
      <vt:lpstr>   </vt:lpstr>
      <vt:lpstr>Introduction  Approach  Results  Next steps</vt:lpstr>
      <vt:lpstr>Question</vt:lpstr>
      <vt:lpstr>Methodology</vt:lpstr>
      <vt:lpstr>Methodology</vt:lpstr>
      <vt:lpstr>Methodology</vt:lpstr>
      <vt:lpstr>Introduction  Approach  Results  Next steps</vt:lpstr>
      <vt:lpstr>Results</vt:lpstr>
      <vt:lpstr>Results</vt:lpstr>
      <vt:lpstr>Results: cross-validation</vt:lpstr>
      <vt:lpstr>  </vt:lpstr>
      <vt:lpstr>Next steps  - Take new steps in reaching out to WOW community  - Collect &amp; implement feedback from user group  - Think about verification &amp; validation  - Provide data set for full period (2015-2022) </vt:lpstr>
      <vt:lpstr>Thank you very much for your kind attention</vt:lpstr>
      <vt:lpstr>Q &amp; A slide</vt:lpstr>
      <vt:lpstr>  </vt:lpstr>
      <vt:lpstr>Q &amp; A slide</vt:lpstr>
      <vt:lpstr>Q &amp; A slide</vt:lpstr>
      <vt:lpstr>Q &amp; A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I-Mpacta Lite</dc:title>
  <dc:creator>Fleur Groeneweg</dc:creator>
  <cp:lastModifiedBy>Baar de, Jouke (KNMI)</cp:lastModifiedBy>
  <cp:revision>118</cp:revision>
  <dcterms:created xsi:type="dcterms:W3CDTF">2023-04-07T09:22:07Z</dcterms:created>
  <dcterms:modified xsi:type="dcterms:W3CDTF">2023-09-11T13:57:19Z</dcterms:modified>
</cp:coreProperties>
</file>