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3" r:id="rId4"/>
    <p:sldId id="280" r:id="rId5"/>
    <p:sldId id="279" r:id="rId6"/>
    <p:sldId id="269" r:id="rId7"/>
    <p:sldId id="261" r:id="rId8"/>
    <p:sldId id="268" r:id="rId9"/>
    <p:sldId id="274" r:id="rId10"/>
    <p:sldId id="276" r:id="rId11"/>
    <p:sldId id="275" r:id="rId12"/>
    <p:sldId id="263" r:id="rId13"/>
    <p:sldId id="284" r:id="rId14"/>
    <p:sldId id="281" r:id="rId15"/>
    <p:sldId id="262" r:id="rId16"/>
    <p:sldId id="283" r:id="rId17"/>
    <p:sldId id="277" r:id="rId18"/>
    <p:sldId id="271" r:id="rId19"/>
  </p:sldIdLst>
  <p:sldSz cx="9144000" cy="6858000" type="screen4x3"/>
  <p:notesSz cx="6858000" cy="9144000"/>
  <p:custDataLst>
    <p:tags r:id="rId21"/>
  </p:custDataLst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6FBDA16-6136-4F5C-8E02-B04F39A033BC}">
          <p14:sldIdLst>
            <p14:sldId id="256"/>
            <p14:sldId id="257"/>
            <p14:sldId id="273"/>
            <p14:sldId id="280"/>
            <p14:sldId id="279"/>
            <p14:sldId id="269"/>
            <p14:sldId id="261"/>
            <p14:sldId id="268"/>
            <p14:sldId id="274"/>
            <p14:sldId id="276"/>
            <p14:sldId id="275"/>
            <p14:sldId id="263"/>
            <p14:sldId id="284"/>
            <p14:sldId id="281"/>
            <p14:sldId id="262"/>
            <p14:sldId id="283"/>
            <p14:sldId id="277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86199" autoAdjust="0"/>
  </p:normalViewPr>
  <p:slideViewPr>
    <p:cSldViewPr>
      <p:cViewPr varScale="1">
        <p:scale>
          <a:sx n="70" d="100"/>
          <a:sy n="70" d="100"/>
        </p:scale>
        <p:origin x="172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4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AE09581-97F4-49CB-AE9A-F10902B8F5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 altLang="de-DE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89362DB-6C1A-4E3C-A89E-56FA8EB65EF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de-DE" altLang="de-DE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865213B4-B7A3-4A4A-AB07-C81D5608C9C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424EA45A-2046-4BB1-8149-95F795DDC7D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85CB6378-FAAC-4EFF-9048-189A917F7B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 altLang="de-DE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36D8F562-273C-4320-B534-73D363645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575B49D1-C80F-4848-9C78-470F472EAE7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B49D1-C80F-4848-9C78-470F472EAE7E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2355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Summary and </a:t>
            </a:r>
            <a:r>
              <a:rPr lang="de-DE" dirty="0" err="1"/>
              <a:t>conclusions</a:t>
            </a:r>
            <a:r>
              <a:rPr lang="de-DE" dirty="0"/>
              <a:t> (1 min)</a:t>
            </a:r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B49D1-C80F-4848-9C78-470F472EAE7E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0353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Contact </a:t>
            </a:r>
            <a:r>
              <a:rPr lang="de-DE" dirty="0" err="1"/>
              <a:t>information</a:t>
            </a:r>
            <a:r>
              <a:rPr lang="de-DE" dirty="0"/>
              <a:t> and end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(1 min)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B49D1-C80F-4848-9C78-470F472EAE7E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65299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dirty="0" err="1"/>
              <a:t>Introduction</a:t>
            </a:r>
            <a:r>
              <a:rPr lang="de-DE" b="0" dirty="0"/>
              <a:t> and Motivation (2 min)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B49D1-C80F-4848-9C78-470F472EAE7E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74613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Data and </a:t>
            </a:r>
            <a:r>
              <a:rPr lang="de-DE" b="0" dirty="0" err="1"/>
              <a:t>Methodology</a:t>
            </a:r>
            <a:r>
              <a:rPr lang="de-DE" b="0" dirty="0"/>
              <a:t> (2 min)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B49D1-C80F-4848-9C78-470F472EAE7E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41557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Data and </a:t>
            </a:r>
            <a:r>
              <a:rPr lang="de-DE" b="0" dirty="0" err="1"/>
              <a:t>Methodology</a:t>
            </a:r>
            <a:r>
              <a:rPr lang="de-DE" b="0" dirty="0"/>
              <a:t> (2 min)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B49D1-C80F-4848-9C78-470F472EAE7E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9612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Data and </a:t>
            </a:r>
            <a:r>
              <a:rPr lang="de-DE" b="0" dirty="0" err="1"/>
              <a:t>Methodology</a:t>
            </a:r>
            <a:r>
              <a:rPr lang="de-DE" b="0" dirty="0"/>
              <a:t> (2 min)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B49D1-C80F-4848-9C78-470F472EAE7E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51324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Goodness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fit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Pareto </a:t>
            </a:r>
            <a:r>
              <a:rPr lang="de-DE" dirty="0" err="1"/>
              <a:t>distribution</a:t>
            </a:r>
            <a:r>
              <a:rPr lang="de-DE" dirty="0"/>
              <a:t> (1 min)</a:t>
            </a:r>
          </a:p>
          <a:p>
            <a:endParaRPr lang="de-DE" dirty="0"/>
          </a:p>
          <a:p>
            <a:r>
              <a:rPr lang="de-DE" dirty="0"/>
              <a:t>Abweichungen kennzeichnen</a:t>
            </a:r>
          </a:p>
          <a:p>
            <a:r>
              <a:rPr lang="de-DE" dirty="0"/>
              <a:t>Formel einfügen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B49D1-C80F-4848-9C78-470F472EAE7E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96037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Result</a:t>
            </a:r>
            <a:r>
              <a:rPr lang="de-DE" dirty="0"/>
              <a:t> 1 (1 min)</a:t>
            </a:r>
          </a:p>
          <a:p>
            <a:r>
              <a:rPr lang="de-DE" dirty="0"/>
              <a:t>Jahre auf Zeitachse einfügen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B49D1-C80F-4848-9C78-470F472EAE7E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16432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Result</a:t>
            </a:r>
            <a:r>
              <a:rPr lang="de-DE" dirty="0"/>
              <a:t> 2 (2 min)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B49D1-C80F-4848-9C78-470F472EAE7E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90521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Result</a:t>
            </a:r>
            <a:r>
              <a:rPr lang="de-DE" dirty="0"/>
              <a:t> 3 (2 min)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B49D1-C80F-4848-9C78-470F472EAE7E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041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7.png"/><Relationship Id="rId3" Type="http://schemas.openxmlformats.org/officeDocument/2006/relationships/tags" Target="../tags/tag10.xml"/><Relationship Id="rId7" Type="http://schemas.openxmlformats.org/officeDocument/2006/relationships/image" Target="../media/image3.jpeg"/><Relationship Id="rId12" Type="http://schemas.openxmlformats.org/officeDocument/2006/relationships/image" Target="../media/image6.jp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5.png"/><Relationship Id="rId5" Type="http://schemas.openxmlformats.org/officeDocument/2006/relationships/tags" Target="../tags/tag12.xml"/><Relationship Id="rId10" Type="http://schemas.openxmlformats.org/officeDocument/2006/relationships/image" Target="../media/image2.png"/><Relationship Id="rId4" Type="http://schemas.openxmlformats.org/officeDocument/2006/relationships/tags" Target="../tags/tag11.xml"/><Relationship Id="rId9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74D161F-0459-4E24-B58B-49DDA98F77B9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539750" y="4910138"/>
            <a:ext cx="8061325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dirty="0"/>
              <a:t>Mastertitelformat bearbeiten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5C11B68-9237-4BDF-8E33-EA709FB2F5F3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39750" y="5659438"/>
            <a:ext cx="8061325" cy="279400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id="{4D6F7066-6E1B-4B80-B254-0A8C46DC6B22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39751" y="6135688"/>
            <a:ext cx="6192489" cy="1492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105" name="Picture 9" descr="TU_Logo_lang_RGB_rot_PPT-1">
            <a:extLst>
              <a:ext uri="{FF2B5EF4-FFF2-40B4-BE49-F238E27FC236}">
                <a16:creationId xmlns:a16="http://schemas.microsoft.com/office/drawing/2014/main" id="{205880F7-0274-4D49-8F95-7237BA2E64A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655" y="707384"/>
            <a:ext cx="2167420" cy="121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10" name="Rectangle 14" hidden="1">
            <a:extLst>
              <a:ext uri="{FF2B5EF4-FFF2-40B4-BE49-F238E27FC236}">
                <a16:creationId xmlns:a16="http://schemas.microsoft.com/office/drawing/2014/main" id="{FA46D459-6936-4D7F-8D7B-8B9499CF0F97}"/>
              </a:ext>
            </a:extLst>
          </p:cNvPr>
          <p:cNvGraphicFramePr>
            <a:graphicFrameLocks/>
          </p:cNvGraphicFramePr>
          <p:nvPr>
            <p:custDataLst>
              <p:tags r:id="rId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0" imgH="0" progId="TCLayout.ActiveDocument.1">
                  <p:embed/>
                </p:oleObj>
              </mc:Choice>
              <mc:Fallback>
                <p:oleObj r:id="rId8" imgW="0" imgH="0" progId="TCLayout.ActiveDocument.1">
                  <p:embed/>
                  <p:pic>
                    <p:nvPicPr>
                      <p:cNvPr id="0" name="Rectangle 1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7" descr="TU_130227_PPT_Bild-Aussicht">
            <a:extLst>
              <a:ext uri="{FF2B5EF4-FFF2-40B4-BE49-F238E27FC236}">
                <a16:creationId xmlns:a16="http://schemas.microsoft.com/office/drawing/2014/main" id="{D16A30CE-FE0C-44E4-B498-5023E6FF2F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8604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1E27794-5E4E-43DD-97E0-842FC3C0A6E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07141"/>
            <a:ext cx="1272827" cy="1210316"/>
          </a:xfrm>
          <a:prstGeom prst="rect">
            <a:avLst/>
          </a:prstGeom>
        </p:spPr>
      </p:pic>
      <p:pic>
        <p:nvPicPr>
          <p:cNvPr id="11" name="Grafik 10" descr="Ein Bild, das Text, Schaufel, Werkzeug enthält.&#10;&#10;Automatisch generierte Beschreibung">
            <a:extLst>
              <a:ext uri="{FF2B5EF4-FFF2-40B4-BE49-F238E27FC236}">
                <a16:creationId xmlns:a16="http://schemas.microsoft.com/office/drawing/2014/main" id="{F3D99CB2-4C3C-41CB-A7D8-180CA5D5CB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b="7582"/>
          <a:stretch/>
        </p:blipFill>
        <p:spPr bwMode="auto">
          <a:xfrm>
            <a:off x="3123528" y="682277"/>
            <a:ext cx="1584175" cy="1210315"/>
          </a:xfrm>
          <a:prstGeom prst="rect">
            <a:avLst/>
          </a:prstGeom>
        </p:spPr>
      </p:pic>
      <p:pic>
        <p:nvPicPr>
          <p:cNvPr id="13" name="Inhaltsplatzhalter 7">
            <a:extLst>
              <a:ext uri="{FF2B5EF4-FFF2-40B4-BE49-F238E27FC236}">
                <a16:creationId xmlns:a16="http://schemas.microsoft.com/office/drawing/2014/main" id="{3F7BD36E-EC5A-4857-9141-E24BF9AFF3E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50" y="707384"/>
            <a:ext cx="2424852" cy="121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FF3877C-95A7-49A5-B0FC-908B00EC70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150616"/>
            <a:ext cx="2334893" cy="5537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BAB41-EEE1-4C93-80E1-8F4DF98C6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0112949-D12A-4D4E-9692-76CB47050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18849B-F808-40D8-88EB-4EF3B8A509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Precipitation extremes in Berlin and Brandenburg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Frederik Bart et al. | IUGG 2023</a:t>
            </a:r>
          </a:p>
          <a:p>
            <a:endParaRPr lang="de-DE" alt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65C15A-1B6D-4B60-B24D-ACAA3FF834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Slide </a:t>
            </a:r>
            <a:fld id="{4FD7304D-F21A-4C31-89B5-158130CFDCD6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0298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1CF25E9-567F-4E7C-A2F1-4BD872CFA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86538" y="1717675"/>
            <a:ext cx="2014537" cy="4273550"/>
          </a:xfrm>
        </p:spPr>
        <p:txBody>
          <a:bodyPr vert="eaVert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ADF47A6-E82D-43A4-8A6F-6439F97EF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9750" y="1717675"/>
            <a:ext cx="5894388" cy="42735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A27940-73C9-4474-8C0C-9E2DD70EF1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Precipitation extremes in Berlin and Brandenburg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Frederik Bart et al. | IUGG 2023</a:t>
            </a:r>
          </a:p>
          <a:p>
            <a:endParaRPr lang="de-DE" alt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DA9A75-78CD-44BB-BFBD-AA8D041323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Slide </a:t>
            </a:r>
            <a:fld id="{72682A50-1F76-4DE0-94F3-688CA6160850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2376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A3E4EC-1866-4FCF-95B9-6243D8F1F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B4CF30-3D0B-4315-AC20-89AE08032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8CD353-DCEE-40FA-97A4-4140029F41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Precipitation extremes in Berlin and Brandenburg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Frederik Bart et al. | IUGG 2023</a:t>
            </a:r>
          </a:p>
          <a:p>
            <a:endParaRPr lang="de-DE" alt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1DBDF1-60EE-4D27-B98A-7B804BC66B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Slide </a:t>
            </a:r>
            <a:fld id="{2706E631-0DCF-42E9-9406-BB474DD179DB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5737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B51E7-50D5-45C2-B3D3-EC52667B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AFEEED-6B7F-43BD-97B0-78E323452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1CB5BB-66BA-4CC6-BBA8-D269D5C1BF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Precipitation extremes in Berlin and Brandenburg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Frederik Bart et al. | IUGG 2023</a:t>
            </a:r>
          </a:p>
          <a:p>
            <a:endParaRPr lang="de-DE" alt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D11A77-06AE-47FF-9C39-485EB7CEA6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Slide </a:t>
            </a:r>
            <a:fld id="{D057DC10-3ED3-49FF-B1DA-3FD3C9D2BA31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386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DE6B0A-638C-44E5-B33C-726DD0A49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333054-9D51-4348-B5B7-E9924426B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2349500"/>
            <a:ext cx="3954463" cy="36417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9FCD10-9582-47BC-BAC6-AFDCA60E3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2349500"/>
            <a:ext cx="3954462" cy="36417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161874-AE11-4E5B-89BD-231300B378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Precipitation extremes in Berlin and Brandenburg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Frederik Bart et al. | IUGG 2023</a:t>
            </a:r>
          </a:p>
          <a:p>
            <a:endParaRPr lang="de-DE" altLang="de-DE" b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8B1412-F1B7-4AD1-9FFD-981F6497AF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Slide </a:t>
            </a:r>
            <a:fld id="{0ED48714-DBD6-4324-A046-A40023003907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348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466BA-E3BD-4E01-946B-3C7E8AC5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FBF6FA-0598-4C41-9204-101A16DD5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79EE52-8183-4AF9-941F-5F4D0B664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374FBBE-C7F7-4E6D-A5C0-48162E35F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9EDFE4D-68C1-4B4C-8EA9-AF038AAC24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6EC6B58-3189-457A-A479-E833E29AA8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Precipitation extremes in Berlin and Brandenburg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Frederik Bart et al. | IUGG 2023</a:t>
            </a:r>
          </a:p>
          <a:p>
            <a:endParaRPr lang="de-DE" altLang="de-DE" b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CDA18E2-780C-4DB1-8BAF-0540B7ADFC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Slide </a:t>
            </a:r>
            <a:fld id="{C8503F30-1CC7-40AB-839A-A2FDC94E6402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2007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824CC-B44F-47DB-B98F-3DCF4642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1283BCE-0957-4A88-8AB1-81CD8EF8C8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Precipitation extremes in Berlin and Brandenburg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Frederik Bart et al. | IUGG 2023</a:t>
            </a:r>
          </a:p>
          <a:p>
            <a:endParaRPr lang="de-DE" altLang="de-DE" b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B9854B-FCD5-4A10-A664-15B088706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Slide </a:t>
            </a:r>
            <a:fld id="{A00C0A9C-A2A8-49F3-AC7E-D3C9707CEA7F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6333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58994DF-2EC8-4F08-B807-B7C4599F2E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schemeClr val="tx1"/>
                </a:solidFill>
              </a:rPr>
              <a:t>Niederschlagsextreme in der Region Berlin-Brandenburg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Frederik Bart | IUGG 2023</a:t>
            </a:r>
          </a:p>
          <a:p>
            <a:endParaRPr lang="de-DE" altLang="de-DE" b="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5261B1-3A56-49D6-ABA8-7A40E87543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Seite </a:t>
            </a:r>
            <a:fld id="{60CDE8B6-0400-4B40-9A55-5C5D3ADC80C5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9579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963827-A8FD-4D27-9736-39038BDD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6F9AAB-CCD6-404F-924F-7C8906704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331236-ECAB-4831-9646-B08A15B06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6A7F4C-D23C-4FB1-9CB4-43F293BB2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Precipitation extremes in Berlin and Brandenburg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Frederik Bart et al. | IUGG 2023</a:t>
            </a:r>
          </a:p>
          <a:p>
            <a:endParaRPr lang="de-DE" altLang="de-DE" b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64B38B-ED3F-49F6-842B-6FCAE4A690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Slide </a:t>
            </a:r>
            <a:fld id="{E9CA0894-54AE-41FC-A1E2-50358EA12689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0895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EEA05-BFF5-4EF4-B859-196BB65F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8EEFF23-E612-4DC4-A472-2263602A6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15EB40-C43E-4EA2-B805-01B60F77D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C8371-A4AA-4468-BE2F-2FAF4CBEA4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Precipitation extremes in Berlin and Brandenburg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Frederik Bart et al. | IUGG 2023</a:t>
            </a:r>
          </a:p>
          <a:p>
            <a:endParaRPr lang="de-DE" altLang="de-DE" b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8BE5FC-1407-4E32-83D0-0E9D42A878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Slide </a:t>
            </a:r>
            <a:fld id="{1EAE5D53-5769-4DC6-A1AE-EA7B8C30259C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3153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FD35E83B-4397-4C89-9D4C-1B61DF6C2416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539750" y="2349500"/>
            <a:ext cx="8061325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 </a:t>
            </a:r>
            <a:r>
              <a:rPr lang="de-DE" altLang="de-DE" dirty="0" err="1"/>
              <a:t>durck</a:t>
            </a:r>
            <a:r>
              <a:rPr lang="de-DE" altLang="de-DE" dirty="0"/>
              <a:t> Klicken hinzufügen</a:t>
            </a:r>
          </a:p>
          <a:p>
            <a:pPr lvl="1"/>
            <a:r>
              <a:rPr lang="de-DE" altLang="de-DE" dirty="0" err="1"/>
              <a:t>Xxx</a:t>
            </a:r>
            <a:endParaRPr lang="de-DE" altLang="de-DE" dirty="0"/>
          </a:p>
        </p:txBody>
      </p:sp>
      <p:pic>
        <p:nvPicPr>
          <p:cNvPr id="1031" name="Picture 7" descr="TU_Logo_lang_RGB_rot_PPT-2">
            <a:extLst>
              <a:ext uri="{FF2B5EF4-FFF2-40B4-BE49-F238E27FC236}">
                <a16:creationId xmlns:a16="http://schemas.microsoft.com/office/drawing/2014/main" id="{9514F08F-F55E-4BAE-AC07-646744F6D8DE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434" y="260648"/>
            <a:ext cx="13684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3">
            <a:extLst>
              <a:ext uri="{FF2B5EF4-FFF2-40B4-BE49-F238E27FC236}">
                <a16:creationId xmlns:a16="http://schemas.microsoft.com/office/drawing/2014/main" id="{077468A5-77F9-4139-9FBF-4E186FD1E36D}"/>
              </a:ext>
            </a:extLst>
          </p:cNvPr>
          <p:cNvSpPr>
            <a:spLocks noGrp="1" noChangeArrowheads="1"/>
          </p:cNvSpPr>
          <p:nvPr>
            <p:ph type="ftr" sz="quarter" idx="3"/>
            <p:custDataLst>
              <p:tags r:id="rId15"/>
            </p:custDataLst>
          </p:nvPr>
        </p:nvSpPr>
        <p:spPr bwMode="auto">
          <a:xfrm>
            <a:off x="539552" y="6596486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Precipitation extremes in Berlin and Brandenburg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Frederik Bart et al. | IUGG 2023</a:t>
            </a:r>
          </a:p>
          <a:p>
            <a:endParaRPr lang="de-DE" altLang="de-DE" b="0" dirty="0"/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5515A388-E39D-4845-BEED-D9A47E89D298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7826693" y="6596486"/>
            <a:ext cx="79189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altLang="de-DE" dirty="0"/>
              <a:t>Slide </a:t>
            </a:r>
            <a:fld id="{88F3F872-BF74-4789-9D44-BBD005F28D8E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graphicFrame>
        <p:nvGraphicFramePr>
          <p:cNvPr id="1042" name="Rectangle 18" hidden="1">
            <a:extLst>
              <a:ext uri="{FF2B5EF4-FFF2-40B4-BE49-F238E27FC236}">
                <a16:creationId xmlns:a16="http://schemas.microsoft.com/office/drawing/2014/main" id="{348F265B-8070-4423-ABA6-290D635506ED}"/>
              </a:ext>
            </a:extLst>
          </p:cNvPr>
          <p:cNvGraphicFramePr>
            <a:graphicFrameLocks/>
          </p:cNvGraphicFramePr>
          <p:nvPr>
            <p:custDataLst>
              <p:tags r:id="rId17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0" imgH="0" progId="TCLayout.ActiveDocument.1">
                  <p:embed/>
                </p:oleObj>
              </mc:Choice>
              <mc:Fallback>
                <p:oleObj r:id="rId20" imgW="0" imgH="0" progId="TCLayout.ActiveDocument.1">
                  <p:embed/>
                  <p:pic>
                    <p:nvPicPr>
                      <p:cNvPr id="0" name="Rectangle 18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D9566BBC-B55E-4906-8115-24253C575D7B}"/>
              </a:ext>
            </a:extLst>
          </p:cNvPr>
          <p:cNvSpPr/>
          <p:nvPr userDrawn="1"/>
        </p:nvSpPr>
        <p:spPr bwMode="auto">
          <a:xfrm>
            <a:off x="539553" y="260648"/>
            <a:ext cx="5760640" cy="762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61D10EA-D45C-4E28-9CDE-91C0C8010234}"/>
              </a:ext>
            </a:extLst>
          </p:cNvPr>
          <p:cNvSpPr/>
          <p:nvPr userDrawn="1"/>
        </p:nvSpPr>
        <p:spPr bwMode="auto">
          <a:xfrm>
            <a:off x="1" y="260648"/>
            <a:ext cx="467544" cy="762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BA25A050-0E53-4C29-BF49-74B2CD4CE1F1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8"/>
            </p:custDataLst>
          </p:nvPr>
        </p:nvSpPr>
        <p:spPr bwMode="auto">
          <a:xfrm>
            <a:off x="683568" y="462368"/>
            <a:ext cx="5112568" cy="35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dirty="0"/>
              <a:t>Titel durch Klicken hinzufügen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82CF554-E9E3-424B-B904-0B48DEA66155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377" y="260647"/>
            <a:ext cx="833899" cy="7929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784225" indent="-2444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92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5932/publishup-50056" TargetMode="External"/><Relationship Id="rId2" Type="http://schemas.openxmlformats.org/officeDocument/2006/relationships/hyperlink" Target="https://doi.org/10.1007/978-1-4471-3675-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2510400-5A82-45A8-8770-E0938E8AD1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552" y="4713549"/>
            <a:ext cx="8061325" cy="731675"/>
          </a:xfrm>
        </p:spPr>
        <p:txBody>
          <a:bodyPr/>
          <a:lstStyle/>
          <a:p>
            <a:r>
              <a:rPr lang="en-US" sz="2000" b="1" noProof="0" dirty="0">
                <a:solidFill>
                  <a:schemeClr val="tx1"/>
                </a:solidFill>
              </a:rPr>
              <a:t>The dynamic of precipitation extremes in Berlin and Brandenburg based on a generalized Pareto distribution</a:t>
            </a:r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10C1C4E-2C78-49C6-AE42-BB470BA745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5523003"/>
            <a:ext cx="8061325" cy="528799"/>
          </a:xfrm>
        </p:spPr>
        <p:txBody>
          <a:bodyPr/>
          <a:lstStyle/>
          <a:p>
            <a:r>
              <a:rPr lang="en-US" noProof="0" dirty="0"/>
              <a:t>Frederik Bart, Jana Ulrich, Dieter Scherer, Fred Meier, David Hellmann</a:t>
            </a:r>
          </a:p>
          <a:p>
            <a:r>
              <a:rPr lang="en-US" altLang="de-DE" sz="1200" noProof="0" dirty="0"/>
              <a:t>Chair of Climatology | Institute of Ecology | </a:t>
            </a:r>
            <a:r>
              <a:rPr lang="en-US" altLang="de-DE" sz="1200" noProof="0" dirty="0" err="1"/>
              <a:t>Technische</a:t>
            </a:r>
            <a:r>
              <a:rPr lang="en-US" altLang="de-DE" sz="1200" noProof="0" dirty="0"/>
              <a:t> Universität Berlin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630BD7-8866-47BB-8320-8F442B98A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Conclusions</a:t>
            </a:r>
            <a:r>
              <a:rPr lang="de-DE" dirty="0"/>
              <a:t> and </a:t>
            </a:r>
            <a:r>
              <a:rPr lang="de-DE" dirty="0" err="1"/>
              <a:t>outlook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EBFB56-B5AA-4E13-808B-EFA77165E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49" y="1412776"/>
            <a:ext cx="6949880" cy="4824536"/>
          </a:xfrm>
        </p:spPr>
        <p:txBody>
          <a:bodyPr/>
          <a:lstStyle/>
          <a:p>
            <a:pPr marL="0" indent="0">
              <a:spcBef>
                <a:spcPts val="600"/>
              </a:spcBef>
            </a:pPr>
            <a:r>
              <a:rPr lang="en-US" b="1" dirty="0">
                <a:solidFill>
                  <a:schemeClr val="tx2"/>
                </a:solidFill>
              </a:rPr>
              <a:t>Evaluation of trends in the return levels for daily precipitation extremes</a:t>
            </a:r>
          </a:p>
          <a:p>
            <a:pPr marL="0" indent="0">
              <a:spcBef>
                <a:spcPts val="600"/>
              </a:spcBef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Highest positive trend in 2-year return levels during summer months in Berlin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Discrepancy in return level trends between north and south of Brandenburg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Relatively high degree of uncertainty for higher return periods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Further experiments with different levels of model complexity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Inclusion of longer time series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CER v2 data shows good agreement for return level trends with station data especially for winter and autumn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Further evaluation of the dataset currently in progress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48E397-7F44-43B5-8069-D213A3AE44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Precipitation extremes in Berlin and Brandenburg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Frederik Bart et al. | IUGG 2023</a:t>
            </a:r>
          </a:p>
          <a:p>
            <a:endParaRPr lang="de-DE" alt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EDE483-A76A-4B6A-AC82-B744229B17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2706E631-0DCF-42E9-9406-BB474DD179DB}" type="slidenum">
              <a:rPr lang="de-DE" altLang="de-DE" smtClean="0"/>
              <a:pPr/>
              <a:t>10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94432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8">
            <a:extLst>
              <a:ext uri="{FF2B5EF4-FFF2-40B4-BE49-F238E27FC236}">
                <a16:creationId xmlns:a16="http://schemas.microsoft.com/office/drawing/2014/main" id="{ECA412E5-8D0E-4E3C-B3D3-849B427B4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5467" y="2682696"/>
            <a:ext cx="3276266" cy="3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D08F0A7-5E40-46FF-96E6-1F360DCEB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Contact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041F54-CB53-4B23-8E6C-E4F750D1F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07710"/>
            <a:ext cx="8061325" cy="3384377"/>
          </a:xfrm>
        </p:spPr>
        <p:txBody>
          <a:bodyPr/>
          <a:lstStyle/>
          <a:p>
            <a:r>
              <a:rPr lang="de-DE" sz="1600" b="1" dirty="0">
                <a:solidFill>
                  <a:srgbClr val="C00000"/>
                </a:solidFill>
              </a:rPr>
              <a:t>Are </a:t>
            </a:r>
            <a:r>
              <a:rPr lang="de-DE" sz="1600" b="1" dirty="0" err="1">
                <a:solidFill>
                  <a:srgbClr val="C00000"/>
                </a:solidFill>
              </a:rPr>
              <a:t>you</a:t>
            </a:r>
            <a:r>
              <a:rPr lang="de-DE" sz="1600" b="1" dirty="0">
                <a:solidFill>
                  <a:srgbClr val="C00000"/>
                </a:solidFill>
              </a:rPr>
              <a:t> </a:t>
            </a:r>
            <a:r>
              <a:rPr lang="de-DE" sz="1600" b="1" dirty="0" err="1">
                <a:solidFill>
                  <a:srgbClr val="C00000"/>
                </a:solidFill>
              </a:rPr>
              <a:t>interested</a:t>
            </a:r>
            <a:r>
              <a:rPr lang="de-DE" sz="1600" b="1" dirty="0">
                <a:solidFill>
                  <a:srgbClr val="C00000"/>
                </a:solidFill>
              </a:rPr>
              <a:t> in </a:t>
            </a:r>
            <a:r>
              <a:rPr lang="de-DE" sz="1600" b="1" dirty="0" err="1">
                <a:solidFill>
                  <a:srgbClr val="C00000"/>
                </a:solidFill>
              </a:rPr>
              <a:t>our</a:t>
            </a:r>
            <a:r>
              <a:rPr lang="de-DE" sz="1600" b="1" dirty="0">
                <a:solidFill>
                  <a:srgbClr val="C00000"/>
                </a:solidFill>
              </a:rPr>
              <a:t> </a:t>
            </a:r>
            <a:r>
              <a:rPr lang="de-DE" sz="1600" b="1" dirty="0" err="1">
                <a:solidFill>
                  <a:srgbClr val="C00000"/>
                </a:solidFill>
              </a:rPr>
              <a:t>dataset</a:t>
            </a:r>
            <a:r>
              <a:rPr lang="de-DE" sz="1600" b="1" dirty="0">
                <a:solidFill>
                  <a:srgbClr val="C00000"/>
                </a:solidFill>
              </a:rPr>
              <a:t>?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CERv2 Website: </a:t>
            </a:r>
            <a:r>
              <a:rPr lang="de-DE" b="1" dirty="0"/>
              <a:t>https://www.tu.berlin/en/klima/research/regional-climatology/central-europe/cer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Domain Berlin-Brandenburg (2 km horizontal grid spacing)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33 years of data available (1990-2022)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2D and 3D products of various atm. variables</a:t>
            </a:r>
          </a:p>
          <a:p>
            <a:endParaRPr lang="de-DE" dirty="0"/>
          </a:p>
          <a:p>
            <a:endParaRPr lang="de-DE" dirty="0"/>
          </a:p>
          <a:p>
            <a:r>
              <a:rPr lang="en-US" dirty="0"/>
              <a:t>For any further questions, please contact: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Frederik Bart (frederik.bart@tu-berlin.de)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Dr. Marco Otto (</a:t>
            </a:r>
            <a:r>
              <a:rPr lang="de-DE" dirty="0"/>
              <a:t>marco.otto@tu-berlin.de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Prof. Dr. Dieter Scherer (</a:t>
            </a:r>
            <a:r>
              <a:rPr lang="en-US" dirty="0" err="1"/>
              <a:t>dieter.scherer</a:t>
            </a:r>
            <a:r>
              <a:rPr lang="en-US" dirty="0"/>
              <a:t>@</a:t>
            </a:r>
            <a:r>
              <a:rPr lang="de-DE" dirty="0"/>
              <a:t>tu-berlin.de</a:t>
            </a:r>
            <a:r>
              <a:rPr lang="en-US" dirty="0"/>
              <a:t>)</a:t>
            </a:r>
            <a:r>
              <a:rPr lang="de-D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1D8CABA-C548-41FD-BDD7-63F2FBA684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Precipitation extremes in Berlin and Brandenburg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Frederik Bart et al. | IUGG 2023</a:t>
            </a:r>
          </a:p>
          <a:p>
            <a:endParaRPr lang="de-DE" alt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6781A8-B314-4D92-B66C-62074A449F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2706E631-0DCF-42E9-9406-BB474DD179DB}" type="slidenum">
              <a:rPr lang="de-DE" altLang="de-DE" smtClean="0"/>
              <a:pPr/>
              <a:t>11</a:t>
            </a:fld>
            <a:endParaRPr lang="de-DE" alt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07238BF-2CBB-47AE-88AF-6378B78790D0}"/>
              </a:ext>
            </a:extLst>
          </p:cNvPr>
          <p:cNvSpPr txBox="1">
            <a:spLocks/>
          </p:cNvSpPr>
          <p:nvPr/>
        </p:nvSpPr>
        <p:spPr bwMode="auto">
          <a:xfrm>
            <a:off x="2655109" y="5857712"/>
            <a:ext cx="3830210" cy="37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8422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9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b="1" dirty="0" err="1"/>
              <a:t>Thank</a:t>
            </a:r>
            <a:r>
              <a:rPr lang="de-DE" sz="2000" b="1" dirty="0"/>
              <a:t> </a:t>
            </a:r>
            <a:r>
              <a:rPr lang="de-DE" sz="2000" b="1" dirty="0" err="1"/>
              <a:t>you</a:t>
            </a:r>
            <a:r>
              <a:rPr lang="de-DE" sz="2000" b="1" dirty="0"/>
              <a:t> </a:t>
            </a:r>
            <a:r>
              <a:rPr lang="de-DE" sz="2000" b="1" dirty="0" err="1"/>
              <a:t>for</a:t>
            </a:r>
            <a:r>
              <a:rPr lang="de-DE" sz="2000" b="1" dirty="0"/>
              <a:t> </a:t>
            </a:r>
            <a:r>
              <a:rPr lang="de-DE" sz="2000" b="1" dirty="0" err="1"/>
              <a:t>your</a:t>
            </a:r>
            <a:r>
              <a:rPr lang="de-DE" sz="2000" b="1" dirty="0"/>
              <a:t> </a:t>
            </a:r>
            <a:r>
              <a:rPr lang="de-DE" sz="2000" b="1" dirty="0" err="1"/>
              <a:t>attention</a:t>
            </a:r>
            <a:r>
              <a:rPr lang="de-DE" sz="2000" b="1" dirty="0"/>
              <a:t>!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9" name="Inhaltsplatzhalter 7">
            <a:extLst>
              <a:ext uri="{FF2B5EF4-FFF2-40B4-BE49-F238E27FC236}">
                <a16:creationId xmlns:a16="http://schemas.microsoft.com/office/drawing/2014/main" id="{FBBE8A74-D03B-4276-B6BB-DAF2F1FC3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24055"/>
            <a:ext cx="1655986" cy="82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2">
            <a:extLst>
              <a:ext uri="{FF2B5EF4-FFF2-40B4-BE49-F238E27FC236}">
                <a16:creationId xmlns:a16="http://schemas.microsoft.com/office/drawing/2014/main" id="{7012A834-2C26-B602-E569-4380ACA6E5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40" y="6042756"/>
            <a:ext cx="2334893" cy="55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70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C60FA-45AE-4EF0-A39C-DBCB3325B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References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36A7F8-C4E9-4A06-B023-88CD086C9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412776"/>
            <a:ext cx="8061325" cy="457844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noProof="0" dirty="0"/>
              <a:t>Coles, S. </a:t>
            </a:r>
            <a:r>
              <a:rPr lang="en-US" i="1" noProof="0" dirty="0"/>
              <a:t>An Introduction to Statistical Modeling of Extreme Values</a:t>
            </a:r>
            <a:r>
              <a:rPr lang="en-US" noProof="0" dirty="0"/>
              <a:t>. (Springer, 2001). doi:</a:t>
            </a:r>
            <a:r>
              <a:rPr lang="en-US" noProof="0" dirty="0">
                <a:hlinkClick r:id="rId2"/>
              </a:rPr>
              <a:t>10.1007/978-1-4471-3675-0</a:t>
            </a:r>
            <a:r>
              <a:rPr lang="en-US" noProof="0" dirty="0"/>
              <a:t>.</a:t>
            </a:r>
          </a:p>
          <a:p>
            <a:pPr>
              <a:spcAft>
                <a:spcPts val="600"/>
              </a:spcAft>
            </a:pPr>
            <a:r>
              <a:rPr lang="en-US" noProof="0" dirty="0">
                <a:effectLst/>
              </a:rPr>
              <a:t>Coelho, C. a. S., Ferro, C. a. T., Stephenson, D. B. &amp; </a:t>
            </a:r>
            <a:r>
              <a:rPr lang="en-US" noProof="0" dirty="0" err="1">
                <a:effectLst/>
              </a:rPr>
              <a:t>Steinskog</a:t>
            </a:r>
            <a:r>
              <a:rPr lang="en-US" noProof="0" dirty="0">
                <a:effectLst/>
              </a:rPr>
              <a:t>, D. J. Methods for Exploring Spatial and Temporal Variability of Extreme Events in Climate Data. </a:t>
            </a:r>
            <a:r>
              <a:rPr lang="en-US" i="1" noProof="0" dirty="0">
                <a:effectLst/>
              </a:rPr>
              <a:t>Journal of Climate</a:t>
            </a:r>
            <a:r>
              <a:rPr lang="en-US" noProof="0" dirty="0">
                <a:effectLst/>
              </a:rPr>
              <a:t> </a:t>
            </a:r>
            <a:r>
              <a:rPr lang="en-US" b="1" noProof="0" dirty="0">
                <a:effectLst/>
              </a:rPr>
              <a:t>21</a:t>
            </a:r>
            <a:r>
              <a:rPr lang="en-US" noProof="0" dirty="0">
                <a:effectLst/>
              </a:rPr>
              <a:t>, 2072–2092 (2008).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noProof="0" dirty="0" err="1">
                <a:effectLst/>
              </a:rPr>
              <a:t>Acero</a:t>
            </a:r>
            <a:r>
              <a:rPr lang="en-US" noProof="0" dirty="0">
                <a:effectLst/>
              </a:rPr>
              <a:t>, F. J., García, J. A. &amp; Gallego, M. C. Peaks-over-Threshold Study of Trends in Extreme Rainfall over the Iberian Peninsula. </a:t>
            </a:r>
            <a:r>
              <a:rPr lang="en-US" i="1" noProof="0" dirty="0">
                <a:effectLst/>
              </a:rPr>
              <a:t>Journal of Climate</a:t>
            </a:r>
            <a:r>
              <a:rPr lang="en-US" noProof="0" dirty="0">
                <a:effectLst/>
              </a:rPr>
              <a:t> </a:t>
            </a:r>
            <a:r>
              <a:rPr lang="en-US" b="1" noProof="0" dirty="0">
                <a:effectLst/>
              </a:rPr>
              <a:t>24</a:t>
            </a:r>
            <a:r>
              <a:rPr lang="en-US" noProof="0" dirty="0">
                <a:effectLst/>
              </a:rPr>
              <a:t>, 1089–1105 (2011).</a:t>
            </a:r>
          </a:p>
          <a:p>
            <a:pPr>
              <a:spcAft>
                <a:spcPts val="600"/>
              </a:spcAft>
            </a:pPr>
            <a:r>
              <a:rPr lang="en-US" noProof="0" dirty="0" err="1"/>
              <a:t>Berghäuser</a:t>
            </a:r>
            <a:r>
              <a:rPr lang="en-US" noProof="0" dirty="0"/>
              <a:t>, L. </a:t>
            </a:r>
            <a:r>
              <a:rPr lang="en-US" i="1" noProof="0" dirty="0"/>
              <a:t>et al.</a:t>
            </a:r>
            <a:r>
              <a:rPr lang="en-US" noProof="0" dirty="0"/>
              <a:t> </a:t>
            </a:r>
            <a:r>
              <a:rPr lang="en-US" noProof="0" dirty="0" err="1"/>
              <a:t>Starkregen</a:t>
            </a:r>
            <a:r>
              <a:rPr lang="en-US" noProof="0" dirty="0"/>
              <a:t> in Berlin : </a:t>
            </a:r>
            <a:r>
              <a:rPr lang="en-US" noProof="0" dirty="0" err="1"/>
              <a:t>Meteorologische</a:t>
            </a:r>
            <a:r>
              <a:rPr lang="en-US" noProof="0" dirty="0"/>
              <a:t> </a:t>
            </a:r>
            <a:r>
              <a:rPr lang="en-US" noProof="0" dirty="0" err="1"/>
              <a:t>Ereignisrekonstruktion</a:t>
            </a:r>
            <a:r>
              <a:rPr lang="en-US" noProof="0" dirty="0"/>
              <a:t> und </a:t>
            </a:r>
            <a:r>
              <a:rPr lang="en-US" noProof="0" dirty="0" err="1"/>
              <a:t>Betroffenenbefragung</a:t>
            </a:r>
            <a:r>
              <a:rPr lang="en-US" noProof="0" dirty="0"/>
              <a:t>. (2021) doi:</a:t>
            </a:r>
            <a:r>
              <a:rPr lang="en-US" noProof="0" dirty="0">
                <a:hlinkClick r:id="rId3"/>
              </a:rPr>
              <a:t>10.25932/publishup-50056</a:t>
            </a:r>
            <a:r>
              <a:rPr lang="en-US" noProof="0" dirty="0"/>
              <a:t>.</a:t>
            </a:r>
          </a:p>
          <a:p>
            <a:pPr>
              <a:spcAft>
                <a:spcPts val="600"/>
              </a:spcAft>
            </a:pPr>
            <a:endParaRPr lang="en-US" noProof="0" dirty="0"/>
          </a:p>
          <a:p>
            <a:endParaRPr lang="en-US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7626F0-2350-413F-ABD1-C146433948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Precipitation extremes in Berlin and Brandenburg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Frederik Bart et al. | IUGG 2023</a:t>
            </a:r>
          </a:p>
          <a:p>
            <a:endParaRPr lang="de-DE" alt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42CBEC-CB18-497B-B617-BC344AECDB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2706E631-0DCF-42E9-9406-BB474DD179DB}" type="slidenum">
              <a:rPr lang="de-DE" altLang="de-DE" smtClean="0"/>
              <a:pPr/>
              <a:t>12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49781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1FC99A4D-102E-4621-AC06-51E36B891F2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Slope of scale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1FC99A4D-102E-4621-AC06-51E36B891F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576" t="-27119" b="-5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617CE2-516D-96CD-9A61-EEC7A02715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Precipitation extremes in Berlin and Brandenburg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Frederik Bart et al. | IUGG 2023</a:t>
            </a:r>
          </a:p>
          <a:p>
            <a:endParaRPr lang="de-DE" alt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D34FFD-F39F-522D-900B-2B458F5C7D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2706E631-0DCF-42E9-9406-BB474DD179DB}" type="slidenum">
              <a:rPr lang="de-DE" altLang="de-DE" smtClean="0"/>
              <a:pPr/>
              <a:t>13</a:t>
            </a:fld>
            <a:endParaRPr lang="de-DE" altLang="de-DE" dirty="0"/>
          </a:p>
        </p:txBody>
      </p:sp>
      <p:pic>
        <p:nvPicPr>
          <p:cNvPr id="13" name="Inhaltsplatzhalter 12" descr="Ein Bild, das Text, Diagramm, Karte enthält.&#10;&#10;Automatisch generierte Beschreibung">
            <a:extLst>
              <a:ext uri="{FF2B5EF4-FFF2-40B4-BE49-F238E27FC236}">
                <a16:creationId xmlns:a16="http://schemas.microsoft.com/office/drawing/2014/main" id="{A1AF785F-41FC-B6DF-00AD-ECD12FD31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168" y="1052736"/>
            <a:ext cx="5823912" cy="5823912"/>
          </a:xfr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13301084-CA29-EB50-E094-B54CAAAEAC99}"/>
              </a:ext>
            </a:extLst>
          </p:cNvPr>
          <p:cNvSpPr txBox="1"/>
          <p:nvPr/>
        </p:nvSpPr>
        <p:spPr>
          <a:xfrm>
            <a:off x="408048" y="1681439"/>
            <a:ext cx="288032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/>
              <a:t>Likelihood-ratio test </a:t>
            </a:r>
            <a:r>
              <a:rPr lang="en-US" sz="1600" dirty="0"/>
              <a:t>compared to stationary conditions (scale parameter constant):</a:t>
            </a:r>
          </a:p>
          <a:p>
            <a:pPr marL="171450" indent="-1714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Black circle = p &lt; 0.05</a:t>
            </a:r>
          </a:p>
          <a:p>
            <a:pPr marL="171450" indent="-1714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Black square = p &lt; 0.1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72C66A34-314D-73BD-CFAF-85F1BC8F284A}"/>
                  </a:ext>
                </a:extLst>
              </p:cNvPr>
              <p:cNvSpPr txBox="1"/>
              <p:nvPr/>
            </p:nvSpPr>
            <p:spPr>
              <a:xfrm>
                <a:off x="5508104" y="1825288"/>
                <a:ext cx="77383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Scale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72C66A34-314D-73BD-CFAF-85F1BC8F2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825288"/>
                <a:ext cx="773832" cy="276999"/>
              </a:xfrm>
              <a:prstGeom prst="rect">
                <a:avLst/>
              </a:prstGeom>
              <a:blipFill>
                <a:blip r:embed="rId4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2D68F62E-4CF2-4C9F-A3A1-9C5B0CDFAC0D}"/>
                  </a:ext>
                </a:extLst>
              </p:cNvPr>
              <p:cNvSpPr txBox="1"/>
              <p:nvPr/>
            </p:nvSpPr>
            <p:spPr>
              <a:xfrm>
                <a:off x="8368248" y="1825288"/>
                <a:ext cx="77383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Scale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2D68F62E-4CF2-4C9F-A3A1-9C5B0CDFA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248" y="1825288"/>
                <a:ext cx="773832" cy="276999"/>
              </a:xfrm>
              <a:prstGeom prst="rect">
                <a:avLst/>
              </a:prstGeom>
              <a:blipFill>
                <a:blip r:embed="rId4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16A10165-E4C2-2FF0-DEC5-16D7A8452215}"/>
                  </a:ext>
                </a:extLst>
              </p:cNvPr>
              <p:cNvSpPr txBox="1"/>
              <p:nvPr/>
            </p:nvSpPr>
            <p:spPr>
              <a:xfrm>
                <a:off x="5513040" y="4736593"/>
                <a:ext cx="77383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Scale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16A10165-E4C2-2FF0-DEC5-16D7A8452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040" y="4736593"/>
                <a:ext cx="773832" cy="276999"/>
              </a:xfrm>
              <a:prstGeom prst="rect">
                <a:avLst/>
              </a:prstGeom>
              <a:blipFill>
                <a:blip r:embed="rId5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370206FB-A796-0ABA-AFD0-C24C19AAA1D1}"/>
                  </a:ext>
                </a:extLst>
              </p:cNvPr>
              <p:cNvSpPr txBox="1"/>
              <p:nvPr/>
            </p:nvSpPr>
            <p:spPr>
              <a:xfrm>
                <a:off x="8366664" y="4736594"/>
                <a:ext cx="77383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Scale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370206FB-A796-0ABA-AFD0-C24C19AAA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664" y="4736594"/>
                <a:ext cx="773832" cy="276999"/>
              </a:xfrm>
              <a:prstGeom prst="rect">
                <a:avLst/>
              </a:prstGeom>
              <a:blipFill>
                <a:blip r:embed="rId6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581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Diagramm, Karte enthält.&#10;&#10;Automatisch generierte Beschreibung">
            <a:extLst>
              <a:ext uri="{FF2B5EF4-FFF2-40B4-BE49-F238E27FC236}">
                <a16:creationId xmlns:a16="http://schemas.microsoft.com/office/drawing/2014/main" id="{412281C5-3DE9-40BC-8BF4-57118F618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8"/>
          <a:stretch/>
        </p:blipFill>
        <p:spPr>
          <a:xfrm>
            <a:off x="4546104" y="1042055"/>
            <a:ext cx="2871539" cy="5741653"/>
          </a:xfrm>
          <a:prstGeom prst="rect">
            <a:avLst/>
          </a:prstGeom>
        </p:spPr>
      </p:pic>
      <p:pic>
        <p:nvPicPr>
          <p:cNvPr id="6" name="Grafik 5" descr="Ein Bild, das Diagramm, Karte enthält.&#10;&#10;Automatisch generierte Beschreibung">
            <a:extLst>
              <a:ext uri="{FF2B5EF4-FFF2-40B4-BE49-F238E27FC236}">
                <a16:creationId xmlns:a16="http://schemas.microsoft.com/office/drawing/2014/main" id="{4A12AF58-8B34-4B3D-9FA0-7EEA3FCF59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49958"/>
          <a:stretch/>
        </p:blipFill>
        <p:spPr>
          <a:xfrm>
            <a:off x="1651238" y="1042055"/>
            <a:ext cx="2871539" cy="574165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412B2D3-3F48-48A7-9F41-DDED89CF2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62368"/>
            <a:ext cx="5112568" cy="358560"/>
          </a:xfrm>
        </p:spPr>
        <p:txBody>
          <a:bodyPr/>
          <a:lstStyle/>
          <a:p>
            <a:r>
              <a:rPr lang="de-DE" dirty="0"/>
              <a:t>MSE </a:t>
            </a:r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Stations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702D7D-CD63-433F-B1E2-8FA401E6D8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Precipitation extremes in Berlin and Brandenburg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Frederik Bart et al. | IUGG 2023</a:t>
            </a:r>
          </a:p>
          <a:p>
            <a:endParaRPr lang="de-DE" alt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E25258-10D7-4266-B9EA-89C5EECB3A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2706E631-0DCF-42E9-9406-BB474DD179DB}" type="slidenum">
              <a:rPr lang="de-DE" altLang="de-DE" smtClean="0"/>
              <a:pPr/>
              <a:t>14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62750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CAB4C-9C64-4A86-96BF-122A4C171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threshold uncertainties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C8C914-C6B1-4170-9806-2CF563A513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Precipitation extremes in Berlin and Brandenburg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Frederik Bart et al. | IUGG 2023</a:t>
            </a:r>
          </a:p>
          <a:p>
            <a:endParaRPr lang="de-DE" alt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3D0DD4-390A-45EE-A4B4-383A1C3FBC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2706E631-0DCF-42E9-9406-BB474DD179DB}" type="slidenum">
              <a:rPr lang="de-DE" altLang="de-DE" smtClean="0"/>
              <a:pPr/>
              <a:t>15</a:t>
            </a:fld>
            <a:endParaRPr lang="de-DE" altLang="de-DE" dirty="0"/>
          </a:p>
        </p:txBody>
      </p:sp>
      <p:pic>
        <p:nvPicPr>
          <p:cNvPr id="13" name="Grafik 12" descr="Ein Bild, das Text, Diagramm, Schrift, Zahl enthält.&#10;&#10;Automatisch generierte Beschreibung">
            <a:extLst>
              <a:ext uri="{FF2B5EF4-FFF2-40B4-BE49-F238E27FC236}">
                <a16:creationId xmlns:a16="http://schemas.microsoft.com/office/drawing/2014/main" id="{EEB754E2-01CA-9D4F-84F2-432676A40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86" y="1345025"/>
            <a:ext cx="4753228" cy="4753228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119D4E65-16E7-1263-51E5-ADD32657916E}"/>
              </a:ext>
            </a:extLst>
          </p:cNvPr>
          <p:cNvSpPr/>
          <p:nvPr/>
        </p:nvSpPr>
        <p:spPr>
          <a:xfrm>
            <a:off x="3491880" y="1068026"/>
            <a:ext cx="26613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lang="de-DE" b="1" dirty="0"/>
              <a:t>Station Berlin Dahlem (1991-2020)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CEE69F54-8F4B-4C0C-9CA6-BBBED17CF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6152894"/>
            <a:ext cx="8061325" cy="1944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Estimation of 95% confidence intervals via Bootstrapping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16336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60E262-4FB9-4BED-A95E-B936079505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Precipitation extremes in Berlin and Brandenburg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Frederik Bart et al. | IUGG 2023</a:t>
            </a:r>
          </a:p>
          <a:p>
            <a:endParaRPr lang="de-DE" alt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2D26C9-417E-4883-8987-D52BE94BC1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2706E631-0DCF-42E9-9406-BB474DD179DB}" type="slidenum">
              <a:rPr lang="de-DE" altLang="de-DE" smtClean="0"/>
              <a:pPr/>
              <a:t>16</a:t>
            </a:fld>
            <a:endParaRPr lang="de-DE" alt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88CFFE5-B869-41E3-AF61-A88B46564587}"/>
              </a:ext>
            </a:extLst>
          </p:cNvPr>
          <p:cNvSpPr txBox="1">
            <a:spLocks/>
          </p:cNvSpPr>
          <p:nvPr/>
        </p:nvSpPr>
        <p:spPr bwMode="auto">
          <a:xfrm>
            <a:off x="683568" y="462368"/>
            <a:ext cx="5334028" cy="35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Uncertainty estimates (bootstrapping)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13A96CF9-504D-4CC1-B432-5A95DCEED01C}"/>
              </a:ext>
            </a:extLst>
          </p:cNvPr>
          <p:cNvSpPr txBox="1">
            <a:spLocks/>
          </p:cNvSpPr>
          <p:nvPr/>
        </p:nvSpPr>
        <p:spPr bwMode="auto">
          <a:xfrm>
            <a:off x="6821432" y="2587005"/>
            <a:ext cx="2278214" cy="29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8422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9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20 </a:t>
            </a:r>
            <a:r>
              <a:rPr lang="de-DE" sz="1600" dirty="0" err="1"/>
              <a:t>year</a:t>
            </a:r>
            <a:r>
              <a:rPr lang="de-DE" sz="1600" dirty="0"/>
              <a:t> </a:t>
            </a:r>
            <a:r>
              <a:rPr lang="de-DE" sz="1600" dirty="0" err="1"/>
              <a:t>return</a:t>
            </a:r>
            <a:r>
              <a:rPr lang="de-DE" sz="1600" dirty="0"/>
              <a:t> </a:t>
            </a:r>
            <a:r>
              <a:rPr lang="de-DE" sz="1600" dirty="0" err="1"/>
              <a:t>level</a:t>
            </a:r>
            <a:endParaRPr lang="de-DE" dirty="0"/>
          </a:p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90E18BB-F044-46EC-9D65-3F92D11F3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780" y="2860925"/>
            <a:ext cx="3078016" cy="2496013"/>
          </a:xfrm>
          <a:prstGeom prst="rect">
            <a:avLst/>
          </a:prstGeom>
        </p:spPr>
      </p:pic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0EA8B28D-8507-47F9-8734-78585AFBC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27841"/>
            <a:ext cx="4021807" cy="358560"/>
          </a:xfrm>
        </p:spPr>
        <p:txBody>
          <a:bodyPr/>
          <a:lstStyle/>
          <a:p>
            <a:r>
              <a:rPr lang="en-US" sz="1800" b="1" noProof="0" dirty="0"/>
              <a:t>Station Berlin </a:t>
            </a:r>
            <a:r>
              <a:rPr lang="en-US" sz="1800" b="1" noProof="0" dirty="0" err="1"/>
              <a:t>Tegel</a:t>
            </a:r>
            <a:r>
              <a:rPr lang="en-US" sz="1800" b="1" noProof="0" dirty="0"/>
              <a:t> (JJA)</a:t>
            </a:r>
          </a:p>
          <a:p>
            <a:endParaRPr lang="en-US" noProof="0" dirty="0"/>
          </a:p>
          <a:p>
            <a:endParaRPr lang="en-US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BAD550E-392F-46AC-9CB2-D0024F4C5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661" y="2943565"/>
            <a:ext cx="3046044" cy="2330731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1B5102CB-13CC-4E37-9538-3601DEAEA0A1}"/>
              </a:ext>
            </a:extLst>
          </p:cNvPr>
          <p:cNvSpPr txBox="1">
            <a:spLocks/>
          </p:cNvSpPr>
          <p:nvPr/>
        </p:nvSpPr>
        <p:spPr bwMode="auto">
          <a:xfrm>
            <a:off x="539552" y="1760429"/>
            <a:ext cx="3610340" cy="76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8422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9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Bootstrapping </a:t>
            </a:r>
            <a:r>
              <a:rPr lang="de-DE" sz="1600" dirty="0" err="1"/>
              <a:t>with</a:t>
            </a:r>
            <a:r>
              <a:rPr lang="de-DE" sz="1600" dirty="0"/>
              <a:t> 1000 </a:t>
            </a:r>
            <a:r>
              <a:rPr lang="de-DE" sz="1600" dirty="0" err="1"/>
              <a:t>samples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95% </a:t>
            </a:r>
            <a:r>
              <a:rPr lang="de-DE" sz="1600" dirty="0" err="1"/>
              <a:t>confidence</a:t>
            </a:r>
            <a:r>
              <a:rPr lang="de-DE" sz="1600" dirty="0"/>
              <a:t> </a:t>
            </a:r>
            <a:r>
              <a:rPr lang="de-DE" sz="1600" dirty="0" err="1"/>
              <a:t>interval</a:t>
            </a:r>
            <a:endParaRPr lang="de-DE" sz="1600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F9F2FEBD-63B9-4EB2-92A8-DC501ECE0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70" y="2835343"/>
            <a:ext cx="3061532" cy="2407205"/>
          </a:xfrm>
          <a:prstGeom prst="rect">
            <a:avLst/>
          </a:prstGeom>
        </p:spPr>
      </p:pic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AB4DB604-3CFA-4CAA-BCA0-38D7A3F50A7A}"/>
              </a:ext>
            </a:extLst>
          </p:cNvPr>
          <p:cNvSpPr txBox="1">
            <a:spLocks/>
          </p:cNvSpPr>
          <p:nvPr/>
        </p:nvSpPr>
        <p:spPr bwMode="auto">
          <a:xfrm>
            <a:off x="4149892" y="2565805"/>
            <a:ext cx="2278214" cy="29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8422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9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10 </a:t>
            </a:r>
            <a:r>
              <a:rPr lang="de-DE" sz="1600" dirty="0" err="1"/>
              <a:t>year</a:t>
            </a:r>
            <a:r>
              <a:rPr lang="de-DE" sz="1600" dirty="0"/>
              <a:t> </a:t>
            </a:r>
            <a:r>
              <a:rPr lang="de-DE" sz="1600" dirty="0" err="1"/>
              <a:t>return</a:t>
            </a:r>
            <a:r>
              <a:rPr lang="de-DE" sz="1600" dirty="0"/>
              <a:t> </a:t>
            </a:r>
            <a:r>
              <a:rPr lang="de-DE" sz="1600" dirty="0" err="1"/>
              <a:t>level</a:t>
            </a:r>
            <a:endParaRPr lang="de-DE" dirty="0"/>
          </a:p>
          <a:p>
            <a:pPr algn="ctr"/>
            <a:endParaRPr lang="de-DE" dirty="0"/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9FF11852-943C-4F2A-BA3E-C7A4D38369D2}"/>
              </a:ext>
            </a:extLst>
          </p:cNvPr>
          <p:cNvSpPr txBox="1">
            <a:spLocks/>
          </p:cNvSpPr>
          <p:nvPr/>
        </p:nvSpPr>
        <p:spPr bwMode="auto">
          <a:xfrm>
            <a:off x="1110884" y="2564507"/>
            <a:ext cx="2278214" cy="29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8422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9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2 </a:t>
            </a:r>
            <a:r>
              <a:rPr lang="de-DE" sz="1600" dirty="0" err="1"/>
              <a:t>year</a:t>
            </a:r>
            <a:r>
              <a:rPr lang="de-DE" sz="1600" dirty="0"/>
              <a:t> </a:t>
            </a:r>
            <a:r>
              <a:rPr lang="de-DE" sz="1600" dirty="0" err="1"/>
              <a:t>return</a:t>
            </a:r>
            <a:r>
              <a:rPr lang="de-DE" sz="1600" dirty="0"/>
              <a:t> </a:t>
            </a:r>
            <a:r>
              <a:rPr lang="de-DE" sz="1600" dirty="0" err="1"/>
              <a:t>level</a:t>
            </a:r>
            <a:endParaRPr lang="de-DE" dirty="0"/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9672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71712-FB77-4A24-B019-4E38155D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Threshold </a:t>
            </a:r>
            <a:r>
              <a:rPr lang="de-DE" dirty="0" err="1"/>
              <a:t>selection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07ABA4-7A1D-4AAE-83C6-1F598814EB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Precipitation extremes in Berlin and Brandenburg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Frederik Bart et al. | IUGG 2023</a:t>
            </a:r>
          </a:p>
          <a:p>
            <a:endParaRPr lang="de-DE" alt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6E0659A-4F71-4F5A-B121-038FA82654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2706E631-0DCF-42E9-9406-BB474DD179DB}" type="slidenum">
              <a:rPr lang="de-DE" altLang="de-DE" smtClean="0"/>
              <a:pPr/>
              <a:t>17</a:t>
            </a:fld>
            <a:endParaRPr lang="de-DE" altLang="de-DE" dirty="0"/>
          </a:p>
        </p:txBody>
      </p:sp>
      <p:pic>
        <p:nvPicPr>
          <p:cNvPr id="6" name="Inhaltsplatzhalter 5" descr="Ein Bild, das Text, Reihe, Diagramm, Screenshot enthält.&#10;&#10;Automatisch generierte Beschreibung">
            <a:extLst>
              <a:ext uri="{FF2B5EF4-FFF2-40B4-BE49-F238E27FC236}">
                <a16:creationId xmlns:a16="http://schemas.microsoft.com/office/drawing/2014/main" id="{9B4E036F-2734-4333-AC82-FC3B1FD88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00641"/>
            <a:ext cx="5430840" cy="362056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7D95B14-B012-42B3-AD2B-3643D6B5EC16}"/>
              </a:ext>
            </a:extLst>
          </p:cNvPr>
          <p:cNvSpPr/>
          <p:nvPr/>
        </p:nvSpPr>
        <p:spPr>
          <a:xfrm>
            <a:off x="2140661" y="5370234"/>
            <a:ext cx="4862678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Estimation of shape and scale based on different percentiles for </a:t>
            </a:r>
            <a:r>
              <a:rPr lang="en-US" i="1" dirty="0"/>
              <a:t>α</a:t>
            </a:r>
            <a:r>
              <a:rPr lang="en-US" i="1" baseline="-25000" dirty="0"/>
              <a:t>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Results are given the spatial average for the whole domain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60166FB-307C-4F1E-AE84-467A9A7F2E5E}"/>
              </a:ext>
            </a:extLst>
          </p:cNvPr>
          <p:cNvCxnSpPr>
            <a:cxnSpLocks/>
          </p:cNvCxnSpPr>
          <p:nvPr/>
        </p:nvCxnSpPr>
        <p:spPr bwMode="auto">
          <a:xfrm>
            <a:off x="6914135" y="4149080"/>
            <a:ext cx="195632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7189494-AC2C-4BE5-8967-A283367B01AA}"/>
              </a:ext>
            </a:extLst>
          </p:cNvPr>
          <p:cNvCxnSpPr>
            <a:cxnSpLocks/>
          </p:cNvCxnSpPr>
          <p:nvPr/>
        </p:nvCxnSpPr>
        <p:spPr bwMode="auto">
          <a:xfrm>
            <a:off x="6922949" y="4365104"/>
            <a:ext cx="195632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8858CB4D-C7C3-4C3A-B5B1-105C46C1E546}"/>
              </a:ext>
            </a:extLst>
          </p:cNvPr>
          <p:cNvSpPr txBox="1"/>
          <p:nvPr/>
        </p:nvSpPr>
        <p:spPr>
          <a:xfrm>
            <a:off x="7109767" y="4005064"/>
            <a:ext cx="606304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de-DE" sz="1050" dirty="0" err="1"/>
              <a:t>shape</a:t>
            </a:r>
            <a:endParaRPr lang="de-DE" sz="1050" dirty="0"/>
          </a:p>
          <a:p>
            <a:pPr algn="l">
              <a:spcAft>
                <a:spcPts val="300"/>
              </a:spcAft>
            </a:pPr>
            <a:r>
              <a:rPr lang="de-DE" sz="1050" dirty="0" err="1"/>
              <a:t>scale</a:t>
            </a:r>
            <a:endParaRPr lang="de-DE" sz="105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B668025-C61E-43F0-992F-9DB65B8FEAA7}"/>
              </a:ext>
            </a:extLst>
          </p:cNvPr>
          <p:cNvSpPr txBox="1"/>
          <p:nvPr/>
        </p:nvSpPr>
        <p:spPr>
          <a:xfrm>
            <a:off x="4091045" y="4959591"/>
            <a:ext cx="868555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050" dirty="0" err="1"/>
              <a:t>Percentile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246637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111AA13C-A0EA-5FB1-A744-5BF868D22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68" y="1114020"/>
            <a:ext cx="3407833" cy="282960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EF34A3-E42C-B6D9-BD2D-B5F0CE977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82937"/>
            <a:ext cx="5112568" cy="358560"/>
          </a:xfrm>
        </p:spPr>
        <p:txBody>
          <a:bodyPr/>
          <a:lstStyle/>
          <a:p>
            <a:r>
              <a:rPr lang="en-US" noProof="0" dirty="0"/>
              <a:t>Slope of seasonal mean rainfall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838F06-A976-D07A-7628-5104DCB4C3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Precipitation extremes in Berlin and Brandenburg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Frederik Bart et al. | IUGG 2023</a:t>
            </a:r>
          </a:p>
          <a:p>
            <a:endParaRPr lang="de-DE" alt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B49F3F-43D0-2287-EC93-23F21B0231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2706E631-0DCF-42E9-9406-BB474DD179DB}" type="slidenum">
              <a:rPr lang="de-DE" altLang="de-DE" smtClean="0"/>
              <a:pPr/>
              <a:t>18</a:t>
            </a:fld>
            <a:endParaRPr lang="de-DE" alt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5865FE-2BCB-B9A5-16B4-CB7FD85DF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048" y="3717032"/>
            <a:ext cx="3408172" cy="280673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4A02728-93C0-AB88-509F-34D5F5152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643" y="1143368"/>
            <a:ext cx="3362523" cy="277091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E32530E-039F-0093-28CF-D6AB7C0C4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717032"/>
            <a:ext cx="3431810" cy="280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AF212-49A8-4854-BE6D-310BF859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7" y="89253"/>
            <a:ext cx="5541407" cy="731675"/>
          </a:xfrm>
        </p:spPr>
        <p:txBody>
          <a:bodyPr/>
          <a:lstStyle/>
          <a:p>
            <a:r>
              <a:rPr lang="en-US" sz="2000" noProof="0" dirty="0"/>
              <a:t>Precipitation extremes in Berlin and Brandenburg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0E323B-CAEA-4B33-BC70-2AF927AB4A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Precipitation extremes in Berlin and Brandenburg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Frederik Bart et al. | IUGG 2023</a:t>
            </a:r>
          </a:p>
          <a:p>
            <a:endParaRPr lang="de-DE" alt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CD1C2F-6F55-46FB-BCC9-7D2FCC38B0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2706E631-0DCF-42E9-9406-BB474DD179DB}" type="slidenum">
              <a:rPr lang="de-DE" altLang="de-DE" smtClean="0"/>
              <a:pPr/>
              <a:t>2</a:t>
            </a:fld>
            <a:endParaRPr lang="de-DE" alt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77DC84D-BB89-436C-929F-65FF0605A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36" y="1958840"/>
            <a:ext cx="3835706" cy="214765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034FACB4-AAC0-43CE-A0B4-6F391F20BD43}"/>
              </a:ext>
            </a:extLst>
          </p:cNvPr>
          <p:cNvSpPr/>
          <p:nvPr/>
        </p:nvSpPr>
        <p:spPr>
          <a:xfrm>
            <a:off x="3452531" y="3889572"/>
            <a:ext cx="14702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dirty="0">
                <a:solidFill>
                  <a:schemeClr val="bg1"/>
                </a:solidFill>
              </a:rPr>
              <a:t>Foto: www.berlin.de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8E14D55-51D7-496A-93C2-0BFCDD091F56}"/>
              </a:ext>
            </a:extLst>
          </p:cNvPr>
          <p:cNvSpPr/>
          <p:nvPr/>
        </p:nvSpPr>
        <p:spPr>
          <a:xfrm>
            <a:off x="2119922" y="1651063"/>
            <a:ext cx="2067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spcBef>
                <a:spcPct val="30000"/>
              </a:spcBef>
              <a:defRPr/>
            </a:pPr>
            <a:r>
              <a:rPr lang="en-US" sz="1400" dirty="0" err="1"/>
              <a:t>Yorckstraße</a:t>
            </a:r>
            <a:r>
              <a:rPr lang="en-US" sz="1400" dirty="0"/>
              <a:t>, June 2017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7292F10-ECB8-4712-8533-7BBEF81F3233}"/>
              </a:ext>
            </a:extLst>
          </p:cNvPr>
          <p:cNvSpPr/>
          <p:nvPr/>
        </p:nvSpPr>
        <p:spPr>
          <a:xfrm>
            <a:off x="5934995" y="1634849"/>
            <a:ext cx="21355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spcBef>
                <a:spcPct val="30000"/>
              </a:spcBef>
              <a:defRPr/>
            </a:pPr>
            <a:r>
              <a:rPr lang="en-US" sz="1400" dirty="0" err="1"/>
              <a:t>Pariser</a:t>
            </a:r>
            <a:r>
              <a:rPr lang="en-US" sz="1400" dirty="0"/>
              <a:t> Platz, June 2019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264196F-C40C-4D3F-BDD2-A53187ED6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565" y="1958840"/>
            <a:ext cx="2910379" cy="218005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43E9846-2D4C-4ACD-BD7A-E05AB3A52475}"/>
              </a:ext>
            </a:extLst>
          </p:cNvPr>
          <p:cNvSpPr/>
          <p:nvPr/>
        </p:nvSpPr>
        <p:spPr>
          <a:xfrm>
            <a:off x="6442482" y="3897266"/>
            <a:ext cx="19976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spcBef>
                <a:spcPct val="30000"/>
              </a:spcBef>
              <a:defRPr/>
            </a:pPr>
            <a:r>
              <a:rPr lang="en-US" sz="1050" dirty="0" err="1">
                <a:solidFill>
                  <a:schemeClr val="bg1"/>
                </a:solidFill>
              </a:rPr>
              <a:t>Foto</a:t>
            </a:r>
            <a:r>
              <a:rPr lang="en-US" sz="1050" dirty="0">
                <a:solidFill>
                  <a:schemeClr val="bg1"/>
                </a:solidFill>
              </a:rPr>
              <a:t>: Dr. Benjamin Creutzfeldt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385FBFF-3B54-4C1B-91B7-FE25342A84D9}"/>
              </a:ext>
            </a:extLst>
          </p:cNvPr>
          <p:cNvSpPr txBox="1"/>
          <p:nvPr/>
        </p:nvSpPr>
        <p:spPr>
          <a:xfrm>
            <a:off x="1678164" y="4164824"/>
            <a:ext cx="2414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Damages</a:t>
            </a:r>
            <a:r>
              <a:rPr lang="de-DE" sz="1400" dirty="0"/>
              <a:t>: Ca. 60 </a:t>
            </a:r>
            <a:r>
              <a:rPr lang="de-DE" sz="1400" dirty="0" err="1"/>
              <a:t>million</a:t>
            </a:r>
            <a:r>
              <a:rPr lang="de-DE" sz="1400" dirty="0"/>
              <a:t> € in </a:t>
            </a:r>
            <a:r>
              <a:rPr lang="de-DE" sz="1400" dirty="0" err="1"/>
              <a:t>insurance</a:t>
            </a:r>
            <a:r>
              <a:rPr lang="de-DE" sz="1400" dirty="0"/>
              <a:t> </a:t>
            </a:r>
            <a:r>
              <a:rPr lang="de-DE" sz="1400" dirty="0" err="1"/>
              <a:t>services</a:t>
            </a:r>
            <a:r>
              <a:rPr lang="de-DE" sz="1400" dirty="0"/>
              <a:t> (GDV)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F652249-6FB4-4B4C-A4E5-FF92CB7F1006}"/>
              </a:ext>
            </a:extLst>
          </p:cNvPr>
          <p:cNvSpPr txBox="1"/>
          <p:nvPr/>
        </p:nvSpPr>
        <p:spPr>
          <a:xfrm>
            <a:off x="5679190" y="4164825"/>
            <a:ext cx="2535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Damages</a:t>
            </a:r>
            <a:r>
              <a:rPr lang="de-DE" sz="1400" dirty="0"/>
              <a:t>: Ca. 50 </a:t>
            </a:r>
            <a:r>
              <a:rPr lang="de-DE" sz="1400" dirty="0" err="1"/>
              <a:t>million</a:t>
            </a:r>
            <a:r>
              <a:rPr lang="de-DE" sz="1400" dirty="0"/>
              <a:t> €  in </a:t>
            </a:r>
            <a:r>
              <a:rPr lang="de-DE" sz="1400" dirty="0" err="1"/>
              <a:t>insurance</a:t>
            </a:r>
            <a:r>
              <a:rPr lang="de-DE" sz="1400" dirty="0"/>
              <a:t> </a:t>
            </a:r>
            <a:r>
              <a:rPr lang="de-DE" sz="1400" dirty="0" err="1"/>
              <a:t>services</a:t>
            </a:r>
            <a:r>
              <a:rPr lang="de-DE" sz="1400" dirty="0"/>
              <a:t>  (GDV)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23DBAC6-0F75-481A-A527-F75EFBAD5F14}"/>
              </a:ext>
            </a:extLst>
          </p:cNvPr>
          <p:cNvSpPr/>
          <p:nvPr/>
        </p:nvSpPr>
        <p:spPr>
          <a:xfrm>
            <a:off x="974736" y="4965841"/>
            <a:ext cx="7610435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de-DE" sz="1600" dirty="0" err="1"/>
              <a:t>Estimated</a:t>
            </a:r>
            <a:r>
              <a:rPr lang="de-DE" sz="1600" dirty="0"/>
              <a:t> </a:t>
            </a:r>
            <a:r>
              <a:rPr lang="de-DE" sz="1600" dirty="0" err="1"/>
              <a:t>return</a:t>
            </a:r>
            <a:r>
              <a:rPr lang="de-DE" sz="1600" dirty="0"/>
              <a:t> </a:t>
            </a:r>
            <a:r>
              <a:rPr lang="de-DE" sz="1600" dirty="0" err="1"/>
              <a:t>period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2017 </a:t>
            </a:r>
            <a:r>
              <a:rPr lang="de-DE" sz="1600" dirty="0" err="1"/>
              <a:t>event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200 </a:t>
            </a:r>
            <a:r>
              <a:rPr lang="de-DE" sz="1600" dirty="0" err="1"/>
              <a:t>years</a:t>
            </a:r>
            <a:r>
              <a:rPr lang="de-DE" sz="1600" dirty="0"/>
              <a:t> (Berghäuser et al., 2020)</a:t>
            </a:r>
          </a:p>
          <a:p>
            <a:pPr algn="l">
              <a:spcAft>
                <a:spcPts val="600"/>
              </a:spcAft>
            </a:pPr>
            <a:endParaRPr lang="en-US" sz="1600" dirty="0"/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2"/>
                </a:solidFill>
              </a:rPr>
              <a:t>Is there a significant trend in return levels in this region?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2"/>
                </a:solidFill>
              </a:rPr>
              <a:t>What spatial and seasonal patterns </a:t>
            </a:r>
            <a:r>
              <a:rPr lang="de-DE" sz="1600" b="1" dirty="0" err="1">
                <a:solidFill>
                  <a:schemeClr val="tx2"/>
                </a:solidFill>
              </a:rPr>
              <a:t>can</a:t>
            </a:r>
            <a:r>
              <a:rPr lang="de-DE" sz="1600" b="1" dirty="0">
                <a:solidFill>
                  <a:schemeClr val="tx2"/>
                </a:solidFill>
              </a:rPr>
              <a:t> </a:t>
            </a:r>
            <a:r>
              <a:rPr lang="de-DE" sz="1600" b="1" dirty="0" err="1">
                <a:solidFill>
                  <a:schemeClr val="tx2"/>
                </a:solidFill>
              </a:rPr>
              <a:t>be</a:t>
            </a:r>
            <a:r>
              <a:rPr lang="de-DE" sz="1600" b="1" dirty="0">
                <a:solidFill>
                  <a:schemeClr val="tx2"/>
                </a:solidFill>
              </a:rPr>
              <a:t> </a:t>
            </a:r>
            <a:r>
              <a:rPr lang="de-DE" sz="1600" b="1" dirty="0" err="1">
                <a:solidFill>
                  <a:schemeClr val="tx2"/>
                </a:solidFill>
              </a:rPr>
              <a:t>identified</a:t>
            </a:r>
            <a:r>
              <a:rPr lang="de-DE" sz="1600" b="1" dirty="0">
                <a:solidFill>
                  <a:schemeClr val="tx2"/>
                </a:solidFill>
              </a:rPr>
              <a:t>?</a:t>
            </a:r>
            <a:endParaRPr lang="en-US" sz="1800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50A2F31-3945-47DF-AE65-63B403CBFB67}"/>
              </a:ext>
            </a:extLst>
          </p:cNvPr>
          <p:cNvSpPr/>
          <p:nvPr/>
        </p:nvSpPr>
        <p:spPr>
          <a:xfrm>
            <a:off x="847509" y="1238134"/>
            <a:ext cx="7367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de-DE" sz="1800" b="1" dirty="0" err="1">
                <a:solidFill>
                  <a:schemeClr val="tx2"/>
                </a:solidFill>
              </a:rPr>
              <a:t>Why</a:t>
            </a:r>
            <a:r>
              <a:rPr lang="de-DE" sz="1800" b="1" dirty="0">
                <a:solidFill>
                  <a:schemeClr val="tx2"/>
                </a:solidFill>
              </a:rPr>
              <a:t> </a:t>
            </a:r>
            <a:r>
              <a:rPr lang="de-DE" sz="1800" b="1" dirty="0" err="1">
                <a:solidFill>
                  <a:schemeClr val="tx2"/>
                </a:solidFill>
              </a:rPr>
              <a:t>study</a:t>
            </a:r>
            <a:r>
              <a:rPr lang="de-DE" sz="1800" b="1" dirty="0">
                <a:solidFill>
                  <a:schemeClr val="tx2"/>
                </a:solidFill>
              </a:rPr>
              <a:t> extreme </a:t>
            </a:r>
            <a:r>
              <a:rPr lang="de-DE" sz="1800" b="1" dirty="0" err="1">
                <a:solidFill>
                  <a:schemeClr val="tx2"/>
                </a:solidFill>
              </a:rPr>
              <a:t>events</a:t>
            </a:r>
            <a:r>
              <a:rPr lang="de-DE" sz="1800" b="1" dirty="0">
                <a:solidFill>
                  <a:schemeClr val="tx2"/>
                </a:solidFill>
              </a:rPr>
              <a:t> in </a:t>
            </a:r>
            <a:r>
              <a:rPr lang="de-DE" sz="1800" b="1" dirty="0" err="1">
                <a:solidFill>
                  <a:schemeClr val="tx2"/>
                </a:solidFill>
              </a:rPr>
              <a:t>this</a:t>
            </a:r>
            <a:r>
              <a:rPr lang="de-DE" sz="1800" b="1" dirty="0">
                <a:solidFill>
                  <a:schemeClr val="tx2"/>
                </a:solidFill>
              </a:rPr>
              <a:t> </a:t>
            </a:r>
            <a:r>
              <a:rPr lang="de-DE" sz="1800" b="1" dirty="0" err="1">
                <a:solidFill>
                  <a:schemeClr val="tx2"/>
                </a:solidFill>
              </a:rPr>
              <a:t>region</a:t>
            </a:r>
            <a:r>
              <a:rPr lang="en-US" sz="1800" b="1" dirty="0">
                <a:solidFill>
                  <a:schemeClr val="tx2"/>
                </a:solidFill>
              </a:rPr>
              <a:t>?</a:t>
            </a:r>
            <a:endParaRPr lang="de-DE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5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map with black dots and red dots&#10;&#10;Description automatically generated">
            <a:extLst>
              <a:ext uri="{FF2B5EF4-FFF2-40B4-BE49-F238E27FC236}">
                <a16:creationId xmlns:a16="http://schemas.microsoft.com/office/drawing/2014/main" id="{43413875-68D4-17BA-E85F-D33DD6FD6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11" y="1172660"/>
            <a:ext cx="2660384" cy="266038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6FEF41D-944D-45AC-A8BA-166A84C2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and Methods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C24AB07-6A7A-42EB-999A-04F8527440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Precipitation extremes in Berlin and Brandenburg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Frederik Bart et al. | IUGG 2023</a:t>
            </a:r>
          </a:p>
          <a:p>
            <a:endParaRPr lang="de-DE" alt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937517-F44C-4771-8ED4-C12FFF5C4B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2706E631-0DCF-42E9-9406-BB474DD179DB}" type="slidenum">
              <a:rPr lang="de-DE" altLang="de-DE" smtClean="0"/>
              <a:pPr/>
              <a:t>3</a:t>
            </a:fld>
            <a:endParaRPr lang="de-DE" alt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FE9030B-9895-4DA0-AED2-42A5C027F803}"/>
              </a:ext>
            </a:extLst>
          </p:cNvPr>
          <p:cNvSpPr txBox="1">
            <a:spLocks/>
          </p:cNvSpPr>
          <p:nvPr/>
        </p:nvSpPr>
        <p:spPr bwMode="auto">
          <a:xfrm>
            <a:off x="335191" y="1349137"/>
            <a:ext cx="5644452" cy="143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8422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9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</a:pPr>
            <a:r>
              <a:rPr lang="de-DE" b="1" dirty="0" err="1">
                <a:solidFill>
                  <a:schemeClr val="tx2"/>
                </a:solidFill>
              </a:rPr>
              <a:t>Precipitation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data</a:t>
            </a:r>
            <a:r>
              <a:rPr lang="de-DE" b="1" dirty="0">
                <a:solidFill>
                  <a:schemeClr val="tx2"/>
                </a:solidFill>
              </a:rPr>
              <a:t> (1991 – 2020)</a:t>
            </a:r>
            <a:endParaRPr lang="de-DE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Daily Raingauge </a:t>
            </a:r>
            <a:r>
              <a:rPr lang="de-DE" dirty="0" err="1">
                <a:solidFill>
                  <a:schemeClr val="tx1"/>
                </a:solidFill>
              </a:rPr>
              <a:t>measurement</a:t>
            </a:r>
            <a:r>
              <a:rPr lang="de-DE" dirty="0">
                <a:solidFill>
                  <a:schemeClr val="tx1"/>
                </a:solidFill>
              </a:rPr>
              <a:t> network</a:t>
            </a:r>
            <a:r>
              <a:rPr lang="en-US" dirty="0"/>
              <a:t> of the </a:t>
            </a:r>
            <a:r>
              <a:rPr lang="de-DE" dirty="0">
                <a:solidFill>
                  <a:schemeClr val="tx1"/>
                </a:solidFill>
              </a:rPr>
              <a:t>German </a:t>
            </a:r>
            <a:r>
              <a:rPr lang="de-DE" dirty="0" err="1">
                <a:solidFill>
                  <a:schemeClr val="tx1"/>
                </a:solidFill>
              </a:rPr>
              <a:t>Weather</a:t>
            </a:r>
            <a:r>
              <a:rPr lang="de-DE" dirty="0">
                <a:solidFill>
                  <a:schemeClr val="tx1"/>
                </a:solidFill>
              </a:rPr>
              <a:t> Service (DWD)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Filtered based on data availability per season (~ 54 stations)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Regional </a:t>
            </a:r>
            <a:r>
              <a:rPr lang="de-DE" dirty="0" err="1"/>
              <a:t>climate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(C</a:t>
            </a:r>
            <a:r>
              <a:rPr lang="en-US" dirty="0" err="1"/>
              <a:t>entral</a:t>
            </a:r>
            <a:r>
              <a:rPr lang="en-US" dirty="0"/>
              <a:t> Europe Refined Analysis v2) </a:t>
            </a:r>
          </a:p>
          <a:p>
            <a:endParaRPr lang="en-US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DA4DB49-7AA1-40D0-898B-B17ADFAFC95B}"/>
              </a:ext>
            </a:extLst>
          </p:cNvPr>
          <p:cNvSpPr/>
          <p:nvPr/>
        </p:nvSpPr>
        <p:spPr>
          <a:xfrm>
            <a:off x="6474731" y="3717628"/>
            <a:ext cx="23762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(DWD Climate Data Center (CDC), 2023)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B78478-5F74-E78B-554B-ABB5B7B68029}"/>
              </a:ext>
            </a:extLst>
          </p:cNvPr>
          <p:cNvSpPr txBox="1"/>
          <p:nvPr/>
        </p:nvSpPr>
        <p:spPr>
          <a:xfrm>
            <a:off x="7685176" y="1846838"/>
            <a:ext cx="581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FF0000"/>
                </a:solidFill>
              </a:rPr>
              <a:t>Berlin Tegel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81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EF41D-944D-45AC-A8BA-166A84C2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and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813D36C-8186-473E-A16A-ED59799AA5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5191" y="2991258"/>
                <a:ext cx="5644452" cy="1613240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chemeClr val="tx2"/>
                    </a:solidFill>
                  </a:rPr>
                  <a:t>Peak Over Threshold approach (POT) </a:t>
                </a:r>
              </a:p>
              <a:p>
                <a:r>
                  <a:rPr lang="en-US" dirty="0"/>
                  <a:t>Seasonal time dependent POT (</a:t>
                </a:r>
                <a:r>
                  <a:rPr lang="en-US" dirty="0">
                    <a:solidFill>
                      <a:schemeClr val="tx1"/>
                    </a:solidFill>
                  </a:rPr>
                  <a:t>Coelho et al., 2008)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=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i="1" dirty="0"/>
              </a:p>
              <a:p>
                <a:pPr>
                  <a:spcAft>
                    <a:spcPts val="600"/>
                  </a:spcAft>
                </a:pPr>
                <a:r>
                  <a:rPr lang="en-US" i="1" dirty="0" err="1"/>
                  <a:t>m</a:t>
                </a:r>
                <a:r>
                  <a:rPr lang="en-US" i="1" baseline="-25000" dirty="0" err="1"/>
                  <a:t>s</a:t>
                </a:r>
                <a:r>
                  <a:rPr lang="en-US" i="1" dirty="0"/>
                  <a:t>(t) </a:t>
                </a:r>
                <a:r>
                  <a:rPr lang="en-US" dirty="0"/>
                  <a:t>= long term seasonal trend of rain days (annual)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i="1" dirty="0"/>
                  <a:t>α</a:t>
                </a:r>
                <a:r>
                  <a:rPr lang="en-US" i="1" baseline="-25000" dirty="0"/>
                  <a:t>s</a:t>
                </a:r>
                <a:r>
                  <a:rPr lang="en-US" dirty="0"/>
                  <a:t> = constant value to ensure </a:t>
                </a:r>
                <a:r>
                  <a:rPr lang="en-US" i="1" dirty="0"/>
                  <a:t>α</a:t>
                </a:r>
                <a:r>
                  <a:rPr lang="en-US" dirty="0"/>
                  <a:t>% of observed values above u</a:t>
                </a:r>
                <a:r>
                  <a:rPr lang="en-US" baseline="-25000" dirty="0"/>
                  <a:t>s</a:t>
                </a:r>
                <a:r>
                  <a:rPr lang="en-US" dirty="0"/>
                  <a:t>(t)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813D36C-8186-473E-A16A-ED59799AA5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191" y="2991258"/>
                <a:ext cx="5644452" cy="1613240"/>
              </a:xfrm>
              <a:blipFill>
                <a:blip r:embed="rId3"/>
                <a:stretch>
                  <a:fillRect l="-1944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C24AB07-6A7A-42EB-999A-04F8527440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Precipitation extremes in Berlin and Brandenburg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Frederik Bart et al. | IUGG 2023</a:t>
            </a:r>
          </a:p>
          <a:p>
            <a:endParaRPr lang="de-DE" alt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937517-F44C-4771-8ED4-C12FFF5C4B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2706E631-0DCF-42E9-9406-BB474DD179DB}" type="slidenum">
              <a:rPr lang="de-DE" altLang="de-DE" smtClean="0"/>
              <a:pPr/>
              <a:t>4</a:t>
            </a:fld>
            <a:endParaRPr lang="de-DE" alt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FE9030B-9895-4DA0-AED2-42A5C027F803}"/>
              </a:ext>
            </a:extLst>
          </p:cNvPr>
          <p:cNvSpPr txBox="1">
            <a:spLocks/>
          </p:cNvSpPr>
          <p:nvPr/>
        </p:nvSpPr>
        <p:spPr bwMode="auto">
          <a:xfrm>
            <a:off x="335191" y="1349137"/>
            <a:ext cx="5644452" cy="143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8422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9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</a:pPr>
            <a:r>
              <a:rPr lang="de-DE" b="1" dirty="0" err="1">
                <a:solidFill>
                  <a:schemeClr val="tx2"/>
                </a:solidFill>
              </a:rPr>
              <a:t>Precipitation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data</a:t>
            </a:r>
            <a:r>
              <a:rPr lang="de-DE" b="1" dirty="0">
                <a:solidFill>
                  <a:schemeClr val="tx2"/>
                </a:solidFill>
              </a:rPr>
              <a:t> (1991 – 2020)</a:t>
            </a:r>
            <a:endParaRPr lang="de-DE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Daily Raingauge </a:t>
            </a:r>
            <a:r>
              <a:rPr lang="de-DE" dirty="0" err="1">
                <a:solidFill>
                  <a:schemeClr val="tx1"/>
                </a:solidFill>
              </a:rPr>
              <a:t>measurement</a:t>
            </a:r>
            <a:r>
              <a:rPr lang="de-DE" dirty="0">
                <a:solidFill>
                  <a:schemeClr val="tx1"/>
                </a:solidFill>
              </a:rPr>
              <a:t> network</a:t>
            </a:r>
            <a:r>
              <a:rPr lang="en-US" dirty="0"/>
              <a:t> of the </a:t>
            </a:r>
            <a:r>
              <a:rPr lang="de-DE" dirty="0">
                <a:solidFill>
                  <a:schemeClr val="tx1"/>
                </a:solidFill>
              </a:rPr>
              <a:t>German </a:t>
            </a:r>
            <a:r>
              <a:rPr lang="de-DE" dirty="0" err="1">
                <a:solidFill>
                  <a:schemeClr val="tx1"/>
                </a:solidFill>
              </a:rPr>
              <a:t>Weather</a:t>
            </a:r>
            <a:r>
              <a:rPr lang="de-DE" dirty="0">
                <a:solidFill>
                  <a:schemeClr val="tx1"/>
                </a:solidFill>
              </a:rPr>
              <a:t> Service (DWD)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Filtered based on data availability per season (~ 54 stations)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Regional </a:t>
            </a:r>
            <a:r>
              <a:rPr lang="de-DE" dirty="0" err="1"/>
              <a:t>climate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(C</a:t>
            </a:r>
            <a:r>
              <a:rPr lang="en-US" dirty="0" err="1"/>
              <a:t>entral</a:t>
            </a:r>
            <a:r>
              <a:rPr lang="en-US" dirty="0"/>
              <a:t> Europe Refined Analysis v2) </a:t>
            </a:r>
          </a:p>
          <a:p>
            <a:endParaRPr lang="en-US" dirty="0"/>
          </a:p>
        </p:txBody>
      </p:sp>
      <p:pic>
        <p:nvPicPr>
          <p:cNvPr id="7" name="Picture 6" descr="A map with black dots and red dots&#10;&#10;Description automatically generated">
            <a:extLst>
              <a:ext uri="{FF2B5EF4-FFF2-40B4-BE49-F238E27FC236}">
                <a16:creationId xmlns:a16="http://schemas.microsoft.com/office/drawing/2014/main" id="{EAB77600-76F8-4B52-B3D8-F1FAC85B3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11" y="1172660"/>
            <a:ext cx="2660384" cy="26603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7FA973-38C1-538D-CBA2-FBE01938D9F4}"/>
              </a:ext>
            </a:extLst>
          </p:cNvPr>
          <p:cNvSpPr txBox="1"/>
          <p:nvPr/>
        </p:nvSpPr>
        <p:spPr>
          <a:xfrm>
            <a:off x="7685176" y="1846838"/>
            <a:ext cx="581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FF0000"/>
                </a:solidFill>
              </a:rPr>
              <a:t>Berlin Tegel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1" name="Rechteck 9">
            <a:extLst>
              <a:ext uri="{FF2B5EF4-FFF2-40B4-BE49-F238E27FC236}">
                <a16:creationId xmlns:a16="http://schemas.microsoft.com/office/drawing/2014/main" id="{FEE598A8-AD88-05C6-1024-1C023F487E57}"/>
              </a:ext>
            </a:extLst>
          </p:cNvPr>
          <p:cNvSpPr/>
          <p:nvPr/>
        </p:nvSpPr>
        <p:spPr>
          <a:xfrm>
            <a:off x="6474731" y="3717628"/>
            <a:ext cx="23762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(DWD Climate Data Center (CDC), 2023)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EBE0423-394F-F3C4-B7F1-20D96B4EC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5421" y="4167210"/>
            <a:ext cx="3356607" cy="2355728"/>
          </a:xfrm>
          <a:prstGeom prst="rect">
            <a:avLst/>
          </a:prstGeom>
        </p:spPr>
      </p:pic>
      <p:sp>
        <p:nvSpPr>
          <p:cNvPr id="20" name="Textfeld 15">
            <a:extLst>
              <a:ext uri="{FF2B5EF4-FFF2-40B4-BE49-F238E27FC236}">
                <a16:creationId xmlns:a16="http://schemas.microsoft.com/office/drawing/2014/main" id="{4C8C682A-576C-ED8C-A03F-19CF3867B836}"/>
              </a:ext>
            </a:extLst>
          </p:cNvPr>
          <p:cNvSpPr txBox="1"/>
          <p:nvPr/>
        </p:nvSpPr>
        <p:spPr>
          <a:xfrm>
            <a:off x="6190611" y="4265492"/>
            <a:ext cx="28614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de-DE" sz="1100" b="1" dirty="0"/>
              <a:t>Station Berlin Tegel                            (JJA 1991-2020)</a:t>
            </a:r>
          </a:p>
          <a:p>
            <a:pPr marL="171450" indent="-171450" algn="l">
              <a:buFont typeface="Symbol" panose="05050102010706020507" pitchFamily="18" charset="2"/>
              <a:buChar char="-"/>
            </a:pPr>
            <a:r>
              <a:rPr lang="de-DE" sz="1100" dirty="0">
                <a:solidFill>
                  <a:srgbClr val="FF0000"/>
                </a:solidFill>
              </a:rPr>
              <a:t> </a:t>
            </a:r>
            <a:r>
              <a:rPr lang="en-US" sz="1100" i="1" dirty="0" err="1">
                <a:solidFill>
                  <a:srgbClr val="FF0000"/>
                </a:solidFill>
              </a:rPr>
              <a:t>m</a:t>
            </a:r>
            <a:r>
              <a:rPr lang="en-US" sz="1100" i="1" baseline="-25000" dirty="0" err="1">
                <a:solidFill>
                  <a:srgbClr val="FF0000"/>
                </a:solidFill>
              </a:rPr>
              <a:t>s</a:t>
            </a:r>
            <a:r>
              <a:rPr lang="en-US" sz="1100" i="1" dirty="0">
                <a:solidFill>
                  <a:srgbClr val="FF0000"/>
                </a:solidFill>
              </a:rPr>
              <a:t>(t) + a</a:t>
            </a:r>
            <a:r>
              <a:rPr lang="en-US" sz="1100" i="1" baseline="-25000" dirty="0">
                <a:solidFill>
                  <a:srgbClr val="FF0000"/>
                </a:solidFill>
              </a:rPr>
              <a:t>s</a:t>
            </a:r>
            <a:endParaRPr lang="en-US" sz="1100" i="1" dirty="0">
              <a:solidFill>
                <a:srgbClr val="FF0000"/>
              </a:solidFill>
            </a:endParaRPr>
          </a:p>
          <a:p>
            <a:pPr marL="171450" indent="-171450" algn="l">
              <a:buFont typeface="Symbol" panose="05050102010706020507" pitchFamily="18" charset="2"/>
              <a:buChar char="-"/>
            </a:pPr>
            <a:r>
              <a:rPr lang="de-DE" sz="1100" dirty="0">
                <a:solidFill>
                  <a:srgbClr val="00B0F0"/>
                </a:solidFill>
              </a:rPr>
              <a:t> </a:t>
            </a:r>
            <a:r>
              <a:rPr lang="en-US" sz="1100" i="1" dirty="0" err="1">
                <a:solidFill>
                  <a:srgbClr val="00B0F0"/>
                </a:solidFill>
              </a:rPr>
              <a:t>m</a:t>
            </a:r>
            <a:r>
              <a:rPr lang="en-US" sz="1100" i="1" baseline="-25000" dirty="0" err="1">
                <a:solidFill>
                  <a:srgbClr val="00B0F0"/>
                </a:solidFill>
              </a:rPr>
              <a:t>s</a:t>
            </a:r>
            <a:r>
              <a:rPr lang="en-US" sz="1100" i="1" dirty="0">
                <a:solidFill>
                  <a:srgbClr val="00B0F0"/>
                </a:solidFill>
              </a:rPr>
              <a:t>(t) </a:t>
            </a:r>
            <a:endParaRPr lang="de-DE" sz="11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34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A9013A7-2D25-BAA1-7B48-30585857F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421" y="4167210"/>
            <a:ext cx="3356607" cy="23557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6FEF41D-944D-45AC-A8BA-166A84C2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and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813D36C-8186-473E-A16A-ED59799AA5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5191" y="2991258"/>
                <a:ext cx="5644452" cy="1613240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chemeClr val="tx2"/>
                    </a:solidFill>
                  </a:rPr>
                  <a:t>Peak Over Threshold approach (POT) </a:t>
                </a:r>
              </a:p>
              <a:p>
                <a:r>
                  <a:rPr lang="en-US" dirty="0"/>
                  <a:t>Seasonal time dependent POT (</a:t>
                </a:r>
                <a:r>
                  <a:rPr lang="en-US" dirty="0">
                    <a:solidFill>
                      <a:schemeClr val="tx1"/>
                    </a:solidFill>
                  </a:rPr>
                  <a:t>Coelho et al., 2008)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=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i="1" dirty="0"/>
              </a:p>
              <a:p>
                <a:pPr>
                  <a:spcAft>
                    <a:spcPts val="600"/>
                  </a:spcAft>
                </a:pPr>
                <a:r>
                  <a:rPr lang="en-US" i="1" dirty="0" err="1"/>
                  <a:t>m</a:t>
                </a:r>
                <a:r>
                  <a:rPr lang="en-US" i="1" baseline="-25000" dirty="0" err="1"/>
                  <a:t>s</a:t>
                </a:r>
                <a:r>
                  <a:rPr lang="en-US" i="1" dirty="0"/>
                  <a:t>(t) </a:t>
                </a:r>
                <a:r>
                  <a:rPr lang="en-US" dirty="0"/>
                  <a:t>= long term seasonal trend of rain days (annual)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i="1" dirty="0"/>
                  <a:t>α</a:t>
                </a:r>
                <a:r>
                  <a:rPr lang="en-US" i="1" baseline="-25000" dirty="0"/>
                  <a:t>s</a:t>
                </a:r>
                <a:r>
                  <a:rPr lang="en-US" dirty="0"/>
                  <a:t> = constant value to ensure </a:t>
                </a:r>
                <a:r>
                  <a:rPr lang="en-US" i="1" dirty="0"/>
                  <a:t>α</a:t>
                </a:r>
                <a:r>
                  <a:rPr lang="en-US" dirty="0"/>
                  <a:t>% of observed values above u</a:t>
                </a:r>
                <a:r>
                  <a:rPr lang="en-US" baseline="-25000" dirty="0"/>
                  <a:t>s</a:t>
                </a:r>
                <a:r>
                  <a:rPr lang="en-US" dirty="0"/>
                  <a:t>(t)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813D36C-8186-473E-A16A-ED59799AA5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191" y="2991258"/>
                <a:ext cx="5644452" cy="1613240"/>
              </a:xfrm>
              <a:blipFill>
                <a:blip r:embed="rId4"/>
                <a:stretch>
                  <a:fillRect l="-1944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C24AB07-6A7A-42EB-999A-04F8527440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Precipitation extremes in Berlin and Brandenburg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Frederik Bart et al. | IUGG 2023</a:t>
            </a:r>
          </a:p>
          <a:p>
            <a:endParaRPr lang="de-DE" alt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937517-F44C-4771-8ED4-C12FFF5C4B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2706E631-0DCF-42E9-9406-BB474DD179DB}" type="slidenum">
              <a:rPr lang="de-DE" altLang="de-DE" smtClean="0"/>
              <a:pPr/>
              <a:t>5</a:t>
            </a:fld>
            <a:endParaRPr lang="de-DE" alt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FE9030B-9895-4DA0-AED2-42A5C027F803}"/>
              </a:ext>
            </a:extLst>
          </p:cNvPr>
          <p:cNvSpPr txBox="1">
            <a:spLocks/>
          </p:cNvSpPr>
          <p:nvPr/>
        </p:nvSpPr>
        <p:spPr bwMode="auto">
          <a:xfrm>
            <a:off x="335191" y="1349137"/>
            <a:ext cx="5644452" cy="143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8422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9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</a:pPr>
            <a:r>
              <a:rPr lang="de-DE" b="1" dirty="0" err="1">
                <a:solidFill>
                  <a:schemeClr val="tx2"/>
                </a:solidFill>
              </a:rPr>
              <a:t>Precipitation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data</a:t>
            </a:r>
            <a:r>
              <a:rPr lang="de-DE" b="1" dirty="0">
                <a:solidFill>
                  <a:schemeClr val="tx2"/>
                </a:solidFill>
              </a:rPr>
              <a:t> (1991 – 2020)</a:t>
            </a:r>
            <a:endParaRPr lang="de-DE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Daily Raingauge </a:t>
            </a:r>
            <a:r>
              <a:rPr lang="de-DE" dirty="0" err="1">
                <a:solidFill>
                  <a:schemeClr val="tx1"/>
                </a:solidFill>
              </a:rPr>
              <a:t>measurement</a:t>
            </a:r>
            <a:r>
              <a:rPr lang="de-DE" dirty="0">
                <a:solidFill>
                  <a:schemeClr val="tx1"/>
                </a:solidFill>
              </a:rPr>
              <a:t> network</a:t>
            </a:r>
            <a:r>
              <a:rPr lang="en-US" dirty="0"/>
              <a:t> of the </a:t>
            </a:r>
            <a:r>
              <a:rPr lang="de-DE" dirty="0">
                <a:solidFill>
                  <a:schemeClr val="tx1"/>
                </a:solidFill>
              </a:rPr>
              <a:t>German </a:t>
            </a:r>
            <a:r>
              <a:rPr lang="de-DE" dirty="0" err="1">
                <a:solidFill>
                  <a:schemeClr val="tx1"/>
                </a:solidFill>
              </a:rPr>
              <a:t>Weather</a:t>
            </a:r>
            <a:r>
              <a:rPr lang="de-DE" dirty="0">
                <a:solidFill>
                  <a:schemeClr val="tx1"/>
                </a:solidFill>
              </a:rPr>
              <a:t> Service (DWD)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Filtered based on data availability per season (~ 54 stations)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Regional </a:t>
            </a:r>
            <a:r>
              <a:rPr lang="de-DE" dirty="0" err="1"/>
              <a:t>climate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(C</a:t>
            </a:r>
            <a:r>
              <a:rPr lang="en-US" dirty="0" err="1"/>
              <a:t>entral</a:t>
            </a:r>
            <a:r>
              <a:rPr lang="en-US" dirty="0"/>
              <a:t> Europe Refined Analysis v2) 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1B4FF8FE-CB05-44D1-AD1B-8890C103566D}"/>
                  </a:ext>
                </a:extLst>
              </p:cNvPr>
              <p:cNvSpPr/>
              <p:nvPr/>
            </p:nvSpPr>
            <p:spPr>
              <a:xfrm>
                <a:off x="336004" y="4782832"/>
                <a:ext cx="8296304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en-US" sz="1400" b="1" dirty="0">
                    <a:solidFill>
                      <a:schemeClr val="tx2"/>
                    </a:solidFill>
                  </a:rPr>
                  <a:t>Probability distribution model</a:t>
                </a:r>
                <a:endParaRPr lang="en-US" sz="1400" b="1" dirty="0">
                  <a:sym typeface="Wingdings" panose="05000000000000000000" pitchFamily="2" charset="2"/>
                </a:endParaRPr>
              </a:p>
              <a:p>
                <a:pPr marL="171450" indent="-171450" algn="l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400" dirty="0">
                    <a:sym typeface="Wingdings" panose="05000000000000000000" pitchFamily="2" charset="2"/>
                  </a:rPr>
                  <a:t>Generalized Pareto Distribution (GPD):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𝐺𝑃𝐷</m:t>
                    </m:r>
                    <m:r>
                      <a:rPr lang="de-DE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de-D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𝜇</m:t>
                    </m:r>
                    <m:r>
                      <a:rPr lang="de-D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r>
                      <a:rPr lang="de-DE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𝜎</m:t>
                    </m:r>
                    <m:r>
                      <m:rPr>
                        <m:nor/>
                      </m:rPr>
                      <a:rPr lang="de-DE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m:rPr>
                        <m:nor/>
                      </m:rPr>
                      <a:rPr lang="de-DE" sz="1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i="1" dirty="0"/>
              </a:p>
              <a:p>
                <a:pPr marL="171450" indent="-171450" algn="l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400" dirty="0"/>
                  <a:t>Parameter estimation via Maximum Likelihood Estimation (MLE)</a:t>
                </a:r>
              </a:p>
              <a:p>
                <a:pPr marL="171450" indent="-171450" algn="l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400" dirty="0"/>
                  <a:t>Time dependent scale parameter: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m:rPr>
                        <m:nor/>
                      </m:rPr>
                      <a:rPr lang="en-US" sz="14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(t)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 </a:t>
                </a:r>
                <a:r>
                  <a:rPr lang="en-US" sz="1400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ξ(t)</a:t>
                </a: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en-US" sz="1400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ξ</a:t>
                </a:r>
                <a:endParaRPr lang="en-US" sz="1400" dirty="0">
                  <a:solidFill>
                    <a:srgbClr val="00B050"/>
                  </a:solidFill>
                </a:endParaRPr>
              </a:p>
              <a:p>
                <a:pPr marL="171450" indent="-171450" algn="l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de-DE" sz="1400" dirty="0">
                    <a:latin typeface="+mn-lt"/>
                    <a:ea typeface="Cambria Math" panose="02040503050406030204" pitchFamily="18" charset="0"/>
                  </a:rPr>
                  <a:t>Temporal </a:t>
                </a:r>
                <a:r>
                  <a:rPr lang="en-US" sz="1400" dirty="0">
                    <a:latin typeface="+mn-lt"/>
                    <a:ea typeface="Cambria Math" panose="02040503050406030204" pitchFamily="18" charset="0"/>
                  </a:rPr>
                  <a:t>variation for 2-, 10- and 20-year return level</a:t>
                </a:r>
              </a:p>
            </p:txBody>
          </p:sp>
        </mc:Choice>
        <mc:Fallback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1B4FF8FE-CB05-44D1-AD1B-8890C10356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4" y="4782832"/>
                <a:ext cx="8296304" cy="1477328"/>
              </a:xfrm>
              <a:prstGeom prst="rect">
                <a:avLst/>
              </a:prstGeom>
              <a:blipFill>
                <a:blip r:embed="rId5"/>
                <a:stretch>
                  <a:fillRect l="-220" t="-826" b="-3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map with black dots and red dots&#10;&#10;Description automatically generated">
            <a:extLst>
              <a:ext uri="{FF2B5EF4-FFF2-40B4-BE49-F238E27FC236}">
                <a16:creationId xmlns:a16="http://schemas.microsoft.com/office/drawing/2014/main" id="{6614026C-DCCD-9F13-E3EE-72ACB6089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11" y="1172660"/>
            <a:ext cx="2660384" cy="26603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4175E4-36F2-0472-EF89-6629D79BC6B8}"/>
              </a:ext>
            </a:extLst>
          </p:cNvPr>
          <p:cNvSpPr txBox="1"/>
          <p:nvPr/>
        </p:nvSpPr>
        <p:spPr>
          <a:xfrm>
            <a:off x="7685176" y="1846838"/>
            <a:ext cx="581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FF0000"/>
                </a:solidFill>
              </a:rPr>
              <a:t>Berlin Tegel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3" name="Rechteck 9">
            <a:extLst>
              <a:ext uri="{FF2B5EF4-FFF2-40B4-BE49-F238E27FC236}">
                <a16:creationId xmlns:a16="http://schemas.microsoft.com/office/drawing/2014/main" id="{883A1204-3D34-F973-B53A-952F3485B9DF}"/>
              </a:ext>
            </a:extLst>
          </p:cNvPr>
          <p:cNvSpPr/>
          <p:nvPr/>
        </p:nvSpPr>
        <p:spPr>
          <a:xfrm>
            <a:off x="6474731" y="3717628"/>
            <a:ext cx="23762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(DWD Climate Data Center (CDC), 2023)</a:t>
            </a:r>
          </a:p>
        </p:txBody>
      </p:sp>
      <p:sp>
        <p:nvSpPr>
          <p:cNvPr id="14" name="Textfeld 15">
            <a:extLst>
              <a:ext uri="{FF2B5EF4-FFF2-40B4-BE49-F238E27FC236}">
                <a16:creationId xmlns:a16="http://schemas.microsoft.com/office/drawing/2014/main" id="{BE58A042-9D84-E477-E5E2-966CCB52E21E}"/>
              </a:ext>
            </a:extLst>
          </p:cNvPr>
          <p:cNvSpPr txBox="1"/>
          <p:nvPr/>
        </p:nvSpPr>
        <p:spPr>
          <a:xfrm>
            <a:off x="6190611" y="4265492"/>
            <a:ext cx="28614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de-DE" sz="1100" b="1" dirty="0"/>
              <a:t>Station Berlin Tegel                            (JJA 1991-2020)</a:t>
            </a:r>
          </a:p>
          <a:p>
            <a:pPr marL="171450" indent="-171450" algn="l">
              <a:buFont typeface="Symbol" panose="05050102010706020507" pitchFamily="18" charset="2"/>
              <a:buChar char="-"/>
            </a:pPr>
            <a:r>
              <a:rPr lang="de-DE" sz="1100" dirty="0">
                <a:solidFill>
                  <a:srgbClr val="FF0000"/>
                </a:solidFill>
              </a:rPr>
              <a:t> </a:t>
            </a:r>
            <a:r>
              <a:rPr lang="en-US" sz="1100" i="1" dirty="0" err="1">
                <a:solidFill>
                  <a:srgbClr val="FF0000"/>
                </a:solidFill>
              </a:rPr>
              <a:t>m</a:t>
            </a:r>
            <a:r>
              <a:rPr lang="en-US" sz="1100" i="1" baseline="-25000" dirty="0" err="1">
                <a:solidFill>
                  <a:srgbClr val="FF0000"/>
                </a:solidFill>
              </a:rPr>
              <a:t>s</a:t>
            </a:r>
            <a:r>
              <a:rPr lang="en-US" sz="1100" i="1" dirty="0">
                <a:solidFill>
                  <a:srgbClr val="FF0000"/>
                </a:solidFill>
              </a:rPr>
              <a:t>(t) + a</a:t>
            </a:r>
            <a:r>
              <a:rPr lang="en-US" sz="1100" i="1" baseline="-25000" dirty="0">
                <a:solidFill>
                  <a:srgbClr val="FF0000"/>
                </a:solidFill>
              </a:rPr>
              <a:t>s</a:t>
            </a:r>
            <a:endParaRPr lang="en-US" sz="1100" i="1" dirty="0">
              <a:solidFill>
                <a:srgbClr val="FF0000"/>
              </a:solidFill>
            </a:endParaRPr>
          </a:p>
          <a:p>
            <a:pPr marL="171450" indent="-171450" algn="l">
              <a:buFont typeface="Symbol" panose="05050102010706020507" pitchFamily="18" charset="2"/>
              <a:buChar char="-"/>
            </a:pPr>
            <a:r>
              <a:rPr lang="de-DE" sz="1100" dirty="0">
                <a:solidFill>
                  <a:srgbClr val="00B0F0"/>
                </a:solidFill>
              </a:rPr>
              <a:t> </a:t>
            </a:r>
            <a:r>
              <a:rPr lang="en-US" sz="1100" i="1" dirty="0" err="1">
                <a:solidFill>
                  <a:srgbClr val="00B0F0"/>
                </a:solidFill>
              </a:rPr>
              <a:t>m</a:t>
            </a:r>
            <a:r>
              <a:rPr lang="en-US" sz="1100" i="1" baseline="-25000" dirty="0" err="1">
                <a:solidFill>
                  <a:srgbClr val="00B0F0"/>
                </a:solidFill>
              </a:rPr>
              <a:t>s</a:t>
            </a:r>
            <a:r>
              <a:rPr lang="en-US" sz="1100" i="1" dirty="0">
                <a:solidFill>
                  <a:srgbClr val="00B0F0"/>
                </a:solidFill>
              </a:rPr>
              <a:t>(t) </a:t>
            </a:r>
            <a:endParaRPr lang="de-DE" sz="1100" dirty="0">
              <a:solidFill>
                <a:srgbClr val="00B0F0"/>
              </a:solidFill>
            </a:endParaRPr>
          </a:p>
        </p:txBody>
      </p:sp>
      <p:sp>
        <p:nvSpPr>
          <p:cNvPr id="18" name="Rechteck 9">
            <a:extLst>
              <a:ext uri="{FF2B5EF4-FFF2-40B4-BE49-F238E27FC236}">
                <a16:creationId xmlns:a16="http://schemas.microsoft.com/office/drawing/2014/main" id="{85EA49E4-3147-3973-19AE-323853F8B23C}"/>
              </a:ext>
            </a:extLst>
          </p:cNvPr>
          <p:cNvSpPr/>
          <p:nvPr/>
        </p:nvSpPr>
        <p:spPr>
          <a:xfrm>
            <a:off x="99988" y="6280216"/>
            <a:ext cx="10156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noProof="0" dirty="0"/>
              <a:t>(Coles, 2001) 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128114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89482F8B-8F25-81E9-D85A-51FF12A8A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529" y="3910045"/>
            <a:ext cx="2888547" cy="198686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F3B4988-C45F-F91E-68F8-8B3D8785B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783" y="3892322"/>
            <a:ext cx="2966376" cy="204782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D518383-44ED-7110-F400-9FFF782CD0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779"/>
          <a:stretch/>
        </p:blipFill>
        <p:spPr>
          <a:xfrm>
            <a:off x="6064146" y="1779793"/>
            <a:ext cx="2904930" cy="187552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6F39A2F-49A2-17F4-7B29-7B8D0EF469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070"/>
          <a:stretch/>
        </p:blipFill>
        <p:spPr>
          <a:xfrm>
            <a:off x="3305022" y="1779792"/>
            <a:ext cx="2917908" cy="187712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B396BD-A533-CD6F-4D4A-CB0631BB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Goodness of fit (GOF)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411814A-C66D-1C6B-C0BD-CF7A398DB8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595" y="1187014"/>
                <a:ext cx="2917908" cy="5198880"/>
              </a:xfrm>
            </p:spPr>
            <p:txBody>
              <a:bodyPr/>
              <a:lstStyle/>
              <a:p>
                <a:pPr marL="0" indent="0"/>
                <a:r>
                  <a:rPr lang="en-US" sz="1600" b="1" noProof="0" dirty="0">
                    <a:solidFill>
                      <a:schemeClr val="tx2"/>
                    </a:solidFill>
                  </a:rPr>
                  <a:t>QQ-plots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DE" sz="1600" dirty="0"/>
                  <a:t>Deviation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standardized</a:t>
                </a:r>
                <a:r>
                  <a:rPr lang="de-DE" sz="1600" dirty="0"/>
                  <a:t> residual </a:t>
                </a:r>
                <a:r>
                  <a:rPr lang="de-DE" sz="1600" dirty="0" err="1"/>
                  <a:t>quantiles</a:t>
                </a:r>
                <a:endParaRPr lang="de-DE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de-DE" sz="16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𝑀𝑆𝐸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de-DE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de-DE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de-DE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de-DE" sz="16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600" noProof="0" dirty="0"/>
                  <a:t>= </a:t>
                </a:r>
                <a:r>
                  <a:rPr lang="de-DE" sz="1600" noProof="0" dirty="0" err="1"/>
                  <a:t>Empirical</a:t>
                </a:r>
                <a:r>
                  <a:rPr lang="de-DE" sz="1600" noProof="0" dirty="0"/>
                  <a:t> </a:t>
                </a:r>
                <a:r>
                  <a:rPr lang="de-DE" sz="1600" noProof="0" dirty="0" err="1"/>
                  <a:t>quantiles</a:t>
                </a:r>
                <a:endParaRPr lang="de-DE" sz="1600" noProof="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1600" dirty="0"/>
                  <a:t> = Model </a:t>
                </a:r>
                <a:r>
                  <a:rPr lang="de-DE" sz="1600" dirty="0" err="1"/>
                  <a:t>quantiles</a:t>
                </a:r>
                <a:endParaRPr lang="de-DE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de-DE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DE" sz="1600" dirty="0"/>
                  <a:t>Average MSE: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de-DE" sz="1600" dirty="0"/>
                  <a:t>DJF: 	0.034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de-DE" sz="1600" dirty="0"/>
                  <a:t>MAM: 	0.032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de-DE" sz="1600" b="1" dirty="0"/>
                  <a:t>JJA: 	0.044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de-DE" sz="1600" dirty="0"/>
                  <a:t>SON: 	0.038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de-DE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DE" sz="1600" dirty="0" err="1"/>
                  <a:t>Typically</a:t>
                </a:r>
                <a:r>
                  <a:rPr lang="de-DE" sz="1600" dirty="0"/>
                  <a:t> </a:t>
                </a:r>
                <a:r>
                  <a:rPr lang="de-DE" sz="1600" dirty="0" err="1"/>
                  <a:t>lowest</a:t>
                </a:r>
                <a:r>
                  <a:rPr lang="de-DE" sz="1600" dirty="0"/>
                  <a:t> GOF </a:t>
                </a:r>
                <a:r>
                  <a:rPr lang="de-DE" sz="1600" dirty="0" err="1"/>
                  <a:t>for</a:t>
                </a:r>
                <a:r>
                  <a:rPr lang="de-DE" sz="1600" dirty="0"/>
                  <a:t> Summer </a:t>
                </a:r>
                <a:r>
                  <a:rPr lang="de-DE" sz="1600" dirty="0" err="1"/>
                  <a:t>months</a:t>
                </a:r>
                <a:endParaRPr lang="de-DE" sz="1600" dirty="0"/>
              </a:p>
              <a:p>
                <a:endParaRPr lang="de-DE" sz="1600" b="1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411814A-C66D-1C6B-C0BD-CF7A398DB8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595" y="1187014"/>
                <a:ext cx="2917908" cy="5198880"/>
              </a:xfrm>
              <a:blipFill>
                <a:blip r:embed="rId7"/>
                <a:stretch>
                  <a:fillRect l="-4175" t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2E2050-13C2-D190-D459-DAAF959B06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Precipitation extremes in Berlin and Brandenburg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Frederik Bart et al. | IUGG 2023</a:t>
            </a:r>
          </a:p>
          <a:p>
            <a:endParaRPr lang="de-DE" alt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705CE0-2ED6-435F-1A9E-BD3836D13E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2706E631-0DCF-42E9-9406-BB474DD179DB}" type="slidenum">
              <a:rPr lang="de-DE" altLang="de-DE" smtClean="0"/>
              <a:pPr/>
              <a:t>6</a:t>
            </a:fld>
            <a:endParaRPr lang="de-DE" alt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E45F35C-12C5-48F1-A147-C5D08E8C42BE}"/>
              </a:ext>
            </a:extLst>
          </p:cNvPr>
          <p:cNvSpPr txBox="1">
            <a:spLocks/>
          </p:cNvSpPr>
          <p:nvPr/>
        </p:nvSpPr>
        <p:spPr bwMode="auto">
          <a:xfrm>
            <a:off x="4510867" y="1576417"/>
            <a:ext cx="590985" cy="27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8422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9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b="1" dirty="0"/>
              <a:t>DJF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7A75A78-E9AC-42E8-814B-F4A0EA40B2D8}"/>
              </a:ext>
            </a:extLst>
          </p:cNvPr>
          <p:cNvSpPr txBox="1">
            <a:spLocks/>
          </p:cNvSpPr>
          <p:nvPr/>
        </p:nvSpPr>
        <p:spPr bwMode="auto">
          <a:xfrm>
            <a:off x="7355214" y="1567372"/>
            <a:ext cx="590985" cy="28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8422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9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b="1" dirty="0"/>
              <a:t>MAM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5AF1B8C-9C1F-45DA-95F5-3E1AFE00CF66}"/>
              </a:ext>
            </a:extLst>
          </p:cNvPr>
          <p:cNvSpPr txBox="1">
            <a:spLocks/>
          </p:cNvSpPr>
          <p:nvPr/>
        </p:nvSpPr>
        <p:spPr bwMode="auto">
          <a:xfrm>
            <a:off x="4510867" y="3665436"/>
            <a:ext cx="590985" cy="27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8422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9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b="1" dirty="0"/>
              <a:t>JJA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DCD8CA30-CBE4-4C89-9275-0CCA1D3CC827}"/>
              </a:ext>
            </a:extLst>
          </p:cNvPr>
          <p:cNvSpPr txBox="1">
            <a:spLocks/>
          </p:cNvSpPr>
          <p:nvPr/>
        </p:nvSpPr>
        <p:spPr bwMode="auto">
          <a:xfrm>
            <a:off x="7372443" y="3645823"/>
            <a:ext cx="590985" cy="31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8422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9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b="1" dirty="0"/>
              <a:t>SON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CD43760-D0E7-4782-968B-D19D43F07F15}"/>
              </a:ext>
            </a:extLst>
          </p:cNvPr>
          <p:cNvSpPr/>
          <p:nvPr/>
        </p:nvSpPr>
        <p:spPr>
          <a:xfrm>
            <a:off x="5117608" y="3043362"/>
            <a:ext cx="1077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MSE = 0.024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9B1D1DC-343D-402D-B426-A332C0224DC7}"/>
              </a:ext>
            </a:extLst>
          </p:cNvPr>
          <p:cNvSpPr/>
          <p:nvPr/>
        </p:nvSpPr>
        <p:spPr>
          <a:xfrm>
            <a:off x="7809305" y="3031902"/>
            <a:ext cx="1077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MSE = 0.027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A494C914-28F1-43D7-976F-F5B9E760C7ED}"/>
              </a:ext>
            </a:extLst>
          </p:cNvPr>
          <p:cNvSpPr/>
          <p:nvPr/>
        </p:nvSpPr>
        <p:spPr>
          <a:xfrm>
            <a:off x="5136683" y="5199734"/>
            <a:ext cx="1077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MSE = 0.063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D95DC7B9-71E5-4C62-A3D4-3FDE7DBC40B9}"/>
              </a:ext>
            </a:extLst>
          </p:cNvPr>
          <p:cNvSpPr/>
          <p:nvPr/>
        </p:nvSpPr>
        <p:spPr>
          <a:xfrm>
            <a:off x="7857867" y="5155684"/>
            <a:ext cx="1077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MSE = 0.026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B30D7BCC-0689-4CE4-8D17-A9646A1FBDD8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2526868" y="4634236"/>
            <a:ext cx="1493831" cy="216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8422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9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800" dirty="0" err="1"/>
              <a:t>Empirical</a:t>
            </a:r>
            <a:r>
              <a:rPr lang="de-DE" sz="800" dirty="0"/>
              <a:t> residual </a:t>
            </a:r>
            <a:r>
              <a:rPr lang="de-DE" sz="800" dirty="0" err="1"/>
              <a:t>quantiles</a:t>
            </a:r>
            <a:endParaRPr lang="de-DE" sz="800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B306CD06-93CD-018C-40B7-2F0EA720AFFA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2559729" y="2532357"/>
            <a:ext cx="1493831" cy="216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8422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9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800" dirty="0" err="1"/>
              <a:t>Empirical</a:t>
            </a:r>
            <a:r>
              <a:rPr lang="de-DE" sz="800" dirty="0"/>
              <a:t> residual </a:t>
            </a:r>
            <a:r>
              <a:rPr lang="de-DE" sz="800" dirty="0" err="1"/>
              <a:t>quantiles</a:t>
            </a:r>
            <a:endParaRPr lang="de-DE" sz="800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B6A791CE-A3E8-B5CE-A7E8-00FD7FFF993A}"/>
              </a:ext>
            </a:extLst>
          </p:cNvPr>
          <p:cNvSpPr txBox="1">
            <a:spLocks/>
          </p:cNvSpPr>
          <p:nvPr/>
        </p:nvSpPr>
        <p:spPr bwMode="auto">
          <a:xfrm>
            <a:off x="4050459" y="5691415"/>
            <a:ext cx="1663292" cy="216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8422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9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800" dirty="0"/>
              <a:t>Model residual </a:t>
            </a:r>
            <a:r>
              <a:rPr lang="de-DE" sz="800" dirty="0" err="1"/>
              <a:t>quantiles</a:t>
            </a:r>
            <a:endParaRPr lang="de-DE" sz="800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407E8688-CBE2-8F36-F2F7-BB9E330CD43B}"/>
              </a:ext>
            </a:extLst>
          </p:cNvPr>
          <p:cNvSpPr txBox="1">
            <a:spLocks/>
          </p:cNvSpPr>
          <p:nvPr/>
        </p:nvSpPr>
        <p:spPr bwMode="auto">
          <a:xfrm>
            <a:off x="6977659" y="5654583"/>
            <a:ext cx="1663292" cy="216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8422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9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800" dirty="0"/>
              <a:t>Model residual </a:t>
            </a:r>
            <a:r>
              <a:rPr lang="de-DE" sz="800" dirty="0" err="1"/>
              <a:t>quantiles</a:t>
            </a:r>
            <a:endParaRPr lang="de-DE" sz="800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C31AE8-F6E1-4CDB-9162-44BAE32627BD}"/>
              </a:ext>
            </a:extLst>
          </p:cNvPr>
          <p:cNvSpPr txBox="1"/>
          <p:nvPr/>
        </p:nvSpPr>
        <p:spPr>
          <a:xfrm>
            <a:off x="4170121" y="6094900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QQ-Plots </a:t>
            </a:r>
            <a:r>
              <a:rPr lang="de-DE" b="1" dirty="0" err="1"/>
              <a:t>for</a:t>
            </a:r>
            <a:r>
              <a:rPr lang="de-DE" b="1" dirty="0"/>
              <a:t> s</a:t>
            </a:r>
            <a:r>
              <a:rPr lang="en-US" b="1" dirty="0" err="1"/>
              <a:t>tation</a:t>
            </a:r>
            <a:r>
              <a:rPr lang="en-US" b="1" dirty="0"/>
              <a:t> Berlin </a:t>
            </a:r>
            <a:r>
              <a:rPr lang="en-US" b="1" dirty="0" err="1"/>
              <a:t>Tegel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8699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16B36CF3-D596-2F9C-F8CF-CECA48B49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644" y="4089581"/>
            <a:ext cx="3670057" cy="254698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43B55F2-FB01-D3C3-B07F-0F6343B2B8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534"/>
          <a:stretch/>
        </p:blipFill>
        <p:spPr>
          <a:xfrm>
            <a:off x="4751201" y="1609389"/>
            <a:ext cx="3701502" cy="234219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8F8F9F7-7A9D-963C-D410-BFAAD68E26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14"/>
          <a:stretch/>
        </p:blipFill>
        <p:spPr>
          <a:xfrm>
            <a:off x="1259632" y="1619663"/>
            <a:ext cx="3632347" cy="233906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F08F30D-4DBE-4733-AA4F-5F271AA76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Results - Return levels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71712A-DAA2-4AEA-8892-01D6B4573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Precipitation extremes in Berlin and Brandenburg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Frederik Bart et al. | IUGG 2023</a:t>
            </a:r>
          </a:p>
          <a:p>
            <a:endParaRPr lang="de-DE" alt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FFBBD6-C359-4D04-B789-19FDBCA89E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2706E631-0DCF-42E9-9406-BB474DD179DB}" type="slidenum">
              <a:rPr lang="de-DE" altLang="de-DE" smtClean="0"/>
              <a:pPr/>
              <a:t>7</a:t>
            </a:fld>
            <a:endParaRPr lang="de-DE" alt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106453-982F-314A-035B-2BEA42743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5695" y="1113141"/>
            <a:ext cx="5112567" cy="358560"/>
          </a:xfrm>
        </p:spPr>
        <p:txBody>
          <a:bodyPr/>
          <a:lstStyle/>
          <a:p>
            <a:pPr algn="ctr"/>
            <a:r>
              <a:rPr lang="en-US" sz="1800" b="1" noProof="0" dirty="0"/>
              <a:t>Seasonal return level for station Berlin </a:t>
            </a:r>
            <a:r>
              <a:rPr lang="en-US" sz="1800" b="1" noProof="0" dirty="0" err="1"/>
              <a:t>Tegel</a:t>
            </a:r>
            <a:endParaRPr lang="en-US" sz="1800" b="1" noProof="0" dirty="0"/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C74C61E4-855A-432F-A78C-A51430DCB2B3}"/>
              </a:ext>
            </a:extLst>
          </p:cNvPr>
          <p:cNvSpPr txBox="1">
            <a:spLocks/>
          </p:cNvSpPr>
          <p:nvPr/>
        </p:nvSpPr>
        <p:spPr bwMode="auto">
          <a:xfrm>
            <a:off x="3045128" y="1391540"/>
            <a:ext cx="590985" cy="28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8422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9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b="1" dirty="0"/>
              <a:t>DJF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034E85A1-36A8-49DF-BA39-EF4D04C9F30F}"/>
              </a:ext>
            </a:extLst>
          </p:cNvPr>
          <p:cNvSpPr txBox="1">
            <a:spLocks/>
          </p:cNvSpPr>
          <p:nvPr/>
        </p:nvSpPr>
        <p:spPr bwMode="auto">
          <a:xfrm>
            <a:off x="6570103" y="1406318"/>
            <a:ext cx="590985" cy="26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8422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9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b="1" dirty="0"/>
              <a:t>MAM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DD73B28-2F70-B641-D947-F6E1F8310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5649" y="4106689"/>
            <a:ext cx="3586905" cy="245072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E7AEC9B-6C21-3FD2-E54D-F9929B098AB5}"/>
              </a:ext>
            </a:extLst>
          </p:cNvPr>
          <p:cNvSpPr txBox="1"/>
          <p:nvPr/>
        </p:nvSpPr>
        <p:spPr>
          <a:xfrm>
            <a:off x="2565316" y="6327487"/>
            <a:ext cx="1577365" cy="2762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Days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31A9D0D-17BE-FD93-E41B-3BA98E129CB7}"/>
              </a:ext>
            </a:extLst>
          </p:cNvPr>
          <p:cNvSpPr txBox="1"/>
          <p:nvPr/>
        </p:nvSpPr>
        <p:spPr>
          <a:xfrm>
            <a:off x="6129060" y="6348903"/>
            <a:ext cx="1577365" cy="2762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Days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E4EB5181-0FAF-A332-3365-B20931C83472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1009582" y="4398794"/>
            <a:ext cx="590985" cy="27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8422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9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800" dirty="0"/>
              <a:t>(mm d-1)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CC8E06B-94C7-48F6-DC0E-BC630B8F1857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971306" y="1908997"/>
            <a:ext cx="590985" cy="27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8422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9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800" dirty="0"/>
              <a:t>(mm d-1)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4B3550-3C47-FD1B-57C2-A251E9E59B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9679"/>
          <a:stretch/>
        </p:blipFill>
        <p:spPr>
          <a:xfrm>
            <a:off x="1315649" y="6053116"/>
            <a:ext cx="3608010" cy="5145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C9B00B-6E32-C8F5-282F-B8962F0995A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085" t="79679"/>
          <a:stretch/>
        </p:blipFill>
        <p:spPr>
          <a:xfrm>
            <a:off x="5220072" y="6088605"/>
            <a:ext cx="3245629" cy="5205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D68ACC-6DA0-ABA8-A7D2-4C8FBE0D83E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9679" b="9140"/>
          <a:stretch/>
        </p:blipFill>
        <p:spPr>
          <a:xfrm>
            <a:off x="1266825" y="3570471"/>
            <a:ext cx="3608010" cy="2831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E4CC3B-EEB3-911B-E566-62C7FCEADBA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972" t="79679" b="9294"/>
          <a:stretch/>
        </p:blipFill>
        <p:spPr>
          <a:xfrm>
            <a:off x="5076056" y="3614080"/>
            <a:ext cx="3358621" cy="285537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8F91A490-2182-4CEA-BA51-F5F4A407DBB9}"/>
              </a:ext>
            </a:extLst>
          </p:cNvPr>
          <p:cNvSpPr txBox="1">
            <a:spLocks/>
          </p:cNvSpPr>
          <p:nvPr/>
        </p:nvSpPr>
        <p:spPr bwMode="auto">
          <a:xfrm>
            <a:off x="3038939" y="3854661"/>
            <a:ext cx="590985" cy="26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8422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9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b="1" dirty="0"/>
              <a:t>JJA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681B0AAF-3068-4CDE-A8CD-0849E5DE5475}"/>
              </a:ext>
            </a:extLst>
          </p:cNvPr>
          <p:cNvSpPr txBox="1">
            <a:spLocks/>
          </p:cNvSpPr>
          <p:nvPr/>
        </p:nvSpPr>
        <p:spPr bwMode="auto">
          <a:xfrm>
            <a:off x="6556196" y="3899617"/>
            <a:ext cx="618798" cy="21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8422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9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b="1" dirty="0"/>
              <a:t>SON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312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8EB65E6-F434-49F1-6CE1-5B7FCC1C3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42" y="1052981"/>
            <a:ext cx="5336524" cy="533652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6386DA7-5D35-9159-0D6C-8DD3D868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Results - Return level trend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4146851-F878-D1DC-4A04-6C83178336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749" y="1565176"/>
                <a:ext cx="3168155" cy="4426049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b="1" noProof="0" dirty="0"/>
                  <a:t>Estimation the trend of the N-return level (</a:t>
                </a:r>
                <a:r>
                  <a:rPr lang="en-US" b="1" noProof="0" dirty="0" err="1"/>
                  <a:t>Acero</a:t>
                </a:r>
                <a:r>
                  <a:rPr lang="en-US" b="1" noProof="0" dirty="0"/>
                  <a:t> et al., 2011)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noProof="0" dirty="0"/>
                  <a:t>Mainly influenced by the slope of </a:t>
                </a:r>
                <a:r>
                  <a:rPr lang="en-US" b="1" dirty="0" err="1">
                    <a:solidFill>
                      <a:srgbClr val="00B0F0"/>
                    </a:solidFill>
                  </a:rPr>
                  <a:t>m</a:t>
                </a:r>
                <a:r>
                  <a:rPr lang="en-US" b="1" baseline="-25000" dirty="0" err="1">
                    <a:solidFill>
                      <a:srgbClr val="00B0F0"/>
                    </a:solidFill>
                  </a:rPr>
                  <a:t>s</a:t>
                </a:r>
                <a:r>
                  <a:rPr lang="en-US" b="1" dirty="0">
                    <a:solidFill>
                      <a:srgbClr val="00B0F0"/>
                    </a:solidFill>
                  </a:rPr>
                  <a:t>(t)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i="1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(t)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noProof="0" dirty="0"/>
                  <a:t>Positive trend in the area of Berlin during the Summer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noProof="0" dirty="0"/>
                  <a:t>Higher trend in the south of Brandenburg in autumn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noProof="0" dirty="0"/>
                  <a:t>Possible influence of warmer continental climate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b="1" dirty="0"/>
                  <a:t> </a:t>
                </a:r>
                <a:r>
                  <a:rPr lang="en-US" b="1" dirty="0">
                    <a:sym typeface="Wingdings" panose="05000000000000000000" pitchFamily="2" charset="2"/>
                  </a:rPr>
                  <a:t> </a:t>
                </a:r>
                <a:r>
                  <a:rPr lang="en-US" b="1" dirty="0"/>
                  <a:t>Preliminary results</a:t>
                </a:r>
                <a:endParaRPr lang="de-DE" b="1" dirty="0"/>
              </a:p>
              <a:p>
                <a:pPr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noProof="0" dirty="0"/>
              </a:p>
              <a:p>
                <a:endParaRPr lang="en-US" noProof="0" dirty="0"/>
              </a:p>
              <a:p>
                <a:endParaRPr lang="en-US" noProof="0" dirty="0"/>
              </a:p>
              <a:p>
                <a:endParaRPr lang="en-US" noProof="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4146851-F878-D1DC-4A04-6C83178336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749" y="1565176"/>
                <a:ext cx="3168155" cy="4426049"/>
              </a:xfrm>
              <a:blipFill>
                <a:blip r:embed="rId4"/>
                <a:stretch>
                  <a:fillRect l="-3276" t="-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01A6F9-BC0F-A2E5-D893-D34B46A80B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Precipitation extremes in Berlin and Brandenburg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Frederik Bart et al. | IUGG 2023</a:t>
            </a:r>
          </a:p>
          <a:p>
            <a:endParaRPr lang="de-DE" alt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6B9C85-74B4-BA98-743E-ED261F9EB3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2706E631-0DCF-42E9-9406-BB474DD179DB}" type="slidenum">
              <a:rPr lang="de-DE" altLang="de-DE" smtClean="0"/>
              <a:pPr/>
              <a:t>8</a:t>
            </a:fld>
            <a:endParaRPr lang="de-DE" alt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2EDCE9B-0F6A-B178-31D7-B82AA3E6E7DB}"/>
              </a:ext>
            </a:extLst>
          </p:cNvPr>
          <p:cNvSpPr txBox="1"/>
          <p:nvPr/>
        </p:nvSpPr>
        <p:spPr>
          <a:xfrm>
            <a:off x="4014600" y="6258699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/>
              <a:t>Seasonal</a:t>
            </a:r>
            <a:r>
              <a:rPr lang="de-DE" sz="1400" b="1" dirty="0"/>
              <a:t> 2yr Return </a:t>
            </a:r>
            <a:r>
              <a:rPr lang="de-DE" sz="1400" b="1" dirty="0" err="1"/>
              <a:t>level</a:t>
            </a:r>
            <a:r>
              <a:rPr lang="de-DE" sz="1400" b="1" dirty="0"/>
              <a:t> </a:t>
            </a:r>
            <a:r>
              <a:rPr lang="de-DE" sz="1400" b="1" dirty="0" err="1"/>
              <a:t>trend</a:t>
            </a:r>
            <a:r>
              <a:rPr lang="de-DE" sz="1400" b="1" dirty="0"/>
              <a:t> (mm </a:t>
            </a:r>
            <a:r>
              <a:rPr lang="de-DE" sz="1400" b="1" dirty="0" err="1"/>
              <a:t>decade</a:t>
            </a:r>
            <a:r>
              <a:rPr lang="de-DE" sz="1400" b="1" dirty="0"/>
              <a:t> -1)*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E033A64-5424-C4EF-D748-6A5B626FBF05}"/>
              </a:ext>
            </a:extLst>
          </p:cNvPr>
          <p:cNvSpPr txBox="1"/>
          <p:nvPr/>
        </p:nvSpPr>
        <p:spPr>
          <a:xfrm>
            <a:off x="607407" y="6145887"/>
            <a:ext cx="26845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*Black </a:t>
            </a:r>
            <a:r>
              <a:rPr lang="de-DE" dirty="0" err="1"/>
              <a:t>circle</a:t>
            </a:r>
            <a:r>
              <a:rPr lang="de-DE" dirty="0"/>
              <a:t> = </a:t>
            </a:r>
            <a:r>
              <a:rPr lang="de-DE" dirty="0" err="1"/>
              <a:t>significant</a:t>
            </a:r>
            <a:r>
              <a:rPr lang="de-DE" dirty="0"/>
              <a:t> </a:t>
            </a:r>
            <a:r>
              <a:rPr lang="de-DE" dirty="0" err="1"/>
              <a:t>slope</a:t>
            </a:r>
            <a:r>
              <a:rPr lang="de-DE" dirty="0"/>
              <a:t> </a:t>
            </a:r>
            <a:r>
              <a:rPr lang="en-US" i="1" dirty="0" err="1"/>
              <a:t>m</a:t>
            </a:r>
            <a:r>
              <a:rPr lang="en-US" i="1" baseline="-25000" dirty="0" err="1"/>
              <a:t>s</a:t>
            </a:r>
            <a:r>
              <a:rPr lang="en-US" i="1" dirty="0"/>
              <a:t>(t)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5724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615B6-2533-455E-8219-7D098BF3C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91845"/>
            <a:ext cx="5400600" cy="743280"/>
          </a:xfrm>
        </p:spPr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- </a:t>
            </a: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CER v2 </a:t>
            </a:r>
            <a:r>
              <a:rPr lang="de-DE" dirty="0" err="1"/>
              <a:t>data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73192E-90B2-4EB7-AFA2-839F76BD00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Precipitation extremes in Berlin and Brandenburg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Frederik Bart et al. | IUGG 2023</a:t>
            </a:r>
          </a:p>
          <a:p>
            <a:endParaRPr lang="de-DE" alt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A66E7E-934B-4ABA-A8B9-ED6C2093D4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2706E631-0DCF-42E9-9406-BB474DD179DB}" type="slidenum">
              <a:rPr lang="de-DE" altLang="de-DE" smtClean="0"/>
              <a:pPr/>
              <a:t>9</a:t>
            </a:fld>
            <a:endParaRPr lang="de-DE" alt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2E0C9B0-A9A2-4605-A7DB-8E56A32D36D2}"/>
              </a:ext>
            </a:extLst>
          </p:cNvPr>
          <p:cNvSpPr txBox="1">
            <a:spLocks/>
          </p:cNvSpPr>
          <p:nvPr/>
        </p:nvSpPr>
        <p:spPr bwMode="auto">
          <a:xfrm>
            <a:off x="539750" y="1565176"/>
            <a:ext cx="3377270" cy="460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8422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9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Stations can miss local events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Possible </a:t>
            </a:r>
            <a:r>
              <a:rPr lang="de-DE" dirty="0" err="1"/>
              <a:t>benefit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usage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en-US" dirty="0"/>
              <a:t>high-resolution datasets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Central Europe Refined Analysis </a:t>
            </a:r>
            <a:r>
              <a:rPr lang="en-US" dirty="0"/>
              <a:t>(CER v2) with 2 km grid spacing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W</a:t>
            </a:r>
            <a:r>
              <a:rPr lang="en-US" dirty="0"/>
              <a:t>RF dynamical </a:t>
            </a:r>
            <a:r>
              <a:rPr lang="en-US" b="1" dirty="0"/>
              <a:t>downscaling of ERA5</a:t>
            </a:r>
            <a:r>
              <a:rPr lang="en-US" dirty="0"/>
              <a:t> for Berlin and Brandenburg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A</a:t>
            </a:r>
            <a:r>
              <a:rPr lang="en-US" dirty="0" err="1"/>
              <a:t>djusted</a:t>
            </a:r>
            <a:r>
              <a:rPr lang="en-US" dirty="0"/>
              <a:t> simulation setup based on CER (</a:t>
            </a:r>
            <a:r>
              <a:rPr lang="en-US" dirty="0" err="1"/>
              <a:t>Jänicke</a:t>
            </a:r>
            <a:r>
              <a:rPr lang="en-US" dirty="0"/>
              <a:t> et al., 2017)</a:t>
            </a:r>
            <a:endParaRPr lang="de-DE" dirty="0"/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Relatively good agreement for winter and autumn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Preliminary results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64C733-E8AE-4D30-B1B6-B38DB6FBE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507" y="1224269"/>
            <a:ext cx="2709135" cy="257986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6F43BC1-96FD-4C5F-9E88-12B948F58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720" y="1249348"/>
            <a:ext cx="2738622" cy="2579861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04772C38-C98A-4205-A685-55DF5B7927AE}"/>
              </a:ext>
            </a:extLst>
          </p:cNvPr>
          <p:cNvSpPr/>
          <p:nvPr/>
        </p:nvSpPr>
        <p:spPr>
          <a:xfrm>
            <a:off x="8193716" y="1135095"/>
            <a:ext cx="10005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mm </a:t>
            </a:r>
            <a:r>
              <a:rPr lang="de-DE" sz="1000" dirty="0" err="1"/>
              <a:t>decade</a:t>
            </a:r>
            <a:r>
              <a:rPr lang="de-DE" sz="1000" dirty="0"/>
              <a:t> -1</a:t>
            </a:r>
            <a:endParaRPr lang="en-US" sz="10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BEC1087-36BC-44DA-9706-4CE1DC5BD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507" y="3725003"/>
            <a:ext cx="2714629" cy="259123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16FB844-D558-41ED-9067-C5553845DF86}"/>
              </a:ext>
            </a:extLst>
          </p:cNvPr>
          <p:cNvSpPr txBox="1"/>
          <p:nvPr/>
        </p:nvSpPr>
        <p:spPr>
          <a:xfrm>
            <a:off x="4193916" y="6280361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/>
              <a:t>Seasonal</a:t>
            </a:r>
            <a:r>
              <a:rPr lang="de-DE" sz="1400" b="1" dirty="0"/>
              <a:t> 2yr Return </a:t>
            </a:r>
            <a:r>
              <a:rPr lang="de-DE" sz="1400" b="1" dirty="0" err="1"/>
              <a:t>level</a:t>
            </a:r>
            <a:r>
              <a:rPr lang="de-DE" sz="1400" b="1" dirty="0"/>
              <a:t> </a:t>
            </a:r>
            <a:r>
              <a:rPr lang="de-DE" sz="1400" b="1" dirty="0" err="1"/>
              <a:t>trend</a:t>
            </a:r>
            <a:r>
              <a:rPr lang="de-DE" sz="1400" b="1" dirty="0"/>
              <a:t> (mm </a:t>
            </a:r>
            <a:r>
              <a:rPr lang="de-DE" sz="1400" b="1" dirty="0" err="1"/>
              <a:t>decade</a:t>
            </a:r>
            <a:r>
              <a:rPr lang="de-DE" sz="1400" b="1" dirty="0"/>
              <a:t> -1)*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9F274DFA-2D4F-4D33-8CE0-0A7101488D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5233" y="3716655"/>
            <a:ext cx="2738622" cy="2548983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8592F43-AEB1-494A-9382-6F5ECABA3B46}"/>
              </a:ext>
            </a:extLst>
          </p:cNvPr>
          <p:cNvSpPr/>
          <p:nvPr/>
        </p:nvSpPr>
        <p:spPr>
          <a:xfrm>
            <a:off x="8230122" y="3660128"/>
            <a:ext cx="10005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mm </a:t>
            </a:r>
            <a:r>
              <a:rPr lang="de-DE" sz="1000" dirty="0" err="1"/>
              <a:t>decade</a:t>
            </a:r>
            <a:r>
              <a:rPr lang="de-DE" sz="1000" dirty="0"/>
              <a:t> -1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706341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MkvLq5LE6J6OdVhrKBN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n5jOIkbkq3Gm0R7D0d9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VlIXFhMUKcTRq50NOd6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Jmfxb3zEeiMYzrBxsRI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n2nyiRVAk2sY8r3g7e7o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DXX7Sn90e6jhka_N9e3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O.nDz0CkmlJ27rUYDXDA"/>
</p:tagLst>
</file>

<file path=ppt/theme/theme1.xml><?xml version="1.0" encoding="utf-8"?>
<a:theme xmlns:a="http://schemas.openxmlformats.org/drawingml/2006/main" name="Technische Universität Berlin | PowerPoint Master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TU_PPT_Master_mitBild_V03_Hausecke</Template>
  <TotalTime>0</TotalTime>
  <Words>1629</Words>
  <Application>Microsoft Office PowerPoint</Application>
  <PresentationFormat>Bildschirmpräsentation (4:3)</PresentationFormat>
  <Paragraphs>240</Paragraphs>
  <Slides>18</Slides>
  <Notes>11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Cambria Math</vt:lpstr>
      <vt:lpstr>Symbol</vt:lpstr>
      <vt:lpstr>Wingdings</vt:lpstr>
      <vt:lpstr>Technische Universität Berlin | PowerPoint Master</vt:lpstr>
      <vt:lpstr>TCLayout.ActiveDocument.1</vt:lpstr>
      <vt:lpstr>The dynamic of precipitation extremes in Berlin and Brandenburg based on a generalized Pareto distribution</vt:lpstr>
      <vt:lpstr>Precipitation extremes in Berlin and Brandenburg</vt:lpstr>
      <vt:lpstr>Data and Methods</vt:lpstr>
      <vt:lpstr>Data and Methods</vt:lpstr>
      <vt:lpstr>Data and Methods</vt:lpstr>
      <vt:lpstr>Goodness of fit (GOF)</vt:lpstr>
      <vt:lpstr>Results - Return levels</vt:lpstr>
      <vt:lpstr>Results - Return level trend</vt:lpstr>
      <vt:lpstr>Results - Comparison with CER v2 data</vt:lpstr>
      <vt:lpstr>Conclusions and outlook</vt:lpstr>
      <vt:lpstr>Contact</vt:lpstr>
      <vt:lpstr>References</vt:lpstr>
      <vt:lpstr>Slope of scale parameter "σ" _1</vt:lpstr>
      <vt:lpstr>MSE for all Stations</vt:lpstr>
      <vt:lpstr>threshold uncertainties</vt:lpstr>
      <vt:lpstr>PowerPoint-Präsentation</vt:lpstr>
      <vt:lpstr>Threshold selection</vt:lpstr>
      <vt:lpstr>Slope of seasonal mean rainfall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ODER THEMA</dc:title>
  <dc:creator>frederik.bart</dc:creator>
  <cp:lastModifiedBy>Frederik Bart</cp:lastModifiedBy>
  <cp:revision>557</cp:revision>
  <dcterms:created xsi:type="dcterms:W3CDTF">2022-07-19T13:39:28Z</dcterms:created>
  <dcterms:modified xsi:type="dcterms:W3CDTF">2023-09-04T22:26:11Z</dcterms:modified>
</cp:coreProperties>
</file>