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2" r:id="rId2"/>
    <p:sldId id="750" r:id="rId3"/>
    <p:sldId id="296" r:id="rId4"/>
    <p:sldId id="745" r:id="rId5"/>
    <p:sldId id="335" r:id="rId6"/>
    <p:sldId id="749" r:id="rId7"/>
    <p:sldId id="276" r:id="rId8"/>
    <p:sldId id="747" r:id="rId9"/>
    <p:sldId id="743" r:id="rId10"/>
    <p:sldId id="305" r:id="rId11"/>
    <p:sldId id="304" r:id="rId12"/>
    <p:sldId id="344" r:id="rId13"/>
    <p:sldId id="739" r:id="rId14"/>
    <p:sldId id="74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96" autoAdjust="0"/>
  </p:normalViewPr>
  <p:slideViewPr>
    <p:cSldViewPr snapToGrid="0">
      <p:cViewPr varScale="1">
        <p:scale>
          <a:sx n="89" d="100"/>
          <a:sy n="89" d="100"/>
        </p:scale>
        <p:origin x="1374" y="90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29-8-2023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29-8-2023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rdzeeloket.nl/en/functions-and-use/offshore-wind-energ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ennet.eu/projects/offshore-projects-netherland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https://www.noordzeeloket.nl/en/functions-and-use/offshore-wind-energy/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hlinkClick r:id="rId4"/>
              </a:rPr>
              <a:t>https://www.tennet.eu/projects/offshore-projects-netherlands</a:t>
            </a:r>
            <a:endParaRPr lang="nl-NL" dirty="0"/>
          </a:p>
          <a:p>
            <a:r>
              <a:rPr lang="nl-NL" dirty="0"/>
              <a:t>1) Borssele: 94x 8 MW + 77x 9.5 MW + 2x 9.5 MW</a:t>
            </a:r>
          </a:p>
          <a:p>
            <a:r>
              <a:rPr lang="nl-NL" dirty="0"/>
              <a:t>2) Hollandse Kust Zuid : 139x 11 MW</a:t>
            </a:r>
          </a:p>
          <a:p>
            <a:r>
              <a:rPr lang="nl-NL" dirty="0"/>
              <a:t>3) Hollandse Kust Noord : 69x 11 MW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35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KNMI deploys meteorological instruments on top of those platforms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9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29B88-CF70-4D1A-A48B-49ED2025BB7A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81CB-4E97-4865-A624-B6F2FD40DAF0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3A11D-AAE2-4310-AF6E-05168CC48CF2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979481-FED1-41C5-B9BE-5551FDECFE27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CCD92B-CFD3-4E2E-B880-53925747B105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E8AC6-6CD6-4009-BB27-E8B85AD2FFA4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478366-2A0C-4B0C-970B-4311EEF766FD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E9AB16-C039-4E3E-95B7-7F05ED1C3FC8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AB1E469-44E8-4EA1-9D36-A69608CB93FB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B68DF2A-5346-44E7-8B4B-CFE33272392E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55E5C735-364E-4966-BE0C-5F0286FC764A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5D6AA9-B94A-4723-989C-38A8AD50C69D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B5DFFDC-023D-4E23-851C-68469AB8BFF5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958E21D-C4E3-4EEE-8946-9E30FA5F3884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8AD0C4E-4886-4749-8CAF-6C3EC1C05A59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D0CAB3F-4D22-4B64-AB77-31D334958D16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FD9797E-84AD-488B-8712-83D86D6F578E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46F9F56-7689-4AA5-A00D-F37623B8350C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0AA90D-AD80-4E7B-83B2-7658A999227B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E690-063D-4FBC-87FA-8EBB141BF0F3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D10984-BDBA-459D-9CCE-2695DC501DDC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F42877-1918-4BE3-BE96-8B3961974C47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E3918EA-8602-4516-84B4-EBDE238EF14B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B288C9DC-0CD0-4A81-858F-5BA836286263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1C3AA90-0C10-4814-99EC-9D036F2E195D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C0FDE04-D6C1-49ED-8011-51C60E3F6050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E9CB68B-C6C6-4B26-AD32-294C71F36610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D8CBD5-ACFF-4051-98EC-4412DC085419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8E032F-7E4E-4911-8C53-E1659589254F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B374-A831-421F-98A9-BAF31AAAF6E9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AC53C3A-B386-4879-B6B7-8230A4A02897}" type="datetime4">
              <a:rPr lang="en-US" smtClean="0"/>
              <a:t>August 29, 2023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mt-14-2219-2021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hyperlink" Target="https://cdn.knmi.nl/knmi/pdf/bibliotheek/knmipubIR/IR2021-0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platform.knmi.nl/dataset/windlidar-nz-wp-platform-10min-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dataplatform.knmi.nl/dataset/windlidar-nz-wp-platform-1s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580094" y="1807299"/>
            <a:ext cx="5504330" cy="23364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Wind lidars within Dutch offshore wind farms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B9240EBE-E8D3-468F-A2B5-6461358AD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6784" y="4362275"/>
            <a:ext cx="5735215" cy="21140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Steven Knoop</a:t>
            </a:r>
            <a:r>
              <a:rPr lang="nl-NL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Mando de Jong</a:t>
            </a:r>
            <a:r>
              <a:rPr lang="nl-NL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KNMI,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Netherlands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R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&amp;D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Datatechnology</a:t>
            </a: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Observation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Operations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C12FD17-848E-4ACF-89C6-275D91C12BDD}"/>
              </a:ext>
            </a:extLst>
          </p:cNvPr>
          <p:cNvSpPr txBox="1"/>
          <p:nvPr/>
        </p:nvSpPr>
        <p:spPr>
          <a:xfrm>
            <a:off x="10660488" y="6405703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EMS 2023</a:t>
            </a:r>
            <a:endParaRPr lang="nl-NL" dirty="0"/>
          </a:p>
        </p:txBody>
      </p:sp>
      <p:pic>
        <p:nvPicPr>
          <p:cNvPr id="8" name="Afbeelding 7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89C9F138-BD89-4DB9-B44A-2BF0FF0DB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6203"/>
            <a:ext cx="6426000" cy="48195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22C0149-D7AE-4968-9B23-96041CC5784C}"/>
              </a:ext>
            </a:extLst>
          </p:cNvPr>
          <p:cNvSpPr txBox="1"/>
          <p:nvPr/>
        </p:nvSpPr>
        <p:spPr>
          <a:xfrm>
            <a:off x="-30786" y="6405703"/>
            <a:ext cx="429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Borssele Alpha, Damian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Napoles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Soto (KNMI)</a:t>
            </a:r>
            <a:endParaRPr lang="nl-NL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F0E529C-01B0-488D-B98A-A54DAF32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797" y="-1"/>
            <a:ext cx="1586203" cy="15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3E5D0-4EF4-4725-914D-CE2A440C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substation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1C15D8-0A77-4914-8A4B-26EF1A6B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9C236E-AEFD-4EE0-8346-00AEC45F5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900000">
            <a:off x="6246967" y="923517"/>
            <a:ext cx="6322153" cy="4899189"/>
          </a:xfrm>
          <a:prstGeom prst="rect">
            <a:avLst/>
          </a:prstGeom>
        </p:spPr>
      </p:pic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FA7B859D-CE8A-4EA7-B295-2BD535CEDBCE}"/>
              </a:ext>
            </a:extLst>
          </p:cNvPr>
          <p:cNvCxnSpPr/>
          <p:nvPr/>
        </p:nvCxnSpPr>
        <p:spPr>
          <a:xfrm flipV="1">
            <a:off x="8121836" y="5825602"/>
            <a:ext cx="307910" cy="6465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0B98FFE3-1942-40D8-89D2-1110A449835F}"/>
              </a:ext>
            </a:extLst>
          </p:cNvPr>
          <p:cNvSpPr txBox="1"/>
          <p:nvPr/>
        </p:nvSpPr>
        <p:spPr>
          <a:xfrm>
            <a:off x="7724191" y="6542640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205°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1BE35235-23CB-461C-809D-CE81A44891BD}"/>
              </a:ext>
            </a:extLst>
          </p:cNvPr>
          <p:cNvSpPr/>
          <p:nvPr/>
        </p:nvSpPr>
        <p:spPr>
          <a:xfrm rot="-3900000">
            <a:off x="7457149" y="2670128"/>
            <a:ext cx="4053534" cy="16802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0895513-D850-4A66-BAA7-FB14B4FB37EF}"/>
              </a:ext>
            </a:extLst>
          </p:cNvPr>
          <p:cNvSpPr/>
          <p:nvPr/>
        </p:nvSpPr>
        <p:spPr>
          <a:xfrm rot="-3900000">
            <a:off x="9439857" y="882715"/>
            <a:ext cx="926596" cy="22086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07FD7507-8D44-4ED6-90B1-90D050ED5A22}"/>
              </a:ext>
            </a:extLst>
          </p:cNvPr>
          <p:cNvCxnSpPr>
            <a:cxnSpLocks/>
          </p:cNvCxnSpPr>
          <p:nvPr/>
        </p:nvCxnSpPr>
        <p:spPr>
          <a:xfrm rot="5400000" flipV="1">
            <a:off x="7220325" y="1663765"/>
            <a:ext cx="307910" cy="6465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CF56B555-96ED-4F5D-B65E-1A0715ABB9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87706" y="35945"/>
            <a:ext cx="307910" cy="6465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D11F063E-B2A5-42F8-B912-59BD5D4CFF5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928937" y="3367449"/>
            <a:ext cx="307910" cy="6465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D7C7A375-43E4-4B53-ADEB-44E9FC4C39B6}"/>
              </a:ext>
            </a:extLst>
          </p:cNvPr>
          <p:cNvSpPr txBox="1"/>
          <p:nvPr/>
        </p:nvSpPr>
        <p:spPr>
          <a:xfrm>
            <a:off x="11062003" y="6797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25°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349C581-6D32-4647-90F5-59F43F3D87B9}"/>
              </a:ext>
            </a:extLst>
          </p:cNvPr>
          <p:cNvSpPr txBox="1"/>
          <p:nvPr/>
        </p:nvSpPr>
        <p:spPr>
          <a:xfrm>
            <a:off x="10815697" y="391359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115°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564601A-A7E5-4DFB-877E-B59FA3A9C655}"/>
              </a:ext>
            </a:extLst>
          </p:cNvPr>
          <p:cNvSpPr txBox="1"/>
          <p:nvPr/>
        </p:nvSpPr>
        <p:spPr>
          <a:xfrm>
            <a:off x="6647877" y="13183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285°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4" name="Ster: 5 punten 33">
            <a:extLst>
              <a:ext uri="{FF2B5EF4-FFF2-40B4-BE49-F238E27FC236}">
                <a16:creationId xmlns:a16="http://schemas.microsoft.com/office/drawing/2014/main" id="{71EEF51E-EE39-492F-8A42-C8B97A9C6818}"/>
              </a:ext>
            </a:extLst>
          </p:cNvPr>
          <p:cNvSpPr/>
          <p:nvPr/>
        </p:nvSpPr>
        <p:spPr>
          <a:xfrm>
            <a:off x="8920585" y="5285396"/>
            <a:ext cx="265146" cy="25427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54385F0-9D1A-47D1-A8C2-D1E81C8249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1" y="2414228"/>
            <a:ext cx="4617953" cy="40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7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D73B2-1CC2-410E-A9C6-41D526A2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994413"/>
            <a:ext cx="10923588" cy="948047"/>
          </a:xfrm>
        </p:spPr>
        <p:txBody>
          <a:bodyPr/>
          <a:lstStyle/>
          <a:p>
            <a:r>
              <a:rPr lang="en-US" dirty="0"/>
              <a:t>Vertical wind speed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1C79B7-847E-4279-AC64-B367D0EC35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7" name="Afbeelding 6" descr="Afbeelding met grafiek&#10;&#10;Automatisch gegenereerde beschrijving">
            <a:extLst>
              <a:ext uri="{FF2B5EF4-FFF2-40B4-BE49-F238E27FC236}">
                <a16:creationId xmlns:a16="http://schemas.microsoft.com/office/drawing/2014/main" id="{C8F96FE2-B84C-4DDA-B927-6B4D8145B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71" y="757715"/>
            <a:ext cx="5815898" cy="3430237"/>
          </a:xfrm>
          <a:prstGeom prst="rect">
            <a:avLst/>
          </a:prstGeom>
        </p:spPr>
      </p:pic>
      <p:pic>
        <p:nvPicPr>
          <p:cNvPr id="13" name="Afbeelding 12" descr="Afbeelding met grafiek&#10;&#10;Automatisch gegenereerde beschrijving">
            <a:extLst>
              <a:ext uri="{FF2B5EF4-FFF2-40B4-BE49-F238E27FC236}">
                <a16:creationId xmlns:a16="http://schemas.microsoft.com/office/drawing/2014/main" id="{E98CF2E6-CF59-4755-AF1D-5001436AB5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6661" r="13217"/>
          <a:stretch/>
        </p:blipFill>
        <p:spPr>
          <a:xfrm>
            <a:off x="7571233" y="4404534"/>
            <a:ext cx="3584448" cy="2453466"/>
          </a:xfrm>
          <a:prstGeom prst="rect">
            <a:avLst/>
          </a:prstGeom>
        </p:spPr>
      </p:pic>
      <p:pic>
        <p:nvPicPr>
          <p:cNvPr id="6" name="Afbeelding 5" descr="Afbeelding met pijl&#10;&#10;Automatisch gegenereerde beschrijving">
            <a:extLst>
              <a:ext uri="{FF2B5EF4-FFF2-40B4-BE49-F238E27FC236}">
                <a16:creationId xmlns:a16="http://schemas.microsoft.com/office/drawing/2014/main" id="{4FDCB1BF-D38E-40B6-8FD9-07B579083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0" y="2113558"/>
            <a:ext cx="4345288" cy="45256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9F6B5F-E720-4CBF-A33F-14149C717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23" y="4447692"/>
            <a:ext cx="2434154" cy="21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D781990E-5222-489F-B846-DABD378E43C3}"/>
              </a:ext>
            </a:extLst>
          </p:cNvPr>
          <p:cNvGrpSpPr/>
          <p:nvPr/>
        </p:nvGrpSpPr>
        <p:grpSpPr>
          <a:xfrm>
            <a:off x="3959303" y="1634201"/>
            <a:ext cx="4638683" cy="5223799"/>
            <a:chOff x="4210253" y="1645682"/>
            <a:chExt cx="4337215" cy="510833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1FC3955-35B6-4BE3-8FAD-2F7119FC0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952"/>
            <a:stretch/>
          </p:blipFill>
          <p:spPr>
            <a:xfrm>
              <a:off x="4210253" y="1645682"/>
              <a:ext cx="3999946" cy="5108337"/>
            </a:xfrm>
            <a:prstGeom prst="rect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84277A40-7C84-4F69-890A-E6D2887C2E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34372" y="1682822"/>
              <a:ext cx="1713096" cy="4471658"/>
              <a:chOff x="4946543" y="1610181"/>
              <a:chExt cx="1488000" cy="3882240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7D1EF2E3-500B-40AB-AD8E-5029FAF26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4858" t="10224" r="3859" b="76826"/>
              <a:stretch/>
            </p:blipFill>
            <p:spPr>
              <a:xfrm>
                <a:off x="4946543" y="4879029"/>
                <a:ext cx="1488000" cy="61339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" name="Rechthoek 2">
                <a:extLst>
                  <a:ext uri="{FF2B5EF4-FFF2-40B4-BE49-F238E27FC236}">
                    <a16:creationId xmlns:a16="http://schemas.microsoft.com/office/drawing/2014/main" id="{7D470631-77C5-423B-AD8F-0E82B2015B38}"/>
                  </a:ext>
                </a:extLst>
              </p:cNvPr>
              <p:cNvSpPr/>
              <p:nvPr/>
            </p:nvSpPr>
            <p:spPr>
              <a:xfrm>
                <a:off x="5414228" y="1610181"/>
                <a:ext cx="727364" cy="1915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A85B5657-5D1E-46AC-BF00-C6611DFDC43E}"/>
              </a:ext>
            </a:extLst>
          </p:cNvPr>
          <p:cNvGrpSpPr/>
          <p:nvPr/>
        </p:nvGrpSpPr>
        <p:grpSpPr>
          <a:xfrm>
            <a:off x="8654065" y="2368398"/>
            <a:ext cx="3224169" cy="3551895"/>
            <a:chOff x="8639572" y="2171174"/>
            <a:chExt cx="3552428" cy="3883085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53703A3E-8447-4AEF-B45B-FE501B6C2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19"/>
            <a:stretch/>
          </p:blipFill>
          <p:spPr>
            <a:xfrm>
              <a:off x="8639572" y="2171174"/>
              <a:ext cx="3552428" cy="3883085"/>
            </a:xfrm>
            <a:prstGeom prst="rect">
              <a:avLst/>
            </a:prstGeom>
          </p:spPr>
        </p:pic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715393CE-40B2-4499-BE95-C6CD926B85DF}"/>
                </a:ext>
              </a:extLst>
            </p:cNvPr>
            <p:cNvCxnSpPr>
              <a:cxnSpLocks/>
            </p:cNvCxnSpPr>
            <p:nvPr/>
          </p:nvCxnSpPr>
          <p:spPr>
            <a:xfrm>
              <a:off x="8639572" y="2430005"/>
              <a:ext cx="3552428" cy="3394406"/>
            </a:xfrm>
            <a:prstGeom prst="line">
              <a:avLst/>
            </a:prstGeom>
            <a:ln w="19050"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013B70B-988D-48FD-A777-108B74A6B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36" y="410126"/>
            <a:ext cx="12192000" cy="1426128"/>
          </a:xfrm>
        </p:spPr>
        <p:txBody>
          <a:bodyPr>
            <a:normAutofit/>
          </a:bodyPr>
          <a:lstStyle/>
          <a:p>
            <a:r>
              <a:rPr lang="en-US" dirty="0"/>
              <a:t>Impact wind farm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7520D2-47CE-4EC3-B5B8-01193D28B1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2050" name="Picture 2" descr="Vlag van België - Wikipedia">
            <a:extLst>
              <a:ext uri="{FF2B5EF4-FFF2-40B4-BE49-F238E27FC236}">
                <a16:creationId xmlns:a16="http://schemas.microsoft.com/office/drawing/2014/main" id="{0E8D8B8D-8228-4355-B875-EE556209E15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28" y="5160346"/>
            <a:ext cx="582513" cy="3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9C34CE8F-BE87-4556-88A6-2256A97DA0D9}"/>
              </a:ext>
            </a:extLst>
          </p:cNvPr>
          <p:cNvGrpSpPr/>
          <p:nvPr/>
        </p:nvGrpSpPr>
        <p:grpSpPr>
          <a:xfrm>
            <a:off x="9013903" y="2357359"/>
            <a:ext cx="1588142" cy="439241"/>
            <a:chOff x="7864990" y="3011476"/>
            <a:chExt cx="1588142" cy="439241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1CEB928-852B-4C5E-BABF-525040A01DB8}"/>
                </a:ext>
              </a:extLst>
            </p:cNvPr>
            <p:cNvSpPr txBox="1"/>
            <p:nvPr/>
          </p:nvSpPr>
          <p:spPr>
            <a:xfrm>
              <a:off x="8508643" y="3011476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Borssele</a:t>
              </a:r>
              <a:endParaRPr lang="nl-NL" sz="1400" dirty="0"/>
            </a:p>
          </p:txBody>
        </p:sp>
        <p:pic>
          <p:nvPicPr>
            <p:cNvPr id="2052" name="Picture 4" descr="Vlag van Nederland - Wikipedia">
              <a:extLst>
                <a:ext uri="{FF2B5EF4-FFF2-40B4-BE49-F238E27FC236}">
                  <a16:creationId xmlns:a16="http://schemas.microsoft.com/office/drawing/2014/main" id="{9A61D064-61C4-43AD-A880-53135B08A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990" y="3063105"/>
              <a:ext cx="582513" cy="38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Ovaal 33">
            <a:extLst>
              <a:ext uri="{FF2B5EF4-FFF2-40B4-BE49-F238E27FC236}">
                <a16:creationId xmlns:a16="http://schemas.microsoft.com/office/drawing/2014/main" id="{34536E57-CAB2-4E22-B2E0-1036E8188DB5}"/>
              </a:ext>
            </a:extLst>
          </p:cNvPr>
          <p:cNvSpPr/>
          <p:nvPr/>
        </p:nvSpPr>
        <p:spPr>
          <a:xfrm>
            <a:off x="10961622" y="3356174"/>
            <a:ext cx="302003" cy="2868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Afbeelding 19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EA11BEED-D8A1-4247-9035-2151358131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9" y="2796600"/>
            <a:ext cx="3742004" cy="28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720E134-4D83-4A44-A02E-7810E24D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77757"/>
            <a:ext cx="5100506" cy="1686659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606C7CE-4F30-4A05-91D2-29C98AD6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992417-61F9-4243-9AD2-51B37DBC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67" y="228284"/>
            <a:ext cx="4700352" cy="478959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89110BB-390B-47CF-86FC-6A975A77ECDF}"/>
              </a:ext>
            </a:extLst>
          </p:cNvPr>
          <p:cNvSpPr txBox="1"/>
          <p:nvPr/>
        </p:nvSpPr>
        <p:spPr>
          <a:xfrm>
            <a:off x="5747586" y="1009064"/>
            <a:ext cx="50521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HARMONIE re-analysis 2019-2021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with wind farm parameterization (WFP)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without wind farms (CTL)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https://wins50.nl/ </a:t>
            </a:r>
          </a:p>
          <a:p>
            <a:r>
              <a:rPr lang="en-US" dirty="0"/>
              <a:t>KNMI, TU Delft, Whiffle</a:t>
            </a:r>
            <a:endParaRPr lang="nl-NL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DFFDD668-A8FB-4825-BDF8-99EFDBD198BE}"/>
              </a:ext>
            </a:extLst>
          </p:cNvPr>
          <p:cNvGrpSpPr/>
          <p:nvPr/>
        </p:nvGrpSpPr>
        <p:grpSpPr>
          <a:xfrm>
            <a:off x="6977499" y="3120559"/>
            <a:ext cx="3224169" cy="3562934"/>
            <a:chOff x="0" y="-11039"/>
            <a:chExt cx="3224169" cy="356293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8271E57-11D7-4BB3-94F1-4BA198BAE52D}"/>
                </a:ext>
              </a:extLst>
            </p:cNvPr>
            <p:cNvGrpSpPr/>
            <p:nvPr/>
          </p:nvGrpSpPr>
          <p:grpSpPr>
            <a:xfrm>
              <a:off x="0" y="0"/>
              <a:ext cx="3224169" cy="3551895"/>
              <a:chOff x="8639572" y="2171174"/>
              <a:chExt cx="3552428" cy="3883085"/>
            </a:xfrm>
          </p:grpSpPr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A4DF950A-D263-47F3-9018-E42707D386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919"/>
              <a:stretch/>
            </p:blipFill>
            <p:spPr>
              <a:xfrm>
                <a:off x="8639572" y="2171174"/>
                <a:ext cx="3552428" cy="3883085"/>
              </a:xfrm>
              <a:prstGeom prst="rect">
                <a:avLst/>
              </a:prstGeom>
            </p:spPr>
          </p:pic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91154323-C3FC-4FE5-850A-8AF484305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9572" y="2430005"/>
                <a:ext cx="3552428" cy="33944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2" descr="Vlag van België - Wikipedia">
              <a:extLst>
                <a:ext uri="{FF2B5EF4-FFF2-40B4-BE49-F238E27FC236}">
                  <a16:creationId xmlns:a16="http://schemas.microsoft.com/office/drawing/2014/main" id="{01366E43-6EB0-41E7-A293-20561370A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63" y="2791948"/>
              <a:ext cx="582513" cy="38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05B7646A-1517-4354-BF52-EBF8AA9E1328}"/>
                </a:ext>
              </a:extLst>
            </p:cNvPr>
            <p:cNvGrpSpPr/>
            <p:nvPr/>
          </p:nvGrpSpPr>
          <p:grpSpPr>
            <a:xfrm>
              <a:off x="359838" y="-11039"/>
              <a:ext cx="1588142" cy="439241"/>
              <a:chOff x="7864990" y="3011476"/>
              <a:chExt cx="1588142" cy="439241"/>
            </a:xfrm>
          </p:grpSpPr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19F8C579-B9A2-4D46-ADA9-ADC3FEE53509}"/>
                  </a:ext>
                </a:extLst>
              </p:cNvPr>
              <p:cNvSpPr txBox="1"/>
              <p:nvPr/>
            </p:nvSpPr>
            <p:spPr>
              <a:xfrm>
                <a:off x="8508643" y="3011476"/>
                <a:ext cx="9444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Borssele</a:t>
                </a:r>
                <a:endParaRPr lang="nl-NL" sz="1400" dirty="0"/>
              </a:p>
            </p:txBody>
          </p:sp>
          <p:pic>
            <p:nvPicPr>
              <p:cNvPr id="22" name="Picture 4" descr="Vlag van Nederland - Wikipedia">
                <a:extLst>
                  <a:ext uri="{FF2B5EF4-FFF2-40B4-BE49-F238E27FC236}">
                    <a16:creationId xmlns:a16="http://schemas.microsoft.com/office/drawing/2014/main" id="{2EBFF252-3FC3-45DB-9627-A6AAA2179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4990" y="3063105"/>
                <a:ext cx="582513" cy="387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229AF865-97FA-4A1E-A92E-169CC8B75F72}"/>
                </a:ext>
              </a:extLst>
            </p:cNvPr>
            <p:cNvSpPr/>
            <p:nvPr/>
          </p:nvSpPr>
          <p:spPr>
            <a:xfrm>
              <a:off x="1711939" y="704778"/>
              <a:ext cx="302003" cy="28682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2132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A43E7C-4941-4C88-8FE2-C322928C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23F3F50-97C4-4507-817B-AB54527A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EDEB5E-0B15-4040-A895-7C096A1D3FD9}"/>
              </a:ext>
            </a:extLst>
          </p:cNvPr>
          <p:cNvSpPr txBox="1"/>
          <p:nvPr/>
        </p:nvSpPr>
        <p:spPr>
          <a:xfrm>
            <a:off x="635000" y="2458898"/>
            <a:ext cx="61927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KNMI/RWS </a:t>
            </a:r>
            <a:r>
              <a:rPr lang="en-US" dirty="0"/>
              <a:t>wind lidar network Dutch North Sea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TenneT</a:t>
            </a:r>
            <a:r>
              <a:rPr lang="en-US" dirty="0"/>
              <a:t> substation </a:t>
            </a:r>
            <a:r>
              <a:rPr lang="en-US" i="1" dirty="0"/>
              <a:t>within</a:t>
            </a:r>
            <a:r>
              <a:rPr lang="en-US" dirty="0"/>
              <a:t> offshore wind farms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available on </a:t>
            </a:r>
            <a:r>
              <a:rPr lang="en-US" b="1" dirty="0"/>
              <a:t>dataplatform.knmi.nl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Network is still growing!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wind farm</a:t>
            </a:r>
          </a:p>
          <a:p>
            <a:pPr lvl="1"/>
            <a:r>
              <a:rPr lang="en-US" dirty="0"/>
              <a:t> </a:t>
            </a:r>
            <a:endParaRPr lang="nl-NL" dirty="0"/>
          </a:p>
        </p:txBody>
      </p:sp>
      <p:pic>
        <p:nvPicPr>
          <p:cNvPr id="8" name="Afbeelding 7" descr="Afbeelding met tekst, schermopname, Graphics, Lettertype&#10;&#10;Automatisch gegenereerde beschrijving">
            <a:extLst>
              <a:ext uri="{FF2B5EF4-FFF2-40B4-BE49-F238E27FC236}">
                <a16:creationId xmlns:a16="http://schemas.microsoft.com/office/drawing/2014/main" id="{E80A76B6-D3D5-48A0-BC55-376DFCDBB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40" y="4367291"/>
            <a:ext cx="3596281" cy="1854859"/>
          </a:xfrm>
          <a:prstGeom prst="rect">
            <a:avLst/>
          </a:prstGeom>
        </p:spPr>
      </p:pic>
      <p:pic>
        <p:nvPicPr>
          <p:cNvPr id="7" name="Afbeelding 6" descr="Afbeelding met tekst, kaart, Lettertype&#10;&#10;Automatisch gegenereerde beschrijving">
            <a:extLst>
              <a:ext uri="{FF2B5EF4-FFF2-40B4-BE49-F238E27FC236}">
                <a16:creationId xmlns:a16="http://schemas.microsoft.com/office/drawing/2014/main" id="{F63B9362-4827-461B-BB57-083C59FE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78" y="0"/>
            <a:ext cx="3248922" cy="4242208"/>
          </a:xfrm>
          <a:prstGeom prst="rect">
            <a:avLst/>
          </a:prstGeom>
        </p:spPr>
      </p:pic>
      <p:pic>
        <p:nvPicPr>
          <p:cNvPr id="9" name="Afbeelding 8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21258075-7C8C-4B48-875A-176B3F125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6"/>
          <a:stretch/>
        </p:blipFill>
        <p:spPr>
          <a:xfrm>
            <a:off x="7369640" y="0"/>
            <a:ext cx="1573438" cy="42422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317F0BA-FC91-4F96-B802-3056100C1F54}"/>
              </a:ext>
            </a:extLst>
          </p:cNvPr>
          <p:cNvSpPr txBox="1"/>
          <p:nvPr/>
        </p:nvSpPr>
        <p:spPr>
          <a:xfrm>
            <a:off x="7506851" y="6244550"/>
            <a:ext cx="287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steven.knoop@knmi.nl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62654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D5F7B-424A-4F9A-9A66-1E777554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22" y="646402"/>
            <a:ext cx="10923588" cy="948047"/>
          </a:xfrm>
        </p:spPr>
        <p:txBody>
          <a:bodyPr/>
          <a:lstStyle/>
          <a:p>
            <a:r>
              <a:rPr lang="en-US" dirty="0"/>
              <a:t>Introduction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E96D1FA-9E20-4503-A8FF-496A74E60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78" y="4331959"/>
            <a:ext cx="2749717" cy="241624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690FD5AF-5224-488F-8925-B40630D18651}"/>
              </a:ext>
            </a:extLst>
          </p:cNvPr>
          <p:cNvSpPr txBox="1"/>
          <p:nvPr/>
        </p:nvSpPr>
        <p:spPr>
          <a:xfrm>
            <a:off x="70634" y="6220322"/>
            <a:ext cx="5994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</p:txBody>
      </p:sp>
      <p:pic>
        <p:nvPicPr>
          <p:cNvPr id="8" name="Picture 2" descr="700 MW HVAC schematische weergave Net Op Zee  NOZ">
            <a:extLst>
              <a:ext uri="{FF2B5EF4-FFF2-40B4-BE49-F238E27FC236}">
                <a16:creationId xmlns:a16="http://schemas.microsoft.com/office/drawing/2014/main" id="{2D96AC4A-C8B9-4858-A5E0-DC63329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22" y="1908961"/>
            <a:ext cx="6350673" cy="22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8C08C0-5469-4413-95D0-6F998AF81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87" y="4331959"/>
            <a:ext cx="1961280" cy="369332"/>
          </a:xfrm>
          <a:prstGeom prst="rect">
            <a:avLst/>
          </a:prstGeom>
        </p:spPr>
      </p:pic>
      <p:pic>
        <p:nvPicPr>
          <p:cNvPr id="4" name="Afbeelding 3" descr="Afbeelding met tekst, kaart, Lettertype&#10;&#10;Automatisch gegenereerde beschrijving">
            <a:extLst>
              <a:ext uri="{FF2B5EF4-FFF2-40B4-BE49-F238E27FC236}">
                <a16:creationId xmlns:a16="http://schemas.microsoft.com/office/drawing/2014/main" id="{DCAD3155-8D06-43E2-9E88-F6893CCD18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56" y="0"/>
            <a:ext cx="5252244" cy="6858000"/>
          </a:xfrm>
          <a:prstGeom prst="rect">
            <a:avLst/>
          </a:prstGeom>
        </p:spPr>
      </p:pic>
      <p:pic>
        <p:nvPicPr>
          <p:cNvPr id="9" name="Afbeelding 8" descr="Afbeelding met tekst, schermopname, Graphics, Lettertype&#10;&#10;Automatisch gegenereerde beschrijving">
            <a:extLst>
              <a:ext uri="{FF2B5EF4-FFF2-40B4-BE49-F238E27FC236}">
                <a16:creationId xmlns:a16="http://schemas.microsoft.com/office/drawing/2014/main" id="{0D2FA7DA-421E-4250-A9C6-8C1053FF0C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0" y="5117123"/>
            <a:ext cx="3705526" cy="19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B74CB4-A775-4BE7-BC2D-A563F0569E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8" name="Afbeelding 7" descr="Afbeelding met diagram&#10;&#10;Automatisch gegenereerde beschrijving">
            <a:extLst>
              <a:ext uri="{FF2B5EF4-FFF2-40B4-BE49-F238E27FC236}">
                <a16:creationId xmlns:a16="http://schemas.microsoft.com/office/drawing/2014/main" id="{6578DABF-C34E-45DA-A489-393B33A44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53" y="734864"/>
            <a:ext cx="9265023" cy="556690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A05C853-8748-4581-86B9-8AD427082CA9}"/>
              </a:ext>
            </a:extLst>
          </p:cNvPr>
          <p:cNvSpPr txBox="1"/>
          <p:nvPr/>
        </p:nvSpPr>
        <p:spPr>
          <a:xfrm>
            <a:off x="0" y="6488668"/>
            <a:ext cx="4970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Hollandse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Kust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Noord, Damian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Napoles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Soto (KNMI) </a:t>
            </a:r>
            <a:endParaRPr lang="nl-N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Afbeelding 12" descr="Afbeelding met buitenshuis, hemel, boot, water&#10;&#10;Automatisch gegenereerde beschrijving">
            <a:extLst>
              <a:ext uri="{FF2B5EF4-FFF2-40B4-BE49-F238E27FC236}">
                <a16:creationId xmlns:a16="http://schemas.microsoft.com/office/drawing/2014/main" id="{FA7B4D52-CFD1-4CD7-A927-56D9F46FC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2" y="1799073"/>
            <a:ext cx="2310652" cy="410782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60FB7EF-A943-4F92-B9F7-A67D699FD1A9}"/>
              </a:ext>
            </a:extLst>
          </p:cNvPr>
          <p:cNvSpPr txBox="1"/>
          <p:nvPr/>
        </p:nvSpPr>
        <p:spPr>
          <a:xfrm>
            <a:off x="300024" y="6013118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ZX300M wind lidar</a:t>
            </a:r>
            <a:endParaRPr lang="nl-NL" dirty="0"/>
          </a:p>
        </p:txBody>
      </p: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C8555DDF-D300-4329-973B-A62A3A44EE17}"/>
              </a:ext>
            </a:extLst>
          </p:cNvPr>
          <p:cNvCxnSpPr>
            <a:cxnSpLocks/>
          </p:cNvCxnSpPr>
          <p:nvPr/>
        </p:nvCxnSpPr>
        <p:spPr>
          <a:xfrm flipH="1" flipV="1">
            <a:off x="2259106" y="4069976"/>
            <a:ext cx="2447365" cy="5558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7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C4C9B-0770-4255-9156-098400BD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lidars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3567F32-DC8B-4AFC-9DA3-504D413B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4" name="Afbeelding 3" descr="Afbeelding met hemel, buitenshuis, water, dek&#10;&#10;Automatisch gegenereerde beschrijving">
            <a:extLst>
              <a:ext uri="{FF2B5EF4-FFF2-40B4-BE49-F238E27FC236}">
                <a16:creationId xmlns:a16="http://schemas.microsoft.com/office/drawing/2014/main" id="{5F8C3205-1F49-4ABC-866D-5F15BE7A0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6"/>
          <a:stretch/>
        </p:blipFill>
        <p:spPr>
          <a:xfrm>
            <a:off x="118874" y="2609386"/>
            <a:ext cx="1557526" cy="41993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F8970F6-16F8-49EB-90C0-2C6E5E86C2F3}"/>
              </a:ext>
            </a:extLst>
          </p:cNvPr>
          <p:cNvSpPr txBox="1"/>
          <p:nvPr/>
        </p:nvSpPr>
        <p:spPr>
          <a:xfrm>
            <a:off x="2445734" y="2189021"/>
            <a:ext cx="632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(short-range) wind lidar on each 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Official role: part of compensation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Instrument: ZX300M (ZX lidars)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is publicly available </a:t>
            </a:r>
          </a:p>
        </p:txBody>
      </p:sp>
      <p:graphicFrame>
        <p:nvGraphicFramePr>
          <p:cNvPr id="9" name="Tabel 7">
            <a:extLst>
              <a:ext uri="{FF2B5EF4-FFF2-40B4-BE49-F238E27FC236}">
                <a16:creationId xmlns:a16="http://schemas.microsoft.com/office/drawing/2014/main" id="{9150B2DD-6E1A-45D7-AFF4-101C487FB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37449"/>
              </p:ext>
            </p:extLst>
          </p:nvPr>
        </p:nvGraphicFramePr>
        <p:xfrm>
          <a:off x="1928130" y="3632628"/>
          <a:ext cx="7080682" cy="2913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192">
                  <a:extLst>
                    <a:ext uri="{9D8B030D-6E8A-4147-A177-3AD203B41FA5}">
                      <a16:colId xmlns:a16="http://schemas.microsoft.com/office/drawing/2014/main" val="307249188"/>
                    </a:ext>
                  </a:extLst>
                </a:gridCol>
                <a:gridCol w="1113196">
                  <a:extLst>
                    <a:ext uri="{9D8B030D-6E8A-4147-A177-3AD203B41FA5}">
                      <a16:colId xmlns:a16="http://schemas.microsoft.com/office/drawing/2014/main" val="4271863999"/>
                    </a:ext>
                  </a:extLst>
                </a:gridCol>
                <a:gridCol w="1156447">
                  <a:extLst>
                    <a:ext uri="{9D8B030D-6E8A-4147-A177-3AD203B41FA5}">
                      <a16:colId xmlns:a16="http://schemas.microsoft.com/office/drawing/2014/main" val="3330749584"/>
                    </a:ext>
                  </a:extLst>
                </a:gridCol>
                <a:gridCol w="2141847">
                  <a:extLst>
                    <a:ext uri="{9D8B030D-6E8A-4147-A177-3AD203B41FA5}">
                      <a16:colId xmlns:a16="http://schemas.microsoft.com/office/drawing/2014/main" val="1975308283"/>
                    </a:ext>
                  </a:extLst>
                </a:gridCol>
              </a:tblGrid>
              <a:tr h="462503">
                <a:tc>
                  <a:txBody>
                    <a:bodyPr/>
                    <a:lstStyle/>
                    <a:p>
                      <a:pPr algn="ctr"/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Start 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Start WF*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Offline WL</a:t>
                      </a:r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032268"/>
                  </a:ext>
                </a:extLst>
              </a:tr>
              <a:tr h="3542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Borssele Alpha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2019-7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2020-4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2021-3 -&gt; 2021-7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2023-4 -&gt; now</a:t>
                      </a:r>
                      <a:endParaRPr lang="nl-NL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41538"/>
                  </a:ext>
                </a:extLst>
              </a:tr>
              <a:tr h="3310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Borssele Beta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2020-6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2020-4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2023-8 -&gt; now</a:t>
                      </a:r>
                      <a:endParaRPr lang="nl-NL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615940"/>
                  </a:ext>
                </a:extLst>
              </a:tr>
              <a:tr h="3387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Hollandse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Kust</a:t>
                      </a:r>
                      <a:r>
                        <a:rPr lang="en-US" sz="1200" dirty="0"/>
                        <a:t> Zuid Alpha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2022-4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2023-6?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2022-5 -&gt; now</a:t>
                      </a:r>
                      <a:endParaRPr lang="nl-NL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19039"/>
                  </a:ext>
                </a:extLst>
              </a:tr>
              <a:tr h="3310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Hollandse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Kust</a:t>
                      </a:r>
                      <a:r>
                        <a:rPr lang="en-US" sz="1200" dirty="0"/>
                        <a:t> Zuid Beta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2022-8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2023-6?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934002"/>
                  </a:ext>
                </a:extLst>
              </a:tr>
              <a:tr h="3310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Hollandse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Kust</a:t>
                      </a:r>
                      <a:r>
                        <a:rPr lang="en-US" sz="1200" dirty="0"/>
                        <a:t> Noord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2022-12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2023-6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702786"/>
                  </a:ext>
                </a:extLst>
              </a:tr>
              <a:tr h="3310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Hollandse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Kust</a:t>
                      </a:r>
                      <a:r>
                        <a:rPr lang="en-US" sz="1200" dirty="0"/>
                        <a:t> West Alpha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2023?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976175"/>
                  </a:ext>
                </a:extLst>
              </a:tr>
              <a:tr h="33100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….</a:t>
                      </a:r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17213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F6301A8-CD64-48F6-B48B-718E908E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8" t="37908" r="14118"/>
          <a:stretch/>
        </p:blipFill>
        <p:spPr bwMode="auto">
          <a:xfrm>
            <a:off x="9260542" y="1941335"/>
            <a:ext cx="2931458" cy="42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ACFBBC9-0754-453C-9A9C-0D38D6306113}"/>
              </a:ext>
            </a:extLst>
          </p:cNvPr>
          <p:cNvSpPr txBox="1"/>
          <p:nvPr/>
        </p:nvSpPr>
        <p:spPr>
          <a:xfrm>
            <a:off x="9055893" y="656460"/>
            <a:ext cx="3118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 Borssele</a:t>
            </a:r>
          </a:p>
          <a:p>
            <a:pPr marL="342900" indent="-342900">
              <a:buAutoNum type="arabicParenBoth"/>
            </a:pPr>
            <a:r>
              <a:rPr lang="en-US" dirty="0"/>
              <a:t> </a:t>
            </a:r>
            <a:r>
              <a:rPr lang="en-US" dirty="0" err="1"/>
              <a:t>Hollandse</a:t>
            </a:r>
            <a:r>
              <a:rPr lang="en-US" dirty="0"/>
              <a:t> </a:t>
            </a:r>
            <a:r>
              <a:rPr lang="en-US" dirty="0" err="1"/>
              <a:t>Kust</a:t>
            </a:r>
            <a:r>
              <a:rPr lang="en-US" dirty="0"/>
              <a:t> Zuid</a:t>
            </a:r>
          </a:p>
          <a:p>
            <a:pPr marL="342900" indent="-342900">
              <a:buAutoNum type="arabicParenBoth"/>
            </a:pPr>
            <a:r>
              <a:rPr lang="en-US" dirty="0"/>
              <a:t> </a:t>
            </a:r>
            <a:r>
              <a:rPr lang="en-US" dirty="0" err="1"/>
              <a:t>Hollandse</a:t>
            </a:r>
            <a:r>
              <a:rPr lang="en-US" dirty="0"/>
              <a:t> </a:t>
            </a:r>
            <a:r>
              <a:rPr lang="en-US" dirty="0" err="1"/>
              <a:t>Kust</a:t>
            </a:r>
            <a:r>
              <a:rPr lang="en-US" dirty="0"/>
              <a:t> Noord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325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tekst, Perceel, diagram, schermopname&#10;&#10;Automatisch gegenereerde beschrijving">
            <a:extLst>
              <a:ext uri="{FF2B5EF4-FFF2-40B4-BE49-F238E27FC236}">
                <a16:creationId xmlns:a16="http://schemas.microsoft.com/office/drawing/2014/main" id="{D21CFD31-193F-45A9-B057-4A2326C650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/>
          <a:stretch/>
        </p:blipFill>
        <p:spPr>
          <a:xfrm>
            <a:off x="1488141" y="2215785"/>
            <a:ext cx="8856040" cy="456279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20CBEC-41E9-4797-8B5D-B42D997F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16"/>
            <a:ext cx="10923588" cy="948047"/>
          </a:xfrm>
        </p:spPr>
        <p:txBody>
          <a:bodyPr/>
          <a:lstStyle/>
          <a:p>
            <a:r>
              <a:rPr lang="en-US" dirty="0"/>
              <a:t>Triplet storm 2022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DCA41C-F805-4F0C-A39C-70288872E3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Picture 2" descr="Animatie van de drielingstormen">
            <a:extLst>
              <a:ext uri="{FF2B5EF4-FFF2-40B4-BE49-F238E27FC236}">
                <a16:creationId xmlns:a16="http://schemas.microsoft.com/office/drawing/2014/main" id="{B5A123C9-B051-423D-B386-3E1FF122B3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122" y="79420"/>
            <a:ext cx="3555878" cy="21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E8B4AFA-ED4F-40D3-9AB9-03C7B99B1634}"/>
              </a:ext>
            </a:extLst>
          </p:cNvPr>
          <p:cNvSpPr txBox="1"/>
          <p:nvPr/>
        </p:nvSpPr>
        <p:spPr>
          <a:xfrm rot="16200000">
            <a:off x="89774" y="4131212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 (m/s)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867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B2A3D-2A11-407B-AE20-BF7EFD10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23588" cy="948047"/>
          </a:xfrm>
        </p:spPr>
        <p:txBody>
          <a:bodyPr/>
          <a:lstStyle/>
          <a:p>
            <a:r>
              <a:rPr lang="en-US" dirty="0"/>
              <a:t>Storm Poly, July 2023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58D9DA-7874-49A5-B053-979CC965D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4F1E-A9F4-438A-90B3-8D1FD290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947" y="1"/>
            <a:ext cx="3208053" cy="335902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883A0E6-3191-41B0-97F1-D9670D801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8" t="37908" r="14118"/>
          <a:stretch/>
        </p:blipFill>
        <p:spPr bwMode="auto">
          <a:xfrm>
            <a:off x="9539648" y="3629609"/>
            <a:ext cx="2113294" cy="30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4E4784B-7974-4F73-96C5-92C7F981A3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87"/>
          <a:stretch/>
        </p:blipFill>
        <p:spPr>
          <a:xfrm>
            <a:off x="2819695" y="1162484"/>
            <a:ext cx="5969742" cy="569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0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FDE4E-586B-4FCC-A1D6-89648580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3" y="0"/>
            <a:ext cx="10923588" cy="948047"/>
          </a:xfrm>
        </p:spPr>
        <p:txBody>
          <a:bodyPr/>
          <a:lstStyle/>
          <a:p>
            <a:r>
              <a:rPr lang="en-US" dirty="0"/>
              <a:t>Weather room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69DA1B2-814C-4B90-AE2C-A49F714B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13CF7B9-9A88-4D12-A3A0-85E39BE2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2" y="1177345"/>
            <a:ext cx="9341067" cy="536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59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CF784-2871-4DF7-BCBF-A45D9392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52051"/>
            <a:ext cx="10923588" cy="948047"/>
          </a:xfrm>
        </p:spPr>
        <p:txBody>
          <a:bodyPr/>
          <a:lstStyle/>
          <a:p>
            <a:r>
              <a:rPr lang="en-US" dirty="0"/>
              <a:t>ZX300M wind lidar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0447C62-3AB1-46AF-A65F-E728FA35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AA2EF2-0F22-47D9-9E06-E414375270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0" b="23326"/>
          <a:stretch/>
        </p:blipFill>
        <p:spPr>
          <a:xfrm rot="5400000">
            <a:off x="7396248" y="2062248"/>
            <a:ext cx="6858000" cy="27335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4F02C9-CCEA-40A9-8F90-5BD4D28BA869}"/>
              </a:ext>
            </a:extLst>
          </p:cNvPr>
          <p:cNvSpPr txBox="1"/>
          <p:nvPr/>
        </p:nvSpPr>
        <p:spPr>
          <a:xfrm>
            <a:off x="3283627" y="4116520"/>
            <a:ext cx="6097554" cy="255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Knoop, Bosveld, de Haij, Apituley: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2-year intercomparison of continuous-wave focusing wind lidar and tall mast wind measurements at Cabauw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AMT 14, 2219, 2021,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https://doi.org/10.5194/amt-14-2219-2021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Knoop: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ZephIR 300M wind lidar firmware intercomparison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KNMI Internal report IR-2021-01,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https://cdn.knmi.nl/knmi/pdf/bibliotheek/knmipubIR/IR2021-01.pdf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75C576-65B7-4B42-8E18-2A06A5844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727"/>
            <a:ext cx="3206313" cy="293027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279C71D-3428-4B07-8C8D-71B304EC78B2}"/>
              </a:ext>
            </a:extLst>
          </p:cNvPr>
          <p:cNvSpPr txBox="1"/>
          <p:nvPr/>
        </p:nvSpPr>
        <p:spPr>
          <a:xfrm>
            <a:off x="151051" y="1833539"/>
            <a:ext cx="9307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CW focusing, conical VAD scan 1s, measuring heights subsequently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 user configurable measuring height between 10m and 200m (300m) above instrument (+1 fixed at 38m)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output: 10-min. averages (QC), and “1s” data (QC since ZX firmware)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Variables: horizontal wind speed (HWS), vertical wind speed, wind direction, </a:t>
            </a:r>
            <a:r>
              <a:rPr lang="en-US" sz="1600" i="1" dirty="0"/>
              <a:t>stand. Dev. HWS, turbulence intensity, max. HWS (only in 10-min.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180° ambiguity issue</a:t>
            </a:r>
          </a:p>
        </p:txBody>
      </p:sp>
    </p:spTree>
    <p:extLst>
      <p:ext uri="{BB962C8B-B14F-4D97-AF65-F5344CB8AC3E}">
        <p14:creationId xmlns:p14="http://schemas.microsoft.com/office/powerpoint/2010/main" val="1314845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5301AA-3F06-4DD2-945F-0E1EEAA7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49CD16-F563-404F-AB28-DADFEA5725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85DF9EA-943F-40B3-A929-D946305931AD}"/>
              </a:ext>
            </a:extLst>
          </p:cNvPr>
          <p:cNvSpPr txBox="1"/>
          <p:nvPr/>
        </p:nvSpPr>
        <p:spPr>
          <a:xfrm>
            <a:off x="295912" y="4873941"/>
            <a:ext cx="1020866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Native ZX300 Wind@... and Wind10@... CSV files (L2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Height configuration varies with wind farm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Available on daily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Missing metastable (height instrument, firmware version, …): </a:t>
            </a:r>
            <a:r>
              <a:rPr lang="en-US" sz="2200" i="1" dirty="0">
                <a:latin typeface="Calibri" panose="020F0502020204030204" pitchFamily="34" charset="0"/>
                <a:cs typeface="Times New Roman" panose="02020603050405020304" pitchFamily="18" charset="0"/>
              </a:rPr>
              <a:t>available upon request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A0FEC5-4120-4909-A220-D81F92FBF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5"/>
          <a:stretch/>
        </p:blipFill>
        <p:spPr>
          <a:xfrm>
            <a:off x="4848337" y="1368290"/>
            <a:ext cx="7343663" cy="36978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AD70A0-9798-49BF-A63B-9191B68DA38D}"/>
              </a:ext>
            </a:extLst>
          </p:cNvPr>
          <p:cNvSpPr txBox="1"/>
          <p:nvPr/>
        </p:nvSpPr>
        <p:spPr>
          <a:xfrm>
            <a:off x="295912" y="3015483"/>
            <a:ext cx="45961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https://dataplatform.knmi.nl/dataset/windlidar-nz-wp-platform-10min-1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4"/>
              </a:rPr>
              <a:t>https://dataplatform.knmi.nl/dataset/windlidar-nz-wp-platform-1s-1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3248889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844</TotalTime>
  <Words>557</Words>
  <Application>Microsoft Office PowerPoint</Application>
  <PresentationFormat>Breedbeeld</PresentationFormat>
  <Paragraphs>116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KNMI sjabloon voor Powerpoint ENG breedbeeld IenW</vt:lpstr>
      <vt:lpstr>Wind lidars within Dutch offshore wind farms</vt:lpstr>
      <vt:lpstr>Introduction</vt:lpstr>
      <vt:lpstr>PowerPoint-presentatie</vt:lpstr>
      <vt:lpstr>Wind lidars</vt:lpstr>
      <vt:lpstr>Triplet storm 2022</vt:lpstr>
      <vt:lpstr>Storm Poly, July 2023</vt:lpstr>
      <vt:lpstr>Weather room</vt:lpstr>
      <vt:lpstr>ZX300M wind lidar</vt:lpstr>
      <vt:lpstr>Data</vt:lpstr>
      <vt:lpstr>Impact substation</vt:lpstr>
      <vt:lpstr>Vertical wind speed</vt:lpstr>
      <vt:lpstr>Impact wind farm </vt:lpstr>
      <vt:lpstr>PowerPoint-presentatie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Scanning Doppler lidar at Cabauw: study of the convective boundary layer in the summer of 2022</dc:title>
  <dc:creator>Steven Knoop</dc:creator>
  <cp:lastModifiedBy>Knoop, Steven (KNMI)</cp:lastModifiedBy>
  <cp:revision>44</cp:revision>
  <dcterms:created xsi:type="dcterms:W3CDTF">2023-06-21T14:40:32Z</dcterms:created>
  <dcterms:modified xsi:type="dcterms:W3CDTF">2023-08-29T09:30:13Z</dcterms:modified>
</cp:coreProperties>
</file>