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0" r:id="rId2"/>
    <p:sldId id="300" r:id="rId3"/>
    <p:sldId id="302" r:id="rId4"/>
    <p:sldId id="287" r:id="rId5"/>
    <p:sldId id="292" r:id="rId6"/>
    <p:sldId id="273" r:id="rId7"/>
    <p:sldId id="289" r:id="rId8"/>
    <p:sldId id="290" r:id="rId9"/>
    <p:sldId id="291" r:id="rId10"/>
    <p:sldId id="288" r:id="rId11"/>
    <p:sldId id="293" r:id="rId12"/>
    <p:sldId id="296" r:id="rId13"/>
    <p:sldId id="297" r:id="rId14"/>
    <p:sldId id="298" r:id="rId15"/>
    <p:sldId id="299" r:id="rId16"/>
    <p:sldId id="283" r:id="rId17"/>
    <p:sldId id="295" r:id="rId18"/>
    <p:sldId id="256" r:id="rId19"/>
    <p:sldId id="294" r:id="rId20"/>
    <p:sldId id="301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E1DBD-BBD2-4D5F-A32D-7FE99F7C3C04}" type="datetimeFigureOut">
              <a:rPr lang="pl-PL" smtClean="0"/>
              <a:t>06.09.2023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7EDE8-69E2-4DF5-9F2D-21A27508C3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588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5303-1FE7-4C21-BBC3-43AA1027CA6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0128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EF8B97-564C-3224-49DA-9EA1E572F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CECF896-563B-6332-3D0F-CC1867F3EC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9B529C4-B1DC-87E7-BE41-31F59FA1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4795-6126-4ACC-8964-1AA7EC4DFD8B}" type="datetime8">
              <a:rPr lang="pl-PL" smtClean="0"/>
              <a:t>06.09.2023 22:51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009601-5F92-4A87-A7FD-CD1F03C19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Problematyka pomiarów i opracowań elementów meteorologicznych, Lublin 2022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13DA36-E91F-2D1D-22FE-09D95560A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C1FE-38D7-4238-88F6-432CE23F7C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6475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82870F-1073-7194-306D-3E58BDDFA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C15D3BC-FC0D-6DAE-641E-485C8CF32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E0CA4B-9924-C8FD-6A88-A8EEC487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DA48-D500-431A-8983-B97D71DA15DE}" type="datetime8">
              <a:rPr lang="pl-PL" smtClean="0"/>
              <a:t>06.09.2023 22:51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A16EBCE-D4C5-49BC-0485-7878EB57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Problematyka pomiarów i opracowań elementów meteorologicznych, Lublin 2022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47DB32-F816-0992-2359-C6A962B2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C1FE-38D7-4238-88F6-432CE23F7C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07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9A59D15-0D66-DB00-94A1-67CF3FF8AA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594633B-CB38-295E-5FB5-26CA6E216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E2B1AA-8AF0-145B-F12F-1D3380E55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2A4C-CBDB-47E8-825C-C64741CD0EC8}" type="datetime8">
              <a:rPr lang="pl-PL" smtClean="0"/>
              <a:t>06.09.2023 22:51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C48546E-4DA4-8461-140F-E1F4525C0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Problematyka pomiarów i opracowań elementów meteorologicznych, Lublin 2022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26BD836-36F4-4CC5-BA1E-FB2B025D1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C1FE-38D7-4238-88F6-432CE23F7C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223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7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F7F4B6-8DE7-ABCF-4FCA-72CAF9CC5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258580-728F-64B9-09A4-80CA7909E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CF4946C-BB37-2D9E-8BBB-E4C573766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F185-4C69-40C3-9129-B35431D00777}" type="datetime8">
              <a:rPr lang="pl-PL" smtClean="0"/>
              <a:t>06.09.2023 22:51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7C5614-D2E0-2011-D3A4-AA4A8225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Problematyka pomiarów i opracowań elementów meteorologicznych, Lublin 2022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3A84181-31DA-39F5-AF6A-F5ABEE42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C1FE-38D7-4238-88F6-432CE23F7C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19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B00571-72F2-0BB5-100C-C8A938057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C4122CF-5E6A-AEE4-DA42-F276D4A07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CE6224-67C3-5F33-F151-AEFD3788D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818E-8623-4CC7-A804-12603B2A5D5F}" type="datetime8">
              <a:rPr lang="pl-PL" smtClean="0"/>
              <a:t>06.09.2023 22:51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44B481-F889-86BB-1CB5-4F1E67C0D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Problematyka pomiarów i opracowań elementów meteorologicznych, Lublin 2022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41A63C4-FAFD-EC02-1407-343594E5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C1FE-38D7-4238-88F6-432CE23F7C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41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C27064-8FA9-0366-617D-EB9809E7C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4AFE97-E624-B34D-3A45-CF64C7F90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23ADAE3-6482-8F04-8FEB-E2C18301D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DDD15F-20F3-348B-415C-89EDE2FA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4D55-9DF8-47F9-9B82-EDA7B54043CA}" type="datetime8">
              <a:rPr lang="pl-PL" smtClean="0"/>
              <a:t>06.09.2023 22:51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CAC32BC-2624-A691-ED76-56610B6A7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Problematyka pomiarów i opracowań elementów meteorologicznych, Lublin 2022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6E76199-869F-4866-678A-EBD638A0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C1FE-38D7-4238-88F6-432CE23F7C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779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E5220E-8BF1-4CC0-42AC-021E5E0C1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352EF41-49EF-15A4-383D-59EB2D62F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3CB13FA-CEB1-F275-CC79-B96F6B8A6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19860A2-7332-14F4-ADA3-F21DC4A9E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7BE96A-B7DB-76CF-B43D-FF8F289BC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0856B5B-604F-8F38-9086-7EE6AF96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9DCF-BCDE-4BFB-9BE6-72C1E6115835}" type="datetime8">
              <a:rPr lang="pl-PL" smtClean="0"/>
              <a:t>06.09.2023 22:51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9935434-B7EE-B154-F29D-12534F40A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Problematyka pomiarów i opracowań elementów meteorologicznych, Lublin 2022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1CC78DA-5442-5D2A-F89B-BF762CC4D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C1FE-38D7-4238-88F6-432CE23F7C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125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55D117-8B43-EA9F-506E-7066D0E27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AEE56CE-3455-335D-1F5D-33521B7CF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DF50-F0E4-4BAA-8A4E-E6B60535F6BA}" type="datetime8">
              <a:rPr lang="pl-PL" smtClean="0"/>
              <a:t>06.09.2023 22:51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89D9F86-13FE-1D17-3606-F9B7F0163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Problematyka pomiarów i opracowań elementów meteorologicznych, Lublin 2022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0601B55-4616-8ED3-8781-05CAD06F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C1FE-38D7-4238-88F6-432CE23F7C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076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39B6590-51AC-2290-F80D-622F93750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9FC-595A-444D-9EB8-33FDF2B3B708}" type="datetime8">
              <a:rPr lang="pl-PL" smtClean="0"/>
              <a:t>06.09.2023 22:51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DE8FCEB-8A65-8710-7C65-75EE54890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Problematyka pomiarów i opracowań elementów meteorologicznych, Lublin 2022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671A03-F39D-8E62-FF88-B233F652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C1FE-38D7-4238-88F6-432CE23F7C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2919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DAD528-F082-0937-FE85-D54BE96FE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529284-DB5B-5704-26D5-B118CA9F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C15DADB-9C8A-1936-7F83-3BCEA5630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606996B-9F72-D257-FC34-1C63E3D18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629C-11E1-4C3B-A4F0-F38A262612F3}" type="datetime8">
              <a:rPr lang="pl-PL" smtClean="0"/>
              <a:t>06.09.2023 22:51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21BE677-E1FB-1627-C7F6-AE252E0D2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Problematyka pomiarów i opracowań elementów meteorologicznych, Lublin 2022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C58D86B-48CC-DC5E-C1BF-66A4407F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C1FE-38D7-4238-88F6-432CE23F7C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816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3808F0-DDC6-0ED3-2487-F4EA9228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CA895E9-2F24-234B-99A5-756E24C5FD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0A1966F-1DC0-F69E-B36A-3D4C2FEAE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84B303-8217-1EBB-59B3-157A46E2B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268E-5187-43F2-8575-A748A7B13F04}" type="datetime8">
              <a:rPr lang="pl-PL" smtClean="0"/>
              <a:t>06.09.2023 22:51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BAA0499-23A0-8C30-8C4D-600B8D2F9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Problematyka pomiarów i opracowań elementów meteorologicznych, Lublin 2022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0C5146D-2E74-0D3B-612C-43AF1D45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7C1FE-38D7-4238-88F6-432CE23F7C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19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3947827-268B-714B-48DD-46991F0DE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8C06C40-5859-E539-ED87-59E1A497B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4C3F62-ACD6-B32C-80FE-139AB9E66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B8B47-1068-4837-A49B-4372FBD23653}" type="datetime8">
              <a:rPr lang="pl-PL" smtClean="0"/>
              <a:t>06.09.2023 22:51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109317-D679-DED5-DEB3-CDA5A99C7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Problematyka pomiarów i opracowań elementów meteorologicznych, Lublin 2022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8C1B48-B9D5-6DCB-D716-FF1C16303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7C1FE-38D7-4238-88F6-432CE23F7C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570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7.sv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3.jpg"/><Relationship Id="rId7" Type="http://schemas.openxmlformats.org/officeDocument/2006/relationships/image" Target="../media/image7.sv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7.jpg"/><Relationship Id="rId7" Type="http://schemas.openxmlformats.org/officeDocument/2006/relationships/image" Target="../media/image7.sv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41.jpg"/><Relationship Id="rId7" Type="http://schemas.openxmlformats.org/officeDocument/2006/relationships/image" Target="../media/image7.sv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5.jpg"/><Relationship Id="rId7" Type="http://schemas.openxmlformats.org/officeDocument/2006/relationships/image" Target="../media/image7.sv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7.sv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7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7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usza, ziemia&#10;&#10;Opis wygenerowany automatycznie">
            <a:extLst>
              <a:ext uri="{FF2B5EF4-FFF2-40B4-BE49-F238E27FC236}">
                <a16:creationId xmlns:a16="http://schemas.microsoft.com/office/drawing/2014/main" id="{041FE968-5D67-D57E-0624-25C092840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99" y="0"/>
            <a:ext cx="10291020" cy="6858000"/>
          </a:xfrm>
          <a:prstGeom prst="rect">
            <a:avLst/>
          </a:prstGeom>
        </p:spPr>
      </p:pic>
      <p:pic>
        <p:nvPicPr>
          <p:cNvPr id="4" name="Grafika 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2773" y="270323"/>
            <a:ext cx="1219227" cy="1270028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-235558" y="0"/>
            <a:ext cx="8425573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E7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675502" y="1914209"/>
            <a:ext cx="7514513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pl-PL" sz="2800" b="1" i="1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b="1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heatwaves</a:t>
            </a:r>
            <a:r>
              <a:rPr lang="pl-PL" sz="2800" b="1" i="1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sz="2800" b="1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drought</a:t>
            </a:r>
            <a:r>
              <a:rPr lang="pl-PL" sz="2800" b="1" i="1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b="1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pl-PL" sz="2800" b="1" i="1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b="1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likely</a:t>
            </a:r>
            <a:r>
              <a:rPr lang="pl-PL" sz="2800" b="1" i="1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pl-PL" sz="2800" b="1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occur</a:t>
            </a:r>
            <a:r>
              <a:rPr lang="pl-PL" sz="2800" b="1" i="1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b="1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simultaneously</a:t>
            </a:r>
            <a:r>
              <a:rPr lang="pl-PL" sz="2800" b="1" i="1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i="1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pl-PL" sz="2800" b="1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warming</a:t>
            </a:r>
            <a:r>
              <a:rPr lang="pl-PL" sz="2800" b="1" i="1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675502" y="4019840"/>
            <a:ext cx="7493250" cy="880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2100"/>
              </a:lnSpc>
              <a:spcAft>
                <a:spcPts val="600"/>
              </a:spcAft>
            </a:pPr>
            <a:r>
              <a:rPr lang="pl-PL" sz="2000" b="1" i="1" dirty="0">
                <a:solidFill>
                  <a:schemeClr val="bg1"/>
                </a:solidFill>
                <a:latin typeface="Georgia" panose="02040502050405020303" pitchFamily="18" charset="0"/>
              </a:rPr>
              <a:t>Joanna Wibig, Joanna </a:t>
            </a:r>
            <a:r>
              <a:rPr lang="pl-PL" sz="20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Jędruszkiewicz</a:t>
            </a:r>
            <a:endParaRPr lang="pl-PL" sz="20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>
              <a:lnSpc>
                <a:spcPts val="2100"/>
              </a:lnSpc>
              <a:spcAft>
                <a:spcPts val="600"/>
              </a:spcAft>
            </a:pPr>
            <a:r>
              <a:rPr lang="pl-PL" sz="20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Department</a:t>
            </a:r>
            <a:r>
              <a:rPr lang="pl-PL" sz="2000" b="1" i="1" dirty="0">
                <a:solidFill>
                  <a:schemeClr val="bg1"/>
                </a:solidFill>
                <a:latin typeface="Georgia" panose="02040502050405020303" pitchFamily="18" charset="0"/>
              </a:rPr>
              <a:t> of </a:t>
            </a:r>
            <a:r>
              <a:rPr lang="pl-PL" sz="20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Meteorology</a:t>
            </a:r>
            <a:r>
              <a:rPr lang="pl-PL" sz="2000" b="1" i="1" dirty="0">
                <a:solidFill>
                  <a:schemeClr val="bg1"/>
                </a:solidFill>
                <a:latin typeface="Georgia" panose="02040502050405020303" pitchFamily="18" charset="0"/>
              </a:rPr>
              <a:t> and </a:t>
            </a:r>
            <a:r>
              <a:rPr lang="pl-PL" sz="20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Climatology</a:t>
            </a:r>
            <a:endParaRPr lang="pl-PL" sz="20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Grafika 1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345" y="289771"/>
            <a:ext cx="2502071" cy="106876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A31D330-70BD-08AC-8197-FFBFA933D9A8}"/>
              </a:ext>
            </a:extLst>
          </p:cNvPr>
          <p:cNvSpPr txBox="1"/>
          <p:nvPr/>
        </p:nvSpPr>
        <p:spPr>
          <a:xfrm flipH="1">
            <a:off x="9730480" y="6524585"/>
            <a:ext cx="295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E3E3D"/>
                </a:solidFill>
              </a:rPr>
              <a:t>https://pixabay.com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69A2F02-F908-1E5D-47B2-72EBBB8B1416}"/>
              </a:ext>
            </a:extLst>
          </p:cNvPr>
          <p:cNvSpPr txBox="1"/>
          <p:nvPr/>
        </p:nvSpPr>
        <p:spPr>
          <a:xfrm>
            <a:off x="326571" y="5815377"/>
            <a:ext cx="7493250" cy="880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1800" b="1" i="1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The </a:t>
            </a:r>
            <a:r>
              <a:rPr lang="pl-PL" sz="1800" b="1" i="1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work</a:t>
            </a:r>
            <a:r>
              <a:rPr lang="pl-PL" sz="1800" b="1" i="1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was </a:t>
            </a:r>
            <a:r>
              <a:rPr lang="pl-PL" sz="1800" b="1" i="1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supported</a:t>
            </a:r>
            <a:r>
              <a:rPr lang="pl-PL" sz="1800" b="1" i="1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1800" b="1" i="1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from the Polish National Science Centre (grant 2019/33/</a:t>
            </a:r>
            <a:r>
              <a:rPr lang="pl-PL" sz="1800" b="1" i="1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B/ST10/01136).</a:t>
            </a:r>
            <a:endParaRPr lang="pl-PL" sz="20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29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mapa&#10;&#10;Opis wygenerowany automatycznie">
            <a:extLst>
              <a:ext uri="{FF2B5EF4-FFF2-40B4-BE49-F238E27FC236}">
                <a16:creationId xmlns:a16="http://schemas.microsoft.com/office/drawing/2014/main" id="{2656C1D9-8B12-F962-CE32-C501FC1E6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052" y="-100361"/>
            <a:ext cx="6342378" cy="373049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685206E-9779-F062-8A50-9D6AC4E4384C}"/>
              </a:ext>
            </a:extLst>
          </p:cNvPr>
          <p:cNvSpPr txBox="1"/>
          <p:nvPr/>
        </p:nvSpPr>
        <p:spPr>
          <a:xfrm>
            <a:off x="7463882" y="1001443"/>
            <a:ext cx="1906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JANUARY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19EC3A0-A177-6D9D-6FCC-CF30624DD9EF}"/>
              </a:ext>
            </a:extLst>
          </p:cNvPr>
          <p:cNvSpPr txBox="1"/>
          <p:nvPr/>
        </p:nvSpPr>
        <p:spPr>
          <a:xfrm>
            <a:off x="4669321" y="2281668"/>
            <a:ext cx="592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Frequency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of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warm&amp;dry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days</a:t>
            </a:r>
            <a:endParaRPr lang="pl-PL" sz="24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Obraz 5" descr="Obraz zawierający tekst, mapa, atlas&#10;&#10;Opis wygenerowany automatycznie">
            <a:extLst>
              <a:ext uri="{FF2B5EF4-FFF2-40B4-BE49-F238E27FC236}">
                <a16:creationId xmlns:a16="http://schemas.microsoft.com/office/drawing/2014/main" id="{FD471DC7-3B02-C4FF-9B60-DB0F7541C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40" y="3413845"/>
            <a:ext cx="3880332" cy="2973277"/>
          </a:xfrm>
          <a:prstGeom prst="rect">
            <a:avLst/>
          </a:prstGeom>
        </p:spPr>
      </p:pic>
      <p:pic>
        <p:nvPicPr>
          <p:cNvPr id="8" name="Obraz 7" descr="Obraz zawierający tekst, mapa, diagram&#10;&#10;Opis wygenerowany automatycznie">
            <a:extLst>
              <a:ext uri="{FF2B5EF4-FFF2-40B4-BE49-F238E27FC236}">
                <a16:creationId xmlns:a16="http://schemas.microsoft.com/office/drawing/2014/main" id="{BCAA4944-1CDC-E07F-C3E5-A511CE965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0" y="3413845"/>
            <a:ext cx="3875442" cy="2969529"/>
          </a:xfrm>
          <a:prstGeom prst="rect">
            <a:avLst/>
          </a:prstGeom>
        </p:spPr>
      </p:pic>
      <p:pic>
        <p:nvPicPr>
          <p:cNvPr id="10" name="Obraz 9" descr="Obraz zawierający tekst, mapa&#10;&#10;Opis wygenerowany automatycznie">
            <a:extLst>
              <a:ext uri="{FF2B5EF4-FFF2-40B4-BE49-F238E27FC236}">
                <a16:creationId xmlns:a16="http://schemas.microsoft.com/office/drawing/2014/main" id="{4AD5638C-CE64-DA40-3E6A-0A5CE3994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33" y="3484103"/>
            <a:ext cx="3911756" cy="299735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5F2E653-9A24-47D1-F2B8-280FB2531CE7}"/>
              </a:ext>
            </a:extLst>
          </p:cNvPr>
          <p:cNvSpPr txBox="1"/>
          <p:nvPr/>
        </p:nvSpPr>
        <p:spPr>
          <a:xfrm>
            <a:off x="4442254" y="967543"/>
            <a:ext cx="220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Average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</a:p>
          <a:p>
            <a:r>
              <a:rPr lang="pl-PL" sz="2000" b="1" i="1" dirty="0">
                <a:latin typeface="Georgia" panose="02040502050405020303" pitchFamily="18" charset="0"/>
              </a:rPr>
              <a:t>1966-2022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B0B2CB0-6350-F19D-1357-7449D22F044D}"/>
              </a:ext>
            </a:extLst>
          </p:cNvPr>
          <p:cNvSpPr txBox="1"/>
          <p:nvPr/>
        </p:nvSpPr>
        <p:spPr>
          <a:xfrm>
            <a:off x="8374143" y="5955348"/>
            <a:ext cx="350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Difference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</a:p>
          <a:p>
            <a:r>
              <a:rPr lang="pl-PL" sz="2000" b="1" i="1" dirty="0">
                <a:latin typeface="Georgia" panose="02040502050405020303" pitchFamily="18" charset="0"/>
              </a:rPr>
              <a:t>(2001-2020)-(1966-1985)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4ADD9A-CC87-3B5D-42CC-81039156A7A6}"/>
              </a:ext>
            </a:extLst>
          </p:cNvPr>
          <p:cNvSpPr txBox="1"/>
          <p:nvPr/>
        </p:nvSpPr>
        <p:spPr>
          <a:xfrm>
            <a:off x="4823037" y="6263124"/>
            <a:ext cx="349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Average</a:t>
            </a:r>
            <a:r>
              <a:rPr lang="pl-PL" sz="2000" b="1" i="1" dirty="0">
                <a:latin typeface="Georgia" panose="02040502050405020303" pitchFamily="18" charset="0"/>
              </a:rPr>
              <a:t> 2001-2020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DD2E2EB-63E6-4CB1-E3AB-B5502FA43EA5}"/>
              </a:ext>
            </a:extLst>
          </p:cNvPr>
          <p:cNvSpPr txBox="1"/>
          <p:nvPr/>
        </p:nvSpPr>
        <p:spPr>
          <a:xfrm>
            <a:off x="805314" y="6253577"/>
            <a:ext cx="336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Average</a:t>
            </a:r>
            <a:r>
              <a:rPr lang="pl-PL" sz="2000" b="1" i="1" dirty="0">
                <a:latin typeface="Georgia" panose="02040502050405020303" pitchFamily="18" charset="0"/>
              </a:rPr>
              <a:t> 1966-1985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5DB4BC62-9F1D-1B2E-FB78-AD07B94C5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68062" y="334000"/>
            <a:ext cx="2129685" cy="9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96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linia, Wykres, zrzut ekranu&#10;&#10;Opis wygenerowany automatycznie">
            <a:extLst>
              <a:ext uri="{FF2B5EF4-FFF2-40B4-BE49-F238E27FC236}">
                <a16:creationId xmlns:a16="http://schemas.microsoft.com/office/drawing/2014/main" id="{666F5011-4988-77FC-EA77-D7B8BC50C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38" y="1728761"/>
            <a:ext cx="7247414" cy="401007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BB56670-B940-9591-51C3-A6E690585762}"/>
              </a:ext>
            </a:extLst>
          </p:cNvPr>
          <p:cNvSpPr txBox="1"/>
          <p:nvPr/>
        </p:nvSpPr>
        <p:spPr>
          <a:xfrm>
            <a:off x="4454434" y="145709"/>
            <a:ext cx="565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Frequency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of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warm&amp;dry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days</a:t>
            </a:r>
            <a:endParaRPr lang="pl-PL" sz="24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88EFA704-3B5A-BC58-AC16-D7E02FC31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472" y="360356"/>
            <a:ext cx="1861461" cy="7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1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, diagram, linia, Wykres&#10;&#10;Opis wygenerowany automatycznie">
            <a:extLst>
              <a:ext uri="{FF2B5EF4-FFF2-40B4-BE49-F238E27FC236}">
                <a16:creationId xmlns:a16="http://schemas.microsoft.com/office/drawing/2014/main" id="{5F232549-6DAE-EB33-BCBB-37F550C7E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78" y="1137285"/>
            <a:ext cx="6210224" cy="2504980"/>
          </a:xfrm>
          <a:prstGeom prst="rect">
            <a:avLst/>
          </a:prstGeom>
        </p:spPr>
      </p:pic>
      <p:pic>
        <p:nvPicPr>
          <p:cNvPr id="9" name="Obraz 8" descr="Obraz zawierający tekst, linia, zrzut ekranu, Wykres&#10;&#10;Opis wygenerowany automatycznie">
            <a:extLst>
              <a:ext uri="{FF2B5EF4-FFF2-40B4-BE49-F238E27FC236}">
                <a16:creationId xmlns:a16="http://schemas.microsoft.com/office/drawing/2014/main" id="{94C600C3-6B9D-9596-C28D-534DB28E4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78" y="3921889"/>
            <a:ext cx="6173574" cy="240419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83DE1B2-C5EF-934F-99CB-3B0D68C6A03F}"/>
              </a:ext>
            </a:extLst>
          </p:cNvPr>
          <p:cNvSpPr txBox="1"/>
          <p:nvPr/>
        </p:nvSpPr>
        <p:spPr>
          <a:xfrm flipH="1">
            <a:off x="927463" y="1789611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Mean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annual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course</a:t>
            </a:r>
            <a:r>
              <a:rPr lang="pl-PL" sz="2400" b="1" i="1" dirty="0">
                <a:latin typeface="Georgia" panose="02040502050405020303" pitchFamily="18" charset="0"/>
              </a:rPr>
              <a:t> of </a:t>
            </a:r>
            <a:r>
              <a:rPr lang="pl-PL" sz="2400" b="1" i="1" dirty="0" err="1">
                <a:latin typeface="Georgia" panose="02040502050405020303" pitchFamily="18" charset="0"/>
              </a:rPr>
              <a:t>potential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evaporation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C4D093A-6224-049E-5309-29557807134A}"/>
              </a:ext>
            </a:extLst>
          </p:cNvPr>
          <p:cNvSpPr txBox="1"/>
          <p:nvPr/>
        </p:nvSpPr>
        <p:spPr>
          <a:xfrm flipH="1">
            <a:off x="927463" y="4097382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Mean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annual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course</a:t>
            </a:r>
            <a:r>
              <a:rPr lang="pl-PL" sz="2400" b="1" i="1" dirty="0">
                <a:latin typeface="Georgia" panose="02040502050405020303" pitchFamily="18" charset="0"/>
              </a:rPr>
              <a:t> of </a:t>
            </a:r>
            <a:r>
              <a:rPr lang="pl-PL" sz="2400" b="1" i="1" dirty="0" err="1">
                <a:latin typeface="Georgia" panose="02040502050405020303" pitchFamily="18" charset="0"/>
              </a:rPr>
              <a:t>water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balance</a:t>
            </a:r>
            <a:r>
              <a:rPr lang="pl-PL" sz="2400" b="1" i="1" dirty="0">
                <a:latin typeface="Georgia" panose="02040502050405020303" pitchFamily="18" charset="0"/>
              </a:rPr>
              <a:t> (P-PET)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E3C52A80-D024-68FF-B033-9FE444C34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912" y="235330"/>
            <a:ext cx="2092176" cy="89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4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mapa, diagram, tekst&#10;&#10;Opis wygenerowany automatycznie">
            <a:extLst>
              <a:ext uri="{FF2B5EF4-FFF2-40B4-BE49-F238E27FC236}">
                <a16:creationId xmlns:a16="http://schemas.microsoft.com/office/drawing/2014/main" id="{0E4D4595-69B2-C1EF-D0C7-303FFD725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420" y="286579"/>
            <a:ext cx="6666641" cy="3563021"/>
          </a:xfrm>
          <a:prstGeom prst="rect">
            <a:avLst/>
          </a:prstGeom>
        </p:spPr>
      </p:pic>
      <p:pic>
        <p:nvPicPr>
          <p:cNvPr id="4" name="Obraz 3" descr="Obraz zawierający tekst, mapa, diagram&#10;&#10;Opis wygenerowany automatycznie">
            <a:extLst>
              <a:ext uri="{FF2B5EF4-FFF2-40B4-BE49-F238E27FC236}">
                <a16:creationId xmlns:a16="http://schemas.microsoft.com/office/drawing/2014/main" id="{0BD8B4D7-5476-CE66-EA05-8A1AF550E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35" y="419507"/>
            <a:ext cx="4057341" cy="3108908"/>
          </a:xfrm>
          <a:prstGeom prst="rect">
            <a:avLst/>
          </a:prstGeom>
        </p:spPr>
      </p:pic>
      <p:pic>
        <p:nvPicPr>
          <p:cNvPr id="11" name="Grafika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pic>
        <p:nvPicPr>
          <p:cNvPr id="8" name="Grafika 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469" y="350199"/>
            <a:ext cx="1592195" cy="68011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DD0260E-DD74-E955-C30D-F0108486B61D}"/>
              </a:ext>
            </a:extLst>
          </p:cNvPr>
          <p:cNvSpPr txBox="1"/>
          <p:nvPr/>
        </p:nvSpPr>
        <p:spPr>
          <a:xfrm>
            <a:off x="5247053" y="46089"/>
            <a:ext cx="216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APRIL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47531D4-E66C-A3E2-6883-63F87C2592C0}"/>
              </a:ext>
            </a:extLst>
          </p:cNvPr>
          <p:cNvSpPr txBox="1"/>
          <p:nvPr/>
        </p:nvSpPr>
        <p:spPr>
          <a:xfrm>
            <a:off x="317580" y="1667920"/>
            <a:ext cx="216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PET </a:t>
            </a:r>
          </a:p>
          <a:p>
            <a:r>
              <a:rPr lang="pl-PL" sz="2400" b="1" i="1" dirty="0" err="1">
                <a:latin typeface="Georgia" panose="02040502050405020303" pitchFamily="18" charset="0"/>
              </a:rPr>
              <a:t>mean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D361D17-7F87-AE5A-3503-7B27C0D0C64B}"/>
              </a:ext>
            </a:extLst>
          </p:cNvPr>
          <p:cNvSpPr txBox="1"/>
          <p:nvPr/>
        </p:nvSpPr>
        <p:spPr>
          <a:xfrm>
            <a:off x="387768" y="4810922"/>
            <a:ext cx="2160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PET 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trend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mm y</a:t>
            </a:r>
            <a:r>
              <a:rPr lang="pl-PL" sz="2400" b="1" i="1" baseline="30000" dirty="0">
                <a:latin typeface="Georgia" panose="02040502050405020303" pitchFamily="18" charset="0"/>
              </a:rPr>
              <a:t>-1</a:t>
            </a:r>
          </a:p>
          <a:p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F61D57E-E162-A95A-9FAB-7BC1974611A4}"/>
              </a:ext>
            </a:extLst>
          </p:cNvPr>
          <p:cNvSpPr txBox="1"/>
          <p:nvPr/>
        </p:nvSpPr>
        <p:spPr>
          <a:xfrm>
            <a:off x="10794021" y="1764035"/>
            <a:ext cx="216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P-PET </a:t>
            </a:r>
          </a:p>
          <a:p>
            <a:r>
              <a:rPr lang="pl-PL" sz="2400" b="1" i="1" dirty="0" err="1">
                <a:latin typeface="Georgia" panose="02040502050405020303" pitchFamily="18" charset="0"/>
              </a:rPr>
              <a:t>mean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FC38DF6-1237-7C7F-91A0-25F13EC46C4F}"/>
              </a:ext>
            </a:extLst>
          </p:cNvPr>
          <p:cNvSpPr txBox="1"/>
          <p:nvPr/>
        </p:nvSpPr>
        <p:spPr>
          <a:xfrm>
            <a:off x="10892907" y="4592946"/>
            <a:ext cx="2160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P-PET 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trend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mm y</a:t>
            </a:r>
            <a:r>
              <a:rPr lang="pl-PL" sz="2400" b="1" i="1" baseline="30000" dirty="0">
                <a:latin typeface="Georgia" panose="02040502050405020303" pitchFamily="18" charset="0"/>
              </a:rPr>
              <a:t>-1</a:t>
            </a:r>
          </a:p>
          <a:p>
            <a:endParaRPr lang="pl-PL" sz="2400" b="1" i="1" dirty="0">
              <a:latin typeface="Georgia" panose="02040502050405020303" pitchFamily="18" charset="0"/>
            </a:endParaRPr>
          </a:p>
        </p:txBody>
      </p:sp>
      <p:pic>
        <p:nvPicPr>
          <p:cNvPr id="7" name="Obraz 6" descr="Obraz zawierający mapa, tekst&#10;&#10;Opis wygenerowany automatycznie">
            <a:extLst>
              <a:ext uri="{FF2B5EF4-FFF2-40B4-BE49-F238E27FC236}">
                <a16:creationId xmlns:a16="http://schemas.microsoft.com/office/drawing/2014/main" id="{E32AFCEC-BF38-182C-E422-E57B0EBA08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79" y="3528415"/>
            <a:ext cx="4149713" cy="3179688"/>
          </a:xfrm>
          <a:prstGeom prst="rect">
            <a:avLst/>
          </a:prstGeom>
        </p:spPr>
      </p:pic>
      <p:pic>
        <p:nvPicPr>
          <p:cNvPr id="20" name="Obraz 19" descr="Obraz zawierający tekst, mapa, diagram&#10;&#10;Opis wygenerowany automatycznie">
            <a:extLst>
              <a:ext uri="{FF2B5EF4-FFF2-40B4-BE49-F238E27FC236}">
                <a16:creationId xmlns:a16="http://schemas.microsoft.com/office/drawing/2014/main" id="{1541D253-8F46-AD20-26B8-044DD5CF7C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52" y="3579095"/>
            <a:ext cx="4322463" cy="3312056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87328C2-7808-2938-185D-CBD0BE2CD565}"/>
              </a:ext>
            </a:extLst>
          </p:cNvPr>
          <p:cNvSpPr txBox="1"/>
          <p:nvPr/>
        </p:nvSpPr>
        <p:spPr>
          <a:xfrm>
            <a:off x="221472" y="3193254"/>
            <a:ext cx="216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Hargreave</a:t>
            </a:r>
            <a:endParaRPr lang="pl-PL" sz="2400" b="1" i="1" dirty="0">
              <a:latin typeface="Georgia" panose="02040502050405020303" pitchFamily="18" charset="0"/>
            </a:endParaRPr>
          </a:p>
          <a:p>
            <a:r>
              <a:rPr lang="pl-PL" sz="2400" b="1" i="1" dirty="0" err="1">
                <a:latin typeface="Georgia" panose="02040502050405020303" pitchFamily="18" charset="0"/>
              </a:rPr>
              <a:t>formula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61BF93A8-EFD7-9CAE-BB24-AD9EA17DB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472" y="360356"/>
            <a:ext cx="1592195" cy="6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90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tekst, diagram, mapa&#10;&#10;Opis wygenerowany automatycznie">
            <a:extLst>
              <a:ext uri="{FF2B5EF4-FFF2-40B4-BE49-F238E27FC236}">
                <a16:creationId xmlns:a16="http://schemas.microsoft.com/office/drawing/2014/main" id="{1A5B651D-1E44-C739-DF3A-6B431448C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46" y="374107"/>
            <a:ext cx="5910166" cy="3612678"/>
          </a:xfrm>
          <a:prstGeom prst="rect">
            <a:avLst/>
          </a:prstGeom>
        </p:spPr>
      </p:pic>
      <p:pic>
        <p:nvPicPr>
          <p:cNvPr id="3" name="Obraz 2" descr="Obraz zawierający mapa, tekst, atlas, diagram&#10;&#10;Opis wygenerowany automatycznie">
            <a:extLst>
              <a:ext uri="{FF2B5EF4-FFF2-40B4-BE49-F238E27FC236}">
                <a16:creationId xmlns:a16="http://schemas.microsoft.com/office/drawing/2014/main" id="{AAC76FDA-C848-DCC7-A017-5B95D57FA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50" y="447049"/>
            <a:ext cx="4149714" cy="3179688"/>
          </a:xfrm>
          <a:prstGeom prst="rect">
            <a:avLst/>
          </a:prstGeom>
        </p:spPr>
      </p:pic>
      <p:pic>
        <p:nvPicPr>
          <p:cNvPr id="11" name="Grafika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pic>
        <p:nvPicPr>
          <p:cNvPr id="8" name="Grafika 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469" y="350199"/>
            <a:ext cx="1592195" cy="68011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DD0260E-DD74-E955-C30D-F0108486B61D}"/>
              </a:ext>
            </a:extLst>
          </p:cNvPr>
          <p:cNvSpPr txBox="1"/>
          <p:nvPr/>
        </p:nvSpPr>
        <p:spPr>
          <a:xfrm>
            <a:off x="5247053" y="46089"/>
            <a:ext cx="216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JULY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47531D4-E66C-A3E2-6883-63F87C2592C0}"/>
              </a:ext>
            </a:extLst>
          </p:cNvPr>
          <p:cNvSpPr txBox="1"/>
          <p:nvPr/>
        </p:nvSpPr>
        <p:spPr>
          <a:xfrm>
            <a:off x="317580" y="1667920"/>
            <a:ext cx="216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PET </a:t>
            </a:r>
          </a:p>
          <a:p>
            <a:r>
              <a:rPr lang="pl-PL" sz="2400" b="1" i="1" dirty="0" err="1">
                <a:latin typeface="Georgia" panose="02040502050405020303" pitchFamily="18" charset="0"/>
              </a:rPr>
              <a:t>mean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D361D17-7F87-AE5A-3503-7B27C0D0C64B}"/>
              </a:ext>
            </a:extLst>
          </p:cNvPr>
          <p:cNvSpPr txBox="1"/>
          <p:nvPr/>
        </p:nvSpPr>
        <p:spPr>
          <a:xfrm>
            <a:off x="387768" y="4810922"/>
            <a:ext cx="2160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PET 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trend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mm y</a:t>
            </a:r>
            <a:r>
              <a:rPr lang="pl-PL" sz="2400" b="1" i="1" baseline="30000" dirty="0">
                <a:latin typeface="Georgia" panose="02040502050405020303" pitchFamily="18" charset="0"/>
              </a:rPr>
              <a:t>-1</a:t>
            </a:r>
          </a:p>
          <a:p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F61D57E-E162-A95A-9FAB-7BC1974611A4}"/>
              </a:ext>
            </a:extLst>
          </p:cNvPr>
          <p:cNvSpPr txBox="1"/>
          <p:nvPr/>
        </p:nvSpPr>
        <p:spPr>
          <a:xfrm>
            <a:off x="10794021" y="1764035"/>
            <a:ext cx="216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P-PET </a:t>
            </a:r>
          </a:p>
          <a:p>
            <a:r>
              <a:rPr lang="pl-PL" sz="2400" b="1" i="1" dirty="0" err="1">
                <a:latin typeface="Georgia" panose="02040502050405020303" pitchFamily="18" charset="0"/>
              </a:rPr>
              <a:t>mean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FC38DF6-1237-7C7F-91A0-25F13EC46C4F}"/>
              </a:ext>
            </a:extLst>
          </p:cNvPr>
          <p:cNvSpPr txBox="1"/>
          <p:nvPr/>
        </p:nvSpPr>
        <p:spPr>
          <a:xfrm>
            <a:off x="10892907" y="4592946"/>
            <a:ext cx="2160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P-PET 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trend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mm y</a:t>
            </a:r>
            <a:r>
              <a:rPr lang="pl-PL" sz="2400" b="1" i="1" baseline="30000" dirty="0">
                <a:latin typeface="Georgia" panose="02040502050405020303" pitchFamily="18" charset="0"/>
              </a:rPr>
              <a:t>-1</a:t>
            </a:r>
          </a:p>
          <a:p>
            <a:endParaRPr lang="pl-PL" sz="2400" b="1" i="1" dirty="0">
              <a:latin typeface="Georgia" panose="02040502050405020303" pitchFamily="18" charset="0"/>
            </a:endParaRPr>
          </a:p>
        </p:txBody>
      </p:sp>
      <p:pic>
        <p:nvPicPr>
          <p:cNvPr id="6" name="Obraz 5" descr="Obraz zawierający tekst, diagram, mapa&#10;&#10;Opis wygenerowany automatycznie">
            <a:extLst>
              <a:ext uri="{FF2B5EF4-FFF2-40B4-BE49-F238E27FC236}">
                <a16:creationId xmlns:a16="http://schemas.microsoft.com/office/drawing/2014/main" id="{085734C4-80B5-D0EC-774C-A9286806F9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34" y="3566032"/>
            <a:ext cx="4364928" cy="3344594"/>
          </a:xfrm>
          <a:prstGeom prst="rect">
            <a:avLst/>
          </a:prstGeom>
        </p:spPr>
      </p:pic>
      <p:pic>
        <p:nvPicPr>
          <p:cNvPr id="14" name="Obraz 13" descr="Obraz zawierający mapa, tekst, diagram&#10;&#10;Opis wygenerowany automatycznie">
            <a:extLst>
              <a:ext uri="{FF2B5EF4-FFF2-40B4-BE49-F238E27FC236}">
                <a16:creationId xmlns:a16="http://schemas.microsoft.com/office/drawing/2014/main" id="{D009D78C-1B96-FCE6-7A35-71D16A9FC3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939" y="3626737"/>
            <a:ext cx="4251961" cy="3258034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703C9603-198B-F1DA-8CE5-5E960B760783}"/>
              </a:ext>
            </a:extLst>
          </p:cNvPr>
          <p:cNvSpPr txBox="1"/>
          <p:nvPr/>
        </p:nvSpPr>
        <p:spPr>
          <a:xfrm>
            <a:off x="221472" y="3193254"/>
            <a:ext cx="216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Hargreave</a:t>
            </a:r>
            <a:endParaRPr lang="pl-PL" sz="2400" b="1" i="1" dirty="0">
              <a:latin typeface="Georgia" panose="02040502050405020303" pitchFamily="18" charset="0"/>
            </a:endParaRPr>
          </a:p>
          <a:p>
            <a:r>
              <a:rPr lang="pl-PL" sz="2400" b="1" i="1" dirty="0" err="1">
                <a:latin typeface="Georgia" panose="02040502050405020303" pitchFamily="18" charset="0"/>
              </a:rPr>
              <a:t>formula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151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ekst, diagram, mapa&#10;&#10;Opis wygenerowany automatycznie">
            <a:extLst>
              <a:ext uri="{FF2B5EF4-FFF2-40B4-BE49-F238E27FC236}">
                <a16:creationId xmlns:a16="http://schemas.microsoft.com/office/drawing/2014/main" id="{90018043-3E81-343D-ECF9-2ED2D7F26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59" y="466715"/>
            <a:ext cx="5605107" cy="3498945"/>
          </a:xfrm>
          <a:prstGeom prst="rect">
            <a:avLst/>
          </a:prstGeom>
        </p:spPr>
      </p:pic>
      <p:pic>
        <p:nvPicPr>
          <p:cNvPr id="4" name="Obraz 3" descr="Obraz zawierający mapa, tekst&#10;&#10;Opis wygenerowany automatycznie">
            <a:extLst>
              <a:ext uri="{FF2B5EF4-FFF2-40B4-BE49-F238E27FC236}">
                <a16:creationId xmlns:a16="http://schemas.microsoft.com/office/drawing/2014/main" id="{0282EAFC-0412-4AC1-0BD8-EB9661DB9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35" y="477418"/>
            <a:ext cx="4205228" cy="3222226"/>
          </a:xfrm>
          <a:prstGeom prst="rect">
            <a:avLst/>
          </a:prstGeom>
        </p:spPr>
      </p:pic>
      <p:pic>
        <p:nvPicPr>
          <p:cNvPr id="11" name="Grafika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pic>
        <p:nvPicPr>
          <p:cNvPr id="8" name="Grafika 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469" y="350199"/>
            <a:ext cx="1592195" cy="68011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DD0260E-DD74-E955-C30D-F0108486B61D}"/>
              </a:ext>
            </a:extLst>
          </p:cNvPr>
          <p:cNvSpPr txBox="1"/>
          <p:nvPr/>
        </p:nvSpPr>
        <p:spPr>
          <a:xfrm>
            <a:off x="5247053" y="46089"/>
            <a:ext cx="216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OCTOBER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47531D4-E66C-A3E2-6883-63F87C2592C0}"/>
              </a:ext>
            </a:extLst>
          </p:cNvPr>
          <p:cNvSpPr txBox="1"/>
          <p:nvPr/>
        </p:nvSpPr>
        <p:spPr>
          <a:xfrm>
            <a:off x="317580" y="1667920"/>
            <a:ext cx="216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PET </a:t>
            </a:r>
          </a:p>
          <a:p>
            <a:r>
              <a:rPr lang="pl-PL" sz="2400" b="1" i="1" dirty="0" err="1">
                <a:latin typeface="Georgia" panose="02040502050405020303" pitchFamily="18" charset="0"/>
              </a:rPr>
              <a:t>mean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D361D17-7F87-AE5A-3503-7B27C0D0C64B}"/>
              </a:ext>
            </a:extLst>
          </p:cNvPr>
          <p:cNvSpPr txBox="1"/>
          <p:nvPr/>
        </p:nvSpPr>
        <p:spPr>
          <a:xfrm>
            <a:off x="387768" y="4810922"/>
            <a:ext cx="2160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PET 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trend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mm y</a:t>
            </a:r>
            <a:r>
              <a:rPr lang="pl-PL" sz="2400" b="1" i="1" baseline="30000" dirty="0">
                <a:latin typeface="Georgia" panose="02040502050405020303" pitchFamily="18" charset="0"/>
              </a:rPr>
              <a:t>-1</a:t>
            </a:r>
          </a:p>
          <a:p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F61D57E-E162-A95A-9FAB-7BC1974611A4}"/>
              </a:ext>
            </a:extLst>
          </p:cNvPr>
          <p:cNvSpPr txBox="1"/>
          <p:nvPr/>
        </p:nvSpPr>
        <p:spPr>
          <a:xfrm>
            <a:off x="10794021" y="1764035"/>
            <a:ext cx="216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P-PET </a:t>
            </a:r>
          </a:p>
          <a:p>
            <a:r>
              <a:rPr lang="pl-PL" sz="2400" b="1" i="1" dirty="0" err="1">
                <a:latin typeface="Georgia" panose="02040502050405020303" pitchFamily="18" charset="0"/>
              </a:rPr>
              <a:t>mean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FC38DF6-1237-7C7F-91A0-25F13EC46C4F}"/>
              </a:ext>
            </a:extLst>
          </p:cNvPr>
          <p:cNvSpPr txBox="1"/>
          <p:nvPr/>
        </p:nvSpPr>
        <p:spPr>
          <a:xfrm>
            <a:off x="10892907" y="4592946"/>
            <a:ext cx="2160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P-PET 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trend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mm y</a:t>
            </a:r>
            <a:r>
              <a:rPr lang="pl-PL" sz="2400" b="1" i="1" baseline="30000" dirty="0">
                <a:latin typeface="Georgia" panose="02040502050405020303" pitchFamily="18" charset="0"/>
              </a:rPr>
              <a:t>-1</a:t>
            </a:r>
          </a:p>
          <a:p>
            <a:endParaRPr lang="pl-PL" sz="2400" b="1" i="1" dirty="0">
              <a:latin typeface="Georgia" panose="02040502050405020303" pitchFamily="18" charset="0"/>
            </a:endParaRPr>
          </a:p>
        </p:txBody>
      </p:sp>
      <p:pic>
        <p:nvPicPr>
          <p:cNvPr id="7" name="Obraz 6" descr="Obraz zawierający mapa, tekst&#10;&#10;Opis wygenerowany automatycznie">
            <a:extLst>
              <a:ext uri="{FF2B5EF4-FFF2-40B4-BE49-F238E27FC236}">
                <a16:creationId xmlns:a16="http://schemas.microsoft.com/office/drawing/2014/main" id="{38771249-9517-89DE-96CB-B05A036001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00" y="3539309"/>
            <a:ext cx="4251961" cy="3258034"/>
          </a:xfrm>
          <a:prstGeom prst="rect">
            <a:avLst/>
          </a:prstGeom>
        </p:spPr>
      </p:pic>
      <p:pic>
        <p:nvPicPr>
          <p:cNvPr id="20" name="Obraz 19" descr="Obraz zawierający tekst, mapa, diagram&#10;&#10;Opis wygenerowany automatycznie">
            <a:extLst>
              <a:ext uri="{FF2B5EF4-FFF2-40B4-BE49-F238E27FC236}">
                <a16:creationId xmlns:a16="http://schemas.microsoft.com/office/drawing/2014/main" id="{2F0FBBA0-8DA6-E134-DACF-2FC961A5FD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25" y="3699643"/>
            <a:ext cx="4042713" cy="3097699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27235985-3CEA-A199-6E3D-55D1219CE854}"/>
              </a:ext>
            </a:extLst>
          </p:cNvPr>
          <p:cNvSpPr txBox="1"/>
          <p:nvPr/>
        </p:nvSpPr>
        <p:spPr>
          <a:xfrm>
            <a:off x="221472" y="3193254"/>
            <a:ext cx="216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Hargreave</a:t>
            </a:r>
            <a:endParaRPr lang="pl-PL" sz="2400" b="1" i="1" dirty="0">
              <a:latin typeface="Georgia" panose="02040502050405020303" pitchFamily="18" charset="0"/>
            </a:endParaRPr>
          </a:p>
          <a:p>
            <a:r>
              <a:rPr lang="pl-PL" sz="2400" b="1" i="1" dirty="0" err="1">
                <a:latin typeface="Georgia" panose="02040502050405020303" pitchFamily="18" charset="0"/>
              </a:rPr>
              <a:t>formula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19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mapa&#10;&#10;Opis wygenerowany automatycznie przy średnim poziomie pewności">
            <a:extLst>
              <a:ext uri="{FF2B5EF4-FFF2-40B4-BE49-F238E27FC236}">
                <a16:creationId xmlns:a16="http://schemas.microsoft.com/office/drawing/2014/main" id="{D8E5E37F-5FA1-85A6-1FBE-B7C11315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90" y="276922"/>
            <a:ext cx="6331679" cy="3745187"/>
          </a:xfrm>
          <a:prstGeom prst="rect">
            <a:avLst/>
          </a:prstGeom>
        </p:spPr>
      </p:pic>
      <p:pic>
        <p:nvPicPr>
          <p:cNvPr id="3" name="Obraz 2" descr="Obraz zawierający mapa, tekst&#10;&#10;Opis wygenerowany automatycznie">
            <a:extLst>
              <a:ext uri="{FF2B5EF4-FFF2-40B4-BE49-F238E27FC236}">
                <a16:creationId xmlns:a16="http://schemas.microsoft.com/office/drawing/2014/main" id="{620BF009-E726-D8DA-C54D-750C482E6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89" y="276922"/>
            <a:ext cx="4381703" cy="3357448"/>
          </a:xfrm>
          <a:prstGeom prst="rect">
            <a:avLst/>
          </a:prstGeom>
        </p:spPr>
      </p:pic>
      <p:pic>
        <p:nvPicPr>
          <p:cNvPr id="11" name="Grafika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pic>
        <p:nvPicPr>
          <p:cNvPr id="8" name="Grafika 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472" y="361462"/>
            <a:ext cx="1592195" cy="680110"/>
          </a:xfrm>
          <a:prstGeom prst="rect">
            <a:avLst/>
          </a:prstGeom>
        </p:spPr>
      </p:pic>
      <p:pic>
        <p:nvPicPr>
          <p:cNvPr id="6" name="Obraz 5" descr="Obraz zawierający mapa, tekst&#10;&#10;Opis wygenerowany automatycznie">
            <a:extLst>
              <a:ext uri="{FF2B5EF4-FFF2-40B4-BE49-F238E27FC236}">
                <a16:creationId xmlns:a16="http://schemas.microsoft.com/office/drawing/2014/main" id="{5E5CBA74-C952-DF57-50F1-90FB378DA1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88" y="3520582"/>
            <a:ext cx="6519991" cy="3638243"/>
          </a:xfrm>
          <a:prstGeom prst="rect">
            <a:avLst/>
          </a:prstGeom>
        </p:spPr>
      </p:pic>
      <p:pic>
        <p:nvPicPr>
          <p:cNvPr id="14" name="Obraz 13" descr="Obraz zawierający tekst, mapa, diagram&#10;&#10;Opis wygenerowany automatycznie">
            <a:extLst>
              <a:ext uri="{FF2B5EF4-FFF2-40B4-BE49-F238E27FC236}">
                <a16:creationId xmlns:a16="http://schemas.microsoft.com/office/drawing/2014/main" id="{85AA2F0E-A89F-2081-B289-F94E95EA3F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8" y="3712747"/>
            <a:ext cx="4246580" cy="3253911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DD0260E-DD74-E955-C30D-F0108486B61D}"/>
              </a:ext>
            </a:extLst>
          </p:cNvPr>
          <p:cNvSpPr txBox="1"/>
          <p:nvPr/>
        </p:nvSpPr>
        <p:spPr>
          <a:xfrm>
            <a:off x="4931851" y="114366"/>
            <a:ext cx="216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JANUARY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47531D4-E66C-A3E2-6883-63F87C2592C0}"/>
              </a:ext>
            </a:extLst>
          </p:cNvPr>
          <p:cNvSpPr txBox="1"/>
          <p:nvPr/>
        </p:nvSpPr>
        <p:spPr>
          <a:xfrm>
            <a:off x="317580" y="1667920"/>
            <a:ext cx="216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PET </a:t>
            </a:r>
          </a:p>
          <a:p>
            <a:r>
              <a:rPr lang="pl-PL" sz="2400" b="1" i="1" dirty="0" err="1">
                <a:latin typeface="Georgia" panose="02040502050405020303" pitchFamily="18" charset="0"/>
              </a:rPr>
              <a:t>mean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D361D17-7F87-AE5A-3503-7B27C0D0C64B}"/>
              </a:ext>
            </a:extLst>
          </p:cNvPr>
          <p:cNvSpPr txBox="1"/>
          <p:nvPr/>
        </p:nvSpPr>
        <p:spPr>
          <a:xfrm>
            <a:off x="387768" y="4810922"/>
            <a:ext cx="2160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PET 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trend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mm y</a:t>
            </a:r>
            <a:r>
              <a:rPr lang="pl-PL" sz="2400" b="1" i="1" baseline="30000" dirty="0">
                <a:latin typeface="Georgia" panose="02040502050405020303" pitchFamily="18" charset="0"/>
              </a:rPr>
              <a:t>-1</a:t>
            </a:r>
          </a:p>
          <a:p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F61D57E-E162-A95A-9FAB-7BC1974611A4}"/>
              </a:ext>
            </a:extLst>
          </p:cNvPr>
          <p:cNvSpPr txBox="1"/>
          <p:nvPr/>
        </p:nvSpPr>
        <p:spPr>
          <a:xfrm>
            <a:off x="10794021" y="1764035"/>
            <a:ext cx="216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P-PET </a:t>
            </a:r>
          </a:p>
          <a:p>
            <a:r>
              <a:rPr lang="pl-PL" sz="2400" b="1" i="1" dirty="0" err="1">
                <a:latin typeface="Georgia" panose="02040502050405020303" pitchFamily="18" charset="0"/>
              </a:rPr>
              <a:t>mean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FC38DF6-1237-7C7F-91A0-25F13EC46C4F}"/>
              </a:ext>
            </a:extLst>
          </p:cNvPr>
          <p:cNvSpPr txBox="1"/>
          <p:nvPr/>
        </p:nvSpPr>
        <p:spPr>
          <a:xfrm>
            <a:off x="10892907" y="4592946"/>
            <a:ext cx="2160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P-PET 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trend</a:t>
            </a:r>
          </a:p>
          <a:p>
            <a:r>
              <a:rPr lang="pl-PL" sz="2400" b="1" i="1" dirty="0">
                <a:latin typeface="Georgia" panose="02040502050405020303" pitchFamily="18" charset="0"/>
              </a:rPr>
              <a:t>mm y</a:t>
            </a:r>
            <a:r>
              <a:rPr lang="pl-PL" sz="2400" b="1" i="1" baseline="30000" dirty="0">
                <a:latin typeface="Georgia" panose="02040502050405020303" pitchFamily="18" charset="0"/>
              </a:rPr>
              <a:t>-1</a:t>
            </a:r>
          </a:p>
          <a:p>
            <a:endParaRPr lang="pl-PL" sz="2400" b="1" i="1" dirty="0">
              <a:latin typeface="Georgia" panose="02040502050405020303" pitchFamily="18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B3FA4F8-B287-F56C-13AB-9C50D266401A}"/>
              </a:ext>
            </a:extLst>
          </p:cNvPr>
          <p:cNvSpPr txBox="1"/>
          <p:nvPr/>
        </p:nvSpPr>
        <p:spPr>
          <a:xfrm>
            <a:off x="221472" y="3193254"/>
            <a:ext cx="216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latin typeface="Georgia" panose="02040502050405020303" pitchFamily="18" charset="0"/>
              </a:rPr>
              <a:t>Hargreave</a:t>
            </a:r>
            <a:endParaRPr lang="pl-PL" sz="2400" b="1" i="1" dirty="0">
              <a:latin typeface="Georgia" panose="02040502050405020303" pitchFamily="18" charset="0"/>
            </a:endParaRPr>
          </a:p>
          <a:p>
            <a:r>
              <a:rPr lang="pl-PL" sz="2400" b="1" i="1" dirty="0" err="1">
                <a:latin typeface="Georgia" panose="02040502050405020303" pitchFamily="18" charset="0"/>
              </a:rPr>
              <a:t>formula</a:t>
            </a:r>
            <a:endParaRPr lang="pl-PL" sz="24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431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zrzut ekranu, Wykres, linia&#10;&#10;Opis wygenerowany automatycznie">
            <a:extLst>
              <a:ext uri="{FF2B5EF4-FFF2-40B4-BE49-F238E27FC236}">
                <a16:creationId xmlns:a16="http://schemas.microsoft.com/office/drawing/2014/main" id="{4BA3271C-92E9-AEB3-B868-CDF41C02A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916"/>
            <a:ext cx="5401380" cy="2325617"/>
          </a:xfrm>
          <a:prstGeom prst="rect">
            <a:avLst/>
          </a:prstGeom>
        </p:spPr>
      </p:pic>
      <p:pic>
        <p:nvPicPr>
          <p:cNvPr id="7" name="Obraz 6" descr="Obraz zawierający tekst, zrzut ekranu, Wykres, linia&#10;&#10;Opis wygenerowany automatycznie">
            <a:extLst>
              <a:ext uri="{FF2B5EF4-FFF2-40B4-BE49-F238E27FC236}">
                <a16:creationId xmlns:a16="http://schemas.microsoft.com/office/drawing/2014/main" id="{6C208DE5-49DD-8174-F80F-FD3EBA958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66191"/>
            <a:ext cx="5401380" cy="2325617"/>
          </a:xfrm>
          <a:prstGeom prst="rect">
            <a:avLst/>
          </a:prstGeom>
        </p:spPr>
      </p:pic>
      <p:pic>
        <p:nvPicPr>
          <p:cNvPr id="9" name="Obraz 8" descr="Obraz zawierający tekst, zrzut ekranu, linia, Wykres&#10;&#10;Opis wygenerowany automatycznie">
            <a:extLst>
              <a:ext uri="{FF2B5EF4-FFF2-40B4-BE49-F238E27FC236}">
                <a16:creationId xmlns:a16="http://schemas.microsoft.com/office/drawing/2014/main" id="{E61E4ADB-63DB-6807-BA1C-0F4623D77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70" y="4398468"/>
            <a:ext cx="5484910" cy="232561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B841F06-4A07-1DCF-E544-E94074C9054F}"/>
              </a:ext>
            </a:extLst>
          </p:cNvPr>
          <p:cNvSpPr txBox="1"/>
          <p:nvPr/>
        </p:nvSpPr>
        <p:spPr>
          <a:xfrm flipH="1">
            <a:off x="431075" y="1698171"/>
            <a:ext cx="51337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Large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scale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circulation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indices</a:t>
            </a:r>
            <a:endParaRPr lang="pl-PL" sz="24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pl-PL" sz="2400" b="1" i="1" dirty="0">
              <a:latin typeface="Georgia" panose="02040502050405020303" pitchFamily="18" charset="0"/>
            </a:endParaRPr>
          </a:p>
          <a:p>
            <a:r>
              <a:rPr lang="pl-PL" sz="2400" b="1" i="1" dirty="0" err="1">
                <a:latin typeface="Georgia" panose="02040502050405020303" pitchFamily="18" charset="0"/>
              </a:rPr>
              <a:t>Correlations</a:t>
            </a:r>
            <a:r>
              <a:rPr lang="pl-PL" sz="2400" b="1" i="1" dirty="0">
                <a:latin typeface="Georgia" panose="02040502050405020303" pitchFamily="18" charset="0"/>
              </a:rPr>
              <a:t> with </a:t>
            </a:r>
            <a:r>
              <a:rPr lang="pl-PL" sz="2400" b="1" i="1" dirty="0" err="1">
                <a:latin typeface="Georgia" panose="02040502050405020303" pitchFamily="18" charset="0"/>
              </a:rPr>
              <a:t>warm&amp;dry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days</a:t>
            </a:r>
            <a:r>
              <a:rPr lang="pl-PL" sz="2400" b="1" i="1" dirty="0">
                <a:latin typeface="Georgia" panose="02040502050405020303" pitchFamily="18" charset="0"/>
              </a:rPr>
              <a:t> in Poland </a:t>
            </a:r>
            <a:r>
              <a:rPr lang="pl-PL" sz="2400" b="1" i="1" dirty="0" err="1">
                <a:latin typeface="Georgia" panose="02040502050405020303" pitchFamily="18" charset="0"/>
              </a:rPr>
              <a:t>summarized</a:t>
            </a:r>
            <a:r>
              <a:rPr lang="pl-PL" sz="2400" b="1" i="1" dirty="0">
                <a:latin typeface="Georgia" panose="02040502050405020303" pitchFamily="18" charset="0"/>
              </a:rPr>
              <a:t> on </a:t>
            </a:r>
            <a:r>
              <a:rPr lang="pl-PL" sz="2400" b="1" i="1" dirty="0" err="1">
                <a:latin typeface="Georgia" panose="02040502050405020303" pitchFamily="18" charset="0"/>
              </a:rPr>
              <a:t>all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stations</a:t>
            </a:r>
            <a:endParaRPr lang="pl-PL" sz="2400" b="1" i="1" dirty="0">
              <a:latin typeface="Georgia" panose="02040502050405020303" pitchFamily="18" charset="0"/>
            </a:endParaRPr>
          </a:p>
          <a:p>
            <a:endParaRPr lang="pl-PL" sz="2400" b="1" i="1" dirty="0">
              <a:latin typeface="Georgia" panose="02040502050405020303" pitchFamily="18" charset="0"/>
            </a:endParaRPr>
          </a:p>
          <a:p>
            <a:r>
              <a:rPr lang="pl-PL" sz="2400" b="1" i="1" dirty="0" err="1">
                <a:latin typeface="Georgia" panose="02040502050405020303" pitchFamily="18" charset="0"/>
              </a:rPr>
              <a:t>Significant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correlation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are</a:t>
            </a:r>
            <a:r>
              <a:rPr lang="pl-PL" sz="2400" b="1" i="1" dirty="0">
                <a:latin typeface="Georgia" panose="02040502050405020303" pitchFamily="18" charset="0"/>
              </a:rPr>
              <a:t> in </a:t>
            </a:r>
            <a:r>
              <a:rPr lang="pl-PL" sz="2400" b="1" i="1" dirty="0" err="1">
                <a:latin typeface="Georgia" panose="02040502050405020303" pitchFamily="18" charset="0"/>
              </a:rPr>
              <a:t>winter</a:t>
            </a:r>
            <a:r>
              <a:rPr lang="pl-PL" sz="2400" b="1" i="1" dirty="0">
                <a:latin typeface="Georgia" panose="02040502050405020303" pitchFamily="18" charset="0"/>
              </a:rPr>
              <a:t> and </a:t>
            </a:r>
            <a:r>
              <a:rPr lang="pl-PL" sz="2400" b="1" i="1" dirty="0" err="1">
                <a:latin typeface="Georgia" panose="02040502050405020303" pitchFamily="18" charset="0"/>
              </a:rPr>
              <a:t>at</a:t>
            </a:r>
            <a:r>
              <a:rPr lang="pl-PL" sz="2400" b="1" i="1" dirty="0">
                <a:latin typeface="Georgia" panose="02040502050405020303" pitchFamily="18" charset="0"/>
              </a:rPr>
              <a:t> the </a:t>
            </a:r>
            <a:r>
              <a:rPr lang="pl-PL" sz="2400" b="1" i="1" dirty="0" err="1">
                <a:latin typeface="Georgia" panose="02040502050405020303" pitchFamily="18" charset="0"/>
              </a:rPr>
              <a:t>turn</a:t>
            </a:r>
            <a:r>
              <a:rPr lang="pl-PL" sz="2400" b="1" i="1" dirty="0">
                <a:latin typeface="Georgia" panose="02040502050405020303" pitchFamily="18" charset="0"/>
              </a:rPr>
              <a:t> of </a:t>
            </a:r>
            <a:r>
              <a:rPr lang="pl-PL" sz="2400" b="1" i="1" dirty="0" err="1">
                <a:latin typeface="Georgia" panose="02040502050405020303" pitchFamily="18" charset="0"/>
              </a:rPr>
              <a:t>summer</a:t>
            </a:r>
            <a:r>
              <a:rPr lang="pl-PL" sz="2400" b="1" i="1" dirty="0">
                <a:latin typeface="Georgia" panose="02040502050405020303" pitchFamily="18" charset="0"/>
              </a:rPr>
              <a:t> and </a:t>
            </a:r>
            <a:r>
              <a:rPr lang="pl-PL" sz="2400" b="1" i="1" dirty="0" err="1">
                <a:latin typeface="Georgia" panose="02040502050405020303" pitchFamily="18" charset="0"/>
              </a:rPr>
              <a:t>autumn</a:t>
            </a:r>
            <a:r>
              <a:rPr lang="pl-PL" sz="2400" b="1" i="1" dirty="0">
                <a:latin typeface="Georgia" panose="02040502050405020303" pitchFamily="18" charset="0"/>
              </a:rPr>
              <a:t>, not in the </a:t>
            </a:r>
            <a:r>
              <a:rPr lang="pl-PL" sz="2400" b="1" i="1" dirty="0" err="1">
                <a:latin typeface="Georgia" panose="02040502050405020303" pitchFamily="18" charset="0"/>
              </a:rPr>
              <a:t>season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were</a:t>
            </a:r>
            <a:r>
              <a:rPr lang="pl-PL" sz="2400" b="1" i="1" dirty="0">
                <a:latin typeface="Georgia" panose="02040502050405020303" pitchFamily="18" charset="0"/>
              </a:rPr>
              <a:t> the trend in </a:t>
            </a:r>
            <a:r>
              <a:rPr lang="pl-PL" sz="2400" b="1" i="1" dirty="0" err="1">
                <a:latin typeface="Georgia" panose="02040502050405020303" pitchFamily="18" charset="0"/>
              </a:rPr>
              <a:t>frequency</a:t>
            </a:r>
            <a:r>
              <a:rPr lang="pl-PL" sz="2400" b="1" i="1" dirty="0">
                <a:latin typeface="Georgia" panose="02040502050405020303" pitchFamily="18" charset="0"/>
              </a:rPr>
              <a:t> of </a:t>
            </a:r>
            <a:r>
              <a:rPr lang="pl-PL" sz="2400" b="1" i="1" dirty="0" err="1">
                <a:latin typeface="Georgia" panose="02040502050405020303" pitchFamily="18" charset="0"/>
              </a:rPr>
              <a:t>warm&amp;dry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days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is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significant</a:t>
            </a:r>
            <a:r>
              <a:rPr lang="pl-PL" sz="2400" b="1" i="1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DD565137-AE83-05F7-A340-A1291B8F1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1471" y="259308"/>
            <a:ext cx="2113765" cy="9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44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9EEF592-FA9D-105A-CD5E-1412F076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104" y="840233"/>
            <a:ext cx="5389841" cy="517753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744904E-B551-C372-A862-F0AE81C42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37" y="3428998"/>
            <a:ext cx="2603715" cy="277393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E504243-FCEC-0068-7C88-75837F61B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44" y="433113"/>
            <a:ext cx="2665708" cy="289688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4992C9F-7183-8EFB-F8EF-14CCF4585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597" y="502270"/>
            <a:ext cx="2634712" cy="282772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44910D4-0870-5753-484E-66F3C0363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590" y="3482786"/>
            <a:ext cx="2572719" cy="2720148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D391CD8-05E9-3440-7D35-FD02D85D7BFB}"/>
              </a:ext>
            </a:extLst>
          </p:cNvPr>
          <p:cNvSpPr txBox="1"/>
          <p:nvPr/>
        </p:nvSpPr>
        <p:spPr>
          <a:xfrm flipH="1">
            <a:off x="837737" y="6355730"/>
            <a:ext cx="1117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precipitation</a:t>
            </a:r>
            <a:r>
              <a:rPr lang="pl-PL" dirty="0"/>
              <a:t>: E. </a:t>
            </a:r>
            <a:r>
              <a:rPr lang="pl-PL" dirty="0" err="1"/>
              <a:t>Łupikasza</a:t>
            </a:r>
            <a:r>
              <a:rPr lang="pl-PL" dirty="0"/>
              <a:t>, Ł. </a:t>
            </a:r>
            <a:r>
              <a:rPr lang="pl-PL" dirty="0" err="1"/>
              <a:t>Małarzewski</a:t>
            </a:r>
            <a:r>
              <a:rPr lang="pl-PL" dirty="0"/>
              <a:t>, 2021;                               </a:t>
            </a:r>
            <a:r>
              <a:rPr lang="pl-PL" dirty="0" err="1"/>
              <a:t>temperature</a:t>
            </a:r>
            <a:r>
              <a:rPr lang="pl-PL" dirty="0"/>
              <a:t>: Z. </a:t>
            </a:r>
            <a:r>
              <a:rPr lang="pl-PL" dirty="0" err="1"/>
              <a:t>Ustrnul</a:t>
            </a:r>
            <a:r>
              <a:rPr lang="pl-PL" dirty="0"/>
              <a:t> et al., 2021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3C5CFC8-0ACF-BE81-B31D-A9DECE3877DE}"/>
              </a:ext>
            </a:extLst>
          </p:cNvPr>
          <p:cNvSpPr txBox="1"/>
          <p:nvPr/>
        </p:nvSpPr>
        <p:spPr>
          <a:xfrm rot="16200000">
            <a:off x="-400587" y="1394406"/>
            <a:ext cx="1789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>
                <a:latin typeface="Georgia" panose="02040502050405020303" pitchFamily="18" charset="0"/>
              </a:rPr>
              <a:t>Spring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A4A50DD-C770-C660-95C5-722F6F35E756}"/>
              </a:ext>
            </a:extLst>
          </p:cNvPr>
          <p:cNvSpPr txBox="1"/>
          <p:nvPr/>
        </p:nvSpPr>
        <p:spPr>
          <a:xfrm rot="16200000">
            <a:off x="-379469" y="3747856"/>
            <a:ext cx="1789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Autumn</a:t>
            </a:r>
            <a:endParaRPr lang="pl-PL" sz="2000" b="1" i="1" dirty="0">
              <a:latin typeface="Georgia" panose="02040502050405020303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52CEF2B-D4B2-762B-44F2-C5908EEEBAD4}"/>
              </a:ext>
            </a:extLst>
          </p:cNvPr>
          <p:cNvSpPr txBox="1"/>
          <p:nvPr/>
        </p:nvSpPr>
        <p:spPr>
          <a:xfrm rot="16200000">
            <a:off x="11115343" y="1606741"/>
            <a:ext cx="1789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Summer</a:t>
            </a:r>
            <a:endParaRPr lang="pl-PL" sz="2000" b="1" i="1" dirty="0">
              <a:latin typeface="Georgia" panose="02040502050405020303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2B459C3-335A-1500-F638-B3A1B0CA2040}"/>
              </a:ext>
            </a:extLst>
          </p:cNvPr>
          <p:cNvSpPr txBox="1"/>
          <p:nvPr/>
        </p:nvSpPr>
        <p:spPr>
          <a:xfrm rot="16200000">
            <a:off x="11076462" y="4196792"/>
            <a:ext cx="1789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>
                <a:latin typeface="Georgia" panose="02040502050405020303" pitchFamily="18" charset="0"/>
              </a:rPr>
              <a:t>Winter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44662B3-A225-E2FB-9A1C-2E45A56A262A}"/>
              </a:ext>
            </a:extLst>
          </p:cNvPr>
          <p:cNvSpPr txBox="1"/>
          <p:nvPr/>
        </p:nvSpPr>
        <p:spPr>
          <a:xfrm>
            <a:off x="3695329" y="79170"/>
            <a:ext cx="4801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Temperature</a:t>
            </a:r>
            <a:r>
              <a:rPr lang="pl-PL" sz="2000" b="1" i="1" dirty="0">
                <a:latin typeface="Georgia" panose="02040502050405020303" pitchFamily="18" charset="0"/>
              </a:rPr>
              <a:t> and </a:t>
            </a:r>
            <a:r>
              <a:rPr lang="pl-PL" sz="2000" b="1" i="1" dirty="0" err="1">
                <a:latin typeface="Georgia" panose="02040502050405020303" pitchFamily="18" charset="0"/>
              </a:rPr>
              <a:t>precipitation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trends</a:t>
            </a:r>
            <a:r>
              <a:rPr lang="pl-PL" sz="2000" b="1" i="1" dirty="0">
                <a:latin typeface="Georgia" panose="02040502050405020303" pitchFamily="18" charset="0"/>
              </a:rPr>
              <a:t> (1951-2018)</a:t>
            </a:r>
          </a:p>
        </p:txBody>
      </p:sp>
    </p:spTree>
    <p:extLst>
      <p:ext uri="{BB962C8B-B14F-4D97-AF65-F5344CB8AC3E}">
        <p14:creationId xmlns:p14="http://schemas.microsoft.com/office/powerpoint/2010/main" val="2245045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27B0C43-1816-B54E-5682-7E8212B12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323" y="205420"/>
            <a:ext cx="2670712" cy="665258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3E54F76-5924-CD34-AD21-0B2C4E1F0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505" y="209005"/>
            <a:ext cx="3037844" cy="64399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A57B7F1-47FF-DA14-9595-0C93441CC453}"/>
              </a:ext>
            </a:extLst>
          </p:cNvPr>
          <p:cNvSpPr txBox="1"/>
          <p:nvPr/>
        </p:nvSpPr>
        <p:spPr>
          <a:xfrm flipH="1">
            <a:off x="837737" y="6355730"/>
            <a:ext cx="1117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Snow</a:t>
            </a:r>
            <a:r>
              <a:rPr lang="pl-PL" dirty="0"/>
              <a:t> </a:t>
            </a:r>
            <a:r>
              <a:rPr lang="pl-PL" dirty="0" err="1"/>
              <a:t>cover</a:t>
            </a:r>
            <a:r>
              <a:rPr lang="pl-PL" dirty="0"/>
              <a:t>: J. Wibig, J. </a:t>
            </a:r>
            <a:r>
              <a:rPr lang="pl-PL" dirty="0" err="1"/>
              <a:t>Jędruszkiewicz</a:t>
            </a:r>
            <a:r>
              <a:rPr lang="pl-PL" dirty="0"/>
              <a:t>, 2023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DEE23BE7-BA01-6FD4-875F-B265BD761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936" y="132938"/>
            <a:ext cx="2129685" cy="9097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9CA03CC-DB44-D982-2180-551ADD877FF0}"/>
              </a:ext>
            </a:extLst>
          </p:cNvPr>
          <p:cNvSpPr txBox="1"/>
          <p:nvPr/>
        </p:nvSpPr>
        <p:spPr>
          <a:xfrm flipH="1">
            <a:off x="312713" y="1350168"/>
            <a:ext cx="4854610" cy="3934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Snow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cover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indices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:</a:t>
            </a:r>
          </a:p>
          <a:p>
            <a:endParaRPr lang="pl-PL" sz="24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>
              <a:spcAft>
                <a:spcPts val="1000"/>
              </a:spcAft>
            </a:pPr>
            <a:r>
              <a:rPr lang="pl-PL" sz="2000" b="1" i="1" dirty="0" err="1">
                <a:latin typeface="Georgia" panose="02040502050405020303" pitchFamily="18" charset="0"/>
              </a:rPr>
              <a:t>Snow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cover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duration</a:t>
            </a:r>
            <a:r>
              <a:rPr lang="pl-PL" sz="2000" b="1" i="1" dirty="0">
                <a:latin typeface="Georgia" panose="02040502050405020303" pitchFamily="18" charset="0"/>
              </a:rPr>
              <a:t> (</a:t>
            </a:r>
            <a:r>
              <a:rPr lang="pl-PL" sz="2000" b="1" i="1" dirty="0" err="1">
                <a:latin typeface="Georgia" panose="02040502050405020303" pitchFamily="18" charset="0"/>
              </a:rPr>
              <a:t>number</a:t>
            </a:r>
            <a:r>
              <a:rPr lang="pl-PL" sz="2000" b="1" i="1" dirty="0">
                <a:latin typeface="Georgia" panose="02040502050405020303" pitchFamily="18" charset="0"/>
              </a:rPr>
              <a:t> of </a:t>
            </a:r>
            <a:r>
              <a:rPr lang="pl-PL" sz="2000" b="1" i="1" dirty="0" err="1">
                <a:latin typeface="Georgia" panose="02040502050405020303" pitchFamily="18" charset="0"/>
              </a:rPr>
              <a:t>days</a:t>
            </a:r>
            <a:r>
              <a:rPr lang="pl-PL" sz="2000" b="1" i="1" dirty="0">
                <a:latin typeface="Georgia" panose="02040502050405020303" pitchFamily="18" charset="0"/>
              </a:rPr>
              <a:t> with </a:t>
            </a:r>
            <a:r>
              <a:rPr lang="pl-PL" sz="2000" b="1" i="1" dirty="0" err="1">
                <a:latin typeface="Georgia" panose="02040502050405020303" pitchFamily="18" charset="0"/>
              </a:rPr>
              <a:t>snow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cover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during</a:t>
            </a:r>
            <a:r>
              <a:rPr lang="pl-PL" sz="2000" b="1" i="1" dirty="0">
                <a:latin typeface="Georgia" panose="02040502050405020303" pitchFamily="18" charset="0"/>
              </a:rPr>
              <a:t> the </a:t>
            </a:r>
            <a:r>
              <a:rPr lang="pl-PL" sz="2000" b="1" i="1" dirty="0" err="1">
                <a:latin typeface="Georgia" panose="02040502050405020303" pitchFamily="18" charset="0"/>
              </a:rPr>
              <a:t>year</a:t>
            </a:r>
            <a:r>
              <a:rPr lang="pl-PL" sz="2000" b="1" i="1" dirty="0">
                <a:latin typeface="Georgia" panose="02040502050405020303" pitchFamily="18" charset="0"/>
              </a:rPr>
              <a:t> – from 1</a:t>
            </a:r>
            <a:r>
              <a:rPr lang="pl-PL" sz="2000" b="1" i="1" baseline="30000" dirty="0">
                <a:latin typeface="Georgia" panose="02040502050405020303" pitchFamily="18" charset="0"/>
              </a:rPr>
              <a:t>st </a:t>
            </a:r>
            <a:r>
              <a:rPr lang="pl-PL" sz="2000" b="1" i="1" dirty="0">
                <a:latin typeface="Georgia" panose="02040502050405020303" pitchFamily="18" charset="0"/>
              </a:rPr>
              <a:t>August to 31</a:t>
            </a:r>
            <a:r>
              <a:rPr lang="pl-PL" sz="2000" b="1" i="1" baseline="30000" dirty="0">
                <a:latin typeface="Georgia" panose="02040502050405020303" pitchFamily="18" charset="0"/>
              </a:rPr>
              <a:t>st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July</a:t>
            </a:r>
            <a:r>
              <a:rPr lang="pl-PL" sz="2000" b="1" i="1" dirty="0">
                <a:latin typeface="Georgia" panose="02040502050405020303" pitchFamily="18" charset="0"/>
              </a:rPr>
              <a:t>)</a:t>
            </a:r>
          </a:p>
          <a:p>
            <a:pPr>
              <a:spcAft>
                <a:spcPts val="1000"/>
              </a:spcAft>
            </a:pPr>
            <a:endParaRPr lang="pl-PL" sz="2000" b="1" i="1" dirty="0">
              <a:latin typeface="Georgia" panose="02040502050405020303" pitchFamily="18" charset="0"/>
            </a:endParaRPr>
          </a:p>
          <a:p>
            <a:pPr>
              <a:spcAft>
                <a:spcPts val="1000"/>
              </a:spcAft>
            </a:pPr>
            <a:r>
              <a:rPr lang="pl-PL" sz="2000" b="1" i="1" dirty="0">
                <a:latin typeface="Georgia" panose="02040502050405020303" pitchFamily="18" charset="0"/>
              </a:rPr>
              <a:t>First </a:t>
            </a:r>
            <a:r>
              <a:rPr lang="pl-PL" sz="2000" b="1" i="1" dirty="0" err="1">
                <a:latin typeface="Georgia" panose="02040502050405020303" pitchFamily="18" charset="0"/>
              </a:rPr>
              <a:t>day</a:t>
            </a:r>
            <a:r>
              <a:rPr lang="pl-PL" sz="2000" b="1" i="1" dirty="0">
                <a:latin typeface="Georgia" panose="02040502050405020303" pitchFamily="18" charset="0"/>
              </a:rPr>
              <a:t> with </a:t>
            </a:r>
            <a:r>
              <a:rPr lang="pl-PL" sz="2000" b="1" i="1" dirty="0" err="1">
                <a:latin typeface="Georgia" panose="02040502050405020303" pitchFamily="18" charset="0"/>
              </a:rPr>
              <a:t>snow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cover</a:t>
            </a:r>
            <a:endParaRPr lang="pl-PL" sz="2000" b="1" i="1" dirty="0">
              <a:latin typeface="Georgia" panose="02040502050405020303" pitchFamily="18" charset="0"/>
            </a:endParaRPr>
          </a:p>
          <a:p>
            <a:pPr>
              <a:spcAft>
                <a:spcPts val="1000"/>
              </a:spcAft>
            </a:pPr>
            <a:endParaRPr lang="pl-PL" sz="2000" b="1" i="1" dirty="0">
              <a:latin typeface="Georgia" panose="02040502050405020303" pitchFamily="18" charset="0"/>
            </a:endParaRPr>
          </a:p>
          <a:p>
            <a:pPr>
              <a:spcAft>
                <a:spcPts val="1000"/>
              </a:spcAft>
            </a:pPr>
            <a:r>
              <a:rPr lang="pl-PL" sz="2000" b="1" i="1" dirty="0" err="1">
                <a:latin typeface="Georgia" panose="02040502050405020303" pitchFamily="18" charset="0"/>
              </a:rPr>
              <a:t>Last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day</a:t>
            </a:r>
            <a:r>
              <a:rPr lang="pl-PL" sz="2000" b="1" i="1" dirty="0">
                <a:latin typeface="Georgia" panose="02040502050405020303" pitchFamily="18" charset="0"/>
              </a:rPr>
              <a:t> with </a:t>
            </a:r>
            <a:r>
              <a:rPr lang="pl-PL" sz="2000" b="1" i="1" dirty="0" err="1">
                <a:latin typeface="Georgia" panose="02040502050405020303" pitchFamily="18" charset="0"/>
              </a:rPr>
              <a:t>snow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cover</a:t>
            </a:r>
            <a:endParaRPr lang="pl-PL" sz="2000" b="1" i="1" dirty="0">
              <a:latin typeface="Georgia" panose="02040502050405020303" pitchFamily="18" charset="0"/>
            </a:endParaRPr>
          </a:p>
          <a:p>
            <a:endParaRPr lang="pl-PL" sz="20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D1D129B9-F115-1B2C-54E7-77DACF8FD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5912" y="362966"/>
            <a:ext cx="2251517" cy="96174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E5323C0-29FC-3865-B488-13C6B235838F}"/>
              </a:ext>
            </a:extLst>
          </p:cNvPr>
          <p:cNvSpPr txBox="1"/>
          <p:nvPr/>
        </p:nvSpPr>
        <p:spPr>
          <a:xfrm flipH="1">
            <a:off x="2402643" y="2110155"/>
            <a:ext cx="738671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b="1" i="1" dirty="0" err="1">
                <a:latin typeface="Georgia" panose="02040502050405020303" pitchFamily="18" charset="0"/>
              </a:rPr>
              <a:t>Motivation</a:t>
            </a:r>
            <a:endParaRPr lang="pl-PL" sz="2400" b="1" i="1" dirty="0">
              <a:latin typeface="Georgia" panose="02040502050405020303" pitchFamily="18" charset="0"/>
            </a:endParaRP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b="1" i="1" dirty="0">
                <a:latin typeface="Georgia" panose="02040502050405020303" pitchFamily="18" charset="0"/>
              </a:rPr>
              <a:t>Data &amp; </a:t>
            </a:r>
            <a:r>
              <a:rPr lang="pl-PL" sz="2400" b="1" i="1" dirty="0" err="1">
                <a:latin typeface="Georgia" panose="02040502050405020303" pitchFamily="18" charset="0"/>
              </a:rPr>
              <a:t>methods</a:t>
            </a:r>
            <a:endParaRPr lang="pl-PL" sz="2400" b="1" i="1" dirty="0">
              <a:latin typeface="Georgia" panose="02040502050405020303" pitchFamily="18" charset="0"/>
            </a:endParaRP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b="1" i="1" dirty="0" err="1">
                <a:latin typeface="Georgia" panose="02040502050405020303" pitchFamily="18" charset="0"/>
              </a:rPr>
              <a:t>Warm</a:t>
            </a:r>
            <a:r>
              <a:rPr lang="pl-PL" sz="2400" b="1" i="1" dirty="0">
                <a:latin typeface="Georgia" panose="02040502050405020303" pitchFamily="18" charset="0"/>
              </a:rPr>
              <a:t> &amp; </a:t>
            </a:r>
            <a:r>
              <a:rPr lang="pl-PL" sz="2400" b="1" i="1" dirty="0" err="1">
                <a:latin typeface="Georgia" panose="02040502050405020303" pitchFamily="18" charset="0"/>
              </a:rPr>
              <a:t>dry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days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variability</a:t>
            </a:r>
            <a:r>
              <a:rPr lang="pl-PL" sz="2400" b="1" i="1" dirty="0">
                <a:latin typeface="Georgia" panose="02040502050405020303" pitchFamily="18" charset="0"/>
              </a:rPr>
              <a:t> and </a:t>
            </a:r>
            <a:r>
              <a:rPr lang="pl-PL" sz="2400" b="1" i="1" dirty="0" err="1">
                <a:latin typeface="Georgia" panose="02040502050405020303" pitchFamily="18" charset="0"/>
              </a:rPr>
              <a:t>changes</a:t>
            </a:r>
            <a:endParaRPr lang="pl-PL" sz="2400" b="1" i="1" dirty="0">
              <a:latin typeface="Georgia" panose="02040502050405020303" pitchFamily="18" charset="0"/>
            </a:endParaRP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b="1" i="1" dirty="0" err="1">
                <a:latin typeface="Georgia" panose="02040502050405020303" pitchFamily="18" charset="0"/>
              </a:rPr>
              <a:t>Potential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evaporation</a:t>
            </a:r>
            <a:r>
              <a:rPr lang="pl-PL" sz="2400" b="1" i="1" dirty="0">
                <a:latin typeface="Georgia" panose="02040502050405020303" pitchFamily="18" charset="0"/>
              </a:rPr>
              <a:t> &amp; </a:t>
            </a:r>
            <a:r>
              <a:rPr lang="pl-PL" sz="2400" b="1" i="1" dirty="0" err="1">
                <a:latin typeface="Georgia" panose="02040502050405020303" pitchFamily="18" charset="0"/>
              </a:rPr>
              <a:t>water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balance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variability</a:t>
            </a:r>
            <a:r>
              <a:rPr lang="pl-PL" sz="2400" b="1" i="1" dirty="0">
                <a:latin typeface="Georgia" panose="02040502050405020303" pitchFamily="18" charset="0"/>
              </a:rPr>
              <a:t> and </a:t>
            </a:r>
            <a:r>
              <a:rPr lang="pl-PL" sz="2400" b="1" i="1" dirty="0" err="1">
                <a:latin typeface="Georgia" panose="02040502050405020303" pitchFamily="18" charset="0"/>
              </a:rPr>
              <a:t>changes</a:t>
            </a:r>
            <a:endParaRPr lang="pl-PL" sz="2400" b="1" i="1" dirty="0">
              <a:latin typeface="Georgia" panose="02040502050405020303" pitchFamily="18" charset="0"/>
            </a:endParaRP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b="1" i="1" dirty="0" err="1">
                <a:latin typeface="Georgia" panose="02040502050405020303" pitchFamily="18" charset="0"/>
              </a:rPr>
              <a:t>Potential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latin typeface="Georgia" panose="02040502050405020303" pitchFamily="18" charset="0"/>
              </a:rPr>
              <a:t>factors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b="1" i="1" dirty="0" err="1">
                <a:latin typeface="Georgia" panose="02040502050405020303" pitchFamily="18" charset="0"/>
              </a:rPr>
              <a:t>Summary</a:t>
            </a:r>
            <a:r>
              <a:rPr lang="pl-PL" sz="2400" b="1" i="1" dirty="0">
                <a:latin typeface="Georgia" panose="02040502050405020303" pitchFamily="18" charset="0"/>
              </a:rPr>
              <a:t> 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9685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D0C44564-3994-B9CD-721C-CD3A4825E3EE}"/>
              </a:ext>
            </a:extLst>
          </p:cNvPr>
          <p:cNvSpPr txBox="1"/>
          <p:nvPr/>
        </p:nvSpPr>
        <p:spPr>
          <a:xfrm flipH="1">
            <a:off x="325397" y="1042637"/>
            <a:ext cx="11248293" cy="6350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l-PL" sz="2000" b="1" i="1" dirty="0" err="1">
                <a:latin typeface="Georgia" panose="02040502050405020303" pitchFamily="18" charset="0"/>
              </a:rPr>
              <a:t>Warm&amp;dry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days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appear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during</a:t>
            </a:r>
            <a:r>
              <a:rPr lang="pl-PL" sz="2000" b="1" i="1" dirty="0">
                <a:latin typeface="Georgia" panose="02040502050405020303" pitchFamily="18" charset="0"/>
              </a:rPr>
              <a:t> the </a:t>
            </a:r>
            <a:r>
              <a:rPr lang="pl-PL" sz="2000" b="1" i="1" dirty="0" err="1">
                <a:latin typeface="Georgia" panose="02040502050405020303" pitchFamily="18" charset="0"/>
              </a:rPr>
              <a:t>whole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year</a:t>
            </a:r>
            <a:r>
              <a:rPr lang="pl-PL" sz="2000" b="1" i="1" dirty="0">
                <a:latin typeface="Georgia" panose="02040502050405020303" pitchFamily="18" charset="0"/>
              </a:rPr>
              <a:t>, but </a:t>
            </a:r>
            <a:r>
              <a:rPr lang="pl-PL" sz="2000" b="1" i="1" dirty="0" err="1">
                <a:latin typeface="Georgia" panose="02040502050405020303" pitchFamily="18" charset="0"/>
              </a:rPr>
              <a:t>they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are</a:t>
            </a:r>
            <a:r>
              <a:rPr lang="pl-PL" sz="2000" b="1" i="1" dirty="0">
                <a:latin typeface="Georgia" panose="02040502050405020303" pitchFamily="18" charset="0"/>
              </a:rPr>
              <a:t> most </a:t>
            </a:r>
            <a:r>
              <a:rPr lang="pl-PL" sz="2000" b="1" i="1" dirty="0" err="1">
                <a:latin typeface="Georgia" panose="02040502050405020303" pitchFamily="18" charset="0"/>
              </a:rPr>
              <a:t>frequent</a:t>
            </a:r>
            <a:r>
              <a:rPr lang="pl-PL" sz="2000" b="1" i="1" dirty="0">
                <a:latin typeface="Georgia" panose="02040502050405020303" pitchFamily="18" charset="0"/>
              </a:rPr>
              <a:t> in </a:t>
            </a:r>
            <a:r>
              <a:rPr lang="pl-PL" sz="2000" b="1" i="1" dirty="0" err="1">
                <a:latin typeface="Georgia" panose="02040502050405020303" pitchFamily="18" charset="0"/>
              </a:rPr>
              <a:t>summertime</a:t>
            </a:r>
            <a:endParaRPr lang="pl-PL" sz="2000" b="1" i="1" dirty="0">
              <a:latin typeface="Georgia" panose="02040502050405020303" pitchFamily="18" charset="0"/>
            </a:endParaRPr>
          </a:p>
          <a:p>
            <a:pPr>
              <a:spcAft>
                <a:spcPts val="1000"/>
              </a:spcAft>
            </a:pPr>
            <a:r>
              <a:rPr lang="pl-PL" sz="2000" b="1" i="1" dirty="0" err="1">
                <a:latin typeface="Georgia" panose="02040502050405020303" pitchFamily="18" charset="0"/>
              </a:rPr>
              <a:t>Their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frequency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have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increased</a:t>
            </a:r>
            <a:r>
              <a:rPr lang="pl-PL" sz="2000" b="1" i="1" dirty="0">
                <a:latin typeface="Georgia" panose="02040502050405020303" pitchFamily="18" charset="0"/>
              </a:rPr>
              <a:t>, the </a:t>
            </a:r>
            <a:r>
              <a:rPr lang="pl-PL" sz="2000" b="1" i="1" dirty="0" err="1">
                <a:latin typeface="Georgia" panose="02040502050405020303" pitchFamily="18" charset="0"/>
              </a:rPr>
              <a:t>strongest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increase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is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observed</a:t>
            </a:r>
            <a:r>
              <a:rPr lang="pl-PL" sz="2000" b="1" i="1" dirty="0">
                <a:latin typeface="Georgia" panose="02040502050405020303" pitchFamily="18" charset="0"/>
              </a:rPr>
              <a:t> in </a:t>
            </a:r>
            <a:r>
              <a:rPr lang="pl-PL" sz="2000" b="1" i="1" dirty="0" err="1">
                <a:latin typeface="Georgia" panose="02040502050405020303" pitchFamily="18" charset="0"/>
              </a:rPr>
              <a:t>April</a:t>
            </a:r>
            <a:r>
              <a:rPr lang="pl-PL" sz="2000" b="1" i="1" dirty="0">
                <a:latin typeface="Georgia" panose="02040502050405020303" pitchFamily="18" charset="0"/>
              </a:rPr>
              <a:t>, </a:t>
            </a:r>
            <a:r>
              <a:rPr lang="pl-PL" sz="2000" b="1" i="1" dirty="0" err="1">
                <a:latin typeface="Georgia" panose="02040502050405020303" pitchFamily="18" charset="0"/>
              </a:rPr>
              <a:t>than</a:t>
            </a:r>
            <a:r>
              <a:rPr lang="pl-PL" sz="2000" b="1" i="1" dirty="0">
                <a:latin typeface="Georgia" panose="02040502050405020303" pitchFamily="18" charset="0"/>
              </a:rPr>
              <a:t> in </a:t>
            </a:r>
            <a:r>
              <a:rPr lang="pl-PL" sz="2000" b="1" i="1" dirty="0" err="1">
                <a:latin typeface="Georgia" panose="02040502050405020303" pitchFamily="18" charset="0"/>
              </a:rPr>
              <a:t>summer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months</a:t>
            </a:r>
            <a:r>
              <a:rPr lang="pl-PL" sz="2000" b="1" i="1" dirty="0">
                <a:latin typeface="Georgia" panose="02040502050405020303" pitchFamily="18" charset="0"/>
              </a:rPr>
              <a:t>. In </a:t>
            </a:r>
            <a:r>
              <a:rPr lang="pl-PL" sz="2000" b="1" i="1" dirty="0" err="1">
                <a:latin typeface="Georgia" panose="02040502050405020303" pitchFamily="18" charset="0"/>
              </a:rPr>
              <a:t>autumn</a:t>
            </a:r>
            <a:r>
              <a:rPr lang="pl-PL" sz="2000" b="1" i="1" dirty="0">
                <a:latin typeface="Georgia" panose="02040502050405020303" pitchFamily="18" charset="0"/>
              </a:rPr>
              <a:t> the </a:t>
            </a:r>
            <a:r>
              <a:rPr lang="pl-PL" sz="2000" b="1" i="1" dirty="0" err="1">
                <a:latin typeface="Georgia" panose="02040502050405020303" pitchFamily="18" charset="0"/>
              </a:rPr>
              <a:t>trends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are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insignificant</a:t>
            </a:r>
            <a:endParaRPr lang="pl-PL" sz="2000" b="1" i="1" dirty="0">
              <a:latin typeface="Georgia" panose="02040502050405020303" pitchFamily="18" charset="0"/>
            </a:endParaRPr>
          </a:p>
          <a:p>
            <a:pPr>
              <a:spcAft>
                <a:spcPts val="1000"/>
              </a:spcAft>
            </a:pPr>
            <a:r>
              <a:rPr lang="pl-PL" sz="2000" b="1" i="1" dirty="0" err="1">
                <a:latin typeface="Georgia" panose="02040502050405020303" pitchFamily="18" charset="0"/>
              </a:rPr>
              <a:t>Large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scale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factors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are</a:t>
            </a:r>
            <a:r>
              <a:rPr lang="pl-PL" sz="2000" b="1" i="1" dirty="0">
                <a:latin typeface="Georgia" panose="02040502050405020303" pitchFamily="18" charset="0"/>
              </a:rPr>
              <a:t> not </a:t>
            </a:r>
            <a:r>
              <a:rPr lang="pl-PL" sz="2000" b="1" i="1" dirty="0" err="1">
                <a:latin typeface="Georgia" panose="02040502050405020303" pitchFamily="18" charset="0"/>
              </a:rPr>
              <a:t>responsible</a:t>
            </a:r>
            <a:r>
              <a:rPr lang="pl-PL" sz="2000" b="1" i="1" dirty="0">
                <a:latin typeface="Georgia" panose="02040502050405020303" pitchFamily="18" charset="0"/>
              </a:rPr>
              <a:t> for </a:t>
            </a:r>
            <a:r>
              <a:rPr lang="pl-PL" sz="2000" b="1" i="1" dirty="0" err="1">
                <a:latin typeface="Georgia" panose="02040502050405020303" pitchFamily="18" charset="0"/>
              </a:rPr>
              <a:t>tyrends</a:t>
            </a:r>
            <a:r>
              <a:rPr lang="pl-PL" sz="2000" b="1" i="1" dirty="0">
                <a:latin typeface="Georgia" panose="02040502050405020303" pitchFamily="18" charset="0"/>
              </a:rPr>
              <a:t> in </a:t>
            </a:r>
            <a:r>
              <a:rPr lang="pl-PL" sz="2000" b="1" i="1" dirty="0" err="1">
                <a:latin typeface="Georgia" panose="02040502050405020303" pitchFamily="18" charset="0"/>
              </a:rPr>
              <a:t>warm</a:t>
            </a:r>
            <a:r>
              <a:rPr lang="pl-PL" sz="2000" b="1" i="1" dirty="0">
                <a:latin typeface="Georgia" panose="02040502050405020303" pitchFamily="18" charset="0"/>
              </a:rPr>
              <a:t> part of the </a:t>
            </a:r>
            <a:r>
              <a:rPr lang="pl-PL" sz="2000" b="1" i="1" dirty="0" err="1">
                <a:latin typeface="Georgia" panose="02040502050405020303" pitchFamily="18" charset="0"/>
              </a:rPr>
              <a:t>year</a:t>
            </a:r>
            <a:r>
              <a:rPr lang="pl-PL" sz="2000" b="1" i="1" dirty="0">
                <a:latin typeface="Georgia" panose="02040502050405020303" pitchFamily="18" charset="0"/>
              </a:rPr>
              <a:t>, </a:t>
            </a:r>
            <a:r>
              <a:rPr lang="pl-PL" sz="2000" b="1" i="1" dirty="0" err="1">
                <a:latin typeface="Georgia" panose="02040502050405020303" pitchFamily="18" charset="0"/>
              </a:rPr>
              <a:t>when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they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are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significant</a:t>
            </a:r>
            <a:endParaRPr lang="pl-PL" sz="2000" b="1" i="1" dirty="0">
              <a:latin typeface="Georgia" panose="02040502050405020303" pitchFamily="18" charset="0"/>
            </a:endParaRPr>
          </a:p>
          <a:p>
            <a:pPr>
              <a:spcAft>
                <a:spcPts val="1000"/>
              </a:spcAft>
            </a:pPr>
            <a:r>
              <a:rPr lang="pl-PL" sz="2000" b="1" i="1" dirty="0" err="1">
                <a:latin typeface="Georgia" panose="02040502050405020303" pitchFamily="18" charset="0"/>
              </a:rPr>
              <a:t>Among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local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drivers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trends</a:t>
            </a:r>
            <a:r>
              <a:rPr lang="pl-PL" sz="2000" b="1" i="1" dirty="0">
                <a:latin typeface="Georgia" panose="02040502050405020303" pitchFamily="18" charset="0"/>
              </a:rPr>
              <a:t> in </a:t>
            </a:r>
            <a:r>
              <a:rPr lang="pl-PL" sz="2000" b="1" i="1" dirty="0" err="1">
                <a:latin typeface="Georgia" panose="02040502050405020303" pitchFamily="18" charset="0"/>
              </a:rPr>
              <a:t>temperature</a:t>
            </a:r>
            <a:r>
              <a:rPr lang="pl-PL" sz="2000" b="1" i="1" dirty="0">
                <a:latin typeface="Georgia" panose="02040502050405020303" pitchFamily="18" charset="0"/>
              </a:rPr>
              <a:t>, </a:t>
            </a:r>
            <a:r>
              <a:rPr lang="pl-PL" sz="2000" b="1" i="1" dirty="0" err="1">
                <a:latin typeface="Georgia" panose="02040502050405020303" pitchFamily="18" charset="0"/>
              </a:rPr>
              <a:t>precipitation</a:t>
            </a:r>
            <a:r>
              <a:rPr lang="pl-PL" sz="2000" b="1" i="1" dirty="0">
                <a:latin typeface="Georgia" panose="02040502050405020303" pitchFamily="18" charset="0"/>
              </a:rPr>
              <a:t> and </a:t>
            </a:r>
            <a:r>
              <a:rPr lang="pl-PL" sz="2000" b="1" i="1" dirty="0" err="1">
                <a:latin typeface="Georgia" panose="02040502050405020303" pitchFamily="18" charset="0"/>
              </a:rPr>
              <a:t>snow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cover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were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analysed</a:t>
            </a:r>
            <a:endParaRPr lang="pl-PL" sz="2000" b="1" i="1" dirty="0">
              <a:latin typeface="Georgia" panose="02040502050405020303" pitchFamily="18" charset="0"/>
            </a:endParaRPr>
          </a:p>
          <a:p>
            <a:pPr>
              <a:spcAft>
                <a:spcPts val="1000"/>
              </a:spcAft>
            </a:pPr>
            <a:r>
              <a:rPr lang="pl-PL" sz="2000" b="1" i="1" dirty="0" err="1">
                <a:latin typeface="Georgia" panose="02040502050405020303" pitchFamily="18" charset="0"/>
              </a:rPr>
              <a:t>Precipitation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trends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are</a:t>
            </a:r>
            <a:r>
              <a:rPr lang="pl-PL" sz="2000" b="1" i="1" dirty="0">
                <a:latin typeface="Georgia" panose="02040502050405020303" pitchFamily="18" charset="0"/>
              </a:rPr>
              <a:t> small, and </a:t>
            </a:r>
            <a:r>
              <a:rPr lang="pl-PL" sz="2000" b="1" i="1" dirty="0" err="1">
                <a:latin typeface="Georgia" panose="02040502050405020303" pitchFamily="18" charset="0"/>
              </a:rPr>
              <a:t>increases</a:t>
            </a:r>
            <a:r>
              <a:rPr lang="pl-PL" sz="2000" b="1" i="1" dirty="0">
                <a:latin typeface="Georgia" panose="02040502050405020303" pitchFamily="18" charset="0"/>
              </a:rPr>
              <a:t>  </a:t>
            </a:r>
            <a:r>
              <a:rPr lang="pl-PL" sz="2000" b="1" i="1" dirty="0" err="1">
                <a:latin typeface="Georgia" panose="02040502050405020303" pitchFamily="18" charset="0"/>
              </a:rPr>
              <a:t>alternate</a:t>
            </a:r>
            <a:r>
              <a:rPr lang="pl-PL" sz="2000" b="1" i="1" dirty="0">
                <a:latin typeface="Georgia" panose="02040502050405020303" pitchFamily="18" charset="0"/>
              </a:rPr>
              <a:t> with </a:t>
            </a:r>
            <a:r>
              <a:rPr lang="pl-PL" sz="2000" b="1" i="1" dirty="0" err="1">
                <a:latin typeface="Georgia" panose="02040502050405020303" pitchFamily="18" charset="0"/>
              </a:rPr>
              <a:t>decreases</a:t>
            </a:r>
            <a:r>
              <a:rPr lang="pl-PL" sz="2000" b="1" i="1" dirty="0">
                <a:latin typeface="Georgia" panose="02040502050405020303" pitchFamily="18" charset="0"/>
              </a:rPr>
              <a:t>, </a:t>
            </a:r>
            <a:r>
              <a:rPr lang="pl-PL" sz="2000" b="1" i="1" dirty="0" err="1">
                <a:latin typeface="Georgia" panose="02040502050405020303" pitchFamily="18" charset="0"/>
              </a:rPr>
              <a:t>however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increase</a:t>
            </a:r>
            <a:r>
              <a:rPr lang="pl-PL" sz="2000" b="1" i="1" dirty="0">
                <a:latin typeface="Georgia" panose="02040502050405020303" pitchFamily="18" charset="0"/>
              </a:rPr>
              <a:t> in spring in </a:t>
            </a:r>
            <a:r>
              <a:rPr lang="pl-PL" sz="2000" b="1" i="1" dirty="0" err="1">
                <a:latin typeface="Georgia" panose="02040502050405020303" pitchFamily="18" charset="0"/>
              </a:rPr>
              <a:t>southwestern</a:t>
            </a:r>
            <a:r>
              <a:rPr lang="pl-PL" sz="2000" b="1" i="1" dirty="0">
                <a:latin typeface="Georgia" panose="02040502050405020303" pitchFamily="18" charset="0"/>
              </a:rPr>
              <a:t> Poland </a:t>
            </a:r>
            <a:r>
              <a:rPr lang="pl-PL" sz="2000" b="1" i="1" dirty="0" err="1">
                <a:latin typeface="Georgia" panose="02040502050405020303" pitchFamily="18" charset="0"/>
              </a:rPr>
              <a:t>corresponds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well</a:t>
            </a:r>
            <a:r>
              <a:rPr lang="pl-PL" sz="2000" b="1" i="1">
                <a:latin typeface="Georgia" panose="02040502050405020303" pitchFamily="18" charset="0"/>
              </a:rPr>
              <a:t> with </a:t>
            </a:r>
            <a:r>
              <a:rPr lang="pl-PL" sz="2000" b="1" i="1" dirty="0">
                <a:latin typeface="Georgia" panose="02040502050405020303" pitchFamily="18" charset="0"/>
              </a:rPr>
              <a:t>the </a:t>
            </a:r>
            <a:r>
              <a:rPr lang="pl-PL" sz="2000" b="1" i="1" dirty="0" err="1">
                <a:latin typeface="Georgia" panose="02040502050405020303" pitchFamily="18" charset="0"/>
              </a:rPr>
              <a:t>highest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increase</a:t>
            </a:r>
            <a:r>
              <a:rPr lang="pl-PL" sz="2000" b="1" i="1" dirty="0">
                <a:latin typeface="Georgia" panose="02040502050405020303" pitchFamily="18" charset="0"/>
              </a:rPr>
              <a:t> in </a:t>
            </a:r>
            <a:r>
              <a:rPr lang="pl-PL" sz="2000" b="1" i="1" dirty="0" err="1">
                <a:latin typeface="Georgia" panose="02040502050405020303" pitchFamily="18" charset="0"/>
              </a:rPr>
              <a:t>warm&amp;dry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days</a:t>
            </a:r>
            <a:r>
              <a:rPr lang="pl-PL" sz="2000" b="1" i="1" dirty="0">
                <a:latin typeface="Georgia" panose="02040502050405020303" pitchFamily="18" charset="0"/>
              </a:rPr>
              <a:t> in </a:t>
            </a:r>
            <a:r>
              <a:rPr lang="pl-PL" sz="2000" b="1" i="1" dirty="0" err="1">
                <a:latin typeface="Georgia" panose="02040502050405020303" pitchFamily="18" charset="0"/>
              </a:rPr>
              <a:t>April</a:t>
            </a:r>
            <a:r>
              <a:rPr lang="pl-PL" sz="2000" b="1" i="1" dirty="0">
                <a:latin typeface="Georgia" panose="02040502050405020303" pitchFamily="18" charset="0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pl-PL" sz="2000" b="1" i="1" dirty="0" err="1">
                <a:latin typeface="Georgia" panose="02040502050405020303" pitchFamily="18" charset="0"/>
              </a:rPr>
              <a:t>Snow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cover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decrease</a:t>
            </a:r>
            <a:r>
              <a:rPr lang="pl-PL" sz="2000" b="1" i="1" dirty="0">
                <a:latin typeface="Georgia" panose="02040502050405020303" pitchFamily="18" charset="0"/>
              </a:rPr>
              <a:t> and </a:t>
            </a:r>
            <a:r>
              <a:rPr lang="pl-PL" sz="2000" b="1" i="1" dirty="0" err="1">
                <a:latin typeface="Georgia" panose="02040502050405020303" pitchFamily="18" charset="0"/>
              </a:rPr>
              <a:t>its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almost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complete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absent</a:t>
            </a:r>
            <a:r>
              <a:rPr lang="pl-PL" sz="2000" b="1" i="1" dirty="0">
                <a:latin typeface="Georgia" panose="02040502050405020303" pitchFamily="18" charset="0"/>
              </a:rPr>
              <a:t> in </a:t>
            </a:r>
            <a:r>
              <a:rPr lang="pl-PL" sz="2000" b="1" i="1" dirty="0" err="1">
                <a:latin typeface="Georgia" panose="02040502050405020303" pitchFamily="18" charset="0"/>
              </a:rPr>
              <a:t>April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results</a:t>
            </a:r>
            <a:r>
              <a:rPr lang="pl-PL" sz="2000" b="1" i="1" dirty="0">
                <a:latin typeface="Georgia" panose="02040502050405020303" pitchFamily="18" charset="0"/>
              </a:rPr>
              <a:t> in </a:t>
            </a:r>
            <a:r>
              <a:rPr lang="pl-PL" sz="2000" b="1" i="1" dirty="0" err="1">
                <a:latin typeface="Georgia" panose="02040502050405020303" pitchFamily="18" charset="0"/>
              </a:rPr>
              <a:t>increase</a:t>
            </a:r>
            <a:r>
              <a:rPr lang="pl-PL" sz="2000" b="1" i="1" dirty="0">
                <a:latin typeface="Georgia" panose="02040502050405020303" pitchFamily="18" charset="0"/>
              </a:rPr>
              <a:t> in </a:t>
            </a:r>
            <a:r>
              <a:rPr lang="pl-PL" sz="2000" b="1" i="1" dirty="0" err="1">
                <a:latin typeface="Georgia" panose="02040502050405020303" pitchFamily="18" charset="0"/>
              </a:rPr>
              <a:t>temperature</a:t>
            </a:r>
            <a:r>
              <a:rPr lang="pl-PL" sz="2000" b="1" i="1" dirty="0">
                <a:latin typeface="Georgia" panose="02040502050405020303" pitchFamily="18" charset="0"/>
              </a:rPr>
              <a:t> and </a:t>
            </a:r>
            <a:r>
              <a:rPr lang="pl-PL" sz="2000" b="1" i="1" dirty="0" err="1">
                <a:latin typeface="Georgia" panose="02040502050405020303" pitchFamily="18" charset="0"/>
              </a:rPr>
              <a:t>dry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days</a:t>
            </a:r>
            <a:r>
              <a:rPr lang="pl-PL" sz="2000" b="1" i="1" dirty="0">
                <a:latin typeface="Georgia" panose="02040502050405020303" pitchFamily="18" charset="0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pl-PL" sz="2000" b="1" i="1" dirty="0" err="1">
                <a:latin typeface="Georgia" panose="02040502050405020303" pitchFamily="18" charset="0"/>
              </a:rPr>
              <a:t>Temperature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has</a:t>
            </a:r>
            <a:r>
              <a:rPr lang="pl-PL" sz="2000" b="1" i="1" dirty="0">
                <a:latin typeface="Georgia" panose="02040502050405020303" pitchFamily="18" charset="0"/>
              </a:rPr>
              <a:t> the </a:t>
            </a:r>
            <a:r>
              <a:rPr lang="pl-PL" sz="2000" b="1" i="1" dirty="0" err="1">
                <a:latin typeface="Georgia" panose="02040502050405020303" pitchFamily="18" charset="0"/>
              </a:rPr>
              <a:t>strongest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impact</a:t>
            </a:r>
            <a:r>
              <a:rPr lang="pl-PL" sz="2000" b="1" i="1" dirty="0">
                <a:latin typeface="Georgia" panose="02040502050405020303" pitchFamily="18" charset="0"/>
              </a:rPr>
              <a:t>, </a:t>
            </a:r>
            <a:r>
              <a:rPr lang="pl-PL" sz="2000" b="1" i="1" dirty="0" err="1">
                <a:latin typeface="Georgia" panose="02040502050405020303" pitchFamily="18" charset="0"/>
              </a:rPr>
              <a:t>directly</a:t>
            </a:r>
            <a:r>
              <a:rPr lang="pl-PL" sz="2000" b="1" i="1" dirty="0">
                <a:latin typeface="Georgia" panose="02040502050405020303" pitchFamily="18" charset="0"/>
              </a:rPr>
              <a:t> on </a:t>
            </a:r>
            <a:r>
              <a:rPr lang="pl-PL" sz="2000" b="1" i="1" dirty="0" err="1">
                <a:latin typeface="Georgia" panose="02040502050405020303" pitchFamily="18" charset="0"/>
              </a:rPr>
              <a:t>warm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days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frequency</a:t>
            </a:r>
            <a:r>
              <a:rPr lang="pl-PL" sz="2000" b="1" i="1" dirty="0">
                <a:latin typeface="Georgia" panose="02040502050405020303" pitchFamily="18" charset="0"/>
              </a:rPr>
              <a:t> and </a:t>
            </a:r>
            <a:r>
              <a:rPr lang="pl-PL" sz="2000" b="1" i="1" dirty="0" err="1">
                <a:latin typeface="Georgia" panose="02040502050405020303" pitchFamily="18" charset="0"/>
              </a:rPr>
              <a:t>indirectly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through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impact</a:t>
            </a:r>
            <a:r>
              <a:rPr lang="pl-PL" sz="2000" b="1" i="1" dirty="0">
                <a:latin typeface="Georgia" panose="02040502050405020303" pitchFamily="18" charset="0"/>
              </a:rPr>
              <a:t> on </a:t>
            </a:r>
            <a:r>
              <a:rPr lang="pl-PL" sz="2000" b="1" i="1" dirty="0" err="1">
                <a:latin typeface="Georgia" panose="02040502050405020303" pitchFamily="18" charset="0"/>
              </a:rPr>
              <a:t>evaporation</a:t>
            </a:r>
            <a:r>
              <a:rPr lang="pl-PL" sz="2000" b="1" i="1" dirty="0">
                <a:latin typeface="Georgia" panose="02040502050405020303" pitchFamily="18" charset="0"/>
              </a:rPr>
              <a:t> and </a:t>
            </a:r>
            <a:r>
              <a:rPr lang="pl-PL" sz="2000" b="1" i="1" dirty="0" err="1">
                <a:latin typeface="Georgia" panose="02040502050405020303" pitchFamily="18" charset="0"/>
              </a:rPr>
              <a:t>snow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cover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changes</a:t>
            </a:r>
            <a:r>
              <a:rPr lang="pl-PL" sz="2000" b="1" i="1" dirty="0">
                <a:latin typeface="Georgia" panose="02040502050405020303" pitchFamily="18" charset="0"/>
              </a:rPr>
              <a:t>.</a:t>
            </a:r>
          </a:p>
          <a:p>
            <a:pPr>
              <a:spcAft>
                <a:spcPts val="1000"/>
              </a:spcAft>
            </a:pPr>
            <a:endParaRPr lang="pl-PL" sz="2000" b="1" i="1" dirty="0">
              <a:latin typeface="Georgia" panose="02040502050405020303" pitchFamily="18" charset="0"/>
            </a:endParaRPr>
          </a:p>
          <a:p>
            <a:endParaRPr lang="pl-PL" sz="2000" b="1" i="1" dirty="0">
              <a:latin typeface="Georgia" panose="02040502050405020303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D2F795F-33F7-4DF4-B882-0C1DB3E9755A}"/>
              </a:ext>
            </a:extLst>
          </p:cNvPr>
          <p:cNvSpPr txBox="1"/>
          <p:nvPr/>
        </p:nvSpPr>
        <p:spPr>
          <a:xfrm>
            <a:off x="1594339" y="309880"/>
            <a:ext cx="2672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51081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iemia, natura, na wolnym powietrzu, gleba&#10;&#10;Opis wygenerowany automatycznie">
            <a:extLst>
              <a:ext uri="{FF2B5EF4-FFF2-40B4-BE49-F238E27FC236}">
                <a16:creationId xmlns:a16="http://schemas.microsoft.com/office/drawing/2014/main" id="{0B4C92D2-A777-0F00-BF24-9C36CB503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"/>
            <a:ext cx="4267200" cy="696685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493794D-83E7-2455-A5FC-165B0C12E1BE}"/>
              </a:ext>
            </a:extLst>
          </p:cNvPr>
          <p:cNvSpPr txBox="1"/>
          <p:nvPr/>
        </p:nvSpPr>
        <p:spPr>
          <a:xfrm flipH="1">
            <a:off x="522514" y="1348154"/>
            <a:ext cx="6757516" cy="557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l-PL" sz="2000" b="1" i="1" dirty="0">
                <a:latin typeface="Georgia" panose="02040502050405020303" pitchFamily="18" charset="0"/>
              </a:rPr>
              <a:t>In public </a:t>
            </a:r>
            <a:r>
              <a:rPr lang="pl-PL" sz="2000" b="1" i="1" dirty="0" err="1">
                <a:latin typeface="Georgia" panose="02040502050405020303" pitchFamily="18" charset="0"/>
              </a:rPr>
              <a:t>perception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warm</a:t>
            </a:r>
            <a:r>
              <a:rPr lang="pl-PL" sz="2000" b="1" i="1" dirty="0">
                <a:latin typeface="Georgia" panose="02040502050405020303" pitchFamily="18" charset="0"/>
              </a:rPr>
              <a:t> and </a:t>
            </a:r>
            <a:r>
              <a:rPr lang="pl-PL" sz="2000" b="1" i="1" dirty="0" err="1">
                <a:latin typeface="Georgia" panose="02040502050405020303" pitchFamily="18" charset="0"/>
              </a:rPr>
              <a:t>dry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days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appear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more</a:t>
            </a:r>
            <a:r>
              <a:rPr lang="pl-PL" sz="2000" b="1" i="1" dirty="0">
                <a:latin typeface="Georgia" panose="02040502050405020303" pitchFamily="18" charset="0"/>
              </a:rPr>
              <a:t> and </a:t>
            </a:r>
            <a:r>
              <a:rPr lang="pl-PL" sz="2000" b="1" i="1" dirty="0" err="1">
                <a:latin typeface="Georgia" panose="02040502050405020303" pitchFamily="18" charset="0"/>
              </a:rPr>
              <a:t>more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often</a:t>
            </a:r>
            <a:endParaRPr lang="pl-PL" sz="2000" b="1" i="1" dirty="0">
              <a:latin typeface="Georgia" panose="02040502050405020303" pitchFamily="18" charset="0"/>
            </a:endParaRPr>
          </a:p>
          <a:p>
            <a:pPr>
              <a:spcAft>
                <a:spcPts val="1000"/>
              </a:spcAft>
            </a:pPr>
            <a:r>
              <a:rPr lang="pl-PL" sz="2000" b="1" i="1" dirty="0" err="1">
                <a:latin typeface="Georgia" panose="02040502050405020303" pitchFamily="18" charset="0"/>
              </a:rPr>
              <a:t>There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are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such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opinion</a:t>
            </a:r>
            <a:r>
              <a:rPr lang="pl-PL" sz="2000" b="1" i="1" dirty="0">
                <a:latin typeface="Georgia" panose="02040502050405020303" pitchFamily="18" charset="0"/>
              </a:rPr>
              <a:t> of </a:t>
            </a:r>
            <a:r>
              <a:rPr lang="pl-PL" sz="2000" b="1" i="1" dirty="0" err="1">
                <a:latin typeface="Georgia" panose="02040502050405020303" pitchFamily="18" charset="0"/>
              </a:rPr>
              <a:t>scientists</a:t>
            </a:r>
            <a:r>
              <a:rPr lang="pl-PL" sz="2000" b="1" i="1" dirty="0">
                <a:latin typeface="Georgia" panose="02040502050405020303" pitchFamily="18" charset="0"/>
              </a:rPr>
              <a:t> from </a:t>
            </a:r>
            <a:r>
              <a:rPr lang="pl-PL" sz="2000" b="1" i="1" dirty="0" err="1">
                <a:latin typeface="Georgia" panose="02040502050405020303" pitchFamily="18" charset="0"/>
              </a:rPr>
              <a:t>European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countries</a:t>
            </a:r>
            <a:r>
              <a:rPr lang="pl-PL" sz="2000" b="1" i="1" dirty="0">
                <a:latin typeface="Georgia" panose="02040502050405020303" pitchFamily="18" charset="0"/>
              </a:rPr>
              <a:t>, but in Poland </a:t>
            </a:r>
            <a:r>
              <a:rPr lang="pl-PL" sz="2000" b="1" i="1" dirty="0" err="1">
                <a:latin typeface="Georgia" panose="02040502050405020303" pitchFamily="18" charset="0"/>
              </a:rPr>
              <a:t>research</a:t>
            </a:r>
            <a:r>
              <a:rPr lang="pl-PL" sz="2000" b="1" i="1" dirty="0">
                <a:latin typeface="Georgia" panose="02040502050405020303" pitchFamily="18" charset="0"/>
              </a:rPr>
              <a:t> on </a:t>
            </a:r>
            <a:r>
              <a:rPr lang="pl-PL" sz="2000" b="1" i="1" dirty="0" err="1">
                <a:latin typeface="Georgia" panose="02040502050405020303" pitchFamily="18" charset="0"/>
              </a:rPr>
              <a:t>compound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extreme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events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have</a:t>
            </a:r>
            <a:r>
              <a:rPr lang="pl-PL" sz="2000" b="1" i="1" dirty="0">
                <a:latin typeface="Georgia" panose="02040502050405020303" pitchFamily="18" charset="0"/>
              </a:rPr>
              <a:t> not </a:t>
            </a:r>
            <a:r>
              <a:rPr lang="pl-PL" sz="2000" b="1" i="1" dirty="0" err="1">
                <a:latin typeface="Georgia" panose="02040502050405020303" pitchFamily="18" charset="0"/>
              </a:rPr>
              <a:t>been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conducted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so</a:t>
            </a:r>
            <a:r>
              <a:rPr lang="pl-PL" sz="2000" b="1" i="1" dirty="0">
                <a:latin typeface="Georgia" panose="02040502050405020303" pitchFamily="18" charset="0"/>
              </a:rPr>
              <a:t> far.</a:t>
            </a:r>
          </a:p>
          <a:p>
            <a:pPr>
              <a:spcAft>
                <a:spcPts val="1000"/>
              </a:spcAft>
            </a:pPr>
            <a:r>
              <a:rPr lang="pl-PL" sz="2000" b="1" i="1" dirty="0">
                <a:latin typeface="Georgia" panose="02040502050405020303" pitchFamily="18" charset="0"/>
              </a:rPr>
              <a:t>We </a:t>
            </a:r>
            <a:r>
              <a:rPr lang="pl-PL" sz="2000" b="1" i="1" dirty="0" err="1">
                <a:latin typeface="Georgia" panose="02040502050405020303" pitchFamily="18" charset="0"/>
              </a:rPr>
              <a:t>wanted</a:t>
            </a:r>
            <a:r>
              <a:rPr lang="pl-PL" sz="2000" b="1" i="1" dirty="0">
                <a:latin typeface="Georgia" panose="02040502050405020303" pitchFamily="18" charset="0"/>
              </a:rPr>
              <a:t> to </a:t>
            </a:r>
            <a:r>
              <a:rPr lang="pl-PL" sz="2000" b="1" i="1" dirty="0" err="1">
                <a:latin typeface="Georgia" panose="02040502050405020303" pitchFamily="18" charset="0"/>
              </a:rPr>
              <a:t>answer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three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latin typeface="Georgia" panose="02040502050405020303" pitchFamily="18" charset="0"/>
              </a:rPr>
              <a:t>questions</a:t>
            </a:r>
            <a:r>
              <a:rPr lang="pl-PL" sz="2000" b="1" i="1" dirty="0">
                <a:latin typeface="Georgia" panose="02040502050405020303" pitchFamily="18" charset="0"/>
              </a:rPr>
              <a:t>:</a:t>
            </a:r>
          </a:p>
          <a:p>
            <a:pPr>
              <a:spcAft>
                <a:spcPts val="1000"/>
              </a:spcAft>
            </a:pPr>
            <a:endParaRPr lang="pl-PL" sz="2000" b="1" i="1" dirty="0">
              <a:latin typeface="Georgia" panose="02040502050405020303" pitchFamily="18" charset="0"/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Do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warm&amp;dry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events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appear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throughout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the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whole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year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?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Does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their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frequency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change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over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time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?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What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factors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are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responsible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for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these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changes</a:t>
            </a:r>
            <a:r>
              <a:rPr lang="pl-PL" sz="2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?</a:t>
            </a:r>
          </a:p>
          <a:p>
            <a:endParaRPr lang="pl-PL" sz="2000" b="1" i="1" dirty="0">
              <a:latin typeface="Georgia" panose="02040502050405020303" pitchFamily="18" charset="0"/>
            </a:endParaRP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D28780B-536F-FAC5-7F15-362136454FD3}"/>
              </a:ext>
            </a:extLst>
          </p:cNvPr>
          <p:cNvSpPr txBox="1"/>
          <p:nvPr/>
        </p:nvSpPr>
        <p:spPr>
          <a:xfrm>
            <a:off x="1594339" y="309880"/>
            <a:ext cx="2672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50218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C68FAD3-2485-F95D-5227-61443A099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70" y="1441821"/>
            <a:ext cx="6688790" cy="460344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106C09F-E125-D2DB-B866-21E057F6C79A}"/>
              </a:ext>
            </a:extLst>
          </p:cNvPr>
          <p:cNvSpPr txBox="1"/>
          <p:nvPr/>
        </p:nvSpPr>
        <p:spPr>
          <a:xfrm>
            <a:off x="324239" y="340347"/>
            <a:ext cx="4994031" cy="6794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b="1" i="1" dirty="0" err="1">
                <a:latin typeface="Georgia" panose="02040502050405020303" pitchFamily="18" charset="0"/>
              </a:rPr>
              <a:t>Daily</a:t>
            </a:r>
            <a:r>
              <a:rPr lang="pl-PL" b="1" i="1" dirty="0">
                <a:latin typeface="Georgia" panose="02040502050405020303" pitchFamily="18" charset="0"/>
              </a:rPr>
              <a:t> data from 48 </a:t>
            </a:r>
            <a:r>
              <a:rPr lang="pl-PL" b="1" i="1" dirty="0" err="1">
                <a:latin typeface="Georgia" panose="02040502050405020303" pitchFamily="18" charset="0"/>
              </a:rPr>
              <a:t>meteorological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stations</a:t>
            </a:r>
            <a:r>
              <a:rPr lang="pl-PL" b="1" i="1" dirty="0">
                <a:latin typeface="Georgia" panose="02040502050405020303" pitchFamily="18" charset="0"/>
              </a:rPr>
              <a:t> from the period 1966-2022:</a:t>
            </a:r>
          </a:p>
          <a:p>
            <a:pPr>
              <a:spcAft>
                <a:spcPts val="600"/>
              </a:spcAft>
            </a:pPr>
            <a:r>
              <a:rPr lang="pl-PL" b="1" i="1" dirty="0">
                <a:latin typeface="Georgia" panose="02040502050405020303" pitchFamily="18" charset="0"/>
              </a:rPr>
              <a:t>(from IMWM-PSI)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i="1" dirty="0">
                <a:latin typeface="Georgia" panose="02040502050405020303" pitchFamily="18" charset="0"/>
              </a:rPr>
              <a:t>maximum </a:t>
            </a:r>
            <a:r>
              <a:rPr lang="pl-PL" b="1" i="1" dirty="0" err="1">
                <a:latin typeface="Georgia" panose="02040502050405020303" pitchFamily="18" charset="0"/>
              </a:rPr>
              <a:t>temperature</a:t>
            </a:r>
            <a:r>
              <a:rPr lang="pl-PL" b="1" i="1" dirty="0">
                <a:latin typeface="Georgia" panose="02040502050405020303" pitchFamily="18" charset="0"/>
              </a:rPr>
              <a:t>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i="1" dirty="0">
                <a:latin typeface="Georgia" panose="02040502050405020303" pitchFamily="18" charset="0"/>
              </a:rPr>
              <a:t>minimum </a:t>
            </a:r>
            <a:r>
              <a:rPr lang="pl-PL" b="1" i="1" dirty="0" err="1">
                <a:latin typeface="Georgia" panose="02040502050405020303" pitchFamily="18" charset="0"/>
              </a:rPr>
              <a:t>temperature</a:t>
            </a:r>
            <a:r>
              <a:rPr lang="pl-PL" b="1" i="1" dirty="0">
                <a:latin typeface="Georgia" panose="02040502050405020303" pitchFamily="18" charset="0"/>
              </a:rPr>
              <a:t>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i="1" dirty="0" err="1">
                <a:latin typeface="Georgia" panose="02040502050405020303" pitchFamily="18" charset="0"/>
              </a:rPr>
              <a:t>mean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temperature</a:t>
            </a:r>
            <a:r>
              <a:rPr lang="pl-PL" b="1" i="1" dirty="0">
                <a:latin typeface="Georgia" panose="02040502050405020303" pitchFamily="18" charset="0"/>
              </a:rPr>
              <a:t>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i="1" dirty="0" err="1">
                <a:latin typeface="Georgia" panose="02040502050405020303" pitchFamily="18" charset="0"/>
              </a:rPr>
              <a:t>precipitation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total</a:t>
            </a:r>
            <a:r>
              <a:rPr lang="pl-PL" b="1" i="1" dirty="0">
                <a:latin typeface="Georgia" panose="02040502050405020303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pl-PL" b="1" i="1" dirty="0">
              <a:latin typeface="Georgia" panose="02040502050405020303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1800" b="1" i="1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Circulation</a:t>
            </a:r>
            <a:r>
              <a:rPr lang="pl-PL" sz="1800" b="1" i="1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b="1" i="1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indices</a:t>
            </a:r>
            <a:r>
              <a:rPr lang="pl-PL" sz="1800" b="1" i="1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b="1" i="1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monthly</a:t>
            </a:r>
            <a:r>
              <a:rPr lang="pl-PL" sz="1800" b="1" i="1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b="1" i="1" kern="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r>
              <a:rPr lang="pl-PL" sz="1800" b="1" i="1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from the period 1966-2022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sz="1800" b="1" i="1" kern="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GBI from the University of Lincoln Hanna, E., et al. (2016)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b="1" i="1" kern="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NAO index from CRU https://crudata.uea.ac.uk/nao/nao.dat</a:t>
            </a:r>
            <a:endParaRPr lang="pl-PL" sz="1800" b="1" i="1" kern="0" dirty="0">
              <a:solidFill>
                <a:srgbClr val="00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pl-PL" b="1" i="1" dirty="0">
                <a:latin typeface="Georgia" panose="02040502050405020303" pitchFamily="18" charset="0"/>
              </a:rPr>
              <a:t>AO index from NOAA NCEP/CPChttps://www.cpc.ncep.noaa.gov/products/precip/CWlink/daily_ao_index/monthly.ao.index.b50.current.ascii</a:t>
            </a:r>
          </a:p>
          <a:p>
            <a:pPr>
              <a:spcAft>
                <a:spcPts val="600"/>
              </a:spcAft>
            </a:pPr>
            <a:endParaRPr lang="pl-PL" b="1" i="1" dirty="0">
              <a:latin typeface="Georgia" panose="02040502050405020303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E8AE022-E243-3DB8-B4EC-A5091F415713}"/>
              </a:ext>
            </a:extLst>
          </p:cNvPr>
          <p:cNvSpPr txBox="1"/>
          <p:nvPr/>
        </p:nvSpPr>
        <p:spPr>
          <a:xfrm>
            <a:off x="7772400" y="231503"/>
            <a:ext cx="2672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DATA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8802075F-2950-9B26-2120-62809C475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75631" y="124801"/>
            <a:ext cx="1831429" cy="78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5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Wykres, linia, diagram&#10;&#10;Opis wygenerowany automatycznie">
            <a:extLst>
              <a:ext uri="{FF2B5EF4-FFF2-40B4-BE49-F238E27FC236}">
                <a16:creationId xmlns:a16="http://schemas.microsoft.com/office/drawing/2014/main" id="{025544E1-AF3B-689F-F482-39E102B13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8" y="3337984"/>
            <a:ext cx="5869709" cy="3269205"/>
          </a:xfrm>
          <a:prstGeom prst="rect">
            <a:avLst/>
          </a:prstGeom>
        </p:spPr>
      </p:pic>
      <p:pic>
        <p:nvPicPr>
          <p:cNvPr id="5" name="Obraz 4" descr="Obraz zawierający tekst, Wykres, linia, diagram&#10;&#10;Opis wygenerowany automatycznie">
            <a:extLst>
              <a:ext uri="{FF2B5EF4-FFF2-40B4-BE49-F238E27FC236}">
                <a16:creationId xmlns:a16="http://schemas.microsoft.com/office/drawing/2014/main" id="{DF6FABB5-722D-C9C3-97DF-DBD3A3491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05" y="3337983"/>
            <a:ext cx="5904267" cy="326920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F258A83-5794-84FE-0BE7-25E23D226335}"/>
              </a:ext>
            </a:extLst>
          </p:cNvPr>
          <p:cNvSpPr txBox="1"/>
          <p:nvPr/>
        </p:nvSpPr>
        <p:spPr>
          <a:xfrm>
            <a:off x="917708" y="3337984"/>
            <a:ext cx="349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Temperature</a:t>
            </a:r>
            <a:endParaRPr lang="pl-PL" sz="2000" b="1" i="1" dirty="0">
              <a:latin typeface="Georgia" panose="02040502050405020303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EFFBF79-AD60-9C15-8847-71478F8626F5}"/>
              </a:ext>
            </a:extLst>
          </p:cNvPr>
          <p:cNvSpPr txBox="1"/>
          <p:nvPr/>
        </p:nvSpPr>
        <p:spPr>
          <a:xfrm>
            <a:off x="8466569" y="6099193"/>
            <a:ext cx="349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Precipitation</a:t>
            </a:r>
            <a:endParaRPr lang="pl-PL" sz="2000" b="1" i="1" dirty="0">
              <a:latin typeface="Georgia" panose="02040502050405020303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55D6465-9853-FBD5-CEB2-98FE526BED86}"/>
              </a:ext>
            </a:extLst>
          </p:cNvPr>
          <p:cNvSpPr txBox="1"/>
          <p:nvPr/>
        </p:nvSpPr>
        <p:spPr>
          <a:xfrm>
            <a:off x="4199941" y="32910"/>
            <a:ext cx="7868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warm&amp;dry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days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identification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CF019D9-C368-99C8-0D2B-826D7716ACF4}"/>
              </a:ext>
            </a:extLst>
          </p:cNvPr>
          <p:cNvSpPr txBox="1"/>
          <p:nvPr/>
        </p:nvSpPr>
        <p:spPr>
          <a:xfrm>
            <a:off x="243187" y="494575"/>
            <a:ext cx="11321486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b="1" i="1" dirty="0">
                <a:latin typeface="Georgia" panose="02040502050405020303" pitchFamily="18" charset="0"/>
              </a:rPr>
              <a:t>For </a:t>
            </a:r>
            <a:r>
              <a:rPr lang="pl-PL" b="1" i="1" dirty="0" err="1">
                <a:latin typeface="Georgia" panose="02040502050405020303" pitchFamily="18" charset="0"/>
              </a:rPr>
              <a:t>each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station</a:t>
            </a:r>
            <a:r>
              <a:rPr lang="pl-PL" b="1" i="1" dirty="0">
                <a:latin typeface="Georgia" panose="02040502050405020303" pitchFamily="18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pl-PL" b="1" i="1" dirty="0" err="1">
                <a:latin typeface="Georgia" panose="02040502050405020303" pitchFamily="18" charset="0"/>
              </a:rPr>
              <a:t>Mean</a:t>
            </a:r>
            <a:r>
              <a:rPr lang="pl-PL" b="1" i="1" dirty="0">
                <a:latin typeface="Georgia" panose="02040502050405020303" pitchFamily="18" charset="0"/>
              </a:rPr>
              <a:t>, median and 90</a:t>
            </a:r>
            <a:r>
              <a:rPr lang="pl-PL" b="1" i="1" baseline="30000" dirty="0">
                <a:latin typeface="Georgia" panose="02040502050405020303" pitchFamily="18" charset="0"/>
              </a:rPr>
              <a:t>th 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percentile</a:t>
            </a:r>
            <a:r>
              <a:rPr lang="pl-PL" b="1" i="1" dirty="0">
                <a:latin typeface="Georgia" panose="02040502050405020303" pitchFamily="18" charset="0"/>
              </a:rPr>
              <a:t> of </a:t>
            </a:r>
            <a:r>
              <a:rPr lang="pl-PL" b="1" i="1" dirty="0" err="1">
                <a:latin typeface="Georgia" panose="02040502050405020303" pitchFamily="18" charset="0"/>
              </a:rPr>
              <a:t>daily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tmax</a:t>
            </a:r>
            <a:r>
              <a:rPr lang="pl-PL" b="1" i="1" dirty="0">
                <a:latin typeface="Georgia" panose="02040502050405020303" pitchFamily="18" charset="0"/>
              </a:rPr>
              <a:t> for </a:t>
            </a:r>
            <a:r>
              <a:rPr lang="pl-PL" b="1" i="1" dirty="0" err="1">
                <a:latin typeface="Georgia" panose="02040502050405020303" pitchFamily="18" charset="0"/>
              </a:rPr>
              <a:t>each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julian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day</a:t>
            </a:r>
            <a:r>
              <a:rPr lang="pl-PL" b="1" i="1" dirty="0">
                <a:latin typeface="Georgia" panose="02040502050405020303" pitchFamily="18" charset="0"/>
              </a:rPr>
              <a:t>, </a:t>
            </a:r>
            <a:r>
              <a:rPr lang="pl-PL" b="1" i="1" dirty="0" err="1">
                <a:latin typeface="Georgia" panose="02040502050405020303" pitchFamily="18" charset="0"/>
              </a:rPr>
              <a:t>based</a:t>
            </a:r>
            <a:r>
              <a:rPr lang="pl-PL" b="1" i="1" dirty="0">
                <a:latin typeface="Georgia" panose="02040502050405020303" pitchFamily="18" charset="0"/>
              </a:rPr>
              <a:t> on 15-days </a:t>
            </a:r>
            <a:r>
              <a:rPr lang="pl-PL" b="1" i="1" dirty="0" err="1">
                <a:latin typeface="Georgia" panose="02040502050405020303" pitchFamily="18" charset="0"/>
              </a:rPr>
              <a:t>window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centred</a:t>
            </a:r>
            <a:r>
              <a:rPr lang="pl-PL" b="1" i="1" dirty="0">
                <a:latin typeface="Georgia" panose="02040502050405020303" pitchFamily="18" charset="0"/>
              </a:rPr>
              <a:t> on the </a:t>
            </a:r>
            <a:r>
              <a:rPr lang="pl-PL" b="1" i="1" dirty="0" err="1">
                <a:latin typeface="Georgia" panose="02040502050405020303" pitchFamily="18" charset="0"/>
              </a:rPr>
              <a:t>day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under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consideration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pl-PL" b="1" i="1" dirty="0" err="1">
                <a:latin typeface="Georgia" panose="02040502050405020303" pitchFamily="18" charset="0"/>
              </a:rPr>
              <a:t>Mean</a:t>
            </a:r>
            <a:r>
              <a:rPr lang="pl-PL" b="1" i="1" dirty="0">
                <a:latin typeface="Georgia" panose="02040502050405020303" pitchFamily="18" charset="0"/>
              </a:rPr>
              <a:t>, median and 75</a:t>
            </a:r>
            <a:r>
              <a:rPr lang="pl-PL" b="1" i="1" baseline="30000" dirty="0">
                <a:latin typeface="Georgia" panose="02040502050405020303" pitchFamily="18" charset="0"/>
              </a:rPr>
              <a:t>th 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percentile</a:t>
            </a:r>
            <a:r>
              <a:rPr lang="pl-PL" b="1" i="1" dirty="0">
                <a:latin typeface="Georgia" panose="02040502050405020303" pitchFamily="18" charset="0"/>
              </a:rPr>
              <a:t> of sum of 15 </a:t>
            </a:r>
            <a:r>
              <a:rPr lang="pl-PL" b="1" i="1" dirty="0" err="1">
                <a:latin typeface="Georgia" panose="02040502050405020303" pitchFamily="18" charset="0"/>
              </a:rPr>
              <a:t>day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precipitation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total</a:t>
            </a:r>
            <a:r>
              <a:rPr lang="pl-PL" b="1" i="1" dirty="0">
                <a:latin typeface="Georgia" panose="02040502050405020303" pitchFamily="18" charset="0"/>
              </a:rPr>
              <a:t> for </a:t>
            </a:r>
            <a:r>
              <a:rPr lang="pl-PL" b="1" i="1" dirty="0" err="1">
                <a:latin typeface="Georgia" panose="02040502050405020303" pitchFamily="18" charset="0"/>
              </a:rPr>
              <a:t>each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julian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day</a:t>
            </a:r>
            <a:r>
              <a:rPr lang="pl-PL" b="1" i="1" dirty="0">
                <a:latin typeface="Georgia" panose="02040502050405020303" pitchFamily="18" charset="0"/>
              </a:rPr>
              <a:t>, </a:t>
            </a:r>
            <a:r>
              <a:rPr lang="pl-PL" b="1" i="1" dirty="0" err="1">
                <a:latin typeface="Georgia" panose="02040502050405020303" pitchFamily="18" charset="0"/>
              </a:rPr>
              <a:t>based</a:t>
            </a:r>
            <a:r>
              <a:rPr lang="pl-PL" b="1" i="1" dirty="0">
                <a:latin typeface="Georgia" panose="02040502050405020303" pitchFamily="18" charset="0"/>
              </a:rPr>
              <a:t> on 15-days </a:t>
            </a:r>
            <a:r>
              <a:rPr lang="pl-PL" b="1" i="1" dirty="0" err="1">
                <a:latin typeface="Georgia" panose="02040502050405020303" pitchFamily="18" charset="0"/>
              </a:rPr>
              <a:t>window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centred</a:t>
            </a:r>
            <a:r>
              <a:rPr lang="pl-PL" b="1" i="1" dirty="0">
                <a:latin typeface="Georgia" panose="02040502050405020303" pitchFamily="18" charset="0"/>
              </a:rPr>
              <a:t> on the </a:t>
            </a:r>
            <a:r>
              <a:rPr lang="pl-PL" b="1" i="1" dirty="0" err="1">
                <a:latin typeface="Georgia" panose="02040502050405020303" pitchFamily="18" charset="0"/>
              </a:rPr>
              <a:t>day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under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consideration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pl-PL" b="1" i="1" dirty="0">
                <a:latin typeface="Georgia" panose="02040502050405020303" pitchFamily="18" charset="0"/>
              </a:rPr>
              <a:t>Reference period: 1971-2000</a:t>
            </a:r>
          </a:p>
          <a:p>
            <a:pPr>
              <a:spcAft>
                <a:spcPts val="600"/>
              </a:spcAft>
            </a:pPr>
            <a:r>
              <a:rPr lang="pl-PL" b="1" i="1" dirty="0" err="1">
                <a:latin typeface="Georgia" panose="02040502050405020303" pitchFamily="18" charset="0"/>
              </a:rPr>
              <a:t>Warm</a:t>
            </a:r>
            <a:r>
              <a:rPr lang="pl-PL" b="1" i="1" dirty="0">
                <a:latin typeface="Georgia" panose="02040502050405020303" pitchFamily="18" charset="0"/>
              </a:rPr>
              <a:t> &amp; </a:t>
            </a:r>
            <a:r>
              <a:rPr lang="pl-PL" b="1" i="1" dirty="0" err="1">
                <a:latin typeface="Georgia" panose="02040502050405020303" pitchFamily="18" charset="0"/>
              </a:rPr>
              <a:t>dry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day</a:t>
            </a:r>
            <a:r>
              <a:rPr lang="pl-PL" b="1" i="1" dirty="0">
                <a:latin typeface="Georgia" panose="02040502050405020303" pitchFamily="18" charset="0"/>
              </a:rPr>
              <a:t> : </a:t>
            </a:r>
            <a:r>
              <a:rPr lang="pl-PL" b="1" i="1" dirty="0" err="1">
                <a:latin typeface="Georgia" panose="02040502050405020303" pitchFamily="18" charset="0"/>
              </a:rPr>
              <a:t>temperature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above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threshold</a:t>
            </a:r>
            <a:r>
              <a:rPr lang="pl-PL" b="1" i="1" dirty="0">
                <a:latin typeface="Georgia" panose="02040502050405020303" pitchFamily="18" charset="0"/>
              </a:rPr>
              <a:t>  (90</a:t>
            </a:r>
            <a:r>
              <a:rPr lang="pl-PL" b="1" i="1" baseline="30000" dirty="0">
                <a:latin typeface="Georgia" panose="02040502050405020303" pitchFamily="18" charset="0"/>
              </a:rPr>
              <a:t>th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percentile</a:t>
            </a:r>
            <a:r>
              <a:rPr lang="pl-PL" b="1" i="1" dirty="0">
                <a:latin typeface="Georgia" panose="02040502050405020303" pitchFamily="18" charset="0"/>
              </a:rPr>
              <a:t>) &amp; </a:t>
            </a:r>
            <a:r>
              <a:rPr lang="pl-PL" b="1" i="1" dirty="0" err="1">
                <a:latin typeface="Georgia" panose="02040502050405020303" pitchFamily="18" charset="0"/>
              </a:rPr>
              <a:t>precipitation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below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threshold</a:t>
            </a:r>
            <a:r>
              <a:rPr lang="pl-PL" b="1" i="1" dirty="0">
                <a:latin typeface="Georgia" panose="02040502050405020303" pitchFamily="18" charset="0"/>
              </a:rPr>
              <a:t> (25</a:t>
            </a:r>
            <a:r>
              <a:rPr lang="pl-PL" b="1" i="1" baseline="30000" dirty="0">
                <a:latin typeface="Georgia" panose="02040502050405020303" pitchFamily="18" charset="0"/>
              </a:rPr>
              <a:t>th</a:t>
            </a:r>
            <a:r>
              <a:rPr lang="pl-PL" b="1" i="1" dirty="0">
                <a:latin typeface="Georgia" panose="02040502050405020303" pitchFamily="18" charset="0"/>
              </a:rPr>
              <a:t> </a:t>
            </a:r>
            <a:r>
              <a:rPr lang="pl-PL" b="1" i="1" dirty="0" err="1">
                <a:latin typeface="Georgia" panose="02040502050405020303" pitchFamily="18" charset="0"/>
              </a:rPr>
              <a:t>percentile</a:t>
            </a:r>
            <a:r>
              <a:rPr lang="pl-PL" b="1" i="1" dirty="0">
                <a:latin typeface="Georgia" panose="02040502050405020303" pitchFamily="18" charset="0"/>
              </a:rPr>
              <a:t>)</a:t>
            </a:r>
          </a:p>
          <a:p>
            <a:endParaRPr lang="pl-PL" sz="2000" b="1" i="1" dirty="0">
              <a:latin typeface="Georgia" panose="02040502050405020303" pitchFamily="18" charset="0"/>
            </a:endParaRPr>
          </a:p>
          <a:p>
            <a:endParaRPr lang="pl-PL" sz="2000" b="1" i="1" dirty="0">
              <a:latin typeface="Georgia" panose="02040502050405020303" pitchFamily="18" charset="0"/>
            </a:endParaRPr>
          </a:p>
        </p:txBody>
      </p:sp>
      <p:pic>
        <p:nvPicPr>
          <p:cNvPr id="10" name="Obraz 9" descr="Obraz zawierający tekst, Wykres, linia, diagram&#10;&#10;Opis wygenerowany automatycznie">
            <a:extLst>
              <a:ext uri="{FF2B5EF4-FFF2-40B4-BE49-F238E27FC236}">
                <a16:creationId xmlns:a16="http://schemas.microsoft.com/office/drawing/2014/main" id="{3D155D25-E2F1-0A3F-5695-DE617CE40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05" y="3381398"/>
            <a:ext cx="5904267" cy="326920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F7DAB33-9BC5-1B4B-B17F-9A4E7D0A4B55}"/>
              </a:ext>
            </a:extLst>
          </p:cNvPr>
          <p:cNvSpPr txBox="1"/>
          <p:nvPr/>
        </p:nvSpPr>
        <p:spPr>
          <a:xfrm>
            <a:off x="7066394" y="3537022"/>
            <a:ext cx="349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Precipitation</a:t>
            </a:r>
            <a:endParaRPr lang="pl-PL" sz="2000" b="1" i="1" dirty="0">
              <a:latin typeface="Georgia" panose="02040502050405020303" pitchFamily="18" charset="0"/>
            </a:endParaRPr>
          </a:p>
        </p:txBody>
      </p:sp>
      <p:pic>
        <p:nvPicPr>
          <p:cNvPr id="12" name="Obraz 11" descr="Obraz zawierający tekst, Wykres, linia, diagram&#10;&#10;Opis wygenerowany automatycznie">
            <a:extLst>
              <a:ext uri="{FF2B5EF4-FFF2-40B4-BE49-F238E27FC236}">
                <a16:creationId xmlns:a16="http://schemas.microsoft.com/office/drawing/2014/main" id="{F773851A-3264-1CEC-6400-01AD41372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05" y="3337983"/>
            <a:ext cx="5904267" cy="3269205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16C64C2-61AE-9F2D-8487-CA58B2B6DCAD}"/>
              </a:ext>
            </a:extLst>
          </p:cNvPr>
          <p:cNvSpPr txBox="1"/>
          <p:nvPr/>
        </p:nvSpPr>
        <p:spPr>
          <a:xfrm>
            <a:off x="10213248" y="4140131"/>
            <a:ext cx="349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Precipitation</a:t>
            </a:r>
            <a:endParaRPr lang="pl-PL" sz="20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2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25A492A7-18D4-8129-46A2-D8E92D151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" y="107"/>
            <a:ext cx="3302764" cy="180962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DADA300-68E8-9896-88EA-3CF132E57E46}"/>
              </a:ext>
            </a:extLst>
          </p:cNvPr>
          <p:cNvSpPr txBox="1"/>
          <p:nvPr/>
        </p:nvSpPr>
        <p:spPr>
          <a:xfrm>
            <a:off x="838200" y="323988"/>
            <a:ext cx="10271866" cy="7632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pl-PL" sz="2400" b="1" i="1" dirty="0">
                <a:solidFill>
                  <a:srgbClr val="000000"/>
                </a:solidFill>
                <a:latin typeface="Georgia" panose="02040502050405020303" pitchFamily="18" charset="0"/>
              </a:rPr>
              <a:t>METHODS</a:t>
            </a:r>
          </a:p>
          <a:p>
            <a:pPr algn="l">
              <a:lnSpc>
                <a:spcPct val="100000"/>
              </a:lnSpc>
            </a:pPr>
            <a:endParaRPr lang="pl-PL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00000"/>
              </a:lnSpc>
            </a:pPr>
            <a:r>
              <a:rPr lang="pl-PL" b="1" i="1" dirty="0">
                <a:solidFill>
                  <a:srgbClr val="000000"/>
                </a:solidFill>
                <a:latin typeface="Georgia" panose="02040502050405020303" pitchFamily="18" charset="0"/>
              </a:rPr>
              <a:t>				</a:t>
            </a:r>
          </a:p>
          <a:p>
            <a:pPr>
              <a:lnSpc>
                <a:spcPct val="100000"/>
              </a:lnSpc>
            </a:pPr>
            <a:endParaRPr lang="pl-PL" sz="20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endParaRPr lang="pl-PL" sz="20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Monthly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frequency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of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warm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&amp;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dry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days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were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calculated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Values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in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two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20-year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periods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were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compared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: 1966-1985 and 2001-2020</a:t>
            </a:r>
          </a:p>
          <a:p>
            <a:pPr algn="ctr">
              <a:lnSpc>
                <a:spcPct val="100000"/>
              </a:lnSpc>
            </a:pPr>
            <a:endParaRPr lang="pl-PL" sz="20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Potential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evaporation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(PET) was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calculated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using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Hargreave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formula</a:t>
            </a:r>
            <a:endParaRPr lang="pl-PL" sz="20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Trends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of PET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were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estimated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using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SEN’s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method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and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their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significance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was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checked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by Mann-Kendall test</a:t>
            </a:r>
          </a:p>
          <a:p>
            <a:pPr>
              <a:lnSpc>
                <a:spcPct val="100000"/>
              </a:lnSpc>
            </a:pPr>
            <a:endParaRPr lang="pl-PL" sz="20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Large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scale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circulation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impact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was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analyse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by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correlation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of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monthly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values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of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three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circulation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indices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NAO (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North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Atlantic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Oscillation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), AO (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Arctic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Oscillatio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) and GBI (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Greenland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Blocking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Index) with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monthly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sum of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warm&amp;dry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days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in the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whole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area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of Poland.</a:t>
            </a:r>
          </a:p>
          <a:p>
            <a:pPr>
              <a:lnSpc>
                <a:spcPct val="100000"/>
              </a:lnSpc>
            </a:pPr>
            <a:endParaRPr lang="pl-PL" sz="20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Impact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of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local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factors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,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like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precipitation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,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temperature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,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snow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cover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duration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were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taken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into</a:t>
            </a:r>
            <a:r>
              <a:rPr lang="pl-PL" sz="2000" b="1" i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pl-PL" sz="2000" b="1" i="1" dirty="0" err="1">
                <a:solidFill>
                  <a:srgbClr val="000000"/>
                </a:solidFill>
                <a:latin typeface="Georgia" panose="02040502050405020303" pitchFamily="18" charset="0"/>
              </a:rPr>
              <a:t>account</a:t>
            </a:r>
            <a:endParaRPr lang="pl-PL" sz="20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00000"/>
              </a:lnSpc>
            </a:pPr>
            <a:endParaRPr lang="pl-PL" sz="28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00000"/>
              </a:lnSpc>
            </a:pPr>
            <a:endParaRPr lang="pl-PL" sz="28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00000"/>
              </a:lnSpc>
            </a:pPr>
            <a:endParaRPr lang="pl-PL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00000"/>
              </a:lnSpc>
            </a:pPr>
            <a:endParaRPr lang="pl-PL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00000"/>
              </a:lnSpc>
            </a:pPr>
            <a:endParaRPr lang="pl-PL" sz="18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04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 descr="Obraz zawierający tekst, mapa">
            <a:extLst>
              <a:ext uri="{FF2B5EF4-FFF2-40B4-BE49-F238E27FC236}">
                <a16:creationId xmlns:a16="http://schemas.microsoft.com/office/drawing/2014/main" id="{BD2B8F19-58CE-B18A-89A1-712DC7FCE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61" y="3506129"/>
            <a:ext cx="3783087" cy="2898763"/>
          </a:xfrm>
          <a:prstGeom prst="rect">
            <a:avLst/>
          </a:prstGeom>
        </p:spPr>
      </p:pic>
      <p:pic>
        <p:nvPicPr>
          <p:cNvPr id="15" name="Obraz 14" descr="Obraz zawierający tekst, mapa, diagram, atlas&#10;&#10;Opis wygenerowany automatycznie">
            <a:extLst>
              <a:ext uri="{FF2B5EF4-FFF2-40B4-BE49-F238E27FC236}">
                <a16:creationId xmlns:a16="http://schemas.microsoft.com/office/drawing/2014/main" id="{1DB08C74-69F8-0DB3-56A1-4D5191FFB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7" y="3429000"/>
            <a:ext cx="3911756" cy="2997354"/>
          </a:xfrm>
          <a:prstGeom prst="rect">
            <a:avLst/>
          </a:prstGeom>
        </p:spPr>
      </p:pic>
      <p:pic>
        <p:nvPicPr>
          <p:cNvPr id="17" name="Obraz 16" descr="Obraz zawierający tekst, mapa&#10;&#10;Opis wygenerowany automatycznie">
            <a:extLst>
              <a:ext uri="{FF2B5EF4-FFF2-40B4-BE49-F238E27FC236}">
                <a16:creationId xmlns:a16="http://schemas.microsoft.com/office/drawing/2014/main" id="{F7B6A931-E783-8B52-1210-540CB5E57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22" y="3502167"/>
            <a:ext cx="3880335" cy="297327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685206E-9779-F062-8A50-9D6AC4E4384C}"/>
              </a:ext>
            </a:extLst>
          </p:cNvPr>
          <p:cNvSpPr txBox="1"/>
          <p:nvPr/>
        </p:nvSpPr>
        <p:spPr>
          <a:xfrm>
            <a:off x="7463882" y="1001443"/>
            <a:ext cx="1906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APRIL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19EC3A0-A177-6D9D-6FCC-CF30624DD9EF}"/>
              </a:ext>
            </a:extLst>
          </p:cNvPr>
          <p:cNvSpPr txBox="1"/>
          <p:nvPr/>
        </p:nvSpPr>
        <p:spPr>
          <a:xfrm>
            <a:off x="5185956" y="2144082"/>
            <a:ext cx="528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Frequency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of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warm&amp;dry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days</a:t>
            </a:r>
            <a:endParaRPr lang="pl-PL" sz="24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5F2E653-9A24-47D1-F2B8-280FB2531CE7}"/>
              </a:ext>
            </a:extLst>
          </p:cNvPr>
          <p:cNvSpPr txBox="1"/>
          <p:nvPr/>
        </p:nvSpPr>
        <p:spPr>
          <a:xfrm>
            <a:off x="4823037" y="878332"/>
            <a:ext cx="220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Average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</a:p>
          <a:p>
            <a:r>
              <a:rPr lang="pl-PL" sz="2000" b="1" i="1" dirty="0">
                <a:latin typeface="Georgia" panose="02040502050405020303" pitchFamily="18" charset="0"/>
              </a:rPr>
              <a:t>1966-2022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B0B2CB0-6350-F19D-1357-7449D22F044D}"/>
              </a:ext>
            </a:extLst>
          </p:cNvPr>
          <p:cNvSpPr txBox="1"/>
          <p:nvPr/>
        </p:nvSpPr>
        <p:spPr>
          <a:xfrm>
            <a:off x="8374143" y="5955348"/>
            <a:ext cx="350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Difference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</a:p>
          <a:p>
            <a:r>
              <a:rPr lang="pl-PL" sz="2000" b="1" i="1" dirty="0">
                <a:latin typeface="Georgia" panose="02040502050405020303" pitchFamily="18" charset="0"/>
              </a:rPr>
              <a:t>(2001-2020)-(1966-1985)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4ADD9A-CC87-3B5D-42CC-81039156A7A6}"/>
              </a:ext>
            </a:extLst>
          </p:cNvPr>
          <p:cNvSpPr txBox="1"/>
          <p:nvPr/>
        </p:nvSpPr>
        <p:spPr>
          <a:xfrm>
            <a:off x="4823037" y="6263124"/>
            <a:ext cx="349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Average</a:t>
            </a:r>
            <a:r>
              <a:rPr lang="pl-PL" sz="2000" b="1" i="1" dirty="0">
                <a:latin typeface="Georgia" panose="02040502050405020303" pitchFamily="18" charset="0"/>
              </a:rPr>
              <a:t> 2001-2020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DD2E2EB-63E6-4CB1-E3AB-B5502FA43EA5}"/>
              </a:ext>
            </a:extLst>
          </p:cNvPr>
          <p:cNvSpPr txBox="1"/>
          <p:nvPr/>
        </p:nvSpPr>
        <p:spPr>
          <a:xfrm>
            <a:off x="805314" y="6253577"/>
            <a:ext cx="336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Average</a:t>
            </a:r>
            <a:r>
              <a:rPr lang="pl-PL" sz="2000" b="1" i="1" dirty="0">
                <a:latin typeface="Georgia" panose="02040502050405020303" pitchFamily="18" charset="0"/>
              </a:rPr>
              <a:t> 1966-1985</a:t>
            </a:r>
          </a:p>
        </p:txBody>
      </p:sp>
      <p:pic>
        <p:nvPicPr>
          <p:cNvPr id="7" name="Obraz 6" descr="Obraz zawierający mapa, tekst, atlas&#10;&#10;Opis wygenerowany automatycznie">
            <a:extLst>
              <a:ext uri="{FF2B5EF4-FFF2-40B4-BE49-F238E27FC236}">
                <a16:creationId xmlns:a16="http://schemas.microsoft.com/office/drawing/2014/main" id="{1584FA44-9051-79F6-6BBE-DE7716CB2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50"/>
            <a:ext cx="4459753" cy="3417253"/>
          </a:xfrm>
          <a:prstGeom prst="rect">
            <a:avLst/>
          </a:prstGeom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id="{7A77040D-3944-8A77-560E-152B88800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68062" y="334000"/>
            <a:ext cx="2129685" cy="9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89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 descr="Obraz zawierający tekst, mapa, diagram&#10;&#10;Opis wygenerowany automatycznie">
            <a:extLst>
              <a:ext uri="{FF2B5EF4-FFF2-40B4-BE49-F238E27FC236}">
                <a16:creationId xmlns:a16="http://schemas.microsoft.com/office/drawing/2014/main" id="{83F13BC3-9225-CEF1-CF91-4E3C137A8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04" y="3463705"/>
            <a:ext cx="3653436" cy="2799419"/>
          </a:xfrm>
          <a:prstGeom prst="rect">
            <a:avLst/>
          </a:prstGeom>
        </p:spPr>
      </p:pic>
      <p:pic>
        <p:nvPicPr>
          <p:cNvPr id="7" name="Obraz 6" descr="Obraz zawierający tekst, mapa&#10;&#10;Opis wygenerowany automatycznie">
            <a:extLst>
              <a:ext uri="{FF2B5EF4-FFF2-40B4-BE49-F238E27FC236}">
                <a16:creationId xmlns:a16="http://schemas.microsoft.com/office/drawing/2014/main" id="{C1947B06-4FE5-D9B8-9BF1-82891DB1B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012" y="-200348"/>
            <a:ext cx="6608578" cy="402807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685206E-9779-F062-8A50-9D6AC4E4384C}"/>
              </a:ext>
            </a:extLst>
          </p:cNvPr>
          <p:cNvSpPr txBox="1"/>
          <p:nvPr/>
        </p:nvSpPr>
        <p:spPr>
          <a:xfrm>
            <a:off x="7463882" y="1001443"/>
            <a:ext cx="1906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JULY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19EC3A0-A177-6D9D-6FCC-CF30624DD9EF}"/>
              </a:ext>
            </a:extLst>
          </p:cNvPr>
          <p:cNvSpPr txBox="1"/>
          <p:nvPr/>
        </p:nvSpPr>
        <p:spPr>
          <a:xfrm>
            <a:off x="5156747" y="2225793"/>
            <a:ext cx="5437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Frequency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of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warm&amp;dry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days</a:t>
            </a:r>
            <a:endParaRPr lang="pl-PL" sz="24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5F2E653-9A24-47D1-F2B8-280FB2531CE7}"/>
              </a:ext>
            </a:extLst>
          </p:cNvPr>
          <p:cNvSpPr txBox="1"/>
          <p:nvPr/>
        </p:nvSpPr>
        <p:spPr>
          <a:xfrm>
            <a:off x="4442254" y="967543"/>
            <a:ext cx="220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Average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</a:p>
          <a:p>
            <a:r>
              <a:rPr lang="pl-PL" sz="2000" b="1" i="1" dirty="0">
                <a:latin typeface="Georgia" panose="02040502050405020303" pitchFamily="18" charset="0"/>
              </a:rPr>
              <a:t>1966-2022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B0B2CB0-6350-F19D-1357-7449D22F044D}"/>
              </a:ext>
            </a:extLst>
          </p:cNvPr>
          <p:cNvSpPr txBox="1"/>
          <p:nvPr/>
        </p:nvSpPr>
        <p:spPr>
          <a:xfrm>
            <a:off x="8374143" y="5955348"/>
            <a:ext cx="350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Difference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</a:p>
          <a:p>
            <a:r>
              <a:rPr lang="pl-PL" sz="2000" b="1" i="1" dirty="0">
                <a:latin typeface="Georgia" panose="02040502050405020303" pitchFamily="18" charset="0"/>
              </a:rPr>
              <a:t>(2001-2020)-(1966-1985)</a:t>
            </a:r>
          </a:p>
        </p:txBody>
      </p:sp>
      <p:pic>
        <p:nvPicPr>
          <p:cNvPr id="15" name="Obraz 14" descr="Obraz zawierający tekst, mapa, diagram, atlas">
            <a:extLst>
              <a:ext uri="{FF2B5EF4-FFF2-40B4-BE49-F238E27FC236}">
                <a16:creationId xmlns:a16="http://schemas.microsoft.com/office/drawing/2014/main" id="{D9C0C37F-5DCD-8B21-11D9-509B06203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1" y="3526331"/>
            <a:ext cx="3884290" cy="297630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DD2E2EB-63E6-4CB1-E3AB-B5502FA43EA5}"/>
              </a:ext>
            </a:extLst>
          </p:cNvPr>
          <p:cNvSpPr txBox="1"/>
          <p:nvPr/>
        </p:nvSpPr>
        <p:spPr>
          <a:xfrm>
            <a:off x="805314" y="6253577"/>
            <a:ext cx="336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Average</a:t>
            </a:r>
            <a:r>
              <a:rPr lang="pl-PL" sz="2000" b="1" i="1" dirty="0">
                <a:latin typeface="Georgia" panose="02040502050405020303" pitchFamily="18" charset="0"/>
              </a:rPr>
              <a:t> 1966-1985</a:t>
            </a:r>
          </a:p>
        </p:txBody>
      </p:sp>
      <p:pic>
        <p:nvPicPr>
          <p:cNvPr id="17" name="Obraz 16" descr="Obraz zawierający tekst, mapa, diagram&#10;&#10;Opis wygenerowany automatycznie">
            <a:extLst>
              <a:ext uri="{FF2B5EF4-FFF2-40B4-BE49-F238E27FC236}">
                <a16:creationId xmlns:a16="http://schemas.microsoft.com/office/drawing/2014/main" id="{1CB04A59-59C3-03B4-473B-2AEC0DFF9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39" y="3518835"/>
            <a:ext cx="3783965" cy="2899437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4ADD9A-CC87-3B5D-42CC-81039156A7A6}"/>
              </a:ext>
            </a:extLst>
          </p:cNvPr>
          <p:cNvSpPr txBox="1"/>
          <p:nvPr/>
        </p:nvSpPr>
        <p:spPr>
          <a:xfrm>
            <a:off x="4823036" y="6263124"/>
            <a:ext cx="349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Average</a:t>
            </a:r>
            <a:r>
              <a:rPr lang="pl-PL" sz="2000" b="1" i="1" dirty="0">
                <a:latin typeface="Georgia" panose="02040502050405020303" pitchFamily="18" charset="0"/>
              </a:rPr>
              <a:t> 2001-2020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B3BF114D-42CA-498E-74D1-DC56AE8C0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68062" y="334000"/>
            <a:ext cx="2129685" cy="9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15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7685206E-9779-F062-8A50-9D6AC4E4384C}"/>
              </a:ext>
            </a:extLst>
          </p:cNvPr>
          <p:cNvSpPr txBox="1"/>
          <p:nvPr/>
        </p:nvSpPr>
        <p:spPr>
          <a:xfrm>
            <a:off x="7463882" y="1001443"/>
            <a:ext cx="1906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latin typeface="Georgia" panose="02040502050405020303" pitchFamily="18" charset="0"/>
              </a:rPr>
              <a:t>OCTOBER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19EC3A0-A177-6D9D-6FCC-CF30624DD9EF}"/>
              </a:ext>
            </a:extLst>
          </p:cNvPr>
          <p:cNvSpPr txBox="1"/>
          <p:nvPr/>
        </p:nvSpPr>
        <p:spPr>
          <a:xfrm>
            <a:off x="4823037" y="2239816"/>
            <a:ext cx="5784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Frequency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of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warm&amp;dry</a:t>
            </a:r>
            <a:r>
              <a:rPr lang="pl-PL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pl-PL" sz="2400" b="1" i="1" dirty="0" err="1">
                <a:solidFill>
                  <a:srgbClr val="C00000"/>
                </a:solidFill>
                <a:latin typeface="Georgia" panose="02040502050405020303" pitchFamily="18" charset="0"/>
              </a:rPr>
              <a:t>days</a:t>
            </a:r>
            <a:endParaRPr lang="pl-PL" sz="24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5F2E653-9A24-47D1-F2B8-280FB2531CE7}"/>
              </a:ext>
            </a:extLst>
          </p:cNvPr>
          <p:cNvSpPr txBox="1"/>
          <p:nvPr/>
        </p:nvSpPr>
        <p:spPr>
          <a:xfrm>
            <a:off x="4823037" y="1055113"/>
            <a:ext cx="220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Average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</a:p>
          <a:p>
            <a:r>
              <a:rPr lang="pl-PL" sz="2000" b="1" i="1" dirty="0">
                <a:latin typeface="Georgia" panose="02040502050405020303" pitchFamily="18" charset="0"/>
              </a:rPr>
              <a:t>1966-2022</a:t>
            </a:r>
          </a:p>
        </p:txBody>
      </p:sp>
      <p:pic>
        <p:nvPicPr>
          <p:cNvPr id="7" name="Obraz 6" descr="Obraz zawierający tekst, mapa, atlas, diagram&#10;&#10;Opis wygenerowany automatycznie">
            <a:extLst>
              <a:ext uri="{FF2B5EF4-FFF2-40B4-BE49-F238E27FC236}">
                <a16:creationId xmlns:a16="http://schemas.microsoft.com/office/drawing/2014/main" id="{9239FD43-CBE3-E969-C7F8-4AE227DAC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58" y="0"/>
            <a:ext cx="4546997" cy="3484103"/>
          </a:xfrm>
          <a:prstGeom prst="rect">
            <a:avLst/>
          </a:prstGeom>
        </p:spPr>
      </p:pic>
      <p:pic>
        <p:nvPicPr>
          <p:cNvPr id="15" name="Obraz 14" descr="Obraz zawierający tekst, mapa, atlas&#10;&#10;Opis wygenerowany automatycznie">
            <a:extLst>
              <a:ext uri="{FF2B5EF4-FFF2-40B4-BE49-F238E27FC236}">
                <a16:creationId xmlns:a16="http://schemas.microsoft.com/office/drawing/2014/main" id="{C2FB7024-E5A1-CDC0-BCD7-5E233E8A8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9" y="3418047"/>
            <a:ext cx="3997965" cy="3063411"/>
          </a:xfrm>
          <a:prstGeom prst="rect">
            <a:avLst/>
          </a:prstGeom>
        </p:spPr>
      </p:pic>
      <p:pic>
        <p:nvPicPr>
          <p:cNvPr id="17" name="Obraz 16" descr="Obraz zawierający tekst, mapa, diagram&#10;&#10;Opis wygenerowany automatycznie">
            <a:extLst>
              <a:ext uri="{FF2B5EF4-FFF2-40B4-BE49-F238E27FC236}">
                <a16:creationId xmlns:a16="http://schemas.microsoft.com/office/drawing/2014/main" id="{0EC8133D-6ACA-0C07-6B3D-B25F04B94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71" y="3558371"/>
            <a:ext cx="3880332" cy="2973276"/>
          </a:xfrm>
          <a:prstGeom prst="rect">
            <a:avLst/>
          </a:prstGeom>
        </p:spPr>
      </p:pic>
      <p:pic>
        <p:nvPicPr>
          <p:cNvPr id="19" name="Obraz 18" descr="Obraz zawierający tekst, mapa, atlas&#10;&#10;Opis wygenerowany automatycznie">
            <a:extLst>
              <a:ext uri="{FF2B5EF4-FFF2-40B4-BE49-F238E27FC236}">
                <a16:creationId xmlns:a16="http://schemas.microsoft.com/office/drawing/2014/main" id="{262E36FF-94E6-1630-B154-B85D0D01F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61" y="3478189"/>
            <a:ext cx="3880332" cy="2973276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DD2E2EB-63E6-4CB1-E3AB-B5502FA43EA5}"/>
              </a:ext>
            </a:extLst>
          </p:cNvPr>
          <p:cNvSpPr txBox="1"/>
          <p:nvPr/>
        </p:nvSpPr>
        <p:spPr>
          <a:xfrm>
            <a:off x="805314" y="6253577"/>
            <a:ext cx="336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Average</a:t>
            </a:r>
            <a:r>
              <a:rPr lang="pl-PL" sz="2000" b="1" i="1" dirty="0">
                <a:latin typeface="Georgia" panose="02040502050405020303" pitchFamily="18" charset="0"/>
              </a:rPr>
              <a:t> 1966-1985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4ADD9A-CC87-3B5D-42CC-81039156A7A6}"/>
              </a:ext>
            </a:extLst>
          </p:cNvPr>
          <p:cNvSpPr txBox="1"/>
          <p:nvPr/>
        </p:nvSpPr>
        <p:spPr>
          <a:xfrm>
            <a:off x="4823037" y="6263124"/>
            <a:ext cx="349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Average</a:t>
            </a:r>
            <a:r>
              <a:rPr lang="pl-PL" sz="2000" b="1" i="1" dirty="0">
                <a:latin typeface="Georgia" panose="02040502050405020303" pitchFamily="18" charset="0"/>
              </a:rPr>
              <a:t> 2001-2020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B0B2CB0-6350-F19D-1357-7449D22F044D}"/>
              </a:ext>
            </a:extLst>
          </p:cNvPr>
          <p:cNvSpPr txBox="1"/>
          <p:nvPr/>
        </p:nvSpPr>
        <p:spPr>
          <a:xfrm>
            <a:off x="8374143" y="5955348"/>
            <a:ext cx="350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err="1">
                <a:latin typeface="Georgia" panose="02040502050405020303" pitchFamily="18" charset="0"/>
              </a:rPr>
              <a:t>Difference</a:t>
            </a:r>
            <a:r>
              <a:rPr lang="pl-PL" sz="2000" b="1" i="1" dirty="0">
                <a:latin typeface="Georgia" panose="02040502050405020303" pitchFamily="18" charset="0"/>
              </a:rPr>
              <a:t> </a:t>
            </a:r>
          </a:p>
          <a:p>
            <a:r>
              <a:rPr lang="pl-PL" sz="2000" b="1" i="1" dirty="0">
                <a:latin typeface="Georgia" panose="02040502050405020303" pitchFamily="18" charset="0"/>
              </a:rPr>
              <a:t>(2001-2020)-(1966-1985)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1DB987B4-B8D0-F090-EDB5-3C38F1222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68062" y="334000"/>
            <a:ext cx="2129685" cy="9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2201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888</Words>
  <Application>Microsoft Office PowerPoint</Application>
  <PresentationFormat>Panoramiczny</PresentationFormat>
  <Paragraphs>174</Paragraphs>
  <Slides>20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xxx</dc:creator>
  <cp:lastModifiedBy>xxx</cp:lastModifiedBy>
  <cp:revision>19</cp:revision>
  <dcterms:created xsi:type="dcterms:W3CDTF">2023-08-29T19:10:00Z</dcterms:created>
  <dcterms:modified xsi:type="dcterms:W3CDTF">2023-09-06T21:53:47Z</dcterms:modified>
</cp:coreProperties>
</file>