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73" r:id="rId2"/>
    <p:sldId id="265" r:id="rId3"/>
    <p:sldId id="266" r:id="rId4"/>
    <p:sldId id="274" r:id="rId5"/>
    <p:sldId id="276" r:id="rId6"/>
    <p:sldId id="267" r:id="rId7"/>
    <p:sldId id="297" r:id="rId8"/>
    <p:sldId id="298" r:id="rId9"/>
    <p:sldId id="283" r:id="rId10"/>
    <p:sldId id="287" r:id="rId11"/>
    <p:sldId id="286" r:id="rId12"/>
    <p:sldId id="285" r:id="rId13"/>
    <p:sldId id="290" r:id="rId14"/>
    <p:sldId id="291" r:id="rId15"/>
    <p:sldId id="292" r:id="rId16"/>
    <p:sldId id="299" r:id="rId17"/>
    <p:sldId id="300" r:id="rId18"/>
    <p:sldId id="271" r:id="rId19"/>
    <p:sldId id="272" r:id="rId20"/>
    <p:sldId id="263" r:id="rId21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226" autoAdjust="0"/>
  </p:normalViewPr>
  <p:slideViewPr>
    <p:cSldViewPr snapToGrid="0">
      <p:cViewPr varScale="1">
        <p:scale>
          <a:sx n="67" d="100"/>
          <a:sy n="67" d="100"/>
        </p:scale>
        <p:origin x="64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9B31F-C97F-4C66-AD9E-4AE110F01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E9F0-1B62-400F-ACA4-1A244F9892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4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4A3F-AAA3-44E6-A0BD-3846E5742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8DB8-C6C4-4CB7-A393-4664A3A8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7FCF4-40AF-4593-BEED-1811FC4E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9BFB-1061-4ED4-8191-FD447FF96D56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535C3-00E4-4F30-A465-33D8F8CC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DD4D-6A00-47B7-8C1A-464920D6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2E1A-C8C8-4F8D-B405-BED7B063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D63B5-7B49-4E9B-87EF-D3239596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6FA-516C-4B83-89C0-7B9DD9BE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5E1-3C4B-491E-8A34-9DEE9EE9DEAC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0CCC-C67C-4CD7-A0C1-DED75659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0E7B5-B146-41FF-9D80-5386099F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8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DFE02-0008-4302-8D31-477DF2B32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F9E33-9AD6-41BA-B8FE-5977D94A3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97A3-D89E-4600-AC05-9C12E4EA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6BE-761E-4786-9391-CA233B7666FD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843A-0F45-4DF0-9BF2-5B15D59F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536F-2733-4B18-8760-2F2BFF6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ACAA-B53A-4CA6-B348-99F5BABB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BCB9-03D8-4C31-8B7C-B59301F7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38C5-E353-4B58-A3A7-253A2FFE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4C9-9303-4EB4-9D33-EBE73C3A7E16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C8C2-7067-424E-BF43-EC3B3090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B0FD-C83A-496E-B5E1-F831A46A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4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337C-5CF8-4508-AD54-3B1E8E2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D4AB-DB61-4DC6-A37D-F7DA7469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E2849-527D-4898-9AE7-CC1F6D77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309C-CAAC-4230-8629-CCDE7BD4F717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4FBFE-22CC-4774-945D-4B4A9935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0ECE-1A0A-4EAC-BC79-9577DFFB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3954-5111-43E4-BC65-6E54300C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E06C-A5C7-4275-8609-3C79E08C0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E989C-309A-40A6-A728-CBC5BA44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8AEB4-C185-4234-BE6A-7A877F7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A9E-3988-45FE-AE8C-DBF9880E62F2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F3F9-BF1E-4C81-8A05-8FEDE82B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0B1B-8AC9-48D5-B5EC-55C45D1B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2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EF8E-F77D-4EB2-8769-2EAD6ADE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3E29-A4B0-4402-80C6-A6A921162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6229-C31B-4F73-AC67-EBEFC936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52D55-97FA-4CE0-941C-F66AF81DB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1098-9905-4923-909C-29D447E0E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16FD-3A0A-4A5E-B40A-4FC20C43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EBDE-8B81-44BF-A62B-075D0C52BA4F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819A9-2435-4DD2-8416-676D84EE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0D328-6C2B-4ED9-99DD-597052EB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156E-F901-43AA-AACB-D82A4487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40B46-E929-4403-B2B5-AFC6A5B5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B09-20FD-41B7-9D41-0EC54CAC729A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A9BB1-3685-437E-96B0-B4ACF184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0BC5F-F93A-42D3-AF45-24D36CC5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57D28-66EF-4F81-AE8F-39905A9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A1C0-429D-46BB-BD25-4A816D031408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54027-3482-4C7F-B586-FE881A5E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9655C-D711-4323-9F85-0DEA425C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04EF-C8A4-48B6-AEAD-941ADCE8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8B5D-6B86-4259-B5B3-FC1189D6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348F8-B218-4F5D-991A-7A4E86CD5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D452-448B-4936-BA6D-7C97CB7D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287-3E57-4A57-B7E7-7E61C93395C0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906E-0A3F-4F8B-8A56-E5848259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C5FD6-00B5-453E-9288-80DAA264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2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EE1E-B19E-4823-AB51-2320A229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61D87-09F2-4AAA-AEB8-3266CD685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EABA-D622-4AAE-BA8D-C2ED68CD7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D5CE9-EB9D-4E70-8773-01DCB8E2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C75C-0ED4-46A3-833C-569C968BB84F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0DEF-AD98-4472-BC49-F7B54A57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DAFB9-AD75-42A6-B91A-99BF3422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D792A-8E95-492C-B8D5-655D496B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8CB0-57A1-4AF6-9E14-F35B22820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6B8F7-C2F7-4F93-B854-E97B4CD67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F7F5-438E-4075-8893-34492146385E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D967-775B-49BC-8049-9EF9CA8F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AB76E-8F30-409B-A407-DAB1DE80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musyimi@gmail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sr-16-251-2020" TargetMode="External"/><Relationship Id="rId2" Type="http://schemas.openxmlformats.org/officeDocument/2006/relationships/hyperlink" Target="http://www.fao.org/3/X0490E/X0490E00.htm.%20ISBN%2092-5-104219-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597-021-01003-9" TargetMode="External"/><Relationship Id="rId5" Type="http://schemas.openxmlformats.org/officeDocument/2006/relationships/hyperlink" Target="https://doi.org/10.5194/hess-11-1633-2007" TargetMode="External"/><Relationship Id="rId4" Type="http://schemas.openxmlformats.org/officeDocument/2006/relationships/hyperlink" Target="https://doi.org/10.15201/hungeobull.71.4.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man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ds.climate.copernicus.eu/cdsapp#!/dataset/reanalysis-era5-single-levels?tab=fo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BD25-FBD2-494F-AF81-A1CC23EE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22975"/>
            <a:ext cx="11580019" cy="1927269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Hourly reference evapotranspiration analysis using synoptic meteorological measurements and ERA5 reanalysis data from Kenyan Counties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A3FC-6782-482C-A9CC-67160AC1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4" y="2364105"/>
            <a:ext cx="12015787" cy="254365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K. Musyimi </a:t>
            </a:r>
            <a:r>
              <a:rPr lang="en-US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Abderrahmane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Mendyl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Agustiyara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Agustiyara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Balázs Székely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Weidinger</a:t>
            </a:r>
            <a:r>
              <a:rPr lang="en-US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Eötvös Loránd University, Department of Geophysics and Space Science, H-1117 Budapest Pázmány Péter stny 1/C, Hungary.</a:t>
            </a:r>
          </a:p>
          <a:p>
            <a:pPr algn="ctr"/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Karatina University, Department of Humanities and Languages, P.O BOX 1957-10101,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Karatina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Kenya. E-mail: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pemusyimi@gmail.com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musyimipeter@student.elte.hu</a:t>
            </a:r>
          </a:p>
          <a:p>
            <a:pPr algn="ctr"/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ELTE Eötvös Loránd University, Institute of Geography and Earth Sciences, Department of Meteorology, H-1117 Budapest Pázmány Péter stny 1/A, Hungary.</a:t>
            </a:r>
          </a:p>
          <a:p>
            <a:pPr algn="ctr"/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ELTE Eötvös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Loránd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Doctoral School of Environmental Sciences, Department of Geophysics and Space Science, Budapest, Hungary</a:t>
            </a:r>
          </a:p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CD43B-9ED7-5A0D-4B2D-558719FB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7" y="5444587"/>
            <a:ext cx="1573214" cy="1353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D3AF4-CB0B-9B85-BE69-6751A836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338" y="5513726"/>
            <a:ext cx="1480587" cy="1228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7FA1E-5719-3E72-7D36-D24C4F6F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587" y="5300217"/>
            <a:ext cx="1441939" cy="1441939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7DD0362D-E149-7339-313B-449B9EC3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575" y="6377031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1</a:t>
            </a:fld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D0596-23F4-D60A-9CEB-7C65B619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66" y="5286296"/>
            <a:ext cx="1573214" cy="15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8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BD55-7179-62BA-862D-43CEB7433178}"/>
              </a:ext>
            </a:extLst>
          </p:cNvPr>
          <p:cNvSpPr txBox="1">
            <a:spLocks/>
          </p:cNvSpPr>
          <p:nvPr/>
        </p:nvSpPr>
        <p:spPr>
          <a:xfrm>
            <a:off x="192881" y="800100"/>
            <a:ext cx="6829425" cy="3471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</a:rPr>
              <a:t>Humid Conditions Regions (</a:t>
            </a:r>
            <a:r>
              <a:rPr lang="en-US" sz="2000" b="1" dirty="0" err="1">
                <a:solidFill>
                  <a:schemeClr val="accent1"/>
                </a:solidFill>
              </a:rPr>
              <a:t>Cfa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Cwa</a:t>
            </a:r>
            <a:r>
              <a:rPr lang="en-US" sz="2000" b="1" dirty="0">
                <a:solidFill>
                  <a:schemeClr val="accent1"/>
                </a:solidFill>
              </a:rPr>
              <a:t> climate)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Nyeri County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Mean hourly ET</a:t>
            </a:r>
            <a:r>
              <a:rPr lang="en-US" sz="2000" baseline="-25000" dirty="0">
                <a:solidFill>
                  <a:srgbClr val="000000"/>
                </a:solidFill>
              </a:rPr>
              <a:t>0  </a:t>
            </a:r>
            <a:r>
              <a:rPr lang="en-US" sz="2000" dirty="0">
                <a:solidFill>
                  <a:srgbClr val="000000"/>
                </a:solidFill>
              </a:rPr>
              <a:t>ranged from 0.066±0.08 mm/hour in 2020 to 0.081±0.09 mm/hour in 2000.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Standard Error of Mean(SEM) ranged from 0.0008 in 2014 to 0.001 in 2000.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Trans </a:t>
            </a:r>
            <a:r>
              <a:rPr lang="en-US" sz="2000" b="1" dirty="0" err="1">
                <a:solidFill>
                  <a:srgbClr val="FF0000"/>
                </a:solidFill>
              </a:rPr>
              <a:t>Nzoia</a:t>
            </a:r>
            <a:r>
              <a:rPr lang="en-US" sz="2000" b="1" dirty="0">
                <a:solidFill>
                  <a:srgbClr val="FF0000"/>
                </a:solidFill>
              </a:rPr>
              <a:t> County, Kitale station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Mean hourly ET</a:t>
            </a:r>
            <a:r>
              <a:rPr lang="en-US" sz="2000" baseline="-25000" dirty="0">
                <a:solidFill>
                  <a:srgbClr val="000000"/>
                </a:solidFill>
              </a:rPr>
              <a:t>0  </a:t>
            </a:r>
            <a:r>
              <a:rPr lang="en-US" sz="2000" dirty="0">
                <a:solidFill>
                  <a:srgbClr val="000000"/>
                </a:solidFill>
              </a:rPr>
              <a:t>ranged from 0.0844±0.11 mm/hour in 2001 to 0.119±0.14 mm/hour in 2017.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SEM ranged from 0.0011 in 2020 to 0.015 in 2019.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426349-B6DB-37DF-57FD-383683425D0D}"/>
              </a:ext>
            </a:extLst>
          </p:cNvPr>
          <p:cNvSpPr txBox="1">
            <a:spLocks/>
          </p:cNvSpPr>
          <p:nvPr/>
        </p:nvSpPr>
        <p:spPr>
          <a:xfrm>
            <a:off x="192882" y="5153721"/>
            <a:ext cx="7329488" cy="11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15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a) </a:t>
            </a:r>
            <a:r>
              <a:rPr lang="en-US" sz="2100" dirty="0"/>
              <a:t>hourly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ET</a:t>
            </a:r>
            <a:r>
              <a:rPr lang="en-US" sz="21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in Nyeri County, b) </a:t>
            </a:r>
            <a:r>
              <a:rPr lang="en-US" sz="2100" dirty="0"/>
              <a:t> hourly ET</a:t>
            </a:r>
            <a:r>
              <a:rPr lang="en-US" sz="2100" baseline="-25000" dirty="0"/>
              <a:t>0</a:t>
            </a:r>
            <a:r>
              <a:rPr lang="en-US" sz="2100" dirty="0"/>
              <a:t> distribution at Trans </a:t>
            </a:r>
            <a:r>
              <a:rPr lang="en-US" sz="2100" dirty="0" err="1"/>
              <a:t>Nzoia</a:t>
            </a:r>
            <a:r>
              <a:rPr lang="en-US" sz="2100" dirty="0"/>
              <a:t> County, Kitale station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FC7DCE-E669-6309-9523-1C8B0998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6789"/>
            <a:ext cx="4212431" cy="31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657EA-B45A-0AFD-504B-DFF2CD372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43" y="3236119"/>
            <a:ext cx="4064794" cy="3138366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5EDE2DEB-5321-9053-6EEA-8B89AA30202A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10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20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6EE33-74AB-D3BF-EAB6-6FC21E22EBC2}"/>
              </a:ext>
            </a:extLst>
          </p:cNvPr>
          <p:cNvSpPr txBox="1"/>
          <p:nvPr/>
        </p:nvSpPr>
        <p:spPr>
          <a:xfrm>
            <a:off x="621629" y="640080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6: Hourly ET</a:t>
            </a:r>
            <a:r>
              <a:rPr lang="en-US" sz="4400" b="1" kern="1200" baseline="-2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trends in the four counties under study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72B5-22D9-477B-3879-FE25BE36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120966"/>
            <a:ext cx="4021931" cy="6600509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2F817F3-EDE8-ABE8-BDFD-D6D9D7A353DD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11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321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15FCF1-8E7D-B7DD-132F-BA5F31DFAEE2}"/>
              </a:ext>
            </a:extLst>
          </p:cNvPr>
          <p:cNvSpPr txBox="1">
            <a:spLocks/>
          </p:cNvSpPr>
          <p:nvPr/>
        </p:nvSpPr>
        <p:spPr>
          <a:xfrm>
            <a:off x="964407" y="1785938"/>
            <a:ext cx="2778918" cy="2728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7: Hourly ET</a:t>
            </a:r>
            <a:r>
              <a:rPr lang="en-US" sz="3300" b="1" kern="1200" baseline="-2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range and variability among  the four counties under study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EFDACECF-782C-DA57-2FF3-6A8869F6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76766"/>
            <a:ext cx="4493420" cy="6279584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4E3E3E7E-6780-6EF3-E63D-2B016DAABFE7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12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281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4855B763-3E9E-EA05-0F38-8F1DB7E6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700985"/>
            <a:ext cx="6569451" cy="5452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0762E-D6AD-741D-DB44-E3595D70BB29}"/>
              </a:ext>
            </a:extLst>
          </p:cNvPr>
          <p:cNvSpPr txBox="1"/>
          <p:nvPr/>
        </p:nvSpPr>
        <p:spPr>
          <a:xfrm>
            <a:off x="8153401" y="427565"/>
            <a:ext cx="3395133" cy="557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8: Correlation of Hourly ET</a:t>
            </a:r>
            <a:r>
              <a:rPr lang="en-US" sz="4400" b="1" kern="1200" baseline="-2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between Arid and semi arid and  Humid 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limatic regions under study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6EC1914F-82D4-7F4C-2DF0-18B88C4AA36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0680700" y="6356350"/>
            <a:ext cx="67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13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42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754D4-3313-0950-FBD4-E4D433853799}"/>
              </a:ext>
            </a:extLst>
          </p:cNvPr>
          <p:cNvSpPr txBox="1"/>
          <p:nvPr/>
        </p:nvSpPr>
        <p:spPr>
          <a:xfrm>
            <a:off x="264318" y="353160"/>
            <a:ext cx="11927679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9: Correlation of  daily ET</a:t>
            </a:r>
            <a:r>
              <a:rPr lang="en-US" sz="2200" b="1" baseline="-2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 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ERA5 and synoptic data in Arid and Semi arid (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Aw,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Bsh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Bwh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climate)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counties of Kenya under study</a:t>
            </a: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BB2D3F32-4602-1762-7BEF-419B0696C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38" y="2181426"/>
            <a:ext cx="4773298" cy="3997637"/>
          </a:xfrm>
          <a:prstGeom prst="rect">
            <a:avLst/>
          </a:prstGeom>
        </p:spPr>
      </p:pic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5ED7812B-3F86-82AE-6447-58258840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217815"/>
            <a:ext cx="4745200" cy="3997831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01033AA-0120-B8A3-933F-25010582A10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090366" y="6430963"/>
            <a:ext cx="1061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14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78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73B2D-02FC-7CD0-CFE0-8B72721C8DB2}"/>
              </a:ext>
            </a:extLst>
          </p:cNvPr>
          <p:cNvSpPr txBox="1"/>
          <p:nvPr/>
        </p:nvSpPr>
        <p:spPr>
          <a:xfrm>
            <a:off x="242889" y="353160"/>
            <a:ext cx="11787186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10: Correlation of daily ET</a:t>
            </a:r>
            <a:r>
              <a:rPr lang="en-US" sz="2200" b="1" baseline="-2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from ERA5 and synoptic data Humid climatic(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Cfa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Cwa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climate)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counties of Kenya under study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4B2365C0-FA21-442E-A75D-423BC81F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38" y="2181426"/>
            <a:ext cx="4773298" cy="3997637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C558885E-592D-7108-3B9D-3D58FA29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217815"/>
            <a:ext cx="4759322" cy="3997831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583B3E26-490B-902F-AE12-F961F52FBB4E}"/>
              </a:ext>
            </a:extLst>
          </p:cNvPr>
          <p:cNvSpPr txBox="1">
            <a:spLocks/>
          </p:cNvSpPr>
          <p:nvPr/>
        </p:nvSpPr>
        <p:spPr>
          <a:xfrm>
            <a:off x="9286875" y="6445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15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16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0AE20-E36B-8C1C-104C-D6F9F5A8258E}"/>
              </a:ext>
            </a:extLst>
          </p:cNvPr>
          <p:cNvSpPr txBox="1"/>
          <p:nvPr/>
        </p:nvSpPr>
        <p:spPr>
          <a:xfrm>
            <a:off x="8916894" y="2127346"/>
            <a:ext cx="2886029" cy="3681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595959"/>
                </a:solidFill>
              </a:rPr>
              <a:t>Figure 11: Daily  ET</a:t>
            </a:r>
            <a:r>
              <a:rPr lang="en-US" sz="2400" b="1" baseline="-25000" dirty="0">
                <a:solidFill>
                  <a:srgbClr val="595959"/>
                </a:solidFill>
              </a:rPr>
              <a:t>0</a:t>
            </a:r>
            <a:r>
              <a:rPr lang="en-US" sz="2400" b="1" dirty="0">
                <a:solidFill>
                  <a:srgbClr val="595959"/>
                </a:solidFill>
              </a:rPr>
              <a:t>  trends and variability using two datasets in the ASALs counties(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 and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climates)</a:t>
            </a:r>
            <a:r>
              <a:rPr lang="en-US" sz="2400" b="1" dirty="0">
                <a:solidFill>
                  <a:srgbClr val="595959"/>
                </a:solidFill>
              </a:rPr>
              <a:t> under study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C7E52-CFBB-1DC6-8CFD-324722E9942B}"/>
              </a:ext>
            </a:extLst>
          </p:cNvPr>
          <p:cNvGrpSpPr/>
          <p:nvPr/>
        </p:nvGrpSpPr>
        <p:grpSpPr>
          <a:xfrm>
            <a:off x="69850" y="0"/>
            <a:ext cx="8847044" cy="6858000"/>
            <a:chOff x="3270250" y="0"/>
            <a:chExt cx="8847044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33E936-986E-0979-4657-4B1951539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7105" y="0"/>
              <a:ext cx="4270189" cy="6858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D2190F-C7D9-AA12-63F6-54107A5F80F6}"/>
                </a:ext>
              </a:extLst>
            </p:cNvPr>
            <p:cNvGrpSpPr/>
            <p:nvPr/>
          </p:nvGrpSpPr>
          <p:grpSpPr>
            <a:xfrm>
              <a:off x="3270250" y="0"/>
              <a:ext cx="4251325" cy="6858000"/>
              <a:chOff x="3270250" y="0"/>
              <a:chExt cx="4251325" cy="6858000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89EDCBDD-9AFD-F25B-E33E-D15D6E0ED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250" y="0"/>
                <a:ext cx="425132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8CA585-4AD5-E9CE-C88B-1A526A69A019}"/>
                  </a:ext>
                </a:extLst>
              </p:cNvPr>
              <p:cNvSpPr txBox="1"/>
              <p:nvPr/>
            </p:nvSpPr>
            <p:spPr>
              <a:xfrm>
                <a:off x="4475661" y="20360"/>
                <a:ext cx="2193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a) Voi,ERA5 daily ET</a:t>
                </a:r>
                <a:r>
                  <a:rPr lang="en-US" b="1" baseline="-25000" dirty="0"/>
                  <a:t>0</a:t>
                </a:r>
                <a:endParaRPr lang="en-GB" b="1" baseline="-250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8B11AD-73AA-B408-D52C-C693EBC4CC48}"/>
                  </a:ext>
                </a:extLst>
              </p:cNvPr>
              <p:cNvSpPr txBox="1"/>
              <p:nvPr/>
            </p:nvSpPr>
            <p:spPr>
              <a:xfrm>
                <a:off x="4636293" y="3664743"/>
                <a:ext cx="2574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b) Voi, Synoptic daily ET</a:t>
                </a:r>
                <a:r>
                  <a:rPr lang="en-US" b="1" baseline="-25000" dirty="0"/>
                  <a:t>0</a:t>
                </a:r>
                <a:endParaRPr lang="en-GB" b="1" baseline="-250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C8DF5B-A07F-0998-5B52-270348E17F64}"/>
                </a:ext>
              </a:extLst>
            </p:cNvPr>
            <p:cNvSpPr txBox="1"/>
            <p:nvPr/>
          </p:nvSpPr>
          <p:spPr>
            <a:xfrm>
              <a:off x="9008269" y="13216"/>
              <a:ext cx="2619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c) Garissa, ERA5 daily ET</a:t>
              </a:r>
              <a:r>
                <a:rPr lang="en-US" b="1" baseline="-25000" dirty="0"/>
                <a:t>0</a:t>
              </a:r>
              <a:endParaRPr lang="en-GB" b="1" baseline="-25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2448A3-55A4-25C9-429B-548565FA297D}"/>
                </a:ext>
              </a:extLst>
            </p:cNvPr>
            <p:cNvSpPr txBox="1"/>
            <p:nvPr/>
          </p:nvSpPr>
          <p:spPr>
            <a:xfrm>
              <a:off x="8385409" y="3664743"/>
              <a:ext cx="296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d) Garissa, Synoptic daily ET</a:t>
              </a:r>
              <a:r>
                <a:rPr lang="en-US" b="1" baseline="-25000" dirty="0"/>
                <a:t>0</a:t>
              </a:r>
              <a:endParaRPr lang="en-GB" b="1" baseline="-25000" dirty="0"/>
            </a:p>
          </p:txBody>
        </p:sp>
      </p:grp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C04A0EC6-CC93-5D94-7681-253227A123C8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16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176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E66C55-6809-3CDD-8B79-ED4A2F682C1C}"/>
              </a:ext>
            </a:extLst>
          </p:cNvPr>
          <p:cNvSpPr txBox="1"/>
          <p:nvPr/>
        </p:nvSpPr>
        <p:spPr>
          <a:xfrm>
            <a:off x="9258466" y="2508184"/>
            <a:ext cx="288581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Figure 12: Daily  ET</a:t>
            </a:r>
            <a:r>
              <a:rPr lang="en-US" sz="2400" b="1" baseline="-25000" dirty="0"/>
              <a:t>0</a:t>
            </a:r>
            <a:r>
              <a:rPr lang="en-US" sz="2400" b="1" dirty="0"/>
              <a:t>  </a:t>
            </a:r>
            <a:r>
              <a:rPr lang="en-US" sz="2400" b="1" dirty="0" err="1"/>
              <a:t>trendsand</a:t>
            </a:r>
            <a:r>
              <a:rPr lang="en-US" sz="2400" b="1" dirty="0"/>
              <a:t> variability using two datasets in  Humid counties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climate)</a:t>
            </a:r>
            <a:r>
              <a:rPr lang="en-US" sz="2400" b="1" dirty="0"/>
              <a:t> under study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EDE056-7BFF-C5E4-138A-73C1F9F9E260}"/>
              </a:ext>
            </a:extLst>
          </p:cNvPr>
          <p:cNvGrpSpPr/>
          <p:nvPr/>
        </p:nvGrpSpPr>
        <p:grpSpPr>
          <a:xfrm>
            <a:off x="188913" y="66586"/>
            <a:ext cx="8895556" cy="6724827"/>
            <a:chOff x="3213101" y="54591"/>
            <a:chExt cx="8895556" cy="672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4A339E-C4E6-A750-EF85-29D8066D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9442" y="69950"/>
              <a:ext cx="4099215" cy="651227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F1E968-29ED-FD3B-1184-B2EEE536E8E8}"/>
                </a:ext>
              </a:extLst>
            </p:cNvPr>
            <p:cNvGrpSpPr/>
            <p:nvPr/>
          </p:nvGrpSpPr>
          <p:grpSpPr>
            <a:xfrm>
              <a:off x="3213101" y="54591"/>
              <a:ext cx="4159249" cy="6724827"/>
              <a:chOff x="3213101" y="54591"/>
              <a:chExt cx="4159249" cy="672482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D75DC6F-29F8-7BBD-9E20-EAC8AF05D6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101" y="69950"/>
                <a:ext cx="4159249" cy="6709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23DEE-4201-A854-116B-5614D18991D9}"/>
                  </a:ext>
                </a:extLst>
              </p:cNvPr>
              <p:cNvSpPr txBox="1"/>
              <p:nvPr/>
            </p:nvSpPr>
            <p:spPr>
              <a:xfrm>
                <a:off x="3707606" y="54591"/>
                <a:ext cx="2482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a) Kitale, ERA5 daily ET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 </a:t>
                </a:r>
                <a:endParaRPr lang="en-GB" b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8C485-2C16-E720-1D21-BD92DE09C6E0}"/>
                  </a:ext>
                </a:extLst>
              </p:cNvPr>
              <p:cNvSpPr txBox="1"/>
              <p:nvPr/>
            </p:nvSpPr>
            <p:spPr>
              <a:xfrm>
                <a:off x="4514814" y="3564731"/>
                <a:ext cx="281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b) Kitale Synoptic daily ET</a:t>
                </a:r>
                <a:r>
                  <a:rPr lang="en-US" b="1" baseline="-25000" dirty="0"/>
                  <a:t>0</a:t>
                </a:r>
                <a:endParaRPr lang="en-GB" b="1" baseline="-250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E0B5CC-5076-1ACB-A1E1-16209FF9596A}"/>
                </a:ext>
              </a:extLst>
            </p:cNvPr>
            <p:cNvSpPr txBox="1"/>
            <p:nvPr/>
          </p:nvSpPr>
          <p:spPr>
            <a:xfrm>
              <a:off x="9444038" y="54591"/>
              <a:ext cx="2424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d) Nyeri, ERA5 daily ET</a:t>
              </a:r>
              <a:r>
                <a:rPr lang="en-US" b="1" baseline="-25000" dirty="0"/>
                <a:t>0</a:t>
              </a:r>
              <a:endParaRPr lang="en-GB" b="1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0F48C7-199B-82B1-909F-FD82A6EDA85A}"/>
                </a:ext>
              </a:extLst>
            </p:cNvPr>
            <p:cNvSpPr txBox="1"/>
            <p:nvPr/>
          </p:nvSpPr>
          <p:spPr>
            <a:xfrm>
              <a:off x="9277710" y="3564731"/>
              <a:ext cx="2716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e) Nyeri, synoptic daily ET</a:t>
              </a:r>
              <a:r>
                <a:rPr lang="en-US" b="1" baseline="-25000" dirty="0"/>
                <a:t>0</a:t>
              </a:r>
              <a:endParaRPr lang="en-GB" b="1" baseline="-25000" dirty="0"/>
            </a:p>
          </p:txBody>
        </p:sp>
      </p:grp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0AE9A8C4-CDFB-90C9-A35E-C7787E55E9DF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17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945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4D1B-CB84-4EE7-AAE5-F59E78AA6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0531" y="492919"/>
            <a:ext cx="7508081" cy="5722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The hourly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demonstrated a gaussian distribution shape with highest values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+mn-cs"/>
              </a:rPr>
              <a:t> between </a:t>
            </a:r>
            <a:r>
              <a:rPr lang="en-US" sz="2000" kern="1200" dirty="0">
                <a:solidFill>
                  <a:srgbClr val="FF0000"/>
                </a:solidFill>
                <a:ea typeface="+mn-ea"/>
                <a:cs typeface="+mn-cs"/>
              </a:rPr>
              <a:t>10.00 am and 1.00 pm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+mn-cs"/>
              </a:rPr>
              <a:t>,</a:t>
            </a:r>
            <a:r>
              <a:rPr lang="en-US" sz="2000" dirty="0">
                <a:cs typeface="Times New Roman" panose="02020603050405020304" pitchFamily="18" charset="0"/>
              </a:rPr>
              <a:t> and was directly influenced by temperature, solar radiation and windspeed.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The average  hourly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was</a:t>
            </a:r>
            <a:r>
              <a:rPr lang="en-GB" sz="14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0.07±0.09 in Nyeri ,0.1±0.09 in Trans </a:t>
            </a:r>
            <a:r>
              <a:rPr lang="en-US" sz="2000" dirty="0" err="1">
                <a:cs typeface="Times New Roman" panose="02020603050405020304" pitchFamily="18" charset="0"/>
              </a:rPr>
              <a:t>Nzoia</a:t>
            </a:r>
            <a:r>
              <a:rPr lang="en-US" sz="2000" dirty="0"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cs typeface="Times New Roman" panose="02020603050405020304" pitchFamily="18" charset="0"/>
              </a:rPr>
              <a:t>Cfa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Cwa</a:t>
            </a:r>
            <a:r>
              <a:rPr lang="en-US" sz="2000" dirty="0">
                <a:cs typeface="Times New Roman" panose="02020603050405020304" pitchFamily="18" charset="0"/>
              </a:rPr>
              <a:t> climate)  and  0.35 ±0.2 in Garissa , 0.2±0.2 in </a:t>
            </a:r>
            <a:r>
              <a:rPr lang="en-US" sz="2000" dirty="0" err="1">
                <a:cs typeface="Times New Roman" panose="02020603050405020304" pitchFamily="18" charset="0"/>
              </a:rPr>
              <a:t>Taita</a:t>
            </a:r>
            <a:r>
              <a:rPr lang="en-US" sz="2000" dirty="0">
                <a:cs typeface="Times New Roman" panose="02020603050405020304" pitchFamily="18" charset="0"/>
              </a:rPr>
              <a:t> Taveta (Aw, </a:t>
            </a:r>
            <a:r>
              <a:rPr lang="en-US" sz="2000" dirty="0" err="1">
                <a:cs typeface="Times New Roman" panose="02020603050405020304" pitchFamily="18" charset="0"/>
              </a:rPr>
              <a:t>Bsh</a:t>
            </a:r>
            <a:r>
              <a:rPr lang="en-US" sz="2000" dirty="0"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cs typeface="Times New Roman" panose="02020603050405020304" pitchFamily="18" charset="0"/>
              </a:rPr>
              <a:t>Bwh</a:t>
            </a:r>
            <a:r>
              <a:rPr lang="en-US" sz="2000" dirty="0">
                <a:cs typeface="Times New Roman" panose="02020603050405020304" pitchFamily="18" charset="0"/>
              </a:rPr>
              <a:t> climate)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The pattern of hourly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concurred well with the patterns of daily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There existed a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moderate correlation  </a:t>
            </a:r>
            <a:r>
              <a:rPr lang="en-US" sz="2000" dirty="0">
                <a:cs typeface="Times New Roman" panose="02020603050405020304" pitchFamily="18" charset="0"/>
              </a:rPr>
              <a:t>between hourly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from different climates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Cfa,Cwa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Aw,Bsh,Bwh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 and a very strong correlation </a:t>
            </a:r>
            <a:r>
              <a:rPr lang="en-US" sz="2000" dirty="0">
                <a:cs typeface="Times New Roman" panose="02020603050405020304" pitchFamily="18" charset="0"/>
              </a:rPr>
              <a:t>between </a:t>
            </a:r>
            <a:r>
              <a:rPr lang="en-US" sz="2000" dirty="0" err="1">
                <a:cs typeface="Times New Roman" panose="02020603050405020304" pitchFamily="18" charset="0"/>
              </a:rPr>
              <a:t>houly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from same climates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Cfa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Cfa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or 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Aw,and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Bsh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There existed a moderate correlation between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from synoptic data and ERA5 reanalysis data in Arid and semi arid climatic regions (</a:t>
            </a:r>
            <a:r>
              <a:rPr 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0.64</a:t>
            </a:r>
            <a:r>
              <a:rPr lang="en-US" sz="2000" dirty="0">
                <a:cs typeface="Times New Roman" panose="02020603050405020304" pitchFamily="18" charset="0"/>
              </a:rPr>
              <a:t> in Voi, </a:t>
            </a:r>
            <a:r>
              <a:rPr lang="en-US" sz="2000" dirty="0" err="1">
                <a:cs typeface="Times New Roman" panose="02020603050405020304" pitchFamily="18" charset="0"/>
              </a:rPr>
              <a:t>Taita</a:t>
            </a:r>
            <a:r>
              <a:rPr lang="en-US" sz="2000" dirty="0">
                <a:cs typeface="Times New Roman" panose="02020603050405020304" pitchFamily="18" charset="0"/>
              </a:rPr>
              <a:t>-Taveta county and </a:t>
            </a:r>
            <a:r>
              <a:rPr 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0.63</a:t>
            </a: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in Garissa, Garissa County)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cs typeface="Times New Roman" panose="02020603050405020304" pitchFamily="18" charset="0"/>
              </a:rPr>
              <a:t> There existed a strong correlation between </a:t>
            </a:r>
            <a:r>
              <a:rPr lang="en-US" sz="2000" i="1" dirty="0">
                <a:cs typeface="Times New Roman" panose="02020603050405020304" pitchFamily="18" charset="0"/>
              </a:rPr>
              <a:t>ET</a:t>
            </a:r>
            <a:r>
              <a:rPr lang="en-US" sz="2000" i="1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from synoptic data and ERA5 reanalysis data in humid climatic regions (</a:t>
            </a:r>
            <a:r>
              <a:rPr 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0.68</a:t>
            </a:r>
            <a:r>
              <a:rPr lang="en-US" sz="2000" dirty="0">
                <a:cs typeface="Times New Roman" panose="02020603050405020304" pitchFamily="18" charset="0"/>
              </a:rPr>
              <a:t> in Nyeri County and </a:t>
            </a:r>
            <a:r>
              <a:rPr 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0.67</a:t>
            </a:r>
            <a:r>
              <a:rPr lang="en-US" sz="2000" dirty="0">
                <a:cs typeface="Times New Roman" panose="02020603050405020304" pitchFamily="18" charset="0"/>
              </a:rPr>
              <a:t> in Kitale, Trans </a:t>
            </a:r>
            <a:r>
              <a:rPr lang="en-US" sz="2000" dirty="0" err="1">
                <a:cs typeface="Times New Roman" panose="02020603050405020304" pitchFamily="18" charset="0"/>
              </a:rPr>
              <a:t>Nzoia</a:t>
            </a:r>
            <a:r>
              <a:rPr lang="en-US" sz="2000" dirty="0">
                <a:cs typeface="Times New Roman" panose="02020603050405020304" pitchFamily="18" charset="0"/>
              </a:rPr>
              <a:t> County)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ABCFB-2C70-EB67-60C0-7C1BACA87038}"/>
              </a:ext>
            </a:extLst>
          </p:cNvPr>
          <p:cNvSpPr txBox="1"/>
          <p:nvPr/>
        </p:nvSpPr>
        <p:spPr>
          <a:xfrm>
            <a:off x="321564" y="398234"/>
            <a:ext cx="352415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agrometeorology and agricultural planning processes in different climatic regions of Kenya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food security preparedness in climate change and variability regimes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 investigating variability and uncertainties of various datasets in analysis of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Kenya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and monitoring water loss in hourly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periodicity  is critical in determining quantity of water lost and planning irrigation mechanisms and management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ADBBD1BD-531A-98DE-CB9E-8F571E61EC1F}"/>
              </a:ext>
            </a:extLst>
          </p:cNvPr>
          <p:cNvSpPr txBox="1">
            <a:spLocks/>
          </p:cNvSpPr>
          <p:nvPr/>
        </p:nvSpPr>
        <p:spPr>
          <a:xfrm>
            <a:off x="9246394" y="6334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18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795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6A09F-EF43-40DF-99D4-C1C978FF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A83D5-442D-4B1A-918A-9F8D996A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3B850FF-6169-4056-8077-06FFA93A536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water evaporating surface&#10;&#10;Description automatically generated">
            <a:extLst>
              <a:ext uri="{FF2B5EF4-FFF2-40B4-BE49-F238E27FC236}">
                <a16:creationId xmlns:a16="http://schemas.microsoft.com/office/drawing/2014/main" id="{7CE0C68D-C930-A043-DC6F-ECC71069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25" y="2365086"/>
            <a:ext cx="5664133" cy="31860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745502-4A9F-51B7-C0AF-0A3BAAA89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7" y="5551160"/>
            <a:ext cx="1271549" cy="12715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D7E75C-23B2-F725-03A5-738768EA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9" y="5644657"/>
            <a:ext cx="1560680" cy="11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7414F-1832-D48D-2CB5-4FC90320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5" y="5551160"/>
            <a:ext cx="1271540" cy="126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2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1ACAF-4E31-4993-BFB9-0E618E4C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55" y="136672"/>
            <a:ext cx="3164090" cy="481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6772F-21BE-4182-9C2A-067E7B4DC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4" y="610120"/>
            <a:ext cx="5528810" cy="19788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and compare hourly reference evapotranspiration from ERA5 reanalysis data in Kenya counties of diverse climatology and compare with daily synoptic meteorological measurements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CD66E3-3A37-4698-A586-182EFD9F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878" y="0"/>
            <a:ext cx="5183188" cy="5981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C05999-04AC-4553-BCD2-071207BAF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5296" y="777886"/>
            <a:ext cx="6296704" cy="5829935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 Kenya Highlands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Nyeri County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falls in between Mount Kenya (5199m above sea level) and Aberdare ranges (approximately 3350 m above sea level).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</a:t>
            </a:r>
            <a:r>
              <a:rPr lang="en-US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Nzoia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mountainous and climatically characterized by humid conditions,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Highland equatorial, mild, and generally warm and temperate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Arid, And Semi-arid Savannah Tropical Conditions Regions</a:t>
            </a:r>
            <a:endParaRPr lang="en-US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Garissa County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climate classification varies from a Semiarid climate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Bsh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to a hot desert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climate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Bwh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Taita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-Taveta County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percent arid and semi-arid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experiences a bimodal rainfall characterization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a tropical savannah climate (Aw)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8E1A3-FC1A-4570-B5E5-AFF06CA1E5AB}"/>
              </a:ext>
            </a:extLst>
          </p:cNvPr>
          <p:cNvSpPr txBox="1"/>
          <p:nvPr/>
        </p:nvSpPr>
        <p:spPr>
          <a:xfrm>
            <a:off x="317271" y="6379607"/>
            <a:ext cx="41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Study area’s geographic location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59E87F-B3EA-4305-89E7-C6CA83CC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7" y="6369765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2</a:t>
            </a:fld>
            <a:endParaRPr lang="en-US" sz="2400" b="1" dirty="0"/>
          </a:p>
        </p:txBody>
      </p:sp>
      <p:pic>
        <p:nvPicPr>
          <p:cNvPr id="9" name="Picture 8" descr="A map of different colors&#10;&#10;Description automatically generated">
            <a:extLst>
              <a:ext uri="{FF2B5EF4-FFF2-40B4-BE49-F238E27FC236}">
                <a16:creationId xmlns:a16="http://schemas.microsoft.com/office/drawing/2014/main" id="{95E0B2C1-F7D2-92F6-B004-1E308B42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2" y="1978456"/>
            <a:ext cx="4071936" cy="4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5A6ED0-C3AA-44BD-84D8-AEDB07665980}"/>
              </a:ext>
            </a:extLst>
          </p:cNvPr>
          <p:cNvSpPr txBox="1">
            <a:spLocks/>
          </p:cNvSpPr>
          <p:nvPr/>
        </p:nvSpPr>
        <p:spPr>
          <a:xfrm>
            <a:off x="838200" y="337207"/>
            <a:ext cx="10515600" cy="51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48C3F-272E-BB56-DE36-68F10E872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2" y="850902"/>
            <a:ext cx="11630024" cy="5557042"/>
          </a:xfrm>
        </p:spPr>
        <p:txBody>
          <a:bodyPr>
            <a:normAutofit/>
          </a:bodyPr>
          <a:lstStyle/>
          <a:p>
            <a:pPr algn="just"/>
            <a:r>
              <a:rPr lang="en-GB" sz="1800" i="1" dirty="0">
                <a:cs typeface="Times New Roman" panose="02020603050405020304" pitchFamily="18" charset="0"/>
              </a:rPr>
              <a:t>Allen, R.G., Pereira, L.S., </a:t>
            </a:r>
            <a:r>
              <a:rPr lang="en-GB" sz="1800" i="1" dirty="0" err="1">
                <a:cs typeface="Times New Roman" panose="02020603050405020304" pitchFamily="18" charset="0"/>
              </a:rPr>
              <a:t>Raes</a:t>
            </a:r>
            <a:r>
              <a:rPr lang="en-GB" sz="1800" i="1" dirty="0">
                <a:cs typeface="Times New Roman" panose="02020603050405020304" pitchFamily="18" charset="0"/>
              </a:rPr>
              <a:t>, D., and Smith, M., 1998: Crop evapotranspiration: FAO Irrigation and drainage paper 56. FAO - Food and Agriculture Organization, United Nations Rome, Italy. </a:t>
            </a:r>
            <a:r>
              <a:rPr lang="en-GB" sz="1800" i="1" dirty="0">
                <a:cs typeface="Times New Roman" panose="02020603050405020304" pitchFamily="18" charset="0"/>
                <a:hlinkClick r:id="rId2"/>
              </a:rPr>
              <a:t>http://www.fao.org/3/X0490E/X0490E00.htm. ISBN 92-5-104219-5</a:t>
            </a:r>
            <a:endParaRPr lang="en-GB" sz="1800" i="1" dirty="0">
              <a:cs typeface="Times New Roman" panose="02020603050405020304" pitchFamily="18" charset="0"/>
            </a:endParaRPr>
          </a:p>
          <a:p>
            <a:pPr algn="just"/>
            <a:r>
              <a:rPr lang="en-GB" sz="1800" i="1" dirty="0">
                <a:cs typeface="Times New Roman" panose="02020603050405020304" pitchFamily="18" charset="0"/>
              </a:rPr>
              <a:t>Lakatos, M., </a:t>
            </a:r>
            <a:r>
              <a:rPr lang="en-GB" sz="1800" i="1" dirty="0" err="1">
                <a:cs typeface="Times New Roman" panose="02020603050405020304" pitchFamily="18" charset="0"/>
              </a:rPr>
              <a:t>Weidinger</a:t>
            </a:r>
            <a:r>
              <a:rPr lang="en-GB" sz="1800" i="1" dirty="0">
                <a:cs typeface="Times New Roman" panose="02020603050405020304" pitchFamily="18" charset="0"/>
              </a:rPr>
              <a:t>, T., Hoffmann, L., Bihari, Z., and </a:t>
            </a:r>
            <a:r>
              <a:rPr lang="en-GB" sz="1800" i="1" dirty="0" err="1">
                <a:cs typeface="Times New Roman" panose="02020603050405020304" pitchFamily="18" charset="0"/>
              </a:rPr>
              <a:t>Horváth</a:t>
            </a:r>
            <a:r>
              <a:rPr lang="en-GB" sz="1800" i="1" dirty="0">
                <a:cs typeface="Times New Roman" panose="02020603050405020304" pitchFamily="18" charset="0"/>
              </a:rPr>
              <a:t>, Á., 2020: Computation of daily Penman-Monteith reference evapotranspiration in the Carpathian Region and comparison with Thornthwaite estimates. Advances in Science and Research, 16, 251-259. </a:t>
            </a:r>
            <a:r>
              <a:rPr lang="en-GB" sz="1800" i="1" dirty="0">
                <a:cs typeface="Times New Roman" panose="02020603050405020304" pitchFamily="18" charset="0"/>
                <a:hlinkClick r:id="rId3"/>
              </a:rPr>
              <a:t>https://doi.org/10.5194/asr-16-251-2020</a:t>
            </a:r>
            <a:endParaRPr lang="en-GB" sz="1800" i="1" dirty="0">
              <a:cs typeface="Times New Roman" panose="02020603050405020304" pitchFamily="18" charset="0"/>
            </a:endParaRPr>
          </a:p>
          <a:p>
            <a:pPr algn="just"/>
            <a:r>
              <a:rPr lang="en-GB" sz="1800" i="1" dirty="0" err="1">
                <a:cs typeface="Times New Roman" panose="02020603050405020304" pitchFamily="18" charset="0"/>
              </a:rPr>
              <a:t>Musyimi,P</a:t>
            </a:r>
            <a:r>
              <a:rPr lang="en-GB" sz="1800" i="1" dirty="0">
                <a:cs typeface="Times New Roman" panose="02020603050405020304" pitchFamily="18" charset="0"/>
              </a:rPr>
              <a:t>. K., </a:t>
            </a:r>
            <a:r>
              <a:rPr lang="en-GB" sz="1800" i="1" dirty="0" err="1">
                <a:cs typeface="Times New Roman" panose="02020603050405020304" pitchFamily="18" charset="0"/>
              </a:rPr>
              <a:t>Székely,B</a:t>
            </a:r>
            <a:r>
              <a:rPr lang="en-GB" sz="1800" i="1" dirty="0">
                <a:cs typeface="Times New Roman" panose="02020603050405020304" pitchFamily="18" charset="0"/>
              </a:rPr>
              <a:t>., </a:t>
            </a:r>
            <a:r>
              <a:rPr lang="en-GB" sz="1800" i="1" dirty="0" err="1">
                <a:cs typeface="Times New Roman" panose="02020603050405020304" pitchFamily="18" charset="0"/>
              </a:rPr>
              <a:t>Gandhi,A</a:t>
            </a:r>
            <a:r>
              <a:rPr lang="en-GB" sz="1800" i="1" dirty="0">
                <a:cs typeface="Times New Roman" panose="02020603050405020304" pitchFamily="18" charset="0"/>
              </a:rPr>
              <a:t>.,  </a:t>
            </a:r>
            <a:r>
              <a:rPr lang="en-GB" sz="1800" i="1" dirty="0" err="1">
                <a:cs typeface="Times New Roman" panose="02020603050405020304" pitchFamily="18" charset="0"/>
              </a:rPr>
              <a:t>WeidingerT</a:t>
            </a:r>
            <a:r>
              <a:rPr lang="en-GB" sz="1800" i="1" dirty="0">
                <a:cs typeface="Times New Roman" panose="02020603050405020304" pitchFamily="18" charset="0"/>
              </a:rPr>
              <a:t>. (2022). Palmer-type soil modelling for evapotranspiration in different climatic regions of Kenya. Hungarian Geographical Bulletin, 71(4), 365-382. </a:t>
            </a:r>
            <a:r>
              <a:rPr lang="en-GB" sz="1800" i="1" dirty="0">
                <a:cs typeface="Times New Roman" panose="02020603050405020304" pitchFamily="18" charset="0"/>
                <a:hlinkClick r:id="rId4"/>
              </a:rPr>
              <a:t>https://doi.org/10.15201/hungeobull.71.4.4</a:t>
            </a:r>
            <a:endParaRPr lang="en-GB" sz="1800" i="1" dirty="0">
              <a:cs typeface="Times New Roman" panose="02020603050405020304" pitchFamily="18" charset="0"/>
            </a:endParaRPr>
          </a:p>
          <a:p>
            <a:pPr algn="just"/>
            <a:r>
              <a:rPr lang="en-GB" sz="1800" i="1" dirty="0">
                <a:cs typeface="Times New Roman" panose="02020603050405020304" pitchFamily="18" charset="0"/>
              </a:rPr>
              <a:t>Peel, M.C., Finlayson, B.L., and McMahon, T.A., 2007: Updated world map of the </a:t>
            </a:r>
            <a:r>
              <a:rPr lang="en-GB" sz="1800" i="1" dirty="0" err="1">
                <a:cs typeface="Times New Roman" panose="02020603050405020304" pitchFamily="18" charset="0"/>
              </a:rPr>
              <a:t>Köppen</a:t>
            </a:r>
            <a:r>
              <a:rPr lang="en-GB" sz="1800" i="1" dirty="0">
                <a:cs typeface="Times New Roman" panose="02020603050405020304" pitchFamily="18" charset="0"/>
              </a:rPr>
              <a:t>-Geiger climate classification. Hydrology and Earth System Sciences Discussions, European Geosciences Union, 11, 1633-1644. </a:t>
            </a:r>
            <a:r>
              <a:rPr lang="en-GB" sz="1800" i="1" dirty="0">
                <a:cs typeface="Times New Roman" panose="02020603050405020304" pitchFamily="18" charset="0"/>
                <a:hlinkClick r:id="rId5"/>
              </a:rPr>
              <a:t>https://doi.org/10.5194/hess-11-1633-2007</a:t>
            </a:r>
            <a:endParaRPr lang="en-GB" sz="1800" i="1" dirty="0">
              <a:cs typeface="Times New Roman" panose="02020603050405020304" pitchFamily="18" charset="0"/>
            </a:endParaRPr>
          </a:p>
          <a:p>
            <a:pPr algn="just"/>
            <a:r>
              <a:rPr lang="de-DE" sz="1800" i="1" dirty="0">
                <a:cs typeface="Times New Roman" panose="02020603050405020304" pitchFamily="18" charset="0"/>
              </a:rPr>
              <a:t>Singer, M.B., Asfaw, D.T., Rosolem, R., Cuthbert, M.O., Miralles, D.G., MacLeod, D., Quichimbo, E.A. and Michaelides, K., 2021: Hourly potential evapotranspiration at 0.1 resolution for the global land surface from 1981-present. Scientific Data, 8(1), p.224. </a:t>
            </a:r>
            <a:r>
              <a:rPr lang="de-DE" sz="1800" i="1" dirty="0">
                <a:cs typeface="Times New Roman" panose="02020603050405020304" pitchFamily="18" charset="0"/>
                <a:hlinkClick r:id="rId6"/>
              </a:rPr>
              <a:t>https://doi.org/10.1038/s41597-021-01003-9</a:t>
            </a:r>
            <a:endParaRPr lang="de-DE" sz="1800" i="1" dirty="0">
              <a:cs typeface="Times New Roman" panose="02020603050405020304" pitchFamily="18" charset="0"/>
            </a:endParaRPr>
          </a:p>
          <a:p>
            <a:pPr algn="just"/>
            <a:r>
              <a:rPr lang="de-DE" sz="1800" i="1" dirty="0">
                <a:cs typeface="Times New Roman" panose="02020603050405020304" pitchFamily="18" charset="0"/>
              </a:rPr>
              <a:t>Tetens, O.1930: Uber einige meteorologische Begriffe. Z. geophys 6, 297–309 (1930)</a:t>
            </a:r>
            <a:endParaRPr lang="en-GB" sz="1800" i="1" dirty="0">
              <a:cs typeface="Times New Roman" panose="02020603050405020304" pitchFamily="18" charset="0"/>
            </a:endParaRPr>
          </a:p>
          <a:p>
            <a:pPr algn="just"/>
            <a:r>
              <a:rPr lang="en-GB" sz="1800" i="1" dirty="0" err="1">
                <a:cs typeface="Times New Roman" panose="02020603050405020304" pitchFamily="18" charset="0"/>
              </a:rPr>
              <a:t>Zotarelli</a:t>
            </a:r>
            <a:r>
              <a:rPr lang="en-GB" sz="1800" i="1" dirty="0">
                <a:cs typeface="Times New Roman" panose="02020603050405020304" pitchFamily="18" charset="0"/>
              </a:rPr>
              <a:t>, L., Dukes, M. D., Romero, C. C., </a:t>
            </a:r>
            <a:r>
              <a:rPr lang="en-GB" sz="1800" i="1" dirty="0" err="1">
                <a:cs typeface="Times New Roman" panose="02020603050405020304" pitchFamily="18" charset="0"/>
              </a:rPr>
              <a:t>Migliaccio</a:t>
            </a:r>
            <a:r>
              <a:rPr lang="en-GB" sz="1800" i="1" dirty="0">
                <a:cs typeface="Times New Roman" panose="02020603050405020304" pitchFamily="18" charset="0"/>
              </a:rPr>
              <a:t>, K. W., Morgan, K. T., 2010: Step by step calculation of the Penman-Monteith evapotranspiration (FAO-56 method). Institute of Food and Agricultural Sciences. The University of Florida</a:t>
            </a:r>
          </a:p>
          <a:p>
            <a:endParaRPr lang="en-GB" dirty="0"/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E084EB24-B5DA-9746-EDD2-8B33E4A557A2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20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59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3231-7700-4E3A-8E75-35079AB1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4" y="-121919"/>
            <a:ext cx="9799796" cy="6791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E85DDC-EF3E-4754-A295-53063DFC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253" y="6407150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3</a:t>
            </a:fld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1BAF1-01E1-BF6B-E6F5-25CD578F3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894" y="557213"/>
            <a:ext cx="4764881" cy="574357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data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hourly(main parameters), and daily (day by day) sought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Meteomanz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http://www.meteomanz.com/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Duration- from 2000 to 2022  for Garissa, Voi, Nyeri, and Kitale stations of the counties under study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synoptic data was used to analyze daily reference evapotranspiration(ET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compare results with ERA5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AC4F72-9501-17F3-5D04-28B794CFC53B}"/>
              </a:ext>
            </a:extLst>
          </p:cNvPr>
          <p:cNvSpPr txBox="1">
            <a:spLocks/>
          </p:cNvSpPr>
          <p:nvPr/>
        </p:nvSpPr>
        <p:spPr>
          <a:xfrm>
            <a:off x="5772151" y="85725"/>
            <a:ext cx="6235302" cy="663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ERA5 data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ERA5 hourly dataset from 2000 to 2022 was downloaded from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https://cds.climate.copernicus.eu/cdsapp#!/dataset/reanalysis-era5-single-levels?tab=form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B0CCA-374F-6827-7A4D-047C4E7CF3A1}"/>
              </a:ext>
            </a:extLst>
          </p:cNvPr>
          <p:cNvSpPr txBox="1"/>
          <p:nvPr/>
        </p:nvSpPr>
        <p:spPr>
          <a:xfrm>
            <a:off x="5650706" y="2705160"/>
            <a:ext cx="64650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eteorological variables  </a:t>
            </a:r>
            <a:r>
              <a:rPr lang="en-GB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downloaded 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nclude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GB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m u-component (zonal) of wind speed [m s</a:t>
            </a:r>
            <a:r>
              <a:rPr lang="en-GB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m v-component (meridional) of wind speed [m s</a:t>
            </a:r>
            <a:r>
              <a:rPr lang="en-GB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m dew point temperature [K]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m air temperature [K]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surface net solar radiation [J m</a:t>
            </a:r>
            <a:r>
              <a:rPr lang="en-GB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surface net thermal radiation [J m</a:t>
            </a:r>
            <a:r>
              <a:rPr lang="en-GB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surface pressure [Pa]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26A6E2-C00D-4D2C-800F-5481E4AB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93675"/>
            <a:ext cx="12120562" cy="842169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E85DDC-EF3E-4754-A295-53063DFC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297" y="6356350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4</a:t>
            </a:fld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7DAFD-A7CB-47CF-0B5F-9B29B2CA3B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320" y="771525"/>
                <a:ext cx="5929312" cy="59499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𝐸𝑇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0.408∆(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en-GB" sz="20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+273</m:t>
                              </m:r>
                            </m:den>
                          </m:f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(1+0.34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0" i="1" dirty="0">
                  <a:solidFill>
                    <a:srgbClr val="222222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dirty="0">
                    <a:solidFill>
                      <a:srgbClr val="222222"/>
                    </a:solidFill>
                    <a:effectLst/>
                    <a:latin typeface="-apple-system"/>
                  </a:rPr>
                  <a:t>  was </a:t>
                </a:r>
                <a:r>
                  <a:rPr lang="en-US" sz="2000" b="0" i="0" dirty="0" err="1">
                    <a:solidFill>
                      <a:srgbClr val="222222"/>
                    </a:solidFill>
                    <a:effectLst/>
                    <a:latin typeface="-apple-system"/>
                  </a:rPr>
                  <a:t>analysed</a:t>
                </a:r>
                <a:r>
                  <a:rPr lang="en-US" sz="2000" b="0" i="0" dirty="0">
                    <a:solidFill>
                      <a:srgbClr val="222222"/>
                    </a:solidFill>
                    <a:effectLst/>
                    <a:latin typeface="-apple-system"/>
                  </a:rPr>
                  <a:t> on hourly  basis for each hour (</a:t>
                </a:r>
                <a:r>
                  <a:rPr lang="en-US" sz="2000" b="0" i="1" dirty="0">
                    <a:solidFill>
                      <a:srgbClr val="222222"/>
                    </a:solidFill>
                    <a:effectLst/>
                    <a:latin typeface="-apple-system"/>
                  </a:rPr>
                  <a:t>t</a:t>
                </a:r>
                <a:r>
                  <a:rPr lang="en-US" sz="2000" b="0" i="0" dirty="0">
                    <a:solidFill>
                      <a:srgbClr val="222222"/>
                    </a:solidFill>
                    <a:effectLst/>
                    <a:latin typeface="-apple-system"/>
                  </a:rPr>
                  <a:t>) and for grid cell point location (</a:t>
                </a:r>
                <a:r>
                  <a:rPr lang="en-US" sz="2000" b="0" i="1" dirty="0">
                    <a:solidFill>
                      <a:srgbClr val="222222"/>
                    </a:solidFill>
                    <a:effectLst/>
                    <a:latin typeface="-apple-system"/>
                  </a:rPr>
                  <a:t>x</a:t>
                </a:r>
                <a:r>
                  <a:rPr lang="en-US" sz="2000" b="0" i="0" dirty="0">
                    <a:solidFill>
                      <a:srgbClr val="222222"/>
                    </a:solidFill>
                    <a:effectLst/>
                    <a:latin typeface="-apple-system"/>
                  </a:rPr>
                  <a:t>) of the station.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Equation 1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where R</a:t>
                </a:r>
                <a:r>
                  <a:rPr lang="en-GB" sz="2000" baseline="-25000" dirty="0">
                    <a:cs typeface="Times New Roman" panose="02020603050405020304" pitchFamily="18" charset="0"/>
                  </a:rPr>
                  <a:t>n</a:t>
                </a:r>
                <a:r>
                  <a:rPr lang="en-GB" sz="2000" dirty="0">
                    <a:cs typeface="Times New Roman" panose="02020603050405020304" pitchFamily="18" charset="0"/>
                  </a:rPr>
                  <a:t> is hourly net radiation (MJ m</a:t>
                </a:r>
                <a:r>
                  <a:rPr lang="en-GB" sz="2000" baseline="30000" dirty="0">
                    <a:cs typeface="Times New Roman" panose="02020603050405020304" pitchFamily="18" charset="0"/>
                  </a:rPr>
                  <a:t>−2</a:t>
                </a:r>
                <a:r>
                  <a:rPr lang="en-GB" sz="2000" dirty="0">
                    <a:cs typeface="Times New Roman" panose="02020603050405020304" pitchFamily="18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G the soil heat flux (MJ m</a:t>
                </a:r>
                <a:r>
                  <a:rPr lang="en-GB" sz="2000" baseline="30000" dirty="0">
                    <a:cs typeface="Times New Roman" panose="02020603050405020304" pitchFamily="18" charset="0"/>
                  </a:rPr>
                  <a:t>−2</a:t>
                </a:r>
                <a:r>
                  <a:rPr lang="en-GB" sz="2000" dirty="0">
                    <a:cs typeface="Times New Roman" panose="02020603050405020304" pitchFamily="18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el-GR" sz="2000" dirty="0">
                    <a:cs typeface="Times New Roman" panose="02020603050405020304" pitchFamily="18" charset="0"/>
                  </a:rPr>
                  <a:t>γ </a:t>
                </a:r>
                <a:r>
                  <a:rPr lang="en-GB" sz="2000" dirty="0">
                    <a:cs typeface="Times New Roman" panose="02020603050405020304" pitchFamily="18" charset="0"/>
                  </a:rPr>
                  <a:t>is the psychrometric constant (kPa°C</a:t>
                </a:r>
                <a:r>
                  <a:rPr lang="en-GB" sz="2000" baseline="30000" dirty="0">
                    <a:cs typeface="Times New Roman" panose="02020603050405020304" pitchFamily="18" charset="0"/>
                  </a:rPr>
                  <a:t>−1</a:t>
                </a:r>
                <a:r>
                  <a:rPr lang="en-GB" sz="2000" dirty="0">
                    <a:cs typeface="Times New Roman" panose="02020603050405020304" pitchFamily="18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∆ is slope of saturation vapour pressure curve (kPa °C</a:t>
                </a:r>
                <a:r>
                  <a:rPr lang="en-GB" sz="2000" baseline="30000" dirty="0">
                    <a:cs typeface="Times New Roman" panose="02020603050405020304" pitchFamily="18" charset="0"/>
                  </a:rPr>
                  <a:t>−1</a:t>
                </a:r>
                <a:r>
                  <a:rPr lang="en-GB" sz="2000" dirty="0">
                    <a:cs typeface="Times New Roman" panose="02020603050405020304" pitchFamily="18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T</a:t>
                </a:r>
                <a:r>
                  <a:rPr lang="en-GB" sz="2000" baseline="-25000" dirty="0">
                    <a:cs typeface="Times New Roman" panose="02020603050405020304" pitchFamily="18" charset="0"/>
                  </a:rPr>
                  <a:t>a </a:t>
                </a:r>
                <a:r>
                  <a:rPr lang="en-GB" sz="2000" dirty="0">
                    <a:cs typeface="Times New Roman" panose="02020603050405020304" pitchFamily="18" charset="0"/>
                  </a:rPr>
                  <a:t>is hourly air temperature (°C) after converting from ERA5 temperature in K, 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e</a:t>
                </a:r>
                <a:r>
                  <a:rPr lang="en-GB" sz="2000" baseline="-25000" dirty="0">
                    <a:cs typeface="Times New Roman" panose="02020603050405020304" pitchFamily="18" charset="0"/>
                  </a:rPr>
                  <a:t>s</a:t>
                </a:r>
                <a:r>
                  <a:rPr lang="en-GB" sz="2000" dirty="0">
                    <a:cs typeface="Times New Roman" panose="02020603050405020304" pitchFamily="18" charset="0"/>
                  </a:rPr>
                  <a:t> is hourly saturation vapour pressure (kPa), 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cs typeface="Times New Roman" panose="02020603050405020304" pitchFamily="18" charset="0"/>
                  </a:rPr>
                  <a:t>e</a:t>
                </a:r>
                <a:r>
                  <a:rPr lang="en-GB" sz="2000" baseline="-25000" dirty="0" err="1">
                    <a:cs typeface="Times New Roman" panose="02020603050405020304" pitchFamily="18" charset="0"/>
                  </a:rPr>
                  <a:t>a</a:t>
                </a:r>
                <a:r>
                  <a:rPr lang="en-GB" sz="2000" dirty="0">
                    <a:cs typeface="Times New Roman" panose="02020603050405020304" pitchFamily="18" charset="0"/>
                  </a:rPr>
                  <a:t> is actual hourly vapour pressure (kPa), </a:t>
                </a:r>
              </a:p>
              <a:p>
                <a:pPr marL="0" indent="0"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u</a:t>
                </a:r>
                <a:r>
                  <a:rPr lang="en-GB" sz="20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GB" sz="2000" dirty="0">
                    <a:cs typeface="Times New Roman" panose="02020603050405020304" pitchFamily="18" charset="0"/>
                  </a:rPr>
                  <a:t> is the hourly wind speed (m s</a:t>
                </a:r>
                <a:r>
                  <a:rPr lang="en-GB" sz="2000" baseline="30000" dirty="0">
                    <a:cs typeface="Times New Roman" panose="02020603050405020304" pitchFamily="18" charset="0"/>
                  </a:rPr>
                  <a:t>−1</a:t>
                </a:r>
                <a:r>
                  <a:rPr lang="en-GB" sz="2000" dirty="0">
                    <a:cs typeface="Times New Roman" panose="02020603050405020304" pitchFamily="18" charset="0"/>
                  </a:rPr>
                  <a:t>) at 2 m above the surface</a:t>
                </a:r>
              </a:p>
              <a:p>
                <a:pPr marL="0" indent="0">
                  <a:buNone/>
                </a:pPr>
                <a:endParaRPr lang="en-GB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7DAFD-A7CB-47CF-0B5F-9B29B2CA3B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320" y="771525"/>
                <a:ext cx="5929312" cy="5949950"/>
              </a:xfrm>
              <a:blipFill>
                <a:blip r:embed="rId3"/>
                <a:stretch>
                  <a:fillRect l="-1028" r="-1953" b="-1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1FE7581-612D-2F03-759D-334A93066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7944" y="221456"/>
                <a:ext cx="5650706" cy="6029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Wind speed  of 10 m height above the land surface  was converted to  2m value using a logarithmic velocity profile  of short grass surface(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Equation 2</a:t>
                </a:r>
                <a:r>
                  <a:rPr lang="en-US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000" i="1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4.87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67.8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−5.42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Where;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is the wind speed at </a:t>
                </a:r>
                <a:r>
                  <a:rPr lang="en-US" sz="2000" i="1" dirty="0">
                    <a:solidFill>
                      <a:srgbClr val="000000"/>
                    </a:solidFill>
                  </a:rPr>
                  <a:t> z </a:t>
                </a:r>
                <a:r>
                  <a:rPr lang="en-US" sz="2000" dirty="0">
                    <a:solidFill>
                      <a:srgbClr val="000000"/>
                    </a:solidFill>
                  </a:rPr>
                  <a:t>height above the surface (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Equation 3</a:t>
                </a:r>
                <a:r>
                  <a:rPr lang="en-US" sz="2000" dirty="0">
                    <a:solidFill>
                      <a:srgbClr val="000000"/>
                    </a:solidFill>
                  </a:rPr>
                  <a:t>). wind speed data is at (z= 10 m)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20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were computed  using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Tetens</a:t>
                </a:r>
                <a:r>
                  <a:rPr lang="en-US" sz="2000" dirty="0">
                    <a:solidFill>
                      <a:srgbClr val="000000"/>
                    </a:solidFill>
                  </a:rPr>
                  <a:t> equation(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Equation 4 &amp; 5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) as a function of hourly air temperature(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) and dew point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𝑑𝑒𝑤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) in °C after converting from Kelvin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kern="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0.61078</m:t>
                    </m:r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𝑒𝑥𝑝</m:t>
                    </m:r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1800" kern="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17.27∗</m:t>
                        </m:r>
                        <m:sSub>
                          <m:sSubPr>
                            <m:ctrlP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+237.3</m:t>
                        </m:r>
                      </m:den>
                    </m:f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=0.61078</m:t>
                    </m:r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𝑒𝑥𝑝</m:t>
                    </m:r>
                    <m:r>
                      <a:rPr lang="en-GB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f>
                      <m:fPr>
                        <m:ctrlP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17.27∗</m:t>
                        </m:r>
                        <m:sSub>
                          <m:sSubPr>
                            <m:ctrlP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𝑑𝑒𝑤</m:t>
                            </m:r>
                          </m:sub>
                        </m:sSub>
                        <m:r>
                          <a:rPr lang="en-GB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+237.3</m:t>
                        </m:r>
                      </m:den>
                    </m:f>
                  </m:oMath>
                </a14:m>
                <a:r>
                  <a:rPr lang="en-GB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1FE7581-612D-2F03-759D-334A9306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44" y="221456"/>
                <a:ext cx="5650706" cy="6029325"/>
              </a:xfrm>
              <a:prstGeom prst="rect">
                <a:avLst/>
              </a:prstGeom>
              <a:blipFill>
                <a:blip r:embed="rId4"/>
                <a:stretch>
                  <a:fillRect l="-1079" r="-1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E85DDC-EF3E-4754-A295-53063DFC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2" y="6382147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5</a:t>
            </a:fld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4BAB3F4-3C03-C752-E50A-17FC9983A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737" y="0"/>
                <a:ext cx="5619750" cy="663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slope of saturation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vapour</a:t>
                </a:r>
                <a:r>
                  <a:rPr lang="en-US" sz="2000" dirty="0">
                    <a:solidFill>
                      <a:srgbClr val="000000"/>
                    </a:solidFill>
                  </a:rPr>
                  <a:t> pressure curve (∆) (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Equation 6</a:t>
                </a:r>
                <a:r>
                  <a:rPr lang="en-US" sz="2000" dirty="0">
                    <a:solidFill>
                      <a:srgbClr val="000000"/>
                    </a:solidFill>
                  </a:rPr>
                  <a:t>)</a:t>
                </a:r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∆=</m:t>
                      </m:r>
                      <m:f>
                        <m:fPr>
                          <m:ctrlP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4098</m:t>
                          </m:r>
                          <m:sSub>
                            <m:sSubPr>
                              <m:ctrlP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+237.3</m:t>
                          </m:r>
                          <m:sSup>
                            <m:sSupPr>
                              <m:ctrlP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Psychrometric constant ( </a:t>
                </a:r>
                <a14:m>
                  <m:oMath xmlns:m="http://schemas.openxmlformats.org/officeDocument/2006/math">
                    <m:r>
                      <a:rPr lang="en-GB" sz="20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000" b="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2000" b="1" kern="100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Equation 7</a:t>
                </a:r>
                <a:r>
                  <a:rPr lang="en-GB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l-GR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GB" sz="20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where P is atmospheric pressure,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Cp is the air’s specific heat at constant pressure based on the ideal gas law(1.013×10</a:t>
                </a:r>
                <a:r>
                  <a:rPr lang="en-US" sz="2000" baseline="30000" dirty="0">
                    <a:solidFill>
                      <a:srgbClr val="000000"/>
                    </a:solidFill>
                  </a:rPr>
                  <a:t>−3 </a:t>
                </a:r>
                <a:r>
                  <a:rPr lang="en-US" sz="2000" dirty="0">
                    <a:solidFill>
                      <a:srgbClr val="000000"/>
                    </a:solidFill>
                  </a:rPr>
                  <a:t>MJ kg</a:t>
                </a:r>
                <a:r>
                  <a:rPr lang="en-US" sz="2000" baseline="30000" dirty="0">
                    <a:solidFill>
                      <a:srgbClr val="000000"/>
                    </a:solidFill>
                  </a:rPr>
                  <a:t>−1 </a:t>
                </a:r>
                <a:r>
                  <a:rPr lang="en-US" sz="2000" dirty="0">
                    <a:solidFill>
                      <a:srgbClr val="000000"/>
                    </a:solidFill>
                  </a:rPr>
                  <a:t>per °C)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 ε is the ratio of the molecular weight of water vapor to that of dry air(0.622)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 λ is the latent heat of vaporization(2.45 MJ kg</a:t>
                </a:r>
                <a:r>
                  <a:rPr lang="en-US" sz="2000" baseline="30000" dirty="0">
                    <a:solidFill>
                      <a:srgbClr val="000000"/>
                    </a:solidFill>
                  </a:rPr>
                  <a:t>−1</a:t>
                </a:r>
                <a:r>
                  <a:rPr lang="en-US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Net radiation in MJ m</a:t>
                </a:r>
                <a:r>
                  <a:rPr lang="en-US" sz="2000" b="0" i="0" baseline="30000" dirty="0">
                    <a:solidFill>
                      <a:srgbClr val="000000"/>
                    </a:solidFill>
                    <a:effectLst/>
                    <a:latin typeface="EuclidSymbol"/>
                  </a:rPr>
                  <a:t>-</a:t>
                </a:r>
                <a:r>
                  <a:rPr lang="en-US" sz="2000" b="0" i="0" baseline="30000" dirty="0">
                    <a:solidFill>
                      <a:srgbClr val="000000"/>
                    </a:solidFill>
                    <a:effectLst/>
                    <a:latin typeface="MinionPro-Regular"/>
                  </a:rPr>
                  <a:t>2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, is estimated from net solar radiation  and net thermal radiation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𝐄𝐪𝐮𝐚𝐭𝐢𝐨𝐧</m:t>
                        </m:r>
                        <m:r>
                          <a:rPr lang="en-US" sz="2000" b="1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000" b="0" i="0" dirty="0">
                  <a:solidFill>
                    <a:srgbClr val="000000"/>
                  </a:solidFill>
                  <a:effectLst/>
                  <a:latin typeface="MinionPro-Regular"/>
                </a:endParaRPr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4BAB3F4-3C03-C752-E50A-17FC9983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7" y="0"/>
                <a:ext cx="5619750" cy="6636544"/>
              </a:xfrm>
              <a:prstGeom prst="rect">
                <a:avLst/>
              </a:prstGeom>
              <a:blipFill>
                <a:blip r:embed="rId3"/>
                <a:stretch>
                  <a:fillRect l="-1085" r="-1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4650591-C073-8EA0-2C38-5181848977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10728"/>
                <a:ext cx="5910263" cy="663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endParaRPr lang="en-US" sz="1800" dirty="0">
                  <a:solidFill>
                    <a:srgbClr val="000000"/>
                  </a:solidFill>
                  <a:latin typeface="MinionPro-Regular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negative 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0000"/>
                  </a:solidFill>
                  <a:latin typeface="MinionPro-Regular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Soil heat flux, </a:t>
                </a:r>
                <a:r>
                  <a:rPr lang="en-US" sz="2000" b="0" i="1" dirty="0">
                    <a:solidFill>
                      <a:srgbClr val="000000"/>
                    </a:solidFill>
                    <a:effectLst/>
                    <a:latin typeface="MinionPro-It"/>
                  </a:rPr>
                  <a:t>G 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is estimated for daytime and nighttime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Equation 9</a:t>
                </a:r>
                <a:r>
                  <a:rPr lang="en-US" sz="2000" dirty="0">
                    <a:solidFill>
                      <a:srgbClr val="000000"/>
                    </a:solidFill>
                  </a:rPr>
                  <a:t>)</a:t>
                </a:r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GB" sz="20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eqArr>
                                <m:eqArrPr>
                                  <m:ctrlPr>
                                    <a:rPr lang="en-GB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𝑑𝑎𝑦</m:t>
                                      </m:r>
                                    </m:sub>
                                  </m:sSub>
                                  <m:r>
                                    <a:rPr lang="en-GB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=0.1∗</m:t>
                                  </m:r>
                                  <m:sSub>
                                    <m:sSubPr>
                                      <m:ctrlP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𝑛𝑖𝑔h𝑡</m:t>
                                      </m:r>
                                    </m:sub>
                                  </m:sSub>
                                  <m:r>
                                    <a:rPr lang="en-GB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=0.5∗</m:t>
                                  </m:r>
                                  <m:sSub>
                                    <m:sSubPr>
                                      <m:ctrlP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sub>
                              <m:r>
                                <a:rPr lang="en-GB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i="1" dirty="0">
                    <a:solidFill>
                      <a:srgbClr val="000000"/>
                    </a:solidFill>
                    <a:latin typeface="MinionPro-Regular"/>
                  </a:rPr>
                  <a:t>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 is 10 % of the net radiation (</a:t>
                </a:r>
                <a:r>
                  <a:rPr lang="en-US" sz="2000" b="0" i="1" dirty="0">
                    <a:solidFill>
                      <a:srgbClr val="000000"/>
                    </a:solidFill>
                    <a:effectLst/>
                    <a:latin typeface="MinionPro-It"/>
                  </a:rPr>
                  <a:t>Rn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) during the day and 50 % during the night </a:t>
                </a:r>
              </a:p>
              <a:p>
                <a:pPr marL="0" indent="0" algn="just">
                  <a:buNone/>
                </a:pPr>
                <a:endParaRPr lang="en-US" sz="2000" b="0" i="0" dirty="0">
                  <a:solidFill>
                    <a:srgbClr val="000000"/>
                  </a:solidFill>
                  <a:effectLst/>
                  <a:latin typeface="MinionPro-Regular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MinionPro-Regular"/>
                  </a:rPr>
                  <a:t>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et solar radiation (</a:t>
                </a:r>
                <a:r>
                  <a:rPr lang="en-US" sz="2000" b="0" i="1" dirty="0">
                    <a:solidFill>
                      <a:srgbClr val="000000"/>
                    </a:solidFill>
                    <a:effectLst/>
                    <a:latin typeface="MinionPro-It"/>
                  </a:rPr>
                  <a:t>Rs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)  was used to define daytime and night-time periods for each day</a:t>
                </a:r>
                <a:br>
                  <a:rPr lang="en-US" sz="2000" dirty="0"/>
                </a:b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MinionPro-Regular"/>
                  </a:rPr>
                  <a:t>Daily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 was aggregated by summation to </a:t>
                </a:r>
                <a:r>
                  <a:rPr lang="en-US" sz="2000" dirty="0">
                    <a:solidFill>
                      <a:srgbClr val="000000"/>
                    </a:solidFill>
                    <a:latin typeface="MinionPro-Regular"/>
                  </a:rPr>
                  <a:t>hourly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 timescales to obtain the daily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MinionPro-Regular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4650591-C073-8EA0-2C38-51818489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0728"/>
                <a:ext cx="5910263" cy="6636544"/>
              </a:xfrm>
              <a:prstGeom prst="rect">
                <a:avLst/>
              </a:prstGeom>
              <a:blipFill>
                <a:blip r:embed="rId4"/>
                <a:stretch>
                  <a:fillRect l="-1031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97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9B9FD-2D90-49E6-BA69-A35DCE40D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75" y="328614"/>
            <a:ext cx="5759576" cy="4143374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Houry ET0 variability and influence by climate variables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66FDC-83D0-2FD4-EC24-3B4B7D34B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3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AFC482A2-BD9D-DC9A-A9D8-8A56810C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2" y="6382147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z="2400" b="1" smtClean="0"/>
              <a:t>6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827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DF7A916D-D985-FB5D-7560-D1B31E4A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96" y="3450680"/>
            <a:ext cx="4319202" cy="2596117"/>
          </a:xfrm>
          <a:prstGeom prst="rect">
            <a:avLst/>
          </a:prstGeom>
        </p:spPr>
      </p:pic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9386DDA-A038-BEEE-7459-49061946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96" y="643467"/>
            <a:ext cx="4319202" cy="2596116"/>
          </a:xfrm>
          <a:prstGeom prst="rect">
            <a:avLst/>
          </a:prstGeom>
        </p:spPr>
      </p:pic>
      <p:pic>
        <p:nvPicPr>
          <p:cNvPr id="11" name="Picture 10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28C79A4-EBD5-E13E-7787-106D6B577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658" y="643467"/>
            <a:ext cx="4319201" cy="25961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74015F-1141-D8C8-E6A8-27FB688D82BA}"/>
              </a:ext>
            </a:extLst>
          </p:cNvPr>
          <p:cNvSpPr txBox="1"/>
          <p:nvPr/>
        </p:nvSpPr>
        <p:spPr>
          <a:xfrm>
            <a:off x="1411268" y="699546"/>
            <a:ext cx="39786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endParaRPr lang="en-GB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CB20A-FB44-F361-AC0A-BBBDB639D2EF}"/>
              </a:ext>
            </a:extLst>
          </p:cNvPr>
          <p:cNvSpPr txBox="1"/>
          <p:nvPr/>
        </p:nvSpPr>
        <p:spPr>
          <a:xfrm>
            <a:off x="6280658" y="643467"/>
            <a:ext cx="404278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</a:t>
            </a: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0A519-CBF0-A78D-B6F1-E0136017590C}"/>
              </a:ext>
            </a:extLst>
          </p:cNvPr>
          <p:cNvSpPr txBox="1"/>
          <p:nvPr/>
        </p:nvSpPr>
        <p:spPr>
          <a:xfrm>
            <a:off x="1501220" y="3540632"/>
            <a:ext cx="383438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endParaRPr lang="en-GB" b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06A54F-03BC-8CF8-95C5-30033D57864E}"/>
              </a:ext>
            </a:extLst>
          </p:cNvPr>
          <p:cNvSpPr txBox="1">
            <a:spLocks/>
          </p:cNvSpPr>
          <p:nvPr/>
        </p:nvSpPr>
        <p:spPr>
          <a:xfrm>
            <a:off x="6112749" y="3540632"/>
            <a:ext cx="5688726" cy="267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58952">
              <a:spcBef>
                <a:spcPts val="830"/>
              </a:spcBef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hourly ET</a:t>
            </a:r>
            <a:r>
              <a:rPr lang="en-US" sz="18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gave  a gaussian distribution shape (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same pattern was also demonstrated by temperature, net radiation and wind speed.</a:t>
            </a:r>
          </a:p>
          <a:p>
            <a:pPr marL="0" indent="0" algn="just" defTabSz="758952">
              <a:spcBef>
                <a:spcPts val="830"/>
              </a:spcBef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values of hourly ET</a:t>
            </a:r>
            <a:r>
              <a:rPr lang="en-US" sz="18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occurred between 10.00 am and 1.00 pm concurring with  hourly temperature and net radiation (Figure 2 b &amp;c)</a:t>
            </a:r>
          </a:p>
          <a:p>
            <a:pPr marL="0" indent="0" algn="just" defTabSz="758952">
              <a:spcBef>
                <a:spcPts val="830"/>
              </a:spcBef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values of hourly ET</a:t>
            </a:r>
            <a:r>
              <a:rPr lang="en-US" sz="18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occurred </a:t>
            </a:r>
            <a:r>
              <a:rPr lang="en-US" sz="1800" dirty="0"/>
              <a:t>at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savannah tropical, arid and semi-arid climate  (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Aw,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Bsh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Bwh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climate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i.e. Garissa and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Taita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Taveta counties </a:t>
            </a:r>
            <a:endParaRPr lang="en-US" sz="1800" dirty="0"/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CE252A84-D58F-9E8A-62CF-53B8312A3C33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7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82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56C93-4706-625A-349E-F4F9C9AC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8491" y="4900526"/>
            <a:ext cx="2111721" cy="281074"/>
          </a:xfrm>
        </p:spPr>
        <p:txBody>
          <a:bodyPr/>
          <a:lstStyle/>
          <a:p>
            <a:pPr defTabSz="694944">
              <a:spcAft>
                <a:spcPts val="600"/>
              </a:spcAft>
            </a:pPr>
            <a:fld id="{73B850FF-6169-4056-8077-06FFA93A5366}" type="slidenum">
              <a:rPr lang="en-US" sz="9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55C33-F087-73C2-33A6-E7181372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22" y="2712339"/>
            <a:ext cx="3635492" cy="2188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2FA06-B3C6-5DD9-BFFA-2DC947A6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22" y="228600"/>
            <a:ext cx="3635492" cy="22487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768968-9FC4-4CB2-0BD8-BF91F5DB0786}"/>
              </a:ext>
            </a:extLst>
          </p:cNvPr>
          <p:cNvSpPr txBox="1">
            <a:spLocks/>
          </p:cNvSpPr>
          <p:nvPr/>
        </p:nvSpPr>
        <p:spPr>
          <a:xfrm>
            <a:off x="5681253" y="1751123"/>
            <a:ext cx="5220109" cy="332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speed at 2m and 10 m through out the day demonstrated variability with high values from 7.00 am to 3.00 pm ( Figure 3)</a:t>
            </a:r>
          </a:p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values of hourly wind occurred for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savannah tropical, arid and semi-arid climate  (Aw,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Bsh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Bwh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climate)  i.e. Garissa and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Taita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Taveta counties (Figures 3 a &amp; b) </a:t>
            </a:r>
            <a:endParaRPr lang="en-US" sz="1800" dirty="0"/>
          </a:p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The trends and patterns observed for ET</a:t>
            </a:r>
            <a:r>
              <a:rPr lang="en-US" sz="1800" baseline="-25000" dirty="0"/>
              <a:t>0</a:t>
            </a:r>
            <a:r>
              <a:rPr lang="en-US" sz="1800" dirty="0"/>
              <a:t> are evident, due to the reliance and dependence of evapotranspiration on the climatic variables T, Rs, u</a:t>
            </a:r>
            <a:r>
              <a:rPr lang="en-US" sz="1800" baseline="-25000" dirty="0"/>
              <a:t>2</a:t>
            </a:r>
            <a:r>
              <a:rPr lang="en-US" sz="1800" dirty="0"/>
              <a:t> and RH.</a:t>
            </a:r>
          </a:p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173736" indent="-173736" algn="just" defTabSz="694944">
              <a:spcBef>
                <a:spcPts val="760"/>
              </a:spcBef>
              <a:buFont typeface="Wingdings" panose="05000000000000000000" pitchFamily="2" charset="2"/>
              <a:buChar char="v"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EE75B-AC83-0696-2812-7DBA86AA9BC8}"/>
              </a:ext>
            </a:extLst>
          </p:cNvPr>
          <p:cNvSpPr txBox="1"/>
          <p:nvPr/>
        </p:nvSpPr>
        <p:spPr>
          <a:xfrm>
            <a:off x="1564023" y="263912"/>
            <a:ext cx="380232" cy="30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36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9C156-0597-BE25-AAFC-E86D743DE2B5}"/>
              </a:ext>
            </a:extLst>
          </p:cNvPr>
          <p:cNvSpPr txBox="1"/>
          <p:nvPr/>
        </p:nvSpPr>
        <p:spPr>
          <a:xfrm>
            <a:off x="1613716" y="2712338"/>
            <a:ext cx="385042" cy="30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3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36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3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C87C5C-846E-9240-8978-C7046D91DE0B}"/>
              </a:ext>
            </a:extLst>
          </p:cNvPr>
          <p:cNvSpPr txBox="1">
            <a:spLocks/>
          </p:cNvSpPr>
          <p:nvPr/>
        </p:nvSpPr>
        <p:spPr>
          <a:xfrm>
            <a:off x="5807783" y="385660"/>
            <a:ext cx="4634055" cy="55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15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3: </a:t>
            </a:r>
            <a:r>
              <a:rPr lang="en-US" sz="15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a) </a:t>
            </a:r>
            <a:r>
              <a:rPr lang="en-US" sz="152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Houlry</a:t>
            </a:r>
            <a:r>
              <a:rPr lang="en-US" sz="15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wind speed at 2 m,  b) at 10 m</a:t>
            </a:r>
            <a:endParaRPr lang="en-US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6F8A02-9CF3-4300-1CA9-9B5DCE388AFA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8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3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84B5D2-A49D-4A47-9EA9-92AB024B0B4D}"/>
              </a:ext>
            </a:extLst>
          </p:cNvPr>
          <p:cNvSpPr txBox="1">
            <a:spLocks/>
          </p:cNvSpPr>
          <p:nvPr/>
        </p:nvSpPr>
        <p:spPr>
          <a:xfrm>
            <a:off x="0" y="-78076"/>
            <a:ext cx="6096000" cy="5847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7B4A0C-E0A6-FDFB-84D0-7F83C2BA66CE}"/>
              </a:ext>
            </a:extLst>
          </p:cNvPr>
          <p:cNvSpPr txBox="1">
            <a:spLocks/>
          </p:cNvSpPr>
          <p:nvPr/>
        </p:nvSpPr>
        <p:spPr>
          <a:xfrm>
            <a:off x="328614" y="3587302"/>
            <a:ext cx="7629242" cy="305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900" b="1">
                <a:solidFill>
                  <a:schemeClr val="accent1"/>
                </a:solidFill>
              </a:rPr>
              <a:t>Arid, And Semi-arid Savannah Tropical Conditions Regions(</a:t>
            </a:r>
            <a:r>
              <a:rPr lang="en-US"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Aw, Bsh and Bwh climate</a:t>
            </a:r>
            <a:r>
              <a:rPr lang="en-US" sz="1900" b="1">
                <a:solidFill>
                  <a:schemeClr val="accent1"/>
                </a:solidFill>
              </a:rPr>
              <a:t> 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900" b="1">
                <a:solidFill>
                  <a:srgbClr val="FF0000"/>
                </a:solidFill>
              </a:rPr>
              <a:t>Garissa County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000000"/>
                </a:solidFill>
              </a:rPr>
              <a:t>Mean hourly ET</a:t>
            </a:r>
            <a:r>
              <a:rPr lang="en-US" sz="1900" baseline="-25000">
                <a:solidFill>
                  <a:srgbClr val="000000"/>
                </a:solidFill>
              </a:rPr>
              <a:t>0  </a:t>
            </a:r>
            <a:r>
              <a:rPr lang="en-US" sz="1900">
                <a:solidFill>
                  <a:srgbClr val="000000"/>
                </a:solidFill>
              </a:rPr>
              <a:t>ranged from 0.32±0.2 mm/hour in 2002 t0 0.37±0.3 mm/hour in 2017.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000000"/>
                </a:solidFill>
              </a:rPr>
              <a:t>Standard Error of Mean(SEM) ranged from 0.002385 in 2022 to 0.002795 in 2019.</a:t>
            </a:r>
          </a:p>
          <a:p>
            <a:pPr marL="0" indent="0" algn="just">
              <a:buNone/>
            </a:pPr>
            <a:r>
              <a:rPr lang="en-US" sz="1900" b="1">
                <a:solidFill>
                  <a:srgbClr val="FF0000"/>
                </a:solidFill>
              </a:rPr>
              <a:t>Taita-Taveta County, Voi station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000000"/>
                </a:solidFill>
              </a:rPr>
              <a:t>Mean hourly ET</a:t>
            </a:r>
            <a:r>
              <a:rPr lang="en-US" sz="1900" baseline="-25000">
                <a:solidFill>
                  <a:srgbClr val="000000"/>
                </a:solidFill>
              </a:rPr>
              <a:t>0  </a:t>
            </a:r>
            <a:r>
              <a:rPr lang="en-US" sz="1900">
                <a:solidFill>
                  <a:srgbClr val="000000"/>
                </a:solidFill>
              </a:rPr>
              <a:t>ranged from 0.174±0.2 mm/hour in 2020 to 0.218±0.3 mm/hour in 2022.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000000"/>
                </a:solidFill>
              </a:rPr>
              <a:t>SEM ranged from 0.001961 in 2020 to 0.002314 in 2003.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940941-885F-0D2E-0762-12079AE7C076}"/>
              </a:ext>
            </a:extLst>
          </p:cNvPr>
          <p:cNvSpPr txBox="1">
            <a:spLocks/>
          </p:cNvSpPr>
          <p:nvPr/>
        </p:nvSpPr>
        <p:spPr>
          <a:xfrm>
            <a:off x="8203504" y="4034731"/>
            <a:ext cx="3557391" cy="187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15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a) </a:t>
            </a:r>
            <a:r>
              <a:rPr lang="en-US" sz="2100" dirty="0"/>
              <a:t>hourly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ET0 distribution in Garissa County, b) </a:t>
            </a:r>
            <a:r>
              <a:rPr lang="en-US" sz="2100" dirty="0"/>
              <a:t> hourly ET0 distribution at </a:t>
            </a:r>
            <a:r>
              <a:rPr lang="en-US" sz="2100" dirty="0" err="1"/>
              <a:t>Taita</a:t>
            </a:r>
            <a:r>
              <a:rPr lang="en-US" sz="2100" dirty="0"/>
              <a:t> Taveta County, Voi station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2C0A2E-55A5-B7AE-7239-CF4589F40C64}"/>
              </a:ext>
            </a:extLst>
          </p:cNvPr>
          <p:cNvGrpSpPr/>
          <p:nvPr/>
        </p:nvGrpSpPr>
        <p:grpSpPr>
          <a:xfrm>
            <a:off x="926785" y="0"/>
            <a:ext cx="4359590" cy="3336498"/>
            <a:chOff x="448154" y="0"/>
            <a:chExt cx="4359590" cy="33364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01E604-49A7-082B-E366-A378F5CE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54" y="0"/>
              <a:ext cx="4359590" cy="33364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F044A3-72CF-9736-A96B-730E3A9E7E65}"/>
                </a:ext>
              </a:extLst>
            </p:cNvPr>
            <p:cNvSpPr txBox="1"/>
            <p:nvPr/>
          </p:nvSpPr>
          <p:spPr>
            <a:xfrm>
              <a:off x="3328988" y="1373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(a)</a:t>
              </a:r>
              <a:endParaRPr lang="en-GB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45AA9B-C665-D116-0F9F-B78689193F1B}"/>
              </a:ext>
            </a:extLst>
          </p:cNvPr>
          <p:cNvGrpSpPr/>
          <p:nvPr/>
        </p:nvGrpSpPr>
        <p:grpSpPr>
          <a:xfrm>
            <a:off x="7137852" y="136525"/>
            <a:ext cx="4306436" cy="3372603"/>
            <a:chOff x="5730534" y="0"/>
            <a:chExt cx="4306436" cy="3372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8DEB90-4ED0-E251-166E-3A36C9A2F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0534" y="0"/>
              <a:ext cx="4306436" cy="33726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56217-96A7-0AB2-E759-9601BC8D412B}"/>
                </a:ext>
              </a:extLst>
            </p:cNvPr>
            <p:cNvSpPr txBox="1"/>
            <p:nvPr/>
          </p:nvSpPr>
          <p:spPr>
            <a:xfrm>
              <a:off x="8203637" y="12223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(b)</a:t>
              </a:r>
              <a:endParaRPr lang="en-GB" b="1" dirty="0"/>
            </a:p>
          </p:txBody>
        </p:sp>
      </p:grp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60A0EDD-8837-E55B-EABF-CF9452E6E23C}"/>
              </a:ext>
            </a:extLst>
          </p:cNvPr>
          <p:cNvSpPr txBox="1">
            <a:spLocks/>
          </p:cNvSpPr>
          <p:nvPr/>
        </p:nvSpPr>
        <p:spPr>
          <a:xfrm>
            <a:off x="9339262" y="6382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50FF-6169-4056-8077-06FFA93A5366}" type="slidenum">
              <a:rPr lang="en-US" sz="2400" b="1" smtClean="0"/>
              <a:pPr/>
              <a:t>9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288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4267</TotalTime>
  <Words>2212</Words>
  <Application>Microsoft Office PowerPoint</Application>
  <PresentationFormat>Widescreen</PresentationFormat>
  <Paragraphs>192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Cambria Math</vt:lpstr>
      <vt:lpstr>EuclidSymbol</vt:lpstr>
      <vt:lpstr>MinionPro-It</vt:lpstr>
      <vt:lpstr>MinionPro-Regular</vt:lpstr>
      <vt:lpstr>Times New Roman</vt:lpstr>
      <vt:lpstr>Wingdings</vt:lpstr>
      <vt:lpstr>Office Theme</vt:lpstr>
      <vt:lpstr>Hourly reference evapotranspiration analysis using synoptic meteorological measurements and ERA5 reanalysis data from Kenyan Counties</vt:lpstr>
      <vt:lpstr>PowerPoint Presentation</vt:lpstr>
      <vt:lpstr>DATA</vt:lpstr>
      <vt:lpstr>METHODOLOGY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Musyimi Peter</dc:creator>
  <cp:lastModifiedBy>Musyimi Peter</cp:lastModifiedBy>
  <cp:revision>86</cp:revision>
  <dcterms:created xsi:type="dcterms:W3CDTF">2022-04-21T14:23:39Z</dcterms:created>
  <dcterms:modified xsi:type="dcterms:W3CDTF">2023-09-04T15:57:15Z</dcterms:modified>
</cp:coreProperties>
</file>