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Montserrat SemiBold"/>
      <p:regular r:id="rId38"/>
      <p:bold r:id="rId39"/>
      <p:italic r:id="rId40"/>
      <p:boldItalic r:id="rId41"/>
    </p:embeddedFont>
    <p:embeddedFont>
      <p:font typeface="Montserra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g2Nvpcn/qFwqOcYvtwNlplEP77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1E1423-0664-47CA-8AC8-430F6DF3695C}">
  <a:tblStyle styleId="{BF1E1423-0664-47CA-8AC8-430F6DF3695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BE9"/>
          </a:solidFill>
        </a:fill>
      </a:tcStyle>
    </a:wholeTbl>
    <a:band1H>
      <a:tcTxStyle b="off" i="off"/>
      <a:tcStyle>
        <a:fill>
          <a:solidFill>
            <a:srgbClr val="F5D5CF"/>
          </a:solidFill>
        </a:fill>
      </a:tcStyle>
    </a:band1H>
    <a:band2H>
      <a:tcTxStyle b="off" i="off"/>
    </a:band2H>
    <a:band1V>
      <a:tcTxStyle b="off" i="off"/>
      <a:tcStyle>
        <a:fill>
          <a:solidFill>
            <a:srgbClr val="F5D5CF"/>
          </a:solidFill>
        </a:fill>
      </a:tcStyle>
    </a:band1V>
    <a:band2V>
      <a:tcTxStyle b="off" i="off"/>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SemiBold-italic.fntdata"/><Relationship Id="rId20" Type="http://schemas.openxmlformats.org/officeDocument/2006/relationships/slide" Target="slides/slide15.xml"/><Relationship Id="rId42" Type="http://schemas.openxmlformats.org/officeDocument/2006/relationships/font" Target="fonts/Montserrat-regular.fntdata"/><Relationship Id="rId41" Type="http://schemas.openxmlformats.org/officeDocument/2006/relationships/font" Target="fonts/MontserratSemiBold-boldItalic.fntdata"/><Relationship Id="rId22" Type="http://schemas.openxmlformats.org/officeDocument/2006/relationships/slide" Target="slides/slide17.xml"/><Relationship Id="rId44" Type="http://schemas.openxmlformats.org/officeDocument/2006/relationships/font" Target="fonts/Montserrat-italic.fntdata"/><Relationship Id="rId21" Type="http://schemas.openxmlformats.org/officeDocument/2006/relationships/slide" Target="slides/slide16.xml"/><Relationship Id="rId43" Type="http://schemas.openxmlformats.org/officeDocument/2006/relationships/font" Target="fonts/Montserrat-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ontserratSemiBold-bold.fntdata"/><Relationship Id="rId16" Type="http://schemas.openxmlformats.org/officeDocument/2006/relationships/slide" Target="slides/slide11.xml"/><Relationship Id="rId38" Type="http://schemas.openxmlformats.org/officeDocument/2006/relationships/font" Target="fonts/MontserratSemiBol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 name="Google Shape;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2507dddaab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 name="Google Shape;38;g2507dddaab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 name="Google Shape;39;g2507dddaab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507dddaab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g2507dddaab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g2507dddaab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6" name="Google Shape;5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AU"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AU"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507dddaab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2507dddaab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2507dddaab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red" type="obj">
  <p:cSld name="OBJECT">
    <p:spTree>
      <p:nvGrpSpPr>
        <p:cNvPr id="16" name="Shape 16"/>
        <p:cNvGrpSpPr/>
        <p:nvPr/>
      </p:nvGrpSpPr>
      <p:grpSpPr>
        <a:xfrm>
          <a:off x="0" y="0"/>
          <a:ext cx="0" cy="0"/>
          <a:chOff x="0" y="0"/>
          <a:chExt cx="0" cy="0"/>
        </a:xfrm>
      </p:grpSpPr>
      <p:sp>
        <p:nvSpPr>
          <p:cNvPr id="17" name="Google Shape;17;p30"/>
          <p:cNvSpPr/>
          <p:nvPr/>
        </p:nvSpPr>
        <p:spPr>
          <a:xfrm>
            <a:off x="0" y="1728000"/>
            <a:ext cx="9144000" cy="3415500"/>
          </a:xfrm>
          <a:prstGeom prst="rect">
            <a:avLst/>
          </a:prstGeom>
          <a:solidFill>
            <a:srgbClr val="C55A11"/>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30"/>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3D67"/>
              </a:buClr>
              <a:buSzPts val="2200"/>
              <a:buNone/>
              <a:defRPr sz="2500">
                <a:solidFill>
                  <a:srgbClr val="003D67"/>
                </a:solidFill>
                <a:latin typeface="Arial"/>
                <a:ea typeface="Arial"/>
                <a:cs typeface="Arial"/>
                <a:sym typeface="Arial"/>
              </a:defRPr>
            </a:lvl1pPr>
            <a:lvl2pPr lvl="1" algn="l">
              <a:lnSpc>
                <a:spcPct val="100000"/>
              </a:lnSpc>
              <a:spcBef>
                <a:spcPts val="0"/>
              </a:spcBef>
              <a:spcAft>
                <a:spcPts val="0"/>
              </a:spcAft>
              <a:buSzPts val="1800"/>
              <a:buNone/>
              <a:defRPr sz="1100"/>
            </a:lvl2pPr>
            <a:lvl3pPr lvl="2" algn="l">
              <a:lnSpc>
                <a:spcPct val="100000"/>
              </a:lnSpc>
              <a:spcBef>
                <a:spcPts val="0"/>
              </a:spcBef>
              <a:spcAft>
                <a:spcPts val="0"/>
              </a:spcAft>
              <a:buSzPts val="1800"/>
              <a:buNone/>
              <a:defRPr sz="1100"/>
            </a:lvl3pPr>
            <a:lvl4pPr lvl="3" algn="l">
              <a:lnSpc>
                <a:spcPct val="100000"/>
              </a:lnSpc>
              <a:spcBef>
                <a:spcPts val="0"/>
              </a:spcBef>
              <a:spcAft>
                <a:spcPts val="0"/>
              </a:spcAft>
              <a:buSzPts val="1800"/>
              <a:buNone/>
              <a:defRPr sz="1100"/>
            </a:lvl4pPr>
            <a:lvl5pPr lvl="4" algn="l">
              <a:lnSpc>
                <a:spcPct val="100000"/>
              </a:lnSpc>
              <a:spcBef>
                <a:spcPts val="0"/>
              </a:spcBef>
              <a:spcAft>
                <a:spcPts val="0"/>
              </a:spcAft>
              <a:buSzPts val="1800"/>
              <a:buNone/>
              <a:defRPr sz="1100"/>
            </a:lvl5pPr>
            <a:lvl6pPr lvl="5" algn="l">
              <a:lnSpc>
                <a:spcPct val="100000"/>
              </a:lnSpc>
              <a:spcBef>
                <a:spcPts val="0"/>
              </a:spcBef>
              <a:spcAft>
                <a:spcPts val="0"/>
              </a:spcAft>
              <a:buSzPts val="1800"/>
              <a:buNone/>
              <a:defRPr sz="1100"/>
            </a:lvl6pPr>
            <a:lvl7pPr lvl="6" algn="l">
              <a:lnSpc>
                <a:spcPct val="100000"/>
              </a:lnSpc>
              <a:spcBef>
                <a:spcPts val="0"/>
              </a:spcBef>
              <a:spcAft>
                <a:spcPts val="0"/>
              </a:spcAft>
              <a:buSzPts val="1800"/>
              <a:buNone/>
              <a:defRPr sz="1100"/>
            </a:lvl7pPr>
            <a:lvl8pPr lvl="7" algn="l">
              <a:lnSpc>
                <a:spcPct val="100000"/>
              </a:lnSpc>
              <a:spcBef>
                <a:spcPts val="0"/>
              </a:spcBef>
              <a:spcAft>
                <a:spcPts val="0"/>
              </a:spcAft>
              <a:buSzPts val="1800"/>
              <a:buNone/>
              <a:defRPr sz="1100"/>
            </a:lvl8pPr>
            <a:lvl9pPr lvl="8" algn="l">
              <a:lnSpc>
                <a:spcPct val="100000"/>
              </a:lnSpc>
              <a:spcBef>
                <a:spcPts val="0"/>
              </a:spcBef>
              <a:spcAft>
                <a:spcPts val="0"/>
              </a:spcAft>
              <a:buSzPts val="1800"/>
              <a:buNone/>
              <a:defRPr sz="1100"/>
            </a:lvl9pPr>
          </a:lstStyle>
          <a:p/>
        </p:txBody>
      </p:sp>
      <p:sp>
        <p:nvSpPr>
          <p:cNvPr id="19" name="Google Shape;19;p30"/>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FFFF"/>
              </a:buClr>
              <a:buSzPts val="2000"/>
              <a:buNone/>
              <a:defRPr>
                <a:solidFill>
                  <a:srgbClr val="FFFFFF"/>
                </a:solidFill>
                <a:latin typeface="Arial"/>
                <a:ea typeface="Arial"/>
                <a:cs typeface="Arial"/>
                <a:sym typeface="Arial"/>
              </a:defRPr>
            </a:lvl1pPr>
            <a:lvl2pPr indent="-228600" lvl="1" marL="914400" algn="l">
              <a:lnSpc>
                <a:spcPct val="90000"/>
              </a:lnSpc>
              <a:spcBef>
                <a:spcPts val="375"/>
              </a:spcBef>
              <a:spcAft>
                <a:spcPts val="0"/>
              </a:spcAft>
              <a:buClr>
                <a:srgbClr val="FFFFFF"/>
              </a:buClr>
              <a:buSzPts val="1600"/>
              <a:buNone/>
              <a:defRPr>
                <a:solidFill>
                  <a:srgbClr val="FFFFFF"/>
                </a:solidFill>
              </a:defRPr>
            </a:lvl2pPr>
            <a:lvl3pPr indent="-228600" lvl="2" marL="1371600" algn="l">
              <a:lnSpc>
                <a:spcPct val="90000"/>
              </a:lnSpc>
              <a:spcBef>
                <a:spcPts val="375"/>
              </a:spcBef>
              <a:spcAft>
                <a:spcPts val="0"/>
              </a:spcAft>
              <a:buClr>
                <a:srgbClr val="FFFFFF"/>
              </a:buClr>
              <a:buSzPts val="1400"/>
              <a:buNone/>
              <a:defRPr>
                <a:solidFill>
                  <a:srgbClr val="FFFFFF"/>
                </a:solidFill>
              </a:defRPr>
            </a:lvl3pPr>
            <a:lvl4pPr indent="-228600" lvl="3" marL="1828800" algn="l">
              <a:lnSpc>
                <a:spcPct val="90000"/>
              </a:lnSpc>
              <a:spcBef>
                <a:spcPts val="375"/>
              </a:spcBef>
              <a:spcAft>
                <a:spcPts val="0"/>
              </a:spcAft>
              <a:buClr>
                <a:srgbClr val="FFFFFF"/>
              </a:buClr>
              <a:buSzPts val="1200"/>
              <a:buNone/>
              <a:defRPr>
                <a:solidFill>
                  <a:srgbClr val="FFFFFF"/>
                </a:solidFill>
              </a:defRPr>
            </a:lvl4pPr>
            <a:lvl5pPr indent="-228600" lvl="4" marL="2286000" algn="l">
              <a:lnSpc>
                <a:spcPct val="90000"/>
              </a:lnSpc>
              <a:spcBef>
                <a:spcPts val="375"/>
              </a:spcBef>
              <a:spcAft>
                <a:spcPts val="0"/>
              </a:spcAft>
              <a:buClr>
                <a:srgbClr val="FFFFFF"/>
              </a:buClr>
              <a:buSzPts val="1200"/>
              <a:buNone/>
              <a:defRPr>
                <a:solidFill>
                  <a:srgbClr val="FFFFFF"/>
                </a:solidFill>
              </a:defRPr>
            </a:lvl5pPr>
            <a:lvl6pPr indent="-342900" lvl="5" marL="2743200" algn="l">
              <a:lnSpc>
                <a:spcPct val="90000"/>
              </a:lnSpc>
              <a:spcBef>
                <a:spcPts val="375"/>
              </a:spcBef>
              <a:spcAft>
                <a:spcPts val="0"/>
              </a:spcAft>
              <a:buClr>
                <a:srgbClr val="FFFFFF"/>
              </a:buClr>
              <a:buSzPts val="1800"/>
              <a:buChar char="•"/>
              <a:defRPr>
                <a:solidFill>
                  <a:srgbClr val="FFFFFF"/>
                </a:solidFill>
              </a:defRPr>
            </a:lvl6pPr>
            <a:lvl7pPr indent="-342900" lvl="6" marL="3200400" algn="l">
              <a:lnSpc>
                <a:spcPct val="90000"/>
              </a:lnSpc>
              <a:spcBef>
                <a:spcPts val="375"/>
              </a:spcBef>
              <a:spcAft>
                <a:spcPts val="0"/>
              </a:spcAft>
              <a:buClr>
                <a:srgbClr val="FFFFFF"/>
              </a:buClr>
              <a:buSzPts val="1800"/>
              <a:buChar char="•"/>
              <a:defRPr>
                <a:solidFill>
                  <a:srgbClr val="FFFFFF"/>
                </a:solidFill>
              </a:defRPr>
            </a:lvl7pPr>
            <a:lvl8pPr indent="-342900" lvl="7" marL="3657600" algn="l">
              <a:lnSpc>
                <a:spcPct val="90000"/>
              </a:lnSpc>
              <a:spcBef>
                <a:spcPts val="375"/>
              </a:spcBef>
              <a:spcAft>
                <a:spcPts val="0"/>
              </a:spcAft>
              <a:buClr>
                <a:srgbClr val="FFFFFF"/>
              </a:buClr>
              <a:buSzPts val="1800"/>
              <a:buChar char="•"/>
              <a:defRPr>
                <a:solidFill>
                  <a:srgbClr val="FFFFFF"/>
                </a:solidFill>
              </a:defRPr>
            </a:lvl8pPr>
            <a:lvl9pPr indent="-342900" lvl="8" marL="4114800" algn="l">
              <a:lnSpc>
                <a:spcPct val="90000"/>
              </a:lnSpc>
              <a:spcBef>
                <a:spcPts val="375"/>
              </a:spcBef>
              <a:spcAft>
                <a:spcPts val="0"/>
              </a:spcAft>
              <a:buClr>
                <a:srgbClr val="FFFFFF"/>
              </a:buClr>
              <a:buSzPts val="1800"/>
              <a:buChar char="•"/>
              <a:defRPr>
                <a:solidFill>
                  <a:srgbClr val="FFFFFF"/>
                </a:solidFill>
              </a:defRPr>
            </a:lvl9pPr>
          </a:lstStyle>
          <a:p/>
        </p:txBody>
      </p:sp>
      <p:sp>
        <p:nvSpPr>
          <p:cNvPr id="20" name="Google Shape;20;p30"/>
          <p:cNvSpPr/>
          <p:nvPr/>
        </p:nvSpPr>
        <p:spPr>
          <a:xfrm>
            <a:off x="0" y="4735773"/>
            <a:ext cx="9144000" cy="407727"/>
          </a:xfrm>
          <a:prstGeom prst="rect">
            <a:avLst/>
          </a:prstGeom>
          <a:noFill/>
          <a:ln>
            <a:noFill/>
          </a:ln>
        </p:spPr>
        <p:txBody>
          <a:bodyPr anchorCtr="0" anchor="ctr" bIns="45700" lIns="360000" spcFirstLastPara="1" rIns="360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AU"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p:txBody>
      </p:sp>
      <p:sp>
        <p:nvSpPr>
          <p:cNvPr id="21" name="Google Shape;21;p30"/>
          <p:cNvSpPr txBox="1"/>
          <p:nvPr>
            <p:ph idx="12" type="sldNum"/>
          </p:nvPr>
        </p:nvSpPr>
        <p:spPr>
          <a:xfrm>
            <a:off x="3851910" y="4802317"/>
            <a:ext cx="1436370" cy="27463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option 4">
  <p:cSld name="Content slide">
    <p:spTree>
      <p:nvGrpSpPr>
        <p:cNvPr id="22" name="Shape 22"/>
        <p:cNvGrpSpPr/>
        <p:nvPr/>
      </p:nvGrpSpPr>
      <p:grpSpPr>
        <a:xfrm>
          <a:off x="0" y="0"/>
          <a:ext cx="0" cy="0"/>
          <a:chOff x="0" y="0"/>
          <a:chExt cx="0" cy="0"/>
        </a:xfrm>
      </p:grpSpPr>
      <p:sp>
        <p:nvSpPr>
          <p:cNvPr id="23" name="Google Shape;23;p38"/>
          <p:cNvSpPr/>
          <p:nvPr/>
        </p:nvSpPr>
        <p:spPr>
          <a:xfrm>
            <a:off x="4217158" y="4735773"/>
            <a:ext cx="4926842" cy="407727"/>
          </a:xfrm>
          <a:prstGeom prst="rect">
            <a:avLst/>
          </a:prstGeom>
          <a:noFill/>
          <a:ln>
            <a:noFill/>
          </a:ln>
        </p:spPr>
        <p:txBody>
          <a:bodyPr anchorCtr="0" anchor="ctr" bIns="45700" lIns="360000" spcFirstLastPara="1" rIns="360000" wrap="square" tIns="45700">
            <a:noAutofit/>
          </a:bodyPr>
          <a:lstStyle/>
          <a:p>
            <a:pPr indent="0" lvl="0" marL="0" marR="0" rtl="0" algn="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24" name="Google Shape;24;p38"/>
          <p:cNvSpPr/>
          <p:nvPr/>
        </p:nvSpPr>
        <p:spPr>
          <a:xfrm>
            <a:off x="0" y="4735773"/>
            <a:ext cx="9144000" cy="407727"/>
          </a:xfrm>
          <a:prstGeom prst="rect">
            <a:avLst/>
          </a:prstGeom>
          <a:noFill/>
          <a:ln>
            <a:noFill/>
          </a:ln>
        </p:spPr>
        <p:txBody>
          <a:bodyPr anchorCtr="0" anchor="ctr" bIns="45700" lIns="360000" spcFirstLastPara="1" rIns="3600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3085400" y="143784"/>
            <a:ext cx="5804700" cy="407700"/>
          </a:xfrm>
          <a:prstGeom prst="rect">
            <a:avLst/>
          </a:prstGeom>
          <a:noFill/>
          <a:ln>
            <a:noFill/>
          </a:ln>
        </p:spPr>
        <p:txBody>
          <a:bodyPr anchorCtr="0" anchor="b" bIns="45700" lIns="91425" spcFirstLastPara="1" rIns="91425" wrap="square" tIns="45700">
            <a:normAutofit/>
          </a:bodyPr>
          <a:lstStyle>
            <a:lvl1pPr lvl="0" marR="0" rtl="0" algn="r">
              <a:lnSpc>
                <a:spcPct val="90000"/>
              </a:lnSpc>
              <a:spcBef>
                <a:spcPts val="0"/>
              </a:spcBef>
              <a:spcAft>
                <a:spcPts val="0"/>
              </a:spcAft>
              <a:buClr>
                <a:schemeClr val="dk1"/>
              </a:buClr>
              <a:buSzPts val="2100"/>
              <a:buFont typeface="Montserrat"/>
              <a:buNone/>
              <a:defRPr b="1" i="0" sz="2100" u="none" cap="none" strike="noStrike">
                <a:solidFill>
                  <a:schemeClr val="dk1"/>
                </a:solidFill>
                <a:latin typeface="Montserrat"/>
                <a:ea typeface="Montserrat"/>
                <a:cs typeface="Montserrat"/>
                <a:sym typeface="Montserrat"/>
              </a:defRPr>
            </a:lvl1pPr>
            <a:lvl2pPr lvl="1"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2pPr>
            <a:lvl3pPr lvl="2"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3pPr>
            <a:lvl4pPr lvl="3"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4pPr>
            <a:lvl5pPr lvl="4"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5pPr>
            <a:lvl6pPr lvl="5"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6pPr>
            <a:lvl7pPr lvl="6"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7pPr>
            <a:lvl8pPr lvl="7"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8pPr>
            <a:lvl9pPr lvl="8" marR="0" rtl="0" algn="r">
              <a:lnSpc>
                <a:spcPct val="100000"/>
              </a:lnSpc>
              <a:spcBef>
                <a:spcPts val="0"/>
              </a:spcBef>
              <a:spcAft>
                <a:spcPts val="0"/>
              </a:spcAft>
              <a:buClr>
                <a:srgbClr val="000000"/>
              </a:buClr>
              <a:buSzPts val="300"/>
              <a:buFont typeface="Montserrat"/>
              <a:buNone/>
              <a:defRPr b="1" i="0" sz="700" u="none" cap="none" strike="noStrike">
                <a:solidFill>
                  <a:srgbClr val="000000"/>
                </a:solidFill>
                <a:latin typeface="Montserrat"/>
                <a:ea typeface="Montserrat"/>
                <a:cs typeface="Montserrat"/>
                <a:sym typeface="Montserrat"/>
              </a:defRPr>
            </a:lvl9pPr>
          </a:lstStyle>
          <a:p/>
        </p:txBody>
      </p:sp>
      <p:sp>
        <p:nvSpPr>
          <p:cNvPr id="11" name="Google Shape;11;p29"/>
          <p:cNvSpPr txBox="1"/>
          <p:nvPr>
            <p:ph idx="1" type="body"/>
          </p:nvPr>
        </p:nvSpPr>
        <p:spPr>
          <a:xfrm>
            <a:off x="250095" y="1040043"/>
            <a:ext cx="8640000" cy="351101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0000"/>
              </a:lnSpc>
              <a:spcBef>
                <a:spcPts val="75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1pPr>
            <a:lvl2pPr indent="-330200" lvl="1" marL="914400" marR="0" rtl="0" algn="l">
              <a:lnSpc>
                <a:spcPct val="90000"/>
              </a:lnSpc>
              <a:spcBef>
                <a:spcPts val="375"/>
              </a:spcBef>
              <a:spcAft>
                <a:spcPts val="0"/>
              </a:spcAft>
              <a:buClr>
                <a:schemeClr val="dk1"/>
              </a:buClr>
              <a:buSzPts val="1600"/>
              <a:buFont typeface="Montserrat"/>
              <a:buChar char="•"/>
              <a:defRPr b="0" i="0" sz="1600" u="none" cap="none" strike="noStrike">
                <a:solidFill>
                  <a:schemeClr val="dk1"/>
                </a:solidFill>
                <a:latin typeface="Montserrat"/>
                <a:ea typeface="Montserrat"/>
                <a:cs typeface="Montserrat"/>
                <a:sym typeface="Montserrat"/>
              </a:defRPr>
            </a:lvl2pPr>
            <a:lvl3pPr indent="-317500" lvl="2" marL="1371600" marR="0" rtl="0" algn="l">
              <a:lnSpc>
                <a:spcPct val="90000"/>
              </a:lnSpc>
              <a:spcBef>
                <a:spcPts val="375"/>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3pPr>
            <a:lvl4pPr indent="-304800" lvl="3" marL="1828800" marR="0" rtl="0" algn="l">
              <a:lnSpc>
                <a:spcPct val="90000"/>
              </a:lnSpc>
              <a:spcBef>
                <a:spcPts val="375"/>
              </a:spcBef>
              <a:spcAft>
                <a:spcPts val="0"/>
              </a:spcAft>
              <a:buClr>
                <a:schemeClr val="dk1"/>
              </a:buClr>
              <a:buSzPts val="1200"/>
              <a:buFont typeface="Montserrat"/>
              <a:buChar char="•"/>
              <a:defRPr b="0" i="0" sz="1200" u="none" cap="none" strike="noStrike">
                <a:solidFill>
                  <a:schemeClr val="dk1"/>
                </a:solidFill>
                <a:latin typeface="Montserrat"/>
                <a:ea typeface="Montserrat"/>
                <a:cs typeface="Montserrat"/>
                <a:sym typeface="Montserrat"/>
              </a:defRPr>
            </a:lvl4pPr>
            <a:lvl5pPr indent="-304800" lvl="4" marL="2286000" marR="0" rtl="0" algn="l">
              <a:lnSpc>
                <a:spcPct val="90000"/>
              </a:lnSpc>
              <a:spcBef>
                <a:spcPts val="375"/>
              </a:spcBef>
              <a:spcAft>
                <a:spcPts val="0"/>
              </a:spcAft>
              <a:buClr>
                <a:schemeClr val="dk1"/>
              </a:buClr>
              <a:buSzPts val="1200"/>
              <a:buFont typeface="Montserrat"/>
              <a:buChar char="•"/>
              <a:defRPr b="0" i="0" sz="1200" u="none" cap="none" strike="noStrike">
                <a:solidFill>
                  <a:schemeClr val="dk1"/>
                </a:solidFill>
                <a:latin typeface="Montserrat"/>
                <a:ea typeface="Montserrat"/>
                <a:cs typeface="Montserrat"/>
                <a:sym typeface="Montserrat"/>
              </a:defRPr>
            </a:lvl5pPr>
            <a:lvl6pPr indent="-314325" lvl="5" marL="2743200" marR="0" rtl="0" algn="l">
              <a:lnSpc>
                <a:spcPct val="90000"/>
              </a:lnSpc>
              <a:spcBef>
                <a:spcPts val="375"/>
              </a:spcBef>
              <a:spcAft>
                <a:spcPts val="0"/>
              </a:spcAft>
              <a:buClr>
                <a:schemeClr val="dk1"/>
              </a:buClr>
              <a:buSzPts val="1350"/>
              <a:buFont typeface="Montserrat"/>
              <a:buChar char="•"/>
              <a:defRPr b="0" i="0" sz="1350" u="none" cap="none" strike="noStrike">
                <a:solidFill>
                  <a:schemeClr val="dk1"/>
                </a:solidFill>
                <a:latin typeface="Montserrat"/>
                <a:ea typeface="Montserrat"/>
                <a:cs typeface="Montserrat"/>
                <a:sym typeface="Montserrat"/>
              </a:defRPr>
            </a:lvl6pPr>
            <a:lvl7pPr indent="-314325" lvl="6" marL="3200400" marR="0" rtl="0" algn="l">
              <a:lnSpc>
                <a:spcPct val="90000"/>
              </a:lnSpc>
              <a:spcBef>
                <a:spcPts val="375"/>
              </a:spcBef>
              <a:spcAft>
                <a:spcPts val="0"/>
              </a:spcAft>
              <a:buClr>
                <a:schemeClr val="dk1"/>
              </a:buClr>
              <a:buSzPts val="1350"/>
              <a:buFont typeface="Montserrat"/>
              <a:buChar char="•"/>
              <a:defRPr b="0" i="0" sz="1350" u="none" cap="none" strike="noStrike">
                <a:solidFill>
                  <a:schemeClr val="dk1"/>
                </a:solidFill>
                <a:latin typeface="Montserrat"/>
                <a:ea typeface="Montserrat"/>
                <a:cs typeface="Montserrat"/>
                <a:sym typeface="Montserrat"/>
              </a:defRPr>
            </a:lvl7pPr>
            <a:lvl8pPr indent="-314325" lvl="7" marL="3657600" marR="0" rtl="0" algn="l">
              <a:lnSpc>
                <a:spcPct val="90000"/>
              </a:lnSpc>
              <a:spcBef>
                <a:spcPts val="375"/>
              </a:spcBef>
              <a:spcAft>
                <a:spcPts val="0"/>
              </a:spcAft>
              <a:buClr>
                <a:schemeClr val="dk1"/>
              </a:buClr>
              <a:buSzPts val="1350"/>
              <a:buFont typeface="Montserrat"/>
              <a:buChar char="•"/>
              <a:defRPr b="0" i="0" sz="1350" u="none" cap="none" strike="noStrike">
                <a:solidFill>
                  <a:schemeClr val="dk1"/>
                </a:solidFill>
                <a:latin typeface="Montserrat"/>
                <a:ea typeface="Montserrat"/>
                <a:cs typeface="Montserrat"/>
                <a:sym typeface="Montserrat"/>
              </a:defRPr>
            </a:lvl8pPr>
            <a:lvl9pPr indent="-314325" lvl="8" marL="4114800" marR="0" rtl="0" algn="l">
              <a:lnSpc>
                <a:spcPct val="90000"/>
              </a:lnSpc>
              <a:spcBef>
                <a:spcPts val="375"/>
              </a:spcBef>
              <a:spcAft>
                <a:spcPts val="0"/>
              </a:spcAft>
              <a:buClr>
                <a:schemeClr val="dk1"/>
              </a:buClr>
              <a:buSzPts val="1350"/>
              <a:buFont typeface="Montserrat"/>
              <a:buChar char="•"/>
              <a:defRPr b="0" i="0" sz="1350" u="none" cap="none" strike="noStrike">
                <a:solidFill>
                  <a:schemeClr val="dk1"/>
                </a:solidFill>
                <a:latin typeface="Montserrat"/>
                <a:ea typeface="Montserrat"/>
                <a:cs typeface="Montserrat"/>
                <a:sym typeface="Montserrat"/>
              </a:defRPr>
            </a:lvl9pPr>
          </a:lstStyle>
          <a:p/>
        </p:txBody>
      </p:sp>
      <p:sp>
        <p:nvSpPr>
          <p:cNvPr id="12" name="Google Shape;12;p29"/>
          <p:cNvSpPr/>
          <p:nvPr/>
        </p:nvSpPr>
        <p:spPr>
          <a:xfrm>
            <a:off x="0" y="4735773"/>
            <a:ext cx="9144000" cy="407727"/>
          </a:xfrm>
          <a:prstGeom prst="rect">
            <a:avLst/>
          </a:prstGeom>
          <a:solidFill>
            <a:srgbClr val="C55A11"/>
          </a:solidFill>
          <a:ln cap="flat" cmpd="sng" w="12700">
            <a:solidFill>
              <a:srgbClr val="C55A11"/>
            </a:solidFill>
            <a:prstDash val="solid"/>
            <a:miter lim="800000"/>
            <a:headEnd len="sm" w="sm" type="none"/>
            <a:tailEnd len="sm" w="sm" type="none"/>
          </a:ln>
        </p:spPr>
        <p:txBody>
          <a:bodyPr anchorCtr="0" anchor="ctr" bIns="45700" lIns="360000" spcFirstLastPara="1" rIns="360000" wrap="square" tIns="45700">
            <a:noAutofit/>
          </a:bodyPr>
          <a:lstStyle/>
          <a:p>
            <a:pPr indent="0" lvl="0" marL="0" marR="0" rtl="0" algn="r">
              <a:lnSpc>
                <a:spcPct val="100000"/>
              </a:lnSpc>
              <a:spcBef>
                <a:spcPts val="0"/>
              </a:spcBef>
              <a:spcAft>
                <a:spcPts val="0"/>
              </a:spcAft>
              <a:buClr>
                <a:srgbClr val="000000"/>
              </a:buClr>
              <a:buSzPts val="800"/>
              <a:buFont typeface="Arial"/>
              <a:buNone/>
            </a:pPr>
            <a:r>
              <a:rPr b="0" i="0" lang="en-AU" sz="800" u="none" cap="none" strike="noStrike">
                <a:solidFill>
                  <a:schemeClr val="dk1"/>
                </a:solidFill>
                <a:latin typeface="Arial"/>
                <a:ea typeface="Arial"/>
                <a:cs typeface="Arial"/>
                <a:sym typeface="Arial"/>
              </a:rPr>
              <a:t>	</a:t>
            </a:r>
            <a:endParaRPr b="0" i="0" sz="800" u="none" cap="none" strike="noStrike">
              <a:solidFill>
                <a:schemeClr val="dk1"/>
              </a:solidFill>
              <a:latin typeface="Arial"/>
              <a:ea typeface="Arial"/>
              <a:cs typeface="Arial"/>
              <a:sym typeface="Arial"/>
            </a:endParaRPr>
          </a:p>
        </p:txBody>
      </p:sp>
      <p:sp>
        <p:nvSpPr>
          <p:cNvPr id="13" name="Google Shape;13;p29"/>
          <p:cNvSpPr txBox="1"/>
          <p:nvPr>
            <p:ph idx="12" type="sldNum"/>
          </p:nvPr>
        </p:nvSpPr>
        <p:spPr>
          <a:xfrm>
            <a:off x="3851910" y="4802317"/>
            <a:ext cx="1436370" cy="274637"/>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AU"/>
              <a:t>‹#›</a:t>
            </a:fld>
            <a:endParaRPr/>
          </a:p>
        </p:txBody>
      </p:sp>
      <p:sp>
        <p:nvSpPr>
          <p:cNvPr id="14" name="Google Shape;14;p29"/>
          <p:cNvSpPr/>
          <p:nvPr/>
        </p:nvSpPr>
        <p:spPr>
          <a:xfrm>
            <a:off x="-1905" y="4729240"/>
            <a:ext cx="9144000" cy="407727"/>
          </a:xfrm>
          <a:prstGeom prst="rect">
            <a:avLst/>
          </a:prstGeom>
          <a:noFill/>
          <a:ln>
            <a:noFill/>
          </a:ln>
        </p:spPr>
        <p:txBody>
          <a:bodyPr anchorCtr="0" anchor="ctr" bIns="45700" lIns="360000" spcFirstLastPara="1" rIns="360000" wrap="square" tIns="45700">
            <a:noAutofit/>
          </a:bodyPr>
          <a:lstStyle/>
          <a:p>
            <a:pPr indent="0" lvl="0" marL="0" marR="0" rtl="0" algn="r">
              <a:lnSpc>
                <a:spcPct val="100000"/>
              </a:lnSpc>
              <a:spcBef>
                <a:spcPts val="0"/>
              </a:spcBef>
              <a:spcAft>
                <a:spcPts val="0"/>
              </a:spcAft>
              <a:buClr>
                <a:srgbClr val="000000"/>
              </a:buClr>
              <a:buSzPts val="800"/>
              <a:buFont typeface="Arial"/>
              <a:buNone/>
            </a:pPr>
            <a:r>
              <a:rPr b="0" i="0" lang="en-AU" sz="800" u="none" cap="none" strike="noStrike">
                <a:solidFill>
                  <a:schemeClr val="lt2"/>
                </a:solidFill>
                <a:latin typeface="Arial"/>
                <a:ea typeface="Arial"/>
                <a:cs typeface="Arial"/>
                <a:sym typeface="Arial"/>
              </a:rPr>
              <a:t>The Value Chain Project – By HIWeather and SERA WG</a:t>
            </a:r>
            <a:endParaRPr b="0" i="0" sz="800" u="none" cap="none" strike="noStrike">
              <a:solidFill>
                <a:schemeClr val="lt2"/>
              </a:solidFill>
              <a:latin typeface="Arial"/>
              <a:ea typeface="Arial"/>
              <a:cs typeface="Arial"/>
              <a:sym typeface="Arial"/>
            </a:endParaRPr>
          </a:p>
        </p:txBody>
      </p:sp>
      <p:pic>
        <p:nvPicPr>
          <p:cNvPr descr="A blue text on a white background&#10;&#10;Description automatically generated with medium confidence" id="15" name="Google Shape;15;p29"/>
          <p:cNvPicPr preferRelativeResize="0"/>
          <p:nvPr/>
        </p:nvPicPr>
        <p:blipFill rotWithShape="1">
          <a:blip r:embed="rId1">
            <a:alphaModFix/>
          </a:blip>
          <a:srcRect b="0" l="0" r="0" t="0"/>
          <a:stretch/>
        </p:blipFill>
        <p:spPr>
          <a:xfrm>
            <a:off x="85900" y="78134"/>
            <a:ext cx="2802958" cy="538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hiweather.net/Lists/130.html" TargetMode="External"/><Relationship Id="rId4" Type="http://schemas.openxmlformats.org/officeDocument/2006/relationships/hyperlink" Target="https://docs.google.com/document/d/1tWx9TrMols0BUPwHzBmVynJIWx31Vgo5fMLe23OCRvw/edit?usp=drive_linkJPkVc3Wc2gnXggsKdiNbfvMQshsESjB/edit?usp=sharing&amp;ouid=109703831119527418801&amp;rtpof=true&amp;sd=true" TargetMode="External"/><Relationship Id="rId9" Type="http://schemas.openxmlformats.org/officeDocument/2006/relationships/hyperlink" Target="mailto:valuechain@bom.gov.au" TargetMode="External"/><Relationship Id="rId5" Type="http://schemas.openxmlformats.org/officeDocument/2006/relationships/hyperlink" Target="https://link.springer.com/book/10.1007/978-3-030-98989-7" TargetMode="External"/><Relationship Id="rId6" Type="http://schemas.openxmlformats.org/officeDocument/2006/relationships/hyperlink" Target="https://doi.org/10.5194/asr-20-73-2023" TargetMode="External"/><Relationship Id="rId7" Type="http://schemas.openxmlformats.org/officeDocument/2006/relationships/hyperlink" Target="https://doi.org/10.5194/asr-20-73-2023" TargetMode="External"/><Relationship Id="rId8" Type="http://schemas.openxmlformats.org/officeDocument/2006/relationships/hyperlink" Target="https://community.wmo.int/en/activity-areas/community-platfor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docs.google.com/document/d/1tWx9TrMols0BUPwHzBmVynJIWx31Vgo5fMLe23OCRvw/edit?usp=drive_link" TargetMode="External"/><Relationship Id="rId5" Type="http://schemas.openxmlformats.org/officeDocument/2006/relationships/hyperlink" Target="https://drive.google.com/file/d/1PGRxIRtC976lscDcbMezFV366suZ0xhB/view?usp=drive_li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docs.google.com/document/d/1tWx9TrMols0BUPwHzBmVynJIWx31Vgo5fMLe23OCRvw/edit?usp=drive_link/1sJPkVc3Wc2gnXggsKdiNbfvMQshsESjB/edit?usp=sharing&amp;ouid=109703831119527418801&amp;rtpof=true&amp;sd=tru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txBox="1"/>
          <p:nvPr>
            <p:ph idx="1" type="body"/>
          </p:nvPr>
        </p:nvSpPr>
        <p:spPr>
          <a:xfrm>
            <a:off x="13960" y="2571750"/>
            <a:ext cx="9144000" cy="761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AU" sz="3600">
                <a:solidFill>
                  <a:schemeClr val="accent5"/>
                </a:solidFill>
                <a:latin typeface="Arial"/>
                <a:ea typeface="Arial"/>
                <a:cs typeface="Arial"/>
                <a:sym typeface="Arial"/>
              </a:rPr>
              <a:t>Rapid assessment template</a:t>
            </a:r>
            <a:endParaRPr sz="3600">
              <a:solidFill>
                <a:schemeClr val="accent5"/>
              </a:solidFill>
              <a:latin typeface="Arial"/>
              <a:ea typeface="Arial"/>
              <a:cs typeface="Arial"/>
              <a:sym typeface="Arial"/>
            </a:endParaRPr>
          </a:p>
        </p:txBody>
      </p:sp>
      <p:sp>
        <p:nvSpPr>
          <p:cNvPr id="30" name="Google Shape;30;p1"/>
          <p:cNvSpPr/>
          <p:nvPr/>
        </p:nvSpPr>
        <p:spPr>
          <a:xfrm>
            <a:off x="13960" y="13960"/>
            <a:ext cx="4446357" cy="886479"/>
          </a:xfrm>
          <a:prstGeom prst="rect">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black background with blue and orange text&#10;&#10;Description automatically generated with low confidence" id="31" name="Google Shape;31;p1"/>
          <p:cNvPicPr preferRelativeResize="0"/>
          <p:nvPr/>
        </p:nvPicPr>
        <p:blipFill rotWithShape="1">
          <a:blip r:embed="rId3">
            <a:alphaModFix/>
          </a:blip>
          <a:srcRect b="0" l="0" r="0" t="0"/>
          <a:stretch/>
        </p:blipFill>
        <p:spPr>
          <a:xfrm>
            <a:off x="488114" y="355687"/>
            <a:ext cx="5580180" cy="987992"/>
          </a:xfrm>
          <a:prstGeom prst="rect">
            <a:avLst/>
          </a:prstGeom>
          <a:noFill/>
          <a:ln>
            <a:noFill/>
          </a:ln>
        </p:spPr>
      </p:pic>
      <p:sp>
        <p:nvSpPr>
          <p:cNvPr id="32" name="Google Shape;32;p1"/>
          <p:cNvSpPr txBox="1"/>
          <p:nvPr/>
        </p:nvSpPr>
        <p:spPr>
          <a:xfrm>
            <a:off x="125999" y="4167851"/>
            <a:ext cx="8892000" cy="84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400" u="none" cap="none" strike="noStrike">
                <a:solidFill>
                  <a:schemeClr val="lt2"/>
                </a:solidFill>
                <a:latin typeface="Arial"/>
                <a:ea typeface="Arial"/>
                <a:cs typeface="Arial"/>
                <a:sym typeface="Arial"/>
              </a:rPr>
              <a:t>The Value Chain Project is a joint WWRP</a:t>
            </a:r>
            <a:r>
              <a:rPr baseline="30000" lang="en-AU">
                <a:solidFill>
                  <a:schemeClr val="lt2"/>
                </a:solidFill>
              </a:rPr>
              <a:t>1</a:t>
            </a:r>
            <a:r>
              <a:rPr b="0" i="0" lang="en-AU" sz="1400" u="none" cap="none" strike="noStrike">
                <a:solidFill>
                  <a:schemeClr val="lt2"/>
                </a:solidFill>
                <a:latin typeface="Arial"/>
                <a:ea typeface="Arial"/>
                <a:cs typeface="Arial"/>
                <a:sym typeface="Arial"/>
              </a:rPr>
              <a:t> HIWeather</a:t>
            </a:r>
            <a:r>
              <a:rPr baseline="30000" lang="en-AU">
                <a:solidFill>
                  <a:schemeClr val="lt2"/>
                </a:solidFill>
              </a:rPr>
              <a:t>2</a:t>
            </a:r>
            <a:r>
              <a:rPr b="0" i="0" lang="en-AU" sz="1400" u="none" cap="none" strike="noStrike">
                <a:solidFill>
                  <a:schemeClr val="lt2"/>
                </a:solidFill>
                <a:latin typeface="Arial"/>
                <a:ea typeface="Arial"/>
                <a:cs typeface="Arial"/>
                <a:sym typeface="Arial"/>
              </a:rPr>
              <a:t> Flagship Project with the WWRP Societal and Economic Research Applications (SERA) Working Group</a:t>
            </a:r>
            <a:endParaRPr/>
          </a:p>
          <a:p>
            <a:pPr indent="-342900" lvl="0" marL="800100" marR="0" rtl="0" algn="l">
              <a:lnSpc>
                <a:spcPct val="100000"/>
              </a:lnSpc>
              <a:spcBef>
                <a:spcPts val="0"/>
              </a:spcBef>
              <a:spcAft>
                <a:spcPts val="0"/>
              </a:spcAft>
              <a:buClr>
                <a:srgbClr val="000000"/>
              </a:buClr>
              <a:buSzPts val="1050"/>
              <a:buFont typeface="Arial"/>
              <a:buAutoNum type="arabicPeriod"/>
            </a:pPr>
            <a:r>
              <a:rPr lang="en-AU" sz="1050">
                <a:solidFill>
                  <a:schemeClr val="lt2"/>
                </a:solidFill>
              </a:rPr>
              <a:t>The World Meteorological Organisation (WMO) World Weather Research Program</a:t>
            </a:r>
            <a:endParaRPr sz="1050">
              <a:solidFill>
                <a:schemeClr val="lt2"/>
              </a:solidFill>
            </a:endParaRPr>
          </a:p>
          <a:p>
            <a:pPr indent="-342900" lvl="0" marL="800100" marR="0" rtl="0" algn="l">
              <a:lnSpc>
                <a:spcPct val="100000"/>
              </a:lnSpc>
              <a:spcBef>
                <a:spcPts val="0"/>
              </a:spcBef>
              <a:spcAft>
                <a:spcPts val="0"/>
              </a:spcAft>
              <a:buClr>
                <a:srgbClr val="000000"/>
              </a:buClr>
              <a:buSzPts val="1050"/>
              <a:buFont typeface="Arial"/>
              <a:buAutoNum type="arabicPeriod"/>
            </a:pPr>
            <a:r>
              <a:rPr b="0" i="0" lang="en-AU" sz="1050" u="none" cap="none" strike="noStrike">
                <a:solidFill>
                  <a:schemeClr val="lt2"/>
                </a:solidFill>
                <a:latin typeface="Arial"/>
                <a:ea typeface="Arial"/>
                <a:cs typeface="Arial"/>
                <a:sym typeface="Arial"/>
              </a:rPr>
              <a:t>High Impact Weather (HIWeather)</a:t>
            </a:r>
            <a:endParaRPr/>
          </a:p>
        </p:txBody>
      </p:sp>
      <p:cxnSp>
        <p:nvCxnSpPr>
          <p:cNvPr id="33" name="Google Shape;33;p1"/>
          <p:cNvCxnSpPr/>
          <p:nvPr/>
        </p:nvCxnSpPr>
        <p:spPr>
          <a:xfrm>
            <a:off x="0" y="4097547"/>
            <a:ext cx="9144000" cy="0"/>
          </a:xfrm>
          <a:prstGeom prst="straightConnector1">
            <a:avLst/>
          </a:prstGeom>
          <a:noFill/>
          <a:ln cap="flat" cmpd="sng" w="12700">
            <a:solidFill>
              <a:schemeClr val="accent6"/>
            </a:solidFill>
            <a:prstDash val="solid"/>
            <a:round/>
            <a:headEnd len="sm" w="sm" type="none"/>
            <a:tailEnd len="sm" w="sm" type="none"/>
          </a:ln>
        </p:spPr>
      </p:cxnSp>
      <p:pic>
        <p:nvPicPr>
          <p:cNvPr id="34" name="Google Shape;34;p1"/>
          <p:cNvPicPr preferRelativeResize="0"/>
          <p:nvPr/>
        </p:nvPicPr>
        <p:blipFill rotWithShape="1">
          <a:blip r:embed="rId4">
            <a:alphaModFix/>
          </a:blip>
          <a:srcRect b="0" l="0" r="0" t="0"/>
          <a:stretch/>
        </p:blipFill>
        <p:spPr>
          <a:xfrm>
            <a:off x="6909373" y="880609"/>
            <a:ext cx="2009526" cy="528956"/>
          </a:xfrm>
          <a:prstGeom prst="rect">
            <a:avLst/>
          </a:prstGeom>
          <a:noFill/>
          <a:ln>
            <a:noFill/>
          </a:ln>
        </p:spPr>
      </p:pic>
      <p:pic>
        <p:nvPicPr>
          <p:cNvPr id="35" name="Google Shape;35;p1"/>
          <p:cNvPicPr preferRelativeResize="0"/>
          <p:nvPr/>
        </p:nvPicPr>
        <p:blipFill rotWithShape="1">
          <a:blip r:embed="rId5">
            <a:alphaModFix/>
          </a:blip>
          <a:srcRect b="0" l="0" r="0" t="0"/>
          <a:stretch/>
        </p:blipFill>
        <p:spPr>
          <a:xfrm>
            <a:off x="6976526" y="138061"/>
            <a:ext cx="1889075" cy="6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Observations</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8"/>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3. Weather forecasts</a:t>
            </a:r>
            <a:endParaRPr>
              <a:solidFill>
                <a:srgbClr val="003D67"/>
              </a:solidFill>
            </a:endParaRPr>
          </a:p>
        </p:txBody>
      </p:sp>
      <p:sp>
        <p:nvSpPr>
          <p:cNvPr id="105" name="Google Shape;105;p8"/>
          <p:cNvSpPr txBox="1"/>
          <p:nvPr>
            <p:ph idx="1" type="body"/>
          </p:nvPr>
        </p:nvSpPr>
        <p:spPr>
          <a:xfrm>
            <a:off x="252000" y="1976400"/>
            <a:ext cx="8640000" cy="296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900"/>
              <a:buNone/>
            </a:pPr>
            <a:r>
              <a:rPr lang="en-AU" sz="1600">
                <a:solidFill>
                  <a:schemeClr val="lt2"/>
                </a:solidFill>
              </a:rPr>
              <a:t>For example:</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Weather forecast models used in this event</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Post-processing/calibration applied to weather model output</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Weather forecast outputs and examples</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Interpretation/guidance for forecast users</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Level of agreement between the different forecasts</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How reliable and accurate were weather forecasts at different lead times?</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When was the potential event first detected in the models?</a:t>
            </a:r>
            <a:endParaRPr sz="1600"/>
          </a:p>
          <a:p>
            <a:pPr indent="-323913" lvl="0" marL="342900" rtl="0" algn="l">
              <a:lnSpc>
                <a:spcPct val="90000"/>
              </a:lnSpc>
              <a:spcBef>
                <a:spcPts val="750"/>
              </a:spcBef>
              <a:spcAft>
                <a:spcPts val="0"/>
              </a:spcAft>
              <a:buClr>
                <a:schemeClr val="lt2"/>
              </a:buClr>
              <a:buSzPts val="1600"/>
              <a:buChar char="•"/>
            </a:pPr>
            <a:r>
              <a:rPr lang="en-AU" sz="1600">
                <a:solidFill>
                  <a:schemeClr val="lt2"/>
                </a:solidFill>
              </a:rPr>
              <a:t>Successes/issues/challenges experienced</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9"/>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Weather forecasts</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0"/>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4. Hazard forecasts</a:t>
            </a:r>
            <a:endParaRPr>
              <a:solidFill>
                <a:srgbClr val="003D67"/>
              </a:solidFill>
            </a:endParaRPr>
          </a:p>
        </p:txBody>
      </p:sp>
      <p:sp>
        <p:nvSpPr>
          <p:cNvPr id="116" name="Google Shape;116;p10"/>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AU" sz="1600">
                <a:solidFill>
                  <a:schemeClr val="lt2"/>
                </a:solidFill>
              </a:rPr>
              <a:t>For example:</a:t>
            </a:r>
            <a:endParaRPr sz="1600"/>
          </a:p>
          <a:p>
            <a:pPr indent="-444500" lvl="0" marL="457200" rtl="0" algn="l">
              <a:lnSpc>
                <a:spcPct val="90000"/>
              </a:lnSpc>
              <a:spcBef>
                <a:spcPts val="750"/>
              </a:spcBef>
              <a:spcAft>
                <a:spcPts val="0"/>
              </a:spcAft>
              <a:buClr>
                <a:schemeClr val="lt2"/>
              </a:buClr>
              <a:buSzPts val="1600"/>
              <a:buChar char="•"/>
            </a:pPr>
            <a:r>
              <a:rPr lang="en-AU" sz="1600">
                <a:solidFill>
                  <a:schemeClr val="lt2"/>
                </a:solidFill>
              </a:rPr>
              <a:t>Hazard forecast outputs and examples</a:t>
            </a:r>
            <a:endParaRPr sz="1600">
              <a:solidFill>
                <a:schemeClr val="lt2"/>
              </a:solidFill>
            </a:endParaRPr>
          </a:p>
          <a:p>
            <a:pPr indent="-444500" lvl="0" marL="457200" rtl="0" algn="l">
              <a:lnSpc>
                <a:spcPct val="90000"/>
              </a:lnSpc>
              <a:spcBef>
                <a:spcPts val="750"/>
              </a:spcBef>
              <a:spcAft>
                <a:spcPts val="0"/>
              </a:spcAft>
              <a:buClr>
                <a:schemeClr val="lt2"/>
              </a:buClr>
              <a:buSzPts val="1600"/>
              <a:buChar char="•"/>
            </a:pPr>
            <a:r>
              <a:rPr lang="en-AU" sz="1600">
                <a:solidFill>
                  <a:schemeClr val="lt2"/>
                </a:solidFill>
              </a:rPr>
              <a:t>How reliable and accurate were the hazard forecasts</a:t>
            </a:r>
            <a:endParaRPr sz="1600">
              <a:solidFill>
                <a:schemeClr val="lt2"/>
              </a:solidFill>
            </a:endParaRPr>
          </a:p>
          <a:p>
            <a:pPr indent="-444500" lvl="0" marL="457200" rtl="0" algn="l">
              <a:lnSpc>
                <a:spcPct val="90000"/>
              </a:lnSpc>
              <a:spcBef>
                <a:spcPts val="750"/>
              </a:spcBef>
              <a:spcAft>
                <a:spcPts val="0"/>
              </a:spcAft>
              <a:buClr>
                <a:schemeClr val="lt2"/>
              </a:buClr>
              <a:buSzPts val="1600"/>
              <a:buChar char="•"/>
            </a:pPr>
            <a:r>
              <a:rPr lang="en-AU" sz="1600">
                <a:solidFill>
                  <a:schemeClr val="lt2"/>
                </a:solidFill>
              </a:rPr>
              <a:t>What process identified the event as hazardous and started the warning process?</a:t>
            </a:r>
            <a:endParaRPr sz="1600">
              <a:solidFill>
                <a:schemeClr val="lt2"/>
              </a:solidFill>
            </a:endParaRPr>
          </a:p>
          <a:p>
            <a:pPr indent="-444500" lvl="0" marL="457200" rtl="0" algn="l">
              <a:lnSpc>
                <a:spcPct val="90000"/>
              </a:lnSpc>
              <a:spcBef>
                <a:spcPts val="750"/>
              </a:spcBef>
              <a:spcAft>
                <a:spcPts val="0"/>
              </a:spcAft>
              <a:buClr>
                <a:schemeClr val="lt2"/>
              </a:buClr>
              <a:buSzPts val="1600"/>
              <a:buChar char="•"/>
            </a:pPr>
            <a:r>
              <a:rPr lang="en-AU" sz="1600">
                <a:solidFill>
                  <a:schemeClr val="lt2"/>
                </a:solidFill>
              </a:rPr>
              <a:t>Hazard observations and analyses  </a:t>
            </a:r>
            <a:endParaRPr sz="1600">
              <a:solidFill>
                <a:schemeClr val="lt2"/>
              </a:solidFill>
            </a:endParaRPr>
          </a:p>
          <a:p>
            <a:pPr indent="-444500" lvl="0" marL="457200" rtl="0" algn="l">
              <a:lnSpc>
                <a:spcPct val="90000"/>
              </a:lnSpc>
              <a:spcBef>
                <a:spcPts val="750"/>
              </a:spcBef>
              <a:spcAft>
                <a:spcPts val="0"/>
              </a:spcAft>
              <a:buClr>
                <a:schemeClr val="lt2"/>
              </a:buClr>
              <a:buSzPts val="1600"/>
              <a:buChar char="•"/>
            </a:pPr>
            <a:r>
              <a:rPr lang="en-AU" sz="1600">
                <a:solidFill>
                  <a:schemeClr val="lt2"/>
                </a:solidFill>
              </a:rPr>
              <a:t>How was the hazard(s) made worse by pre-existing conditions?</a:t>
            </a:r>
            <a:endParaRPr sz="1600">
              <a:solidFill>
                <a:schemeClr val="lt2"/>
              </a:solidFill>
            </a:endParaRPr>
          </a:p>
          <a:p>
            <a:pPr indent="-444500" lvl="0" marL="457200" rtl="0" algn="l">
              <a:lnSpc>
                <a:spcPct val="90000"/>
              </a:lnSpc>
              <a:spcBef>
                <a:spcPts val="750"/>
              </a:spcBef>
              <a:spcAft>
                <a:spcPts val="0"/>
              </a:spcAft>
              <a:buClr>
                <a:schemeClr val="lt2"/>
              </a:buClr>
              <a:buSzPts val="1600"/>
              <a:buChar char="•"/>
            </a:pPr>
            <a:r>
              <a:rPr lang="en-AU" sz="1600">
                <a:solidFill>
                  <a:schemeClr val="lt2"/>
                </a:solidFill>
              </a:rPr>
              <a:t>Successes/issues/challenges experienced</a:t>
            </a:r>
            <a:endParaRPr sz="1600">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Hazard forecasts</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5. Impact forecasts</a:t>
            </a:r>
            <a:endParaRPr>
              <a:solidFill>
                <a:srgbClr val="003D67"/>
              </a:solidFill>
            </a:endParaRPr>
          </a:p>
        </p:txBody>
      </p:sp>
      <p:sp>
        <p:nvSpPr>
          <p:cNvPr id="127" name="Google Shape;127;p12"/>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7200"/>
              <a:buNone/>
            </a:pPr>
            <a:r>
              <a:rPr lang="en-AU" sz="1600">
                <a:solidFill>
                  <a:schemeClr val="lt2"/>
                </a:solidFill>
              </a:rPr>
              <a:t>For example:</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Impact prediction models/tools (if used)</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Informal rules/tools used to predict impacts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Impact forecast outputs and examples</a:t>
            </a:r>
            <a:endParaRPr sz="1600"/>
          </a:p>
          <a:p>
            <a:pPr indent="-255588" lvl="0" marL="268288" rtl="0" algn="l">
              <a:lnSpc>
                <a:spcPct val="90000"/>
              </a:lnSpc>
              <a:spcBef>
                <a:spcPts val="750"/>
              </a:spcBef>
              <a:spcAft>
                <a:spcPts val="0"/>
              </a:spcAft>
              <a:buClr>
                <a:schemeClr val="lt2"/>
              </a:buClr>
              <a:buSzPts val="1600"/>
              <a:buFont typeface="Montserrat"/>
              <a:buChar char="•"/>
            </a:pPr>
            <a:r>
              <a:rPr lang="en-AU" sz="1600">
                <a:solidFill>
                  <a:schemeClr val="lt2"/>
                </a:solidFill>
              </a:rPr>
              <a:t>Who and what were exposed and vulnerable to the hazards?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Observed impacts e.g health/social, property/business, infrastructure, environmental</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Comparison of predicted/expected and actual impacts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Successes/issues/challenges experienced</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Impact forecasts</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6. Warning communication</a:t>
            </a:r>
            <a:endParaRPr>
              <a:solidFill>
                <a:srgbClr val="003D67"/>
              </a:solidFill>
            </a:endParaRPr>
          </a:p>
        </p:txBody>
      </p:sp>
      <p:sp>
        <p:nvSpPr>
          <p:cNvPr id="138" name="Google Shape;138;p14"/>
          <p:cNvSpPr txBox="1"/>
          <p:nvPr>
            <p:ph idx="1" type="body"/>
          </p:nvPr>
        </p:nvSpPr>
        <p:spPr>
          <a:xfrm>
            <a:off x="252000" y="1976399"/>
            <a:ext cx="8640000" cy="281988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2"/>
              </a:buClr>
              <a:buSzPts val="1800"/>
              <a:buNone/>
            </a:pPr>
            <a:r>
              <a:rPr lang="en-AU" sz="1600">
                <a:solidFill>
                  <a:schemeClr val="lt2"/>
                </a:solidFill>
              </a:rPr>
              <a:t>For example:</a:t>
            </a:r>
            <a:endParaRPr sz="1600"/>
          </a:p>
          <a:p>
            <a:pPr indent="-255588" lvl="0" marL="268288" rtl="0" algn="l">
              <a:lnSpc>
                <a:spcPct val="80000"/>
              </a:lnSpc>
              <a:spcBef>
                <a:spcPts val="750"/>
              </a:spcBef>
              <a:spcAft>
                <a:spcPts val="0"/>
              </a:spcAft>
              <a:buClr>
                <a:schemeClr val="lt2"/>
              </a:buClr>
              <a:buSzPts val="1600"/>
              <a:buChar char="•"/>
            </a:pPr>
            <a:r>
              <a:rPr lang="en-AU" sz="1600">
                <a:solidFill>
                  <a:schemeClr val="lt2"/>
                </a:solidFill>
              </a:rPr>
              <a:t>Brief overview of the communication “story”</a:t>
            </a:r>
            <a:endParaRPr sz="1600"/>
          </a:p>
          <a:p>
            <a:pPr indent="-255588" lvl="0" marL="268288" rtl="0" algn="l">
              <a:lnSpc>
                <a:spcPct val="80000"/>
              </a:lnSpc>
              <a:spcBef>
                <a:spcPts val="750"/>
              </a:spcBef>
              <a:spcAft>
                <a:spcPts val="0"/>
              </a:spcAft>
              <a:buClr>
                <a:schemeClr val="lt2"/>
              </a:buClr>
              <a:buSzPts val="1600"/>
              <a:buChar char="•"/>
            </a:pPr>
            <a:r>
              <a:rPr lang="en-AU" sz="1600">
                <a:solidFill>
                  <a:schemeClr val="lt2"/>
                </a:solidFill>
              </a:rPr>
              <a:t>What warnings were provided to emergency responders, stakeholders and the public? </a:t>
            </a:r>
            <a:endParaRPr sz="1600"/>
          </a:p>
          <a:p>
            <a:pPr indent="-255588" lvl="0" marL="268288" rtl="0" algn="l">
              <a:lnSpc>
                <a:spcPct val="80000"/>
              </a:lnSpc>
              <a:spcBef>
                <a:spcPts val="750"/>
              </a:spcBef>
              <a:spcAft>
                <a:spcPts val="0"/>
              </a:spcAft>
              <a:buClr>
                <a:schemeClr val="lt2"/>
              </a:buClr>
              <a:buSzPts val="1600"/>
              <a:buChar char="•"/>
            </a:pPr>
            <a:r>
              <a:rPr lang="en-AU" sz="1600">
                <a:solidFill>
                  <a:schemeClr val="accent6"/>
                </a:solidFill>
              </a:rPr>
              <a:t>Communication of warning information by other organizations including media</a:t>
            </a:r>
            <a:endParaRPr sz="1600">
              <a:solidFill>
                <a:schemeClr val="accent6"/>
              </a:solidFill>
            </a:endParaRPr>
          </a:p>
          <a:p>
            <a:pPr indent="-255588" lvl="0" marL="268288" rtl="0" algn="l">
              <a:lnSpc>
                <a:spcPct val="80000"/>
              </a:lnSpc>
              <a:spcBef>
                <a:spcPts val="750"/>
              </a:spcBef>
              <a:spcAft>
                <a:spcPts val="0"/>
              </a:spcAft>
              <a:buClr>
                <a:schemeClr val="lt2"/>
              </a:buClr>
              <a:buSzPts val="1600"/>
              <a:buChar char="•"/>
            </a:pPr>
            <a:r>
              <a:rPr lang="en-AU" sz="1600">
                <a:solidFill>
                  <a:schemeClr val="lt2"/>
                </a:solidFill>
              </a:rPr>
              <a:t>Warning outputs and examples, including uncertainty information</a:t>
            </a:r>
            <a:endParaRPr sz="1600"/>
          </a:p>
          <a:p>
            <a:pPr indent="-255588" lvl="0" marL="268288" rtl="0" algn="l">
              <a:lnSpc>
                <a:spcPct val="80000"/>
              </a:lnSpc>
              <a:spcBef>
                <a:spcPts val="750"/>
              </a:spcBef>
              <a:spcAft>
                <a:spcPts val="0"/>
              </a:spcAft>
              <a:buClr>
                <a:schemeClr val="lt2"/>
              </a:buClr>
              <a:buSzPts val="1600"/>
              <a:buChar char="•"/>
            </a:pPr>
            <a:r>
              <a:rPr lang="en-AU" sz="1600">
                <a:solidFill>
                  <a:schemeClr val="lt2"/>
                </a:solidFill>
              </a:rPr>
              <a:t>Were communication systems in place and operating effectively? </a:t>
            </a:r>
            <a:endParaRPr sz="1600"/>
          </a:p>
          <a:p>
            <a:pPr indent="-255588" lvl="0" marL="268288" rtl="0" algn="l">
              <a:lnSpc>
                <a:spcPct val="80000"/>
              </a:lnSpc>
              <a:spcBef>
                <a:spcPts val="750"/>
              </a:spcBef>
              <a:spcAft>
                <a:spcPts val="0"/>
              </a:spcAft>
              <a:buClr>
                <a:schemeClr val="lt2"/>
              </a:buClr>
              <a:buSzPts val="1600"/>
              <a:buChar char="•"/>
            </a:pPr>
            <a:r>
              <a:rPr lang="en-AU" sz="1600">
                <a:solidFill>
                  <a:schemeClr val="lt2"/>
                </a:solidFill>
              </a:rPr>
              <a:t>To what extent were warning messages received and understood by the public?</a:t>
            </a:r>
            <a:endParaRPr sz="1600"/>
          </a:p>
          <a:p>
            <a:pPr indent="-255588" lvl="0" marL="268288" rtl="0" algn="l">
              <a:lnSpc>
                <a:spcPct val="80000"/>
              </a:lnSpc>
              <a:spcBef>
                <a:spcPts val="750"/>
              </a:spcBef>
              <a:spcAft>
                <a:spcPts val="0"/>
              </a:spcAft>
              <a:buClr>
                <a:schemeClr val="lt2"/>
              </a:buClr>
              <a:buSzPts val="1600"/>
              <a:buChar char="•"/>
            </a:pPr>
            <a:r>
              <a:rPr lang="en-AU" sz="1600">
                <a:solidFill>
                  <a:schemeClr val="lt2"/>
                </a:solidFill>
              </a:rPr>
              <a:t>Communication success/issues/challenges experienced</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Warning communication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7. Warning response</a:t>
            </a:r>
            <a:endParaRPr>
              <a:solidFill>
                <a:srgbClr val="003D67"/>
              </a:solidFill>
            </a:endParaRPr>
          </a:p>
        </p:txBody>
      </p:sp>
      <p:sp>
        <p:nvSpPr>
          <p:cNvPr id="149" name="Google Shape;149;p16"/>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2"/>
              </a:buClr>
              <a:buSzPts val="1800"/>
              <a:buNone/>
            </a:pPr>
            <a:r>
              <a:rPr lang="en-AU" sz="1600">
                <a:solidFill>
                  <a:schemeClr val="lt2"/>
                </a:solidFill>
              </a:rPr>
              <a:t>For example:</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Overview of response to warnings by emergency services, the public, and institutions?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How did the response compare to similar previous events?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Were disaster preparedness and response plans used?</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How did key decision makers and institutions interact before, during and after event?</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How knowledgeable was the community about the hazard and its associated risks?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What capacity did the community have to respond to warnings?</a:t>
            </a:r>
            <a:endParaRPr sz="1600"/>
          </a:p>
          <a:p>
            <a:pPr indent="-255588" lvl="0" marL="268288" rtl="0" algn="l">
              <a:lnSpc>
                <a:spcPct val="90000"/>
              </a:lnSpc>
              <a:spcBef>
                <a:spcPts val="750"/>
              </a:spcBef>
              <a:spcAft>
                <a:spcPts val="0"/>
              </a:spcAft>
              <a:buClr>
                <a:schemeClr val="lt2"/>
              </a:buClr>
              <a:buSzPts val="1600"/>
              <a:buChar char="•"/>
            </a:pPr>
            <a:r>
              <a:rPr lang="en-AU" sz="1600">
                <a:solidFill>
                  <a:schemeClr val="lt2"/>
                </a:solidFill>
              </a:rPr>
              <a:t>Success/issues/challenges experienced</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g2507dddaab4_0_0"/>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AU">
                <a:solidFill>
                  <a:srgbClr val="003D67"/>
                </a:solidFill>
              </a:rPr>
              <a:t>Contents</a:t>
            </a:r>
            <a:endParaRPr>
              <a:solidFill>
                <a:srgbClr val="003D67"/>
              </a:solidFill>
            </a:endParaRPr>
          </a:p>
        </p:txBody>
      </p:sp>
      <p:sp>
        <p:nvSpPr>
          <p:cNvPr id="42" name="Google Shape;42;g2507dddaab4_0_0"/>
          <p:cNvSpPr txBox="1"/>
          <p:nvPr>
            <p:ph idx="1" type="body"/>
          </p:nvPr>
        </p:nvSpPr>
        <p:spPr>
          <a:xfrm>
            <a:off x="252000" y="1954351"/>
            <a:ext cx="8640000" cy="30168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750"/>
              </a:spcBef>
              <a:spcAft>
                <a:spcPts val="0"/>
              </a:spcAft>
              <a:buClr>
                <a:schemeClr val="accent5"/>
              </a:buClr>
              <a:buSzPts val="2000"/>
              <a:buFont typeface="Montserrat"/>
              <a:buChar char="●"/>
            </a:pPr>
            <a:r>
              <a:rPr lang="en-AU">
                <a:solidFill>
                  <a:schemeClr val="accent5"/>
                </a:solidFill>
              </a:rPr>
              <a:t>Introduction to the warning value chain</a:t>
            </a:r>
            <a:endParaRPr>
              <a:solidFill>
                <a:schemeClr val="accent5"/>
              </a:solidFill>
            </a:endParaRPr>
          </a:p>
          <a:p>
            <a:pPr indent="-355600" lvl="0" marL="457200" rtl="0" algn="l">
              <a:lnSpc>
                <a:spcPct val="90000"/>
              </a:lnSpc>
              <a:spcBef>
                <a:spcPts val="0"/>
              </a:spcBef>
              <a:spcAft>
                <a:spcPts val="0"/>
              </a:spcAft>
              <a:buClr>
                <a:schemeClr val="accent5"/>
              </a:buClr>
              <a:buSzPts val="2000"/>
              <a:buFont typeface="Montserrat"/>
              <a:buChar char="●"/>
            </a:pPr>
            <a:r>
              <a:rPr lang="en-AU">
                <a:solidFill>
                  <a:schemeClr val="accent5"/>
                </a:solidFill>
              </a:rPr>
              <a:t>Rapid assessment template</a:t>
            </a:r>
            <a:endParaRPr>
              <a:solidFill>
                <a:schemeClr val="accent5"/>
              </a:solidFill>
            </a:endParaRPr>
          </a:p>
        </p:txBody>
      </p:sp>
      <p:sp>
        <p:nvSpPr>
          <p:cNvPr id="43" name="Google Shape;43;g2507dddaab4_0_0"/>
          <p:cNvSpPr txBox="1"/>
          <p:nvPr/>
        </p:nvSpPr>
        <p:spPr>
          <a:xfrm>
            <a:off x="4423856" y="3061877"/>
            <a:ext cx="36600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chemeClr val="accent5"/>
                </a:solidFill>
                <a:latin typeface="Arial"/>
                <a:ea typeface="Arial"/>
                <a:cs typeface="Arial"/>
                <a:sym typeface="Arial"/>
              </a:rPr>
              <a:t>Add key evidence for the different value chain components (e.g., copy and paste content from observations, forecast displays and warnings) and include any comments or thoughts you have on this evidence.</a:t>
            </a:r>
            <a:endParaRPr b="0" i="0" sz="1400" u="none" cap="none" strike="noStrike">
              <a:solidFill>
                <a:schemeClr val="accent5"/>
              </a:solidFill>
              <a:latin typeface="Arial"/>
              <a:ea typeface="Arial"/>
              <a:cs typeface="Arial"/>
              <a:sym typeface="Arial"/>
            </a:endParaRPr>
          </a:p>
        </p:txBody>
      </p:sp>
      <p:sp>
        <p:nvSpPr>
          <p:cNvPr id="44" name="Google Shape;44;g2507dddaab4_0_0"/>
          <p:cNvSpPr txBox="1"/>
          <p:nvPr/>
        </p:nvSpPr>
        <p:spPr>
          <a:xfrm>
            <a:off x="785975" y="2600925"/>
            <a:ext cx="6408600" cy="2401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375"/>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Essential information</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Observations</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Weather forecasts</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Hazard forecasts</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Impact forecasts</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Warning communication</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Warning response</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Analysis of the warning chain</a:t>
            </a:r>
            <a:endParaRPr b="0" i="0" sz="1600" u="none" cap="none" strike="noStrike">
              <a:solidFill>
                <a:schemeClr val="lt2"/>
              </a:solidFill>
              <a:latin typeface="Arial"/>
              <a:ea typeface="Arial"/>
              <a:cs typeface="Arial"/>
              <a:sym typeface="Arial"/>
            </a:endParaRPr>
          </a:p>
          <a:p>
            <a:pPr indent="-330200" lvl="0" marL="457200" marR="0" rtl="0" algn="l">
              <a:lnSpc>
                <a:spcPct val="100000"/>
              </a:lnSpc>
              <a:spcBef>
                <a:spcPts val="0"/>
              </a:spcBef>
              <a:spcAft>
                <a:spcPts val="0"/>
              </a:spcAft>
              <a:buClr>
                <a:schemeClr val="lt2"/>
              </a:buClr>
              <a:buSzPts val="1600"/>
              <a:buFont typeface="Montserrat"/>
              <a:buAutoNum type="arabicPeriod"/>
            </a:pPr>
            <a:r>
              <a:rPr b="0" i="0" lang="en-AU" sz="1600" u="none" cap="none" strike="noStrike">
                <a:solidFill>
                  <a:schemeClr val="lt2"/>
                </a:solidFill>
                <a:latin typeface="Arial"/>
                <a:ea typeface="Arial"/>
                <a:cs typeface="Arial"/>
                <a:sym typeface="Arial"/>
              </a:rPr>
              <a:t>Subjective scoring (could be done as a group activity)</a:t>
            </a:r>
            <a:endParaRPr b="0" i="0" sz="1600" u="none" cap="none" strike="noStrike">
              <a:solidFill>
                <a:schemeClr val="lt2"/>
              </a:solidFill>
              <a:latin typeface="Arial"/>
              <a:ea typeface="Arial"/>
              <a:cs typeface="Arial"/>
              <a:sym typeface="Arial"/>
            </a:endParaRPr>
          </a:p>
        </p:txBody>
      </p:sp>
      <p:sp>
        <p:nvSpPr>
          <p:cNvPr id="45" name="Google Shape;45;g2507dddaab4_0_0"/>
          <p:cNvSpPr/>
          <p:nvPr/>
        </p:nvSpPr>
        <p:spPr>
          <a:xfrm>
            <a:off x="3768575" y="3033399"/>
            <a:ext cx="477900" cy="1318800"/>
          </a:xfrm>
          <a:prstGeom prst="rightBrace">
            <a:avLst>
              <a:gd fmla="val 8333" name="adj1"/>
              <a:gd fmla="val 50544" name="adj2"/>
            </a:avLst>
          </a:prstGeom>
          <a:noFill/>
          <a:ln cap="flat" cmpd="sng" w="222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0" i="0" lang="en-AU" sz="2200" u="none" cap="none" strike="noStrike">
                <a:solidFill>
                  <a:srgbClr val="003D67"/>
                </a:solidFill>
                <a:latin typeface="Montserrat SemiBold"/>
                <a:ea typeface="Montserrat SemiBold"/>
                <a:cs typeface="Montserrat SemiBold"/>
                <a:sym typeface="Montserrat SemiBold"/>
              </a:rPr>
              <a:t>Warning response</a:t>
            </a:r>
            <a:endParaRPr b="0" i="0" sz="2200" u="none" cap="none" strike="noStrike">
              <a:solidFill>
                <a:srgbClr val="003D67"/>
              </a:solidFill>
              <a:latin typeface="Montserrat SemiBold"/>
              <a:ea typeface="Montserrat SemiBold"/>
              <a:cs typeface="Montserrat SemiBold"/>
              <a:sym typeface="Montserrat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8. Analysis of the warning chain</a:t>
            </a:r>
            <a:endParaRPr>
              <a:solidFill>
                <a:srgbClr val="003D67"/>
              </a:solidFill>
            </a:endParaRPr>
          </a:p>
        </p:txBody>
      </p:sp>
      <p:sp>
        <p:nvSpPr>
          <p:cNvPr id="160" name="Google Shape;160;p18"/>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AU" sz="1600">
                <a:solidFill>
                  <a:schemeClr val="lt2"/>
                </a:solidFill>
              </a:rPr>
              <a:t>For example:</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Evidence that warning chain was effective in reducing impacts</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What were the strongest links (information flow) in the warning chain?</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What were the weakest links (information flow) in the warning chain?</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Are there any key lessons learned from this event?</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Analysis of the warning chain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9. Scoring</a:t>
            </a:r>
            <a:endParaRPr>
              <a:solidFill>
                <a:srgbClr val="003D67"/>
              </a:solidFill>
            </a:endParaRPr>
          </a:p>
        </p:txBody>
      </p:sp>
      <p:sp>
        <p:nvSpPr>
          <p:cNvPr id="171" name="Google Shape;171;p20"/>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AU" sz="1600">
                <a:solidFill>
                  <a:schemeClr val="lt2"/>
                </a:solidFill>
              </a:rPr>
              <a:t>How successful were the forecasts, warnings and responses?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aphicFrame>
        <p:nvGraphicFramePr>
          <p:cNvPr id="176" name="Google Shape;176;p21"/>
          <p:cNvGraphicFramePr/>
          <p:nvPr/>
        </p:nvGraphicFramePr>
        <p:xfrm>
          <a:off x="169812" y="1108469"/>
          <a:ext cx="3000000" cy="3000000"/>
        </p:xfrm>
        <a:graphic>
          <a:graphicData uri="http://schemas.openxmlformats.org/drawingml/2006/table">
            <a:tbl>
              <a:tblPr bandRow="1" firstRow="1">
                <a:noFill/>
                <a:tableStyleId>{BF1E1423-0664-47CA-8AC8-430F6DF3695C}</a:tableStyleId>
              </a:tblPr>
              <a:tblGrid>
                <a:gridCol w="3324500"/>
                <a:gridCol w="966650"/>
                <a:gridCol w="881750"/>
                <a:gridCol w="914400"/>
                <a:gridCol w="894800"/>
                <a:gridCol w="858950"/>
                <a:gridCol w="963325"/>
              </a:tblGrid>
              <a:tr h="370850">
                <a:tc>
                  <a:txBody>
                    <a:bodyPr/>
                    <a:lstStyle/>
                    <a:p>
                      <a:pPr indent="0" lvl="0" marL="0" marR="0" rtl="0" algn="l">
                        <a:lnSpc>
                          <a:spcPct val="100000"/>
                        </a:lnSpc>
                        <a:spcBef>
                          <a:spcPts val="0"/>
                        </a:spcBef>
                        <a:spcAft>
                          <a:spcPts val="0"/>
                        </a:spcAft>
                        <a:buClr>
                          <a:srgbClr val="000000"/>
                        </a:buClr>
                        <a:buSzPts val="1200"/>
                        <a:buFont typeface="Arial"/>
                        <a:buNone/>
                      </a:pPr>
                      <a:r>
                        <a:t/>
                      </a:r>
                      <a:endParaRPr b="0"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AU" sz="1200" u="none" cap="none" strike="noStrike">
                          <a:solidFill>
                            <a:schemeClr val="dk1"/>
                          </a:solidFill>
                          <a:latin typeface="Arial"/>
                          <a:ea typeface="Arial"/>
                          <a:cs typeface="Arial"/>
                          <a:sym typeface="Arial"/>
                        </a:rPr>
                        <a:t>Person A</a:t>
                      </a:r>
                      <a:endParaRPr b="0" sz="14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AU" sz="1200" u="none" cap="none" strike="noStrike">
                          <a:solidFill>
                            <a:schemeClr val="dk1"/>
                          </a:solidFill>
                          <a:latin typeface="Arial"/>
                          <a:ea typeface="Arial"/>
                          <a:cs typeface="Arial"/>
                          <a:sym typeface="Arial"/>
                        </a:rPr>
                        <a:t>Person B</a:t>
                      </a:r>
                      <a:endParaRPr b="0" sz="14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AU" sz="1200" u="none" cap="none" strike="noStrike">
                          <a:solidFill>
                            <a:schemeClr val="dk1"/>
                          </a:solidFill>
                          <a:latin typeface="Arial"/>
                          <a:ea typeface="Arial"/>
                          <a:cs typeface="Arial"/>
                          <a:sym typeface="Arial"/>
                        </a:rPr>
                        <a:t>Person C</a:t>
                      </a:r>
                      <a:endParaRPr b="0" sz="14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AU" sz="1200" u="none" cap="none" strike="noStrike">
                          <a:solidFill>
                            <a:schemeClr val="dk1"/>
                          </a:solidFill>
                          <a:latin typeface="Arial"/>
                          <a:ea typeface="Arial"/>
                          <a:cs typeface="Arial"/>
                          <a:sym typeface="Arial"/>
                        </a:rPr>
                        <a:t>Person D</a:t>
                      </a:r>
                      <a:endParaRPr b="0" sz="14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AU" sz="1200" u="none" cap="none" strike="noStrike">
                          <a:solidFill>
                            <a:schemeClr val="dk1"/>
                          </a:solidFill>
                          <a:latin typeface="Arial"/>
                          <a:ea typeface="Arial"/>
                          <a:cs typeface="Arial"/>
                          <a:sym typeface="Arial"/>
                        </a:rPr>
                        <a:t>Person E</a:t>
                      </a:r>
                      <a:endParaRPr b="0" sz="14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AU" sz="1200" u="none" cap="none" strike="noStrike">
                          <a:solidFill>
                            <a:schemeClr val="dk1"/>
                          </a:solidFill>
                          <a:latin typeface="Arial"/>
                          <a:ea typeface="Arial"/>
                          <a:cs typeface="Arial"/>
                          <a:sym typeface="Arial"/>
                        </a:rPr>
                        <a:t>Average</a:t>
                      </a:r>
                      <a:endParaRPr b="0" sz="1400" u="none" cap="none" strike="noStrike">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the event was observed?</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the weather was forecast?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the hazards were forecast?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the impacts were predicted?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warnings were communicated?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the warnings were used?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1200"/>
                        <a:buFont typeface="Arial"/>
                        <a:buNone/>
                      </a:pPr>
                      <a:r>
                        <a:rPr lang="en-AU" sz="1200" u="none" cap="none" strike="noStrike">
                          <a:solidFill>
                            <a:srgbClr val="2A2A2A"/>
                          </a:solidFill>
                          <a:latin typeface="Arial"/>
                          <a:ea typeface="Arial"/>
                          <a:cs typeface="Arial"/>
                          <a:sym typeface="Arial"/>
                        </a:rPr>
                        <a:t>How well do you think the entire warning chain performed overall?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7" name="Google Shape;177;p21"/>
          <p:cNvSpPr txBox="1"/>
          <p:nvPr/>
        </p:nvSpPr>
        <p:spPr>
          <a:xfrm>
            <a:off x="1569609" y="559088"/>
            <a:ext cx="600478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AU" sz="1200" u="none" cap="none" strike="noStrike">
                <a:solidFill>
                  <a:schemeClr val="dk1"/>
                </a:solidFill>
                <a:highlight>
                  <a:srgbClr val="FFFFFF"/>
                </a:highlight>
                <a:latin typeface="Arial"/>
                <a:ea typeface="Arial"/>
                <a:cs typeface="Arial"/>
                <a:sym typeface="Arial"/>
              </a:rPr>
              <a:t>Scale of 1 (poor) to 5 (excellent). </a:t>
            </a:r>
            <a:r>
              <a:rPr b="0" i="0" lang="en-AU" sz="1200" u="none" cap="none" strike="noStrike">
                <a:solidFill>
                  <a:schemeClr val="dk1"/>
                </a:solidFill>
                <a:latin typeface="Arial"/>
                <a:ea typeface="Arial"/>
                <a:cs typeface="Arial"/>
                <a:sym typeface="Arial"/>
              </a:rPr>
              <a:t>Score individually and then take a group average. Note any justification for your scores on the subsequent slides.</a:t>
            </a:r>
            <a:endParaRPr b="0" i="0" sz="1400" u="none" cap="none" strike="noStrike">
              <a:solidFill>
                <a:srgbClr val="000000"/>
              </a:solidFill>
              <a:latin typeface="Arial"/>
              <a:ea typeface="Arial"/>
              <a:cs typeface="Arial"/>
              <a:sym typeface="Arial"/>
            </a:endParaRPr>
          </a:p>
        </p:txBody>
      </p:sp>
      <p:sp>
        <p:nvSpPr>
          <p:cNvPr id="178" name="Google Shape;178;p21"/>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Scoring</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aphicFrame>
        <p:nvGraphicFramePr>
          <p:cNvPr id="183" name="Google Shape;183;p22"/>
          <p:cNvGraphicFramePr/>
          <p:nvPr/>
        </p:nvGraphicFramePr>
        <p:xfrm>
          <a:off x="0" y="945756"/>
          <a:ext cx="3000000" cy="3000000"/>
        </p:xfrm>
        <a:graphic>
          <a:graphicData uri="http://schemas.openxmlformats.org/drawingml/2006/table">
            <a:tbl>
              <a:tblPr bandRow="1" firstRow="1">
                <a:noFill/>
                <a:tableStyleId>{BF1E1423-0664-47CA-8AC8-430F6DF3695C}</a:tableStyleId>
              </a:tblPr>
              <a:tblGrid>
                <a:gridCol w="1324300"/>
                <a:gridCol w="720100"/>
                <a:gridCol w="7099600"/>
              </a:tblGrid>
              <a:tr h="370850">
                <a:tc>
                  <a:txBody>
                    <a:bodyPr/>
                    <a:lstStyle/>
                    <a:p>
                      <a:pPr indent="0" lvl="0" marL="0" marR="0" rtl="0" algn="l">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Scores</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Justification</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event was observed?</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weather was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hazards were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impacts were predicted?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warnings were communicated?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warnings were used?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entire warning chain performed overall?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84" name="Google Shape;184;p22"/>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Person A score justification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aphicFrame>
        <p:nvGraphicFramePr>
          <p:cNvPr id="189" name="Google Shape;189;p23"/>
          <p:cNvGraphicFramePr/>
          <p:nvPr/>
        </p:nvGraphicFramePr>
        <p:xfrm>
          <a:off x="0" y="945756"/>
          <a:ext cx="3000000" cy="3000000"/>
        </p:xfrm>
        <a:graphic>
          <a:graphicData uri="http://schemas.openxmlformats.org/drawingml/2006/table">
            <a:tbl>
              <a:tblPr bandRow="1" firstRow="1">
                <a:noFill/>
                <a:tableStyleId>{BF1E1423-0664-47CA-8AC8-430F6DF3695C}</a:tableStyleId>
              </a:tblPr>
              <a:tblGrid>
                <a:gridCol w="1324300"/>
                <a:gridCol w="720100"/>
                <a:gridCol w="7099600"/>
              </a:tblGrid>
              <a:tr h="370850">
                <a:tc>
                  <a:txBody>
                    <a:bodyPr/>
                    <a:lstStyle/>
                    <a:p>
                      <a:pPr indent="0" lvl="0" marL="0" marR="0" rtl="0" algn="l">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Scores</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Justification</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event was observed?</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weather was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hazards were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impacts were predicted?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warnings were communicated?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warnings were used?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entire warning chain performed overall?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0" name="Google Shape;190;p23"/>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Person B score justification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p24"/>
          <p:cNvGraphicFramePr/>
          <p:nvPr/>
        </p:nvGraphicFramePr>
        <p:xfrm>
          <a:off x="0" y="945756"/>
          <a:ext cx="3000000" cy="3000000"/>
        </p:xfrm>
        <a:graphic>
          <a:graphicData uri="http://schemas.openxmlformats.org/drawingml/2006/table">
            <a:tbl>
              <a:tblPr bandRow="1" firstRow="1">
                <a:noFill/>
                <a:tableStyleId>{BF1E1423-0664-47CA-8AC8-430F6DF3695C}</a:tableStyleId>
              </a:tblPr>
              <a:tblGrid>
                <a:gridCol w="1324300"/>
                <a:gridCol w="720100"/>
                <a:gridCol w="7099600"/>
              </a:tblGrid>
              <a:tr h="370850">
                <a:tc>
                  <a:txBody>
                    <a:bodyPr/>
                    <a:lstStyle/>
                    <a:p>
                      <a:pPr indent="0" lvl="0" marL="0" marR="0" rtl="0" algn="l">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Scores</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Justification</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event was observed?</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weather was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hazards were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impacts were predicted?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warnings were communicated?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warnings were used?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entire warning chain performed overall?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96" name="Google Shape;196;p24"/>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Person C score justification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25"/>
          <p:cNvGraphicFramePr/>
          <p:nvPr/>
        </p:nvGraphicFramePr>
        <p:xfrm>
          <a:off x="0" y="945756"/>
          <a:ext cx="3000000" cy="3000000"/>
        </p:xfrm>
        <a:graphic>
          <a:graphicData uri="http://schemas.openxmlformats.org/drawingml/2006/table">
            <a:tbl>
              <a:tblPr bandRow="1" firstRow="1">
                <a:noFill/>
                <a:tableStyleId>{BF1E1423-0664-47CA-8AC8-430F6DF3695C}</a:tableStyleId>
              </a:tblPr>
              <a:tblGrid>
                <a:gridCol w="1324300"/>
                <a:gridCol w="720100"/>
                <a:gridCol w="7099600"/>
              </a:tblGrid>
              <a:tr h="370850">
                <a:tc>
                  <a:txBody>
                    <a:bodyPr/>
                    <a:lstStyle/>
                    <a:p>
                      <a:pPr indent="0" lvl="0" marL="0" marR="0" rtl="0" algn="l">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Scores</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Justification</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event was observed?</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weather was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hazards were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impacts were predicted?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warnings were communicated?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warnings were used?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entire warning chain performed overall?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02" name="Google Shape;202;p25"/>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Person D score justification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p26"/>
          <p:cNvGraphicFramePr/>
          <p:nvPr/>
        </p:nvGraphicFramePr>
        <p:xfrm>
          <a:off x="0" y="945756"/>
          <a:ext cx="3000000" cy="3000000"/>
        </p:xfrm>
        <a:graphic>
          <a:graphicData uri="http://schemas.openxmlformats.org/drawingml/2006/table">
            <a:tbl>
              <a:tblPr bandRow="1" firstRow="1">
                <a:noFill/>
                <a:tableStyleId>{BF1E1423-0664-47CA-8AC8-430F6DF3695C}</a:tableStyleId>
              </a:tblPr>
              <a:tblGrid>
                <a:gridCol w="1324300"/>
                <a:gridCol w="720100"/>
                <a:gridCol w="7099600"/>
              </a:tblGrid>
              <a:tr h="370850">
                <a:tc>
                  <a:txBody>
                    <a:bodyPr/>
                    <a:lstStyle/>
                    <a:p>
                      <a:pPr indent="0" lvl="0" marL="0" marR="0" rtl="0" algn="l">
                        <a:lnSpc>
                          <a:spcPct val="100000"/>
                        </a:lnSpc>
                        <a:spcBef>
                          <a:spcPts val="0"/>
                        </a:spcBef>
                        <a:spcAft>
                          <a:spcPts val="0"/>
                        </a:spcAft>
                        <a:buClr>
                          <a:srgbClr val="000000"/>
                        </a:buClr>
                        <a:buSzPts val="800"/>
                        <a:buFont typeface="Arial"/>
                        <a:buNone/>
                      </a:pPr>
                      <a:r>
                        <a:t/>
                      </a:r>
                      <a:endParaRPr b="0"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Scores</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0" lang="en-AU" sz="1000" u="none" cap="none" strike="noStrike">
                          <a:solidFill>
                            <a:schemeClr val="dk1"/>
                          </a:solidFill>
                          <a:latin typeface="Montserrat"/>
                          <a:ea typeface="Montserrat"/>
                          <a:cs typeface="Montserrat"/>
                          <a:sym typeface="Montserrat"/>
                        </a:rPr>
                        <a:t>Justification</a:t>
                      </a:r>
                      <a:endParaRPr b="0" sz="1400" u="none" cap="none" strike="noStrike">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event was observed?</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weather was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hazards were forecast?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impacts were predicted?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warnings were communicated?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warnings were used?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Clr>
                          <a:srgbClr val="000000"/>
                        </a:buClr>
                        <a:buSzPts val="800"/>
                        <a:buFont typeface="Arial"/>
                        <a:buNone/>
                      </a:pPr>
                      <a:r>
                        <a:rPr lang="en-AU" sz="800" u="none" cap="none" strike="noStrike">
                          <a:solidFill>
                            <a:srgbClr val="2A2A2A"/>
                          </a:solidFill>
                          <a:latin typeface="Montserrat"/>
                          <a:ea typeface="Montserrat"/>
                          <a:cs typeface="Montserrat"/>
                          <a:sym typeface="Montserrat"/>
                        </a:rPr>
                        <a:t>How well do you think the entire warning chain performed overall?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latin typeface="Montserrat"/>
                        <a:ea typeface="Montserrat"/>
                        <a:cs typeface="Montserrat"/>
                        <a:sym typeface="Montserrat"/>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208" name="Google Shape;208;p26"/>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0" i="0" lang="en-AU" sz="2200" u="none" cap="none" strike="noStrike">
                <a:solidFill>
                  <a:srgbClr val="003D67"/>
                </a:solidFill>
                <a:latin typeface="Montserrat SemiBold"/>
                <a:ea typeface="Montserrat SemiBold"/>
                <a:cs typeface="Montserrat SemiBold"/>
                <a:sym typeface="Montserrat SemiBold"/>
              </a:rPr>
              <a:t>Person E score justification</a:t>
            </a:r>
            <a:endParaRPr b="0" i="0" sz="2200" u="none" cap="none" strike="noStrike">
              <a:solidFill>
                <a:srgbClr val="003D67"/>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g2507dddaab4_0_6"/>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b="1" lang="en-AU">
                <a:solidFill>
                  <a:srgbClr val="003D67"/>
                </a:solidFill>
              </a:rPr>
              <a:t>Introduction to the warning value chain</a:t>
            </a:r>
            <a:endParaRPr b="1">
              <a:solidFill>
                <a:srgbClr val="003D67"/>
              </a:solidFill>
            </a:endParaRPr>
          </a:p>
        </p:txBody>
      </p:sp>
      <p:sp>
        <p:nvSpPr>
          <p:cNvPr id="52" name="Google Shape;52;g2507dddaab4_0_6"/>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750"/>
              </a:spcBef>
              <a:spcAft>
                <a:spcPts val="0"/>
              </a:spcAft>
              <a:buSzPts val="2000"/>
              <a:buNone/>
            </a:pPr>
            <a:r>
              <a:rPr lang="en-AU">
                <a:solidFill>
                  <a:schemeClr val="accent5"/>
                </a:solidFill>
              </a:rPr>
              <a:t>This section covers a brief introduction to the warning value chain and warning value chain questionnaire.</a:t>
            </a:r>
            <a:endParaRPr>
              <a:solidFill>
                <a:schemeClr val="accent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Scoring summary</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8"/>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Key notes / recommendations</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75"/>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AU">
                <a:solidFill>
                  <a:srgbClr val="003D67"/>
                </a:solidFill>
              </a:rPr>
              <a:t>More information</a:t>
            </a:r>
            <a:endParaRPr>
              <a:solidFill>
                <a:srgbClr val="003D67"/>
              </a:solidFill>
            </a:endParaRPr>
          </a:p>
        </p:txBody>
      </p:sp>
      <p:sp>
        <p:nvSpPr>
          <p:cNvPr id="224" name="Google Shape;224;p75"/>
          <p:cNvSpPr txBox="1"/>
          <p:nvPr>
            <p:ph idx="1" type="body"/>
          </p:nvPr>
        </p:nvSpPr>
        <p:spPr>
          <a:xfrm>
            <a:off x="252000" y="1946000"/>
            <a:ext cx="8640000" cy="2909100"/>
          </a:xfrm>
          <a:prstGeom prst="rect">
            <a:avLst/>
          </a:prstGeom>
          <a:noFill/>
          <a:ln>
            <a:noFill/>
          </a:ln>
        </p:spPr>
        <p:txBody>
          <a:bodyPr anchorCtr="0" anchor="t" bIns="45700" lIns="91425" spcFirstLastPara="1" rIns="91425" wrap="square" tIns="45700">
            <a:normAutofit lnSpcReduction="10000"/>
          </a:bodyPr>
          <a:lstStyle/>
          <a:p>
            <a:pPr indent="-317500" lvl="0" marL="571500" rtl="0" algn="l">
              <a:lnSpc>
                <a:spcPct val="100000"/>
              </a:lnSpc>
              <a:spcBef>
                <a:spcPts val="750"/>
              </a:spcBef>
              <a:spcAft>
                <a:spcPts val="0"/>
              </a:spcAft>
              <a:buSzPts val="1600"/>
              <a:buFont typeface="Arial"/>
              <a:buChar char="•"/>
            </a:pPr>
            <a:r>
              <a:rPr lang="en-AU" sz="1600" u="sng">
                <a:solidFill>
                  <a:schemeClr val="lt2"/>
                </a:solidFill>
                <a:hlinkClick r:id="rId3">
                  <a:extLst>
                    <a:ext uri="{A12FA001-AC4F-418D-AE19-62706E023703}">
                      <ahyp:hlinkClr val="tx"/>
                    </a:ext>
                  </a:extLst>
                </a:hlinkClick>
              </a:rPr>
              <a:t>HIWeather warning value chain project website</a:t>
            </a:r>
            <a:r>
              <a:rPr lang="en-AU" sz="1600">
                <a:solidFill>
                  <a:schemeClr val="lt2"/>
                </a:solidFill>
              </a:rPr>
              <a:t> (June 2023)</a:t>
            </a:r>
            <a:endParaRPr sz="1600"/>
          </a:p>
          <a:p>
            <a:pPr indent="-317500" lvl="0" marL="571500" rtl="0" algn="l">
              <a:lnSpc>
                <a:spcPct val="100000"/>
              </a:lnSpc>
              <a:spcBef>
                <a:spcPts val="750"/>
              </a:spcBef>
              <a:spcAft>
                <a:spcPts val="0"/>
              </a:spcAft>
              <a:buSzPts val="1600"/>
              <a:buFont typeface="Arial"/>
              <a:buChar char="•"/>
            </a:pPr>
            <a:r>
              <a:rPr lang="en-AU" sz="1600" u="sng">
                <a:solidFill>
                  <a:schemeClr val="hlink"/>
                </a:solidFill>
                <a:hlinkClick r:id="rId4"/>
              </a:rPr>
              <a:t>Full warning value chain questionnaire</a:t>
            </a:r>
            <a:r>
              <a:rPr lang="en-AU" sz="1600">
                <a:solidFill>
                  <a:schemeClr val="lt2"/>
                </a:solidFill>
              </a:rPr>
              <a:t> (July 2023)</a:t>
            </a:r>
            <a:endParaRPr sz="1600"/>
          </a:p>
          <a:p>
            <a:pPr indent="-317500" lvl="0" marL="571500" rtl="0" algn="l">
              <a:lnSpc>
                <a:spcPct val="100000"/>
              </a:lnSpc>
              <a:spcBef>
                <a:spcPts val="750"/>
              </a:spcBef>
              <a:spcAft>
                <a:spcPts val="0"/>
              </a:spcAft>
              <a:buSzPts val="1600"/>
              <a:buFont typeface="Arial"/>
              <a:buChar char="•"/>
            </a:pPr>
            <a:r>
              <a:rPr lang="en-AU" sz="1600">
                <a:solidFill>
                  <a:schemeClr val="lt2"/>
                </a:solidFill>
              </a:rPr>
              <a:t>Golding (2022) Towards the “Perfect” Weather Warning: Bridging Disciplinary Gaps thro</a:t>
            </a:r>
            <a:r>
              <a:rPr lang="en-AU" sz="1600">
                <a:solidFill>
                  <a:schemeClr val="lt2"/>
                </a:solidFill>
              </a:rPr>
              <a:t>ug</a:t>
            </a:r>
            <a:r>
              <a:rPr lang="en-AU" sz="1600">
                <a:solidFill>
                  <a:schemeClr val="lt2"/>
                </a:solidFill>
              </a:rPr>
              <a:t>h Partnership and Communication. Available from </a:t>
            </a:r>
            <a:r>
              <a:rPr lang="en-AU" sz="1600" u="sng">
                <a:solidFill>
                  <a:schemeClr val="lt2"/>
                </a:solidFill>
                <a:hlinkClick r:id="rId5">
                  <a:extLst>
                    <a:ext uri="{A12FA001-AC4F-418D-AE19-62706E023703}">
                      <ahyp:hlinkClr val="tx"/>
                    </a:ext>
                  </a:extLst>
                </a:hlinkClick>
              </a:rPr>
              <a:t>https://link.springer.com/book/10.1007/978-3-030-98989-7</a:t>
            </a:r>
            <a:r>
              <a:rPr lang="en-AU" sz="1600">
                <a:solidFill>
                  <a:schemeClr val="lt2"/>
                </a:solidFill>
              </a:rPr>
              <a:t>.</a:t>
            </a:r>
            <a:endParaRPr sz="1600">
              <a:solidFill>
                <a:schemeClr val="lt2"/>
              </a:solidFill>
            </a:endParaRPr>
          </a:p>
          <a:p>
            <a:pPr indent="-317500" lvl="0" marL="571500" rtl="0" algn="l">
              <a:lnSpc>
                <a:spcPct val="100000"/>
              </a:lnSpc>
              <a:spcBef>
                <a:spcPts val="750"/>
              </a:spcBef>
              <a:spcAft>
                <a:spcPts val="0"/>
              </a:spcAft>
              <a:buClr>
                <a:schemeClr val="lt2"/>
              </a:buClr>
              <a:buSzPts val="1600"/>
              <a:buFont typeface="Arial"/>
              <a:buChar char="•"/>
            </a:pPr>
            <a:r>
              <a:rPr lang="en-AU" sz="1600">
                <a:solidFill>
                  <a:schemeClr val="lt2"/>
                </a:solidFill>
              </a:rPr>
              <a:t>Hoffmann, D., E.E. Ebert, C. Mooney, B. Golding and S. Potter (2023) Using value chain approaches to evaluate the end-to-end warning chain. Adv. Sci. Res., 20, 73–79,</a:t>
            </a:r>
            <a:r>
              <a:rPr lang="en-AU" sz="1600">
                <a:solidFill>
                  <a:schemeClr val="lt2"/>
                </a:solidFill>
                <a:uFill>
                  <a:noFill/>
                </a:uFill>
                <a:hlinkClick r:id="rId6">
                  <a:extLst>
                    <a:ext uri="{A12FA001-AC4F-418D-AE19-62706E023703}">
                      <ahyp:hlinkClr val="tx"/>
                    </a:ext>
                  </a:extLst>
                </a:hlinkClick>
              </a:rPr>
              <a:t> </a:t>
            </a:r>
            <a:r>
              <a:rPr lang="en-AU" sz="1600" u="sng">
                <a:solidFill>
                  <a:schemeClr val="lt2"/>
                </a:solidFill>
                <a:hlinkClick r:id="rId7">
                  <a:extLst>
                    <a:ext uri="{A12FA001-AC4F-418D-AE19-62706E023703}">
                      <ahyp:hlinkClr val="tx"/>
                    </a:ext>
                  </a:extLst>
                </a:hlinkClick>
              </a:rPr>
              <a:t>https://doi.org/10.5194/asr-20-73-2023</a:t>
            </a:r>
            <a:r>
              <a:rPr lang="en-AU" sz="1600">
                <a:solidFill>
                  <a:schemeClr val="lt2"/>
                </a:solidFill>
              </a:rPr>
              <a:t>.</a:t>
            </a:r>
            <a:endParaRPr sz="1600">
              <a:solidFill>
                <a:schemeClr val="lt2"/>
              </a:solidFill>
            </a:endParaRPr>
          </a:p>
          <a:p>
            <a:pPr indent="-317500" lvl="0" marL="571500" marR="0" rtl="0" algn="l">
              <a:lnSpc>
                <a:spcPct val="100000"/>
              </a:lnSpc>
              <a:spcBef>
                <a:spcPts val="750"/>
              </a:spcBef>
              <a:spcAft>
                <a:spcPts val="0"/>
              </a:spcAft>
              <a:buSzPts val="1600"/>
              <a:buFont typeface="Arial"/>
              <a:buChar char="•"/>
            </a:pPr>
            <a:r>
              <a:rPr lang="en-AU" sz="1600" u="sng">
                <a:solidFill>
                  <a:schemeClr val="hlink"/>
                </a:solidFill>
                <a:hlinkClick r:id="rId8"/>
              </a:rPr>
              <a:t>WMO WWRP website</a:t>
            </a:r>
            <a:r>
              <a:rPr lang="en-AU" sz="1600">
                <a:solidFill>
                  <a:schemeClr val="lt2"/>
                </a:solidFill>
              </a:rPr>
              <a:t> (July 2023)</a:t>
            </a:r>
            <a:endParaRPr sz="1600">
              <a:solidFill>
                <a:schemeClr val="lt2"/>
              </a:solidFill>
            </a:endParaRPr>
          </a:p>
          <a:p>
            <a:pPr indent="-317500" lvl="0" marL="571500" marR="0" rtl="0" algn="l">
              <a:lnSpc>
                <a:spcPct val="100000"/>
              </a:lnSpc>
              <a:spcBef>
                <a:spcPts val="750"/>
              </a:spcBef>
              <a:spcAft>
                <a:spcPts val="0"/>
              </a:spcAft>
              <a:buClr>
                <a:schemeClr val="lt2"/>
              </a:buClr>
              <a:buSzPts val="1600"/>
              <a:buFont typeface="Arial"/>
              <a:buChar char="•"/>
            </a:pPr>
            <a:r>
              <a:rPr lang="en-AU" sz="1600">
                <a:solidFill>
                  <a:schemeClr val="lt2"/>
                </a:solidFill>
              </a:rPr>
              <a:t>Email: </a:t>
            </a:r>
            <a:r>
              <a:rPr lang="en-AU" sz="1600" u="sng">
                <a:solidFill>
                  <a:schemeClr val="hlink"/>
                </a:solidFill>
                <a:hlinkClick r:id="rId9"/>
              </a:rPr>
              <a:t>valuechain@bom.gov.au</a:t>
            </a:r>
            <a:r>
              <a:rPr lang="en-AU" sz="1600">
                <a:solidFill>
                  <a:schemeClr val="lt2"/>
                </a:solidFill>
              </a:rPr>
              <a:t> </a:t>
            </a:r>
            <a:endParaRPr sz="1600">
              <a:solidFill>
                <a:schemeClr val="l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nvSpPr>
        <p:spPr>
          <a:xfrm>
            <a:off x="2931664" y="125788"/>
            <a:ext cx="6093673" cy="43084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The warning value chain</a:t>
            </a:r>
            <a:endParaRPr b="1" i="0" sz="2200" u="none" cap="none" strike="noStrike">
              <a:solidFill>
                <a:srgbClr val="003D67"/>
              </a:solidFill>
              <a:latin typeface="Arial"/>
              <a:ea typeface="Arial"/>
              <a:cs typeface="Arial"/>
              <a:sym typeface="Arial"/>
            </a:endParaRPr>
          </a:p>
        </p:txBody>
      </p:sp>
      <p:pic>
        <p:nvPicPr>
          <p:cNvPr descr="Diagram&#10;&#10;Description automatically generated" id="59" name="Google Shape;59;p2"/>
          <p:cNvPicPr preferRelativeResize="0"/>
          <p:nvPr/>
        </p:nvPicPr>
        <p:blipFill rotWithShape="1">
          <a:blip r:embed="rId3">
            <a:alphaModFix/>
          </a:blip>
          <a:srcRect b="0" l="0" r="0" t="0"/>
          <a:stretch/>
        </p:blipFill>
        <p:spPr>
          <a:xfrm>
            <a:off x="1374286" y="955663"/>
            <a:ext cx="6395428" cy="2626693"/>
          </a:xfrm>
          <a:prstGeom prst="rect">
            <a:avLst/>
          </a:prstGeom>
          <a:noFill/>
          <a:ln>
            <a:noFill/>
          </a:ln>
        </p:spPr>
      </p:pic>
      <p:sp>
        <p:nvSpPr>
          <p:cNvPr id="60" name="Google Shape;60;p2"/>
          <p:cNvSpPr txBox="1"/>
          <p:nvPr/>
        </p:nvSpPr>
        <p:spPr>
          <a:xfrm>
            <a:off x="254209" y="3764471"/>
            <a:ext cx="8635582"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A2A2A"/>
              </a:buClr>
              <a:buSzPts val="1400"/>
              <a:buFont typeface="Arial"/>
              <a:buNone/>
            </a:pPr>
            <a:r>
              <a:rPr b="0" i="0" lang="en-AU" sz="1400" u="none" cap="none" strike="noStrike">
                <a:solidFill>
                  <a:schemeClr val="dk1"/>
                </a:solidFill>
                <a:latin typeface="Arial"/>
                <a:ea typeface="Arial"/>
                <a:cs typeface="Arial"/>
                <a:sym typeface="Arial"/>
              </a:rPr>
              <a:t>This simplified view of the value chain for high impact weather warnings shows the capabilities and outputs (green "mountains“) where value is added, and information exchanges (bridges crossing the “valleys of death” where value is lost) linking the capabilities and their associated communities. From Golding (2022).</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3"/>
          <p:cNvPicPr preferRelativeResize="0"/>
          <p:nvPr/>
        </p:nvPicPr>
        <p:blipFill rotWithShape="1">
          <a:blip r:embed="rId3">
            <a:alphaModFix/>
          </a:blip>
          <a:srcRect b="0" l="0" r="0" t="0"/>
          <a:stretch/>
        </p:blipFill>
        <p:spPr>
          <a:xfrm>
            <a:off x="215421" y="867879"/>
            <a:ext cx="4908338" cy="2621526"/>
          </a:xfrm>
          <a:prstGeom prst="rect">
            <a:avLst/>
          </a:prstGeom>
          <a:noFill/>
          <a:ln>
            <a:noFill/>
          </a:ln>
        </p:spPr>
      </p:pic>
      <p:sp>
        <p:nvSpPr>
          <p:cNvPr id="67" name="Google Shape;67;p3"/>
          <p:cNvSpPr txBox="1"/>
          <p:nvPr/>
        </p:nvSpPr>
        <p:spPr>
          <a:xfrm>
            <a:off x="5305200" y="822050"/>
            <a:ext cx="3720000" cy="3540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2A2A2A"/>
              </a:buClr>
              <a:buSzPts val="1350"/>
              <a:buFont typeface="Montserrat"/>
              <a:buChar char="●"/>
            </a:pPr>
            <a:r>
              <a:rPr b="0" i="0" lang="en-AU" sz="1400" u="none" cap="none" strike="noStrike">
                <a:solidFill>
                  <a:srgbClr val="2A2A2A"/>
                </a:solidFill>
                <a:latin typeface="Arial"/>
                <a:ea typeface="Arial"/>
                <a:cs typeface="Arial"/>
                <a:sym typeface="Arial"/>
              </a:rPr>
              <a:t>First developed by WMO</a:t>
            </a:r>
            <a:r>
              <a:rPr lang="en-AU">
                <a:solidFill>
                  <a:srgbClr val="2A2A2A"/>
                </a:solidFill>
              </a:rPr>
              <a:t>/WWRP’</a:t>
            </a:r>
            <a:r>
              <a:rPr b="0" i="0" lang="en-AU" sz="1400" u="none" cap="none" strike="noStrike">
                <a:solidFill>
                  <a:srgbClr val="2A2A2A"/>
                </a:solidFill>
                <a:latin typeface="Arial"/>
                <a:ea typeface="Arial"/>
                <a:cs typeface="Arial"/>
                <a:sym typeface="Arial"/>
              </a:rPr>
              <a:t>s HIWeather Warning Value Chain Flagship Project in 2021.</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2A2A2A"/>
              </a:buClr>
              <a:buSzPts val="1350"/>
              <a:buFont typeface="Montserrat"/>
              <a:buChar char="●"/>
            </a:pPr>
            <a:r>
              <a:rPr b="0" i="0" lang="en-AU" sz="1400" u="none" cap="none" strike="noStrike">
                <a:solidFill>
                  <a:srgbClr val="2A2A2A"/>
                </a:solidFill>
                <a:latin typeface="Arial"/>
                <a:ea typeface="Arial"/>
                <a:cs typeface="Arial"/>
                <a:sym typeface="Arial"/>
              </a:rPr>
              <a:t>Designed to help capture the end-to-end production and flow of information and decision making along the warning chain.</a:t>
            </a:r>
            <a:endParaRPr b="0" i="0" sz="1400" u="none" cap="none" strike="noStrike">
              <a:solidFill>
                <a:srgbClr val="2A2A2A"/>
              </a:solidFill>
              <a:latin typeface="Arial"/>
              <a:ea typeface="Arial"/>
              <a:cs typeface="Arial"/>
              <a:sym typeface="Arial"/>
            </a:endParaRPr>
          </a:p>
          <a:p>
            <a:pPr indent="-285750" lvl="0" marL="285750" marR="0" rtl="0" algn="l">
              <a:lnSpc>
                <a:spcPct val="100000"/>
              </a:lnSpc>
              <a:spcBef>
                <a:spcPts val="600"/>
              </a:spcBef>
              <a:spcAft>
                <a:spcPts val="0"/>
              </a:spcAft>
              <a:buClr>
                <a:srgbClr val="2A2A2A"/>
              </a:buClr>
              <a:buSzPts val="1350"/>
              <a:buFont typeface="Montserrat"/>
              <a:buChar char="●"/>
            </a:pPr>
            <a:r>
              <a:rPr b="0" i="0" lang="en-AU" sz="1400" u="none" cap="none" strike="noStrike">
                <a:solidFill>
                  <a:srgbClr val="2A2A2A"/>
                </a:solidFill>
                <a:latin typeface="Arial"/>
                <a:ea typeface="Arial"/>
                <a:cs typeface="Arial"/>
                <a:sym typeface="Arial"/>
              </a:rPr>
              <a:t>Completed questionnaires add to a global database of hazardous weather events.</a:t>
            </a:r>
            <a:endParaRPr b="0" i="0" sz="16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2A2A2A"/>
              </a:buClr>
              <a:buSzPts val="1350"/>
              <a:buFont typeface="Montserrat"/>
              <a:buChar char="●"/>
            </a:pPr>
            <a:r>
              <a:rPr b="0" i="0" lang="en-AU" sz="1400" u="none" cap="none" strike="noStrike">
                <a:solidFill>
                  <a:srgbClr val="2A2A2A"/>
                </a:solidFill>
                <a:latin typeface="Arial"/>
                <a:ea typeface="Arial"/>
                <a:cs typeface="Arial"/>
                <a:sym typeface="Arial"/>
              </a:rPr>
              <a:t>Supports learning from past events to:</a:t>
            </a:r>
            <a:endParaRPr b="0" i="0" sz="1400" u="none" cap="none" strike="noStrike">
              <a:solidFill>
                <a:srgbClr val="2A2A2A"/>
              </a:solidFill>
              <a:latin typeface="Arial"/>
              <a:ea typeface="Arial"/>
              <a:cs typeface="Arial"/>
              <a:sym typeface="Arial"/>
            </a:endParaRPr>
          </a:p>
          <a:p>
            <a:pPr indent="-168275" lvl="1" marL="625475" marR="0" rtl="0" algn="l">
              <a:lnSpc>
                <a:spcPct val="100000"/>
              </a:lnSpc>
              <a:spcBef>
                <a:spcPts val="0"/>
              </a:spcBef>
              <a:spcAft>
                <a:spcPts val="0"/>
              </a:spcAft>
              <a:buClr>
                <a:srgbClr val="2A2A2A"/>
              </a:buClr>
              <a:buSzPts val="1400"/>
              <a:buFont typeface="Montserrat"/>
              <a:buChar char="○"/>
            </a:pPr>
            <a:r>
              <a:rPr b="0" i="0" lang="en-AU" sz="1600" u="none" cap="none" strike="noStrike">
                <a:solidFill>
                  <a:srgbClr val="2A2A2A"/>
                </a:solidFill>
                <a:latin typeface="Arial"/>
                <a:ea typeface="Arial"/>
                <a:cs typeface="Arial"/>
                <a:sym typeface="Arial"/>
              </a:rPr>
              <a:t>Help understand effective practices.</a:t>
            </a:r>
            <a:endParaRPr b="0" i="0" sz="1600" u="none" cap="none" strike="noStrike">
              <a:solidFill>
                <a:srgbClr val="2A2A2A"/>
              </a:solidFill>
              <a:latin typeface="Arial"/>
              <a:ea typeface="Arial"/>
              <a:cs typeface="Arial"/>
              <a:sym typeface="Arial"/>
            </a:endParaRPr>
          </a:p>
          <a:p>
            <a:pPr indent="-168275" lvl="1" marL="625475" marR="0" rtl="0" algn="l">
              <a:lnSpc>
                <a:spcPct val="100000"/>
              </a:lnSpc>
              <a:spcBef>
                <a:spcPts val="600"/>
              </a:spcBef>
              <a:spcAft>
                <a:spcPts val="0"/>
              </a:spcAft>
              <a:buClr>
                <a:srgbClr val="2A2A2A"/>
              </a:buClr>
              <a:buSzPts val="1400"/>
              <a:buFont typeface="Montserrat"/>
              <a:buChar char="○"/>
            </a:pPr>
            <a:r>
              <a:rPr b="0" i="0" lang="en-AU" sz="1600" u="none" cap="none" strike="noStrike">
                <a:solidFill>
                  <a:srgbClr val="2A2A2A"/>
                </a:solidFill>
                <a:latin typeface="Arial"/>
                <a:ea typeface="Arial"/>
                <a:cs typeface="Arial"/>
                <a:sym typeface="Arial"/>
              </a:rPr>
              <a:t>Identify improvements that would enhance future warnings.</a:t>
            </a:r>
            <a:endParaRPr b="0" i="0" sz="1600" u="none" cap="none" strike="noStrike">
              <a:solidFill>
                <a:srgbClr val="2A2A2A"/>
              </a:solidFill>
              <a:latin typeface="Arial"/>
              <a:ea typeface="Arial"/>
              <a:cs typeface="Arial"/>
              <a:sym typeface="Arial"/>
            </a:endParaRPr>
          </a:p>
        </p:txBody>
      </p:sp>
      <p:sp>
        <p:nvSpPr>
          <p:cNvPr id="68" name="Google Shape;68;p3"/>
          <p:cNvSpPr txBox="1"/>
          <p:nvPr/>
        </p:nvSpPr>
        <p:spPr>
          <a:xfrm>
            <a:off x="215425" y="3577425"/>
            <a:ext cx="4867200" cy="1385400"/>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A2A2A"/>
              </a:buClr>
              <a:buSzPts val="1600"/>
              <a:buFont typeface="Arial"/>
              <a:buNone/>
            </a:pPr>
            <a:r>
              <a:rPr b="0" i="0" lang="en-AU" sz="1200" u="none" cap="none" strike="noStrike">
                <a:solidFill>
                  <a:srgbClr val="2A2A2A"/>
                </a:solidFill>
                <a:latin typeface="Arial"/>
                <a:ea typeface="Arial"/>
                <a:cs typeface="Arial"/>
                <a:sym typeface="Arial"/>
              </a:rPr>
              <a:t>Full questionnaires can be downloaded from Google Drive</a:t>
            </a:r>
            <a:endParaRPr b="0" i="0" sz="1200" u="none" cap="none" strike="noStrike">
              <a:solidFill>
                <a:srgbClr val="2A2A2A"/>
              </a:solidFill>
              <a:latin typeface="Arial"/>
              <a:ea typeface="Arial"/>
              <a:cs typeface="Arial"/>
              <a:sym typeface="Arial"/>
            </a:endParaRPr>
          </a:p>
          <a:p>
            <a:pPr indent="-304800" lvl="0" marL="457200" marR="0" rtl="0" algn="l">
              <a:lnSpc>
                <a:spcPct val="100000"/>
              </a:lnSpc>
              <a:spcBef>
                <a:spcPts val="0"/>
              </a:spcBef>
              <a:spcAft>
                <a:spcPts val="0"/>
              </a:spcAft>
              <a:buClr>
                <a:srgbClr val="2A2A2A"/>
              </a:buClr>
              <a:buSzPts val="1200"/>
              <a:buChar char="●"/>
            </a:pPr>
            <a:r>
              <a:rPr lang="en-AU" sz="1200">
                <a:solidFill>
                  <a:srgbClr val="2A2A2A"/>
                </a:solidFill>
              </a:rPr>
              <a:t>Google doc - </a:t>
            </a:r>
            <a:r>
              <a:rPr lang="en-AU" sz="1200" u="sng">
                <a:solidFill>
                  <a:schemeClr val="hlink"/>
                </a:solidFill>
                <a:hlinkClick r:id="rId4"/>
              </a:rPr>
              <a:t>https://docs.google.com/document/d/1tWx9TrMols0BUPwHzBmVynJIWx31Vgo5fMLe23OCRvw/edit?usp=drive_link</a:t>
            </a:r>
            <a:endParaRPr sz="1200" u="none">
              <a:solidFill>
                <a:srgbClr val="2A2A2A"/>
              </a:solidFill>
            </a:endParaRPr>
          </a:p>
          <a:p>
            <a:pPr indent="-304800" lvl="0" marL="457200" marR="0" rtl="0" algn="l">
              <a:lnSpc>
                <a:spcPct val="100000"/>
              </a:lnSpc>
              <a:spcBef>
                <a:spcPts val="0"/>
              </a:spcBef>
              <a:spcAft>
                <a:spcPts val="0"/>
              </a:spcAft>
              <a:buClr>
                <a:srgbClr val="2A2A2A"/>
              </a:buClr>
              <a:buSzPts val="1200"/>
              <a:buChar char="●"/>
            </a:pPr>
            <a:r>
              <a:rPr lang="en-AU" sz="1200">
                <a:solidFill>
                  <a:srgbClr val="2A2A2A"/>
                </a:solidFill>
              </a:rPr>
              <a:t>MS Word (zip) - </a:t>
            </a:r>
            <a:r>
              <a:rPr lang="en-AU" sz="1200" u="sng">
                <a:solidFill>
                  <a:schemeClr val="hlink"/>
                </a:solidFill>
                <a:hlinkClick r:id="rId5"/>
              </a:rPr>
              <a:t>https://drive.google.com/file/d/1PGRxIRtC976lscDcbMezFV366suZ0xhB/view?usp=drive_link</a:t>
            </a:r>
            <a:endParaRPr sz="1200">
              <a:solidFill>
                <a:srgbClr val="2A2A2A"/>
              </a:solidFill>
            </a:endParaRPr>
          </a:p>
        </p:txBody>
      </p:sp>
      <p:sp>
        <p:nvSpPr>
          <p:cNvPr id="69" name="Google Shape;69;p3"/>
          <p:cNvSpPr txBox="1"/>
          <p:nvPr/>
        </p:nvSpPr>
        <p:spPr>
          <a:xfrm>
            <a:off x="2440850" y="125800"/>
            <a:ext cx="6584400" cy="43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Full questionnaire</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2507dddaab4_0_12"/>
          <p:cNvSpPr txBox="1"/>
          <p:nvPr/>
        </p:nvSpPr>
        <p:spPr>
          <a:xfrm>
            <a:off x="2931664" y="125788"/>
            <a:ext cx="6093600" cy="43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Rapid assessment questionnaire</a:t>
            </a:r>
            <a:endParaRPr b="1" i="0" sz="2200" u="none" cap="none" strike="noStrike">
              <a:solidFill>
                <a:srgbClr val="003D67"/>
              </a:solidFill>
              <a:latin typeface="Arial"/>
              <a:ea typeface="Arial"/>
              <a:cs typeface="Arial"/>
              <a:sym typeface="Arial"/>
            </a:endParaRPr>
          </a:p>
        </p:txBody>
      </p:sp>
      <p:pic>
        <p:nvPicPr>
          <p:cNvPr descr="Warning with solid fill" id="76" name="Google Shape;76;g2507dddaab4_0_12"/>
          <p:cNvPicPr preferRelativeResize="0"/>
          <p:nvPr/>
        </p:nvPicPr>
        <p:blipFill rotWithShape="1">
          <a:blip r:embed="rId3">
            <a:alphaModFix/>
          </a:blip>
          <a:srcRect b="0" l="0" r="0" t="0"/>
          <a:stretch/>
        </p:blipFill>
        <p:spPr>
          <a:xfrm>
            <a:off x="6151256" y="947961"/>
            <a:ext cx="2268254" cy="2268254"/>
          </a:xfrm>
          <a:prstGeom prst="rect">
            <a:avLst/>
          </a:prstGeom>
          <a:noFill/>
          <a:ln>
            <a:noFill/>
          </a:ln>
        </p:spPr>
      </p:pic>
      <p:sp>
        <p:nvSpPr>
          <p:cNvPr id="77" name="Google Shape;77;g2507dddaab4_0_12"/>
          <p:cNvSpPr txBox="1"/>
          <p:nvPr/>
        </p:nvSpPr>
        <p:spPr>
          <a:xfrm>
            <a:off x="319178" y="947961"/>
            <a:ext cx="5443200" cy="332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0" i="0" lang="en-AU" sz="1800" u="none" cap="none" strike="noStrike">
                <a:solidFill>
                  <a:srgbClr val="000000"/>
                </a:solidFill>
                <a:latin typeface="Arial"/>
                <a:ea typeface="Arial"/>
                <a:cs typeface="Arial"/>
                <a:sym typeface="Arial"/>
              </a:rPr>
              <a:t>The rapid assessment template contained in the following slides is not designed to replace the </a:t>
            </a:r>
            <a:r>
              <a:rPr b="0" i="0" lang="en-AU" sz="1800" u="sng" cap="none" strike="noStrike">
                <a:solidFill>
                  <a:schemeClr val="hlink"/>
                </a:solidFill>
                <a:latin typeface="Arial"/>
                <a:ea typeface="Arial"/>
                <a:cs typeface="Arial"/>
                <a:sym typeface="Arial"/>
                <a:hlinkClick r:id="rId4"/>
              </a:rPr>
              <a:t>full questionnaire template</a:t>
            </a:r>
            <a:r>
              <a:rPr b="0" i="0" lang="en-AU" sz="1800" u="none" cap="none" strike="noStrike">
                <a:solidFill>
                  <a:srgbClr val="000000"/>
                </a:solidFill>
                <a:latin typeface="Arial"/>
                <a:ea typeface="Arial"/>
                <a:cs typeface="Arial"/>
                <a:sym typeface="Arial"/>
              </a:rPr>
              <a:t>, but instead may help with:</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t/>
            </a:r>
            <a:endParaRPr b="0" i="0" sz="18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Montserrat"/>
              <a:buChar char="●"/>
            </a:pPr>
            <a:r>
              <a:rPr b="0" i="0" lang="en-AU" sz="1800" u="none" cap="none" strike="noStrike">
                <a:solidFill>
                  <a:srgbClr val="000000"/>
                </a:solidFill>
                <a:latin typeface="Arial"/>
                <a:ea typeface="Arial"/>
                <a:cs typeface="Arial"/>
                <a:sym typeface="Arial"/>
              </a:rPr>
              <a:t>Rapid assessments where there is not time to complete a full questionnaire.</a:t>
            </a:r>
            <a:endParaRPr b="0" i="0" sz="18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Montserrat"/>
              <a:buChar char="●"/>
            </a:pPr>
            <a:r>
              <a:rPr b="0" i="0" lang="en-AU" sz="1800" u="none" cap="none" strike="noStrike">
                <a:solidFill>
                  <a:schemeClr val="dk1"/>
                </a:solidFill>
                <a:latin typeface="Arial"/>
                <a:ea typeface="Arial"/>
                <a:cs typeface="Arial"/>
                <a:sym typeface="Arial"/>
              </a:rPr>
              <a:t>Storing perishable and/or key information until a time comes to complete a full questionnaire.</a:t>
            </a:r>
            <a:endParaRPr b="0" i="0" sz="18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Montserrat"/>
              <a:buChar char="●"/>
            </a:pPr>
            <a:r>
              <a:rPr b="0" i="0" lang="en-AU" sz="1800" u="none" cap="none" strike="noStrike">
                <a:solidFill>
                  <a:schemeClr val="dk1"/>
                </a:solidFill>
                <a:latin typeface="Arial"/>
                <a:ea typeface="Arial"/>
                <a:cs typeface="Arial"/>
                <a:sym typeface="Arial"/>
              </a:rPr>
              <a:t>Presenting key results from a fully completed questionnaire.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1. Essential information</a:t>
            </a:r>
            <a:endParaRPr>
              <a:solidFill>
                <a:srgbClr val="003D67"/>
              </a:solidFill>
            </a:endParaRPr>
          </a:p>
        </p:txBody>
      </p:sp>
      <p:sp>
        <p:nvSpPr>
          <p:cNvPr id="83" name="Google Shape;83;p4"/>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AU" sz="1600">
                <a:solidFill>
                  <a:schemeClr val="lt2"/>
                </a:solidFill>
              </a:rPr>
              <a:t>Brief facts about the particular event:</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What happened?</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When?</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Where?</a:t>
            </a:r>
            <a:endParaRPr sz="1600"/>
          </a:p>
          <a:p>
            <a:pPr indent="-273050" lvl="0" marL="285750" rtl="0" algn="l">
              <a:lnSpc>
                <a:spcPct val="90000"/>
              </a:lnSpc>
              <a:spcBef>
                <a:spcPts val="750"/>
              </a:spcBef>
              <a:spcAft>
                <a:spcPts val="0"/>
              </a:spcAft>
              <a:buClr>
                <a:schemeClr val="lt2"/>
              </a:buClr>
              <a:buSzPts val="1600"/>
              <a:buChar char="•"/>
            </a:pPr>
            <a:r>
              <a:rPr lang="en-AU" sz="1600">
                <a:solidFill>
                  <a:schemeClr val="lt2"/>
                </a:solidFill>
              </a:rPr>
              <a:t>Overview of warnings, responses and impacts</a:t>
            </a:r>
            <a:endParaRPr sz="16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nvSpPr>
        <p:spPr>
          <a:xfrm>
            <a:off x="2931664" y="125788"/>
            <a:ext cx="6093600" cy="430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2A2A2A"/>
              </a:buClr>
              <a:buSzPts val="2500"/>
              <a:buFont typeface="Arial"/>
              <a:buNone/>
            </a:pPr>
            <a:r>
              <a:rPr b="1" i="0" lang="en-AU" sz="2200" u="none" cap="none" strike="noStrike">
                <a:solidFill>
                  <a:srgbClr val="003D67"/>
                </a:solidFill>
                <a:latin typeface="Arial"/>
                <a:ea typeface="Arial"/>
                <a:cs typeface="Arial"/>
                <a:sym typeface="Arial"/>
              </a:rPr>
              <a:t>Essential information</a:t>
            </a:r>
            <a:endParaRPr b="1" i="0" sz="2200" u="none" cap="none" strike="noStrike">
              <a:solidFill>
                <a:srgbClr val="003D67"/>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252000" y="699740"/>
            <a:ext cx="8640000" cy="900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a:buNone/>
            </a:pPr>
            <a:r>
              <a:rPr lang="en-AU">
                <a:solidFill>
                  <a:srgbClr val="003D67"/>
                </a:solidFill>
              </a:rPr>
              <a:t>2. Observations</a:t>
            </a:r>
            <a:endParaRPr>
              <a:solidFill>
                <a:srgbClr val="003D67"/>
              </a:solidFill>
            </a:endParaRPr>
          </a:p>
        </p:txBody>
      </p:sp>
      <p:sp>
        <p:nvSpPr>
          <p:cNvPr id="94" name="Google Shape;94;p6"/>
          <p:cNvSpPr txBox="1"/>
          <p:nvPr>
            <p:ph idx="1" type="body"/>
          </p:nvPr>
        </p:nvSpPr>
        <p:spPr>
          <a:xfrm>
            <a:off x="252000" y="1976400"/>
            <a:ext cx="8640000" cy="263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AU" sz="1600">
                <a:solidFill>
                  <a:schemeClr val="lt2"/>
                </a:solidFill>
              </a:rPr>
              <a:t>For example:</a:t>
            </a:r>
            <a:endParaRPr sz="1600"/>
          </a:p>
          <a:p>
            <a:pPr indent="-330200" lvl="0" marL="342900" rtl="0" algn="l">
              <a:lnSpc>
                <a:spcPct val="90000"/>
              </a:lnSpc>
              <a:spcBef>
                <a:spcPts val="750"/>
              </a:spcBef>
              <a:spcAft>
                <a:spcPts val="0"/>
              </a:spcAft>
              <a:buClr>
                <a:schemeClr val="lt2"/>
              </a:buClr>
              <a:buSzPts val="1600"/>
              <a:buChar char="•"/>
            </a:pPr>
            <a:r>
              <a:rPr lang="en-AU" sz="1600">
                <a:solidFill>
                  <a:schemeClr val="lt2"/>
                </a:solidFill>
              </a:rPr>
              <a:t>Observational data used in the weather forecasts </a:t>
            </a:r>
            <a:endParaRPr sz="1600"/>
          </a:p>
          <a:p>
            <a:pPr indent="-330200" lvl="0" marL="342900" rtl="0" algn="l">
              <a:lnSpc>
                <a:spcPct val="90000"/>
              </a:lnSpc>
              <a:spcBef>
                <a:spcPts val="750"/>
              </a:spcBef>
              <a:spcAft>
                <a:spcPts val="0"/>
              </a:spcAft>
              <a:buClr>
                <a:schemeClr val="lt2"/>
              </a:buClr>
              <a:buSzPts val="1600"/>
              <a:buChar char="•"/>
            </a:pPr>
            <a:r>
              <a:rPr lang="en-AU" sz="1600">
                <a:solidFill>
                  <a:schemeClr val="lt2"/>
                </a:solidFill>
              </a:rPr>
              <a:t>Weather observations and analysis charts</a:t>
            </a:r>
            <a:endParaRPr sz="1600">
              <a:solidFill>
                <a:schemeClr val="lt2"/>
              </a:solidFill>
            </a:endParaRPr>
          </a:p>
          <a:p>
            <a:pPr indent="-330200" lvl="0" marL="342900" rtl="0" algn="l">
              <a:lnSpc>
                <a:spcPct val="90000"/>
              </a:lnSpc>
              <a:spcBef>
                <a:spcPts val="750"/>
              </a:spcBef>
              <a:spcAft>
                <a:spcPts val="0"/>
              </a:spcAft>
              <a:buClr>
                <a:schemeClr val="lt2"/>
              </a:buClr>
              <a:buSzPts val="1600"/>
              <a:buChar char="•"/>
            </a:pPr>
            <a:r>
              <a:rPr lang="en-AU" sz="1600">
                <a:solidFill>
                  <a:schemeClr val="lt2"/>
                </a:solidFill>
              </a:rPr>
              <a:t>How did the observed weather relate to climatology and/or previous extreme events</a:t>
            </a:r>
            <a:endParaRPr sz="1600">
              <a:solidFill>
                <a:schemeClr val="lt2"/>
              </a:solidFill>
            </a:endParaRPr>
          </a:p>
          <a:p>
            <a:pPr indent="-330200" lvl="0" marL="342900" rtl="0" algn="l">
              <a:lnSpc>
                <a:spcPct val="90000"/>
              </a:lnSpc>
              <a:spcBef>
                <a:spcPts val="750"/>
              </a:spcBef>
              <a:spcAft>
                <a:spcPts val="0"/>
              </a:spcAft>
              <a:buClr>
                <a:schemeClr val="lt2"/>
              </a:buClr>
              <a:buSzPts val="1600"/>
              <a:buChar char="•"/>
            </a:pPr>
            <a:r>
              <a:rPr lang="en-AU" sz="1600">
                <a:solidFill>
                  <a:schemeClr val="lt2"/>
                </a:solidFill>
              </a:rPr>
              <a:t>Successes/issues/challenges experienced</a:t>
            </a:r>
            <a:endParaRPr sz="16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IWeather Value Chain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2023-02-09T15:57:35Z</dcterms:created>
  <dc:creator>Neal, Robert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0x01010008EC4BDFB4C3D542892399C37F0B505F00201343D3E4765C4493824A9A8C4D7E2E</vt:lpwstr>
  </property>
  <property fmtid="{D5CDD505-2E9C-101B-9397-08002B2CF9AE}" pid="3" name="Order">
    <vt:r8>4814700.0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