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6" autoAdjust="0"/>
    <p:restoredTop sz="94660"/>
  </p:normalViewPr>
  <p:slideViewPr>
    <p:cSldViewPr snapToGrid="0">
      <p:cViewPr>
        <p:scale>
          <a:sx n="154" d="100"/>
          <a:sy n="154" d="100"/>
        </p:scale>
        <p:origin x="5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178CF-59CD-4794-B2C2-376D773D742B}" type="datetimeFigureOut">
              <a:rPr lang="en-HK" smtClean="0"/>
              <a:t>28/8/2023</a:t>
            </a:fld>
            <a:endParaRPr lang="en-HK"/>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C63E1-B9AA-4C70-BF17-D55A8A933CDA}" type="slidenum">
              <a:rPr lang="en-HK" smtClean="0"/>
              <a:t>‹#›</a:t>
            </a:fld>
            <a:endParaRPr lang="en-HK"/>
          </a:p>
        </p:txBody>
      </p:sp>
    </p:spTree>
    <p:extLst>
      <p:ext uri="{BB962C8B-B14F-4D97-AF65-F5344CB8AC3E}">
        <p14:creationId xmlns:p14="http://schemas.microsoft.com/office/powerpoint/2010/main" val="435414324"/>
      </p:ext>
    </p:extLst>
  </p:cSld>
  <p:clrMap bg1="lt1" tx1="dk1" bg2="lt2" tx2="dk2" accent1="accent1" accent2="accent2" accent3="accent3" accent4="accent4" accent5="accent5" accent6="accent6" hlink="hlink" folHlink="folHlink"/>
  <p:notesStyle>
    <a:lvl1pPr marL="0" algn="l" defTabSz="804322" rtl="0" eaLnBrk="1" latinLnBrk="0" hangingPunct="1">
      <a:defRPr sz="1055" kern="1200">
        <a:solidFill>
          <a:schemeClr val="tx1"/>
        </a:solidFill>
        <a:latin typeface="+mn-lt"/>
        <a:ea typeface="+mn-ea"/>
        <a:cs typeface="+mn-cs"/>
      </a:defRPr>
    </a:lvl1pPr>
    <a:lvl2pPr marL="402161" algn="l" defTabSz="804322" rtl="0" eaLnBrk="1" latinLnBrk="0" hangingPunct="1">
      <a:defRPr sz="1055" kern="1200">
        <a:solidFill>
          <a:schemeClr val="tx1"/>
        </a:solidFill>
        <a:latin typeface="+mn-lt"/>
        <a:ea typeface="+mn-ea"/>
        <a:cs typeface="+mn-cs"/>
      </a:defRPr>
    </a:lvl2pPr>
    <a:lvl3pPr marL="804322" algn="l" defTabSz="804322" rtl="0" eaLnBrk="1" latinLnBrk="0" hangingPunct="1">
      <a:defRPr sz="1055" kern="1200">
        <a:solidFill>
          <a:schemeClr val="tx1"/>
        </a:solidFill>
        <a:latin typeface="+mn-lt"/>
        <a:ea typeface="+mn-ea"/>
        <a:cs typeface="+mn-cs"/>
      </a:defRPr>
    </a:lvl3pPr>
    <a:lvl4pPr marL="1206484" algn="l" defTabSz="804322" rtl="0" eaLnBrk="1" latinLnBrk="0" hangingPunct="1">
      <a:defRPr sz="1055" kern="1200">
        <a:solidFill>
          <a:schemeClr val="tx1"/>
        </a:solidFill>
        <a:latin typeface="+mn-lt"/>
        <a:ea typeface="+mn-ea"/>
        <a:cs typeface="+mn-cs"/>
      </a:defRPr>
    </a:lvl4pPr>
    <a:lvl5pPr marL="1608645" algn="l" defTabSz="804322" rtl="0" eaLnBrk="1" latinLnBrk="0" hangingPunct="1">
      <a:defRPr sz="1055" kern="1200">
        <a:solidFill>
          <a:schemeClr val="tx1"/>
        </a:solidFill>
        <a:latin typeface="+mn-lt"/>
        <a:ea typeface="+mn-ea"/>
        <a:cs typeface="+mn-cs"/>
      </a:defRPr>
    </a:lvl5pPr>
    <a:lvl6pPr marL="2010806" algn="l" defTabSz="804322" rtl="0" eaLnBrk="1" latinLnBrk="0" hangingPunct="1">
      <a:defRPr sz="1055" kern="1200">
        <a:solidFill>
          <a:schemeClr val="tx1"/>
        </a:solidFill>
        <a:latin typeface="+mn-lt"/>
        <a:ea typeface="+mn-ea"/>
        <a:cs typeface="+mn-cs"/>
      </a:defRPr>
    </a:lvl6pPr>
    <a:lvl7pPr marL="2412967" algn="l" defTabSz="804322" rtl="0" eaLnBrk="1" latinLnBrk="0" hangingPunct="1">
      <a:defRPr sz="1055" kern="1200">
        <a:solidFill>
          <a:schemeClr val="tx1"/>
        </a:solidFill>
        <a:latin typeface="+mn-lt"/>
        <a:ea typeface="+mn-ea"/>
        <a:cs typeface="+mn-cs"/>
      </a:defRPr>
    </a:lvl7pPr>
    <a:lvl8pPr marL="2815128" algn="l" defTabSz="804322" rtl="0" eaLnBrk="1" latinLnBrk="0" hangingPunct="1">
      <a:defRPr sz="1055" kern="1200">
        <a:solidFill>
          <a:schemeClr val="tx1"/>
        </a:solidFill>
        <a:latin typeface="+mn-lt"/>
        <a:ea typeface="+mn-ea"/>
        <a:cs typeface="+mn-cs"/>
      </a:defRPr>
    </a:lvl8pPr>
    <a:lvl9pPr marL="3217290" algn="l" defTabSz="804322" rtl="0" eaLnBrk="1" latinLnBrk="0" hangingPunct="1">
      <a:defRPr sz="10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360613" y="1143000"/>
            <a:ext cx="2136775" cy="30861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411B765-5D2A-4ACC-A9D3-847D0170A866}" type="slidenum">
              <a:rPr lang="zh-HK" altLang="en-US" smtClean="0"/>
              <a:t>1</a:t>
            </a:fld>
            <a:endParaRPr lang="zh-HK" altLang="en-US"/>
          </a:p>
        </p:txBody>
      </p:sp>
    </p:spTree>
    <p:extLst>
      <p:ext uri="{BB962C8B-B14F-4D97-AF65-F5344CB8AC3E}">
        <p14:creationId xmlns:p14="http://schemas.microsoft.com/office/powerpoint/2010/main" val="77055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AA5D10-174F-481D-9187-A890A86C211F}" type="datetimeFigureOut">
              <a:rPr lang="en-HK" smtClean="0"/>
              <a:t>28/8/2023</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356068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A5D10-174F-481D-9187-A890A86C211F}" type="datetimeFigureOut">
              <a:rPr lang="en-HK" smtClean="0"/>
              <a:t>28/8/2023</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199663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A5D10-174F-481D-9187-A890A86C211F}" type="datetimeFigureOut">
              <a:rPr lang="en-HK" smtClean="0"/>
              <a:t>28/8/2023</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82335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A5D10-174F-481D-9187-A890A86C211F}" type="datetimeFigureOut">
              <a:rPr lang="en-HK" smtClean="0"/>
              <a:t>28/8/2023</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186715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A5D10-174F-481D-9187-A890A86C211F}" type="datetimeFigureOut">
              <a:rPr lang="en-HK" smtClean="0"/>
              <a:t>28/8/2023</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231234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A5D10-174F-481D-9187-A890A86C211F}" type="datetimeFigureOut">
              <a:rPr lang="en-HK" smtClean="0"/>
              <a:t>28/8/2023</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221170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A5D10-174F-481D-9187-A890A86C211F}" type="datetimeFigureOut">
              <a:rPr lang="en-HK" smtClean="0"/>
              <a:t>28/8/2023</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108721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AA5D10-174F-481D-9187-A890A86C211F}" type="datetimeFigureOut">
              <a:rPr lang="en-HK" smtClean="0"/>
              <a:t>28/8/2023</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258484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A5D10-174F-481D-9187-A890A86C211F}" type="datetimeFigureOut">
              <a:rPr lang="en-HK" smtClean="0"/>
              <a:t>28/8/2023</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37535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AA5D10-174F-481D-9187-A890A86C211F}" type="datetimeFigureOut">
              <a:rPr lang="en-HK" smtClean="0"/>
              <a:t>28/8/2023</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415321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AA5D10-174F-481D-9187-A890A86C211F}" type="datetimeFigureOut">
              <a:rPr lang="en-HK" smtClean="0"/>
              <a:t>28/8/2023</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6E3A6797-EFC1-4F46-BF64-2377EDAF9E75}" type="slidenum">
              <a:rPr lang="en-HK" smtClean="0"/>
              <a:t>‹#›</a:t>
            </a:fld>
            <a:endParaRPr lang="en-HK"/>
          </a:p>
        </p:txBody>
      </p:sp>
    </p:spTree>
    <p:extLst>
      <p:ext uri="{BB962C8B-B14F-4D97-AF65-F5344CB8AC3E}">
        <p14:creationId xmlns:p14="http://schemas.microsoft.com/office/powerpoint/2010/main" val="424096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9AA5D10-174F-481D-9187-A890A86C211F}" type="datetimeFigureOut">
              <a:rPr lang="en-HK" smtClean="0"/>
              <a:t>28/8/2023</a:t>
            </a:fld>
            <a:endParaRPr lang="en-H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H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E3A6797-EFC1-4F46-BF64-2377EDAF9E75}" type="slidenum">
              <a:rPr lang="en-HK" smtClean="0"/>
              <a:t>‹#›</a:t>
            </a:fld>
            <a:endParaRPr lang="en-HK"/>
          </a:p>
        </p:txBody>
      </p:sp>
    </p:spTree>
    <p:extLst>
      <p:ext uri="{BB962C8B-B14F-4D97-AF65-F5344CB8AC3E}">
        <p14:creationId xmlns:p14="http://schemas.microsoft.com/office/powerpoint/2010/main" val="140317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p:cNvSpPr>
          <p:nvPr/>
        </p:nvSpPr>
        <p:spPr>
          <a:xfrm>
            <a:off x="42787" y="64349"/>
            <a:ext cx="6779978" cy="977730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4563" tIns="47281" rIns="94563" bIns="47281" anchor="ctr"/>
          <a:lstStyle/>
          <a:p>
            <a:pPr algn="ctr">
              <a:defRPr/>
            </a:pPr>
            <a:endParaRPr lang="en-US" altLang="zh-CN" sz="1564">
              <a:solidFill>
                <a:schemeClr val="tx1"/>
              </a:solidFill>
              <a:cs typeface="Arial" pitchFamily="34" charset="0"/>
            </a:endParaRPr>
          </a:p>
        </p:txBody>
      </p:sp>
      <p:sp>
        <p:nvSpPr>
          <p:cNvPr id="8" name="TextBox 6"/>
          <p:cNvSpPr txBox="1">
            <a:spLocks noChangeArrowheads="1"/>
          </p:cNvSpPr>
          <p:nvPr/>
        </p:nvSpPr>
        <p:spPr bwMode="auto">
          <a:xfrm>
            <a:off x="125778" y="1581337"/>
            <a:ext cx="3212130" cy="146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63" tIns="47281" rIns="94563" bIns="4728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21"/>
              </a:spcAft>
              <a:defRPr/>
            </a:pPr>
            <a:r>
              <a:rPr lang="en-US" altLang="zh-TW" sz="1200" b="1" dirty="0">
                <a:solidFill>
                  <a:schemeClr val="tx2"/>
                </a:solidFill>
                <a:latin typeface="Arial" panose="020B0604020202020204" pitchFamily="34" charset="0"/>
                <a:cs typeface="Arial" panose="020B0604020202020204" pitchFamily="34" charset="0"/>
              </a:rPr>
              <a:t>1. Background</a:t>
            </a:r>
          </a:p>
          <a:p>
            <a:pPr algn="just" eaLnBrk="1" hangingPunct="1">
              <a:spcAft>
                <a:spcPts val="621"/>
              </a:spcAft>
              <a:defRPr/>
            </a:pPr>
            <a:r>
              <a:rPr lang="en-US" altLang="zh-HK" sz="9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Accurate and timely rainfall nowcasting is important for protecting the public from heavy rainfall-induced disasters. In recent years, deep-learning models have been demonstrated to significantly outperform traditional methods in heavy rainfall nowcasting. However, the performance of existing deep-learning-based nowcasting models is still limited by short effective prediction time (&lt; 3 hours) and the rapid growth of blurriness increases in forecast time.</a:t>
            </a:r>
            <a:endParaRPr lang="en-GB" altLang="zh-CN" sz="900" dirty="0">
              <a:latin typeface="Times New Roman" panose="02020603050405020304" pitchFamily="18" charset="0"/>
              <a:cs typeface="Times New Roman" panose="02020603050405020304" pitchFamily="18" charset="0"/>
            </a:endParaRPr>
          </a:p>
        </p:txBody>
      </p:sp>
      <p:sp>
        <p:nvSpPr>
          <p:cNvPr id="6" name="TextBox 3"/>
          <p:cNvSpPr txBox="1">
            <a:spLocks noChangeArrowheads="1"/>
          </p:cNvSpPr>
          <p:nvPr/>
        </p:nvSpPr>
        <p:spPr bwMode="auto">
          <a:xfrm>
            <a:off x="944879" y="251676"/>
            <a:ext cx="5829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zh-HK" sz="1300" b="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Physical-dynamic-driven AI-Synthetic Precipitation Nowcasting using Task-segmented Generative Model</a:t>
            </a:r>
          </a:p>
        </p:txBody>
      </p:sp>
      <p:sp>
        <p:nvSpPr>
          <p:cNvPr id="162" name="TextBox 13"/>
          <p:cNvSpPr txBox="1">
            <a:spLocks noChangeArrowheads="1"/>
          </p:cNvSpPr>
          <p:nvPr/>
        </p:nvSpPr>
        <p:spPr bwMode="auto">
          <a:xfrm>
            <a:off x="1279307" y="647020"/>
            <a:ext cx="5219937" cy="2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63" tIns="47281" rIns="94563" bIns="47281">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200">
                <a:solidFill>
                  <a:schemeClr val="tx1"/>
                </a:solidFill>
                <a:latin typeface="Calibri" panose="020F0502020204030204" pitchFamily="34" charset="0"/>
              </a:defRPr>
            </a:lvl9pPr>
          </a:lstStyle>
          <a:p>
            <a:pPr algn="ctr">
              <a:lnSpc>
                <a:spcPct val="130000"/>
              </a:lnSpc>
              <a:spcBef>
                <a:spcPct val="0"/>
              </a:spcBef>
              <a:buNone/>
            </a:pPr>
            <a:r>
              <a:rPr lang="en-US" altLang="zh-CN" sz="906" b="1" dirty="0">
                <a:solidFill>
                  <a:schemeClr val="tx1">
                    <a:lumMod val="75000"/>
                    <a:lumOff val="25000"/>
                  </a:schemeClr>
                </a:solidFill>
                <a:latin typeface="Arial" panose="020B0604020202020204" pitchFamily="34" charset="0"/>
                <a:cs typeface="Arial" panose="020B0604020202020204" pitchFamily="34" charset="0"/>
              </a:rPr>
              <a:t>PhD Student: Rui Wang 		|	Supervisor : Prof. Jimmy Fung &amp; Prof. Alexis Lau</a:t>
            </a:r>
          </a:p>
        </p:txBody>
      </p:sp>
      <p:sp>
        <p:nvSpPr>
          <p:cNvPr id="54" name="矩形 53"/>
          <p:cNvSpPr/>
          <p:nvPr/>
        </p:nvSpPr>
        <p:spPr>
          <a:xfrm>
            <a:off x="3302396" y="1628988"/>
            <a:ext cx="3206866" cy="1677382"/>
          </a:xfrm>
          <a:prstGeom prst="rect">
            <a:avLst/>
          </a:prstGeom>
        </p:spPr>
        <p:txBody>
          <a:bodyPr wrap="square">
            <a:spAutoFit/>
          </a:bodyPr>
          <a:lstStyle/>
          <a:p>
            <a:pPr algn="just">
              <a:spcAft>
                <a:spcPts val="621"/>
              </a:spcAft>
              <a:defRPr/>
            </a:pPr>
            <a:r>
              <a:rPr lang="en-GB" altLang="zh-TW" sz="1200" b="1" dirty="0">
                <a:solidFill>
                  <a:schemeClr val="tx2"/>
                </a:solidFill>
                <a:latin typeface="Arial" charset="0"/>
              </a:rPr>
              <a:t>3. Main highlights </a:t>
            </a:r>
          </a:p>
          <a:p>
            <a:pPr marL="129419" indent="-129419" algn="just">
              <a:spcAft>
                <a:spcPts val="621"/>
              </a:spcAft>
              <a:buFont typeface="Wingdings" panose="05000000000000000000" pitchFamily="2" charset="2"/>
              <a:buChar char="q"/>
              <a:defRPr/>
            </a:pPr>
            <a:r>
              <a:rPr lang="en-HK" altLang="zh-CN" sz="900" b="1" dirty="0">
                <a:solidFill>
                  <a:schemeClr val="accent1">
                    <a:lumMod val="50000"/>
                  </a:schemeClr>
                </a:solidFill>
                <a:latin typeface="Arial" pitchFamily="34" charset="0"/>
                <a:cs typeface="Arial" pitchFamily="34" charset="0"/>
              </a:rPr>
              <a:t> Innovative Physical-dynamic-based AI-Synthetic Task-segmented Architecture</a:t>
            </a:r>
          </a:p>
          <a:p>
            <a:pPr algn="just">
              <a:spcAft>
                <a:spcPts val="621"/>
              </a:spcAft>
              <a:defRPr/>
            </a:pPr>
            <a:r>
              <a:rPr lang="en-US" altLang="zh-HK" sz="900">
                <a:solidFill>
                  <a:srgbClr val="000000"/>
                </a:solidFill>
                <a:effectLst/>
                <a:latin typeface="Times New Roman" panose="02020603050405020304" pitchFamily="18" charset="0"/>
                <a:ea typeface="Calibri" panose="020F0502020204030204" pitchFamily="34" charset="0"/>
              </a:rPr>
              <a:t>The STGM encompasses three key components: the Long Video Generation (LVG) model generating synthetic radar data from observed radar images and data provided by the Weather Research and Forecasting (WRF) model, MaskPredNet predicting the spatial coverage of various rainfall intensities, and SPADE determining rainfall intensity based on the coverage provided by MaskPredNet. (Fig. 3)</a:t>
            </a:r>
            <a:endParaRPr lang="zh-TW" altLang="en-US" sz="900" dirty="0">
              <a:solidFill>
                <a:srgbClr val="000000"/>
              </a:solidFill>
              <a:latin typeface="Calibri" pitchFamily="34" charset="0"/>
              <a:ea typeface="新細明體" panose="02020500000000000000" pitchFamily="18" charset="-120"/>
              <a:cs typeface="Calibri" panose="020F0502020204030204" pitchFamily="34" charset="0"/>
            </a:endParaRPr>
          </a:p>
        </p:txBody>
      </p:sp>
      <p:sp>
        <p:nvSpPr>
          <p:cNvPr id="45" name="矩形 44">
            <a:extLst>
              <a:ext uri="{FF2B5EF4-FFF2-40B4-BE49-F238E27FC236}">
                <a16:creationId xmlns:a16="http://schemas.microsoft.com/office/drawing/2014/main" id="{3BD5A19C-6EC5-41A0-AA1F-261D80532949}"/>
              </a:ext>
            </a:extLst>
          </p:cNvPr>
          <p:cNvSpPr/>
          <p:nvPr/>
        </p:nvSpPr>
        <p:spPr>
          <a:xfrm>
            <a:off x="4084734" y="5971073"/>
            <a:ext cx="1727873" cy="215444"/>
          </a:xfrm>
          <a:prstGeom prst="rect">
            <a:avLst/>
          </a:prstGeom>
        </p:spPr>
        <p:txBody>
          <a:bodyPr wrap="square">
            <a:spAutoFit/>
          </a:bodyPr>
          <a:lstStyle/>
          <a:p>
            <a:pPr algn="just">
              <a:spcAft>
                <a:spcPts val="621"/>
              </a:spcAft>
              <a:defRPr/>
            </a:pPr>
            <a:r>
              <a:rPr lang="en-GB" altLang="zh-CN" sz="800" b="1" dirty="0">
                <a:latin typeface="Arial" pitchFamily="34" charset="0"/>
                <a:cs typeface="Arial" pitchFamily="34" charset="0"/>
              </a:rPr>
              <a:t>Fig. 3 </a:t>
            </a:r>
            <a:r>
              <a:rPr lang="en-US" altLang="zh-HK" sz="800">
                <a:solidFill>
                  <a:srgbClr val="000000"/>
                </a:solidFill>
                <a:effectLst/>
                <a:latin typeface="Times New Roman" panose="02020603050405020304" pitchFamily="18" charset="0"/>
                <a:ea typeface="Calibri" panose="020F0502020204030204" pitchFamily="34" charset="0"/>
              </a:rPr>
              <a:t>Architecture of our approach</a:t>
            </a:r>
            <a:endParaRPr lang="en-GB" altLang="zh-CN" sz="800" b="1" dirty="0">
              <a:latin typeface="Arial" pitchFamily="34" charset="0"/>
              <a:cs typeface="Arial" pitchFamily="34" charset="0"/>
            </a:endParaRPr>
          </a:p>
        </p:txBody>
      </p:sp>
      <p:cxnSp>
        <p:nvCxnSpPr>
          <p:cNvPr id="10" name="Straight Connector 9"/>
          <p:cNvCxnSpPr/>
          <p:nvPr/>
        </p:nvCxnSpPr>
        <p:spPr>
          <a:xfrm>
            <a:off x="236462" y="1613471"/>
            <a:ext cx="6262782"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8">
            <a:extLst>
              <a:ext uri="{FF2B5EF4-FFF2-40B4-BE49-F238E27FC236}">
                <a16:creationId xmlns:a16="http://schemas.microsoft.com/office/drawing/2014/main" id="{0C99D2B7-AAF2-44E5-8F52-5DF632DCF8CF}"/>
              </a:ext>
            </a:extLst>
          </p:cNvPr>
          <p:cNvSpPr txBox="1"/>
          <p:nvPr/>
        </p:nvSpPr>
        <p:spPr>
          <a:xfrm>
            <a:off x="4792842" y="68828"/>
            <a:ext cx="2005809" cy="231730"/>
          </a:xfrm>
          <a:prstGeom prst="rect">
            <a:avLst/>
          </a:prstGeom>
          <a:noFill/>
        </p:spPr>
        <p:txBody>
          <a:bodyPr wrap="square" rtlCol="0">
            <a:spAutoFit/>
          </a:bodyPr>
          <a:lstStyle/>
          <a:p>
            <a:pPr algn="r"/>
            <a:r>
              <a:rPr lang="en-US" sz="906" dirty="0">
                <a:solidFill>
                  <a:schemeClr val="tx1">
                    <a:lumMod val="50000"/>
                    <a:lumOff val="50000"/>
                  </a:schemeClr>
                </a:solidFill>
                <a:latin typeface="Arial" panose="020B0604020202020204" pitchFamily="34" charset="0"/>
                <a:cs typeface="Arial" panose="020B0604020202020204" pitchFamily="34" charset="0"/>
              </a:rPr>
              <a:t>Project No.: AOE/E-603/18</a:t>
            </a:r>
          </a:p>
        </p:txBody>
      </p:sp>
      <p:pic>
        <p:nvPicPr>
          <p:cNvPr id="9" name="图片 8" descr="图片包含 游戏机&#10;&#10;描述已自动生成">
            <a:extLst>
              <a:ext uri="{FF2B5EF4-FFF2-40B4-BE49-F238E27FC236}">
                <a16:creationId xmlns:a16="http://schemas.microsoft.com/office/drawing/2014/main" id="{DD9F5CC9-041B-4192-848C-BD097F2BBC53}"/>
              </a:ext>
            </a:extLst>
          </p:cNvPr>
          <p:cNvPicPr>
            <a:picLocks noChangeAspect="1"/>
          </p:cNvPicPr>
          <p:nvPr/>
        </p:nvPicPr>
        <p:blipFill rotWithShape="1">
          <a:blip r:embed="rId3"/>
          <a:srcRect r="58808"/>
          <a:stretch/>
        </p:blipFill>
        <p:spPr>
          <a:xfrm>
            <a:off x="330387" y="122503"/>
            <a:ext cx="726956" cy="651577"/>
          </a:xfrm>
          <a:prstGeom prst="rect">
            <a:avLst/>
          </a:prstGeom>
        </p:spPr>
      </p:pic>
      <p:pic>
        <p:nvPicPr>
          <p:cNvPr id="11" name="图片 10" descr="图片包含 游戏机&#10;&#10;描述已自动生成">
            <a:extLst>
              <a:ext uri="{FF2B5EF4-FFF2-40B4-BE49-F238E27FC236}">
                <a16:creationId xmlns:a16="http://schemas.microsoft.com/office/drawing/2014/main" id="{6C9DD8E4-004E-4582-AE3F-5D497196CAAD}"/>
              </a:ext>
            </a:extLst>
          </p:cNvPr>
          <p:cNvPicPr>
            <a:picLocks noChangeAspect="1"/>
          </p:cNvPicPr>
          <p:nvPr/>
        </p:nvPicPr>
        <p:blipFill rotWithShape="1">
          <a:blip r:embed="rId3"/>
          <a:srcRect l="43176" t="34174" r="-46" b="23831"/>
          <a:stretch/>
        </p:blipFill>
        <p:spPr>
          <a:xfrm>
            <a:off x="162035" y="711571"/>
            <a:ext cx="1171160" cy="319294"/>
          </a:xfrm>
          <a:prstGeom prst="rect">
            <a:avLst/>
          </a:prstGeom>
        </p:spPr>
      </p:pic>
      <p:pic>
        <p:nvPicPr>
          <p:cNvPr id="19" name="Picture 18" descr="A close up of a logo&#10;&#10;Description automatically generated">
            <a:extLst>
              <a:ext uri="{FF2B5EF4-FFF2-40B4-BE49-F238E27FC236}">
                <a16:creationId xmlns:a16="http://schemas.microsoft.com/office/drawing/2014/main" id="{D41C40A4-2E0A-48E6-9A1B-B25F6122AB76}"/>
              </a:ext>
            </a:extLst>
          </p:cNvPr>
          <p:cNvPicPr>
            <a:picLocks noChangeAspect="1"/>
          </p:cNvPicPr>
          <p:nvPr/>
        </p:nvPicPr>
        <p:blipFill>
          <a:blip r:embed="rId4"/>
          <a:stretch>
            <a:fillRect/>
          </a:stretch>
        </p:blipFill>
        <p:spPr>
          <a:xfrm>
            <a:off x="2103830" y="1347718"/>
            <a:ext cx="838789" cy="181737"/>
          </a:xfrm>
          <a:prstGeom prst="rect">
            <a:avLst/>
          </a:prstGeom>
        </p:spPr>
      </p:pic>
      <p:pic>
        <p:nvPicPr>
          <p:cNvPr id="21" name="Picture 20" descr="A close up of a logo&#10;&#10;Description automatically generated">
            <a:extLst>
              <a:ext uri="{FF2B5EF4-FFF2-40B4-BE49-F238E27FC236}">
                <a16:creationId xmlns:a16="http://schemas.microsoft.com/office/drawing/2014/main" id="{6A839082-1E2C-4AC3-B371-483151695A44}"/>
              </a:ext>
            </a:extLst>
          </p:cNvPr>
          <p:cNvPicPr>
            <a:picLocks noChangeAspect="1"/>
          </p:cNvPicPr>
          <p:nvPr/>
        </p:nvPicPr>
        <p:blipFill>
          <a:blip r:embed="rId5"/>
          <a:stretch>
            <a:fillRect/>
          </a:stretch>
        </p:blipFill>
        <p:spPr>
          <a:xfrm>
            <a:off x="4558497" y="1312430"/>
            <a:ext cx="440707" cy="252313"/>
          </a:xfrm>
          <a:prstGeom prst="rect">
            <a:avLst/>
          </a:prstGeom>
        </p:spPr>
      </p:pic>
      <p:pic>
        <p:nvPicPr>
          <p:cNvPr id="24" name="Picture 23">
            <a:extLst>
              <a:ext uri="{FF2B5EF4-FFF2-40B4-BE49-F238E27FC236}">
                <a16:creationId xmlns:a16="http://schemas.microsoft.com/office/drawing/2014/main" id="{67FDEBD3-A028-49DB-8383-1E23E8D0F134}"/>
              </a:ext>
            </a:extLst>
          </p:cNvPr>
          <p:cNvPicPr>
            <a:picLocks noChangeAspect="1"/>
          </p:cNvPicPr>
          <p:nvPr/>
        </p:nvPicPr>
        <p:blipFill>
          <a:blip r:embed="rId6"/>
          <a:stretch>
            <a:fillRect/>
          </a:stretch>
        </p:blipFill>
        <p:spPr>
          <a:xfrm>
            <a:off x="1309188" y="1381046"/>
            <a:ext cx="503480" cy="115081"/>
          </a:xfrm>
          <a:prstGeom prst="rect">
            <a:avLst/>
          </a:prstGeom>
        </p:spPr>
      </p:pic>
      <p:pic>
        <p:nvPicPr>
          <p:cNvPr id="30" name="Picture 29" descr="A picture containing table&#10;&#10;Description automatically generated">
            <a:extLst>
              <a:ext uri="{FF2B5EF4-FFF2-40B4-BE49-F238E27FC236}">
                <a16:creationId xmlns:a16="http://schemas.microsoft.com/office/drawing/2014/main" id="{409A1A58-6C3E-4AFE-9DDB-B98AE3A69CA8}"/>
              </a:ext>
            </a:extLst>
          </p:cNvPr>
          <p:cNvPicPr>
            <a:picLocks noChangeAspect="1"/>
          </p:cNvPicPr>
          <p:nvPr/>
        </p:nvPicPr>
        <p:blipFill>
          <a:blip r:embed="rId7"/>
          <a:stretch>
            <a:fillRect/>
          </a:stretch>
        </p:blipFill>
        <p:spPr>
          <a:xfrm>
            <a:off x="1343509" y="1068002"/>
            <a:ext cx="1105406" cy="228705"/>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007ABED4-0886-4B3F-B02E-6D57AB3EC168}"/>
              </a:ext>
            </a:extLst>
          </p:cNvPr>
          <p:cNvPicPr>
            <a:picLocks noChangeAspect="1"/>
          </p:cNvPicPr>
          <p:nvPr/>
        </p:nvPicPr>
        <p:blipFill>
          <a:blip r:embed="rId8"/>
          <a:stretch>
            <a:fillRect/>
          </a:stretch>
        </p:blipFill>
        <p:spPr>
          <a:xfrm>
            <a:off x="3176239" y="1312429"/>
            <a:ext cx="252314" cy="252314"/>
          </a:xfrm>
          <a:prstGeom prst="rect">
            <a:avLst/>
          </a:prstGeom>
        </p:spPr>
      </p:pic>
      <p:pic>
        <p:nvPicPr>
          <p:cNvPr id="59" name="Picture 58" descr="A close up of a logo&#10;&#10;Description automatically generated">
            <a:extLst>
              <a:ext uri="{FF2B5EF4-FFF2-40B4-BE49-F238E27FC236}">
                <a16:creationId xmlns:a16="http://schemas.microsoft.com/office/drawing/2014/main" id="{BCAEC335-C936-491D-BD93-81764B86B50B}"/>
              </a:ext>
            </a:extLst>
          </p:cNvPr>
          <p:cNvPicPr>
            <a:picLocks noChangeAspect="1"/>
          </p:cNvPicPr>
          <p:nvPr/>
        </p:nvPicPr>
        <p:blipFill>
          <a:blip r:embed="rId9"/>
          <a:stretch>
            <a:fillRect/>
          </a:stretch>
        </p:blipFill>
        <p:spPr>
          <a:xfrm>
            <a:off x="3793276" y="1347878"/>
            <a:ext cx="383766" cy="181416"/>
          </a:xfrm>
          <a:prstGeom prst="rect">
            <a:avLst/>
          </a:prstGeom>
        </p:spPr>
      </p:pic>
      <p:pic>
        <p:nvPicPr>
          <p:cNvPr id="61" name="Picture 60" descr="A close up of a logo&#10;&#10;Description automatically generated">
            <a:extLst>
              <a:ext uri="{FF2B5EF4-FFF2-40B4-BE49-F238E27FC236}">
                <a16:creationId xmlns:a16="http://schemas.microsoft.com/office/drawing/2014/main" id="{D10F6C3F-833C-402E-958E-C165AC449697}"/>
              </a:ext>
            </a:extLst>
          </p:cNvPr>
          <p:cNvPicPr>
            <a:picLocks noChangeAspect="1"/>
          </p:cNvPicPr>
          <p:nvPr/>
        </p:nvPicPr>
        <p:blipFill>
          <a:blip r:embed="rId10"/>
          <a:stretch>
            <a:fillRect/>
          </a:stretch>
        </p:blipFill>
        <p:spPr>
          <a:xfrm>
            <a:off x="4122326" y="1074657"/>
            <a:ext cx="1116859" cy="215394"/>
          </a:xfrm>
          <a:prstGeom prst="rect">
            <a:avLst/>
          </a:prstGeom>
        </p:spPr>
      </p:pic>
      <p:pic>
        <p:nvPicPr>
          <p:cNvPr id="63" name="Picture 62" descr="A close up of a logo&#10;&#10;Description automatically generated">
            <a:extLst>
              <a:ext uri="{FF2B5EF4-FFF2-40B4-BE49-F238E27FC236}">
                <a16:creationId xmlns:a16="http://schemas.microsoft.com/office/drawing/2014/main" id="{6DF72F57-362A-4BB3-BCED-566978108ECB}"/>
              </a:ext>
            </a:extLst>
          </p:cNvPr>
          <p:cNvPicPr>
            <a:picLocks noChangeAspect="1"/>
          </p:cNvPicPr>
          <p:nvPr/>
        </p:nvPicPr>
        <p:blipFill>
          <a:blip r:embed="rId11"/>
          <a:stretch>
            <a:fillRect/>
          </a:stretch>
        </p:blipFill>
        <p:spPr>
          <a:xfrm>
            <a:off x="5427017" y="1069342"/>
            <a:ext cx="1017114" cy="226025"/>
          </a:xfrm>
          <a:prstGeom prst="rect">
            <a:avLst/>
          </a:prstGeom>
        </p:spPr>
      </p:pic>
      <p:pic>
        <p:nvPicPr>
          <p:cNvPr id="129" name="Picture 128" descr="A close up of a logo&#10;&#10;Description automatically generated">
            <a:extLst>
              <a:ext uri="{FF2B5EF4-FFF2-40B4-BE49-F238E27FC236}">
                <a16:creationId xmlns:a16="http://schemas.microsoft.com/office/drawing/2014/main" id="{D0F5C6BE-25E9-4091-8A2C-B340CDE95B98}"/>
              </a:ext>
            </a:extLst>
          </p:cNvPr>
          <p:cNvPicPr>
            <a:picLocks noChangeAspect="1"/>
          </p:cNvPicPr>
          <p:nvPr/>
        </p:nvPicPr>
        <p:blipFill>
          <a:blip r:embed="rId12"/>
          <a:stretch>
            <a:fillRect/>
          </a:stretch>
        </p:blipFill>
        <p:spPr>
          <a:xfrm>
            <a:off x="425896" y="1067572"/>
            <a:ext cx="726956" cy="229565"/>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99876F09-C03D-44A4-A5BF-FD9569ADD49C}"/>
              </a:ext>
            </a:extLst>
          </p:cNvPr>
          <p:cNvPicPr>
            <a:picLocks noChangeAspect="1"/>
          </p:cNvPicPr>
          <p:nvPr/>
        </p:nvPicPr>
        <p:blipFill>
          <a:blip r:embed="rId13"/>
          <a:stretch>
            <a:fillRect/>
          </a:stretch>
        </p:blipFill>
        <p:spPr>
          <a:xfrm>
            <a:off x="2637233" y="1066568"/>
            <a:ext cx="1292946" cy="231572"/>
          </a:xfrm>
          <a:prstGeom prst="rect">
            <a:avLst/>
          </a:prstGeom>
        </p:spPr>
      </p:pic>
      <p:pic>
        <p:nvPicPr>
          <p:cNvPr id="15" name="圖片 14">
            <a:extLst>
              <a:ext uri="{FF2B5EF4-FFF2-40B4-BE49-F238E27FC236}">
                <a16:creationId xmlns:a16="http://schemas.microsoft.com/office/drawing/2014/main" id="{49767F29-8997-7526-CDCA-473EE47FD955}"/>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384454" y="3281250"/>
            <a:ext cx="3145868" cy="2696459"/>
          </a:xfrm>
          <a:prstGeom prst="rect">
            <a:avLst/>
          </a:prstGeom>
        </p:spPr>
      </p:pic>
      <p:sp>
        <p:nvSpPr>
          <p:cNvPr id="16" name="TextBox 6">
            <a:extLst>
              <a:ext uri="{FF2B5EF4-FFF2-40B4-BE49-F238E27FC236}">
                <a16:creationId xmlns:a16="http://schemas.microsoft.com/office/drawing/2014/main" id="{FABAE6BE-297A-3C10-6F70-0D11855DC2EB}"/>
              </a:ext>
            </a:extLst>
          </p:cNvPr>
          <p:cNvSpPr txBox="1">
            <a:spLocks noChangeArrowheads="1"/>
          </p:cNvSpPr>
          <p:nvPr/>
        </p:nvSpPr>
        <p:spPr bwMode="auto">
          <a:xfrm>
            <a:off x="133947" y="2929616"/>
            <a:ext cx="3212130" cy="104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563" tIns="47281" rIns="94563" bIns="4728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spcAft>
                <a:spcPts val="621"/>
              </a:spcAft>
              <a:defRPr/>
            </a:pPr>
            <a:r>
              <a:rPr lang="en-US" altLang="zh-TW" sz="1200" b="1" dirty="0">
                <a:solidFill>
                  <a:schemeClr val="tx2"/>
                </a:solidFill>
                <a:latin typeface="Arial" panose="020B0604020202020204" pitchFamily="34" charset="0"/>
                <a:cs typeface="Arial" panose="020B0604020202020204" pitchFamily="34" charset="0"/>
              </a:rPr>
              <a:t>2. Skillful 6-hour rainfall nowcasting</a:t>
            </a:r>
          </a:p>
          <a:p>
            <a:pPr algn="just" eaLnBrk="1" hangingPunct="1">
              <a:spcAft>
                <a:spcPts val="621"/>
              </a:spcAft>
              <a:defRPr/>
            </a:pPr>
            <a:r>
              <a:rPr lang="en-US" altLang="zh-HK" sz="900">
                <a:latin typeface="Times New Roman" panose="02020603050405020304" pitchFamily="18" charset="0"/>
                <a:ea typeface="Calibri" panose="020F0502020204030204" pitchFamily="34" charset="0"/>
                <a:cs typeface="Times New Roman" panose="02020603050405020304" pitchFamily="18" charset="0"/>
              </a:rPr>
              <a:t>W</a:t>
            </a:r>
            <a:r>
              <a:rPr lang="en-US" altLang="zh-HK" sz="900">
                <a:effectLst/>
                <a:latin typeface="Times New Roman" panose="02020603050405020304" pitchFamily="18" charset="0"/>
                <a:ea typeface="Calibri" panose="020F0502020204030204" pitchFamily="34" charset="0"/>
                <a:cs typeface="Times New Roman" panose="02020603050405020304" pitchFamily="18" charset="0"/>
              </a:rPr>
              <a:t>e present the Synthetic-data Task-segmented Generative Model (STGM), an innovative </a:t>
            </a:r>
            <a:r>
              <a:rPr lang="en-US" altLang="zh-HK"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physical-dynamic-driven </a:t>
            </a:r>
            <a:r>
              <a:rPr lang="en-US" altLang="zh-HK" sz="900">
                <a:effectLst/>
                <a:latin typeface="Times New Roman" panose="02020603050405020304" pitchFamily="18" charset="0"/>
                <a:ea typeface="Calibri" panose="020F0502020204030204" pitchFamily="34" charset="0"/>
                <a:cs typeface="Times New Roman" panose="02020603050405020304" pitchFamily="18" charset="0"/>
              </a:rPr>
              <a:t>heavy rainfall nowcastin</a:t>
            </a:r>
            <a:r>
              <a:rPr lang="en-US" altLang="zh-HK" sz="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 model.</a:t>
            </a:r>
            <a:r>
              <a:rPr lang="en-US" altLang="zh-HK" sz="9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 The STGM can produce a high spatiotemporal resolution skillful forecast for heavy rainfall events over coastal South China for up to 6 hours. (Fig. 1 and 2)</a:t>
            </a:r>
            <a:endParaRPr lang="en-GB" altLang="zh-TW" sz="900"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pic>
        <p:nvPicPr>
          <p:cNvPr id="27" name="圖片 26">
            <a:extLst>
              <a:ext uri="{FF2B5EF4-FFF2-40B4-BE49-F238E27FC236}">
                <a16:creationId xmlns:a16="http://schemas.microsoft.com/office/drawing/2014/main" id="{B5E36883-662B-1CF6-7BC4-FE0F98722287}"/>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19656" y="3929921"/>
            <a:ext cx="2987929" cy="3730692"/>
          </a:xfrm>
          <a:prstGeom prst="rect">
            <a:avLst/>
          </a:prstGeom>
        </p:spPr>
      </p:pic>
      <p:sp>
        <p:nvSpPr>
          <p:cNvPr id="33" name="矩形 32">
            <a:extLst>
              <a:ext uri="{FF2B5EF4-FFF2-40B4-BE49-F238E27FC236}">
                <a16:creationId xmlns:a16="http://schemas.microsoft.com/office/drawing/2014/main" id="{2F48C27E-F810-BC1B-BF5E-9B82C524AFD4}"/>
              </a:ext>
            </a:extLst>
          </p:cNvPr>
          <p:cNvSpPr/>
          <p:nvPr/>
        </p:nvSpPr>
        <p:spPr>
          <a:xfrm>
            <a:off x="125778" y="7656506"/>
            <a:ext cx="3212130" cy="461665"/>
          </a:xfrm>
          <a:prstGeom prst="rect">
            <a:avLst/>
          </a:prstGeom>
        </p:spPr>
        <p:txBody>
          <a:bodyPr wrap="square">
            <a:spAutoFit/>
          </a:bodyPr>
          <a:lstStyle/>
          <a:p>
            <a:pPr algn="just">
              <a:spcAft>
                <a:spcPts val="621"/>
              </a:spcAft>
              <a:defRPr/>
            </a:pPr>
            <a:r>
              <a:rPr lang="en-GB" altLang="zh-CN" sz="800" b="1" dirty="0">
                <a:latin typeface="Times New Roman" panose="02020603050405020304" pitchFamily="18" charset="0"/>
                <a:cs typeface="Times New Roman" panose="02020603050405020304" pitchFamily="18" charset="0"/>
              </a:rPr>
              <a:t>Fig. 1 </a:t>
            </a:r>
            <a:r>
              <a:rPr lang="en-US" altLang="zh-HK"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6-hour precipitation nowcasting comparison by our model, DGMR, MIM, and pySTEPS. </a:t>
            </a:r>
            <a:r>
              <a:rPr lang="en-US" altLang="zh-HK" sz="8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on non-typhoon (</a:t>
            </a:r>
            <a:r>
              <a:rPr lang="en-US" altLang="zh-HK" sz="800" b="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Up</a:t>
            </a:r>
            <a:r>
              <a:rPr lang="en-US" altLang="zh-HK" sz="8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and typhoon (</a:t>
            </a:r>
            <a:r>
              <a:rPr lang="en-US" altLang="zh-HK" sz="800" b="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Bottom</a:t>
            </a:r>
            <a:r>
              <a:rPr lang="en-US" altLang="zh-HK" sz="8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rainfall events. GT refers to ground truth.</a:t>
            </a:r>
            <a:r>
              <a:rPr lang="zh-TW" altLang="zh-HK" sz="800">
                <a:effectLst/>
                <a:latin typeface="Times New Roman" panose="02020603050405020304" pitchFamily="18" charset="0"/>
                <a:cs typeface="Times New Roman" panose="02020603050405020304" pitchFamily="18" charset="0"/>
              </a:rPr>
              <a:t> </a:t>
            </a:r>
            <a:endParaRPr lang="en-GB" altLang="zh-CN" sz="800" b="1" dirty="0">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52275BE9-2F20-0A54-F593-47D17CA47434}"/>
              </a:ext>
            </a:extLst>
          </p:cNvPr>
          <p:cNvSpPr/>
          <p:nvPr/>
        </p:nvSpPr>
        <p:spPr>
          <a:xfrm>
            <a:off x="3384454" y="6241542"/>
            <a:ext cx="3183724" cy="1000274"/>
          </a:xfrm>
          <a:prstGeom prst="rect">
            <a:avLst/>
          </a:prstGeom>
        </p:spPr>
        <p:txBody>
          <a:bodyPr wrap="square">
            <a:spAutoFit/>
          </a:bodyPr>
          <a:lstStyle/>
          <a:p>
            <a:pPr marL="129419" indent="-129419" algn="just">
              <a:spcAft>
                <a:spcPts val="621"/>
              </a:spcAft>
              <a:buFont typeface="Wingdings" panose="05000000000000000000" pitchFamily="2" charset="2"/>
              <a:buChar char="q"/>
              <a:defRPr/>
            </a:pPr>
            <a:r>
              <a:rPr lang="en-HK" altLang="zh-CN" sz="900" b="1" dirty="0">
                <a:solidFill>
                  <a:srgbClr val="5B9BD5">
                    <a:lumMod val="50000"/>
                  </a:srgbClr>
                </a:solidFill>
                <a:latin typeface="Arial" pitchFamily="34" charset="0"/>
                <a:cs typeface="Arial" pitchFamily="34" charset="0"/>
              </a:rPr>
              <a:t> Physical-Dynamic-Driven Mechanism</a:t>
            </a:r>
          </a:p>
          <a:p>
            <a:pPr algn="just">
              <a:spcAft>
                <a:spcPts val="621"/>
              </a:spcAft>
              <a:defRPr/>
            </a:pPr>
            <a:r>
              <a:rPr lang="en-US" altLang="zh-HK" sz="900">
                <a:effectLst/>
                <a:latin typeface="Times New Roman" panose="02020603050405020304" pitchFamily="18" charset="0"/>
                <a:ea typeface="Calibri" panose="020F0502020204030204" pitchFamily="34" charset="0"/>
              </a:rPr>
              <a:t>We employ the Advanced Research WRF (ARW) model with four nested domains. Meteorological variables are extracted from the third domain of the WRF output dataset, including </a:t>
            </a:r>
            <a:r>
              <a:rPr lang="en-US" altLang="zh-HK" sz="900">
                <a:solidFill>
                  <a:srgbClr val="000000"/>
                </a:solidFill>
                <a:effectLst/>
                <a:latin typeface="Times New Roman" panose="02020603050405020304" pitchFamily="18" charset="0"/>
                <a:ea typeface="Calibri" panose="020F0502020204030204" pitchFamily="34" charset="0"/>
              </a:rPr>
              <a:t>zonal wind, meridional wind, temperature, Qvapor, and relative humidity extracted at 850 hPa pressure level</a:t>
            </a:r>
            <a:r>
              <a:rPr lang="en-US" altLang="zh-HK" sz="900">
                <a:effectLst/>
                <a:latin typeface="Times New Roman" panose="02020603050405020304" pitchFamily="18" charset="0"/>
                <a:ea typeface="Calibri" panose="020F0502020204030204" pitchFamily="34" charset="0"/>
              </a:rPr>
              <a:t>. (Fig. 4)</a:t>
            </a:r>
            <a:r>
              <a:rPr lang="zh-TW" altLang="zh-HK" sz="900">
                <a:effectLst/>
              </a:rPr>
              <a:t> </a:t>
            </a:r>
            <a:endParaRPr lang="en-HK" altLang="zh-CN" sz="900" dirty="0">
              <a:latin typeface="Arial" pitchFamily="34" charset="0"/>
              <a:cs typeface="Arial" pitchFamily="34" charset="0"/>
            </a:endParaRPr>
          </a:p>
        </p:txBody>
      </p:sp>
      <p:sp>
        <p:nvSpPr>
          <p:cNvPr id="38" name="矩形 37">
            <a:extLst>
              <a:ext uri="{FF2B5EF4-FFF2-40B4-BE49-F238E27FC236}">
                <a16:creationId xmlns:a16="http://schemas.microsoft.com/office/drawing/2014/main" id="{8D64E11A-E54C-0C0B-E411-2EE7308DC81E}"/>
              </a:ext>
            </a:extLst>
          </p:cNvPr>
          <p:cNvSpPr/>
          <p:nvPr/>
        </p:nvSpPr>
        <p:spPr>
          <a:xfrm>
            <a:off x="114471" y="9408250"/>
            <a:ext cx="3061768" cy="461665"/>
          </a:xfrm>
          <a:prstGeom prst="rect">
            <a:avLst/>
          </a:prstGeom>
        </p:spPr>
        <p:txBody>
          <a:bodyPr wrap="square">
            <a:spAutoFit/>
          </a:bodyPr>
          <a:lstStyle/>
          <a:p>
            <a:pPr algn="just">
              <a:spcAft>
                <a:spcPts val="621"/>
              </a:spcAft>
              <a:defRPr/>
            </a:pPr>
            <a:r>
              <a:rPr lang="en-GB" altLang="zh-CN" sz="800" b="1" dirty="0">
                <a:latin typeface="Times New Roman" panose="02020603050405020304" pitchFamily="18" charset="0"/>
                <a:cs typeface="Times New Roman" panose="02020603050405020304" pitchFamily="18" charset="0"/>
              </a:rPr>
              <a:t>Fig. 2 </a:t>
            </a:r>
            <a:r>
              <a:rPr lang="en-US" altLang="zh-HK" sz="800">
                <a:effectLst/>
                <a:latin typeface="Times New Roman" panose="02020603050405020304" pitchFamily="18" charset="0"/>
                <a:ea typeface="Times New Roman" panose="02020603050405020304" pitchFamily="18" charset="0"/>
                <a:cs typeface="Times New Roman" panose="02020603050405020304" pitchFamily="18" charset="0"/>
              </a:rPr>
              <a:t>6-hour precipitation nowcasting of mean skill scores at different reflectivity thresholds on 20 precipitation events by </a:t>
            </a:r>
            <a:r>
              <a:rPr lang="en-US" altLang="zh-HK" sz="8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our model, DGMR, MIM, pySTEPS, and Persistence model.</a:t>
            </a:r>
            <a:r>
              <a:rPr lang="zh-TW" altLang="zh-HK" sz="800">
                <a:effectLst/>
                <a:latin typeface="Times New Roman" panose="02020603050405020304" pitchFamily="18" charset="0"/>
                <a:cs typeface="Times New Roman" panose="02020603050405020304" pitchFamily="18" charset="0"/>
              </a:rPr>
              <a:t> </a:t>
            </a:r>
            <a:endParaRPr lang="en-GB" altLang="zh-CN" sz="800" b="1"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659C6616-D326-4A75-9CAD-4240D3B48D28}"/>
              </a:ext>
            </a:extLst>
          </p:cNvPr>
          <p:cNvPicPr>
            <a:picLocks noChangeAspect="1"/>
          </p:cNvPicPr>
          <p:nvPr/>
        </p:nvPicPr>
        <p:blipFill>
          <a:blip r:embed="rId16"/>
          <a:stretch>
            <a:fillRect/>
          </a:stretch>
        </p:blipFill>
        <p:spPr>
          <a:xfrm>
            <a:off x="162035" y="8081048"/>
            <a:ext cx="3055036" cy="1355466"/>
          </a:xfrm>
          <a:prstGeom prst="rect">
            <a:avLst/>
          </a:prstGeom>
        </p:spPr>
      </p:pic>
      <p:pic>
        <p:nvPicPr>
          <p:cNvPr id="12" name="圖片 11" descr="一張含有 文字, 圖表, 螢幕擷取畫面, 行 的圖片&#10;&#10;自動產生的描述">
            <a:extLst>
              <a:ext uri="{FF2B5EF4-FFF2-40B4-BE49-F238E27FC236}">
                <a16:creationId xmlns:a16="http://schemas.microsoft.com/office/drawing/2014/main" id="{98D1CF33-1635-D0FC-7353-CB899305A0B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13739" y="7268732"/>
            <a:ext cx="3259010" cy="1706358"/>
          </a:xfrm>
          <a:prstGeom prst="rect">
            <a:avLst/>
          </a:prstGeom>
        </p:spPr>
      </p:pic>
      <p:sp>
        <p:nvSpPr>
          <p:cNvPr id="13" name="矩形 12">
            <a:extLst>
              <a:ext uri="{FF2B5EF4-FFF2-40B4-BE49-F238E27FC236}">
                <a16:creationId xmlns:a16="http://schemas.microsoft.com/office/drawing/2014/main" id="{ED7E766F-4F1F-88F5-7612-9DBEF42F424C}"/>
              </a:ext>
            </a:extLst>
          </p:cNvPr>
          <p:cNvSpPr/>
          <p:nvPr/>
        </p:nvSpPr>
        <p:spPr>
          <a:xfrm>
            <a:off x="3959510" y="9002006"/>
            <a:ext cx="1836236" cy="215444"/>
          </a:xfrm>
          <a:prstGeom prst="rect">
            <a:avLst/>
          </a:prstGeom>
        </p:spPr>
        <p:txBody>
          <a:bodyPr wrap="square">
            <a:spAutoFit/>
          </a:bodyPr>
          <a:lstStyle/>
          <a:p>
            <a:pPr algn="just">
              <a:spcAft>
                <a:spcPts val="621"/>
              </a:spcAft>
              <a:defRPr/>
            </a:pPr>
            <a:r>
              <a:rPr lang="en-GB" altLang="zh-CN" sz="800" b="1" dirty="0">
                <a:latin typeface="Arial" pitchFamily="34" charset="0"/>
                <a:cs typeface="Arial" pitchFamily="34" charset="0"/>
              </a:rPr>
              <a:t>Fig. 4 </a:t>
            </a:r>
            <a:r>
              <a:rPr lang="en-US" altLang="zh-HK" sz="800">
                <a:solidFill>
                  <a:srgbClr val="000000"/>
                </a:solidFill>
                <a:effectLst/>
                <a:latin typeface="Times New Roman" panose="02020603050405020304" pitchFamily="18" charset="0"/>
                <a:ea typeface="Calibri" panose="020F0502020204030204" pitchFamily="34" charset="0"/>
              </a:rPr>
              <a:t>WRF data domain configuration.</a:t>
            </a:r>
            <a:endParaRPr lang="en-GB" altLang="zh-CN" sz="800" b="1" dirty="0">
              <a:latin typeface="Arial" pitchFamily="34" charset="0"/>
              <a:cs typeface="Arial" pitchFamily="34" charset="0"/>
            </a:endParaRPr>
          </a:p>
        </p:txBody>
      </p:sp>
      <p:sp>
        <p:nvSpPr>
          <p:cNvPr id="14" name="TextBox 3">
            <a:extLst>
              <a:ext uri="{FF2B5EF4-FFF2-40B4-BE49-F238E27FC236}">
                <a16:creationId xmlns:a16="http://schemas.microsoft.com/office/drawing/2014/main" id="{464CF1F6-DE7C-573C-1495-1070B6F89262}"/>
              </a:ext>
            </a:extLst>
          </p:cNvPr>
          <p:cNvSpPr txBox="1"/>
          <p:nvPr/>
        </p:nvSpPr>
        <p:spPr>
          <a:xfrm>
            <a:off x="3449886" y="9219462"/>
            <a:ext cx="3348765" cy="446276"/>
          </a:xfrm>
          <a:prstGeom prst="rect">
            <a:avLst/>
          </a:prstGeom>
          <a:noFill/>
        </p:spPr>
        <p:txBody>
          <a:bodyPr wrap="square" lIns="0" tIns="0" rIns="0" bIns="0" rtlCol="0">
            <a:spAutoFit/>
          </a:bodyPr>
          <a:lstStyle/>
          <a:p>
            <a:pPr>
              <a:spcAft>
                <a:spcPts val="2741"/>
              </a:spcAft>
              <a:defRPr/>
            </a:pPr>
            <a:r>
              <a:rPr lang="en-US" altLang="zh-TW" sz="800" b="1" u="sng" dirty="0">
                <a:solidFill>
                  <a:schemeClr val="tx2"/>
                </a:solidFill>
                <a:latin typeface="Arial" panose="020B0604020202020204" pitchFamily="34" charset="0"/>
                <a:ea typeface="Arial Unicode MS" panose="020B0604020202020204" pitchFamily="34" charset="-120"/>
                <a:cs typeface="Arial" panose="020B0604020202020204" pitchFamily="34" charset="0"/>
              </a:rPr>
              <a:t>Submitted paper:</a:t>
            </a:r>
            <a:br>
              <a:rPr lang="en-US" altLang="zh-TW" sz="900" b="1" dirty="0">
                <a:solidFill>
                  <a:schemeClr val="tx2"/>
                </a:solidFill>
                <a:latin typeface="Arial" panose="020B0604020202020204" pitchFamily="34" charset="0"/>
                <a:ea typeface="Arial Unicode MS" panose="020B0604020202020204" pitchFamily="34" charset="-120"/>
                <a:cs typeface="Arial" panose="020B0604020202020204" pitchFamily="34" charset="0"/>
              </a:rPr>
            </a:br>
            <a:r>
              <a:rPr lang="en-HK" sz="700" b="0" i="0" dirty="0">
                <a:solidFill>
                  <a:srgbClr val="222222"/>
                </a:solidFill>
                <a:effectLst/>
                <a:latin typeface="Arial" panose="020B0604020202020204" pitchFamily="34" charset="0"/>
              </a:rPr>
              <a:t>Wang, R., </a:t>
            </a:r>
            <a:r>
              <a:rPr lang="en-HK" altLang="zh-HK" sz="700" b="0" i="0" dirty="0">
                <a:solidFill>
                  <a:srgbClr val="222222"/>
                </a:solidFill>
                <a:effectLst/>
                <a:latin typeface="Arial" panose="020B0604020202020204" pitchFamily="34" charset="0"/>
              </a:rPr>
              <a:t>J.C.H.* &amp; </a:t>
            </a:r>
            <a:r>
              <a:rPr lang="en-HK" sz="700" b="0" i="0" dirty="0">
                <a:solidFill>
                  <a:srgbClr val="222222"/>
                </a:solidFill>
                <a:effectLst/>
                <a:latin typeface="Arial" panose="020B0604020202020204" pitchFamily="34" charset="0"/>
              </a:rPr>
              <a:t>Lau, A.K.H (2023). </a:t>
            </a:r>
            <a:r>
              <a:rPr lang="en-US" altLang="zh-HK" sz="700">
                <a:effectLst/>
                <a:latin typeface="Arial" panose="020B0604020202020204" pitchFamily="34" charset="0"/>
                <a:ea typeface="Calibri" panose="020F0502020204030204" pitchFamily="34" charset="0"/>
                <a:cs typeface="Arial" panose="020B0604020202020204" pitchFamily="34" charset="0"/>
              </a:rPr>
              <a:t>Physical-dynamic-driven AI-Synthetic Precipitation Nowcasting using Task-segmented Generative Model</a:t>
            </a:r>
            <a:r>
              <a:rPr lang="en-HK" sz="700" b="0" i="0" dirty="0">
                <a:solidFill>
                  <a:srgbClr val="222222"/>
                </a:solidFill>
                <a:effectLst/>
                <a:latin typeface="Arial" panose="020B0604020202020204" pitchFamily="34" charset="0"/>
              </a:rPr>
              <a:t>. </a:t>
            </a:r>
            <a:r>
              <a:rPr lang="en-HK" sz="700" b="0" i="1" dirty="0">
                <a:solidFill>
                  <a:srgbClr val="222222"/>
                </a:solidFill>
                <a:effectLst/>
                <a:latin typeface="Arial" panose="020B0604020202020204" pitchFamily="34" charset="0"/>
              </a:rPr>
              <a:t>Geophysical Research Letters,</a:t>
            </a:r>
            <a:r>
              <a:rPr lang="en-HK" sz="700" b="0" dirty="0">
                <a:solidFill>
                  <a:srgbClr val="222222"/>
                </a:solidFill>
                <a:effectLst/>
                <a:latin typeface="Arial" panose="020B0604020202020204" pitchFamily="34" charset="0"/>
              </a:rPr>
              <a:t> under revision.</a:t>
            </a:r>
            <a:endParaRPr lang="en-HK" i="1" dirty="0"/>
          </a:p>
        </p:txBody>
      </p:sp>
    </p:spTree>
    <p:extLst>
      <p:ext uri="{BB962C8B-B14F-4D97-AF65-F5344CB8AC3E}">
        <p14:creationId xmlns:p14="http://schemas.microsoft.com/office/powerpoint/2010/main" val="1764191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2826</TotalTime>
  <Words>418</Words>
  <Application>Microsoft Macintosh PowerPoint</Application>
  <PresentationFormat>A4 紙張 (210x297 公釐)</PresentationFormat>
  <Paragraphs>18</Paragraphs>
  <Slides>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Sunil POUDYAL</dc:creator>
  <cp:lastModifiedBy>Rui WANG</cp:lastModifiedBy>
  <cp:revision>11</cp:revision>
  <dcterms:created xsi:type="dcterms:W3CDTF">2023-03-02T03:47:31Z</dcterms:created>
  <dcterms:modified xsi:type="dcterms:W3CDTF">2023-08-28T11:22:28Z</dcterms:modified>
</cp:coreProperties>
</file>