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9">
  <p:sldMasterIdLst>
    <p:sldMasterId id="2147483648" r:id="rId1"/>
  </p:sldMasterIdLst>
  <p:notesMasterIdLst>
    <p:notesMasterId r:id="rId22"/>
  </p:notesMasterIdLst>
  <p:sldIdLst>
    <p:sldId id="332" r:id="rId2"/>
    <p:sldId id="328" r:id="rId3"/>
    <p:sldId id="347" r:id="rId4"/>
    <p:sldId id="335" r:id="rId5"/>
    <p:sldId id="336" r:id="rId6"/>
    <p:sldId id="337" r:id="rId7"/>
    <p:sldId id="338" r:id="rId8"/>
    <p:sldId id="339" r:id="rId9"/>
    <p:sldId id="340" r:id="rId10"/>
    <p:sldId id="341" r:id="rId11"/>
    <p:sldId id="342" r:id="rId12"/>
    <p:sldId id="348" r:id="rId13"/>
    <p:sldId id="344" r:id="rId14"/>
    <p:sldId id="351" r:id="rId15"/>
    <p:sldId id="343" r:id="rId16"/>
    <p:sldId id="345" r:id="rId17"/>
    <p:sldId id="349" r:id="rId18"/>
    <p:sldId id="350" r:id="rId19"/>
    <p:sldId id="334" r:id="rId20"/>
    <p:sldId id="352" r:id="rId21"/>
  </p:sldIdLst>
  <p:sldSz cx="9144000" cy="6858000" type="screen4x3"/>
  <p:notesSz cx="6858000" cy="9144000"/>
  <p:embeddedFontLst>
    <p:embeddedFont>
      <p:font typeface="Calibri" panose="020F0502020204030204" pitchFamily="34" charset="0"/>
      <p:regular r:id="rId23"/>
      <p:bold r:id="rId24"/>
    </p:embeddedFont>
    <p:embeddedFont>
      <p:font typeface="Franklin Gothic Demi Cond" panose="020B0706030402020204" pitchFamily="34" charset="0"/>
      <p:regular r:id="rId25"/>
    </p:embeddedFont>
    <p:embeddedFont>
      <p:font typeface="Palatino Linotype" panose="02040502050505030304" pitchFamily="18" charset="0"/>
      <p:regular r:id="rId26"/>
      <p:bold r:id="rId27"/>
      <p:italic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Pospieszyńska (opos)" initials="AP(" lastIdx="4" clrIdx="0">
    <p:extLst>
      <p:ext uri="{19B8F6BF-5375-455C-9EA6-DF929625EA0E}">
        <p15:presenceInfo xmlns:p15="http://schemas.microsoft.com/office/powerpoint/2012/main" userId="S-1-5-21-845187738-2323359630-3378607720-1001" providerId="AD"/>
      </p:ext>
    </p:extLst>
  </p:cmAuthor>
  <p:cmAuthor id="2" name="babak.ghazi@o365.doktorant.umk.pl" initials="b" lastIdx="3" clrIdx="1">
    <p:extLst>
      <p:ext uri="{19B8F6BF-5375-455C-9EA6-DF929625EA0E}">
        <p15:presenceInfo xmlns:p15="http://schemas.microsoft.com/office/powerpoint/2012/main" userId="S::babak.ghazi@o365.doktorant.umk.pl::7bbd6886-d8d8-498f-9603-927acf3257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AA5"/>
    <a:srgbClr val="97C72C"/>
    <a:srgbClr val="99FF99"/>
    <a:srgbClr val="141452"/>
    <a:srgbClr val="F5F55B"/>
    <a:srgbClr val="4DBEEE"/>
    <a:srgbClr val="11208B"/>
    <a:srgbClr val="FF6929"/>
    <a:srgbClr val="64D413"/>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94569" autoAdjust="0"/>
  </p:normalViewPr>
  <p:slideViewPr>
    <p:cSldViewPr snapToGrid="0" snapToObjects="1">
      <p:cViewPr varScale="1">
        <p:scale>
          <a:sx n="104" d="100"/>
          <a:sy n="104" d="100"/>
        </p:scale>
        <p:origin x="17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FF3C4-4E3F-4BD4-8284-4201004F379D}" type="datetimeFigureOut">
              <a:rPr lang="en-US" smtClean="0"/>
              <a:t>8/30/2023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D49CF-EE4F-4A90-B30A-40015C998DBD}" type="slidenum">
              <a:rPr lang="en-US" smtClean="0"/>
              <a:t>‹#›</a:t>
            </a:fld>
            <a:endParaRPr lang="en-US"/>
          </a:p>
        </p:txBody>
      </p:sp>
    </p:spTree>
    <p:extLst>
      <p:ext uri="{BB962C8B-B14F-4D97-AF65-F5344CB8AC3E}">
        <p14:creationId xmlns:p14="http://schemas.microsoft.com/office/powerpoint/2010/main" val="161409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7D49CF-EE4F-4A90-B30A-40015C998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44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7D49CF-EE4F-4A90-B30A-40015C998DBD}" type="slidenum">
              <a:rPr lang="en-US" smtClean="0"/>
              <a:t>10</a:t>
            </a:fld>
            <a:endParaRPr lang="en-US"/>
          </a:p>
        </p:txBody>
      </p:sp>
    </p:spTree>
    <p:extLst>
      <p:ext uri="{BB962C8B-B14F-4D97-AF65-F5344CB8AC3E}">
        <p14:creationId xmlns:p14="http://schemas.microsoft.com/office/powerpoint/2010/main" val="3413288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MK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381000" y="257066"/>
            <a:ext cx="2779776" cy="1237448"/>
          </a:xfrm>
          <a:prstGeom prst="rect">
            <a:avLst/>
          </a:prstGeom>
        </p:spPr>
      </p:pic>
      <p:pic>
        <p:nvPicPr>
          <p:cNvPr id="10" name="Picture 9"/>
          <p:cNvPicPr>
            <a:picLocks noChangeAspect="1" noChangeArrowheads="1"/>
          </p:cNvPicPr>
          <p:nvPr userDrawn="1"/>
        </p:nvPicPr>
        <p:blipFill>
          <a:blip r:embed="rId3"/>
          <a:srcRect/>
          <a:stretch>
            <a:fillRect/>
          </a:stretch>
        </p:blipFill>
        <p:spPr bwMode="auto">
          <a:xfrm>
            <a:off x="3657600" y="0"/>
            <a:ext cx="5486400" cy="5981700"/>
          </a:xfrm>
          <a:prstGeom prst="rect">
            <a:avLst/>
          </a:prstGeom>
          <a:noFill/>
        </p:spPr>
      </p:pic>
      <p:sp>
        <p:nvSpPr>
          <p:cNvPr id="2" name="Title 1"/>
          <p:cNvSpPr>
            <a:spLocks noGrp="1"/>
          </p:cNvSpPr>
          <p:nvPr>
            <p:ph type="title" hasCustomPrompt="1"/>
          </p:nvPr>
        </p:nvSpPr>
        <p:spPr>
          <a:xfrm>
            <a:off x="465673" y="3867803"/>
            <a:ext cx="4755440" cy="1149336"/>
          </a:xfrm>
          <a:prstGeom prst="rect">
            <a:avLst/>
          </a:prstGeom>
        </p:spPr>
        <p:txBody>
          <a:bodyPr vert="horz"/>
          <a:lstStyle>
            <a:lvl1pPr algn="l">
              <a:defRPr sz="3200" b="1" i="0" strike="noStrike">
                <a:solidFill>
                  <a:srgbClr val="053A98"/>
                </a:solidFill>
              </a:defRPr>
            </a:lvl1pPr>
          </a:lstStyle>
          <a:p>
            <a:pPr>
              <a:lnSpc>
                <a:spcPts val="4000"/>
              </a:lnSpc>
              <a:tabLst/>
            </a:pPr>
            <a:r>
              <a:rPr lang="en-US" altLang="zh-CN" sz="3200" b="1" dirty="0">
                <a:solidFill>
                  <a:srgbClr val="053A98"/>
                </a:solidFill>
                <a:latin typeface="Calibri" pitchFamily="18" charset="0"/>
                <a:cs typeface="Calibri" pitchFamily="18" charset="0"/>
              </a:rPr>
              <a:t>Click to add </a:t>
            </a:r>
            <a:br>
              <a:rPr lang="en-US" altLang="zh-CN" sz="3200" b="1" dirty="0">
                <a:solidFill>
                  <a:srgbClr val="053A98"/>
                </a:solidFill>
                <a:latin typeface="Calibri" pitchFamily="18" charset="0"/>
                <a:cs typeface="Calibri" pitchFamily="18" charset="0"/>
              </a:rPr>
            </a:br>
            <a:r>
              <a:rPr lang="en-US" altLang="zh-CN" sz="3200" b="1" dirty="0">
                <a:solidFill>
                  <a:srgbClr val="053A98"/>
                </a:solidFill>
                <a:latin typeface="Calibri" pitchFamily="18" charset="0"/>
                <a:cs typeface="Calibri" pitchFamily="18" charset="0"/>
              </a:rPr>
              <a:t>presentation title</a:t>
            </a:r>
            <a:endParaRPr lang="en-US" dirty="0"/>
          </a:p>
        </p:txBody>
      </p:sp>
      <p:sp>
        <p:nvSpPr>
          <p:cNvPr id="6" name="Text Placeholder 5"/>
          <p:cNvSpPr>
            <a:spLocks noGrp="1"/>
          </p:cNvSpPr>
          <p:nvPr>
            <p:ph type="body" sz="quarter" idx="11" hasCustomPrompt="1"/>
          </p:nvPr>
        </p:nvSpPr>
        <p:spPr>
          <a:xfrm>
            <a:off x="465138" y="5017139"/>
            <a:ext cx="4755974" cy="886945"/>
          </a:xfrm>
          <a:prstGeom prst="rect">
            <a:avLst/>
          </a:prstGeom>
        </p:spPr>
        <p:txBody>
          <a:bodyPr vert="horz"/>
          <a:lstStyle>
            <a:lvl1pPr marL="0" indent="0">
              <a:buNone/>
              <a:defRPr sz="2400">
                <a:solidFill>
                  <a:srgbClr val="97C72C"/>
                </a:solidFill>
              </a:defRPr>
            </a:lvl1pPr>
            <a:lvl2pPr>
              <a:defRPr sz="2400">
                <a:solidFill>
                  <a:srgbClr val="053A98"/>
                </a:solidFill>
              </a:defRPr>
            </a:lvl2pPr>
            <a:lvl3pPr>
              <a:defRPr sz="2400">
                <a:solidFill>
                  <a:srgbClr val="053A98"/>
                </a:solidFill>
              </a:defRPr>
            </a:lvl3pPr>
            <a:lvl4pPr>
              <a:defRPr sz="2400">
                <a:solidFill>
                  <a:srgbClr val="053A98"/>
                </a:solidFill>
              </a:defRPr>
            </a:lvl4pPr>
            <a:lvl5pPr>
              <a:defRPr sz="2400">
                <a:solidFill>
                  <a:srgbClr val="053A98"/>
                </a:solidFill>
              </a:defRPr>
            </a:lvl5pPr>
          </a:lstStyle>
          <a:p>
            <a:pPr lvl="0"/>
            <a:r>
              <a:rPr lang="pl-PL" dirty="0" err="1"/>
              <a:t>Click</a:t>
            </a:r>
            <a:r>
              <a:rPr lang="pl-PL" dirty="0"/>
              <a:t> to </a:t>
            </a:r>
            <a:r>
              <a:rPr lang="pl-PL" dirty="0" err="1"/>
              <a:t>add</a:t>
            </a:r>
            <a:r>
              <a:rPr lang="pl-PL" dirty="0"/>
              <a:t> </a:t>
            </a:r>
            <a:r>
              <a:rPr lang="pl-PL" dirty="0" err="1"/>
              <a:t>presentation</a:t>
            </a:r>
            <a:r>
              <a:rPr lang="pl-PL" dirty="0"/>
              <a:t> </a:t>
            </a:r>
            <a:br>
              <a:rPr lang="pl-PL" dirty="0"/>
            </a:br>
            <a:r>
              <a:rPr lang="pl-PL" dirty="0" err="1"/>
              <a:t>subtitle</a:t>
            </a:r>
            <a:endParaRPr lang="pl-PL" dirty="0"/>
          </a:p>
        </p:txBody>
      </p:sp>
      <p:sp>
        <p:nvSpPr>
          <p:cNvPr id="4" name="TextBox 3"/>
          <p:cNvSpPr txBox="1"/>
          <p:nvPr userDrawn="1"/>
        </p:nvSpPr>
        <p:spPr>
          <a:xfrm>
            <a:off x="558809" y="5958253"/>
            <a:ext cx="1761057" cy="412934"/>
          </a:xfrm>
          <a:prstGeom prst="rect">
            <a:avLst/>
          </a:prstGeom>
          <a:noFill/>
        </p:spPr>
        <p:txBody>
          <a:bodyPr wrap="square" lIns="0" tIns="0" rIns="0" rtlCol="0">
            <a:spAutoFit/>
          </a:bodyPr>
          <a:lstStyle/>
          <a:p>
            <a:pPr>
              <a:lnSpc>
                <a:spcPts val="3000"/>
              </a:lnSpc>
              <a:tabLst/>
            </a:pPr>
            <a:fld id="{DE4F8715-5609-D84F-831D-3DA78F510DE1}" type="datetime1">
              <a:rPr lang="pl-PL" sz="1800" smtClean="0">
                <a:solidFill>
                  <a:schemeClr val="bg1">
                    <a:lumMod val="65000"/>
                  </a:schemeClr>
                </a:solidFill>
                <a:latin typeface="Calibri" pitchFamily="18" charset="0"/>
                <a:cs typeface="Calibri" pitchFamily="18" charset="0"/>
              </a:rPr>
              <a:t>30.08.2023</a:t>
            </a:fld>
            <a:endParaRPr lang="en-US" sz="1800" dirty="0" err="1">
              <a:solidFill>
                <a:schemeClr val="bg1">
                  <a:lumMod val="65000"/>
                </a:schemeClr>
              </a:solidFill>
              <a:latin typeface="Calibri" pitchFamily="18" charset="0"/>
              <a:cs typeface="Calibri" pitchFamily="18" charset="0"/>
            </a:endParaRPr>
          </a:p>
        </p:txBody>
      </p:sp>
    </p:spTree>
    <p:extLst>
      <p:ext uri="{BB962C8B-B14F-4D97-AF65-F5344CB8AC3E}">
        <p14:creationId xmlns:p14="http://schemas.microsoft.com/office/powerpoint/2010/main" val="1423066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MK Picture Text">
    <p:spTree>
      <p:nvGrpSpPr>
        <p:cNvPr id="1" name=""/>
        <p:cNvGrpSpPr/>
        <p:nvPr/>
      </p:nvGrpSpPr>
      <p:grpSpPr>
        <a:xfrm>
          <a:off x="0" y="0"/>
          <a:ext cx="0" cy="0"/>
          <a:chOff x="0" y="0"/>
          <a:chExt cx="0" cy="0"/>
        </a:xfrm>
      </p:grpSpPr>
      <p:sp>
        <p:nvSpPr>
          <p:cNvPr id="11" name="Picture Placeholder 10"/>
          <p:cNvSpPr>
            <a:spLocks noGrp="1"/>
          </p:cNvSpPr>
          <p:nvPr>
            <p:ph type="pic" sz="quarter" idx="23" hasCustomPrompt="1"/>
          </p:nvPr>
        </p:nvSpPr>
        <p:spPr>
          <a:xfrm>
            <a:off x="283171" y="1276350"/>
            <a:ext cx="8860829" cy="1731073"/>
          </a:xfrm>
          <a:prstGeom prst="rect">
            <a:avLst/>
          </a:prstGeom>
          <a:solidFill>
            <a:schemeClr val="bg1">
              <a:lumMod val="85000"/>
            </a:schemeClr>
          </a:solidFill>
          <a:ln>
            <a:noFill/>
          </a:ln>
        </p:spPr>
        <p:txBody>
          <a:bodyPr vert="horz"/>
          <a:lstStyle>
            <a:lvl1pPr marL="0" indent="0">
              <a:buNone/>
              <a:defRPr sz="2000"/>
            </a:lvl1pPr>
          </a:lstStyle>
          <a:p>
            <a:r>
              <a:rPr lang="en-US" dirty="0"/>
              <a:t>Click to add picture</a:t>
            </a:r>
          </a:p>
        </p:txBody>
      </p:sp>
      <p:sp>
        <p:nvSpPr>
          <p:cNvPr id="14"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 Placeholder 14"/>
          <p:cNvSpPr>
            <a:spLocks noGrp="1"/>
          </p:cNvSpPr>
          <p:nvPr>
            <p:ph type="body" sz="quarter" idx="25" hasCustomPrompt="1"/>
          </p:nvPr>
        </p:nvSpPr>
        <p:spPr>
          <a:xfrm>
            <a:off x="4494785" y="4191000"/>
            <a:ext cx="3518915" cy="1959133"/>
          </a:xfrm>
          <a:prstGeom prst="rect">
            <a:avLst/>
          </a:prstGeom>
        </p:spPr>
        <p:txBody>
          <a:bodyPr vert="horz"/>
          <a:lstStyle>
            <a:lvl1pPr marL="0" indent="0">
              <a:buNone/>
              <a:defRPr sz="12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sp>
        <p:nvSpPr>
          <p:cNvPr id="3" name="Freeform 2"/>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6"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7" name="TextBox 6"/>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12" name="Text Placeholder 14"/>
          <p:cNvSpPr>
            <a:spLocks noGrp="1"/>
          </p:cNvSpPr>
          <p:nvPr>
            <p:ph type="body" sz="quarter" idx="22" hasCustomPrompt="1"/>
          </p:nvPr>
        </p:nvSpPr>
        <p:spPr>
          <a:xfrm>
            <a:off x="494285" y="4191000"/>
            <a:ext cx="3645915" cy="1959133"/>
          </a:xfrm>
          <a:prstGeom prst="rect">
            <a:avLst/>
          </a:prstGeom>
        </p:spPr>
        <p:txBody>
          <a:bodyPr vert="horz"/>
          <a:lstStyle>
            <a:lvl1pPr marL="0" indent="0">
              <a:buNone/>
              <a:defRPr sz="12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sp>
        <p:nvSpPr>
          <p:cNvPr id="13" name="Text Placeholder 14"/>
          <p:cNvSpPr>
            <a:spLocks noGrp="1"/>
          </p:cNvSpPr>
          <p:nvPr>
            <p:ph type="body" sz="quarter" idx="24" hasCustomPrompt="1"/>
          </p:nvPr>
        </p:nvSpPr>
        <p:spPr>
          <a:xfrm>
            <a:off x="468987" y="3403600"/>
            <a:ext cx="7544713" cy="685799"/>
          </a:xfrm>
          <a:prstGeom prst="rect">
            <a:avLst/>
          </a:prstGeom>
        </p:spPr>
        <p:txBody>
          <a:bodyPr vert="horz"/>
          <a:lstStyle>
            <a:lvl1pPr marL="0" indent="0">
              <a:buNone/>
              <a:defRPr sz="1800" b="1">
                <a:solidFill>
                  <a:srgbClr val="053A98"/>
                </a:solidFill>
              </a:defRPr>
            </a:lvl1pPr>
          </a:lstStyle>
          <a:p>
            <a:pPr lvl="0"/>
            <a:r>
              <a:rPr lang="pl-PL" dirty="0" err="1"/>
              <a:t>Click</a:t>
            </a:r>
            <a:r>
              <a:rPr lang="pl-PL" dirty="0"/>
              <a:t> to </a:t>
            </a:r>
            <a:r>
              <a:rPr lang="pl-PL" dirty="0" err="1"/>
              <a:t>add</a:t>
            </a:r>
            <a:r>
              <a:rPr lang="pl-PL" dirty="0"/>
              <a:t> </a:t>
            </a:r>
            <a:r>
              <a:rPr lang="pl-PL" dirty="0" err="1"/>
              <a:t>title</a:t>
            </a:r>
            <a:endParaRPr lang="en-US" dirty="0"/>
          </a:p>
        </p:txBody>
      </p:sp>
      <p:pic>
        <p:nvPicPr>
          <p:cNvPr id="15" name="Picture 14"/>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814923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FB01234-DBC0-44A8-8699-52BBFB791B06}" type="datetimeFigureOut">
              <a:rPr lang="pl-PL" smtClean="0"/>
              <a:t>30.08.2023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DEDBACD-B154-4289-AA00-3BB31AEE3089}" type="slidenum">
              <a:rPr lang="pl-PL" smtClean="0"/>
              <a:t>‹#›</a:t>
            </a:fld>
            <a:endParaRPr lang="pl-PL"/>
          </a:p>
        </p:txBody>
      </p:sp>
    </p:spTree>
    <p:extLst>
      <p:ext uri="{BB962C8B-B14F-4D97-AF65-F5344CB8AC3E}">
        <p14:creationId xmlns:p14="http://schemas.microsoft.com/office/powerpoint/2010/main" val="21631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MK Table of content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6705600" y="39217"/>
            <a:ext cx="2084832" cy="928086"/>
          </a:xfrm>
          <a:prstGeom prst="rect">
            <a:avLst/>
          </a:prstGeom>
        </p:spPr>
      </p:pic>
      <p:sp>
        <p:nvSpPr>
          <p:cNvPr id="3" name="Freeform 2"/>
          <p:cNvSpPr/>
          <p:nvPr userDrawn="1"/>
        </p:nvSpPr>
        <p:spPr>
          <a:xfrm>
            <a:off x="0" y="594052"/>
            <a:ext cx="2286000" cy="6263948"/>
          </a:xfrm>
          <a:custGeom>
            <a:avLst/>
            <a:gdLst>
              <a:gd name="connsiteX0" fmla="*/ 0 w 2286000"/>
              <a:gd name="connsiteY0" fmla="*/ 6858000 h 6858000"/>
              <a:gd name="connsiteX1" fmla="*/ 2286000 w 2286000"/>
              <a:gd name="connsiteY1" fmla="*/ 6858000 h 6858000"/>
              <a:gd name="connsiteX2" fmla="*/ 2286000 w 2286000"/>
              <a:gd name="connsiteY2" fmla="*/ 0 h 6858000"/>
              <a:gd name="connsiteX3" fmla="*/ 0 w 2286000"/>
              <a:gd name="connsiteY3" fmla="*/ 0 h 6858000"/>
              <a:gd name="connsiteX4" fmla="*/ 0 w 2286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86000" h="6858000">
                <a:moveTo>
                  <a:pt x="0" y="6858000"/>
                </a:moveTo>
                <a:lnTo>
                  <a:pt x="2286000" y="6858000"/>
                </a:lnTo>
                <a:lnTo>
                  <a:pt x="2286000" y="0"/>
                </a:lnTo>
                <a:lnTo>
                  <a:pt x="0" y="0"/>
                </a:lnTo>
                <a:lnTo>
                  <a:pt x="0" y="6858000"/>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7C72C"/>
              </a:solidFill>
            </a:endParaRPr>
          </a:p>
        </p:txBody>
      </p:sp>
      <p:sp>
        <p:nvSpPr>
          <p:cNvPr id="4" name="Freeform 3"/>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1"/>
          <p:cNvSpPr txBox="1"/>
          <p:nvPr userDrawn="1"/>
        </p:nvSpPr>
        <p:spPr>
          <a:xfrm>
            <a:off x="550852" y="1540354"/>
            <a:ext cx="1449215" cy="407804"/>
          </a:xfrm>
          <a:prstGeom prst="rect">
            <a:avLst/>
          </a:prstGeom>
          <a:noFill/>
        </p:spPr>
        <p:txBody>
          <a:bodyPr wrap="none" lIns="0" tIns="0" rIns="0" rtlCol="0">
            <a:spAutoFit/>
          </a:bodyPr>
          <a:lstStyle/>
          <a:p>
            <a:pPr>
              <a:lnSpc>
                <a:spcPts val="3000"/>
              </a:lnSpc>
              <a:tabLst/>
            </a:pPr>
            <a:r>
              <a:rPr lang="en-US" altLang="zh-CN" sz="1600" dirty="0">
                <a:solidFill>
                  <a:schemeClr val="bg1"/>
                </a:solidFill>
                <a:latin typeface="Calibri" pitchFamily="18" charset="0"/>
                <a:cs typeface="Calibri" pitchFamily="18" charset="0"/>
              </a:rPr>
              <a:t>Table of contents</a:t>
            </a:r>
          </a:p>
        </p:txBody>
      </p:sp>
      <p:sp>
        <p:nvSpPr>
          <p:cNvPr id="30" name="Text Placeholder 23"/>
          <p:cNvSpPr>
            <a:spLocks noGrp="1"/>
          </p:cNvSpPr>
          <p:nvPr>
            <p:ph type="body" sz="quarter" idx="13" hasCustomPrompt="1"/>
          </p:nvPr>
        </p:nvSpPr>
        <p:spPr>
          <a:xfrm>
            <a:off x="2775681" y="3331597"/>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5. Click to add new chapter</a:t>
            </a:r>
          </a:p>
          <a:p>
            <a:pPr lvl="0"/>
            <a:endParaRPr lang="en-US" dirty="0"/>
          </a:p>
        </p:txBody>
      </p:sp>
      <p:sp>
        <p:nvSpPr>
          <p:cNvPr id="31" name="Text Placeholder 23"/>
          <p:cNvSpPr>
            <a:spLocks noGrp="1"/>
          </p:cNvSpPr>
          <p:nvPr>
            <p:ph type="body" sz="quarter" idx="14" hasCustomPrompt="1"/>
          </p:nvPr>
        </p:nvSpPr>
        <p:spPr>
          <a:xfrm>
            <a:off x="2775681" y="3759718"/>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6. Click to add new chapter</a:t>
            </a:r>
          </a:p>
          <a:p>
            <a:pPr lvl="0"/>
            <a:endParaRPr lang="en-US" dirty="0"/>
          </a:p>
        </p:txBody>
      </p:sp>
      <p:sp>
        <p:nvSpPr>
          <p:cNvPr id="32" name="Text Placeholder 23"/>
          <p:cNvSpPr>
            <a:spLocks noGrp="1"/>
          </p:cNvSpPr>
          <p:nvPr>
            <p:ph type="body" sz="quarter" idx="15" hasCustomPrompt="1"/>
          </p:nvPr>
        </p:nvSpPr>
        <p:spPr>
          <a:xfrm>
            <a:off x="2775681" y="4194363"/>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7. Click to add new chapter</a:t>
            </a:r>
          </a:p>
          <a:p>
            <a:pPr lvl="0"/>
            <a:endParaRPr lang="en-US" dirty="0"/>
          </a:p>
        </p:txBody>
      </p:sp>
      <p:sp>
        <p:nvSpPr>
          <p:cNvPr id="33" name="Text Placeholder 23"/>
          <p:cNvSpPr>
            <a:spLocks noGrp="1"/>
          </p:cNvSpPr>
          <p:nvPr>
            <p:ph type="body" sz="quarter" idx="16" hasCustomPrompt="1"/>
          </p:nvPr>
        </p:nvSpPr>
        <p:spPr>
          <a:xfrm>
            <a:off x="2775681" y="4624707"/>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8. Click to add new chapter</a:t>
            </a:r>
          </a:p>
          <a:p>
            <a:pPr lvl="0"/>
            <a:endParaRPr lang="en-US" dirty="0"/>
          </a:p>
        </p:txBody>
      </p:sp>
      <p:sp>
        <p:nvSpPr>
          <p:cNvPr id="34" name="Text Placeholder 23"/>
          <p:cNvSpPr>
            <a:spLocks noGrp="1"/>
          </p:cNvSpPr>
          <p:nvPr>
            <p:ph type="body" sz="quarter" idx="17" hasCustomPrompt="1"/>
          </p:nvPr>
        </p:nvSpPr>
        <p:spPr>
          <a:xfrm>
            <a:off x="2775681" y="5055051"/>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9. Click to add new chapter</a:t>
            </a:r>
          </a:p>
          <a:p>
            <a:pPr lvl="0"/>
            <a:endParaRPr lang="en-US" dirty="0"/>
          </a:p>
        </p:txBody>
      </p:sp>
      <p:sp>
        <p:nvSpPr>
          <p:cNvPr id="35" name="Text Placeholder 23"/>
          <p:cNvSpPr>
            <a:spLocks noGrp="1"/>
          </p:cNvSpPr>
          <p:nvPr>
            <p:ph type="body" sz="quarter" idx="18" hasCustomPrompt="1"/>
          </p:nvPr>
        </p:nvSpPr>
        <p:spPr>
          <a:xfrm>
            <a:off x="2775681" y="5485845"/>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10. Click to add new chapter</a:t>
            </a:r>
          </a:p>
          <a:p>
            <a:pPr lvl="0"/>
            <a:endParaRPr lang="en-US" dirty="0"/>
          </a:p>
        </p:txBody>
      </p:sp>
      <p:sp>
        <p:nvSpPr>
          <p:cNvPr id="38"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40"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44" name="TextBox 43"/>
          <p:cNvSpPr txBox="1"/>
          <p:nvPr userDrawn="1"/>
        </p:nvSpPr>
        <p:spPr>
          <a:xfrm>
            <a:off x="544836" y="6077156"/>
            <a:ext cx="51561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FFFFFF"/>
                </a:solidFill>
                <a:latin typeface="Calibri" pitchFamily="18" charset="0"/>
                <a:cs typeface="Calibri" pitchFamily="18" charset="0"/>
              </a:rPr>
              <a:t>‹#›</a:t>
            </a:fld>
            <a:endParaRPr lang="en-US" sz="1200" dirty="0" err="1">
              <a:solidFill>
                <a:srgbClr val="FFFFFF"/>
              </a:solidFill>
              <a:latin typeface="Calibri" pitchFamily="18" charset="0"/>
              <a:cs typeface="Calibri" pitchFamily="18" charset="0"/>
            </a:endParaRPr>
          </a:p>
        </p:txBody>
      </p:sp>
      <p:sp>
        <p:nvSpPr>
          <p:cNvPr id="19" name="Text Placeholder 23"/>
          <p:cNvSpPr>
            <a:spLocks noGrp="1"/>
          </p:cNvSpPr>
          <p:nvPr>
            <p:ph type="body" sz="quarter" idx="21" hasCustomPrompt="1"/>
          </p:nvPr>
        </p:nvSpPr>
        <p:spPr>
          <a:xfrm>
            <a:off x="2775681" y="2901253"/>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4. Click to add new chapter</a:t>
            </a:r>
          </a:p>
          <a:p>
            <a:pPr lvl="0"/>
            <a:endParaRPr lang="en-US" dirty="0"/>
          </a:p>
        </p:txBody>
      </p:sp>
      <p:sp>
        <p:nvSpPr>
          <p:cNvPr id="20" name="Text Placeholder 23"/>
          <p:cNvSpPr>
            <a:spLocks noGrp="1"/>
          </p:cNvSpPr>
          <p:nvPr>
            <p:ph type="body" sz="quarter" idx="22" hasCustomPrompt="1"/>
          </p:nvPr>
        </p:nvSpPr>
        <p:spPr>
          <a:xfrm>
            <a:off x="2775681" y="2470909"/>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3. Click to add new chapter</a:t>
            </a:r>
          </a:p>
          <a:p>
            <a:pPr lvl="0"/>
            <a:endParaRPr lang="en-US" dirty="0"/>
          </a:p>
        </p:txBody>
      </p:sp>
      <p:sp>
        <p:nvSpPr>
          <p:cNvPr id="21" name="Text Placeholder 23"/>
          <p:cNvSpPr>
            <a:spLocks noGrp="1"/>
          </p:cNvSpPr>
          <p:nvPr>
            <p:ph type="body" sz="quarter" idx="23" hasCustomPrompt="1"/>
          </p:nvPr>
        </p:nvSpPr>
        <p:spPr>
          <a:xfrm>
            <a:off x="2775681" y="2044762"/>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2. Click to add new chapter</a:t>
            </a:r>
          </a:p>
          <a:p>
            <a:pPr lvl="0"/>
            <a:endParaRPr lang="en-US" dirty="0"/>
          </a:p>
        </p:txBody>
      </p:sp>
      <p:sp>
        <p:nvSpPr>
          <p:cNvPr id="22" name="Text Placeholder 23"/>
          <p:cNvSpPr>
            <a:spLocks noGrp="1"/>
          </p:cNvSpPr>
          <p:nvPr>
            <p:ph type="body" sz="quarter" idx="24" hasCustomPrompt="1"/>
          </p:nvPr>
        </p:nvSpPr>
        <p:spPr>
          <a:xfrm>
            <a:off x="2775681" y="1614418"/>
            <a:ext cx="5758718"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1. Click to add new chapter</a:t>
            </a:r>
          </a:p>
          <a:p>
            <a:pPr lvl="0"/>
            <a:endParaRPr lang="en-US" dirty="0"/>
          </a:p>
        </p:txBody>
      </p:sp>
    </p:spTree>
    <p:extLst>
      <p:ext uri="{BB962C8B-B14F-4D97-AF65-F5344CB8AC3E}">
        <p14:creationId xmlns:p14="http://schemas.microsoft.com/office/powerpoint/2010/main" val="336586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MK Number Title Text">
    <p:spTree>
      <p:nvGrpSpPr>
        <p:cNvPr id="1" name=""/>
        <p:cNvGrpSpPr/>
        <p:nvPr/>
      </p:nvGrpSpPr>
      <p:grpSpPr>
        <a:xfrm>
          <a:off x="0" y="0"/>
          <a:ext cx="0" cy="0"/>
          <a:chOff x="0" y="0"/>
          <a:chExt cx="0" cy="0"/>
        </a:xfrm>
      </p:grpSpPr>
      <p:sp>
        <p:nvSpPr>
          <p:cNvPr id="10"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3"/>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7"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8" name="TextBox 7"/>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18" name="Text Placeholder 17"/>
          <p:cNvSpPr>
            <a:spLocks noGrp="1"/>
          </p:cNvSpPr>
          <p:nvPr>
            <p:ph type="body" sz="quarter" idx="21" hasCustomPrompt="1"/>
          </p:nvPr>
        </p:nvSpPr>
        <p:spPr>
          <a:xfrm>
            <a:off x="469899" y="3263900"/>
            <a:ext cx="5867399" cy="2578100"/>
          </a:xfrm>
          <a:prstGeom prst="rect">
            <a:avLst/>
          </a:prstGeom>
        </p:spPr>
        <p:txBody>
          <a:bodyPr vert="horz"/>
          <a:lstStyle>
            <a:lvl1pPr marL="0" indent="0">
              <a:buNone/>
              <a:defRPr sz="14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sp>
        <p:nvSpPr>
          <p:cNvPr id="20" name="Text Placeholder 19"/>
          <p:cNvSpPr>
            <a:spLocks noGrp="1"/>
          </p:cNvSpPr>
          <p:nvPr>
            <p:ph type="body" sz="quarter" idx="22" hasCustomPrompt="1"/>
          </p:nvPr>
        </p:nvSpPr>
        <p:spPr>
          <a:xfrm>
            <a:off x="469900" y="2273300"/>
            <a:ext cx="5867399" cy="927100"/>
          </a:xfrm>
          <a:prstGeom prst="rect">
            <a:avLst/>
          </a:prstGeom>
        </p:spPr>
        <p:txBody>
          <a:bodyPr vert="horz"/>
          <a:lstStyle>
            <a:lvl1pPr marL="0" indent="0">
              <a:buNone/>
              <a:defRPr sz="2400" b="1">
                <a:solidFill>
                  <a:srgbClr val="053A98"/>
                </a:solidFill>
              </a:defRPr>
            </a:lvl1pPr>
          </a:lstStyle>
          <a:p>
            <a:pPr lvl="0"/>
            <a:r>
              <a:rPr lang="pl-PL" dirty="0" err="1"/>
              <a:t>Click</a:t>
            </a:r>
            <a:r>
              <a:rPr lang="pl-PL" dirty="0"/>
              <a:t> to </a:t>
            </a:r>
            <a:r>
              <a:rPr lang="pl-PL" dirty="0" err="1"/>
              <a:t>add</a:t>
            </a:r>
            <a:r>
              <a:rPr lang="pl-PL" dirty="0"/>
              <a:t> </a:t>
            </a:r>
            <a:r>
              <a:rPr lang="pl-PL" dirty="0" err="1"/>
              <a:t>title</a:t>
            </a:r>
            <a:endParaRPr lang="en-US" dirty="0"/>
          </a:p>
        </p:txBody>
      </p:sp>
      <p:sp>
        <p:nvSpPr>
          <p:cNvPr id="22" name="Text Placeholder 21"/>
          <p:cNvSpPr>
            <a:spLocks noGrp="1"/>
          </p:cNvSpPr>
          <p:nvPr>
            <p:ph type="body" sz="quarter" idx="23" hasCustomPrompt="1"/>
          </p:nvPr>
        </p:nvSpPr>
        <p:spPr>
          <a:xfrm>
            <a:off x="469900" y="1193800"/>
            <a:ext cx="5867398" cy="1016000"/>
          </a:xfrm>
          <a:prstGeom prst="rect">
            <a:avLst/>
          </a:prstGeom>
        </p:spPr>
        <p:txBody>
          <a:bodyPr vert="horz"/>
          <a:lstStyle>
            <a:lvl1pPr marL="0" indent="0">
              <a:buNone/>
              <a:defRPr sz="7200">
                <a:solidFill>
                  <a:schemeClr val="bg1">
                    <a:lumMod val="65000"/>
                  </a:schemeClr>
                </a:solidFill>
              </a:defRPr>
            </a:lvl1pPr>
          </a:lstStyle>
          <a:p>
            <a:pPr lvl="0"/>
            <a:r>
              <a:rPr lang="pl-PL" dirty="0"/>
              <a:t>1.</a:t>
            </a:r>
            <a:endParaRPr lang="en-US" dirty="0"/>
          </a:p>
        </p:txBody>
      </p:sp>
      <p:pic>
        <p:nvPicPr>
          <p:cNvPr id="11" name="Picture 10"/>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35783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MK Title Text">
    <p:spTree>
      <p:nvGrpSpPr>
        <p:cNvPr id="1" name=""/>
        <p:cNvGrpSpPr/>
        <p:nvPr/>
      </p:nvGrpSpPr>
      <p:grpSpPr>
        <a:xfrm>
          <a:off x="0" y="0"/>
          <a:ext cx="0" cy="0"/>
          <a:chOff x="0" y="0"/>
          <a:chExt cx="0" cy="0"/>
        </a:xfrm>
      </p:grpSpPr>
      <p:sp>
        <p:nvSpPr>
          <p:cNvPr id="9"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2"/>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6"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7" name="TextBox 6"/>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24" name="Text Placeholder 17"/>
          <p:cNvSpPr>
            <a:spLocks noGrp="1"/>
          </p:cNvSpPr>
          <p:nvPr>
            <p:ph type="body" sz="quarter" idx="22" hasCustomPrompt="1"/>
          </p:nvPr>
        </p:nvSpPr>
        <p:spPr>
          <a:xfrm>
            <a:off x="469899" y="2438400"/>
            <a:ext cx="7594601" cy="3429000"/>
          </a:xfrm>
          <a:prstGeom prst="rect">
            <a:avLst/>
          </a:prstGeom>
        </p:spPr>
        <p:txBody>
          <a:bodyPr vert="horz"/>
          <a:lstStyle>
            <a:lvl1pPr marL="285750" indent="-285750">
              <a:buFont typeface="Wingdings" charset="2"/>
              <a:buChar char=""/>
              <a:defRPr sz="14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a:p>
            <a:pPr lvl="0"/>
            <a:endParaRPr lang="pl-PL" dirty="0"/>
          </a:p>
          <a:p>
            <a:pPr lvl="0"/>
            <a:endParaRPr lang="en-US" dirty="0"/>
          </a:p>
        </p:txBody>
      </p:sp>
      <p:sp>
        <p:nvSpPr>
          <p:cNvPr id="25" name="Text Placeholder 19"/>
          <p:cNvSpPr>
            <a:spLocks noGrp="1"/>
          </p:cNvSpPr>
          <p:nvPr>
            <p:ph type="body" sz="quarter" idx="23" hasCustomPrompt="1"/>
          </p:nvPr>
        </p:nvSpPr>
        <p:spPr>
          <a:xfrm>
            <a:off x="469900" y="1460500"/>
            <a:ext cx="5867399" cy="927100"/>
          </a:xfrm>
          <a:prstGeom prst="rect">
            <a:avLst/>
          </a:prstGeom>
        </p:spPr>
        <p:txBody>
          <a:bodyPr vert="horz"/>
          <a:lstStyle>
            <a:lvl1pPr marL="0" indent="0">
              <a:buNone/>
              <a:defRPr sz="2400" b="1">
                <a:solidFill>
                  <a:srgbClr val="053A98"/>
                </a:solidFill>
              </a:defRPr>
            </a:lvl1pPr>
          </a:lstStyle>
          <a:p>
            <a:pPr lvl="0"/>
            <a:r>
              <a:rPr lang="pl-PL" dirty="0" err="1"/>
              <a:t>Click</a:t>
            </a:r>
            <a:r>
              <a:rPr lang="pl-PL" dirty="0"/>
              <a:t> to </a:t>
            </a:r>
            <a:r>
              <a:rPr lang="pl-PL" dirty="0" err="1"/>
              <a:t>add</a:t>
            </a:r>
            <a:r>
              <a:rPr lang="pl-PL" dirty="0"/>
              <a:t> </a:t>
            </a:r>
            <a:r>
              <a:rPr lang="pl-PL" dirty="0" err="1"/>
              <a:t>title</a:t>
            </a:r>
            <a:endParaRPr lang="en-US" dirty="0"/>
          </a:p>
        </p:txBody>
      </p:sp>
      <p:pic>
        <p:nvPicPr>
          <p:cNvPr id="10" name="Picture 9"/>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92455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MK Text">
    <p:spTree>
      <p:nvGrpSpPr>
        <p:cNvPr id="1" name=""/>
        <p:cNvGrpSpPr/>
        <p:nvPr/>
      </p:nvGrpSpPr>
      <p:grpSpPr>
        <a:xfrm>
          <a:off x="0" y="0"/>
          <a:ext cx="0" cy="0"/>
          <a:chOff x="0" y="0"/>
          <a:chExt cx="0" cy="0"/>
        </a:xfrm>
      </p:grpSpPr>
      <p:sp>
        <p:nvSpPr>
          <p:cNvPr id="9"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2"/>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5"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6" name="TextBox 5"/>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7" name="Text Placeholder 17"/>
          <p:cNvSpPr>
            <a:spLocks noGrp="1"/>
          </p:cNvSpPr>
          <p:nvPr>
            <p:ph type="body" sz="quarter" idx="22" hasCustomPrompt="1"/>
          </p:nvPr>
        </p:nvSpPr>
        <p:spPr>
          <a:xfrm>
            <a:off x="469899" y="1460500"/>
            <a:ext cx="7594601" cy="4406900"/>
          </a:xfrm>
          <a:prstGeom prst="rect">
            <a:avLst/>
          </a:prstGeom>
        </p:spPr>
        <p:txBody>
          <a:bodyPr vert="horz"/>
          <a:lstStyle>
            <a:lvl1pPr marL="0" indent="0">
              <a:buFont typeface="Wingdings" charset="2"/>
              <a:buNone/>
              <a:defRPr sz="14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a:p>
            <a:pPr lvl="0"/>
            <a:endParaRPr lang="pl-PL" dirty="0"/>
          </a:p>
          <a:p>
            <a:pPr lvl="0"/>
            <a:endParaRPr lang="en-US" dirty="0"/>
          </a:p>
        </p:txBody>
      </p:sp>
      <p:pic>
        <p:nvPicPr>
          <p:cNvPr id="8" name="Picture 7"/>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51667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MK Title Picture Text">
    <p:spTree>
      <p:nvGrpSpPr>
        <p:cNvPr id="1" name=""/>
        <p:cNvGrpSpPr/>
        <p:nvPr/>
      </p:nvGrpSpPr>
      <p:grpSpPr>
        <a:xfrm>
          <a:off x="0" y="0"/>
          <a:ext cx="0" cy="0"/>
          <a:chOff x="0" y="0"/>
          <a:chExt cx="0" cy="0"/>
        </a:xfrm>
      </p:grpSpPr>
      <p:sp>
        <p:nvSpPr>
          <p:cNvPr id="11"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5" name="Freeform 4"/>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8"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13" name="Text Placeholder 12"/>
          <p:cNvSpPr>
            <a:spLocks noGrp="1"/>
          </p:cNvSpPr>
          <p:nvPr>
            <p:ph type="body" sz="quarter" idx="21" hasCustomPrompt="1"/>
          </p:nvPr>
        </p:nvSpPr>
        <p:spPr>
          <a:xfrm>
            <a:off x="472866" y="1219201"/>
            <a:ext cx="7515434" cy="1587500"/>
          </a:xfrm>
          <a:prstGeom prst="rect">
            <a:avLst/>
          </a:prstGeom>
        </p:spPr>
        <p:txBody>
          <a:bodyPr vert="horz"/>
          <a:lstStyle>
            <a:lvl1pPr marL="0" indent="0">
              <a:buNone/>
              <a:defRPr sz="4200" baseline="0">
                <a:solidFill>
                  <a:srgbClr val="053A98"/>
                </a:solidFill>
              </a:defRPr>
            </a:lvl1pPr>
          </a:lstStyle>
          <a:p>
            <a:pPr lvl="0"/>
            <a:r>
              <a:rPr lang="pl-PL" dirty="0" err="1"/>
              <a:t>Click</a:t>
            </a:r>
            <a:r>
              <a:rPr lang="pl-PL" dirty="0"/>
              <a:t> to </a:t>
            </a:r>
            <a:r>
              <a:rPr lang="pl-PL" dirty="0" err="1"/>
              <a:t>add</a:t>
            </a:r>
            <a:r>
              <a:rPr lang="pl-PL" dirty="0"/>
              <a:t> </a:t>
            </a:r>
            <a:r>
              <a:rPr lang="pl-PL" dirty="0" err="1"/>
              <a:t>title</a:t>
            </a:r>
            <a:endParaRPr lang="en-US" dirty="0"/>
          </a:p>
        </p:txBody>
      </p:sp>
      <p:sp>
        <p:nvSpPr>
          <p:cNvPr id="15" name="Text Placeholder 14"/>
          <p:cNvSpPr>
            <a:spLocks noGrp="1"/>
          </p:cNvSpPr>
          <p:nvPr>
            <p:ph type="body" sz="quarter" idx="22" hasCustomPrompt="1"/>
          </p:nvPr>
        </p:nvSpPr>
        <p:spPr>
          <a:xfrm>
            <a:off x="4457845" y="2946403"/>
            <a:ext cx="3530455" cy="3051273"/>
          </a:xfrm>
          <a:prstGeom prst="rect">
            <a:avLst/>
          </a:prstGeom>
        </p:spPr>
        <p:txBody>
          <a:bodyPr vert="horz"/>
          <a:lstStyle>
            <a:lvl1pPr marL="0" indent="0">
              <a:buNone/>
              <a:defRPr sz="14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sp>
        <p:nvSpPr>
          <p:cNvPr id="17" name="Picture Placeholder 16"/>
          <p:cNvSpPr>
            <a:spLocks noGrp="1"/>
          </p:cNvSpPr>
          <p:nvPr>
            <p:ph type="pic" sz="quarter" idx="23" hasCustomPrompt="1"/>
          </p:nvPr>
        </p:nvSpPr>
        <p:spPr>
          <a:xfrm>
            <a:off x="544836" y="2946403"/>
            <a:ext cx="3454076" cy="3051273"/>
          </a:xfrm>
          <a:prstGeom prst="rect">
            <a:avLst/>
          </a:prstGeom>
          <a:solidFill>
            <a:schemeClr val="bg1">
              <a:lumMod val="85000"/>
            </a:schemeClr>
          </a:solidFill>
        </p:spPr>
        <p:txBody>
          <a:bodyPr vert="horz"/>
          <a:lstStyle>
            <a:lvl1pPr marL="0" indent="0">
              <a:buNone/>
              <a:defRPr sz="2000"/>
            </a:lvl1pPr>
          </a:lstStyle>
          <a:p>
            <a:r>
              <a:rPr lang="en-US" dirty="0"/>
              <a:t>Click to add picture</a:t>
            </a:r>
          </a:p>
        </p:txBody>
      </p:sp>
      <p:pic>
        <p:nvPicPr>
          <p:cNvPr id="10" name="Picture 9"/>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376336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MK Text Picture">
    <p:spTree>
      <p:nvGrpSpPr>
        <p:cNvPr id="1" name=""/>
        <p:cNvGrpSpPr/>
        <p:nvPr/>
      </p:nvGrpSpPr>
      <p:grpSpPr>
        <a:xfrm>
          <a:off x="0" y="0"/>
          <a:ext cx="0" cy="0"/>
          <a:chOff x="0" y="0"/>
          <a:chExt cx="0" cy="0"/>
        </a:xfrm>
      </p:grpSpPr>
      <p:sp>
        <p:nvSpPr>
          <p:cNvPr id="9"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2"/>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6"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7" name="TextBox 6"/>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11" name="Picture Placeholder 10"/>
          <p:cNvSpPr>
            <a:spLocks noGrp="1"/>
          </p:cNvSpPr>
          <p:nvPr>
            <p:ph type="pic" sz="quarter" idx="21" hasCustomPrompt="1"/>
          </p:nvPr>
        </p:nvSpPr>
        <p:spPr>
          <a:xfrm>
            <a:off x="4571491" y="1286142"/>
            <a:ext cx="4572509" cy="5142966"/>
          </a:xfrm>
          <a:prstGeom prst="rect">
            <a:avLst/>
          </a:prstGeom>
          <a:solidFill>
            <a:schemeClr val="bg1">
              <a:lumMod val="85000"/>
            </a:schemeClr>
          </a:solidFill>
          <a:ln>
            <a:noFill/>
          </a:ln>
        </p:spPr>
        <p:txBody>
          <a:bodyPr vert="horz"/>
          <a:lstStyle>
            <a:lvl1pPr marL="0" indent="0">
              <a:buNone/>
              <a:defRPr sz="2000"/>
            </a:lvl1pPr>
          </a:lstStyle>
          <a:p>
            <a:r>
              <a:rPr lang="en-US" dirty="0"/>
              <a:t>Click to add picture</a:t>
            </a:r>
          </a:p>
        </p:txBody>
      </p:sp>
      <p:sp>
        <p:nvSpPr>
          <p:cNvPr id="12" name="Text Placeholder 14"/>
          <p:cNvSpPr>
            <a:spLocks noGrp="1"/>
          </p:cNvSpPr>
          <p:nvPr>
            <p:ph type="body" sz="quarter" idx="22" hasCustomPrompt="1"/>
          </p:nvPr>
        </p:nvSpPr>
        <p:spPr>
          <a:xfrm>
            <a:off x="468636" y="1651000"/>
            <a:ext cx="3530455" cy="4389595"/>
          </a:xfrm>
          <a:prstGeom prst="rect">
            <a:avLst/>
          </a:prstGeom>
        </p:spPr>
        <p:txBody>
          <a:bodyPr vert="horz"/>
          <a:lstStyle>
            <a:lvl1pPr marL="0" indent="0">
              <a:buNone/>
              <a:defRPr sz="14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pic>
        <p:nvPicPr>
          <p:cNvPr id="10" name="Picture 9"/>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378104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MK Big picture">
    <p:spTree>
      <p:nvGrpSpPr>
        <p:cNvPr id="1" name=""/>
        <p:cNvGrpSpPr/>
        <p:nvPr/>
      </p:nvGrpSpPr>
      <p:grpSpPr>
        <a:xfrm>
          <a:off x="0" y="0"/>
          <a:ext cx="0" cy="0"/>
          <a:chOff x="0" y="0"/>
          <a:chExt cx="0" cy="0"/>
        </a:xfrm>
      </p:grpSpPr>
      <p:sp>
        <p:nvSpPr>
          <p:cNvPr id="9"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2"/>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6"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11" name="Picture Placeholder 10"/>
          <p:cNvSpPr>
            <a:spLocks noGrp="1"/>
          </p:cNvSpPr>
          <p:nvPr>
            <p:ph type="pic" sz="quarter" idx="21" hasCustomPrompt="1"/>
          </p:nvPr>
        </p:nvSpPr>
        <p:spPr>
          <a:xfrm>
            <a:off x="552575" y="1286141"/>
            <a:ext cx="8585200" cy="4715095"/>
          </a:xfrm>
          <a:custGeom>
            <a:avLst/>
            <a:gdLst>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0 w 8585200"/>
              <a:gd name="connsiteY4" fmla="*/ 0 h 4714607"/>
              <a:gd name="connsiteX0" fmla="*/ 0 w 8585200"/>
              <a:gd name="connsiteY0" fmla="*/ 0 h 4714607"/>
              <a:gd name="connsiteX1" fmla="*/ 8585200 w 8585200"/>
              <a:gd name="connsiteY1" fmla="*/ 0 h 4714607"/>
              <a:gd name="connsiteX2" fmla="*/ 8585200 w 8585200"/>
              <a:gd name="connsiteY2" fmla="*/ 4714607 h 4714607"/>
              <a:gd name="connsiteX3" fmla="*/ 4660899 w 8585200"/>
              <a:gd name="connsiteY3" fmla="*/ 4708259 h 4714607"/>
              <a:gd name="connsiteX4" fmla="*/ 0 w 8585200"/>
              <a:gd name="connsiteY4" fmla="*/ 4714607 h 4714607"/>
              <a:gd name="connsiteX5" fmla="*/ 0 w 8585200"/>
              <a:gd name="connsiteY5"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1512 w 8585200"/>
              <a:gd name="connsiteY6" fmla="*/ 3868448 h 4714607"/>
              <a:gd name="connsiteX7" fmla="*/ 0 w 8585200"/>
              <a:gd name="connsiteY7"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0 w 8585200"/>
              <a:gd name="connsiteY4" fmla="*/ 4714607 h 4714607"/>
              <a:gd name="connsiteX5" fmla="*/ 1512 w 8585200"/>
              <a:gd name="connsiteY5" fmla="*/ 3868448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1512 w 8585200"/>
              <a:gd name="connsiteY4" fmla="*/ 3868448 h 4714607"/>
              <a:gd name="connsiteX5" fmla="*/ 0 w 8585200"/>
              <a:gd name="connsiteY5" fmla="*/ 0 h 4714607"/>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0 w 8585200"/>
              <a:gd name="connsiteY4" fmla="*/ 4714607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74185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507409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67960 h 4715095"/>
              <a:gd name="connsiteX5" fmla="*/ 1512 w 8585200"/>
              <a:gd name="connsiteY5" fmla="*/ 3868448 h 4715095"/>
              <a:gd name="connsiteX6" fmla="*/ 0 w 8585200"/>
              <a:gd name="connsiteY6" fmla="*/ 0 h 471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5200" h="4715095">
                <a:moveTo>
                  <a:pt x="0" y="0"/>
                </a:moveTo>
                <a:lnTo>
                  <a:pt x="8585200" y="0"/>
                </a:lnTo>
                <a:lnTo>
                  <a:pt x="8585200" y="4714607"/>
                </a:lnTo>
                <a:lnTo>
                  <a:pt x="4023316" y="4715095"/>
                </a:lnTo>
                <a:cubicBezTo>
                  <a:pt x="4020737" y="4432717"/>
                  <a:pt x="4024383" y="4150338"/>
                  <a:pt x="4021804" y="3867960"/>
                </a:cubicBezTo>
                <a:lnTo>
                  <a:pt x="1512" y="3868448"/>
                </a:lnTo>
                <a:lnTo>
                  <a:pt x="0" y="0"/>
                </a:lnTo>
                <a:close/>
              </a:path>
            </a:pathLst>
          </a:custGeom>
          <a:solidFill>
            <a:schemeClr val="bg1">
              <a:lumMod val="85000"/>
            </a:schemeClr>
          </a:solidFill>
          <a:ln>
            <a:noFill/>
          </a:ln>
        </p:spPr>
        <p:txBody>
          <a:bodyPr vert="horz"/>
          <a:lstStyle>
            <a:lvl1pPr marL="0" indent="0">
              <a:buNone/>
              <a:defRPr sz="2000"/>
            </a:lvl1pPr>
          </a:lstStyle>
          <a:p>
            <a:r>
              <a:rPr lang="en-US" dirty="0"/>
              <a:t>Click to add picture</a:t>
            </a:r>
          </a:p>
        </p:txBody>
      </p:sp>
      <p:sp>
        <p:nvSpPr>
          <p:cNvPr id="7" name="TextBox 6"/>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12" name="Text Placeholder 14"/>
          <p:cNvSpPr>
            <a:spLocks noGrp="1"/>
          </p:cNvSpPr>
          <p:nvPr>
            <p:ph type="body" sz="quarter" idx="22" hasCustomPrompt="1"/>
          </p:nvPr>
        </p:nvSpPr>
        <p:spPr>
          <a:xfrm>
            <a:off x="494037" y="5308601"/>
            <a:ext cx="3938264" cy="692147"/>
          </a:xfrm>
          <a:prstGeom prst="rect">
            <a:avLst/>
          </a:prstGeom>
        </p:spPr>
        <p:txBody>
          <a:bodyPr vert="horz"/>
          <a:lstStyle>
            <a:lvl1pPr marL="0" indent="0">
              <a:buNone/>
              <a:defRPr sz="12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pic>
        <p:nvPicPr>
          <p:cNvPr id="10" name="Picture 9"/>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347039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MK 4 pictures">
    <p:spTree>
      <p:nvGrpSpPr>
        <p:cNvPr id="1" name=""/>
        <p:cNvGrpSpPr/>
        <p:nvPr/>
      </p:nvGrpSpPr>
      <p:grpSpPr>
        <a:xfrm>
          <a:off x="0" y="0"/>
          <a:ext cx="0" cy="0"/>
          <a:chOff x="0" y="0"/>
          <a:chExt cx="0" cy="0"/>
        </a:xfrm>
      </p:grpSpPr>
      <p:sp>
        <p:nvSpPr>
          <p:cNvPr id="16" name="Picture Placeholder 10"/>
          <p:cNvSpPr>
            <a:spLocks noGrp="1"/>
          </p:cNvSpPr>
          <p:nvPr>
            <p:ph type="pic" sz="quarter" idx="24" hasCustomPrompt="1"/>
          </p:nvPr>
        </p:nvSpPr>
        <p:spPr>
          <a:xfrm>
            <a:off x="283171" y="3643312"/>
            <a:ext cx="2832518" cy="1928812"/>
          </a:xfrm>
          <a:prstGeom prst="rect">
            <a:avLst/>
          </a:prstGeom>
          <a:solidFill>
            <a:schemeClr val="bg1">
              <a:lumMod val="85000"/>
            </a:schemeClr>
          </a:solidFill>
          <a:ln>
            <a:noFill/>
          </a:ln>
        </p:spPr>
        <p:txBody>
          <a:bodyPr vert="horz"/>
          <a:lstStyle>
            <a:lvl1pPr marL="0" indent="0">
              <a:buNone/>
              <a:defRPr sz="2000"/>
            </a:lvl1pPr>
          </a:lstStyle>
          <a:p>
            <a:r>
              <a:rPr lang="en-US" dirty="0"/>
              <a:t>Click to add picture</a:t>
            </a:r>
          </a:p>
        </p:txBody>
      </p:sp>
      <p:sp>
        <p:nvSpPr>
          <p:cNvPr id="15" name="Picture Placeholder 10"/>
          <p:cNvSpPr>
            <a:spLocks noGrp="1"/>
          </p:cNvSpPr>
          <p:nvPr>
            <p:ph type="pic" sz="quarter" idx="23" hasCustomPrompt="1"/>
          </p:nvPr>
        </p:nvSpPr>
        <p:spPr>
          <a:xfrm>
            <a:off x="283171" y="1276350"/>
            <a:ext cx="5430241" cy="2144610"/>
          </a:xfrm>
          <a:prstGeom prst="rect">
            <a:avLst/>
          </a:prstGeom>
          <a:solidFill>
            <a:schemeClr val="bg1">
              <a:lumMod val="85000"/>
            </a:schemeClr>
          </a:solidFill>
          <a:ln>
            <a:noFill/>
          </a:ln>
        </p:spPr>
        <p:txBody>
          <a:bodyPr vert="horz"/>
          <a:lstStyle>
            <a:lvl1pPr marL="0" indent="0">
              <a:buNone/>
              <a:defRPr sz="2000"/>
            </a:lvl1pPr>
          </a:lstStyle>
          <a:p>
            <a:r>
              <a:rPr lang="en-US" dirty="0"/>
              <a:t>Click to add picture</a:t>
            </a:r>
          </a:p>
        </p:txBody>
      </p:sp>
      <p:sp>
        <p:nvSpPr>
          <p:cNvPr id="18" name="Freeform 3"/>
          <p:cNvSpPr/>
          <p:nvPr userDrawn="1"/>
        </p:nvSpPr>
        <p:spPr>
          <a:xfrm>
            <a:off x="0" y="491066"/>
            <a:ext cx="283171" cy="6366933"/>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97C72C"/>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icture Placeholder 10"/>
          <p:cNvSpPr>
            <a:spLocks noGrp="1"/>
          </p:cNvSpPr>
          <p:nvPr>
            <p:ph type="pic" sz="quarter" idx="25" hasCustomPrompt="1"/>
          </p:nvPr>
        </p:nvSpPr>
        <p:spPr>
          <a:xfrm>
            <a:off x="3430593" y="3643312"/>
            <a:ext cx="5713407" cy="2355748"/>
          </a:xfrm>
          <a:prstGeom prst="rect">
            <a:avLst/>
          </a:prstGeom>
          <a:solidFill>
            <a:schemeClr val="bg1">
              <a:lumMod val="85000"/>
            </a:schemeClr>
          </a:solidFill>
          <a:ln>
            <a:noFill/>
          </a:ln>
        </p:spPr>
        <p:txBody>
          <a:bodyPr vert="horz"/>
          <a:lstStyle>
            <a:lvl1pPr marL="0" indent="0">
              <a:buNone/>
              <a:defRPr sz="2000"/>
            </a:lvl1pPr>
          </a:lstStyle>
          <a:p>
            <a:r>
              <a:rPr lang="en-US" dirty="0"/>
              <a:t>Click to add picture</a:t>
            </a:r>
          </a:p>
        </p:txBody>
      </p:sp>
      <p:sp>
        <p:nvSpPr>
          <p:cNvPr id="3" name="Freeform 2"/>
          <p:cNvSpPr/>
          <p:nvPr userDrawn="1"/>
        </p:nvSpPr>
        <p:spPr>
          <a:xfrm>
            <a:off x="5" y="0"/>
            <a:ext cx="6719557" cy="642035"/>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37"/>
          <p:cNvSpPr>
            <a:spLocks noGrp="1"/>
          </p:cNvSpPr>
          <p:nvPr>
            <p:ph type="body" sz="quarter" idx="19" hasCustomPrompt="1"/>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en-US" dirty="0"/>
          </a:p>
        </p:txBody>
      </p:sp>
      <p:sp>
        <p:nvSpPr>
          <p:cNvPr id="6" name="Text Placeholder 39"/>
          <p:cNvSpPr>
            <a:spLocks noGrp="1"/>
          </p:cNvSpPr>
          <p:nvPr>
            <p:ph type="body" sz="quarter" idx="20" hasCustomPrompt="1"/>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en-US" dirty="0"/>
          </a:p>
        </p:txBody>
      </p:sp>
      <p:sp>
        <p:nvSpPr>
          <p:cNvPr id="7" name="TextBox 6"/>
          <p:cNvSpPr txBox="1"/>
          <p:nvPr userDrawn="1"/>
        </p:nvSpPr>
        <p:spPr>
          <a:xfrm>
            <a:off x="544836" y="6077156"/>
            <a:ext cx="420364" cy="397546"/>
          </a:xfrm>
          <a:prstGeom prst="rect">
            <a:avLst/>
          </a:prstGeom>
          <a:noFill/>
        </p:spPr>
        <p:txBody>
          <a:bodyPr wrap="square" lIns="0" tIns="0" rIns="0" rtlCol="0">
            <a:spAutoFit/>
          </a:bodyPr>
          <a:lstStyle/>
          <a:p>
            <a:pPr>
              <a:lnSpc>
                <a:spcPts val="3000"/>
              </a:lnSpc>
              <a:tabLst/>
            </a:pPr>
            <a:fld id="{A7771732-3C82-1545-98DD-8255A4E3438A}" type="slidenum">
              <a:rPr lang="en-US" sz="1200" smtClean="0">
                <a:solidFill>
                  <a:srgbClr val="97C72C"/>
                </a:solidFill>
                <a:latin typeface="Calibri" pitchFamily="18" charset="0"/>
                <a:cs typeface="Calibri" pitchFamily="18" charset="0"/>
              </a:rPr>
              <a:t>‹#›</a:t>
            </a:fld>
            <a:endParaRPr lang="en-US" sz="1200" dirty="0" err="1">
              <a:solidFill>
                <a:srgbClr val="97C72C"/>
              </a:solidFill>
              <a:latin typeface="Calibri" pitchFamily="18" charset="0"/>
              <a:cs typeface="Calibri" pitchFamily="18" charset="0"/>
            </a:endParaRPr>
          </a:p>
        </p:txBody>
      </p:sp>
      <p:sp>
        <p:nvSpPr>
          <p:cNvPr id="13" name="Picture Placeholder 10"/>
          <p:cNvSpPr>
            <a:spLocks noGrp="1"/>
          </p:cNvSpPr>
          <p:nvPr>
            <p:ph type="pic" sz="quarter" idx="21" hasCustomPrompt="1"/>
          </p:nvPr>
        </p:nvSpPr>
        <p:spPr>
          <a:xfrm>
            <a:off x="6007838" y="1276351"/>
            <a:ext cx="3136162" cy="2144610"/>
          </a:xfrm>
          <a:prstGeom prst="rect">
            <a:avLst/>
          </a:prstGeom>
          <a:solidFill>
            <a:schemeClr val="bg1">
              <a:lumMod val="85000"/>
            </a:schemeClr>
          </a:solidFill>
          <a:ln>
            <a:noFill/>
          </a:ln>
        </p:spPr>
        <p:txBody>
          <a:bodyPr vert="horz"/>
          <a:lstStyle>
            <a:lvl1pPr marL="0" indent="0">
              <a:buNone/>
              <a:defRPr sz="2000"/>
            </a:lvl1pPr>
          </a:lstStyle>
          <a:p>
            <a:r>
              <a:rPr lang="en-US" dirty="0"/>
              <a:t>Click to add picture</a:t>
            </a:r>
          </a:p>
        </p:txBody>
      </p:sp>
      <p:sp>
        <p:nvSpPr>
          <p:cNvPr id="14" name="Text Placeholder 14"/>
          <p:cNvSpPr>
            <a:spLocks noGrp="1"/>
          </p:cNvSpPr>
          <p:nvPr>
            <p:ph type="body" sz="quarter" idx="22" hasCustomPrompt="1"/>
          </p:nvPr>
        </p:nvSpPr>
        <p:spPr>
          <a:xfrm>
            <a:off x="460374" y="5640286"/>
            <a:ext cx="2854326" cy="459807"/>
          </a:xfrm>
          <a:prstGeom prst="rect">
            <a:avLst/>
          </a:prstGeom>
        </p:spPr>
        <p:txBody>
          <a:bodyPr vert="horz"/>
          <a:lstStyle>
            <a:lvl1pPr marL="0" indent="0">
              <a:buNone/>
              <a:defRPr sz="1200">
                <a:solidFill>
                  <a:srgbClr val="053A98"/>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pic>
        <p:nvPicPr>
          <p:cNvPr id="12" name="Picture 11"/>
          <p:cNvPicPr>
            <a:picLocks noChangeAspect="1"/>
          </p:cNvPicPr>
          <p:nvPr userDrawn="1"/>
        </p:nvPicPr>
        <p:blipFill>
          <a:blip r:embed="rId2"/>
          <a:srcRect/>
          <a:stretch/>
        </p:blipFill>
        <p:spPr>
          <a:xfrm>
            <a:off x="6705600" y="39217"/>
            <a:ext cx="2084832" cy="928086"/>
          </a:xfrm>
          <a:prstGeom prst="rect">
            <a:avLst/>
          </a:prstGeom>
        </p:spPr>
      </p:pic>
    </p:spTree>
    <p:extLst>
      <p:ext uri="{BB962C8B-B14F-4D97-AF65-F5344CB8AC3E}">
        <p14:creationId xmlns:p14="http://schemas.microsoft.com/office/powerpoint/2010/main" val="428603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49636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8" r:id="rId5"/>
    <p:sldLayoutId id="2147483663" r:id="rId6"/>
    <p:sldLayoutId id="2147483664" r:id="rId7"/>
    <p:sldLayoutId id="2147483665" r:id="rId8"/>
    <p:sldLayoutId id="2147483666" r:id="rId9"/>
    <p:sldLayoutId id="2147483667" r:id="rId10"/>
    <p:sldLayoutId id="21474836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_ENREF_37"/><Relationship Id="rId5" Type="http://schemas.openxmlformats.org/officeDocument/2006/relationships/hyperlink" Target="#_ENREF_2"/><Relationship Id="rId4" Type="http://schemas.openxmlformats.org/officeDocument/2006/relationships/hyperlink" Target="#_ENREF_9"/></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direct.com/science/article/pii/S0022169423007205#b0060" TargetMode="External"/><Relationship Id="rId7" Type="http://schemas.openxmlformats.org/officeDocument/2006/relationships/hyperlink" Target="https://www.sciencedirect.com/science/article/pii/S0022169423007205#b0085" TargetMode="Externa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https://www.sciencedirect.com/science/article/pii/S0022169423007205#b0250" TargetMode="External"/><Relationship Id="rId5" Type="http://schemas.openxmlformats.org/officeDocument/2006/relationships/hyperlink" Target="https://www.sciencedirect.com/science/article/pii/S0022169423007205#b0185" TargetMode="External"/><Relationship Id="rId4" Type="http://schemas.openxmlformats.org/officeDocument/2006/relationships/hyperlink" Target="https://www.sciencedirect.com/science/article/pii/S0022169423007205#b001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_ENREF_45"/><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hyperlink" Target="#_ENREF_29"/><Relationship Id="rId4" Type="http://schemas.openxmlformats.org/officeDocument/2006/relationships/hyperlink" Target="#_ENREF_8"/></Relationships>
</file>

<file path=ppt/slides/_rels/slide13.xml.rels><?xml version="1.0" encoding="UTF-8" standalone="yes"?>
<Relationships xmlns="http://schemas.openxmlformats.org/package/2006/relationships"><Relationship Id="rId3" Type="http://schemas.openxmlformats.org/officeDocument/2006/relationships/hyperlink" Target="#_ENREF_45"/><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hyperlink" Target="#_ENREF_29"/><Relationship Id="rId4" Type="http://schemas.openxmlformats.org/officeDocument/2006/relationships/hyperlink" Target="#_ENREF_8"/></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_ENREF_9"/><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_ENREF_2"/></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623/hysj.51.5.739" TargetMode="Externa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https://doi.org/10.1038/nature01928" TargetMode="External"/><Relationship Id="rId5" Type="http://schemas.openxmlformats.org/officeDocument/2006/relationships/hyperlink" Target="http://www.wielkawoda.umk.pl/czym_sa_znaki/index.html" TargetMode="External"/><Relationship Id="rId4" Type="http://schemas.openxmlformats.org/officeDocument/2006/relationships/hyperlink" Target="https://doi.org/10.5194/hess-19-4307-201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_ENREF_37"/><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_ENREF_2"/></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a:extLst>
              <a:ext uri="{FF2B5EF4-FFF2-40B4-BE49-F238E27FC236}">
                <a16:creationId xmlns:a16="http://schemas.microsoft.com/office/drawing/2014/main" id="{0AE02B6B-59AB-4419-8559-E36990ADA77E}"/>
              </a:ext>
            </a:extLst>
          </p:cNvPr>
          <p:cNvSpPr/>
          <p:nvPr/>
        </p:nvSpPr>
        <p:spPr>
          <a:xfrm>
            <a:off x="0" y="110607"/>
            <a:ext cx="9149822" cy="887753"/>
          </a:xfrm>
          <a:prstGeom prst="rect">
            <a:avLst/>
          </a:prstGeom>
          <a:solidFill>
            <a:schemeClr val="bg1">
              <a:alpha val="8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Prostokąt 2">
            <a:extLst>
              <a:ext uri="{FF2B5EF4-FFF2-40B4-BE49-F238E27FC236}">
                <a16:creationId xmlns:a16="http://schemas.microsoft.com/office/drawing/2014/main" id="{5B61D323-8420-4B0F-8382-18305C13308F}"/>
              </a:ext>
            </a:extLst>
          </p:cNvPr>
          <p:cNvSpPr/>
          <p:nvPr/>
        </p:nvSpPr>
        <p:spPr>
          <a:xfrm>
            <a:off x="103080" y="1446642"/>
            <a:ext cx="8943662" cy="1100799"/>
          </a:xfrm>
          <a:prstGeom prst="rect">
            <a:avLst/>
          </a:prstGeom>
          <a:solidFill>
            <a:schemeClr val="bg1">
              <a:alpha val="8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itle 1"/>
          <p:cNvSpPr txBox="1">
            <a:spLocks/>
          </p:cNvSpPr>
          <p:nvPr/>
        </p:nvSpPr>
        <p:spPr>
          <a:xfrm>
            <a:off x="155331" y="5890357"/>
            <a:ext cx="8839160" cy="100826"/>
          </a:xfrm>
          <a:effectLst>
            <a:outerShdw blurRad="76200" dir="18900000" sy="23000" kx="-1200000" algn="bl" rotWithShape="0">
              <a:prstClr val="black">
                <a:alpha val="20000"/>
              </a:prstClr>
            </a:outerShdw>
          </a:effectLst>
        </p:spPr>
        <p:txBody>
          <a:bodyPr anchor="b"/>
          <a:lstStyle>
            <a:lvl1pPr algn="ctr" defTabSz="457200" rtl="0" eaLnBrk="1" latinLnBrk="0" hangingPunct="1">
              <a:spcBef>
                <a:spcPct val="0"/>
              </a:spcBef>
              <a:buNone/>
              <a:defRPr sz="60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dirty="0">
              <a:solidFill>
                <a:srgbClr val="254AA5"/>
              </a:solidFill>
              <a:latin typeface="Franklin Gothic Demi Cond" panose="020B0706030402020204" pitchFamily="34" charset="0"/>
              <a:cs typeface="Calibri" pitchFamily="18" charset="0"/>
            </a:endParaRPr>
          </a:p>
        </p:txBody>
      </p:sp>
      <p:pic>
        <p:nvPicPr>
          <p:cNvPr id="12" name="Picture 11">
            <a:extLst>
              <a:ext uri="{FF2B5EF4-FFF2-40B4-BE49-F238E27FC236}">
                <a16:creationId xmlns:a16="http://schemas.microsoft.com/office/drawing/2014/main" id="{4E3BBE91-A851-61DD-CD03-66BD9A285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9" y="333333"/>
            <a:ext cx="2724426" cy="646109"/>
          </a:xfrm>
          <a:prstGeom prst="rect">
            <a:avLst/>
          </a:prstGeom>
        </p:spPr>
      </p:pic>
      <p:cxnSp>
        <p:nvCxnSpPr>
          <p:cNvPr id="15" name="Straight Connector 14">
            <a:extLst>
              <a:ext uri="{FF2B5EF4-FFF2-40B4-BE49-F238E27FC236}">
                <a16:creationId xmlns:a16="http://schemas.microsoft.com/office/drawing/2014/main" id="{9C690091-F08F-9946-DD04-85F39792FE8D}"/>
              </a:ext>
            </a:extLst>
          </p:cNvPr>
          <p:cNvCxnSpPr/>
          <p:nvPr/>
        </p:nvCxnSpPr>
        <p:spPr>
          <a:xfrm>
            <a:off x="-4626" y="1202230"/>
            <a:ext cx="9144000" cy="0"/>
          </a:xfrm>
          <a:prstGeom prst="line">
            <a:avLst/>
          </a:prstGeom>
          <a:ln>
            <a:solidFill>
              <a:srgbClr val="004FAE"/>
            </a:solidFill>
          </a:ln>
        </p:spPr>
        <p:style>
          <a:lnRef idx="2">
            <a:schemeClr val="accent1"/>
          </a:lnRef>
          <a:fillRef idx="0">
            <a:schemeClr val="accent1"/>
          </a:fillRef>
          <a:effectRef idx="1">
            <a:schemeClr val="accent1"/>
          </a:effectRef>
          <a:fontRef idx="minor">
            <a:schemeClr val="tx1"/>
          </a:fontRef>
        </p:style>
      </p:cxnSp>
      <p:graphicFrame>
        <p:nvGraphicFramePr>
          <p:cNvPr id="18" name="Object 17">
            <a:extLst>
              <a:ext uri="{FF2B5EF4-FFF2-40B4-BE49-F238E27FC236}">
                <a16:creationId xmlns:a16="http://schemas.microsoft.com/office/drawing/2014/main" id="{9867082D-99D5-1537-E69D-B18689F84EB9}"/>
              </a:ext>
            </a:extLst>
          </p:cNvPr>
          <p:cNvGraphicFramePr>
            <a:graphicFrameLocks noChangeAspect="1"/>
          </p:cNvGraphicFramePr>
          <p:nvPr>
            <p:extLst>
              <p:ext uri="{D42A27DB-BD31-4B8C-83A1-F6EECF244321}">
                <p14:modId xmlns:p14="http://schemas.microsoft.com/office/powerpoint/2010/main" val="1976399861"/>
              </p:ext>
            </p:extLst>
          </p:nvPr>
        </p:nvGraphicFramePr>
        <p:xfrm>
          <a:off x="-4626" y="-9071"/>
          <a:ext cx="9153523" cy="150395"/>
        </p:xfrm>
        <a:graphic>
          <a:graphicData uri="http://schemas.openxmlformats.org/presentationml/2006/ole">
            <mc:AlternateContent xmlns:mc="http://schemas.openxmlformats.org/markup-compatibility/2006">
              <mc:Choice xmlns:v="urn:schemas-microsoft-com:vml" Requires="v">
                <p:oleObj name="CorelDRAW" r:id="rId4" imgW="41478249" imgH="1328985" progId="CorelDraw.Graphic.24">
                  <p:embed/>
                </p:oleObj>
              </mc:Choice>
              <mc:Fallback>
                <p:oleObj name="CorelDRAW" r:id="rId4" imgW="41478249" imgH="1328985" progId="CorelDraw.Graphic.24">
                  <p:embed/>
                  <p:pic>
                    <p:nvPicPr>
                      <p:cNvPr id="5" name="Object 4">
                        <a:extLst>
                          <a:ext uri="{FF2B5EF4-FFF2-40B4-BE49-F238E27FC236}">
                            <a16:creationId xmlns:a16="http://schemas.microsoft.com/office/drawing/2014/main" id="{F1C41EE6-E62F-2F48-2E05-97133AC78B8B}"/>
                          </a:ext>
                        </a:extLst>
                      </p:cNvPr>
                      <p:cNvPicPr/>
                      <p:nvPr/>
                    </p:nvPicPr>
                    <p:blipFill>
                      <a:blip r:embed="rId5"/>
                      <a:stretch>
                        <a:fillRect/>
                      </a:stretch>
                    </p:blipFill>
                    <p:spPr>
                      <a:xfrm>
                        <a:off x="-4626" y="-9071"/>
                        <a:ext cx="9153523" cy="150395"/>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4869B0BE-909F-CEC9-9050-6E0C8B2ADF37}"/>
              </a:ext>
            </a:extLst>
          </p:cNvPr>
          <p:cNvSpPr/>
          <p:nvPr/>
        </p:nvSpPr>
        <p:spPr>
          <a:xfrm>
            <a:off x="0" y="6747393"/>
            <a:ext cx="9144000" cy="139223"/>
          </a:xfrm>
          <a:prstGeom prst="rect">
            <a:avLst/>
          </a:prstGeom>
          <a:solidFill>
            <a:srgbClr val="97C72C"/>
          </a:solidFill>
          <a:ln w="19050">
            <a:solidFill>
              <a:schemeClr val="tx1">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840F669-2224-9F0E-A56A-7E9DF2E4A8E1}"/>
              </a:ext>
            </a:extLst>
          </p:cNvPr>
          <p:cNvSpPr txBox="1"/>
          <p:nvPr/>
        </p:nvSpPr>
        <p:spPr>
          <a:xfrm>
            <a:off x="-59464" y="2008034"/>
            <a:ext cx="9253673" cy="307777"/>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dirty="0">
                <a:solidFill>
                  <a:srgbClr val="254AA5"/>
                </a:solidFill>
                <a:latin typeface="Palatino Linotype" panose="02040502050505030304" pitchFamily="18" charset="0"/>
                <a:cs typeface="Calibri" pitchFamily="18" charset="0"/>
              </a:rPr>
              <a:t>Babak Ghazi </a:t>
            </a:r>
            <a:r>
              <a:rPr lang="en-US" sz="1400" baseline="30000" dirty="0">
                <a:solidFill>
                  <a:srgbClr val="254AA5"/>
                </a:solidFill>
                <a:latin typeface="Palatino Linotype" panose="02040502050505030304" pitchFamily="18" charset="0"/>
                <a:cs typeface="Calibri" pitchFamily="18" charset="0"/>
              </a:rPr>
              <a:t>a</a:t>
            </a:r>
            <a:r>
              <a:rPr lang="en-US" sz="1400" dirty="0">
                <a:solidFill>
                  <a:srgbClr val="254AA5"/>
                </a:solidFill>
                <a:latin typeface="Palatino Linotype" panose="02040502050505030304" pitchFamily="18" charset="0"/>
                <a:cs typeface="Calibri" pitchFamily="18" charset="0"/>
              </a:rPr>
              <a:t>, Rajmund Przybylak </a:t>
            </a:r>
            <a:r>
              <a:rPr lang="en-US" sz="1400" baseline="30000" dirty="0">
                <a:solidFill>
                  <a:srgbClr val="254AA5"/>
                </a:solidFill>
                <a:latin typeface="Palatino Linotype" panose="02040502050505030304" pitchFamily="18" charset="0"/>
                <a:cs typeface="Calibri" pitchFamily="18" charset="0"/>
              </a:rPr>
              <a:t>a, c</a:t>
            </a:r>
            <a:r>
              <a:rPr lang="en-US" sz="1400" dirty="0">
                <a:solidFill>
                  <a:srgbClr val="254AA5"/>
                </a:solidFill>
                <a:latin typeface="Palatino Linotype" panose="02040502050505030304" pitchFamily="18" charset="0"/>
                <a:cs typeface="Calibri" pitchFamily="18" charset="0"/>
              </a:rPr>
              <a:t>, Piotr </a:t>
            </a:r>
            <a:r>
              <a:rPr lang="en-US" sz="1400" dirty="0" err="1">
                <a:solidFill>
                  <a:srgbClr val="254AA5"/>
                </a:solidFill>
                <a:latin typeface="Palatino Linotype" panose="02040502050505030304" pitchFamily="18" charset="0"/>
                <a:cs typeface="Calibri" pitchFamily="18" charset="0"/>
              </a:rPr>
              <a:t>Oliński</a:t>
            </a:r>
            <a:r>
              <a:rPr lang="en-US" sz="1400" dirty="0">
                <a:solidFill>
                  <a:srgbClr val="254AA5"/>
                </a:solidFill>
                <a:latin typeface="Palatino Linotype" panose="02040502050505030304" pitchFamily="18" charset="0"/>
                <a:cs typeface="Calibri" pitchFamily="18" charset="0"/>
              </a:rPr>
              <a:t> </a:t>
            </a:r>
            <a:r>
              <a:rPr lang="en-US" sz="1400" baseline="30000" dirty="0">
                <a:solidFill>
                  <a:srgbClr val="254AA5"/>
                </a:solidFill>
                <a:latin typeface="Palatino Linotype" panose="02040502050505030304" pitchFamily="18" charset="0"/>
                <a:cs typeface="Calibri" pitchFamily="18" charset="0"/>
              </a:rPr>
              <a:t>b, c</a:t>
            </a:r>
            <a:r>
              <a:rPr lang="en-US" sz="1400" dirty="0">
                <a:solidFill>
                  <a:srgbClr val="254AA5"/>
                </a:solidFill>
                <a:latin typeface="Palatino Linotype" panose="02040502050505030304" pitchFamily="18" charset="0"/>
                <a:cs typeface="Calibri" pitchFamily="18" charset="0"/>
              </a:rPr>
              <a:t>, Katarzyna </a:t>
            </a:r>
            <a:r>
              <a:rPr lang="en-US" sz="1400" dirty="0" err="1">
                <a:solidFill>
                  <a:srgbClr val="254AA5"/>
                </a:solidFill>
                <a:latin typeface="Palatino Linotype" panose="02040502050505030304" pitchFamily="18" charset="0"/>
                <a:cs typeface="Calibri" pitchFamily="18" charset="0"/>
              </a:rPr>
              <a:t>Bogdańska</a:t>
            </a:r>
            <a:r>
              <a:rPr lang="en-US" sz="1400" dirty="0">
                <a:solidFill>
                  <a:srgbClr val="254AA5"/>
                </a:solidFill>
                <a:latin typeface="Palatino Linotype" panose="02040502050505030304" pitchFamily="18" charset="0"/>
                <a:cs typeface="Calibri" pitchFamily="18" charset="0"/>
              </a:rPr>
              <a:t> </a:t>
            </a:r>
            <a:r>
              <a:rPr lang="en-US" sz="1400" baseline="30000" dirty="0">
                <a:solidFill>
                  <a:srgbClr val="254AA5"/>
                </a:solidFill>
                <a:latin typeface="Palatino Linotype" panose="02040502050505030304" pitchFamily="18" charset="0"/>
                <a:cs typeface="Calibri" pitchFamily="18" charset="0"/>
              </a:rPr>
              <a:t>b</a:t>
            </a:r>
            <a:r>
              <a:rPr lang="en-US" sz="1400" dirty="0">
                <a:solidFill>
                  <a:srgbClr val="254AA5"/>
                </a:solidFill>
                <a:latin typeface="Palatino Linotype" panose="02040502050505030304" pitchFamily="18" charset="0"/>
                <a:cs typeface="Calibri" pitchFamily="18" charset="0"/>
              </a:rPr>
              <a:t>, Aleksandra Pospieszyńska </a:t>
            </a:r>
            <a:r>
              <a:rPr lang="en-US" sz="1400" baseline="30000" dirty="0">
                <a:solidFill>
                  <a:srgbClr val="254AA5"/>
                </a:solidFill>
                <a:latin typeface="Palatino Linotype" panose="02040502050505030304" pitchFamily="18" charset="0"/>
                <a:cs typeface="Calibri" pitchFamily="18" charset="0"/>
              </a:rPr>
              <a:t>a, c</a:t>
            </a:r>
          </a:p>
        </p:txBody>
      </p:sp>
      <p:sp>
        <p:nvSpPr>
          <p:cNvPr id="41" name="TextBox 40">
            <a:extLst>
              <a:ext uri="{FF2B5EF4-FFF2-40B4-BE49-F238E27FC236}">
                <a16:creationId xmlns:a16="http://schemas.microsoft.com/office/drawing/2014/main" id="{5E02E80B-A794-7197-3642-18E821117197}"/>
              </a:ext>
            </a:extLst>
          </p:cNvPr>
          <p:cNvSpPr txBox="1"/>
          <p:nvPr/>
        </p:nvSpPr>
        <p:spPr>
          <a:xfrm>
            <a:off x="207698" y="1547416"/>
            <a:ext cx="8734425" cy="40011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dirty="0">
                <a:solidFill>
                  <a:srgbClr val="254AA5"/>
                </a:solidFill>
                <a:latin typeface="Palatino Linotype" panose="02040502050505030304" pitchFamily="18" charset="0"/>
                <a:cs typeface="Calibri" pitchFamily="18" charset="0"/>
              </a:rPr>
              <a:t>Documentary evidence of past floods in Poland in the 11</a:t>
            </a:r>
            <a:r>
              <a:rPr lang="en-US" sz="2000" b="1" baseline="30000" dirty="0">
                <a:solidFill>
                  <a:srgbClr val="254AA5"/>
                </a:solidFill>
                <a:latin typeface="Palatino Linotype" panose="02040502050505030304" pitchFamily="18" charset="0"/>
                <a:cs typeface="Calibri" pitchFamily="18" charset="0"/>
              </a:rPr>
              <a:t>th</a:t>
            </a:r>
            <a:r>
              <a:rPr lang="en-US" sz="2000" b="1" dirty="0">
                <a:solidFill>
                  <a:srgbClr val="254AA5"/>
                </a:solidFill>
                <a:latin typeface="Palatino Linotype" panose="02040502050505030304" pitchFamily="18" charset="0"/>
                <a:cs typeface="Calibri" pitchFamily="18" charset="0"/>
              </a:rPr>
              <a:t>–15</a:t>
            </a:r>
            <a:r>
              <a:rPr lang="en-US" sz="2000" b="1" baseline="30000" dirty="0">
                <a:solidFill>
                  <a:srgbClr val="254AA5"/>
                </a:solidFill>
                <a:latin typeface="Palatino Linotype" panose="02040502050505030304" pitchFamily="18" charset="0"/>
                <a:cs typeface="Calibri" pitchFamily="18" charset="0"/>
              </a:rPr>
              <a:t>th</a:t>
            </a:r>
            <a:r>
              <a:rPr lang="en-US" sz="2000" b="1" dirty="0">
                <a:solidFill>
                  <a:srgbClr val="254AA5"/>
                </a:solidFill>
                <a:latin typeface="Palatino Linotype" panose="02040502050505030304" pitchFamily="18" charset="0"/>
                <a:cs typeface="Calibri" pitchFamily="18" charset="0"/>
              </a:rPr>
              <a:t> centuries </a:t>
            </a:r>
          </a:p>
        </p:txBody>
      </p:sp>
      <p:sp>
        <p:nvSpPr>
          <p:cNvPr id="43" name="TextBox 42">
            <a:extLst>
              <a:ext uri="{FF2B5EF4-FFF2-40B4-BE49-F238E27FC236}">
                <a16:creationId xmlns:a16="http://schemas.microsoft.com/office/drawing/2014/main" id="{D07B8ADF-5779-7618-05C2-12ECFD7D2E62}"/>
              </a:ext>
            </a:extLst>
          </p:cNvPr>
          <p:cNvSpPr txBox="1"/>
          <p:nvPr/>
        </p:nvSpPr>
        <p:spPr>
          <a:xfrm>
            <a:off x="147792" y="2455430"/>
            <a:ext cx="8839160" cy="761299"/>
          </a:xfrm>
          <a:prstGeom prst="rect">
            <a:avLst/>
          </a:prstGeom>
          <a:noFill/>
        </p:spPr>
        <p:txBody>
          <a:bodyPr wrap="square">
            <a:spAutoFit/>
          </a:bodyPr>
          <a:lstStyle/>
          <a:p>
            <a:pPr marL="0" marR="0" lvl="0" indent="0" algn="ctr" defTabSz="457200" rtl="0" eaLnBrk="1" fontAlgn="auto" latinLnBrk="0" hangingPunct="1">
              <a:lnSpc>
                <a:spcPct val="150000"/>
              </a:lnSpc>
              <a:spcBef>
                <a:spcPct val="0"/>
              </a:spcBef>
              <a:spcAft>
                <a:spcPts val="0"/>
              </a:spcAft>
              <a:buClrTx/>
              <a:buSzTx/>
              <a:buFontTx/>
              <a:buNone/>
              <a:tabLst/>
              <a:defRPr/>
            </a:pPr>
            <a:r>
              <a:rPr lang="en-US" sz="1000" baseline="30000" dirty="0">
                <a:solidFill>
                  <a:srgbClr val="254AA5"/>
                </a:solidFill>
                <a:latin typeface="Palatino Linotype" panose="02040502050505030304" pitchFamily="18" charset="0"/>
                <a:cs typeface="Calibri" pitchFamily="18" charset="0"/>
              </a:rPr>
              <a:t>a</a:t>
            </a:r>
            <a:r>
              <a:rPr lang="en-US" sz="1000" dirty="0">
                <a:solidFill>
                  <a:srgbClr val="254AA5"/>
                </a:solidFill>
                <a:latin typeface="Palatino Linotype" panose="02040502050505030304" pitchFamily="18" charset="0"/>
                <a:cs typeface="Calibri" pitchFamily="18" charset="0"/>
              </a:rPr>
              <a:t> Department of Meteorology and Climatology, Faculty of Earth Sciences and Spatial Management, Nicolaus Copernicus University, Toruń, Poland</a:t>
            </a:r>
          </a:p>
          <a:p>
            <a:pPr marL="0" marR="0" lvl="0" indent="0" algn="ctr" defTabSz="457200" rtl="0" eaLnBrk="1" fontAlgn="auto" latinLnBrk="0" hangingPunct="1">
              <a:lnSpc>
                <a:spcPct val="150000"/>
              </a:lnSpc>
              <a:spcBef>
                <a:spcPct val="0"/>
              </a:spcBef>
              <a:spcAft>
                <a:spcPts val="0"/>
              </a:spcAft>
              <a:buClrTx/>
              <a:buSzTx/>
              <a:buFontTx/>
              <a:buNone/>
              <a:tabLst/>
              <a:defRPr/>
            </a:pPr>
            <a:r>
              <a:rPr lang="en-US" sz="1000" baseline="30000" dirty="0">
                <a:solidFill>
                  <a:srgbClr val="254AA5"/>
                </a:solidFill>
                <a:latin typeface="Palatino Linotype" panose="02040502050505030304" pitchFamily="18" charset="0"/>
                <a:cs typeface="Calibri" pitchFamily="18" charset="0"/>
              </a:rPr>
              <a:t>b</a:t>
            </a:r>
            <a:r>
              <a:rPr lang="en-US" sz="1000" dirty="0">
                <a:solidFill>
                  <a:srgbClr val="254AA5"/>
                </a:solidFill>
                <a:latin typeface="Palatino Linotype" panose="02040502050505030304" pitchFamily="18" charset="0"/>
                <a:cs typeface="Calibri" pitchFamily="18" charset="0"/>
              </a:rPr>
              <a:t> Department of Medieval History and Auxiliary Sciences of History, Faculty of Historical Sciences, Nicolaus Copernicus University, Toruń, Poland</a:t>
            </a:r>
          </a:p>
          <a:p>
            <a:pPr marL="0" marR="0" lvl="0" indent="0" algn="ctr" defTabSz="457200" rtl="0" eaLnBrk="1" fontAlgn="auto" latinLnBrk="0" hangingPunct="1">
              <a:lnSpc>
                <a:spcPct val="150000"/>
              </a:lnSpc>
              <a:spcBef>
                <a:spcPct val="0"/>
              </a:spcBef>
              <a:spcAft>
                <a:spcPts val="0"/>
              </a:spcAft>
              <a:buClrTx/>
              <a:buSzTx/>
              <a:buFontTx/>
              <a:buNone/>
              <a:tabLst/>
              <a:defRPr/>
            </a:pPr>
            <a:r>
              <a:rPr lang="en-US" sz="1000" baseline="30000" dirty="0">
                <a:solidFill>
                  <a:srgbClr val="254AA5"/>
                </a:solidFill>
                <a:latin typeface="Palatino Linotype" panose="02040502050505030304" pitchFamily="18" charset="0"/>
                <a:cs typeface="Calibri" pitchFamily="18" charset="0"/>
              </a:rPr>
              <a:t>c</a:t>
            </a:r>
            <a:r>
              <a:rPr lang="en-US" sz="1000" dirty="0">
                <a:solidFill>
                  <a:srgbClr val="254AA5"/>
                </a:solidFill>
                <a:latin typeface="Palatino Linotype" panose="02040502050505030304" pitchFamily="18" charset="0"/>
                <a:cs typeface="Calibri" pitchFamily="18" charset="0"/>
              </a:rPr>
              <a:t> Centre for Climate Change Research, Nicolaus Copernicus University, Toruń, Poland</a:t>
            </a:r>
          </a:p>
        </p:txBody>
      </p:sp>
      <p:sp>
        <p:nvSpPr>
          <p:cNvPr id="45" name="TextBox 44">
            <a:extLst>
              <a:ext uri="{FF2B5EF4-FFF2-40B4-BE49-F238E27FC236}">
                <a16:creationId xmlns:a16="http://schemas.microsoft.com/office/drawing/2014/main" id="{67D7BF1B-6909-05BF-3E38-F5BD7511EB48}"/>
              </a:ext>
            </a:extLst>
          </p:cNvPr>
          <p:cNvSpPr txBox="1"/>
          <p:nvPr/>
        </p:nvSpPr>
        <p:spPr>
          <a:xfrm>
            <a:off x="3567298" y="3179335"/>
            <a:ext cx="1980792" cy="246221"/>
          </a:xfrm>
          <a:prstGeom prst="rect">
            <a:avLst/>
          </a:prstGeom>
          <a:noFill/>
        </p:spPr>
        <p:txBody>
          <a:bodyPr wrap="square">
            <a:spAutoFit/>
          </a:bodyPr>
          <a:lstStyle/>
          <a:p>
            <a:r>
              <a:rPr lang="en-US" sz="1000" dirty="0">
                <a:solidFill>
                  <a:srgbClr val="254AA5"/>
                </a:solidFill>
                <a:latin typeface="Palatino Linotype" panose="02040502050505030304" pitchFamily="18" charset="0"/>
                <a:cs typeface="Calibri" pitchFamily="18" charset="0"/>
              </a:rPr>
              <a:t>Babak.ghazi@doktorant.umk.pl</a:t>
            </a:r>
            <a:endParaRPr lang="en-US" sz="1000" dirty="0"/>
          </a:p>
        </p:txBody>
      </p:sp>
      <p:pic>
        <p:nvPicPr>
          <p:cNvPr id="4" name="Picture 3">
            <a:extLst>
              <a:ext uri="{FF2B5EF4-FFF2-40B4-BE49-F238E27FC236}">
                <a16:creationId xmlns:a16="http://schemas.microsoft.com/office/drawing/2014/main" id="{9032E5A1-29FB-0B45-4AFC-CB21C2397F89}"/>
              </a:ext>
            </a:extLst>
          </p:cNvPr>
          <p:cNvPicPr>
            <a:picLocks noChangeAspect="1"/>
          </p:cNvPicPr>
          <p:nvPr/>
        </p:nvPicPr>
        <p:blipFill>
          <a:blip r:embed="rId6"/>
          <a:stretch>
            <a:fillRect/>
          </a:stretch>
        </p:blipFill>
        <p:spPr>
          <a:xfrm>
            <a:off x="4278794" y="5608849"/>
            <a:ext cx="557800" cy="557800"/>
          </a:xfrm>
          <a:prstGeom prst="rect">
            <a:avLst/>
          </a:prstGeom>
        </p:spPr>
      </p:pic>
      <p:sp>
        <p:nvSpPr>
          <p:cNvPr id="2" name="TextBox 1">
            <a:extLst>
              <a:ext uri="{FF2B5EF4-FFF2-40B4-BE49-F238E27FC236}">
                <a16:creationId xmlns:a16="http://schemas.microsoft.com/office/drawing/2014/main" id="{84168F8E-1880-73D6-8105-5ACC7D390F53}"/>
              </a:ext>
            </a:extLst>
          </p:cNvPr>
          <p:cNvSpPr txBox="1"/>
          <p:nvPr/>
        </p:nvSpPr>
        <p:spPr>
          <a:xfrm>
            <a:off x="2653391" y="435111"/>
            <a:ext cx="3843037" cy="530466"/>
          </a:xfrm>
          <a:prstGeom prst="rect">
            <a:avLst/>
          </a:prstGeom>
          <a:noFill/>
        </p:spPr>
        <p:txBody>
          <a:bodyPr wrap="square">
            <a:spAutoFit/>
          </a:bodyPr>
          <a:lstStyle/>
          <a:p>
            <a:pPr algn="ctr">
              <a:lnSpc>
                <a:spcPct val="150000"/>
              </a:lnSpc>
            </a:pPr>
            <a:r>
              <a:rPr lang="en-US" sz="1000" b="1" dirty="0">
                <a:latin typeface="Palatino Linotype" panose="02040502050505030304" pitchFamily="18" charset="0"/>
                <a:cs typeface="Arial" panose="020B0604020202020204" pitchFamily="34" charset="0"/>
              </a:rPr>
              <a:t>The EMS Annual Meeting</a:t>
            </a:r>
          </a:p>
          <a:p>
            <a:pPr algn="ctr">
              <a:lnSpc>
                <a:spcPct val="150000"/>
              </a:lnSpc>
            </a:pPr>
            <a:r>
              <a:rPr lang="en-US" sz="1000" b="1" dirty="0">
                <a:latin typeface="Palatino Linotype" panose="02040502050505030304" pitchFamily="18" charset="0"/>
                <a:cs typeface="Arial" panose="020B0604020202020204" pitchFamily="34" charset="0"/>
              </a:rPr>
              <a:t>Bratislava, Slovakia &amp; Online, 3–8 September 2023</a:t>
            </a:r>
          </a:p>
        </p:txBody>
      </p:sp>
      <p:sp>
        <p:nvSpPr>
          <p:cNvPr id="14" name="Rectangle 13">
            <a:extLst>
              <a:ext uri="{FF2B5EF4-FFF2-40B4-BE49-F238E27FC236}">
                <a16:creationId xmlns:a16="http://schemas.microsoft.com/office/drawing/2014/main" id="{B63C1261-9DD7-493C-DAEB-F5543117B3E2}"/>
              </a:ext>
            </a:extLst>
          </p:cNvPr>
          <p:cNvSpPr/>
          <p:nvPr/>
        </p:nvSpPr>
        <p:spPr>
          <a:xfrm>
            <a:off x="4269076" y="5608849"/>
            <a:ext cx="577237" cy="557083"/>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EB6253-0D3B-B878-AFFD-C6924DEF3597}"/>
              </a:ext>
            </a:extLst>
          </p:cNvPr>
          <p:cNvPicPr>
            <a:picLocks noChangeAspect="1"/>
          </p:cNvPicPr>
          <p:nvPr/>
        </p:nvPicPr>
        <p:blipFill>
          <a:blip r:embed="rId7"/>
          <a:stretch>
            <a:fillRect/>
          </a:stretch>
        </p:blipFill>
        <p:spPr>
          <a:xfrm>
            <a:off x="3459007" y="6478305"/>
            <a:ext cx="2216727" cy="192759"/>
          </a:xfrm>
          <a:prstGeom prst="rect">
            <a:avLst/>
          </a:prstGeom>
        </p:spPr>
      </p:pic>
      <p:sp>
        <p:nvSpPr>
          <p:cNvPr id="7" name="TextBox 6">
            <a:extLst>
              <a:ext uri="{FF2B5EF4-FFF2-40B4-BE49-F238E27FC236}">
                <a16:creationId xmlns:a16="http://schemas.microsoft.com/office/drawing/2014/main" id="{0B52AF96-3058-7670-ED05-4C6E22545B51}"/>
              </a:ext>
            </a:extLst>
          </p:cNvPr>
          <p:cNvSpPr txBox="1"/>
          <p:nvPr/>
        </p:nvSpPr>
        <p:spPr>
          <a:xfrm>
            <a:off x="1676397" y="6200488"/>
            <a:ext cx="5791201" cy="246221"/>
          </a:xfrm>
          <a:prstGeom prst="rect">
            <a:avLst/>
          </a:prstGeom>
          <a:noFill/>
        </p:spPr>
        <p:txBody>
          <a:bodyPr wrap="square">
            <a:spAutoFit/>
          </a:bodyPr>
          <a:lstStyle/>
          <a:p>
            <a:r>
              <a:rPr lang="en-US" sz="1000" dirty="0">
                <a:solidFill>
                  <a:srgbClr val="254AA5"/>
                </a:solidFill>
                <a:latin typeface="Palatino Linotype" panose="02040502050505030304" pitchFamily="18" charset="0"/>
              </a:rPr>
              <a:t>The work was supported by the National Science Centre, Poland project No. 2020/37/B/ST10/00710.</a:t>
            </a:r>
          </a:p>
        </p:txBody>
      </p:sp>
      <p:pic>
        <p:nvPicPr>
          <p:cNvPr id="9" name="Picture 8">
            <a:extLst>
              <a:ext uri="{FF2B5EF4-FFF2-40B4-BE49-F238E27FC236}">
                <a16:creationId xmlns:a16="http://schemas.microsoft.com/office/drawing/2014/main" id="{FBEC0B87-026E-E486-0C09-9547033761BA}"/>
              </a:ext>
            </a:extLst>
          </p:cNvPr>
          <p:cNvPicPr>
            <a:picLocks noChangeAspect="1"/>
          </p:cNvPicPr>
          <p:nvPr/>
        </p:nvPicPr>
        <p:blipFill rotWithShape="1">
          <a:blip r:embed="rId8"/>
          <a:srcRect l="6517" t="19809" r="3409" b="13790"/>
          <a:stretch/>
        </p:blipFill>
        <p:spPr>
          <a:xfrm>
            <a:off x="6705912" y="315546"/>
            <a:ext cx="2421313" cy="750277"/>
          </a:xfrm>
          <a:prstGeom prst="rect">
            <a:avLst/>
          </a:prstGeom>
        </p:spPr>
      </p:pic>
      <p:pic>
        <p:nvPicPr>
          <p:cNvPr id="8" name="Picture 7">
            <a:extLst>
              <a:ext uri="{FF2B5EF4-FFF2-40B4-BE49-F238E27FC236}">
                <a16:creationId xmlns:a16="http://schemas.microsoft.com/office/drawing/2014/main" id="{61F0AF2E-F98F-B730-A915-6CB3CD50A51C}"/>
              </a:ext>
            </a:extLst>
          </p:cNvPr>
          <p:cNvPicPr>
            <a:picLocks noChangeAspect="1"/>
          </p:cNvPicPr>
          <p:nvPr/>
        </p:nvPicPr>
        <p:blipFill rotWithShape="1">
          <a:blip r:embed="rId9"/>
          <a:srcRect r="426"/>
          <a:stretch/>
        </p:blipFill>
        <p:spPr>
          <a:xfrm>
            <a:off x="645994" y="3484240"/>
            <a:ext cx="7842749" cy="2043145"/>
          </a:xfrm>
          <a:prstGeom prst="rect">
            <a:avLst/>
          </a:prstGeom>
          <a:ln w="3175">
            <a:solidFill>
              <a:schemeClr val="tx1"/>
            </a:solidFill>
          </a:ln>
        </p:spPr>
      </p:pic>
      <p:sp>
        <p:nvSpPr>
          <p:cNvPr id="10" name="TextBox 9">
            <a:extLst>
              <a:ext uri="{FF2B5EF4-FFF2-40B4-BE49-F238E27FC236}">
                <a16:creationId xmlns:a16="http://schemas.microsoft.com/office/drawing/2014/main" id="{B5D81099-B8B5-4935-DB54-8406EC9B2A37}"/>
              </a:ext>
            </a:extLst>
          </p:cNvPr>
          <p:cNvSpPr txBox="1"/>
          <p:nvPr/>
        </p:nvSpPr>
        <p:spPr>
          <a:xfrm>
            <a:off x="7065819" y="5311941"/>
            <a:ext cx="1514764" cy="215444"/>
          </a:xfrm>
          <a:prstGeom prst="rect">
            <a:avLst/>
          </a:prstGeom>
          <a:noFill/>
        </p:spPr>
        <p:txBody>
          <a:bodyPr wrap="square">
            <a:spAutoFit/>
          </a:bodyPr>
          <a:lstStyle/>
          <a:p>
            <a:r>
              <a:rPr lang="en-US" sz="800" dirty="0">
                <a:solidFill>
                  <a:schemeClr val="bg1"/>
                </a:solidFill>
                <a:latin typeface="Palatino Linotype" panose="02040502050505030304" pitchFamily="18" charset="0"/>
              </a:rPr>
              <a:t>License: Creative Commons</a:t>
            </a:r>
          </a:p>
        </p:txBody>
      </p:sp>
    </p:spTree>
    <p:extLst>
      <p:ext uri="{BB962C8B-B14F-4D97-AF65-F5344CB8AC3E}">
        <p14:creationId xmlns:p14="http://schemas.microsoft.com/office/powerpoint/2010/main" val="1346063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3"/>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5" name="Rectangle 5">
            <a:extLst>
              <a:ext uri="{FF2B5EF4-FFF2-40B4-BE49-F238E27FC236}">
                <a16:creationId xmlns:a16="http://schemas.microsoft.com/office/drawing/2014/main" id="{92B33102-E32E-9927-BEBF-6DDB234C6E04}"/>
              </a:ext>
            </a:extLst>
          </p:cNvPr>
          <p:cNvSpPr>
            <a:spLocks noChangeArrowheads="1"/>
          </p:cNvSpPr>
          <p:nvPr/>
        </p:nvSpPr>
        <p:spPr bwMode="auto">
          <a:xfrm>
            <a:off x="762822" y="5577309"/>
            <a:ext cx="7967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Total number of different categories of flood intensities in Poland in the period 1001–1500 based on c</a:t>
            </a:r>
            <a:r>
              <a:rPr kumimoji="0" lang="en-US" altLang="en-US" sz="1200" b="0" i="0" u="none" strike="noStrike" cap="none" normalizeH="0" baseline="0" dirty="0" bmk="">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lassifications of (a) </a:t>
            </a:r>
            <a:r>
              <a:rPr kumimoji="0" lang="en-US" altLang="en-US" sz="1200" b="0" i="0" u="none" strike="noStrike" cap="none" normalizeH="0" baseline="0" dirty="0" bmk="_Hlk123142364">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4" tooltip="Brázdil, 2006 #497">
                  <a:extLst>
                    <a:ext uri="{A12FA001-AC4F-418D-AE19-62706E023703}">
                      <ahyp:hlinkClr xmlns:ahyp="http://schemas.microsoft.com/office/drawing/2018/hyperlinkcolor" val="tx"/>
                    </a:ext>
                  </a:extLst>
                </a:hlinkClick>
              </a:rPr>
              <a:t>Brázdil et al. (2006)</a:t>
            </a:r>
            <a:r>
              <a:rPr kumimoji="0" lang="en-US" altLang="en-US" sz="1200" b="0" i="0" u="none" strike="noStrike" cap="none" normalizeH="0" baseline="0" dirty="0" bmk="_Hlk123142364">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and (b) </a:t>
            </a:r>
            <a:r>
              <a:rPr kumimoji="0" lang="en-US" altLang="en-US" sz="1200" b="0" i="0" u="none" strike="noStrike" cap="none" normalizeH="0" baseline="0" dirty="0" bmk="_Hlk123142364">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5" tooltip="Barriendos, 2004 #6">
                  <a:extLst>
                    <a:ext uri="{A12FA001-AC4F-418D-AE19-62706E023703}">
                      <ahyp:hlinkClr xmlns:ahyp="http://schemas.microsoft.com/office/drawing/2018/hyperlinkcolor" val="tx"/>
                    </a:ext>
                  </a:extLst>
                </a:hlinkClick>
              </a:rPr>
              <a:t>Barriendos and Coeur (204)</a:t>
            </a:r>
            <a:r>
              <a:rPr kumimoji="0" lang="en-US" altLang="en-US" sz="1200" b="0" i="0" u="none" strike="noStrike" cap="none" normalizeH="0" baseline="0" dirty="0" bmk="_Hlk123142364">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and (c) categories of origin of floods based on </a:t>
            </a:r>
            <a:r>
              <a:rPr kumimoji="0" lang="en-US" altLang="en-US" sz="1200" b="0" i="0" u="none" strike="noStrike" cap="none" normalizeH="0" baseline="0" dirty="0" bmk="_Hlk123142364">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6" tooltip="Lambor, 1954 #490">
                  <a:extLst>
                    <a:ext uri="{A12FA001-AC4F-418D-AE19-62706E023703}">
                      <ahyp:hlinkClr xmlns:ahyp="http://schemas.microsoft.com/office/drawing/2018/hyperlinkcolor" val="tx"/>
                    </a:ext>
                  </a:extLst>
                </a:hlinkClick>
              </a:rPr>
              <a:t>Lambor (1954)</a:t>
            </a:r>
            <a:r>
              <a:rPr kumimoji="0" lang="en-US" altLang="en-US" sz="1200" b="0" i="0" u="none" strike="noStrike" cap="none" normalizeH="0" baseline="0" dirty="0" bmk="_Hlk123142364">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Key: N/A means information is not available.</a:t>
            </a:r>
            <a:endParaRPr kumimoji="0" lang="en-US" altLang="en-US" sz="1200" b="0" i="0" u="none" strike="noStrike" cap="none" normalizeH="0" baseline="0" dirty="0">
              <a:ln>
                <a:noFill/>
              </a:ln>
              <a:solidFill>
                <a:srgbClr val="254AA5"/>
              </a:solidFill>
              <a:effectLst/>
              <a:latin typeface="Palatino Linotype" panose="02040502050505030304" pitchFamily="18" charset="0"/>
            </a:endParaRPr>
          </a:p>
        </p:txBody>
      </p:sp>
      <p:pic>
        <p:nvPicPr>
          <p:cNvPr id="6" name="Picture 12">
            <a:extLst>
              <a:ext uri="{FF2B5EF4-FFF2-40B4-BE49-F238E27FC236}">
                <a16:creationId xmlns:a16="http://schemas.microsoft.com/office/drawing/2014/main" id="{B3CF7AF6-90B6-90C2-69C2-B25002B2A3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07" t="1511" r="14040" b="53943"/>
          <a:stretch/>
        </p:blipFill>
        <p:spPr bwMode="auto">
          <a:xfrm>
            <a:off x="382194" y="1109028"/>
            <a:ext cx="8347735" cy="21547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14E51D69-4E16-9D26-EB27-4AE0945368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612" t="52887" r="34115" b="5078"/>
          <a:stretch/>
        </p:blipFill>
        <p:spPr bwMode="auto">
          <a:xfrm>
            <a:off x="2494858" y="3263798"/>
            <a:ext cx="4122406" cy="203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894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graphicFrame>
        <p:nvGraphicFramePr>
          <p:cNvPr id="8" name="Table 7">
            <a:extLst>
              <a:ext uri="{FF2B5EF4-FFF2-40B4-BE49-F238E27FC236}">
                <a16:creationId xmlns:a16="http://schemas.microsoft.com/office/drawing/2014/main" id="{95712C23-D999-C4C9-F8AB-125AB99E56AF}"/>
              </a:ext>
            </a:extLst>
          </p:cNvPr>
          <p:cNvGraphicFramePr>
            <a:graphicFrameLocks noGrp="1"/>
          </p:cNvGraphicFramePr>
          <p:nvPr>
            <p:extLst>
              <p:ext uri="{D42A27DB-BD31-4B8C-83A1-F6EECF244321}">
                <p14:modId xmlns:p14="http://schemas.microsoft.com/office/powerpoint/2010/main" val="872446400"/>
              </p:ext>
            </p:extLst>
          </p:nvPr>
        </p:nvGraphicFramePr>
        <p:xfrm>
          <a:off x="471206" y="1158472"/>
          <a:ext cx="8425144" cy="4712512"/>
        </p:xfrm>
        <a:graphic>
          <a:graphicData uri="http://schemas.openxmlformats.org/drawingml/2006/table">
            <a:tbl>
              <a:tblPr firstRow="1" firstCol="1" bandRow="1"/>
              <a:tblGrid>
                <a:gridCol w="909919">
                  <a:extLst>
                    <a:ext uri="{9D8B030D-6E8A-4147-A177-3AD203B41FA5}">
                      <a16:colId xmlns:a16="http://schemas.microsoft.com/office/drawing/2014/main" val="1349413554"/>
                    </a:ext>
                  </a:extLst>
                </a:gridCol>
                <a:gridCol w="3371850">
                  <a:extLst>
                    <a:ext uri="{9D8B030D-6E8A-4147-A177-3AD203B41FA5}">
                      <a16:colId xmlns:a16="http://schemas.microsoft.com/office/drawing/2014/main" val="3918044030"/>
                    </a:ext>
                  </a:extLst>
                </a:gridCol>
                <a:gridCol w="1276350">
                  <a:extLst>
                    <a:ext uri="{9D8B030D-6E8A-4147-A177-3AD203B41FA5}">
                      <a16:colId xmlns:a16="http://schemas.microsoft.com/office/drawing/2014/main" val="4084702841"/>
                    </a:ext>
                  </a:extLst>
                </a:gridCol>
                <a:gridCol w="971550">
                  <a:extLst>
                    <a:ext uri="{9D8B030D-6E8A-4147-A177-3AD203B41FA5}">
                      <a16:colId xmlns:a16="http://schemas.microsoft.com/office/drawing/2014/main" val="2997108578"/>
                    </a:ext>
                  </a:extLst>
                </a:gridCol>
                <a:gridCol w="1895475">
                  <a:extLst>
                    <a:ext uri="{9D8B030D-6E8A-4147-A177-3AD203B41FA5}">
                      <a16:colId xmlns:a16="http://schemas.microsoft.com/office/drawing/2014/main" val="69841273"/>
                    </a:ext>
                  </a:extLst>
                </a:gridCol>
              </a:tblGrid>
              <a:tr h="425712">
                <a:tc>
                  <a:txBody>
                    <a:bodyPr/>
                    <a:lstStyle/>
                    <a:p>
                      <a:pPr marL="71755" marR="71755" indent="0" algn="ctr">
                        <a:lnSpc>
                          <a:spcPct val="200000"/>
                        </a:lnSpc>
                        <a:spcBef>
                          <a:spcPts val="600"/>
                        </a:spcBef>
                        <a:spcAft>
                          <a:spcPts val="6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Century</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Poland (current research)</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Poland*</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Germany*  </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Czech Republic*</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646701"/>
                  </a:ext>
                </a:extLst>
              </a:tr>
              <a:tr h="442997">
                <a:tc>
                  <a:txBody>
                    <a:bodyPr/>
                    <a:lstStyle/>
                    <a:p>
                      <a:pPr marL="0" marR="0" indent="228600" algn="ctr" rtl="1">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11</a:t>
                      </a:r>
                      <a:r>
                        <a:rPr lang="en-US" sz="1300" baseline="300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1097</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057626"/>
                  </a:ext>
                </a:extLst>
              </a:tr>
              <a:tr h="442997">
                <a:tc>
                  <a:txBody>
                    <a:bodyPr/>
                    <a:lstStyle/>
                    <a:p>
                      <a:pPr marL="0" marR="0" indent="228600" algn="ctr" rtl="1">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12</a:t>
                      </a:r>
                      <a:r>
                        <a:rPr lang="en-US" sz="1300" baseline="300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1118</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1118, 1141</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894306"/>
                  </a:ext>
                </a:extLst>
              </a:tr>
              <a:tr h="681057">
                <a:tc>
                  <a:txBody>
                    <a:bodyPr/>
                    <a:lstStyle/>
                    <a:p>
                      <a:pPr marL="0" marR="0" indent="228600" algn="ctr" rtl="1">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a:t>
                      </a:r>
                      <a:r>
                        <a:rPr lang="en-US" sz="1300" baseline="300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1219</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1253</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1270</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1221, 1235, 1253, 1270, 1299</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1257, 1272, 1273, 1281</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1279941"/>
                  </a:ext>
                </a:extLst>
              </a:tr>
              <a:tr h="919116">
                <a:tc>
                  <a:txBody>
                    <a:bodyPr/>
                    <a:lstStyle/>
                    <a:p>
                      <a:pPr marL="0" marR="0" indent="228600" algn="ctr" rtl="1">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a:t>
                      </a:r>
                      <a:r>
                        <a:rPr lang="en-US" sz="1300" baseline="300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b="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1304</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1310</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1316</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1320</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1337</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1351</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1370</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1372, </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1374</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1376</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1385</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1387</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1388</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1393</a:t>
                      </a: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1396</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1310, 1342, 1347, 1368</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1315, 1316, 1342</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1315, 1316, 1321, 1342, 1359, 1364, 1367, 1370, 1373, 1374, 1387, 1392</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1697211"/>
                  </a:ext>
                </a:extLst>
              </a:tr>
              <a:tr h="1267827">
                <a:tc>
                  <a:txBody>
                    <a:bodyPr/>
                    <a:lstStyle/>
                    <a:p>
                      <a:pPr marL="0" marR="0" indent="228600" algn="ctr" rtl="1">
                        <a:lnSpc>
                          <a:spcPct val="200000"/>
                        </a:lnSpc>
                        <a:spcBef>
                          <a:spcPts val="600"/>
                        </a:spcBef>
                        <a:spcAft>
                          <a:spcPts val="6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lang="en-US" sz="13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800"/>
                        </a:spcAft>
                      </a:pP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1403</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1405</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1410</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1415</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1426</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1427</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1428</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1432</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1433</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1434</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1445</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1449</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1450</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1456</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1460</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1462</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1464,</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1465</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1466</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1467</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1468</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1470</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1475</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1476</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1477</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1488</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1491</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1493</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1496</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1497</a:t>
                      </a: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300" b="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1500</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8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1404, 1414, 1438, 1451, 1456, 1459, 1468, 1475, 1493, 1500</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8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1434,</a:t>
                      </a:r>
                      <a:r>
                        <a:rPr lang="en-US" sz="1300" i="1"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1496</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800"/>
                        </a:spcAft>
                      </a:pPr>
                      <a:r>
                        <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1432, 1445, 1481</a:t>
                      </a: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429220"/>
                  </a:ext>
                </a:extLst>
              </a:tr>
            </a:tbl>
          </a:graphicData>
        </a:graphic>
      </p:graphicFrame>
      <p:sp>
        <p:nvSpPr>
          <p:cNvPr id="9" name="Rectangle 2">
            <a:extLst>
              <a:ext uri="{FF2B5EF4-FFF2-40B4-BE49-F238E27FC236}">
                <a16:creationId xmlns:a16="http://schemas.microsoft.com/office/drawing/2014/main" id="{48E25786-2EBE-1E98-A412-B8B4DE509746}"/>
              </a:ext>
            </a:extLst>
          </p:cNvPr>
          <p:cNvSpPr>
            <a:spLocks noChangeArrowheads="1"/>
          </p:cNvSpPr>
          <p:nvPr/>
        </p:nvSpPr>
        <p:spPr bwMode="auto">
          <a:xfrm>
            <a:off x="1502489" y="848516"/>
            <a:ext cx="63625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extreme floods in Poland, Germany and Czech Republic, 11</a:t>
            </a:r>
            <a:r>
              <a:rPr kumimoji="0" lang="en-US" altLang="en-US" sz="1200" b="0" i="0" u="none" strike="noStrike" cap="none" normalizeH="0" baseline="3000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kumimoji="0" lang="en-US" altLang="en-US" sz="1200" b="0" i="0" u="none" strike="noStrike" cap="none" normalizeH="0" baseline="3000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centuries</a:t>
            </a:r>
            <a:endParaRPr kumimoji="0" lang="en-US" altLang="en-US" sz="1200" b="0" i="0" u="none" strike="noStrike" cap="none" normalizeH="0" baseline="0" dirty="0">
              <a:ln>
                <a:noFill/>
              </a:ln>
              <a:solidFill>
                <a:srgbClr val="254AA5"/>
              </a:solidFill>
              <a:effectLst/>
              <a:latin typeface="Palatino Linotype" panose="02040502050505030304" pitchFamily="18" charset="0"/>
            </a:endParaRPr>
          </a:p>
        </p:txBody>
      </p:sp>
      <p:sp>
        <p:nvSpPr>
          <p:cNvPr id="6" name="TextBox 5">
            <a:extLst>
              <a:ext uri="{FF2B5EF4-FFF2-40B4-BE49-F238E27FC236}">
                <a16:creationId xmlns:a16="http://schemas.microsoft.com/office/drawing/2014/main" id="{9E6F4823-A496-FAF0-9DD5-A851CCD4728C}"/>
              </a:ext>
            </a:extLst>
          </p:cNvPr>
          <p:cNvSpPr txBox="1"/>
          <p:nvPr/>
        </p:nvSpPr>
        <p:spPr>
          <a:xfrm>
            <a:off x="845202" y="5903404"/>
            <a:ext cx="7677150" cy="646331"/>
          </a:xfrm>
          <a:prstGeom prst="rect">
            <a:avLst/>
          </a:prstGeom>
          <a:noFill/>
        </p:spPr>
        <p:txBody>
          <a:bodyPr wrap="square">
            <a:spAutoFit/>
          </a:bodyPr>
          <a:lstStyle/>
          <a:p>
            <a:pPr algn="ctr"/>
            <a:r>
              <a:rPr lang="en-US" sz="1200" b="0" i="0" dirty="0">
                <a:solidFill>
                  <a:srgbClr val="254AA5"/>
                </a:solidFill>
                <a:effectLst/>
                <a:latin typeface="Palatino Linotype" panose="02040502050505030304" pitchFamily="18" charset="0"/>
              </a:rPr>
              <a:t>*Normal font for flood category 3 (Above-average, or supra-regional flood on a disastrous scale) based on </a:t>
            </a:r>
            <a:r>
              <a:rPr lang="en-US" sz="1200" b="0" i="0" u="none" strike="noStrike" dirty="0">
                <a:solidFill>
                  <a:srgbClr val="254AA5"/>
                </a:solidFill>
                <a:effectLst/>
                <a:latin typeface="Palatino Linotype" panose="02040502050505030304" pitchFamily="18" charset="0"/>
                <a:hlinkClick r:id="rId3">
                  <a:extLst>
                    <a:ext uri="{A12FA001-AC4F-418D-AE19-62706E023703}">
                      <ahyp:hlinkClr xmlns:ahyp="http://schemas.microsoft.com/office/drawing/2018/hyperlinkcolor" val="tx"/>
                    </a:ext>
                  </a:extLst>
                </a:hlinkClick>
              </a:rPr>
              <a:t>Brázdil et al. (2006)</a:t>
            </a:r>
            <a:r>
              <a:rPr lang="en-US" sz="1200" b="0" i="0" dirty="0">
                <a:solidFill>
                  <a:srgbClr val="254AA5"/>
                </a:solidFill>
                <a:effectLst/>
                <a:latin typeface="Palatino Linotype" panose="02040502050505030304" pitchFamily="18" charset="0"/>
              </a:rPr>
              <a:t> classification; </a:t>
            </a:r>
            <a:r>
              <a:rPr lang="en-US" sz="1200" b="0" i="1" dirty="0">
                <a:solidFill>
                  <a:srgbClr val="254AA5"/>
                </a:solidFill>
                <a:effectLst/>
                <a:latin typeface="Palatino Linotype" panose="02040502050505030304" pitchFamily="18" charset="0"/>
              </a:rPr>
              <a:t>Italic</a:t>
            </a:r>
            <a:r>
              <a:rPr lang="en-US" sz="1200" b="0" i="0" dirty="0">
                <a:solidFill>
                  <a:srgbClr val="254AA5"/>
                </a:solidFill>
                <a:effectLst/>
                <a:latin typeface="Palatino Linotype" panose="02040502050505030304" pitchFamily="18" charset="0"/>
              </a:rPr>
              <a:t> font for flood category 2 (catastrophic) based on </a:t>
            </a:r>
            <a:r>
              <a:rPr lang="en-US" sz="1200" b="0" i="0" u="none" strike="noStrike" dirty="0">
                <a:solidFill>
                  <a:srgbClr val="254AA5"/>
                </a:solidFill>
                <a:effectLst/>
                <a:latin typeface="Palatino Linotype" panose="02040502050505030304" pitchFamily="18" charset="0"/>
                <a:hlinkClick r:id="rId4">
                  <a:extLst>
                    <a:ext uri="{A12FA001-AC4F-418D-AE19-62706E023703}">
                      <ahyp:hlinkClr xmlns:ahyp="http://schemas.microsoft.com/office/drawing/2018/hyperlinkcolor" val="tx"/>
                    </a:ext>
                  </a:extLst>
                </a:hlinkClick>
              </a:rPr>
              <a:t>Barriendos and Coeur (2004)</a:t>
            </a:r>
            <a:r>
              <a:rPr lang="en-US" sz="1200" b="0" i="0" dirty="0">
                <a:solidFill>
                  <a:srgbClr val="254AA5"/>
                </a:solidFill>
                <a:effectLst/>
                <a:latin typeface="Palatino Linotype" panose="02040502050505030304" pitchFamily="18" charset="0"/>
              </a:rPr>
              <a:t> classification; and </a:t>
            </a:r>
            <a:r>
              <a:rPr lang="en-US" sz="1200" b="1" i="0" dirty="0">
                <a:solidFill>
                  <a:srgbClr val="254AA5"/>
                </a:solidFill>
                <a:effectLst/>
                <a:latin typeface="Palatino Linotype" panose="02040502050505030304" pitchFamily="18" charset="0"/>
              </a:rPr>
              <a:t>bold</a:t>
            </a:r>
            <a:r>
              <a:rPr lang="en-US" sz="1200" b="0" i="0" dirty="0">
                <a:solidFill>
                  <a:srgbClr val="254AA5"/>
                </a:solidFill>
                <a:effectLst/>
                <a:latin typeface="Palatino Linotype" panose="02040502050505030304" pitchFamily="18" charset="0"/>
              </a:rPr>
              <a:t> font for years that are common to both of classifications.</a:t>
            </a:r>
            <a:endParaRPr lang="en-US" sz="1200" dirty="0">
              <a:solidFill>
                <a:srgbClr val="254AA5"/>
              </a:solidFill>
              <a:latin typeface="Palatino Linotype" panose="02040502050505030304" pitchFamily="18" charset="0"/>
            </a:endParaRPr>
          </a:p>
        </p:txBody>
      </p:sp>
      <p:sp>
        <p:nvSpPr>
          <p:cNvPr id="10" name="TextBox 9">
            <a:extLst>
              <a:ext uri="{FF2B5EF4-FFF2-40B4-BE49-F238E27FC236}">
                <a16:creationId xmlns:a16="http://schemas.microsoft.com/office/drawing/2014/main" id="{0FF6094D-739F-6E29-2B78-18587045285A}"/>
              </a:ext>
            </a:extLst>
          </p:cNvPr>
          <p:cNvSpPr txBox="1"/>
          <p:nvPr/>
        </p:nvSpPr>
        <p:spPr>
          <a:xfrm>
            <a:off x="1380835" y="6475176"/>
            <a:ext cx="6605884" cy="276999"/>
          </a:xfrm>
          <a:prstGeom prst="rect">
            <a:avLst/>
          </a:prstGeom>
          <a:noFill/>
        </p:spPr>
        <p:txBody>
          <a:bodyPr wrap="square">
            <a:spAutoFit/>
          </a:bodyPr>
          <a:lstStyle/>
          <a:p>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0" dirty="0">
                <a:solidFill>
                  <a:srgbClr val="2E2E2E"/>
                </a:solidFill>
                <a:effectLst/>
                <a:latin typeface="Palatino Linotype" panose="02040502050505030304" pitchFamily="18" charset="0"/>
              </a:rPr>
              <a:t>Poland (</a:t>
            </a:r>
            <a:r>
              <a:rPr lang="en-US" sz="1200" i="0" u="none" strike="noStrike" dirty="0" err="1">
                <a:solidFill>
                  <a:srgbClr val="0C7DBB"/>
                </a:solidFill>
                <a:effectLst/>
                <a:latin typeface="Palatino Linotype" panose="02040502050505030304" pitchFamily="18" charset="0"/>
                <a:hlinkClick r:id="rId5"/>
              </a:rPr>
              <a:t>Kowalewski</a:t>
            </a:r>
            <a:r>
              <a:rPr lang="en-US" sz="1200" i="0" u="none" strike="noStrike" dirty="0">
                <a:solidFill>
                  <a:srgbClr val="0C7DBB"/>
                </a:solidFill>
                <a:effectLst/>
                <a:latin typeface="Palatino Linotype" panose="02040502050505030304" pitchFamily="18" charset="0"/>
                <a:hlinkClick r:id="rId5"/>
              </a:rPr>
              <a:t>, 2006</a:t>
            </a:r>
            <a:r>
              <a:rPr lang="en-US" sz="1200" i="0" dirty="0">
                <a:solidFill>
                  <a:srgbClr val="2E2E2E"/>
                </a:solidFill>
                <a:effectLst/>
                <a:latin typeface="Palatino Linotype" panose="02040502050505030304" pitchFamily="18" charset="0"/>
              </a:rPr>
              <a:t>), Germany (</a:t>
            </a:r>
            <a:r>
              <a:rPr lang="en-US" sz="1200" i="0" u="none" strike="noStrike" dirty="0" err="1">
                <a:solidFill>
                  <a:srgbClr val="0C7DBB"/>
                </a:solidFill>
                <a:effectLst/>
                <a:latin typeface="Palatino Linotype" panose="02040502050505030304" pitchFamily="18" charset="0"/>
                <a:hlinkClick r:id="rId6"/>
              </a:rPr>
              <a:t>Mudelsee</a:t>
            </a:r>
            <a:r>
              <a:rPr lang="en-US" sz="1200" i="0" u="none" strike="noStrike" dirty="0">
                <a:solidFill>
                  <a:srgbClr val="0C7DBB"/>
                </a:solidFill>
                <a:effectLst/>
                <a:latin typeface="Palatino Linotype" panose="02040502050505030304" pitchFamily="18" charset="0"/>
                <a:hlinkClick r:id="rId6"/>
              </a:rPr>
              <a:t> et al., 2003</a:t>
            </a:r>
            <a:r>
              <a:rPr lang="en-US" sz="1200" i="0" dirty="0">
                <a:solidFill>
                  <a:srgbClr val="2E2E2E"/>
                </a:solidFill>
                <a:effectLst/>
                <a:latin typeface="Palatino Linotype" panose="02040502050505030304" pitchFamily="18" charset="0"/>
              </a:rPr>
              <a:t>), Czech Republic (</a:t>
            </a:r>
            <a:r>
              <a:rPr lang="en-US" sz="1200" i="0" u="none" strike="noStrike" dirty="0" err="1">
                <a:solidFill>
                  <a:srgbClr val="0C7DBB"/>
                </a:solidFill>
                <a:effectLst/>
                <a:latin typeface="Palatino Linotype" panose="02040502050505030304" pitchFamily="18" charset="0"/>
                <a:hlinkClick r:id="rId7"/>
              </a:rPr>
              <a:t>Elleder</a:t>
            </a:r>
            <a:r>
              <a:rPr lang="en-US" sz="1200" i="0" u="none" strike="noStrike" dirty="0">
                <a:solidFill>
                  <a:srgbClr val="0C7DBB"/>
                </a:solidFill>
                <a:effectLst/>
                <a:latin typeface="Palatino Linotype" panose="02040502050505030304" pitchFamily="18" charset="0"/>
                <a:hlinkClick r:id="rId7"/>
              </a:rPr>
              <a:t>, 2015</a:t>
            </a:r>
            <a:r>
              <a:rPr lang="en-US" sz="1200" i="0" dirty="0">
                <a:solidFill>
                  <a:srgbClr val="2E2E2E"/>
                </a:solidFill>
                <a:effectLst/>
                <a:latin typeface="Palatino Linotype" panose="02040502050505030304" pitchFamily="18" charset="0"/>
              </a:rPr>
              <a:t>)</a:t>
            </a:r>
            <a:endParaRPr lang="en-US" sz="1200" dirty="0">
              <a:latin typeface="Palatino Linotype" panose="02040502050505030304" pitchFamily="18" charset="0"/>
            </a:endParaRPr>
          </a:p>
        </p:txBody>
      </p:sp>
    </p:spTree>
    <p:extLst>
      <p:ext uri="{BB962C8B-B14F-4D97-AF65-F5344CB8AC3E}">
        <p14:creationId xmlns:p14="http://schemas.microsoft.com/office/powerpoint/2010/main" val="4040688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graphicFrame>
        <p:nvGraphicFramePr>
          <p:cNvPr id="6" name="Table 5">
            <a:extLst>
              <a:ext uri="{FF2B5EF4-FFF2-40B4-BE49-F238E27FC236}">
                <a16:creationId xmlns:a16="http://schemas.microsoft.com/office/drawing/2014/main" id="{7AF5D0A1-8B04-B56C-55F4-FA5D0779CBC2}"/>
              </a:ext>
            </a:extLst>
          </p:cNvPr>
          <p:cNvGraphicFramePr>
            <a:graphicFrameLocks noGrp="1"/>
          </p:cNvGraphicFramePr>
          <p:nvPr>
            <p:extLst>
              <p:ext uri="{D42A27DB-BD31-4B8C-83A1-F6EECF244321}">
                <p14:modId xmlns:p14="http://schemas.microsoft.com/office/powerpoint/2010/main" val="2562721361"/>
              </p:ext>
            </p:extLst>
          </p:nvPr>
        </p:nvGraphicFramePr>
        <p:xfrm>
          <a:off x="438618" y="1580572"/>
          <a:ext cx="8362481" cy="3894328"/>
        </p:xfrm>
        <a:graphic>
          <a:graphicData uri="http://schemas.openxmlformats.org/drawingml/2006/table">
            <a:tbl>
              <a:tblPr firstRow="1" firstCol="1" bandRow="1">
                <a:tableStyleId>{5940675A-B579-460E-94D1-54222C63F5DA}</a:tableStyleId>
              </a:tblPr>
              <a:tblGrid>
                <a:gridCol w="721817">
                  <a:extLst>
                    <a:ext uri="{9D8B030D-6E8A-4147-A177-3AD203B41FA5}">
                      <a16:colId xmlns:a16="http://schemas.microsoft.com/office/drawing/2014/main" val="2494560374"/>
                    </a:ext>
                  </a:extLst>
                </a:gridCol>
                <a:gridCol w="2698211">
                  <a:extLst>
                    <a:ext uri="{9D8B030D-6E8A-4147-A177-3AD203B41FA5}">
                      <a16:colId xmlns:a16="http://schemas.microsoft.com/office/drawing/2014/main" val="3359207440"/>
                    </a:ext>
                  </a:extLst>
                </a:gridCol>
                <a:gridCol w="1453224">
                  <a:extLst>
                    <a:ext uri="{9D8B030D-6E8A-4147-A177-3AD203B41FA5}">
                      <a16:colId xmlns:a16="http://schemas.microsoft.com/office/drawing/2014/main" val="1138126520"/>
                    </a:ext>
                  </a:extLst>
                </a:gridCol>
                <a:gridCol w="1641056">
                  <a:extLst>
                    <a:ext uri="{9D8B030D-6E8A-4147-A177-3AD203B41FA5}">
                      <a16:colId xmlns:a16="http://schemas.microsoft.com/office/drawing/2014/main" val="2496201065"/>
                    </a:ext>
                  </a:extLst>
                </a:gridCol>
                <a:gridCol w="1848173">
                  <a:extLst>
                    <a:ext uri="{9D8B030D-6E8A-4147-A177-3AD203B41FA5}">
                      <a16:colId xmlns:a16="http://schemas.microsoft.com/office/drawing/2014/main" val="889375989"/>
                    </a:ext>
                  </a:extLst>
                </a:gridCol>
              </a:tblGrid>
              <a:tr h="716470">
                <a:tc>
                  <a:txBody>
                    <a:bodyPr/>
                    <a:lstStyle/>
                    <a:p>
                      <a:pPr marL="71755" marR="71755" indent="0" algn="ctr">
                        <a:lnSpc>
                          <a:spcPct val="200000"/>
                        </a:lnSpc>
                        <a:spcBef>
                          <a:spcPts val="600"/>
                        </a:spcBef>
                        <a:spcAft>
                          <a:spcPts val="0"/>
                        </a:spcAft>
                      </a:pPr>
                      <a:r>
                        <a:rPr lang="en-US" sz="1300" u="none" dirty="0">
                          <a:solidFill>
                            <a:srgbClr val="254AA5"/>
                          </a:solidFill>
                          <a:effectLst/>
                          <a:latin typeface="Palatino Linotype" panose="02040502050505030304" pitchFamily="18" charset="0"/>
                        </a:rPr>
                        <a:t>Century</a:t>
                      </a:r>
                      <a:endParaRPr lang="en-US" sz="1300" u="none"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vert="vert270"/>
                </a:tc>
                <a:tc>
                  <a:txBody>
                    <a:bodyPr/>
                    <a:lstStyle/>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Current research</a:t>
                      </a: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(Poland)</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300" u="none" strike="noStrike">
                          <a:solidFill>
                            <a:srgbClr val="254AA5"/>
                          </a:solidFill>
                          <a:effectLst/>
                          <a:latin typeface="Palatino Linotype" panose="02040502050505030304" pitchFamily="18" charset="0"/>
                          <a:hlinkClick r:id="rId3" action="ppaction://hlinkfile" tooltip="Mudelsee, 2003 #363">
                            <a:extLst>
                              <a:ext uri="{A12FA001-AC4F-418D-AE19-62706E023703}">
                                <ahyp:hlinkClr xmlns:ahyp="http://schemas.microsoft.com/office/drawing/2018/hyperlinkcolor" val="tx"/>
                              </a:ext>
                            </a:extLst>
                          </a:hlinkClick>
                        </a:rPr>
                        <a:t>Mudelsee et al. (2003)</a:t>
                      </a:r>
                      <a:endParaRPr lang="en-US" sz="1300">
                        <a:solidFill>
                          <a:srgbClr val="254AA5"/>
                        </a:solidFill>
                        <a:effectLst/>
                        <a:latin typeface="Palatino Linotype" panose="02040502050505030304" pitchFamily="18" charset="0"/>
                      </a:endParaRP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(Germany)</a:t>
                      </a: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Elbe</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300" u="none" strike="noStrike" dirty="0">
                          <a:solidFill>
                            <a:srgbClr val="254AA5"/>
                          </a:solidFill>
                          <a:effectLst/>
                          <a:latin typeface="Palatino Linotype" panose="02040502050505030304" pitchFamily="18" charset="0"/>
                          <a:hlinkClick r:id="rId4" action="ppaction://hlinkfile" tooltip="Brázdil, 2006 #585">
                            <a:extLst>
                              <a:ext uri="{A12FA001-AC4F-418D-AE19-62706E023703}">
                                <ahyp:hlinkClr xmlns:ahyp="http://schemas.microsoft.com/office/drawing/2018/hyperlinkcolor" val="tx"/>
                              </a:ext>
                            </a:extLst>
                          </a:hlinkClick>
                        </a:rPr>
                        <a:t>Brázdil et al. (2005)</a:t>
                      </a:r>
                      <a:endParaRPr lang="en-US" sz="1300" dirty="0">
                        <a:solidFill>
                          <a:srgbClr val="254AA5"/>
                        </a:solidFill>
                        <a:effectLst/>
                        <a:latin typeface="Palatino Linotype" panose="02040502050505030304" pitchFamily="18" charset="0"/>
                      </a:endParaRPr>
                    </a:p>
                    <a:p>
                      <a:pPr marL="0" marR="0" indent="0" algn="ctr">
                        <a:lnSpc>
                          <a:spcPct val="200000"/>
                        </a:lnSpc>
                        <a:spcBef>
                          <a:spcPts val="600"/>
                        </a:spcBef>
                        <a:spcAft>
                          <a:spcPts val="0"/>
                        </a:spcAft>
                      </a:pPr>
                      <a:r>
                        <a:rPr lang="en-US" sz="1300" dirty="0">
                          <a:solidFill>
                            <a:srgbClr val="254AA5"/>
                          </a:solidFill>
                          <a:effectLst/>
                          <a:latin typeface="Palatino Linotype" panose="02040502050505030304" pitchFamily="18" charset="0"/>
                        </a:rPr>
                        <a:t>(Czech Republic)</a:t>
                      </a:r>
                    </a:p>
                    <a:p>
                      <a:pPr marL="0" marR="0" indent="0" algn="ctr">
                        <a:lnSpc>
                          <a:spcPct val="200000"/>
                        </a:lnSpc>
                        <a:spcBef>
                          <a:spcPts val="600"/>
                        </a:spcBef>
                        <a:spcAft>
                          <a:spcPts val="0"/>
                        </a:spcAft>
                      </a:pPr>
                      <a:r>
                        <a:rPr lang="en-US" sz="1300" dirty="0">
                          <a:solidFill>
                            <a:srgbClr val="254AA5"/>
                          </a:solidFill>
                          <a:effectLst/>
                          <a:latin typeface="Palatino Linotype" panose="02040502050505030304" pitchFamily="18" charset="0"/>
                        </a:rPr>
                        <a:t>Vltava, Ohře, Elbe</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300" u="none" strike="noStrike" dirty="0">
                          <a:solidFill>
                            <a:srgbClr val="254AA5"/>
                          </a:solidFill>
                          <a:effectLst/>
                          <a:latin typeface="Palatino Linotype" panose="02040502050505030304" pitchFamily="18" charset="0"/>
                          <a:hlinkClick r:id="rId5" action="ppaction://hlinkfile" tooltip="Kiss, 2019 #546">
                            <a:extLst>
                              <a:ext uri="{A12FA001-AC4F-418D-AE19-62706E023703}">
                                <ahyp:hlinkClr xmlns:ahyp="http://schemas.microsoft.com/office/drawing/2018/hyperlinkcolor" val="tx"/>
                              </a:ext>
                            </a:extLst>
                          </a:hlinkClick>
                        </a:rPr>
                        <a:t>Kiss (2019)</a:t>
                      </a:r>
                      <a:endParaRPr lang="en-US" sz="1300" dirty="0">
                        <a:solidFill>
                          <a:srgbClr val="254AA5"/>
                        </a:solidFill>
                        <a:effectLst/>
                        <a:latin typeface="Palatino Linotype" panose="02040502050505030304" pitchFamily="18" charset="0"/>
                      </a:endParaRPr>
                    </a:p>
                    <a:p>
                      <a:pPr marL="0" marR="0" indent="0" algn="ctr">
                        <a:lnSpc>
                          <a:spcPct val="200000"/>
                        </a:lnSpc>
                        <a:spcBef>
                          <a:spcPts val="600"/>
                        </a:spcBef>
                        <a:spcAft>
                          <a:spcPts val="0"/>
                        </a:spcAft>
                      </a:pPr>
                      <a:r>
                        <a:rPr lang="en-US" sz="1300" dirty="0">
                          <a:solidFill>
                            <a:srgbClr val="254AA5"/>
                          </a:solidFill>
                          <a:effectLst/>
                          <a:latin typeface="Palatino Linotype" panose="02040502050505030304" pitchFamily="18" charset="0"/>
                        </a:rPr>
                        <a:t>(Hungary)</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934484529"/>
                  </a:ext>
                </a:extLst>
              </a:tr>
              <a:tr h="81606">
                <a:tc>
                  <a:txBody>
                    <a:bodyPr/>
                    <a:lstStyle/>
                    <a:p>
                      <a:pPr marL="0" marR="0" indent="0" algn="ctr">
                        <a:lnSpc>
                          <a:spcPct val="200000"/>
                        </a:lnSpc>
                        <a:spcBef>
                          <a:spcPts val="600"/>
                        </a:spcBef>
                        <a:spcAft>
                          <a:spcPts val="0"/>
                        </a:spcAft>
                      </a:pPr>
                      <a:r>
                        <a:rPr lang="en-US" sz="1300" dirty="0">
                          <a:solidFill>
                            <a:srgbClr val="254AA5"/>
                          </a:solidFill>
                          <a:effectLst/>
                          <a:latin typeface="Palatino Linotype" panose="02040502050505030304" pitchFamily="18" charset="0"/>
                        </a:rPr>
                        <a:t>11th</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nchor="ctr"/>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1097(2)</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1059</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 </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1051</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4292126000"/>
                  </a:ext>
                </a:extLst>
              </a:tr>
              <a:tr h="367295">
                <a:tc>
                  <a:txBody>
                    <a:bodyPr/>
                    <a:lstStyle/>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12th</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nchor="ctr"/>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1118(2), 1125(2), 1151, 1152, 1179</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a:solidFill>
                            <a:srgbClr val="254AA5"/>
                          </a:solidFill>
                          <a:effectLst/>
                          <a:latin typeface="Palatino Linotype" panose="02040502050505030304" pitchFamily="18" charset="0"/>
                        </a:rPr>
                        <a:t>1118, 1141, 1163</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a:solidFill>
                            <a:srgbClr val="254AA5"/>
                          </a:solidFill>
                          <a:effectLst/>
                          <a:latin typeface="Palatino Linotype" panose="02040502050505030304" pitchFamily="18" charset="0"/>
                        </a:rPr>
                        <a:t>1118, 1118, 1121/22, 1126, 1126, 1141</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a:solidFill>
                            <a:srgbClr val="254AA5"/>
                          </a:solidFill>
                          <a:effectLst/>
                          <a:latin typeface="Palatino Linotype" panose="02040502050505030304" pitchFamily="18" charset="0"/>
                        </a:rPr>
                        <a:t>1147, 1154</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1729996803"/>
                  </a:ext>
                </a:extLst>
              </a:tr>
              <a:tr h="462524">
                <a:tc>
                  <a:txBody>
                    <a:bodyPr/>
                    <a:lstStyle/>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13th</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nchor="ctr"/>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1219 (2), 1220 (2), 1221 (2), 1235 (2), 1253 (2), 1269, 1270 (2), 1281 (2)</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1275</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1250, 1257, 1257, 1264, 1264, 1270, 1272, 1273, 1281</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1229, 1235, 1245, 1260, 1267, 1268 (2), 1270, 1285, 1294, 1296, 1300</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2481163116"/>
                  </a:ext>
                </a:extLst>
              </a:tr>
            </a:tbl>
          </a:graphicData>
        </a:graphic>
      </p:graphicFrame>
      <p:sp>
        <p:nvSpPr>
          <p:cNvPr id="9" name="TextBox 8">
            <a:extLst>
              <a:ext uri="{FF2B5EF4-FFF2-40B4-BE49-F238E27FC236}">
                <a16:creationId xmlns:a16="http://schemas.microsoft.com/office/drawing/2014/main" id="{2C80675A-3D04-4995-7EAF-A47EA47AE40F}"/>
              </a:ext>
            </a:extLst>
          </p:cNvPr>
          <p:cNvSpPr txBox="1"/>
          <p:nvPr/>
        </p:nvSpPr>
        <p:spPr>
          <a:xfrm>
            <a:off x="1066800" y="1148914"/>
            <a:ext cx="7010399" cy="281552"/>
          </a:xfrm>
          <a:prstGeom prst="rect">
            <a:avLst/>
          </a:prstGeom>
          <a:noFill/>
        </p:spPr>
        <p:txBody>
          <a:bodyPr wrap="square">
            <a:spAutoFit/>
          </a:bodyPr>
          <a:lstStyle/>
          <a:p>
            <a:pPr marL="0" marR="0" indent="0" algn="ctr">
              <a:lnSpc>
                <a:spcPct val="107000"/>
              </a:lnSpc>
              <a:spcBef>
                <a:spcPts val="0"/>
              </a:spcBef>
              <a:spcAft>
                <a:spcPts val="800"/>
              </a:spcAft>
            </a:pP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flood occurrences in Poland and some Central European countries, 11</a:t>
            </a:r>
            <a:r>
              <a:rPr lang="en-US" sz="12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lang="en-US" sz="12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centuries</a:t>
            </a:r>
            <a:endParaRPr lang="en-US" sz="1200" dirty="0">
              <a:solidFill>
                <a:srgbClr val="254AA5"/>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2080159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graphicFrame>
        <p:nvGraphicFramePr>
          <p:cNvPr id="6" name="Table 5">
            <a:extLst>
              <a:ext uri="{FF2B5EF4-FFF2-40B4-BE49-F238E27FC236}">
                <a16:creationId xmlns:a16="http://schemas.microsoft.com/office/drawing/2014/main" id="{7AF5D0A1-8B04-B56C-55F4-FA5D0779CBC2}"/>
              </a:ext>
            </a:extLst>
          </p:cNvPr>
          <p:cNvGraphicFramePr>
            <a:graphicFrameLocks noGrp="1"/>
          </p:cNvGraphicFramePr>
          <p:nvPr>
            <p:extLst>
              <p:ext uri="{D42A27DB-BD31-4B8C-83A1-F6EECF244321}">
                <p14:modId xmlns:p14="http://schemas.microsoft.com/office/powerpoint/2010/main" val="2851885923"/>
              </p:ext>
            </p:extLst>
          </p:nvPr>
        </p:nvGraphicFramePr>
        <p:xfrm>
          <a:off x="594121" y="1396839"/>
          <a:ext cx="8057212" cy="4797044"/>
        </p:xfrm>
        <a:graphic>
          <a:graphicData uri="http://schemas.openxmlformats.org/drawingml/2006/table">
            <a:tbl>
              <a:tblPr firstRow="1" firstCol="1" bandRow="1">
                <a:tableStyleId>{5940675A-B579-460E-94D1-54222C63F5DA}</a:tableStyleId>
              </a:tblPr>
              <a:tblGrid>
                <a:gridCol w="809806">
                  <a:extLst>
                    <a:ext uri="{9D8B030D-6E8A-4147-A177-3AD203B41FA5}">
                      <a16:colId xmlns:a16="http://schemas.microsoft.com/office/drawing/2014/main" val="2494560374"/>
                    </a:ext>
                  </a:extLst>
                </a:gridCol>
                <a:gridCol w="2099773">
                  <a:extLst>
                    <a:ext uri="{9D8B030D-6E8A-4147-A177-3AD203B41FA5}">
                      <a16:colId xmlns:a16="http://schemas.microsoft.com/office/drawing/2014/main" val="3359207440"/>
                    </a:ext>
                  </a:extLst>
                </a:gridCol>
                <a:gridCol w="1187376">
                  <a:extLst>
                    <a:ext uri="{9D8B030D-6E8A-4147-A177-3AD203B41FA5}">
                      <a16:colId xmlns:a16="http://schemas.microsoft.com/office/drawing/2014/main" val="1138126520"/>
                    </a:ext>
                  </a:extLst>
                </a:gridCol>
                <a:gridCol w="1414876">
                  <a:extLst>
                    <a:ext uri="{9D8B030D-6E8A-4147-A177-3AD203B41FA5}">
                      <a16:colId xmlns:a16="http://schemas.microsoft.com/office/drawing/2014/main" val="2496201065"/>
                    </a:ext>
                  </a:extLst>
                </a:gridCol>
                <a:gridCol w="2545381">
                  <a:extLst>
                    <a:ext uri="{9D8B030D-6E8A-4147-A177-3AD203B41FA5}">
                      <a16:colId xmlns:a16="http://schemas.microsoft.com/office/drawing/2014/main" val="889375989"/>
                    </a:ext>
                  </a:extLst>
                </a:gridCol>
              </a:tblGrid>
              <a:tr h="716470">
                <a:tc>
                  <a:txBody>
                    <a:bodyPr/>
                    <a:lstStyle/>
                    <a:p>
                      <a:pPr marL="71755" marR="71755" indent="0" algn="ctr">
                        <a:lnSpc>
                          <a:spcPct val="200000"/>
                        </a:lnSpc>
                        <a:spcBef>
                          <a:spcPts val="600"/>
                        </a:spcBef>
                        <a:spcAft>
                          <a:spcPts val="0"/>
                        </a:spcAft>
                      </a:pPr>
                      <a:r>
                        <a:rPr lang="en-US" sz="1300" u="none" dirty="0">
                          <a:solidFill>
                            <a:srgbClr val="254AA5"/>
                          </a:solidFill>
                          <a:effectLst/>
                          <a:latin typeface="Palatino Linotype" panose="02040502050505030304" pitchFamily="18" charset="0"/>
                        </a:rPr>
                        <a:t>Century</a:t>
                      </a:r>
                      <a:endParaRPr lang="en-US" sz="1300" u="none"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Current research</a:t>
                      </a: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(Poland)</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300" u="none" strike="noStrike">
                          <a:solidFill>
                            <a:srgbClr val="254AA5"/>
                          </a:solidFill>
                          <a:effectLst/>
                          <a:latin typeface="Palatino Linotype" panose="02040502050505030304" pitchFamily="18" charset="0"/>
                          <a:hlinkClick r:id="rId3" action="ppaction://hlinkfile" tooltip="Mudelsee, 2003 #363">
                            <a:extLst>
                              <a:ext uri="{A12FA001-AC4F-418D-AE19-62706E023703}">
                                <ahyp:hlinkClr xmlns:ahyp="http://schemas.microsoft.com/office/drawing/2018/hyperlinkcolor" val="tx"/>
                              </a:ext>
                            </a:extLst>
                          </a:hlinkClick>
                        </a:rPr>
                        <a:t>Mudelsee et al. (2003)</a:t>
                      </a:r>
                      <a:endParaRPr lang="en-US" sz="1300">
                        <a:solidFill>
                          <a:srgbClr val="254AA5"/>
                        </a:solidFill>
                        <a:effectLst/>
                        <a:latin typeface="Palatino Linotype" panose="02040502050505030304" pitchFamily="18" charset="0"/>
                      </a:endParaRP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(Germany)</a:t>
                      </a: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Elbe</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300" u="none" strike="noStrike">
                          <a:solidFill>
                            <a:srgbClr val="254AA5"/>
                          </a:solidFill>
                          <a:effectLst/>
                          <a:latin typeface="Palatino Linotype" panose="02040502050505030304" pitchFamily="18" charset="0"/>
                          <a:hlinkClick r:id="rId4" action="ppaction://hlinkfile" tooltip="Brázdil, 2006 #585">
                            <a:extLst>
                              <a:ext uri="{A12FA001-AC4F-418D-AE19-62706E023703}">
                                <ahyp:hlinkClr xmlns:ahyp="http://schemas.microsoft.com/office/drawing/2018/hyperlinkcolor" val="tx"/>
                              </a:ext>
                            </a:extLst>
                          </a:hlinkClick>
                        </a:rPr>
                        <a:t>Brázdil et al. (2005)</a:t>
                      </a:r>
                      <a:endParaRPr lang="en-US" sz="1300">
                        <a:solidFill>
                          <a:srgbClr val="254AA5"/>
                        </a:solidFill>
                        <a:effectLst/>
                        <a:latin typeface="Palatino Linotype" panose="02040502050505030304" pitchFamily="18" charset="0"/>
                      </a:endParaRP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(Czech Republic)</a:t>
                      </a: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Vltava, Ohře, Elbe</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300" u="none" strike="noStrike">
                          <a:solidFill>
                            <a:srgbClr val="254AA5"/>
                          </a:solidFill>
                          <a:effectLst/>
                          <a:latin typeface="Palatino Linotype" panose="02040502050505030304" pitchFamily="18" charset="0"/>
                          <a:hlinkClick r:id="rId5" action="ppaction://hlinkfile" tooltip="Kiss, 2019 #546">
                            <a:extLst>
                              <a:ext uri="{A12FA001-AC4F-418D-AE19-62706E023703}">
                                <ahyp:hlinkClr xmlns:ahyp="http://schemas.microsoft.com/office/drawing/2018/hyperlinkcolor" val="tx"/>
                              </a:ext>
                            </a:extLst>
                          </a:hlinkClick>
                        </a:rPr>
                        <a:t>Kiss (2019)</a:t>
                      </a:r>
                      <a:endParaRPr lang="en-US" sz="1300">
                        <a:solidFill>
                          <a:srgbClr val="254AA5"/>
                        </a:solidFill>
                        <a:effectLst/>
                        <a:latin typeface="Palatino Linotype" panose="02040502050505030304" pitchFamily="18" charset="0"/>
                      </a:endParaRPr>
                    </a:p>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(Hungary)</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934484529"/>
                  </a:ext>
                </a:extLst>
              </a:tr>
              <a:tr h="1129131">
                <a:tc>
                  <a:txBody>
                    <a:bodyPr/>
                    <a:lstStyle/>
                    <a:p>
                      <a:pPr marL="0" marR="0" indent="0" algn="ctr">
                        <a:lnSpc>
                          <a:spcPct val="200000"/>
                        </a:lnSpc>
                        <a:spcBef>
                          <a:spcPts val="600"/>
                        </a:spcBef>
                        <a:spcAft>
                          <a:spcPts val="0"/>
                        </a:spcAft>
                      </a:pPr>
                      <a:r>
                        <a:rPr lang="en-US" sz="1300">
                          <a:solidFill>
                            <a:srgbClr val="254AA5"/>
                          </a:solidFill>
                          <a:effectLst/>
                          <a:latin typeface="Palatino Linotype" panose="02040502050505030304" pitchFamily="18" charset="0"/>
                        </a:rPr>
                        <a:t>14th</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nchor="ctr"/>
                </a:tc>
                <a:tc>
                  <a:txBody>
                    <a:bodyPr/>
                    <a:lstStyle/>
                    <a:p>
                      <a:pPr marL="0" marR="0" indent="0">
                        <a:lnSpc>
                          <a:spcPct val="200000"/>
                        </a:lnSpc>
                        <a:spcBef>
                          <a:spcPts val="0"/>
                        </a:spcBef>
                        <a:spcAft>
                          <a:spcPts val="0"/>
                        </a:spcAft>
                      </a:pPr>
                      <a:r>
                        <a:rPr lang="en-US" sz="1300" dirty="0">
                          <a:solidFill>
                            <a:srgbClr val="254AA5"/>
                          </a:solidFill>
                          <a:effectLst/>
                          <a:latin typeface="Palatino Linotype" panose="02040502050505030304" pitchFamily="18" charset="0"/>
                        </a:rPr>
                        <a:t>1304, 1310 (2), 1312 (2), 1316 (2), 1320, 1328, 1333?, 1337, 1342?, 1347, 1349?, 1350, 1351, 1359, 1360, 1366, 1367, 1368, 1370, 1371, 1372, 1374, 1376, 1379, 1381, 1385, 1387 (2), 1388 (3), 1393?, 1394, 1395, 1396, 1398, 1400, </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a:solidFill>
                            <a:srgbClr val="254AA5"/>
                          </a:solidFill>
                          <a:effectLst/>
                          <a:latin typeface="Palatino Linotype" panose="02040502050505030304" pitchFamily="18" charset="0"/>
                        </a:rPr>
                        <a:t>1306, 1315, 1316, 1342 (2), 1343, 1367, 1400</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a:solidFill>
                            <a:srgbClr val="254AA5"/>
                          </a:solidFill>
                          <a:effectLst/>
                          <a:latin typeface="Palatino Linotype" panose="02040502050505030304" pitchFamily="18" charset="0"/>
                        </a:rPr>
                        <a:t>1315, 1315, 1316, 1316, 1321, 1321, 1327, 1342, 1342, 1359, 1359, 1359, 1364, 1367, 1367, 1370, 1370, 1373, 1374, 1374, 1387, 1392, 1392</a:t>
                      </a:r>
                      <a:endParaRPr lang="en-US" sz="13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300" dirty="0">
                          <a:solidFill>
                            <a:srgbClr val="254AA5"/>
                          </a:solidFill>
                          <a:effectLst/>
                          <a:latin typeface="Palatino Linotype" panose="02040502050505030304" pitchFamily="18" charset="0"/>
                        </a:rPr>
                        <a:t>1316, 1325, 1328, 1334, 1333(2), 1335 (2), 1338 (2), 1341 (2), 1342 (3), 1343 (3), 1344 (2), 1345, 1346, 1347, 1348, 1349 (2), 1355, 1357 (2), 1358, 1359, 1362, 1363, 1364, 1366 (2), 1367 (2), 1372, 1373, 1374, 1377 (2), 1378, 1382, 1383, 1389, 1393, 1396 (3), 1399 (3), 1400</a:t>
                      </a:r>
                      <a:endParaRPr lang="en-US" sz="13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1314389708"/>
                  </a:ext>
                </a:extLst>
              </a:tr>
            </a:tbl>
          </a:graphicData>
        </a:graphic>
      </p:graphicFrame>
      <p:sp>
        <p:nvSpPr>
          <p:cNvPr id="9" name="TextBox 8">
            <a:extLst>
              <a:ext uri="{FF2B5EF4-FFF2-40B4-BE49-F238E27FC236}">
                <a16:creationId xmlns:a16="http://schemas.microsoft.com/office/drawing/2014/main" id="{2C80675A-3D04-4995-7EAF-A47EA47AE40F}"/>
              </a:ext>
            </a:extLst>
          </p:cNvPr>
          <p:cNvSpPr txBox="1"/>
          <p:nvPr/>
        </p:nvSpPr>
        <p:spPr>
          <a:xfrm>
            <a:off x="830479" y="1059738"/>
            <a:ext cx="7584495" cy="281552"/>
          </a:xfrm>
          <a:prstGeom prst="rect">
            <a:avLst/>
          </a:prstGeom>
          <a:noFill/>
        </p:spPr>
        <p:txBody>
          <a:bodyPr wrap="square">
            <a:spAutoFit/>
          </a:bodyPr>
          <a:lstStyle/>
          <a:p>
            <a:pPr marL="0" marR="0" indent="0" algn="ctr">
              <a:lnSpc>
                <a:spcPct val="107000"/>
              </a:lnSpc>
              <a:spcBef>
                <a:spcPts val="0"/>
              </a:spcBef>
              <a:spcAft>
                <a:spcPts val="800"/>
              </a:spcAft>
            </a:pP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flood occurrences in Poland and some Central European countries, 11</a:t>
            </a:r>
            <a:r>
              <a:rPr lang="en-US" sz="12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lang="en-US" sz="12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centuries</a:t>
            </a:r>
            <a:endParaRPr lang="en-US" sz="1200" dirty="0">
              <a:solidFill>
                <a:srgbClr val="254AA5"/>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1906421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graphicFrame>
        <p:nvGraphicFramePr>
          <p:cNvPr id="6" name="Table 5">
            <a:extLst>
              <a:ext uri="{FF2B5EF4-FFF2-40B4-BE49-F238E27FC236}">
                <a16:creationId xmlns:a16="http://schemas.microsoft.com/office/drawing/2014/main" id="{7AF5D0A1-8B04-B56C-55F4-FA5D0779CBC2}"/>
              </a:ext>
            </a:extLst>
          </p:cNvPr>
          <p:cNvGraphicFramePr>
            <a:graphicFrameLocks noGrp="1"/>
          </p:cNvGraphicFramePr>
          <p:nvPr>
            <p:extLst>
              <p:ext uri="{D42A27DB-BD31-4B8C-83A1-F6EECF244321}">
                <p14:modId xmlns:p14="http://schemas.microsoft.com/office/powerpoint/2010/main" val="2107661966"/>
              </p:ext>
            </p:extLst>
          </p:nvPr>
        </p:nvGraphicFramePr>
        <p:xfrm>
          <a:off x="428625" y="1390840"/>
          <a:ext cx="8515349" cy="5161027"/>
        </p:xfrm>
        <a:graphic>
          <a:graphicData uri="http://schemas.openxmlformats.org/drawingml/2006/table">
            <a:tbl>
              <a:tblPr firstRow="1" firstCol="1" bandRow="1">
                <a:tableStyleId>{5940675A-B579-460E-94D1-54222C63F5DA}</a:tableStyleId>
              </a:tblPr>
              <a:tblGrid>
                <a:gridCol w="819150">
                  <a:extLst>
                    <a:ext uri="{9D8B030D-6E8A-4147-A177-3AD203B41FA5}">
                      <a16:colId xmlns:a16="http://schemas.microsoft.com/office/drawing/2014/main" val="2494560374"/>
                    </a:ext>
                  </a:extLst>
                </a:gridCol>
                <a:gridCol w="2733675">
                  <a:extLst>
                    <a:ext uri="{9D8B030D-6E8A-4147-A177-3AD203B41FA5}">
                      <a16:colId xmlns:a16="http://schemas.microsoft.com/office/drawing/2014/main" val="3359207440"/>
                    </a:ext>
                  </a:extLst>
                </a:gridCol>
                <a:gridCol w="1009650">
                  <a:extLst>
                    <a:ext uri="{9D8B030D-6E8A-4147-A177-3AD203B41FA5}">
                      <a16:colId xmlns:a16="http://schemas.microsoft.com/office/drawing/2014/main" val="1138126520"/>
                    </a:ext>
                  </a:extLst>
                </a:gridCol>
                <a:gridCol w="1543050">
                  <a:extLst>
                    <a:ext uri="{9D8B030D-6E8A-4147-A177-3AD203B41FA5}">
                      <a16:colId xmlns:a16="http://schemas.microsoft.com/office/drawing/2014/main" val="2496201065"/>
                    </a:ext>
                  </a:extLst>
                </a:gridCol>
                <a:gridCol w="2409824">
                  <a:extLst>
                    <a:ext uri="{9D8B030D-6E8A-4147-A177-3AD203B41FA5}">
                      <a16:colId xmlns:a16="http://schemas.microsoft.com/office/drawing/2014/main" val="889375989"/>
                    </a:ext>
                  </a:extLst>
                </a:gridCol>
              </a:tblGrid>
              <a:tr h="457010">
                <a:tc>
                  <a:txBody>
                    <a:bodyPr/>
                    <a:lstStyle/>
                    <a:p>
                      <a:pPr marL="71755" marR="71755" indent="0" algn="ctr">
                        <a:lnSpc>
                          <a:spcPct val="200000"/>
                        </a:lnSpc>
                        <a:spcBef>
                          <a:spcPts val="600"/>
                        </a:spcBef>
                        <a:spcAft>
                          <a:spcPts val="0"/>
                        </a:spcAft>
                      </a:pPr>
                      <a:r>
                        <a:rPr lang="en-US" sz="1200" u="none" dirty="0">
                          <a:solidFill>
                            <a:srgbClr val="254AA5"/>
                          </a:solidFill>
                          <a:effectLst/>
                          <a:latin typeface="Palatino Linotype" panose="02040502050505030304" pitchFamily="18" charset="0"/>
                        </a:rPr>
                        <a:t>Century</a:t>
                      </a:r>
                      <a:endParaRPr lang="en-US" sz="1200" u="none"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gn="ctr">
                        <a:lnSpc>
                          <a:spcPct val="200000"/>
                        </a:lnSpc>
                        <a:spcBef>
                          <a:spcPts val="600"/>
                        </a:spcBef>
                        <a:spcAft>
                          <a:spcPts val="0"/>
                        </a:spcAft>
                      </a:pPr>
                      <a:r>
                        <a:rPr lang="en-US" sz="1200" dirty="0">
                          <a:solidFill>
                            <a:srgbClr val="254AA5"/>
                          </a:solidFill>
                          <a:effectLst/>
                          <a:latin typeface="Palatino Linotype" panose="02040502050505030304" pitchFamily="18" charset="0"/>
                        </a:rPr>
                        <a:t>Current research</a:t>
                      </a:r>
                    </a:p>
                  </a:txBody>
                  <a:tcPr marL="19354" marR="19354" marT="0" marB="0"/>
                </a:tc>
                <a:tc>
                  <a:txBody>
                    <a:bodyPr/>
                    <a:lstStyle/>
                    <a:p>
                      <a:pPr marL="0" marR="0" indent="0" algn="ctr">
                        <a:lnSpc>
                          <a:spcPct val="200000"/>
                        </a:lnSpc>
                        <a:spcBef>
                          <a:spcPts val="600"/>
                        </a:spcBef>
                        <a:spcAft>
                          <a:spcPts val="0"/>
                        </a:spcAft>
                      </a:pPr>
                      <a:r>
                        <a:rPr lang="en-US" sz="1200" dirty="0">
                          <a:solidFill>
                            <a:srgbClr val="254AA5"/>
                          </a:solidFill>
                          <a:effectLst/>
                          <a:latin typeface="Palatino Linotype" panose="02040502050505030304" pitchFamily="18" charset="0"/>
                        </a:rPr>
                        <a:t>(Germany)</a:t>
                      </a:r>
                    </a:p>
                  </a:txBody>
                  <a:tcPr marL="19354" marR="19354" marT="0" marB="0"/>
                </a:tc>
                <a:tc>
                  <a:txBody>
                    <a:bodyPr/>
                    <a:lstStyle/>
                    <a:p>
                      <a:pPr marL="0" marR="0" indent="0" algn="ctr">
                        <a:lnSpc>
                          <a:spcPct val="200000"/>
                        </a:lnSpc>
                        <a:spcBef>
                          <a:spcPts val="600"/>
                        </a:spcBef>
                        <a:spcAft>
                          <a:spcPts val="0"/>
                        </a:spcAft>
                      </a:pPr>
                      <a:r>
                        <a:rPr lang="en-US" sz="1200" dirty="0">
                          <a:solidFill>
                            <a:srgbClr val="254AA5"/>
                          </a:solidFill>
                          <a:effectLst/>
                          <a:latin typeface="Palatino Linotype" panose="02040502050505030304" pitchFamily="18" charset="0"/>
                        </a:rPr>
                        <a:t>(Czech Republic)</a:t>
                      </a:r>
                    </a:p>
                  </a:txBody>
                  <a:tcPr marL="19354" marR="19354" marT="0" marB="0"/>
                </a:tc>
                <a:tc>
                  <a:txBody>
                    <a:bodyPr/>
                    <a:lstStyle/>
                    <a:p>
                      <a:pPr marL="0" marR="0" indent="0" algn="ctr">
                        <a:lnSpc>
                          <a:spcPct val="200000"/>
                        </a:lnSpc>
                        <a:spcBef>
                          <a:spcPts val="600"/>
                        </a:spcBef>
                        <a:spcAft>
                          <a:spcPts val="0"/>
                        </a:spcAft>
                      </a:pPr>
                      <a:r>
                        <a:rPr lang="en-US" sz="1200" dirty="0">
                          <a:solidFill>
                            <a:srgbClr val="254AA5"/>
                          </a:solidFill>
                          <a:effectLst/>
                          <a:latin typeface="Palatino Linotype" panose="02040502050505030304" pitchFamily="18" charset="0"/>
                        </a:rPr>
                        <a:t>(Hungary)</a:t>
                      </a:r>
                      <a:endPar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934484529"/>
                  </a:ext>
                </a:extLst>
              </a:tr>
              <a:tr h="2367115">
                <a:tc>
                  <a:txBody>
                    <a:bodyPr/>
                    <a:lstStyle/>
                    <a:p>
                      <a:pPr marL="0" marR="0" indent="0" algn="ctr">
                        <a:lnSpc>
                          <a:spcPct val="200000"/>
                        </a:lnSpc>
                        <a:spcBef>
                          <a:spcPts val="600"/>
                        </a:spcBef>
                        <a:spcAft>
                          <a:spcPts val="0"/>
                        </a:spcAft>
                      </a:pPr>
                      <a:r>
                        <a:rPr lang="en-US" sz="1200" dirty="0">
                          <a:solidFill>
                            <a:srgbClr val="254AA5"/>
                          </a:solidFill>
                          <a:effectLst/>
                          <a:latin typeface="Palatino Linotype" panose="02040502050505030304" pitchFamily="18" charset="0"/>
                        </a:rPr>
                        <a:t>15th</a:t>
                      </a:r>
                      <a:endPar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nchor="ctr"/>
                </a:tc>
                <a:tc>
                  <a:txBody>
                    <a:bodyPr/>
                    <a:lstStyle/>
                    <a:p>
                      <a:pPr marL="0" marR="0" indent="0">
                        <a:lnSpc>
                          <a:spcPct val="200000"/>
                        </a:lnSpc>
                        <a:spcBef>
                          <a:spcPts val="600"/>
                        </a:spcBef>
                        <a:spcAft>
                          <a:spcPts val="0"/>
                        </a:spcAft>
                      </a:pPr>
                      <a:r>
                        <a:rPr lang="en-US" sz="1200" dirty="0">
                          <a:solidFill>
                            <a:srgbClr val="254AA5"/>
                          </a:solidFill>
                          <a:effectLst/>
                          <a:latin typeface="Palatino Linotype" panose="02040502050505030304" pitchFamily="18" charset="0"/>
                        </a:rPr>
                        <a:t>1403 (2), 1404, 1405, 1407, 1408, 1409, 1410, 1412, 1413, 1414,1415 (2), 1416, 1417, 1421, 1426, 1427(3), 1428 (2), 1430 (2), 1432, 1433, 1434 (2), 1437, 1440 (2), 1441, 1444, 1445, 1446, 1449, 1450, 1451 (3), 1452 (2), 1453, 1454 (2), 1455, 1456 (4), 1457, 1458, 1459, 1460, 1461?, 1462 (2), 1463, 1464 (2), 1465 (2), 1466 (2), 1467 (3), 1468 (3), 1469, 1470 (2), 1472 (3), 1473, 1474 (2), 1475 (2), 1476, 1477 (2), 1479, 1480, 1481, 1482, 1486, 1488, 1491 (2), 1493 (2), 1495 (2), 1496 (2), 1497 (2), 1500 (2)</a:t>
                      </a:r>
                      <a:endPar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200" dirty="0">
                          <a:solidFill>
                            <a:srgbClr val="254AA5"/>
                          </a:solidFill>
                          <a:effectLst/>
                          <a:latin typeface="Palatino Linotype" panose="02040502050505030304" pitchFamily="18" charset="0"/>
                        </a:rPr>
                        <a:t>1404, 1413, 1422, 1428 (2), 1431, 1432 (2), 1433 (2), 1434, 1435, 1437, 1443, 1445, 1446, 1449, 1451, 1457, 1480, 1481, 1488, 1491, 1493, 1495, 1496, 1497, 1498 (2)</a:t>
                      </a:r>
                      <a:endPar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200">
                          <a:solidFill>
                            <a:srgbClr val="254AA5"/>
                          </a:solidFill>
                          <a:effectLst/>
                          <a:latin typeface="Palatino Linotype" panose="02040502050505030304" pitchFamily="18" charset="0"/>
                        </a:rPr>
                        <a:t>1405, 1405, 1432 (3), 1432, 1432 (2), 1433, 1433, 1434, 1434, 1437, 1445, 1445, 1454, 1457, 1459, 1461, 1464, 1464, 1464, 1481, 1491, 1491, 1496, 1496</a:t>
                      </a:r>
                      <a:endParaRPr lang="en-US" sz="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tc>
                  <a:txBody>
                    <a:bodyPr/>
                    <a:lstStyle/>
                    <a:p>
                      <a:pPr marL="0" marR="0" indent="0">
                        <a:lnSpc>
                          <a:spcPct val="200000"/>
                        </a:lnSpc>
                        <a:spcBef>
                          <a:spcPts val="600"/>
                        </a:spcBef>
                        <a:spcAft>
                          <a:spcPts val="0"/>
                        </a:spcAft>
                      </a:pPr>
                      <a:r>
                        <a:rPr lang="en-US" sz="1200" dirty="0">
                          <a:solidFill>
                            <a:srgbClr val="254AA5"/>
                          </a:solidFill>
                          <a:effectLst/>
                          <a:latin typeface="Palatino Linotype" panose="02040502050505030304" pitchFamily="18" charset="0"/>
                        </a:rPr>
                        <a:t>1400, 1402 (3), 1405, 1406, 1408, 1409, 1410, 1411, 1412, 1413 (2), 1414, 1416, 1417, 1419, 1421 (2), 1422 (2), 1423, 1424 (3), 1426 (2), 1432 (2), 1433, 1434, 1435, 1436 (2), 1437 (2), 1439 (2), 1440 (2), 1442, 1443 (2), 1444 (2), 1445, 1446, 1447, 1454 (3), 1458 (2), 1465, 1466 (2), 1468, 1469 (2), 1472, 1476, 1478 (2), 1480 (2), 1481, 1482, 1484, 1485 (2), 1486, 1487, 1488, 1489, 1490, 1491 (2), 1493 (2), 1495 (2), 1496 (2), 1498, 1499 (3), 1500</a:t>
                      </a:r>
                      <a:endPar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19354" marR="19354" marT="0" marB="0"/>
                </a:tc>
                <a:extLst>
                  <a:ext uri="{0D108BD9-81ED-4DB2-BD59-A6C34878D82A}">
                    <a16:rowId xmlns:a16="http://schemas.microsoft.com/office/drawing/2014/main" val="2490292134"/>
                  </a:ext>
                </a:extLst>
              </a:tr>
            </a:tbl>
          </a:graphicData>
        </a:graphic>
      </p:graphicFrame>
      <p:sp>
        <p:nvSpPr>
          <p:cNvPr id="9" name="TextBox 8">
            <a:extLst>
              <a:ext uri="{FF2B5EF4-FFF2-40B4-BE49-F238E27FC236}">
                <a16:creationId xmlns:a16="http://schemas.microsoft.com/office/drawing/2014/main" id="{2C80675A-3D04-4995-7EAF-A47EA47AE40F}"/>
              </a:ext>
            </a:extLst>
          </p:cNvPr>
          <p:cNvSpPr txBox="1"/>
          <p:nvPr/>
        </p:nvSpPr>
        <p:spPr>
          <a:xfrm>
            <a:off x="1272310" y="1044127"/>
            <a:ext cx="7160490" cy="281552"/>
          </a:xfrm>
          <a:prstGeom prst="rect">
            <a:avLst/>
          </a:prstGeom>
          <a:noFill/>
        </p:spPr>
        <p:txBody>
          <a:bodyPr wrap="square">
            <a:spAutoFit/>
          </a:bodyPr>
          <a:lstStyle/>
          <a:p>
            <a:pPr marL="0" marR="0" indent="0" algn="ctr">
              <a:lnSpc>
                <a:spcPct val="107000"/>
              </a:lnSpc>
              <a:spcBef>
                <a:spcPts val="0"/>
              </a:spcBef>
              <a:spcAft>
                <a:spcPts val="800"/>
              </a:spcAft>
            </a:pP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flood occurrences in Poland and some Central European countries, 11</a:t>
            </a:r>
            <a:r>
              <a:rPr lang="en-US" sz="12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lang="en-US" sz="12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centuries</a:t>
            </a:r>
            <a:endParaRPr lang="en-US" sz="1200" dirty="0">
              <a:solidFill>
                <a:srgbClr val="254AA5"/>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2090217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6" name="Rectangle 2">
            <a:extLst>
              <a:ext uri="{FF2B5EF4-FFF2-40B4-BE49-F238E27FC236}">
                <a16:creationId xmlns:a16="http://schemas.microsoft.com/office/drawing/2014/main" id="{C3DDF454-4FFD-B933-52C5-C5F5AC3B4355}"/>
              </a:ext>
            </a:extLst>
          </p:cNvPr>
          <p:cNvSpPr>
            <a:spLocks noChangeArrowheads="1"/>
          </p:cNvSpPr>
          <p:nvPr/>
        </p:nvSpPr>
        <p:spPr bwMode="auto">
          <a:xfrm>
            <a:off x="2152072" y="12811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4">
            <a:extLst>
              <a:ext uri="{FF2B5EF4-FFF2-40B4-BE49-F238E27FC236}">
                <a16:creationId xmlns:a16="http://schemas.microsoft.com/office/drawing/2014/main" id="{34E44F77-44E3-F6C7-2B6E-CC6B77E7D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08" t="4784" r="14117" b="13658"/>
          <a:stretch>
            <a:fillRect/>
          </a:stretch>
        </p:blipFill>
        <p:spPr bwMode="auto">
          <a:xfrm>
            <a:off x="301986" y="1351905"/>
            <a:ext cx="8540027" cy="41541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67B33FA-C348-5C82-225E-9238DCFA5B94}"/>
              </a:ext>
            </a:extLst>
          </p:cNvPr>
          <p:cNvSpPr>
            <a:spLocks noChangeArrowheads="1"/>
          </p:cNvSpPr>
          <p:nvPr/>
        </p:nvSpPr>
        <p:spPr bwMode="auto">
          <a:xfrm>
            <a:off x="1480847" y="5619247"/>
            <a:ext cx="61823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Number of floods in Poland, Germany, Czech Republic and Hungary, 1001–1500</a:t>
            </a:r>
            <a:endParaRPr kumimoji="0" lang="en-US" altLang="en-US" sz="1200" b="0" i="0" u="none" strike="noStrike" cap="none" normalizeH="0" baseline="0" dirty="0">
              <a:ln>
                <a:noFill/>
              </a:ln>
              <a:solidFill>
                <a:srgbClr val="254AA5"/>
              </a:solidFill>
              <a:effectLst/>
              <a:latin typeface="Palatino Linotype" panose="02040502050505030304" pitchFamily="18" charset="0"/>
            </a:endParaRPr>
          </a:p>
        </p:txBody>
      </p:sp>
    </p:spTree>
    <p:extLst>
      <p:ext uri="{BB962C8B-B14F-4D97-AF65-F5344CB8AC3E}">
        <p14:creationId xmlns:p14="http://schemas.microsoft.com/office/powerpoint/2010/main" val="3800811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4" name="TextBox 3">
            <a:extLst>
              <a:ext uri="{FF2B5EF4-FFF2-40B4-BE49-F238E27FC236}">
                <a16:creationId xmlns:a16="http://schemas.microsoft.com/office/drawing/2014/main" id="{462422C8-6ED8-597A-49BB-5240F81061B6}"/>
              </a:ext>
            </a:extLst>
          </p:cNvPr>
          <p:cNvSpPr txBox="1"/>
          <p:nvPr/>
        </p:nvSpPr>
        <p:spPr>
          <a:xfrm>
            <a:off x="360219" y="823254"/>
            <a:ext cx="1697181"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Conclusions</a:t>
            </a:r>
            <a:endParaRPr lang="en-US" dirty="0"/>
          </a:p>
        </p:txBody>
      </p:sp>
      <p:sp>
        <p:nvSpPr>
          <p:cNvPr id="9" name="TextBox 8">
            <a:extLst>
              <a:ext uri="{FF2B5EF4-FFF2-40B4-BE49-F238E27FC236}">
                <a16:creationId xmlns:a16="http://schemas.microsoft.com/office/drawing/2014/main" id="{2C2871AE-6B14-4EA7-2892-C3D774C2FA3A}"/>
              </a:ext>
            </a:extLst>
          </p:cNvPr>
          <p:cNvSpPr txBox="1"/>
          <p:nvPr/>
        </p:nvSpPr>
        <p:spPr>
          <a:xfrm>
            <a:off x="286802" y="1204413"/>
            <a:ext cx="8570396" cy="3279424"/>
          </a:xfrm>
          <a:prstGeom prst="rect">
            <a:avLst/>
          </a:prstGeom>
          <a:noFill/>
        </p:spPr>
        <p:txBody>
          <a:bodyPr wrap="square">
            <a:spAutoFit/>
          </a:bodyPr>
          <a:lstStyle/>
          <a:p>
            <a:pPr marR="0" algn="just">
              <a:lnSpc>
                <a:spcPct val="200000"/>
              </a:lnSpc>
              <a:spcBef>
                <a:spcPts val="600"/>
              </a:spcBef>
              <a:spcAft>
                <a:spcPts val="0"/>
              </a:spcAft>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The main results of the present paper can be summarized as follows:</a:t>
            </a:r>
            <a:endParaRPr lang="en-US" sz="1400" i="1" kern="1400" dirty="0">
              <a:solidFill>
                <a:srgbClr val="254AA5"/>
              </a:solidFill>
              <a:effectLst/>
              <a:latin typeface="Palatino Linotype" panose="02040502050505030304" pitchFamily="18" charset="0"/>
              <a:ea typeface="Times New Roman" panose="02020603050405020304" pitchFamily="18" charset="0"/>
            </a:endParaRPr>
          </a:p>
          <a:p>
            <a:pPr marL="285750" marR="0" lvl="0" indent="-28575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 total of 166 floods were recorded in the study period. The greatest number (102, i.e. 61.4%) was noted in the 15</a:t>
            </a:r>
            <a:r>
              <a:rPr lang="en-US" sz="1400" i="0" kern="14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century, and the second greatest in the 14</a:t>
            </a:r>
            <a:r>
              <a:rPr lang="en-US" sz="1400" i="0" kern="14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century (40, 24.1%) </a:t>
            </a:r>
          </a:p>
          <a:p>
            <a:pPr marL="285750" marR="0" lvl="0" indent="-28575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Floods were registered most often for the Vistula River basin (84 cases). Significantly fewer floods (69) were observed in the Oder River basin. </a:t>
            </a:r>
          </a:p>
          <a:p>
            <a:pPr marL="285750" marR="0" lvl="0" indent="-28575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The most 11</a:t>
            </a:r>
            <a:r>
              <a:rPr lang="en-US" sz="1400" i="0" kern="14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lang="en-US" sz="1400" i="0" kern="14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-century floods occurred in the Baltic Coast and Pomerania (57, 34.3%) and in Silesia (55, 33.1%).</a:t>
            </a:r>
            <a:endParaRPr lang="en-US" sz="1400" i="1" kern="1400" dirty="0">
              <a:solidFill>
                <a:srgbClr val="254AA5"/>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404148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4" name="TextBox 3">
            <a:extLst>
              <a:ext uri="{FF2B5EF4-FFF2-40B4-BE49-F238E27FC236}">
                <a16:creationId xmlns:a16="http://schemas.microsoft.com/office/drawing/2014/main" id="{462422C8-6ED8-597A-49BB-5240F81061B6}"/>
              </a:ext>
            </a:extLst>
          </p:cNvPr>
          <p:cNvSpPr txBox="1"/>
          <p:nvPr/>
        </p:nvSpPr>
        <p:spPr>
          <a:xfrm>
            <a:off x="360219" y="823254"/>
            <a:ext cx="1697181"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Conclusions</a:t>
            </a:r>
            <a:endParaRPr lang="en-US" dirty="0"/>
          </a:p>
        </p:txBody>
      </p:sp>
      <p:sp>
        <p:nvSpPr>
          <p:cNvPr id="9" name="TextBox 8">
            <a:extLst>
              <a:ext uri="{FF2B5EF4-FFF2-40B4-BE49-F238E27FC236}">
                <a16:creationId xmlns:a16="http://schemas.microsoft.com/office/drawing/2014/main" id="{2C2871AE-6B14-4EA7-2892-C3D774C2FA3A}"/>
              </a:ext>
            </a:extLst>
          </p:cNvPr>
          <p:cNvSpPr txBox="1"/>
          <p:nvPr/>
        </p:nvSpPr>
        <p:spPr>
          <a:xfrm>
            <a:off x="286802" y="1204413"/>
            <a:ext cx="8570396" cy="3710311"/>
          </a:xfrm>
          <a:prstGeom prst="rect">
            <a:avLst/>
          </a:prstGeom>
          <a:noFill/>
        </p:spPr>
        <p:txBody>
          <a:bodyPr wrap="square">
            <a:spAutoFit/>
          </a:bodyPr>
          <a:lstStyle/>
          <a:p>
            <a:pPr marL="0" marR="0" algn="just">
              <a:lnSpc>
                <a:spcPct val="200000"/>
              </a:lnSpc>
              <a:spcBef>
                <a:spcPts val="600"/>
              </a:spcBef>
              <a:spcAft>
                <a:spcPts val="0"/>
              </a:spcAft>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The main results of the present paper can be summarized as follows:</a:t>
            </a:r>
            <a:endParaRPr lang="en-US" sz="1400" i="1" kern="1400" dirty="0">
              <a:solidFill>
                <a:srgbClr val="254AA5"/>
              </a:solidFill>
              <a:effectLst/>
              <a:latin typeface="Palatino Linotype" panose="02040502050505030304" pitchFamily="18" charset="0"/>
              <a:ea typeface="Times New Roman" panose="02020603050405020304" pitchFamily="18" charset="0"/>
            </a:endParaRPr>
          </a:p>
          <a:p>
            <a:pPr marL="342900" marR="0" lvl="0" indent="-34290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The "above average or supra-regional floods" category was most common (77 cases) in Poland in the period 1001–1500 according to the classification of </a:t>
            </a:r>
            <a:r>
              <a:rPr lang="en-US" sz="1400" i="0" u="sng"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3" action="ppaction://hlinkfile" tooltip="Brázdil, 2006 #2">
                  <a:extLst>
                    <a:ext uri="{A12FA001-AC4F-418D-AE19-62706E023703}">
                      <ahyp:hlinkClr xmlns:ahyp="http://schemas.microsoft.com/office/drawing/2018/hyperlinkcolor" val="tx"/>
                    </a:ext>
                  </a:extLst>
                </a:hlinkClick>
              </a:rPr>
              <a:t>Brázdil et al. (2006)</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marL="342900" marR="0" lvl="0" indent="-34290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The flood events indexation according to the  </a:t>
            </a:r>
            <a:r>
              <a:rPr lang="en-US" sz="1400" i="0" u="sng"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4" action="ppaction://hlinkfile" tooltip="Barriendos, 2004 #10">
                  <a:extLst>
                    <a:ext uri="{A12FA001-AC4F-418D-AE19-62706E023703}">
                      <ahyp:hlinkClr xmlns:ahyp="http://schemas.microsoft.com/office/drawing/2018/hyperlinkcolor" val="tx"/>
                    </a:ext>
                  </a:extLst>
                </a:hlinkClick>
              </a:rPr>
              <a:t>Barriendos and Coeur (2004)</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classification shows that “extraordinary” floods (category 1) occurred more often (99 cases) than other distinguished flood categories. The “catastrophic” floods category was also quite common (62 cases</a:t>
            </a:r>
            <a:r>
              <a:rPr lang="en-US" sz="1400" kern="1400" dirty="0">
                <a:solidFill>
                  <a:srgbClr val="254AA5"/>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marR="0" lvl="0" indent="-34290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The main reason for floods in Poland in the 11</a:t>
            </a:r>
            <a:r>
              <a:rPr lang="en-US" sz="1400" i="0" kern="14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lang="en-US" sz="1400" i="0" kern="1400" baseline="300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centuries was the three sub-types of rain (47.6%, 79 cases). </a:t>
            </a:r>
            <a:endParaRPr lang="en-US" sz="1400" i="1" kern="1400" dirty="0">
              <a:solidFill>
                <a:srgbClr val="254AA5"/>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1936145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4" name="TextBox 3">
            <a:extLst>
              <a:ext uri="{FF2B5EF4-FFF2-40B4-BE49-F238E27FC236}">
                <a16:creationId xmlns:a16="http://schemas.microsoft.com/office/drawing/2014/main" id="{462422C8-6ED8-597A-49BB-5240F81061B6}"/>
              </a:ext>
            </a:extLst>
          </p:cNvPr>
          <p:cNvSpPr txBox="1"/>
          <p:nvPr/>
        </p:nvSpPr>
        <p:spPr>
          <a:xfrm>
            <a:off x="360219" y="823254"/>
            <a:ext cx="1697181"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Conclusions</a:t>
            </a:r>
            <a:endParaRPr lang="en-US" dirty="0"/>
          </a:p>
        </p:txBody>
      </p:sp>
      <p:sp>
        <p:nvSpPr>
          <p:cNvPr id="9" name="TextBox 8">
            <a:extLst>
              <a:ext uri="{FF2B5EF4-FFF2-40B4-BE49-F238E27FC236}">
                <a16:creationId xmlns:a16="http://schemas.microsoft.com/office/drawing/2014/main" id="{2C2871AE-6B14-4EA7-2892-C3D774C2FA3A}"/>
              </a:ext>
            </a:extLst>
          </p:cNvPr>
          <p:cNvSpPr txBox="1"/>
          <p:nvPr/>
        </p:nvSpPr>
        <p:spPr>
          <a:xfrm>
            <a:off x="286802" y="1204413"/>
            <a:ext cx="8570396" cy="2771593"/>
          </a:xfrm>
          <a:prstGeom prst="rect">
            <a:avLst/>
          </a:prstGeom>
          <a:noFill/>
        </p:spPr>
        <p:txBody>
          <a:bodyPr wrap="square">
            <a:spAutoFit/>
          </a:bodyPr>
          <a:lstStyle/>
          <a:p>
            <a:pPr marL="0" marR="0" algn="just">
              <a:lnSpc>
                <a:spcPct val="200000"/>
              </a:lnSpc>
              <a:spcBef>
                <a:spcPts val="600"/>
              </a:spcBef>
              <a:spcAft>
                <a:spcPts val="0"/>
              </a:spcAft>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The main results of the present paper can be summarized as follows:</a:t>
            </a:r>
            <a:endParaRPr lang="en-US" sz="1400" i="1" kern="1400" dirty="0">
              <a:solidFill>
                <a:srgbClr val="254AA5"/>
              </a:solidFill>
              <a:effectLst/>
              <a:latin typeface="Palatino Linotype" panose="02040502050505030304" pitchFamily="18" charset="0"/>
              <a:ea typeface="Times New Roman" panose="02020603050405020304" pitchFamily="18" charset="0"/>
            </a:endParaRPr>
          </a:p>
          <a:p>
            <a:pPr marL="342900" marR="0" lvl="0" indent="-34290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Analysis shows that about 63% and 60% of floods that occurred in the Czech Republic and Germany, respectively, were also noted in the area of Poland. </a:t>
            </a:r>
          </a:p>
          <a:p>
            <a:pPr marL="342900" marR="0" lvl="0" indent="-342900" algn="just">
              <a:lnSpc>
                <a:spcPct val="200000"/>
              </a:lnSpc>
              <a:spcBef>
                <a:spcPts val="600"/>
              </a:spcBef>
              <a:spcAft>
                <a:spcPts val="0"/>
              </a:spcAft>
              <a:buFont typeface="Wingdings" panose="05000000000000000000" pitchFamily="2" charset="2"/>
              <a:buChar char="§"/>
            </a:pPr>
            <a:r>
              <a:rPr lang="en-US" sz="1400" i="0" kern="14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Smaller spatial correlation was found for the extreme floods category than for all floods. It seems that this phenomenon is caused mainly by large biases related to differences in the criteria used to define extreme floods. </a:t>
            </a:r>
            <a:endParaRPr lang="en-US" sz="1400" i="1" kern="1400" dirty="0">
              <a:solidFill>
                <a:srgbClr val="254AA5"/>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308982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a:extLst>
              <a:ext uri="{FF2B5EF4-FFF2-40B4-BE49-F238E27FC236}">
                <a16:creationId xmlns:a16="http://schemas.microsoft.com/office/drawing/2014/main" id="{3B94FB1E-F289-3937-589C-DDC33D16B1B1}"/>
              </a:ext>
            </a:extLst>
          </p:cNvPr>
          <p:cNvSpPr txBox="1"/>
          <p:nvPr/>
        </p:nvSpPr>
        <p:spPr>
          <a:xfrm>
            <a:off x="2165288" y="18407"/>
            <a:ext cx="448233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2165288" y="263451"/>
            <a:ext cx="939862"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pic>
        <p:nvPicPr>
          <p:cNvPr id="5" name="Picture 4">
            <a:extLst>
              <a:ext uri="{FF2B5EF4-FFF2-40B4-BE49-F238E27FC236}">
                <a16:creationId xmlns:a16="http://schemas.microsoft.com/office/drawing/2014/main" id="{BA422DC5-C33C-36F8-1A5D-AAFCC8AFE2B4}"/>
              </a:ext>
            </a:extLst>
          </p:cNvPr>
          <p:cNvPicPr>
            <a:picLocks noChangeAspect="1"/>
          </p:cNvPicPr>
          <p:nvPr/>
        </p:nvPicPr>
        <p:blipFill>
          <a:blip r:embed="rId2"/>
          <a:stretch>
            <a:fillRect/>
          </a:stretch>
        </p:blipFill>
        <p:spPr>
          <a:xfrm>
            <a:off x="34894" y="72056"/>
            <a:ext cx="1999538" cy="385144"/>
          </a:xfrm>
          <a:prstGeom prst="rect">
            <a:avLst/>
          </a:prstGeom>
        </p:spPr>
      </p:pic>
      <p:sp>
        <p:nvSpPr>
          <p:cNvPr id="6" name="TextBox 5">
            <a:extLst>
              <a:ext uri="{FF2B5EF4-FFF2-40B4-BE49-F238E27FC236}">
                <a16:creationId xmlns:a16="http://schemas.microsoft.com/office/drawing/2014/main" id="{92A10DC9-5F9E-89E4-0390-C31FCB58539E}"/>
              </a:ext>
            </a:extLst>
          </p:cNvPr>
          <p:cNvSpPr txBox="1"/>
          <p:nvPr/>
        </p:nvSpPr>
        <p:spPr>
          <a:xfrm>
            <a:off x="2297141" y="1067777"/>
            <a:ext cx="4549705" cy="477054"/>
          </a:xfrm>
          <a:prstGeom prst="rect">
            <a:avLst/>
          </a:prstGeom>
          <a:noFill/>
        </p:spPr>
        <p:txBody>
          <a:bodyPr wrap="square">
            <a:spAutoFit/>
          </a:bodyPr>
          <a:lstStyle/>
          <a:p>
            <a:r>
              <a:rPr lang="en-US" sz="2500" b="1" dirty="0">
                <a:solidFill>
                  <a:srgbClr val="11208B"/>
                </a:solidFill>
                <a:latin typeface="Palatino Linotype" panose="02040502050505030304" pitchFamily="18" charset="0"/>
                <a:cs typeface="Arial" panose="020B0604020202020204" pitchFamily="34" charset="0"/>
              </a:rPr>
              <a:t>Thank You for your attention!</a:t>
            </a:r>
          </a:p>
        </p:txBody>
      </p:sp>
      <p:sp>
        <p:nvSpPr>
          <p:cNvPr id="7" name="TextBox 6">
            <a:extLst>
              <a:ext uri="{FF2B5EF4-FFF2-40B4-BE49-F238E27FC236}">
                <a16:creationId xmlns:a16="http://schemas.microsoft.com/office/drawing/2014/main" id="{AB7EC6F3-A7D2-AA05-94DD-066D46830904}"/>
              </a:ext>
            </a:extLst>
          </p:cNvPr>
          <p:cNvSpPr txBox="1"/>
          <p:nvPr/>
        </p:nvSpPr>
        <p:spPr>
          <a:xfrm>
            <a:off x="3248712" y="5770756"/>
            <a:ext cx="2646574" cy="382477"/>
          </a:xfrm>
          <a:prstGeom prst="rect">
            <a:avLst/>
          </a:prstGeom>
          <a:noFill/>
        </p:spPr>
        <p:txBody>
          <a:bodyPr wrap="square">
            <a:spAutoFit/>
          </a:bodyPr>
          <a:lstStyle/>
          <a:p>
            <a:pPr algn="ctr">
              <a:lnSpc>
                <a:spcPct val="150000"/>
              </a:lnSpc>
            </a:pPr>
            <a:r>
              <a:rPr lang="en-US" sz="1400" dirty="0">
                <a:solidFill>
                  <a:srgbClr val="11208B"/>
                </a:solidFill>
                <a:latin typeface="Palatino Linotype" panose="02040502050505030304" pitchFamily="18" charset="0"/>
                <a:cs typeface="Arial" panose="020B0604020202020204" pitchFamily="34" charset="0"/>
              </a:rPr>
              <a:t>babak.ghazi@doktorant.umk.pl</a:t>
            </a:r>
          </a:p>
        </p:txBody>
      </p:sp>
      <p:pic>
        <p:nvPicPr>
          <p:cNvPr id="4" name="Picture 3">
            <a:extLst>
              <a:ext uri="{FF2B5EF4-FFF2-40B4-BE49-F238E27FC236}">
                <a16:creationId xmlns:a16="http://schemas.microsoft.com/office/drawing/2014/main" id="{27F3F12E-4B5B-3F69-4793-8548C9B8305A}"/>
              </a:ext>
            </a:extLst>
          </p:cNvPr>
          <p:cNvPicPr>
            <a:picLocks noChangeAspect="1"/>
          </p:cNvPicPr>
          <p:nvPr/>
        </p:nvPicPr>
        <p:blipFill>
          <a:blip r:embed="rId3"/>
          <a:stretch>
            <a:fillRect/>
          </a:stretch>
        </p:blipFill>
        <p:spPr>
          <a:xfrm>
            <a:off x="3463635" y="6501726"/>
            <a:ext cx="2216727" cy="192759"/>
          </a:xfrm>
          <a:prstGeom prst="rect">
            <a:avLst/>
          </a:prstGeom>
        </p:spPr>
      </p:pic>
      <p:sp>
        <p:nvSpPr>
          <p:cNvPr id="9" name="TextBox 8">
            <a:extLst>
              <a:ext uri="{FF2B5EF4-FFF2-40B4-BE49-F238E27FC236}">
                <a16:creationId xmlns:a16="http://schemas.microsoft.com/office/drawing/2014/main" id="{72FE81B8-F441-1D90-5E95-6B385A122B8D}"/>
              </a:ext>
            </a:extLst>
          </p:cNvPr>
          <p:cNvSpPr txBox="1"/>
          <p:nvPr/>
        </p:nvSpPr>
        <p:spPr>
          <a:xfrm>
            <a:off x="2138491" y="5530283"/>
            <a:ext cx="4867004" cy="307777"/>
          </a:xfrm>
          <a:prstGeom prst="rect">
            <a:avLst/>
          </a:prstGeom>
          <a:noFill/>
        </p:spPr>
        <p:txBody>
          <a:bodyPr wrap="square">
            <a:spAutoFit/>
          </a:bodyPr>
          <a:lstStyle/>
          <a:p>
            <a:r>
              <a:rPr lang="en-US" sz="1200" dirty="0">
                <a:solidFill>
                  <a:srgbClr val="254AA5"/>
                </a:solidFill>
                <a:latin typeface="Palatino Linotype" panose="02040502050505030304" pitchFamily="18" charset="0"/>
              </a:rPr>
              <a:t>For more details: </a:t>
            </a:r>
            <a:r>
              <a:rPr lang="en-US" sz="1400" b="1" dirty="0">
                <a:solidFill>
                  <a:srgbClr val="254AA5"/>
                </a:solidFill>
                <a:latin typeface="Palatino Linotype" panose="02040502050505030304" pitchFamily="18" charset="0"/>
              </a:rPr>
              <a:t>https://doi.org/10.1016/j.jhydrol.2023.129778</a:t>
            </a:r>
          </a:p>
        </p:txBody>
      </p:sp>
      <p:sp>
        <p:nvSpPr>
          <p:cNvPr id="11" name="TextBox 10">
            <a:extLst>
              <a:ext uri="{FF2B5EF4-FFF2-40B4-BE49-F238E27FC236}">
                <a16:creationId xmlns:a16="http://schemas.microsoft.com/office/drawing/2014/main" id="{9063FFEC-886D-7EDE-E528-C3623BBF6A5E}"/>
              </a:ext>
            </a:extLst>
          </p:cNvPr>
          <p:cNvSpPr txBox="1"/>
          <p:nvPr/>
        </p:nvSpPr>
        <p:spPr>
          <a:xfrm>
            <a:off x="1676397" y="6218960"/>
            <a:ext cx="5791201" cy="246221"/>
          </a:xfrm>
          <a:prstGeom prst="rect">
            <a:avLst/>
          </a:prstGeom>
          <a:noFill/>
        </p:spPr>
        <p:txBody>
          <a:bodyPr wrap="square">
            <a:spAutoFit/>
          </a:bodyPr>
          <a:lstStyle/>
          <a:p>
            <a:r>
              <a:rPr lang="en-US" sz="1000" dirty="0">
                <a:solidFill>
                  <a:srgbClr val="254AA5"/>
                </a:solidFill>
                <a:latin typeface="Palatino Linotype" panose="02040502050505030304" pitchFamily="18" charset="0"/>
              </a:rPr>
              <a:t>The work was supported by the National Science Centre, Poland project No. 2020/37/B/ST10/00710.</a:t>
            </a:r>
          </a:p>
        </p:txBody>
      </p:sp>
      <p:sp>
        <p:nvSpPr>
          <p:cNvPr id="13" name="TextBox 12">
            <a:extLst>
              <a:ext uri="{FF2B5EF4-FFF2-40B4-BE49-F238E27FC236}">
                <a16:creationId xmlns:a16="http://schemas.microsoft.com/office/drawing/2014/main" id="{E1E1E443-F6BE-9DE9-94CD-C492EA4E3A3A}"/>
              </a:ext>
            </a:extLst>
          </p:cNvPr>
          <p:cNvSpPr txBox="1"/>
          <p:nvPr/>
        </p:nvSpPr>
        <p:spPr>
          <a:xfrm>
            <a:off x="1285807" y="1645686"/>
            <a:ext cx="1758962" cy="169276"/>
          </a:xfrm>
          <a:prstGeom prst="rect">
            <a:avLst/>
          </a:prstGeom>
          <a:noFill/>
        </p:spPr>
        <p:txBody>
          <a:bodyPr wrap="square">
            <a:spAutoFit/>
          </a:bodyPr>
          <a:lstStyle/>
          <a:p>
            <a:r>
              <a:rPr lang="en-US" sz="500" b="0" i="0" dirty="0">
                <a:solidFill>
                  <a:schemeClr val="bg1"/>
                </a:solidFill>
                <a:effectLst/>
                <a:latin typeface="arial" panose="020B0604020202020204" pitchFamily="34" charset="0"/>
              </a:rPr>
              <a:t>Photo: Creator: Anadolu Agency | Credit: Getty Images</a:t>
            </a:r>
            <a:endParaRPr lang="en-US" sz="500" dirty="0">
              <a:solidFill>
                <a:schemeClr val="bg1"/>
              </a:solidFill>
            </a:endParaRPr>
          </a:p>
        </p:txBody>
      </p:sp>
      <p:pic>
        <p:nvPicPr>
          <p:cNvPr id="12" name="Picture 11">
            <a:extLst>
              <a:ext uri="{FF2B5EF4-FFF2-40B4-BE49-F238E27FC236}">
                <a16:creationId xmlns:a16="http://schemas.microsoft.com/office/drawing/2014/main" id="{0350086D-7AA4-85AA-A387-31DED916967C}"/>
              </a:ext>
            </a:extLst>
          </p:cNvPr>
          <p:cNvPicPr>
            <a:picLocks noChangeAspect="1"/>
          </p:cNvPicPr>
          <p:nvPr/>
        </p:nvPicPr>
        <p:blipFill>
          <a:blip r:embed="rId4"/>
          <a:stretch>
            <a:fillRect/>
          </a:stretch>
        </p:blipFill>
        <p:spPr>
          <a:xfrm>
            <a:off x="1925776" y="1540894"/>
            <a:ext cx="5292437" cy="3969328"/>
          </a:xfrm>
          <a:prstGeom prst="rect">
            <a:avLst/>
          </a:prstGeom>
          <a:ln w="3175">
            <a:solidFill>
              <a:schemeClr val="tx1"/>
            </a:solidFill>
          </a:ln>
        </p:spPr>
      </p:pic>
      <p:sp>
        <p:nvSpPr>
          <p:cNvPr id="15" name="TextBox 14">
            <a:extLst>
              <a:ext uri="{FF2B5EF4-FFF2-40B4-BE49-F238E27FC236}">
                <a16:creationId xmlns:a16="http://schemas.microsoft.com/office/drawing/2014/main" id="{4B9A0648-B9C9-1345-E106-1E76BABC11B3}"/>
              </a:ext>
            </a:extLst>
          </p:cNvPr>
          <p:cNvSpPr txBox="1"/>
          <p:nvPr/>
        </p:nvSpPr>
        <p:spPr>
          <a:xfrm>
            <a:off x="4571993" y="5294086"/>
            <a:ext cx="2720109" cy="215443"/>
          </a:xfrm>
          <a:prstGeom prst="rect">
            <a:avLst/>
          </a:prstGeom>
          <a:noFill/>
        </p:spPr>
        <p:txBody>
          <a:bodyPr wrap="square">
            <a:spAutoFit/>
          </a:bodyPr>
          <a:lstStyle/>
          <a:p>
            <a:r>
              <a:rPr lang="en-US" sz="800" b="0" i="0" u="none" strike="noStrike" baseline="0" dirty="0">
                <a:solidFill>
                  <a:srgbClr val="FFFFFF"/>
                </a:solidFill>
                <a:latin typeface="Palatino Linotype" panose="02040502050505030304" pitchFamily="18" charset="0"/>
              </a:rPr>
              <a:t>Photo: Creator: Anadolu Agency | Credit: Getty Images</a:t>
            </a:r>
            <a:endParaRPr lang="en-US" dirty="0">
              <a:latin typeface="Palatino Linotype" panose="02040502050505030304" pitchFamily="18" charset="0"/>
            </a:endParaRPr>
          </a:p>
        </p:txBody>
      </p:sp>
    </p:spTree>
    <p:extLst>
      <p:ext uri="{BB962C8B-B14F-4D97-AF65-F5344CB8AC3E}">
        <p14:creationId xmlns:p14="http://schemas.microsoft.com/office/powerpoint/2010/main" val="86579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5" name="TextBox 4">
            <a:extLst>
              <a:ext uri="{FF2B5EF4-FFF2-40B4-BE49-F238E27FC236}">
                <a16:creationId xmlns:a16="http://schemas.microsoft.com/office/drawing/2014/main" id="{CC49A03E-01BF-A9DF-F3FE-F8C30E00338B}"/>
              </a:ext>
            </a:extLst>
          </p:cNvPr>
          <p:cNvSpPr txBox="1"/>
          <p:nvPr/>
        </p:nvSpPr>
        <p:spPr>
          <a:xfrm>
            <a:off x="360219" y="1378972"/>
            <a:ext cx="1408545"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Motivation</a:t>
            </a:r>
            <a:endParaRPr lang="en-US" dirty="0"/>
          </a:p>
        </p:txBody>
      </p:sp>
      <p:sp>
        <p:nvSpPr>
          <p:cNvPr id="7" name="TextBox 6">
            <a:extLst>
              <a:ext uri="{FF2B5EF4-FFF2-40B4-BE49-F238E27FC236}">
                <a16:creationId xmlns:a16="http://schemas.microsoft.com/office/drawing/2014/main" id="{13ED1E3A-EEEA-8F71-AAD1-CF8D635CB8D3}"/>
              </a:ext>
            </a:extLst>
          </p:cNvPr>
          <p:cNvSpPr txBox="1"/>
          <p:nvPr/>
        </p:nvSpPr>
        <p:spPr>
          <a:xfrm>
            <a:off x="361125" y="1737523"/>
            <a:ext cx="7201726" cy="1677319"/>
          </a:xfrm>
          <a:prstGeom prst="rect">
            <a:avLst/>
          </a:prstGeom>
          <a:noFill/>
        </p:spPr>
        <p:txBody>
          <a:bodyPr wrap="square">
            <a:spAutoFit/>
          </a:bodyPr>
          <a:lstStyle/>
          <a:p>
            <a:pPr marL="285750" indent="-285750" algn="just">
              <a:lnSpc>
                <a:spcPct val="200000"/>
              </a:lnSpc>
              <a:buFont typeface="Wingdings" panose="05000000000000000000" pitchFamily="2" charset="2"/>
              <a:buChar char="Ø"/>
            </a:pPr>
            <a:r>
              <a:rPr lang="en-US" dirty="0">
                <a:solidFill>
                  <a:srgbClr val="254AA5"/>
                </a:solidFill>
                <a:latin typeface="Palatino Linotype" panose="02040502050505030304" pitchFamily="18" charset="0"/>
                <a:cs typeface="Calibri" pitchFamily="18" charset="0"/>
              </a:rPr>
              <a:t>Climate change impacts on extreme events</a:t>
            </a:r>
          </a:p>
          <a:p>
            <a:pPr marL="285750" indent="-285750" algn="just">
              <a:lnSpc>
                <a:spcPct val="200000"/>
              </a:lnSpc>
              <a:buFont typeface="Wingdings" panose="05000000000000000000" pitchFamily="2" charset="2"/>
              <a:buChar char="Ø"/>
            </a:pPr>
            <a:r>
              <a:rPr lang="en-US" dirty="0">
                <a:solidFill>
                  <a:srgbClr val="254AA5"/>
                </a:solidFill>
                <a:latin typeface="Palatino Linotype" panose="02040502050505030304" pitchFamily="18" charset="0"/>
                <a:cs typeface="Calibri" pitchFamily="18" charset="0"/>
              </a:rPr>
              <a:t>Catastrophic social and economic effects of floods</a:t>
            </a:r>
          </a:p>
          <a:p>
            <a:pPr marL="285750" indent="-285750" algn="just">
              <a:lnSpc>
                <a:spcPct val="200000"/>
              </a:lnSpc>
              <a:buFont typeface="Wingdings" panose="05000000000000000000" pitchFamily="2" charset="2"/>
              <a:buChar char="Ø"/>
            </a:pPr>
            <a:r>
              <a:rPr lang="en-US" dirty="0">
                <a:solidFill>
                  <a:srgbClr val="254AA5"/>
                </a:solidFill>
                <a:latin typeface="Palatino Linotype" panose="02040502050505030304" pitchFamily="18" charset="0"/>
                <a:cs typeface="Calibri" pitchFamily="18" charset="0"/>
              </a:rPr>
              <a:t>Fill the knowledge gap for historical floods before the 16</a:t>
            </a:r>
            <a:r>
              <a:rPr lang="en-US" baseline="30000" dirty="0">
                <a:solidFill>
                  <a:srgbClr val="254AA5"/>
                </a:solidFill>
                <a:latin typeface="Palatino Linotype" panose="02040502050505030304" pitchFamily="18" charset="0"/>
                <a:cs typeface="Calibri" pitchFamily="18" charset="0"/>
              </a:rPr>
              <a:t>th</a:t>
            </a:r>
            <a:r>
              <a:rPr lang="en-US" dirty="0">
                <a:solidFill>
                  <a:srgbClr val="254AA5"/>
                </a:solidFill>
                <a:latin typeface="Palatino Linotype" panose="02040502050505030304" pitchFamily="18" charset="0"/>
                <a:cs typeface="Calibri" pitchFamily="18" charset="0"/>
              </a:rPr>
              <a:t> century </a:t>
            </a:r>
          </a:p>
        </p:txBody>
      </p:sp>
      <p:sp>
        <p:nvSpPr>
          <p:cNvPr id="12" name="TextBox 11">
            <a:extLst>
              <a:ext uri="{FF2B5EF4-FFF2-40B4-BE49-F238E27FC236}">
                <a16:creationId xmlns:a16="http://schemas.microsoft.com/office/drawing/2014/main" id="{785929D3-08D6-CEFE-5782-726F5ABDA33F}"/>
              </a:ext>
            </a:extLst>
          </p:cNvPr>
          <p:cNvSpPr txBox="1"/>
          <p:nvPr/>
        </p:nvSpPr>
        <p:spPr>
          <a:xfrm>
            <a:off x="360218" y="809685"/>
            <a:ext cx="1408545"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Overview</a:t>
            </a:r>
            <a:endParaRPr lang="en-US" dirty="0"/>
          </a:p>
        </p:txBody>
      </p:sp>
    </p:spTree>
    <p:extLst>
      <p:ext uri="{BB962C8B-B14F-4D97-AF65-F5344CB8AC3E}">
        <p14:creationId xmlns:p14="http://schemas.microsoft.com/office/powerpoint/2010/main" val="4119159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105489"/>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000"/>
          </a:p>
        </p:txBody>
      </p:sp>
      <p:sp>
        <p:nvSpPr>
          <p:cNvPr id="18" name="TextBox 17">
            <a:extLst>
              <a:ext uri="{FF2B5EF4-FFF2-40B4-BE49-F238E27FC236}">
                <a16:creationId xmlns:a16="http://schemas.microsoft.com/office/drawing/2014/main" id="{3B94FB1E-F289-3937-589C-DDC33D16B1B1}"/>
              </a:ext>
            </a:extLst>
          </p:cNvPr>
          <p:cNvSpPr txBox="1"/>
          <p:nvPr/>
        </p:nvSpPr>
        <p:spPr>
          <a:xfrm>
            <a:off x="2165288" y="18407"/>
            <a:ext cx="448233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2165288" y="263451"/>
            <a:ext cx="939862"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pic>
        <p:nvPicPr>
          <p:cNvPr id="5" name="Picture 4">
            <a:extLst>
              <a:ext uri="{FF2B5EF4-FFF2-40B4-BE49-F238E27FC236}">
                <a16:creationId xmlns:a16="http://schemas.microsoft.com/office/drawing/2014/main" id="{BA422DC5-C33C-36F8-1A5D-AAFCC8AFE2B4}"/>
              </a:ext>
            </a:extLst>
          </p:cNvPr>
          <p:cNvPicPr>
            <a:picLocks noChangeAspect="1"/>
          </p:cNvPicPr>
          <p:nvPr/>
        </p:nvPicPr>
        <p:blipFill>
          <a:blip r:embed="rId2"/>
          <a:stretch>
            <a:fillRect/>
          </a:stretch>
        </p:blipFill>
        <p:spPr>
          <a:xfrm>
            <a:off x="34894" y="72056"/>
            <a:ext cx="1999538" cy="385144"/>
          </a:xfrm>
          <a:prstGeom prst="rect">
            <a:avLst/>
          </a:prstGeom>
        </p:spPr>
      </p:pic>
      <p:sp>
        <p:nvSpPr>
          <p:cNvPr id="8" name="TextBox 7">
            <a:extLst>
              <a:ext uri="{FF2B5EF4-FFF2-40B4-BE49-F238E27FC236}">
                <a16:creationId xmlns:a16="http://schemas.microsoft.com/office/drawing/2014/main" id="{525FEAF6-C510-8379-E7F3-2EC877599A0F}"/>
              </a:ext>
            </a:extLst>
          </p:cNvPr>
          <p:cNvSpPr txBox="1"/>
          <p:nvPr/>
        </p:nvSpPr>
        <p:spPr>
          <a:xfrm>
            <a:off x="360219" y="823254"/>
            <a:ext cx="1697181" cy="307777"/>
          </a:xfrm>
          <a:prstGeom prst="rect">
            <a:avLst/>
          </a:prstGeom>
          <a:noFill/>
        </p:spPr>
        <p:txBody>
          <a:bodyPr wrap="square">
            <a:spAutoFit/>
          </a:bodyPr>
          <a:lstStyle/>
          <a:p>
            <a:r>
              <a:rPr lang="en-US" sz="1400" b="1" dirty="0">
                <a:solidFill>
                  <a:srgbClr val="254AA5"/>
                </a:solidFill>
                <a:latin typeface="Palatino Linotype" panose="02040502050505030304" pitchFamily="18" charset="0"/>
                <a:cs typeface="Calibri" pitchFamily="18" charset="0"/>
              </a:rPr>
              <a:t>References</a:t>
            </a:r>
            <a:endParaRPr lang="en-US" sz="1400" dirty="0">
              <a:latin typeface="Palatino Linotype" panose="02040502050505030304" pitchFamily="18" charset="0"/>
            </a:endParaRPr>
          </a:p>
        </p:txBody>
      </p:sp>
      <p:sp>
        <p:nvSpPr>
          <p:cNvPr id="12" name="TextBox 11">
            <a:extLst>
              <a:ext uri="{FF2B5EF4-FFF2-40B4-BE49-F238E27FC236}">
                <a16:creationId xmlns:a16="http://schemas.microsoft.com/office/drawing/2014/main" id="{0FEB75E3-8A9B-43A2-3B7B-97930A7BF700}"/>
              </a:ext>
            </a:extLst>
          </p:cNvPr>
          <p:cNvSpPr txBox="1"/>
          <p:nvPr/>
        </p:nvSpPr>
        <p:spPr>
          <a:xfrm>
            <a:off x="369693" y="1166842"/>
            <a:ext cx="8564757" cy="5078313"/>
          </a:xfrm>
          <a:prstGeom prst="rect">
            <a:avLst/>
          </a:prstGeom>
          <a:noFill/>
        </p:spPr>
        <p:txBody>
          <a:bodyPr wrap="square">
            <a:spAutoFit/>
          </a:bodyPr>
          <a:lstStyle/>
          <a:p>
            <a:pPr marL="171450" indent="-171450" algn="just">
              <a:buFont typeface="Wingdings" panose="05000000000000000000" pitchFamily="2" charset="2"/>
              <a:buChar char="§"/>
            </a:pPr>
            <a:r>
              <a:rPr lang="en-US" sz="1200" b="0" i="0" dirty="0">
                <a:solidFill>
                  <a:srgbClr val="254AA5"/>
                </a:solidFill>
                <a:effectLst/>
                <a:latin typeface="Palatino Linotype" panose="02040502050505030304" pitchFamily="18" charset="0"/>
              </a:rPr>
              <a:t>Barriendos, M., Coeur, D. Flood data reconstruction in historical times from non-instrumental sources in Spain and France. Systematic, </a:t>
            </a:r>
            <a:r>
              <a:rPr lang="en-US" sz="1200" b="0" i="0" dirty="0" err="1">
                <a:solidFill>
                  <a:srgbClr val="254AA5"/>
                </a:solidFill>
                <a:effectLst/>
                <a:latin typeface="Palatino Linotype" panose="02040502050505030304" pitchFamily="18" charset="0"/>
              </a:rPr>
              <a:t>Palaeoflood</a:t>
            </a:r>
            <a:r>
              <a:rPr lang="en-US" sz="1200" b="0" i="0" dirty="0">
                <a:solidFill>
                  <a:srgbClr val="254AA5"/>
                </a:solidFill>
                <a:effectLst/>
                <a:latin typeface="Palatino Linotype" panose="02040502050505030304" pitchFamily="18" charset="0"/>
              </a:rPr>
              <a:t> and Historical Data for the Improvement of Flood Risk Estimation. Methodological Guidelines, edited by: Benito, G. and </a:t>
            </a:r>
            <a:r>
              <a:rPr lang="en-US" sz="1200" b="0" i="0" dirty="0" err="1">
                <a:solidFill>
                  <a:srgbClr val="254AA5"/>
                </a:solidFill>
                <a:effectLst/>
                <a:latin typeface="Palatino Linotype" panose="02040502050505030304" pitchFamily="18" charset="0"/>
              </a:rPr>
              <a:t>Thorndycraft</a:t>
            </a:r>
            <a:r>
              <a:rPr lang="en-US" sz="1200" b="0" i="0" dirty="0">
                <a:solidFill>
                  <a:srgbClr val="254AA5"/>
                </a:solidFill>
                <a:effectLst/>
                <a:latin typeface="Palatino Linotype" panose="02040502050505030304" pitchFamily="18" charset="0"/>
              </a:rPr>
              <a:t>, VR, Centro de </a:t>
            </a:r>
            <a:r>
              <a:rPr lang="en-US" sz="1200" b="0" i="0" dirty="0" err="1">
                <a:solidFill>
                  <a:srgbClr val="254AA5"/>
                </a:solidFill>
                <a:effectLst/>
                <a:latin typeface="Palatino Linotype" panose="02040502050505030304" pitchFamily="18" charset="0"/>
              </a:rPr>
              <a:t>Ciencias</a:t>
            </a:r>
            <a:r>
              <a:rPr lang="en-US" sz="1200" b="0" i="0" dirty="0">
                <a:solidFill>
                  <a:srgbClr val="254AA5"/>
                </a:solidFill>
                <a:effectLst/>
                <a:latin typeface="Palatino Linotype" panose="02040502050505030304" pitchFamily="18" charset="0"/>
              </a:rPr>
              <a:t> </a:t>
            </a:r>
            <a:r>
              <a:rPr lang="en-US" sz="1200" b="0" i="0" dirty="0" err="1">
                <a:solidFill>
                  <a:srgbClr val="254AA5"/>
                </a:solidFill>
                <a:effectLst/>
                <a:latin typeface="Palatino Linotype" panose="02040502050505030304" pitchFamily="18" charset="0"/>
              </a:rPr>
              <a:t>Medioambientales</a:t>
            </a:r>
            <a:r>
              <a:rPr lang="en-US" sz="1200" b="0" i="0" dirty="0">
                <a:solidFill>
                  <a:srgbClr val="254AA5"/>
                </a:solidFill>
                <a:effectLst/>
                <a:latin typeface="Palatino Linotype" panose="02040502050505030304" pitchFamily="18" charset="0"/>
              </a:rPr>
              <a:t>, Madrid, Spain, pp. 29-42.</a:t>
            </a:r>
          </a:p>
          <a:p>
            <a:pPr algn="just"/>
            <a:endParaRPr lang="en-US" sz="1200" b="0" i="0"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en-US" sz="1200" b="0" i="0" dirty="0">
                <a:solidFill>
                  <a:srgbClr val="254AA5"/>
                </a:solidFill>
                <a:effectLst/>
                <a:latin typeface="Palatino Linotype" panose="02040502050505030304" pitchFamily="18" charset="0"/>
              </a:rPr>
              <a:t>R. Brázdil, Z.W. </a:t>
            </a:r>
            <a:r>
              <a:rPr lang="en-US" sz="1200" b="0" i="0" dirty="0" err="1">
                <a:solidFill>
                  <a:srgbClr val="254AA5"/>
                </a:solidFill>
                <a:effectLst/>
                <a:latin typeface="Palatino Linotype" panose="02040502050505030304" pitchFamily="18" charset="0"/>
              </a:rPr>
              <a:t>Kundzewicz</a:t>
            </a:r>
            <a:r>
              <a:rPr lang="en-US" sz="1200" b="0" i="0" dirty="0">
                <a:solidFill>
                  <a:srgbClr val="254AA5"/>
                </a:solidFill>
                <a:effectLst/>
                <a:latin typeface="Palatino Linotype" panose="02040502050505030304" pitchFamily="18" charset="0"/>
              </a:rPr>
              <a:t>, G. Benito, Historical hydrology for studying flood risk in Europe, </a:t>
            </a:r>
            <a:r>
              <a:rPr lang="en-US" sz="1200" b="0" i="0" dirty="0" err="1">
                <a:solidFill>
                  <a:srgbClr val="254AA5"/>
                </a:solidFill>
                <a:effectLst/>
                <a:latin typeface="Palatino Linotype" panose="02040502050505030304" pitchFamily="18" charset="0"/>
              </a:rPr>
              <a:t>Hydrol</a:t>
            </a:r>
            <a:r>
              <a:rPr lang="en-US" sz="1200" b="0" i="0" dirty="0">
                <a:solidFill>
                  <a:srgbClr val="254AA5"/>
                </a:solidFill>
                <a:effectLst/>
                <a:latin typeface="Palatino Linotype" panose="02040502050505030304" pitchFamily="18" charset="0"/>
              </a:rPr>
              <a:t>. Sci. J., 51 (5) (2006), pp. 739-764, </a:t>
            </a:r>
            <a:r>
              <a:rPr lang="en-US" sz="1200" b="0" i="0" strike="noStrike" dirty="0">
                <a:solidFill>
                  <a:srgbClr val="254AA5"/>
                </a:solidFill>
                <a:effectLst/>
                <a:latin typeface="Palatino Linotype" panose="02040502050505030304" pitchFamily="18" charset="0"/>
                <a:hlinkClick r:id="rId3">
                  <a:extLst>
                    <a:ext uri="{A12FA001-AC4F-418D-AE19-62706E023703}">
                      <ahyp:hlinkClr xmlns:ahyp="http://schemas.microsoft.com/office/drawing/2018/hyperlinkcolor" val="tx"/>
                    </a:ext>
                  </a:extLst>
                </a:hlinkClick>
              </a:rPr>
              <a:t>10.1623/hysj.51.5.739</a:t>
            </a:r>
            <a:endParaRPr lang="en-US" sz="1200" b="0" i="0" strike="noStrike" dirty="0">
              <a:solidFill>
                <a:srgbClr val="254AA5"/>
              </a:solidFill>
              <a:effectLst/>
              <a:latin typeface="Palatino Linotype" panose="02040502050505030304" pitchFamily="18" charset="0"/>
            </a:endParaRPr>
          </a:p>
          <a:p>
            <a:pPr algn="just"/>
            <a:endParaRPr lang="en-US" sz="1200" b="0" i="0"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en-US" sz="1200" dirty="0" err="1">
                <a:solidFill>
                  <a:srgbClr val="254AA5"/>
                </a:solidFill>
                <a:latin typeface="Palatino Linotype" panose="02040502050505030304" pitchFamily="18" charset="0"/>
              </a:rPr>
              <a:t>Elleder</a:t>
            </a:r>
            <a:r>
              <a:rPr lang="en-US" sz="1200" dirty="0">
                <a:solidFill>
                  <a:srgbClr val="254AA5"/>
                </a:solidFill>
                <a:latin typeface="Palatino Linotype" panose="02040502050505030304" pitchFamily="18" charset="0"/>
              </a:rPr>
              <a:t>, </a:t>
            </a:r>
            <a:r>
              <a:rPr lang="en-US" sz="1200" b="0" i="0" dirty="0">
                <a:solidFill>
                  <a:srgbClr val="254AA5"/>
                </a:solidFill>
                <a:effectLst/>
                <a:latin typeface="Palatino Linotype" panose="02040502050505030304" pitchFamily="18" charset="0"/>
              </a:rPr>
              <a:t>L. </a:t>
            </a:r>
            <a:r>
              <a:rPr lang="en-US" sz="1200" b="0" i="0" dirty="0" err="1">
                <a:solidFill>
                  <a:srgbClr val="254AA5"/>
                </a:solidFill>
                <a:effectLst/>
                <a:latin typeface="Palatino Linotype" panose="02040502050505030304" pitchFamily="18" charset="0"/>
              </a:rPr>
              <a:t>Elleder</a:t>
            </a:r>
            <a:r>
              <a:rPr lang="en-US" sz="1200" b="0" i="0" dirty="0">
                <a:solidFill>
                  <a:srgbClr val="254AA5"/>
                </a:solidFill>
                <a:effectLst/>
                <a:latin typeface="Palatino Linotype" panose="02040502050505030304" pitchFamily="18" charset="0"/>
              </a:rPr>
              <a:t>, Historical changes in frequency of extreme floods in Prague, </a:t>
            </a:r>
            <a:r>
              <a:rPr lang="en-US" sz="1200" b="0" i="0" dirty="0" err="1">
                <a:solidFill>
                  <a:srgbClr val="254AA5"/>
                </a:solidFill>
                <a:effectLst/>
                <a:latin typeface="Palatino Linotype" panose="02040502050505030304" pitchFamily="18" charset="0"/>
              </a:rPr>
              <a:t>Hydrol</a:t>
            </a:r>
            <a:r>
              <a:rPr lang="en-US" sz="1200" b="0" i="0" dirty="0">
                <a:solidFill>
                  <a:srgbClr val="254AA5"/>
                </a:solidFill>
                <a:effectLst/>
                <a:latin typeface="Palatino Linotype" panose="02040502050505030304" pitchFamily="18" charset="0"/>
              </a:rPr>
              <a:t>. Earth Syst. Sci., 19 (10) (2015), pp. 4307-4315, </a:t>
            </a:r>
            <a:r>
              <a:rPr lang="en-US" sz="1200" b="0" i="0" strike="noStrike" dirty="0">
                <a:solidFill>
                  <a:srgbClr val="254AA5"/>
                </a:solidFill>
                <a:effectLst/>
                <a:latin typeface="Palatino Linotype" panose="02040502050505030304" pitchFamily="18" charset="0"/>
                <a:hlinkClick r:id="rId4">
                  <a:extLst>
                    <a:ext uri="{A12FA001-AC4F-418D-AE19-62706E023703}">
                      <ahyp:hlinkClr xmlns:ahyp="http://schemas.microsoft.com/office/drawing/2018/hyperlinkcolor" val="tx"/>
                    </a:ext>
                  </a:extLst>
                </a:hlinkClick>
              </a:rPr>
              <a:t>10.5194/hess-19-4307-2015</a:t>
            </a:r>
            <a:endParaRPr lang="en-US" sz="1200" b="0" i="0" strike="noStrike" dirty="0">
              <a:solidFill>
                <a:srgbClr val="254AA5"/>
              </a:solidFill>
              <a:effectLst/>
              <a:latin typeface="Palatino Linotype" panose="02040502050505030304" pitchFamily="18" charset="0"/>
            </a:endParaRPr>
          </a:p>
          <a:p>
            <a:pPr algn="just"/>
            <a:endParaRPr lang="en-US" sz="1200" b="0" i="0" strike="noStrike"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pl-PL" sz="1200" b="0" i="0" dirty="0">
                <a:solidFill>
                  <a:srgbClr val="254AA5"/>
                </a:solidFill>
                <a:effectLst/>
                <a:latin typeface="Palatino Linotype" panose="02040502050505030304" pitchFamily="18" charset="0"/>
              </a:rPr>
              <a:t>Grześ, M., 2008. Historia powodzi na Wiśle w świetle tablic wielkich wód, unpublished conference paper, </a:t>
            </a:r>
            <a:r>
              <a:rPr lang="pl-PL" sz="1200" b="0" i="0" strike="noStrike" dirty="0">
                <a:solidFill>
                  <a:srgbClr val="254AA5"/>
                </a:solidFill>
                <a:effectLst/>
                <a:latin typeface="Palatino Linotype" panose="02040502050505030304" pitchFamily="18" charset="0"/>
                <a:hlinkClick r:id="rId5">
                  <a:extLst>
                    <a:ext uri="{A12FA001-AC4F-418D-AE19-62706E023703}">
                      <ahyp:hlinkClr xmlns:ahyp="http://schemas.microsoft.com/office/drawing/2018/hyperlinkcolor" val="tx"/>
                    </a:ext>
                  </a:extLst>
                </a:hlinkClick>
              </a:rPr>
              <a:t>http://www.wielkawoda.umk.pl/czym_sa_znaki/index.html</a:t>
            </a:r>
            <a:r>
              <a:rPr lang="pl-PL" sz="1200" b="0" i="0" dirty="0">
                <a:solidFill>
                  <a:srgbClr val="254AA5"/>
                </a:solidFill>
                <a:effectLst/>
                <a:latin typeface="Palatino Linotype" panose="02040502050505030304" pitchFamily="18" charset="0"/>
              </a:rPr>
              <a:t>.</a:t>
            </a:r>
            <a:endParaRPr lang="en-US" sz="1200" b="0" i="0" dirty="0">
              <a:solidFill>
                <a:srgbClr val="254AA5"/>
              </a:solidFill>
              <a:effectLst/>
              <a:latin typeface="Palatino Linotype" panose="02040502050505030304" pitchFamily="18" charset="0"/>
            </a:endParaRPr>
          </a:p>
          <a:p>
            <a:pPr algn="just"/>
            <a:endParaRPr lang="en-US" sz="1200" b="0" i="0"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pl-PL" sz="1200" b="0" i="0" dirty="0">
                <a:solidFill>
                  <a:srgbClr val="254AA5"/>
                </a:solidFill>
                <a:effectLst/>
                <a:latin typeface="Palatino Linotype" panose="02040502050505030304" pitchFamily="18" charset="0"/>
              </a:rPr>
              <a:t>Kasprzak, M., 2010. Wezbrania i powodzie na rzekach Dolnego Śląska. In: Piotr Migoń (Ed.), Wyjątkowe zdarzenia przyrodnicze na Dolnym Śląsku i ich skutki. Rozprawy Naukowe Instytutu Geografii i Rozwoju Regionalnego Uniwersytetu Wrocławskiego, 14, Instytut Geografii i Rozwoju Regionalnego Uniwersytetu Wrocławskiego, pp. 81–140.</a:t>
            </a:r>
            <a:endParaRPr lang="en-US" sz="1200" b="0" i="0" dirty="0">
              <a:solidFill>
                <a:srgbClr val="254AA5"/>
              </a:solidFill>
              <a:effectLst/>
              <a:latin typeface="Palatino Linotype" panose="02040502050505030304" pitchFamily="18" charset="0"/>
            </a:endParaRPr>
          </a:p>
          <a:p>
            <a:pPr algn="just"/>
            <a:endParaRPr lang="en-US" sz="1200" b="0" i="0"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en-US" sz="1200" dirty="0">
                <a:solidFill>
                  <a:srgbClr val="254AA5"/>
                </a:solidFill>
                <a:latin typeface="Palatino Linotype" panose="02040502050505030304" pitchFamily="18" charset="0"/>
              </a:rPr>
              <a:t>Kiss, </a:t>
            </a:r>
            <a:r>
              <a:rPr lang="en-US" sz="1200" b="0" i="0" dirty="0">
                <a:solidFill>
                  <a:srgbClr val="254AA5"/>
                </a:solidFill>
                <a:effectLst/>
                <a:latin typeface="Palatino Linotype" panose="02040502050505030304" pitchFamily="18" charset="0"/>
              </a:rPr>
              <a:t>A. 2019 Floods and Long-term Water-level Changes in Medieval</a:t>
            </a:r>
          </a:p>
          <a:p>
            <a:pPr algn="just"/>
            <a:endParaRPr lang="en-US" sz="1200" b="0" i="0"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pl-PL" sz="1200" dirty="0">
                <a:solidFill>
                  <a:srgbClr val="254AA5"/>
                </a:solidFill>
                <a:latin typeface="Palatino Linotype" panose="02040502050505030304" pitchFamily="18" charset="0"/>
              </a:rPr>
              <a:t>Kowalewski, </a:t>
            </a:r>
            <a:r>
              <a:rPr lang="pl-PL" sz="1200" b="0" i="0" dirty="0">
                <a:solidFill>
                  <a:srgbClr val="254AA5"/>
                </a:solidFill>
                <a:effectLst/>
                <a:latin typeface="Palatino Linotype" panose="02040502050505030304" pitchFamily="18" charset="0"/>
              </a:rPr>
              <a:t>Z. Powodzie w Polsce-rodzaje, występowanie oraz system ochrony przed ich skutkami</a:t>
            </a:r>
            <a:r>
              <a:rPr lang="en-US" sz="1200" b="0" i="0" dirty="0">
                <a:solidFill>
                  <a:srgbClr val="254AA5"/>
                </a:solidFill>
                <a:effectLst/>
                <a:latin typeface="Palatino Linotype" panose="02040502050505030304" pitchFamily="18" charset="0"/>
              </a:rPr>
              <a:t> </a:t>
            </a:r>
            <a:r>
              <a:rPr lang="pl-PL" sz="1200" b="0" i="0" dirty="0">
                <a:solidFill>
                  <a:srgbClr val="254AA5"/>
                </a:solidFill>
                <a:effectLst/>
                <a:latin typeface="Palatino Linotype" panose="02040502050505030304" pitchFamily="18" charset="0"/>
              </a:rPr>
              <a:t>Woda-Środowisko-Obszary Wiejskie, 6 (2006), pp. 207-220</a:t>
            </a:r>
            <a:endParaRPr lang="en-US" sz="1200" b="0" i="0" dirty="0">
              <a:solidFill>
                <a:srgbClr val="254AA5"/>
              </a:solidFill>
              <a:effectLst/>
              <a:latin typeface="Palatino Linotype" panose="02040502050505030304" pitchFamily="18" charset="0"/>
            </a:endParaRPr>
          </a:p>
          <a:p>
            <a:pPr algn="just"/>
            <a:endParaRPr lang="pl-PL" sz="1200" b="0" i="0"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pl-PL" sz="1200" dirty="0">
                <a:solidFill>
                  <a:srgbClr val="254AA5"/>
                </a:solidFill>
                <a:latin typeface="Palatino Linotype" panose="02040502050505030304" pitchFamily="18" charset="0"/>
              </a:rPr>
              <a:t>Lambor, </a:t>
            </a:r>
            <a:r>
              <a:rPr lang="pl-PL" sz="1200" b="0" i="0" dirty="0">
                <a:solidFill>
                  <a:srgbClr val="254AA5"/>
                </a:solidFill>
                <a:effectLst/>
                <a:latin typeface="Palatino Linotype" panose="02040502050505030304" pitchFamily="18" charset="0"/>
              </a:rPr>
              <a:t>J. </a:t>
            </a:r>
            <a:r>
              <a:rPr lang="en-US" sz="1200" b="0" i="0" dirty="0">
                <a:solidFill>
                  <a:srgbClr val="254AA5"/>
                </a:solidFill>
                <a:effectLst/>
                <a:latin typeface="Palatino Linotype" panose="02040502050505030304" pitchFamily="18" charset="0"/>
              </a:rPr>
              <a:t>1954. </a:t>
            </a:r>
            <a:r>
              <a:rPr lang="pl-PL" sz="1200" b="0" i="0" dirty="0">
                <a:solidFill>
                  <a:srgbClr val="254AA5"/>
                </a:solidFill>
                <a:effectLst/>
                <a:latin typeface="Palatino Linotype" panose="02040502050505030304" pitchFamily="18" charset="0"/>
              </a:rPr>
              <a:t>Klasyfikacja typów powodzi i ich przewidywanie</a:t>
            </a:r>
            <a:endParaRPr lang="en-US" sz="1200" b="0" i="0" dirty="0">
              <a:solidFill>
                <a:srgbClr val="254AA5"/>
              </a:solidFill>
              <a:effectLst/>
              <a:latin typeface="Palatino Linotype" panose="02040502050505030304" pitchFamily="18" charset="0"/>
            </a:endParaRPr>
          </a:p>
          <a:p>
            <a:pPr algn="just"/>
            <a:endParaRPr lang="pl-PL" sz="1200" b="0" i="0" dirty="0">
              <a:solidFill>
                <a:srgbClr val="254AA5"/>
              </a:solidFill>
              <a:effectLst/>
              <a:latin typeface="Palatino Linotype" panose="02040502050505030304" pitchFamily="18" charset="0"/>
            </a:endParaRPr>
          </a:p>
          <a:p>
            <a:pPr marL="171450" indent="-171450" algn="just">
              <a:buFont typeface="Wingdings" panose="05000000000000000000" pitchFamily="2" charset="2"/>
              <a:buChar char="§"/>
            </a:pPr>
            <a:r>
              <a:rPr lang="en-US" sz="1200" b="0" i="0" dirty="0">
                <a:solidFill>
                  <a:srgbClr val="254AA5"/>
                </a:solidFill>
                <a:effectLst/>
                <a:latin typeface="Palatino Linotype" panose="02040502050505030304" pitchFamily="18" charset="0"/>
              </a:rPr>
              <a:t>M. </a:t>
            </a:r>
            <a:r>
              <a:rPr lang="en-US" sz="1200" b="0" i="0" dirty="0" err="1">
                <a:solidFill>
                  <a:srgbClr val="254AA5"/>
                </a:solidFill>
                <a:effectLst/>
                <a:latin typeface="Palatino Linotype" panose="02040502050505030304" pitchFamily="18" charset="0"/>
              </a:rPr>
              <a:t>Mudelsee</a:t>
            </a:r>
            <a:r>
              <a:rPr lang="en-US" sz="1200" b="0" i="0" dirty="0">
                <a:solidFill>
                  <a:srgbClr val="254AA5"/>
                </a:solidFill>
                <a:effectLst/>
                <a:latin typeface="Palatino Linotype" panose="02040502050505030304" pitchFamily="18" charset="0"/>
              </a:rPr>
              <a:t>, M. </a:t>
            </a:r>
            <a:r>
              <a:rPr lang="en-US" sz="1200" b="0" i="0" dirty="0" err="1">
                <a:solidFill>
                  <a:srgbClr val="254AA5"/>
                </a:solidFill>
                <a:effectLst/>
                <a:latin typeface="Palatino Linotype" panose="02040502050505030304" pitchFamily="18" charset="0"/>
              </a:rPr>
              <a:t>Börngen</a:t>
            </a:r>
            <a:r>
              <a:rPr lang="en-US" sz="1200" b="0" i="0" dirty="0">
                <a:solidFill>
                  <a:srgbClr val="254AA5"/>
                </a:solidFill>
                <a:effectLst/>
                <a:latin typeface="Palatino Linotype" panose="02040502050505030304" pitchFamily="18" charset="0"/>
              </a:rPr>
              <a:t>, G. </a:t>
            </a:r>
            <a:r>
              <a:rPr lang="en-US" sz="1200" b="0" i="0" dirty="0" err="1">
                <a:solidFill>
                  <a:srgbClr val="254AA5"/>
                </a:solidFill>
                <a:effectLst/>
                <a:latin typeface="Palatino Linotype" panose="02040502050505030304" pitchFamily="18" charset="0"/>
              </a:rPr>
              <a:t>Tetzlaff</a:t>
            </a:r>
            <a:r>
              <a:rPr lang="en-US" sz="1200" b="0" i="0" dirty="0">
                <a:solidFill>
                  <a:srgbClr val="254AA5"/>
                </a:solidFill>
                <a:effectLst/>
                <a:latin typeface="Palatino Linotype" panose="02040502050505030304" pitchFamily="18" charset="0"/>
              </a:rPr>
              <a:t>, U. </a:t>
            </a:r>
            <a:r>
              <a:rPr lang="en-US" sz="1200" b="0" i="0" dirty="0" err="1">
                <a:solidFill>
                  <a:srgbClr val="254AA5"/>
                </a:solidFill>
                <a:effectLst/>
                <a:latin typeface="Palatino Linotype" panose="02040502050505030304" pitchFamily="18" charset="0"/>
              </a:rPr>
              <a:t>Grünewald</a:t>
            </a:r>
            <a:r>
              <a:rPr lang="en-US" sz="1200" b="0" i="0" dirty="0">
                <a:solidFill>
                  <a:srgbClr val="254AA5"/>
                </a:solidFill>
                <a:effectLst/>
                <a:latin typeface="Palatino Linotype" panose="02040502050505030304" pitchFamily="18" charset="0"/>
              </a:rPr>
              <a:t>, No upward trends in the occurrence of extreme floods in central </a:t>
            </a:r>
            <a:r>
              <a:rPr lang="en-US" sz="1200" b="0" i="0" dirty="0" err="1">
                <a:solidFill>
                  <a:srgbClr val="254AA5"/>
                </a:solidFill>
                <a:effectLst/>
                <a:latin typeface="Palatino Linotype" panose="02040502050505030304" pitchFamily="18" charset="0"/>
              </a:rPr>
              <a:t>Europem</a:t>
            </a:r>
            <a:r>
              <a:rPr lang="en-US" sz="1200" b="0" i="0" dirty="0">
                <a:solidFill>
                  <a:srgbClr val="254AA5"/>
                </a:solidFill>
                <a:effectLst/>
                <a:latin typeface="Palatino Linotype" panose="02040502050505030304" pitchFamily="18" charset="0"/>
              </a:rPr>
              <a:t> Nature, 425 (6954) (2003), pp. 166-169, </a:t>
            </a:r>
            <a:r>
              <a:rPr lang="en-US" sz="1200" b="0" i="0" strike="noStrike" dirty="0">
                <a:solidFill>
                  <a:srgbClr val="254AA5"/>
                </a:solidFill>
                <a:effectLst/>
                <a:latin typeface="Palatino Linotype" panose="02040502050505030304" pitchFamily="18" charset="0"/>
                <a:hlinkClick r:id="rId6">
                  <a:extLst>
                    <a:ext uri="{A12FA001-AC4F-418D-AE19-62706E023703}">
                      <ahyp:hlinkClr xmlns:ahyp="http://schemas.microsoft.com/office/drawing/2018/hyperlinkcolor" val="tx"/>
                    </a:ext>
                  </a:extLst>
                </a:hlinkClick>
              </a:rPr>
              <a:t>10.1038/nature01928</a:t>
            </a:r>
            <a:endParaRPr lang="en-US" sz="1200" b="0" i="0" dirty="0">
              <a:solidFill>
                <a:srgbClr val="254AA5"/>
              </a:solidFill>
              <a:effectLst/>
              <a:latin typeface="Palatino Linotype" panose="02040502050505030304" pitchFamily="18" charset="0"/>
            </a:endParaRPr>
          </a:p>
        </p:txBody>
      </p:sp>
    </p:spTree>
    <p:extLst>
      <p:ext uri="{BB962C8B-B14F-4D97-AF65-F5344CB8AC3E}">
        <p14:creationId xmlns:p14="http://schemas.microsoft.com/office/powerpoint/2010/main" val="300945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5" name="TextBox 4">
            <a:extLst>
              <a:ext uri="{FF2B5EF4-FFF2-40B4-BE49-F238E27FC236}">
                <a16:creationId xmlns:a16="http://schemas.microsoft.com/office/drawing/2014/main" id="{C1F61C02-83AB-7EB1-1557-E57A50DBF18C}"/>
              </a:ext>
            </a:extLst>
          </p:cNvPr>
          <p:cNvSpPr txBox="1"/>
          <p:nvPr/>
        </p:nvSpPr>
        <p:spPr>
          <a:xfrm>
            <a:off x="361124" y="1192586"/>
            <a:ext cx="8025494" cy="1988942"/>
          </a:xfrm>
          <a:prstGeom prst="rect">
            <a:avLst/>
          </a:prstGeom>
          <a:noFill/>
        </p:spPr>
        <p:txBody>
          <a:bodyPr wrap="square">
            <a:spAutoFit/>
          </a:bodyPr>
          <a:lstStyle/>
          <a:p>
            <a:pPr algn="just"/>
            <a:r>
              <a:rPr lang="en-US" dirty="0">
                <a:solidFill>
                  <a:srgbClr val="254AA5"/>
                </a:solidFill>
                <a:latin typeface="Palatino Linotype" panose="02040502050505030304" pitchFamily="18" charset="0"/>
                <a:cs typeface="Calibri" pitchFamily="18" charset="0"/>
              </a:rPr>
              <a:t>Historical and documentary evidence: </a:t>
            </a:r>
          </a:p>
          <a:p>
            <a:pPr marL="285750" indent="-285750" algn="just">
              <a:lnSpc>
                <a:spcPct val="150000"/>
              </a:lnSpc>
              <a:buFont typeface="Wingdings" panose="05000000000000000000" pitchFamily="2" charset="2"/>
              <a:buChar char="§"/>
            </a:pPr>
            <a:r>
              <a:rPr lang="en-US" dirty="0">
                <a:solidFill>
                  <a:srgbClr val="254AA5"/>
                </a:solidFill>
                <a:latin typeface="Palatino Linotype" panose="02040502050505030304" pitchFamily="18" charset="0"/>
                <a:cs typeface="Calibri" pitchFamily="18" charset="0"/>
              </a:rPr>
              <a:t>Documentary evidence are reliable sources</a:t>
            </a:r>
          </a:p>
          <a:p>
            <a:pPr marL="285750" indent="-285750" algn="just">
              <a:lnSpc>
                <a:spcPct val="150000"/>
              </a:lnSpc>
              <a:buFont typeface="Wingdings" panose="05000000000000000000" pitchFamily="2" charset="2"/>
              <a:buChar char="§"/>
            </a:pPr>
            <a:r>
              <a:rPr lang="en-US" dirty="0">
                <a:solidFill>
                  <a:srgbClr val="254AA5"/>
                </a:solidFill>
                <a:latin typeface="Palatino Linotype" panose="02040502050505030304" pitchFamily="18" charset="0"/>
                <a:cs typeface="Calibri" pitchFamily="18" charset="0"/>
              </a:rPr>
              <a:t>Covering a long time span </a:t>
            </a:r>
          </a:p>
          <a:p>
            <a:pPr marL="285750" indent="-285750" algn="just">
              <a:lnSpc>
                <a:spcPct val="150000"/>
              </a:lnSpc>
              <a:buFont typeface="Wingdings" panose="05000000000000000000" pitchFamily="2" charset="2"/>
              <a:buChar char="§"/>
            </a:pPr>
            <a:r>
              <a:rPr lang="en-US" dirty="0">
                <a:solidFill>
                  <a:srgbClr val="254AA5"/>
                </a:solidFill>
                <a:latin typeface="Palatino Linotype" panose="02040502050505030304" pitchFamily="18" charset="0"/>
                <a:cs typeface="Calibri" pitchFamily="18" charset="0"/>
              </a:rPr>
              <a:t>Provide comprehensive and detailed information regarding changes in the frequencies and intensities of flood events. </a:t>
            </a:r>
          </a:p>
        </p:txBody>
      </p:sp>
      <p:sp>
        <p:nvSpPr>
          <p:cNvPr id="6" name="TextBox 5">
            <a:extLst>
              <a:ext uri="{FF2B5EF4-FFF2-40B4-BE49-F238E27FC236}">
                <a16:creationId xmlns:a16="http://schemas.microsoft.com/office/drawing/2014/main" id="{3B4EC27F-D782-1DB7-54F4-35C415BC6159}"/>
              </a:ext>
            </a:extLst>
          </p:cNvPr>
          <p:cNvSpPr txBox="1"/>
          <p:nvPr/>
        </p:nvSpPr>
        <p:spPr>
          <a:xfrm>
            <a:off x="361124" y="815234"/>
            <a:ext cx="1408545"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How?</a:t>
            </a:r>
            <a:endParaRPr lang="en-US" dirty="0"/>
          </a:p>
        </p:txBody>
      </p:sp>
      <p:sp>
        <p:nvSpPr>
          <p:cNvPr id="7" name="TextBox 6">
            <a:extLst>
              <a:ext uri="{FF2B5EF4-FFF2-40B4-BE49-F238E27FC236}">
                <a16:creationId xmlns:a16="http://schemas.microsoft.com/office/drawing/2014/main" id="{20339109-85FA-AA6F-0B7F-C301F3A1DB7F}"/>
              </a:ext>
            </a:extLst>
          </p:cNvPr>
          <p:cNvSpPr txBox="1"/>
          <p:nvPr/>
        </p:nvSpPr>
        <p:spPr>
          <a:xfrm>
            <a:off x="431800" y="3714533"/>
            <a:ext cx="8280399" cy="1711815"/>
          </a:xfrm>
          <a:prstGeom prst="rect">
            <a:avLst/>
          </a:prstGeom>
          <a:noFill/>
        </p:spPr>
        <p:txBody>
          <a:bodyPr wrap="square">
            <a:spAutoFit/>
          </a:bodyPr>
          <a:lstStyle/>
          <a:p>
            <a:pPr algn="just">
              <a:lnSpc>
                <a:spcPct val="150000"/>
              </a:lnSpc>
            </a:pPr>
            <a:r>
              <a:rPr lang="en-US" dirty="0">
                <a:solidFill>
                  <a:srgbClr val="254AA5"/>
                </a:solidFill>
                <a:latin typeface="Palatino Linotype" panose="02040502050505030304" pitchFamily="18" charset="0"/>
                <a:cs typeface="Calibri" pitchFamily="18" charset="0"/>
              </a:rPr>
              <a:t>There is a clear knowledge gap in flood studies based on the documentary evidence prior to the 16</a:t>
            </a:r>
            <a:r>
              <a:rPr lang="en-US" baseline="30000" dirty="0">
                <a:solidFill>
                  <a:srgbClr val="254AA5"/>
                </a:solidFill>
                <a:latin typeface="Palatino Linotype" panose="02040502050505030304" pitchFamily="18" charset="0"/>
                <a:cs typeface="Calibri" pitchFamily="18" charset="0"/>
              </a:rPr>
              <a:t>th</a:t>
            </a:r>
            <a:r>
              <a:rPr lang="en-US" dirty="0">
                <a:solidFill>
                  <a:srgbClr val="254AA5"/>
                </a:solidFill>
                <a:latin typeface="Palatino Linotype" panose="02040502050505030304" pitchFamily="18" charset="0"/>
                <a:cs typeface="Calibri" pitchFamily="18" charset="0"/>
              </a:rPr>
              <a:t> century. </a:t>
            </a:r>
          </a:p>
          <a:p>
            <a:pPr algn="just">
              <a:lnSpc>
                <a:spcPct val="150000"/>
              </a:lnSpc>
            </a:pPr>
            <a:r>
              <a:rPr lang="en-US" dirty="0">
                <a:solidFill>
                  <a:srgbClr val="254AA5"/>
                </a:solidFill>
                <a:latin typeface="Palatino Linotype" panose="02040502050505030304" pitchFamily="18" charset="0"/>
                <a:cs typeface="Calibri" pitchFamily="18" charset="0"/>
              </a:rPr>
              <a:t>Therefore, the main aim of the present paper is to improve the existing knowledge about floods in medieval Poland based on documentary evidence. </a:t>
            </a:r>
            <a:endParaRPr lang="en-US" dirty="0"/>
          </a:p>
        </p:txBody>
      </p:sp>
      <p:sp>
        <p:nvSpPr>
          <p:cNvPr id="8" name="TextBox 7">
            <a:extLst>
              <a:ext uri="{FF2B5EF4-FFF2-40B4-BE49-F238E27FC236}">
                <a16:creationId xmlns:a16="http://schemas.microsoft.com/office/drawing/2014/main" id="{0B26F25F-CD61-574F-FD2E-503902BC3A77}"/>
              </a:ext>
            </a:extLst>
          </p:cNvPr>
          <p:cNvSpPr txBox="1"/>
          <p:nvPr/>
        </p:nvSpPr>
        <p:spPr>
          <a:xfrm>
            <a:off x="361123" y="3320005"/>
            <a:ext cx="1408545"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Objectives</a:t>
            </a:r>
            <a:endParaRPr lang="en-US" dirty="0"/>
          </a:p>
        </p:txBody>
      </p:sp>
    </p:spTree>
    <p:extLst>
      <p:ext uri="{BB962C8B-B14F-4D97-AF65-F5344CB8AC3E}">
        <p14:creationId xmlns:p14="http://schemas.microsoft.com/office/powerpoint/2010/main" val="219361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4" name="TextBox 3">
            <a:extLst>
              <a:ext uri="{FF2B5EF4-FFF2-40B4-BE49-F238E27FC236}">
                <a16:creationId xmlns:a16="http://schemas.microsoft.com/office/drawing/2014/main" id="{AECFA957-3007-E79C-2250-9ACFDBE85657}"/>
              </a:ext>
            </a:extLst>
          </p:cNvPr>
          <p:cNvSpPr txBox="1"/>
          <p:nvPr/>
        </p:nvSpPr>
        <p:spPr>
          <a:xfrm>
            <a:off x="360219" y="823254"/>
            <a:ext cx="2752436"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Study area</a:t>
            </a:r>
            <a:endParaRPr lang="en-US" dirty="0"/>
          </a:p>
        </p:txBody>
      </p:sp>
      <p:pic>
        <p:nvPicPr>
          <p:cNvPr id="12" name="Picture 11">
            <a:extLst>
              <a:ext uri="{FF2B5EF4-FFF2-40B4-BE49-F238E27FC236}">
                <a16:creationId xmlns:a16="http://schemas.microsoft.com/office/drawing/2014/main" id="{B7330B41-0E99-0C0E-741D-B5A63EFEDBA1}"/>
              </a:ext>
            </a:extLst>
          </p:cNvPr>
          <p:cNvPicPr>
            <a:picLocks noChangeAspect="1"/>
          </p:cNvPicPr>
          <p:nvPr/>
        </p:nvPicPr>
        <p:blipFill>
          <a:blip r:embed="rId3"/>
          <a:stretch>
            <a:fillRect/>
          </a:stretch>
        </p:blipFill>
        <p:spPr>
          <a:xfrm>
            <a:off x="2667239" y="1788587"/>
            <a:ext cx="5313594" cy="4517907"/>
          </a:xfrm>
          <a:prstGeom prst="rect">
            <a:avLst/>
          </a:prstGeom>
        </p:spPr>
      </p:pic>
      <p:sp>
        <p:nvSpPr>
          <p:cNvPr id="20" name="TextBox 19">
            <a:extLst>
              <a:ext uri="{FF2B5EF4-FFF2-40B4-BE49-F238E27FC236}">
                <a16:creationId xmlns:a16="http://schemas.microsoft.com/office/drawing/2014/main" id="{0D827746-160A-A1F0-EC32-EDCDEAA120AE}"/>
              </a:ext>
            </a:extLst>
          </p:cNvPr>
          <p:cNvSpPr txBox="1"/>
          <p:nvPr/>
        </p:nvSpPr>
        <p:spPr>
          <a:xfrm>
            <a:off x="360219" y="1391423"/>
            <a:ext cx="3380508" cy="2031325"/>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254AA5"/>
                </a:solidFill>
                <a:latin typeface="Palatino Linotype" panose="02040502050505030304" pitchFamily="18" charset="0"/>
              </a:rPr>
              <a:t>Baltic Coast and Pomerania, </a:t>
            </a:r>
          </a:p>
          <a:p>
            <a:pPr marL="285750" indent="-285750">
              <a:buFont typeface="Wingdings" panose="05000000000000000000" pitchFamily="2" charset="2"/>
              <a:buChar char="§"/>
            </a:pPr>
            <a:r>
              <a:rPr lang="en-US" dirty="0">
                <a:solidFill>
                  <a:srgbClr val="254AA5"/>
                </a:solidFill>
                <a:latin typeface="Palatino Linotype" panose="02040502050505030304" pitchFamily="18" charset="0"/>
              </a:rPr>
              <a:t>Masuria-</a:t>
            </a:r>
            <a:r>
              <a:rPr lang="en-US" dirty="0" err="1">
                <a:solidFill>
                  <a:srgbClr val="254AA5"/>
                </a:solidFill>
                <a:latin typeface="Palatino Linotype" panose="02040502050505030304" pitchFamily="18" charset="0"/>
              </a:rPr>
              <a:t>Podlasie</a:t>
            </a:r>
            <a:r>
              <a:rPr lang="en-US" dirty="0">
                <a:solidFill>
                  <a:srgbClr val="254AA5"/>
                </a:solidFill>
                <a:latin typeface="Palatino Linotype" panose="02040502050505030304" pitchFamily="18" charset="0"/>
              </a:rPr>
              <a:t>, </a:t>
            </a:r>
          </a:p>
          <a:p>
            <a:pPr marL="285750" indent="-285750">
              <a:buFont typeface="Wingdings" panose="05000000000000000000" pitchFamily="2" charset="2"/>
              <a:buChar char="§"/>
            </a:pPr>
            <a:r>
              <a:rPr lang="en-US" dirty="0">
                <a:solidFill>
                  <a:srgbClr val="254AA5"/>
                </a:solidFill>
                <a:latin typeface="Palatino Linotype" panose="02040502050505030304" pitchFamily="18" charset="0"/>
              </a:rPr>
              <a:t>Greater Poland, </a:t>
            </a:r>
          </a:p>
          <a:p>
            <a:pPr marL="285750" indent="-285750">
              <a:buFont typeface="Wingdings" panose="05000000000000000000" pitchFamily="2" charset="2"/>
              <a:buChar char="§"/>
            </a:pPr>
            <a:r>
              <a:rPr lang="en-US" dirty="0" err="1">
                <a:solidFill>
                  <a:srgbClr val="254AA5"/>
                </a:solidFill>
                <a:latin typeface="Palatino Linotype" panose="02040502050505030304" pitchFamily="18" charset="0"/>
              </a:rPr>
              <a:t>Masovia</a:t>
            </a:r>
            <a:r>
              <a:rPr lang="en-US" dirty="0">
                <a:solidFill>
                  <a:srgbClr val="254AA5"/>
                </a:solidFill>
                <a:latin typeface="Palatino Linotype" panose="02040502050505030304" pitchFamily="18" charset="0"/>
              </a:rPr>
              <a:t>, </a:t>
            </a:r>
          </a:p>
          <a:p>
            <a:pPr marL="285750" indent="-285750">
              <a:buFont typeface="Wingdings" panose="05000000000000000000" pitchFamily="2" charset="2"/>
              <a:buChar char="§"/>
            </a:pPr>
            <a:r>
              <a:rPr lang="en-US" dirty="0">
                <a:solidFill>
                  <a:srgbClr val="254AA5"/>
                </a:solidFill>
                <a:latin typeface="Palatino Linotype" panose="02040502050505030304" pitchFamily="18" charset="0"/>
              </a:rPr>
              <a:t>Silesia, </a:t>
            </a:r>
          </a:p>
          <a:p>
            <a:pPr marL="285750" indent="-285750">
              <a:buFont typeface="Wingdings" panose="05000000000000000000" pitchFamily="2" charset="2"/>
              <a:buChar char="§"/>
            </a:pPr>
            <a:r>
              <a:rPr lang="en-US" dirty="0">
                <a:solidFill>
                  <a:srgbClr val="254AA5"/>
                </a:solidFill>
                <a:latin typeface="Palatino Linotype" panose="02040502050505030304" pitchFamily="18" charset="0"/>
              </a:rPr>
              <a:t>Lesser Poland </a:t>
            </a:r>
          </a:p>
          <a:p>
            <a:pPr marL="285750" indent="-285750">
              <a:buFont typeface="Wingdings" panose="05000000000000000000" pitchFamily="2" charset="2"/>
              <a:buChar char="§"/>
            </a:pPr>
            <a:r>
              <a:rPr lang="en-US" dirty="0">
                <a:solidFill>
                  <a:srgbClr val="254AA5"/>
                </a:solidFill>
                <a:latin typeface="Palatino Linotype" panose="02040502050505030304" pitchFamily="18" charset="0"/>
              </a:rPr>
              <a:t>Poland*</a:t>
            </a:r>
          </a:p>
        </p:txBody>
      </p:sp>
    </p:spTree>
    <p:extLst>
      <p:ext uri="{BB962C8B-B14F-4D97-AF65-F5344CB8AC3E}">
        <p14:creationId xmlns:p14="http://schemas.microsoft.com/office/powerpoint/2010/main" val="287480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4" name="TextBox 3">
            <a:extLst>
              <a:ext uri="{FF2B5EF4-FFF2-40B4-BE49-F238E27FC236}">
                <a16:creationId xmlns:a16="http://schemas.microsoft.com/office/drawing/2014/main" id="{D143E954-2E53-3832-FB76-7285A50BADB5}"/>
              </a:ext>
            </a:extLst>
          </p:cNvPr>
          <p:cNvSpPr txBox="1"/>
          <p:nvPr/>
        </p:nvSpPr>
        <p:spPr>
          <a:xfrm>
            <a:off x="360219" y="823254"/>
            <a:ext cx="1408545"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Method</a:t>
            </a:r>
            <a:endParaRPr lang="en-US" dirty="0"/>
          </a:p>
        </p:txBody>
      </p:sp>
      <p:pic>
        <p:nvPicPr>
          <p:cNvPr id="5" name="Picture 4">
            <a:extLst>
              <a:ext uri="{FF2B5EF4-FFF2-40B4-BE49-F238E27FC236}">
                <a16:creationId xmlns:a16="http://schemas.microsoft.com/office/drawing/2014/main" id="{D04BE3C2-7FDD-3615-F02F-3B99557C7C56}"/>
              </a:ext>
            </a:extLst>
          </p:cNvPr>
          <p:cNvPicPr>
            <a:picLocks noChangeAspect="1"/>
          </p:cNvPicPr>
          <p:nvPr/>
        </p:nvPicPr>
        <p:blipFill>
          <a:blip r:embed="rId3"/>
          <a:stretch>
            <a:fillRect/>
          </a:stretch>
        </p:blipFill>
        <p:spPr>
          <a:xfrm>
            <a:off x="1907059" y="994045"/>
            <a:ext cx="5329881" cy="5520943"/>
          </a:xfrm>
          <a:prstGeom prst="rect">
            <a:avLst/>
          </a:prstGeom>
        </p:spPr>
      </p:pic>
    </p:spTree>
    <p:extLst>
      <p:ext uri="{BB962C8B-B14F-4D97-AF65-F5344CB8AC3E}">
        <p14:creationId xmlns:p14="http://schemas.microsoft.com/office/powerpoint/2010/main" val="54147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4" name="TextBox 3">
            <a:extLst>
              <a:ext uri="{FF2B5EF4-FFF2-40B4-BE49-F238E27FC236}">
                <a16:creationId xmlns:a16="http://schemas.microsoft.com/office/drawing/2014/main" id="{83CCF95F-6A7F-B3FF-29BF-487DD0D560D4}"/>
              </a:ext>
            </a:extLst>
          </p:cNvPr>
          <p:cNvSpPr txBox="1"/>
          <p:nvPr/>
        </p:nvSpPr>
        <p:spPr>
          <a:xfrm>
            <a:off x="360219" y="823254"/>
            <a:ext cx="2013526"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Classifications</a:t>
            </a:r>
            <a:endParaRPr lang="en-US" dirty="0"/>
          </a:p>
        </p:txBody>
      </p:sp>
      <p:graphicFrame>
        <p:nvGraphicFramePr>
          <p:cNvPr id="20" name="Table 19">
            <a:extLst>
              <a:ext uri="{FF2B5EF4-FFF2-40B4-BE49-F238E27FC236}">
                <a16:creationId xmlns:a16="http://schemas.microsoft.com/office/drawing/2014/main" id="{1AD02D95-75CF-340B-D468-5A4EE480B117}"/>
              </a:ext>
            </a:extLst>
          </p:cNvPr>
          <p:cNvGraphicFramePr>
            <a:graphicFrameLocks noGrp="1"/>
          </p:cNvGraphicFramePr>
          <p:nvPr>
            <p:extLst>
              <p:ext uri="{D42A27DB-BD31-4B8C-83A1-F6EECF244321}">
                <p14:modId xmlns:p14="http://schemas.microsoft.com/office/powerpoint/2010/main" val="3386576513"/>
              </p:ext>
            </p:extLst>
          </p:nvPr>
        </p:nvGraphicFramePr>
        <p:xfrm>
          <a:off x="378692" y="1868651"/>
          <a:ext cx="8386616" cy="3750818"/>
        </p:xfrm>
        <a:graphic>
          <a:graphicData uri="http://schemas.openxmlformats.org/drawingml/2006/table">
            <a:tbl>
              <a:tblPr firstRow="1" firstCol="1" bandRow="1"/>
              <a:tblGrid>
                <a:gridCol w="647213">
                  <a:extLst>
                    <a:ext uri="{9D8B030D-6E8A-4147-A177-3AD203B41FA5}">
                      <a16:colId xmlns:a16="http://schemas.microsoft.com/office/drawing/2014/main" val="1763752436"/>
                    </a:ext>
                  </a:extLst>
                </a:gridCol>
                <a:gridCol w="1873750">
                  <a:extLst>
                    <a:ext uri="{9D8B030D-6E8A-4147-A177-3AD203B41FA5}">
                      <a16:colId xmlns:a16="http://schemas.microsoft.com/office/drawing/2014/main" val="2333764097"/>
                    </a:ext>
                  </a:extLst>
                </a:gridCol>
                <a:gridCol w="5865653">
                  <a:extLst>
                    <a:ext uri="{9D8B030D-6E8A-4147-A177-3AD203B41FA5}">
                      <a16:colId xmlns:a16="http://schemas.microsoft.com/office/drawing/2014/main" val="3438251049"/>
                    </a:ext>
                  </a:extLst>
                </a:gridCol>
              </a:tblGrid>
              <a:tr h="405130">
                <a:tc>
                  <a:txBody>
                    <a:bodyPr/>
                    <a:lstStyle/>
                    <a:p>
                      <a:pPr marL="0" marR="0" indent="-15875" algn="ctr">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Index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Index classification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nSpc>
                          <a:spcPct val="200000"/>
                        </a:lnSpc>
                        <a:spcBef>
                          <a:spcPts val="600"/>
                        </a:spcBef>
                        <a:spcAft>
                          <a:spcPts val="600"/>
                        </a:spcAft>
                      </a:pPr>
                      <a:r>
                        <a:rPr lang="en-US" sz="1300" kern="1200">
                          <a:solidFill>
                            <a:srgbClr val="254AA5"/>
                          </a:solidFill>
                          <a:latin typeface="Palatino Linotype" panose="02040502050505030304" pitchFamily="18" charset="0"/>
                          <a:ea typeface="+mn-ea"/>
                          <a:cs typeface="Calibri" pitchFamily="18" charset="0"/>
                        </a:rPr>
                        <a:t>Description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409506"/>
                  </a:ext>
                </a:extLst>
              </a:tr>
              <a:tr h="210820">
                <a:tc>
                  <a:txBody>
                    <a:bodyPr/>
                    <a:lstStyle/>
                    <a:p>
                      <a:pPr marL="0" marR="0" indent="-15875" algn="ctr">
                        <a:lnSpc>
                          <a:spcPct val="200000"/>
                        </a:lnSpc>
                        <a:spcBef>
                          <a:spcPts val="600"/>
                        </a:spcBef>
                        <a:spcAft>
                          <a:spcPts val="600"/>
                        </a:spcAft>
                      </a:pPr>
                      <a:r>
                        <a:rPr lang="en-US" sz="1300" kern="1200">
                          <a:solidFill>
                            <a:srgbClr val="254AA5"/>
                          </a:solidFill>
                          <a:latin typeface="Palatino Linotype" panose="02040502050505030304" pitchFamily="18" charset="0"/>
                          <a:ea typeface="+mn-ea"/>
                          <a:cs typeface="Calibri"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flood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kern="1200">
                          <a:solidFill>
                            <a:srgbClr val="254AA5"/>
                          </a:solidFill>
                          <a:latin typeface="Palatino Linotype" panose="02040502050505030304" pitchFamily="18" charset="0"/>
                          <a:ea typeface="+mn-ea"/>
                          <a:cs typeface="Calibri" pitchFamily="18" charset="0"/>
                        </a:rPr>
                        <a:t>no additional reports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444103"/>
                  </a:ext>
                </a:extLst>
              </a:tr>
              <a:tr h="174425">
                <a:tc>
                  <a:txBody>
                    <a:bodyPr/>
                    <a:lstStyle/>
                    <a:p>
                      <a:pPr marL="0" marR="0" indent="-15875" algn="ctr">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kern="1200">
                          <a:solidFill>
                            <a:srgbClr val="254AA5"/>
                          </a:solidFill>
                          <a:latin typeface="Palatino Linotype" panose="02040502050505030304" pitchFamily="18" charset="0"/>
                          <a:ea typeface="+mn-ea"/>
                          <a:cs typeface="Calibri" pitchFamily="18" charset="0"/>
                        </a:rPr>
                        <a:t>smaller, regional flood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kern="1200">
                          <a:solidFill>
                            <a:srgbClr val="254AA5"/>
                          </a:solidFill>
                          <a:latin typeface="Palatino Linotype" panose="02040502050505030304" pitchFamily="18" charset="0"/>
                          <a:ea typeface="+mn-ea"/>
                          <a:cs typeface="Calibri" pitchFamily="18" charset="0"/>
                        </a:rPr>
                        <a:t>little damage, e.g. riverside fields and gardens, wood supplies; short duration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88197"/>
                  </a:ext>
                </a:extLst>
              </a:tr>
              <a:tr h="0">
                <a:tc>
                  <a:txBody>
                    <a:bodyPr/>
                    <a:lstStyle/>
                    <a:p>
                      <a:pPr marL="0" marR="0" indent="-15875" algn="ctr">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above-average, or supra-regional flood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kern="1200">
                          <a:solidFill>
                            <a:srgbClr val="254AA5"/>
                          </a:solidFill>
                          <a:latin typeface="Palatino Linotype" panose="02040502050505030304" pitchFamily="18" charset="0"/>
                          <a:ea typeface="+mn-ea"/>
                          <a:cs typeface="Calibri" pitchFamily="18" charset="0"/>
                        </a:rPr>
                        <a:t>damage to water-related buildings and structures; average duration; severe damage to riverside fields and gardens; loss of animals, and sometimes human lives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7726385"/>
                  </a:ext>
                </a:extLst>
              </a:tr>
              <a:tr h="0">
                <a:tc>
                  <a:txBody>
                    <a:bodyPr/>
                    <a:lstStyle/>
                    <a:p>
                      <a:pPr marL="0" marR="0" indent="-15875" algn="ctr">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kern="1200">
                          <a:solidFill>
                            <a:srgbClr val="254AA5"/>
                          </a:solidFill>
                          <a:latin typeface="Palatino Linotype" panose="02040502050505030304" pitchFamily="18" charset="0"/>
                          <a:ea typeface="+mn-ea"/>
                          <a:cs typeface="Calibri" pitchFamily="18" charset="0"/>
                        </a:rPr>
                        <a:t>above-average, or supra-regional flood on a disastrous scale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kern="1200" dirty="0">
                          <a:solidFill>
                            <a:srgbClr val="254AA5"/>
                          </a:solidFill>
                          <a:latin typeface="Palatino Linotype" panose="02040502050505030304" pitchFamily="18" charset="0"/>
                          <a:ea typeface="+mn-ea"/>
                          <a:cs typeface="Calibri" pitchFamily="18" charset="0"/>
                        </a:rPr>
                        <a:t>severe damage to water-related buildings and structures; some buildings completely destroyed or washed away; longer duration (days or weeks); severe damage to riverside fields and gardens; extensive loss of animals and human lives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076064"/>
                  </a:ext>
                </a:extLst>
              </a:tr>
            </a:tbl>
          </a:graphicData>
        </a:graphic>
      </p:graphicFrame>
      <p:sp>
        <p:nvSpPr>
          <p:cNvPr id="28" name="TextBox 27">
            <a:extLst>
              <a:ext uri="{FF2B5EF4-FFF2-40B4-BE49-F238E27FC236}">
                <a16:creationId xmlns:a16="http://schemas.microsoft.com/office/drawing/2014/main" id="{12954ABC-66B1-9B31-452E-239950A35501}"/>
              </a:ext>
            </a:extLst>
          </p:cNvPr>
          <p:cNvSpPr txBox="1"/>
          <p:nvPr/>
        </p:nvSpPr>
        <p:spPr>
          <a:xfrm>
            <a:off x="975158" y="1453152"/>
            <a:ext cx="7193684" cy="276999"/>
          </a:xfrm>
          <a:prstGeom prst="rect">
            <a:avLst/>
          </a:prstGeom>
          <a:noFill/>
        </p:spPr>
        <p:txBody>
          <a:bodyPr wrap="square">
            <a:spAutoFit/>
          </a:bodyPr>
          <a:lstStyle/>
          <a:p>
            <a:pPr marL="0" marR="0" lvl="0" indent="228600" algn="l" defTabSz="914400" rtl="0" eaLnBrk="0" fontAlgn="base" latinLnBrk="0" hangingPunct="0">
              <a:lnSpc>
                <a:spcPct val="100000"/>
              </a:lnSpc>
              <a:spcBef>
                <a:spcPct val="0"/>
              </a:spcBef>
              <a:spcAft>
                <a:spcPct val="0"/>
              </a:spcAft>
              <a:buClrTx/>
              <a:buSzTx/>
              <a:buFontTx/>
              <a:buNone/>
              <a:tabLst/>
              <a:defRPr/>
            </a:pPr>
            <a:r>
              <a:rPr lang="en-US" altLang="en-US" sz="1200" dirty="0">
                <a:solidFill>
                  <a:srgbClr val="254AA5"/>
                </a:solidFill>
                <a:latin typeface="Palatino Linotype" panose="02040502050505030304" pitchFamily="18" charset="0"/>
                <a:cs typeface="Calibri" pitchFamily="18" charset="0"/>
              </a:rPr>
              <a:t>Classification of floods based on intensity (source: Sturm et al., 2001; modified by Brázdil et al., 2006)</a:t>
            </a:r>
          </a:p>
        </p:txBody>
      </p:sp>
    </p:spTree>
    <p:extLst>
      <p:ext uri="{BB962C8B-B14F-4D97-AF65-F5344CB8AC3E}">
        <p14:creationId xmlns:p14="http://schemas.microsoft.com/office/powerpoint/2010/main" val="259815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graphicFrame>
        <p:nvGraphicFramePr>
          <p:cNvPr id="5" name="Table 4">
            <a:extLst>
              <a:ext uri="{FF2B5EF4-FFF2-40B4-BE49-F238E27FC236}">
                <a16:creationId xmlns:a16="http://schemas.microsoft.com/office/drawing/2014/main" id="{E0711B82-495A-9766-81ED-9BECFAC74016}"/>
              </a:ext>
            </a:extLst>
          </p:cNvPr>
          <p:cNvGraphicFramePr>
            <a:graphicFrameLocks noGrp="1"/>
          </p:cNvGraphicFramePr>
          <p:nvPr>
            <p:extLst>
              <p:ext uri="{D42A27DB-BD31-4B8C-83A1-F6EECF244321}">
                <p14:modId xmlns:p14="http://schemas.microsoft.com/office/powerpoint/2010/main" val="3215820332"/>
              </p:ext>
            </p:extLst>
          </p:nvPr>
        </p:nvGraphicFramePr>
        <p:xfrm>
          <a:off x="461311" y="4327129"/>
          <a:ext cx="8221375" cy="2105025"/>
        </p:xfrm>
        <a:graphic>
          <a:graphicData uri="http://schemas.openxmlformats.org/drawingml/2006/table">
            <a:tbl>
              <a:tblPr firstRow="1" firstCol="1" bandRow="1"/>
              <a:tblGrid>
                <a:gridCol w="1349016">
                  <a:extLst>
                    <a:ext uri="{9D8B030D-6E8A-4147-A177-3AD203B41FA5}">
                      <a16:colId xmlns:a16="http://schemas.microsoft.com/office/drawing/2014/main" val="4039490247"/>
                    </a:ext>
                  </a:extLst>
                </a:gridCol>
                <a:gridCol w="6872359">
                  <a:extLst>
                    <a:ext uri="{9D8B030D-6E8A-4147-A177-3AD203B41FA5}">
                      <a16:colId xmlns:a16="http://schemas.microsoft.com/office/drawing/2014/main" val="4057405584"/>
                    </a:ext>
                  </a:extLst>
                </a:gridCol>
              </a:tblGrid>
              <a:tr h="0">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Index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latinLnBrk="0" hangingPunct="1">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389594"/>
                  </a:ext>
                </a:extLst>
              </a:tr>
              <a:tr h="399415">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 (1a, 1b, 1c)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Rain 1a – torrential, 1b – frontal, 1c – long-lasting, territorially widespread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1101601"/>
                  </a:ext>
                </a:extLst>
              </a:tr>
              <a:tr h="256540">
                <a:tc>
                  <a:txBody>
                    <a:bodyPr/>
                    <a:lstStyle/>
                    <a:p>
                      <a:pPr marL="0" marR="0" indent="0" algn="ctr" defTabSz="457200" rtl="0" eaLnBrk="1" latinLnBrk="0" hangingPunct="1">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snowmelt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0982847"/>
                  </a:ext>
                </a:extLst>
              </a:tr>
              <a:tr h="165100">
                <a:tc>
                  <a:txBody>
                    <a:bodyPr/>
                    <a:lstStyle/>
                    <a:p>
                      <a:pPr marL="0" marR="0" indent="0" algn="ctr" defTabSz="457200" rtl="0" eaLnBrk="1" latinLnBrk="0" hangingPunct="1">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storm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1209305"/>
                  </a:ext>
                </a:extLst>
              </a:tr>
              <a:tr h="182245">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4 (4a, 4b)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Winter 4a – ice jam, 4b – </a:t>
                      </a:r>
                      <a:r>
                        <a:rPr lang="en-US" sz="1300" u="none" kern="1200" dirty="0" err="1">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shuga</a:t>
                      </a:r>
                      <a:endPar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62844"/>
                  </a:ext>
                </a:extLst>
              </a:tr>
              <a:tr h="0">
                <a:tc>
                  <a:txBody>
                    <a:bodyPr/>
                    <a:lstStyle/>
                    <a:p>
                      <a:pPr marL="0" marR="0" indent="0" algn="ctr" defTabSz="457200" rtl="0" eaLnBrk="1" latinLnBrk="0" hangingPunct="1">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latinLnBrk="0" hangingPunct="1">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Anthropogenic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4163425"/>
                  </a:ext>
                </a:extLst>
              </a:tr>
            </a:tbl>
          </a:graphicData>
        </a:graphic>
      </p:graphicFrame>
      <p:sp>
        <p:nvSpPr>
          <p:cNvPr id="6" name="Rectangle 4">
            <a:extLst>
              <a:ext uri="{FF2B5EF4-FFF2-40B4-BE49-F238E27FC236}">
                <a16:creationId xmlns:a16="http://schemas.microsoft.com/office/drawing/2014/main" id="{CC809053-70B2-7830-31F7-845035451098}"/>
              </a:ext>
            </a:extLst>
          </p:cNvPr>
          <p:cNvSpPr>
            <a:spLocks noChangeArrowheads="1"/>
          </p:cNvSpPr>
          <p:nvPr/>
        </p:nvSpPr>
        <p:spPr bwMode="auto">
          <a:xfrm>
            <a:off x="2163133" y="4005727"/>
            <a:ext cx="48177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rPr>
              <a:t>Classification of floods based on origin (</a:t>
            </a: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hlinkClick r:id="rId3" tooltip="Lambor, 1954 #490">
                  <a:extLst>
                    <a:ext uri="{A12FA001-AC4F-418D-AE19-62706E023703}">
                      <ahyp:hlinkClr xmlns:ahyp="http://schemas.microsoft.com/office/drawing/2018/hyperlinkcolor" val="tx"/>
                    </a:ext>
                  </a:extLst>
                </a:hlinkClick>
              </a:rPr>
              <a:t>Lambor, 1954</a:t>
            </a: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rPr>
              <a:t>, modified)</a:t>
            </a:r>
            <a:endParaRPr kumimoji="0" lang="en-US" altLang="en-US" sz="1200" b="0" i="0" u="none" strike="noStrike" cap="none" normalizeH="0" baseline="0" dirty="0">
              <a:ln>
                <a:noFill/>
              </a:ln>
              <a:solidFill>
                <a:srgbClr val="254AA5"/>
              </a:solidFill>
              <a:effectLst/>
              <a:latin typeface="Palatino Linotype" panose="02040502050505030304" pitchFamily="18" charset="0"/>
            </a:endParaRPr>
          </a:p>
        </p:txBody>
      </p:sp>
      <p:graphicFrame>
        <p:nvGraphicFramePr>
          <p:cNvPr id="7" name="Table 6">
            <a:extLst>
              <a:ext uri="{FF2B5EF4-FFF2-40B4-BE49-F238E27FC236}">
                <a16:creationId xmlns:a16="http://schemas.microsoft.com/office/drawing/2014/main" id="{2D320A53-6894-517D-A791-9AC0542D9233}"/>
              </a:ext>
            </a:extLst>
          </p:cNvPr>
          <p:cNvGraphicFramePr>
            <a:graphicFrameLocks noGrp="1"/>
          </p:cNvGraphicFramePr>
          <p:nvPr>
            <p:extLst>
              <p:ext uri="{D42A27DB-BD31-4B8C-83A1-F6EECF244321}">
                <p14:modId xmlns:p14="http://schemas.microsoft.com/office/powerpoint/2010/main" val="371205854"/>
              </p:ext>
            </p:extLst>
          </p:nvPr>
        </p:nvGraphicFramePr>
        <p:xfrm>
          <a:off x="461311" y="1269540"/>
          <a:ext cx="8221376" cy="2553208"/>
        </p:xfrm>
        <a:graphic>
          <a:graphicData uri="http://schemas.openxmlformats.org/drawingml/2006/table">
            <a:tbl>
              <a:tblPr firstRow="1" firstCol="1" bandRow="1"/>
              <a:tblGrid>
                <a:gridCol w="628358">
                  <a:extLst>
                    <a:ext uri="{9D8B030D-6E8A-4147-A177-3AD203B41FA5}">
                      <a16:colId xmlns:a16="http://schemas.microsoft.com/office/drawing/2014/main" val="702245936"/>
                    </a:ext>
                  </a:extLst>
                </a:gridCol>
                <a:gridCol w="1649370">
                  <a:extLst>
                    <a:ext uri="{9D8B030D-6E8A-4147-A177-3AD203B41FA5}">
                      <a16:colId xmlns:a16="http://schemas.microsoft.com/office/drawing/2014/main" val="3207792189"/>
                    </a:ext>
                  </a:extLst>
                </a:gridCol>
                <a:gridCol w="5943648">
                  <a:extLst>
                    <a:ext uri="{9D8B030D-6E8A-4147-A177-3AD203B41FA5}">
                      <a16:colId xmlns:a16="http://schemas.microsoft.com/office/drawing/2014/main" val="213542604"/>
                    </a:ext>
                  </a:extLst>
                </a:gridCol>
              </a:tblGrid>
              <a:tr h="0">
                <a:tc>
                  <a:txBody>
                    <a:bodyPr/>
                    <a:lstStyle/>
                    <a:p>
                      <a:pPr marL="0" marR="0" indent="0" algn="ctr">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Index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Index classification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Description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803751"/>
                  </a:ext>
                </a:extLst>
              </a:tr>
              <a:tr h="0">
                <a:tc>
                  <a:txBody>
                    <a:bodyPr/>
                    <a:lstStyle/>
                    <a:p>
                      <a:pPr marL="0" marR="0" indent="0" algn="ctr">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ordinary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in-bank flow; no damage; water discharge may increase but without overflowing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128003"/>
                  </a:ext>
                </a:extLst>
              </a:tr>
              <a:tr h="0">
                <a:tc>
                  <a:txBody>
                    <a:bodyPr/>
                    <a:lstStyle/>
                    <a:p>
                      <a:pPr marL="0" marR="0" indent="0" algn="ctr">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u="none" kern="120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extraordinary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overflowing of river bed; damage but no destruction.; flood without destruction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742163"/>
                  </a:ext>
                </a:extLst>
              </a:tr>
              <a:tr h="44402">
                <a:tc>
                  <a:txBody>
                    <a:bodyPr/>
                    <a:lstStyle/>
                    <a:p>
                      <a:pPr marL="0" marR="0" indent="0" algn="ctr">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catastrophic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200000"/>
                        </a:lnSpc>
                        <a:spcBef>
                          <a:spcPts val="600"/>
                        </a:spcBef>
                        <a:spcAft>
                          <a:spcPts val="600"/>
                        </a:spcAft>
                      </a:pPr>
                      <a:r>
                        <a:rPr lang="en-US" sz="1300" u="none" kern="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overflowing of river bed; destruction of permanent infrastructure; flood with general damage and destruction.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135394"/>
                  </a:ext>
                </a:extLst>
              </a:tr>
            </a:tbl>
          </a:graphicData>
        </a:graphic>
      </p:graphicFrame>
      <p:sp>
        <p:nvSpPr>
          <p:cNvPr id="11" name="TextBox 10">
            <a:extLst>
              <a:ext uri="{FF2B5EF4-FFF2-40B4-BE49-F238E27FC236}">
                <a16:creationId xmlns:a16="http://schemas.microsoft.com/office/drawing/2014/main" id="{7F71ACB4-C64F-D2A6-ECD4-775E14A1A403}"/>
              </a:ext>
            </a:extLst>
          </p:cNvPr>
          <p:cNvSpPr txBox="1"/>
          <p:nvPr/>
        </p:nvSpPr>
        <p:spPr>
          <a:xfrm>
            <a:off x="1668914" y="970339"/>
            <a:ext cx="5806166" cy="276999"/>
          </a:xfrm>
          <a:prstGeom prst="rect">
            <a:avLst/>
          </a:prstGeom>
          <a:noFill/>
        </p:spPr>
        <p:txBody>
          <a:bodyPr wrap="square">
            <a:spAutoFit/>
          </a:bodyPr>
          <a:lstStyle/>
          <a:p>
            <a:pPr marL="0" marR="0" lvl="0" indent="22860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54AA5"/>
                </a:solidFill>
                <a:effectLst/>
                <a:uLnTx/>
                <a:uFillTx/>
                <a:latin typeface="Palatino Linotype" panose="02040502050505030304" pitchFamily="18" charset="0"/>
                <a:ea typeface="Times New Roman" panose="02020603050405020304" pitchFamily="18" charset="0"/>
              </a:rPr>
              <a:t>Classification of floods based on intensity (</a:t>
            </a:r>
            <a:r>
              <a:rPr kumimoji="0" lang="en-US" altLang="en-US" sz="1200" b="0" i="0" u="none" strike="noStrike" kern="1200" cap="none" spc="0" normalizeH="0" baseline="0" noProof="0" dirty="0">
                <a:ln>
                  <a:noFill/>
                </a:ln>
                <a:solidFill>
                  <a:srgbClr val="254AA5"/>
                </a:solidFill>
                <a:effectLst/>
                <a:uLnTx/>
                <a:uFillTx/>
                <a:latin typeface="Palatino Linotype" panose="02040502050505030304" pitchFamily="18" charset="0"/>
                <a:ea typeface="Times New Roman" panose="02020603050405020304" pitchFamily="18" charset="0"/>
                <a:hlinkClick r:id="rId4" tooltip="Barriendos, 2004 #6">
                  <a:extLst>
                    <a:ext uri="{A12FA001-AC4F-418D-AE19-62706E023703}">
                      <ahyp:hlinkClr xmlns:ahyp="http://schemas.microsoft.com/office/drawing/2018/hyperlinkcolor" val="tx"/>
                    </a:ext>
                  </a:extLst>
                </a:hlinkClick>
              </a:rPr>
              <a:t>Barriendos &amp; Coeur, 2004</a:t>
            </a:r>
            <a:r>
              <a:rPr kumimoji="0" lang="en-US" altLang="en-US" sz="1200" b="0" i="0" u="none" strike="noStrike" kern="1200" cap="none" spc="0" normalizeH="0" baseline="0" noProof="0" dirty="0">
                <a:ln>
                  <a:noFill/>
                </a:ln>
                <a:solidFill>
                  <a:srgbClr val="254AA5"/>
                </a:solidFill>
                <a:effectLst/>
                <a:uLnTx/>
                <a:uFillTx/>
                <a:latin typeface="Palatino Linotype" panose="02040502050505030304" pitchFamily="18" charset="0"/>
                <a:ea typeface="Times New Roman" panose="02020603050405020304" pitchFamily="18" charset="0"/>
              </a:rPr>
              <a:t>)</a:t>
            </a:r>
          </a:p>
        </p:txBody>
      </p:sp>
    </p:spTree>
    <p:extLst>
      <p:ext uri="{BB962C8B-B14F-4D97-AF65-F5344CB8AC3E}">
        <p14:creationId xmlns:p14="http://schemas.microsoft.com/office/powerpoint/2010/main" val="3633725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sp>
        <p:nvSpPr>
          <p:cNvPr id="4" name="TextBox 3">
            <a:extLst>
              <a:ext uri="{FF2B5EF4-FFF2-40B4-BE49-F238E27FC236}">
                <a16:creationId xmlns:a16="http://schemas.microsoft.com/office/drawing/2014/main" id="{5E0ED08A-2424-D2D1-8C2D-D5F2ED62CA57}"/>
              </a:ext>
            </a:extLst>
          </p:cNvPr>
          <p:cNvSpPr txBox="1"/>
          <p:nvPr/>
        </p:nvSpPr>
        <p:spPr>
          <a:xfrm>
            <a:off x="360219" y="823254"/>
            <a:ext cx="1408545" cy="369332"/>
          </a:xfrm>
          <a:prstGeom prst="rect">
            <a:avLst/>
          </a:prstGeom>
          <a:noFill/>
        </p:spPr>
        <p:txBody>
          <a:bodyPr wrap="square">
            <a:spAutoFit/>
          </a:bodyPr>
          <a:lstStyle/>
          <a:p>
            <a:r>
              <a:rPr lang="en-US" sz="1800" b="1" dirty="0">
                <a:solidFill>
                  <a:srgbClr val="254AA5"/>
                </a:solidFill>
                <a:latin typeface="Palatino Linotype" panose="02040502050505030304" pitchFamily="18" charset="0"/>
                <a:cs typeface="Calibri" pitchFamily="18" charset="0"/>
              </a:rPr>
              <a:t>Results</a:t>
            </a:r>
            <a:endParaRPr lang="en-US" dirty="0"/>
          </a:p>
        </p:txBody>
      </p:sp>
      <p:pic>
        <p:nvPicPr>
          <p:cNvPr id="5" name="Picture 4">
            <a:extLst>
              <a:ext uri="{FF2B5EF4-FFF2-40B4-BE49-F238E27FC236}">
                <a16:creationId xmlns:a16="http://schemas.microsoft.com/office/drawing/2014/main" id="{CB26AAE6-AE37-258A-E4C6-59233DFA92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 r="10706" b="3277"/>
          <a:stretch/>
        </p:blipFill>
        <p:spPr bwMode="auto">
          <a:xfrm>
            <a:off x="412894" y="1421674"/>
            <a:ext cx="8318212" cy="4425084"/>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85E45115-69AA-5AE7-6030-E685306F6B51}"/>
              </a:ext>
            </a:extLst>
          </p:cNvPr>
          <p:cNvSpPr txBox="1"/>
          <p:nvPr/>
        </p:nvSpPr>
        <p:spPr>
          <a:xfrm>
            <a:off x="1748126" y="5829593"/>
            <a:ext cx="5647747" cy="410305"/>
          </a:xfrm>
          <a:prstGeom prst="rect">
            <a:avLst/>
          </a:prstGeom>
          <a:noFill/>
        </p:spPr>
        <p:txBody>
          <a:bodyPr wrap="square">
            <a:spAutoFit/>
          </a:bodyPr>
          <a:lstStyle/>
          <a:p>
            <a:pPr marL="0" marR="0" indent="228600" algn="ctr">
              <a:lnSpc>
                <a:spcPct val="200000"/>
              </a:lnSpc>
              <a:spcBef>
                <a:spcPts val="0"/>
              </a:spcBef>
              <a:spcAft>
                <a:spcPts val="600"/>
              </a:spcAft>
            </a:pPr>
            <a:r>
              <a:rPr lang="en-US" sz="1200" dirty="0">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Numbers of floods in 20-year periods in Poland from 1001 to 1500</a:t>
            </a:r>
            <a:endParaRPr lang="en-US" sz="1200" dirty="0">
              <a:solidFill>
                <a:srgbClr val="254AA5"/>
              </a:solidFill>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394136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86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3D6AA4F-5681-1C2B-3681-37B7328E0A1D}"/>
              </a:ext>
            </a:extLst>
          </p:cNvPr>
          <p:cNvPicPr>
            <a:picLocks noChangeAspect="1"/>
          </p:cNvPicPr>
          <p:nvPr/>
        </p:nvPicPr>
        <p:blipFill rotWithShape="1">
          <a:blip r:embed="rId2"/>
          <a:srcRect r="80406"/>
          <a:stretch/>
        </p:blipFill>
        <p:spPr>
          <a:xfrm>
            <a:off x="90488" y="57150"/>
            <a:ext cx="541275" cy="532083"/>
          </a:xfrm>
          <a:prstGeom prst="rect">
            <a:avLst/>
          </a:prstGeom>
        </p:spPr>
      </p:pic>
      <p:sp>
        <p:nvSpPr>
          <p:cNvPr id="18" name="TextBox 17">
            <a:extLst>
              <a:ext uri="{FF2B5EF4-FFF2-40B4-BE49-F238E27FC236}">
                <a16:creationId xmlns:a16="http://schemas.microsoft.com/office/drawing/2014/main" id="{3B94FB1E-F289-3937-589C-DDC33D16B1B1}"/>
              </a:ext>
            </a:extLst>
          </p:cNvPr>
          <p:cNvSpPr txBox="1"/>
          <p:nvPr/>
        </p:nvSpPr>
        <p:spPr>
          <a:xfrm>
            <a:off x="-77025" y="72479"/>
            <a:ext cx="5788087" cy="24622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00" b="1" dirty="0">
                <a:solidFill>
                  <a:schemeClr val="bg1"/>
                </a:solidFill>
                <a:latin typeface="Palatino Linotype" panose="02040502050505030304" pitchFamily="18" charset="0"/>
                <a:cs typeface="Calibri" pitchFamily="18" charset="0"/>
              </a:rPr>
              <a:t>Documentary evidence of past floods in Poland in the 11th–15th centuries </a:t>
            </a:r>
          </a:p>
        </p:txBody>
      </p:sp>
      <p:sp>
        <p:nvSpPr>
          <p:cNvPr id="21" name="TextBox 20">
            <a:extLst>
              <a:ext uri="{FF2B5EF4-FFF2-40B4-BE49-F238E27FC236}">
                <a16:creationId xmlns:a16="http://schemas.microsoft.com/office/drawing/2014/main" id="{60A58D2B-A8DE-FF67-EC34-158A39C2A0F3}"/>
              </a:ext>
            </a:extLst>
          </p:cNvPr>
          <p:cNvSpPr txBox="1"/>
          <p:nvPr/>
        </p:nvSpPr>
        <p:spPr>
          <a:xfrm>
            <a:off x="612713" y="343012"/>
            <a:ext cx="4572000" cy="246221"/>
          </a:xfrm>
          <a:prstGeom prst="rect">
            <a:avLst/>
          </a:prstGeom>
          <a:noFill/>
        </p:spPr>
        <p:txBody>
          <a:bodyPr wrap="square">
            <a:spAutoFit/>
          </a:bodyPr>
          <a:lstStyle/>
          <a:p>
            <a:pPr algn="just"/>
            <a:r>
              <a:rPr lang="en-US" sz="1000" b="1" dirty="0">
                <a:solidFill>
                  <a:schemeClr val="bg1"/>
                </a:solidFill>
                <a:latin typeface="Palatino Linotype" panose="02040502050505030304" pitchFamily="18" charset="0"/>
                <a:cs typeface="Calibri" pitchFamily="18" charset="0"/>
              </a:rPr>
              <a:t>Babak Ghazi</a:t>
            </a:r>
          </a:p>
        </p:txBody>
      </p:sp>
      <p:pic>
        <p:nvPicPr>
          <p:cNvPr id="2050" name="Picture 11">
            <a:extLst>
              <a:ext uri="{FF2B5EF4-FFF2-40B4-BE49-F238E27FC236}">
                <a16:creationId xmlns:a16="http://schemas.microsoft.com/office/drawing/2014/main" id="{6E86D6C9-0D98-A5AF-BE7E-D1A442BB1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32" t="4784" r="21301" b="1318"/>
          <a:stretch>
            <a:fillRect/>
          </a:stretch>
        </p:blipFill>
        <p:spPr bwMode="auto">
          <a:xfrm>
            <a:off x="712355" y="1292469"/>
            <a:ext cx="7719290" cy="47422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A6BBC66D-CD65-84ED-8202-C8E1E70A41D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4F371804-28F4-810E-BA17-050D402DDBF8}"/>
              </a:ext>
            </a:extLst>
          </p:cNvPr>
          <p:cNvSpPr>
            <a:spLocks noChangeArrowheads="1"/>
          </p:cNvSpPr>
          <p:nvPr/>
        </p:nvSpPr>
        <p:spPr bwMode="auto">
          <a:xfrm>
            <a:off x="1445492" y="6156095"/>
            <a:ext cx="66602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Number of floods in various geographical regions of Poland during 11</a:t>
            </a:r>
            <a:r>
              <a:rPr kumimoji="0" lang="en-US" altLang="en-US" sz="1200" b="0" i="0" u="none" strike="noStrike" cap="none" normalizeH="0" baseline="3000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–15</a:t>
            </a:r>
            <a:r>
              <a:rPr kumimoji="0" lang="en-US" altLang="en-US" sz="1200" b="0" i="0" u="none" strike="noStrike" cap="none" normalizeH="0" baseline="3000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kumimoji="0" lang="en-US" altLang="en-US" sz="1200" b="0" i="0" u="none" strike="noStrike" cap="none" normalizeH="0" baseline="0" dirty="0">
                <a:ln>
                  <a:noFill/>
                </a:ln>
                <a:solidFill>
                  <a:srgbClr val="254AA5"/>
                </a:solidFill>
                <a:effectLst/>
                <a:latin typeface="Palatino Linotype" panose="02040502050505030304" pitchFamily="18" charset="0"/>
                <a:ea typeface="Times New Roman" panose="02020603050405020304" pitchFamily="18" charset="0"/>
                <a:cs typeface="Times New Roman" panose="02020603050405020304" pitchFamily="18" charset="0"/>
              </a:rPr>
              <a:t> centuries</a:t>
            </a:r>
            <a:endParaRPr kumimoji="0" lang="en-US" altLang="en-US" sz="1200" b="0" i="0" u="none" strike="noStrike" cap="none" normalizeH="0" baseline="0" dirty="0">
              <a:ln>
                <a:noFill/>
              </a:ln>
              <a:solidFill>
                <a:srgbClr val="254AA5"/>
              </a:solidFill>
              <a:effectLst/>
              <a:latin typeface="Palatino Linotype" panose="02040502050505030304" pitchFamily="18" charset="0"/>
            </a:endParaRPr>
          </a:p>
        </p:txBody>
      </p:sp>
    </p:spTree>
    <p:extLst>
      <p:ext uri="{BB962C8B-B14F-4D97-AF65-F5344CB8AC3E}">
        <p14:creationId xmlns:p14="http://schemas.microsoft.com/office/powerpoint/2010/main" val="1112069835"/>
      </p:ext>
    </p:extLst>
  </p:cSld>
  <p:clrMapOvr>
    <a:masterClrMapping/>
  </p:clrMapOvr>
</p:sld>
</file>

<file path=ppt/theme/theme1.xml><?xml version="1.0" encoding="utf-8"?>
<a:theme xmlns:a="http://schemas.openxmlformats.org/drawingml/2006/main" name="UM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12700">
          <a:solidFill>
            <a:srgbClr val="000000">
              <a:alpha val="0"/>
            </a:srgb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rtlCol="0">
        <a:spAutoFit/>
      </a:bodyPr>
      <a:lstStyle>
        <a:defPPr>
          <a:lnSpc>
            <a:spcPts val="3000"/>
          </a:lnSpc>
          <a:tabLst/>
          <a:defRPr sz="2400" dirty="0" err="1" smtClean="0">
            <a:solidFill>
              <a:srgbClr val="254AA5"/>
            </a:solidFill>
            <a:latin typeface="Calibri" pitchFamily="18" charset="0"/>
            <a:cs typeface="Calibri"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21725</TotalTime>
  <Words>2899</Words>
  <Application>Microsoft Office PowerPoint</Application>
  <PresentationFormat>On-screen Show (4:3)</PresentationFormat>
  <Paragraphs>246</Paragraphs>
  <Slides>20</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Wingdings</vt:lpstr>
      <vt:lpstr>Palatino Linotype</vt:lpstr>
      <vt:lpstr>arial</vt:lpstr>
      <vt:lpstr>Calibri</vt:lpstr>
      <vt:lpstr>arial</vt:lpstr>
      <vt:lpstr>Franklin Gothic Demi Cond</vt:lpstr>
      <vt:lpstr>UMK</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UMK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4:3</dc:title>
  <dc:subject/>
  <dc:creator>UMK</dc:creator>
  <cp:keywords/>
  <dc:description/>
  <cp:lastModifiedBy>babak.ghazi@o365.doktorant.umk.pl</cp:lastModifiedBy>
  <cp:revision>1174</cp:revision>
  <cp:lastPrinted>2016-11-19T13:26:22Z</cp:lastPrinted>
  <dcterms:created xsi:type="dcterms:W3CDTF">2016-01-15T08:49:16Z</dcterms:created>
  <dcterms:modified xsi:type="dcterms:W3CDTF">2023-08-30T07:14:24Z</dcterms:modified>
  <cp:category/>
</cp:coreProperties>
</file>