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A500"/>
    <a:srgbClr val="FFFF00"/>
    <a:srgbClr val="C8A2C8"/>
    <a:srgbClr val="DDA0DD"/>
    <a:srgbClr val="A02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>
        <p:scale>
          <a:sx n="33" d="100"/>
          <a:sy n="33" d="100"/>
        </p:scale>
        <p:origin x="18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85B9-949E-4A61-9149-689CE2A488D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BB7B-B668-40C7-8265-4BFC23B11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tif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C41EE6-E62F-2F48-2E05-97133AC78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79822"/>
              </p:ext>
            </p:extLst>
          </p:nvPr>
        </p:nvGraphicFramePr>
        <p:xfrm>
          <a:off x="-26356" y="-12568"/>
          <a:ext cx="30331731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41478249" imgH="1328985" progId="CorelDraw.Graphic.24">
                  <p:embed/>
                </p:oleObj>
              </mc:Choice>
              <mc:Fallback>
                <p:oleObj name="CorelDRAW" r:id="rId2" imgW="41478249" imgH="132898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6356" y="-12568"/>
                        <a:ext cx="30331731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A34A35E-B1E7-D545-F5F7-8C52CBFB3C22}"/>
              </a:ext>
            </a:extLst>
          </p:cNvPr>
          <p:cNvSpPr txBox="1"/>
          <p:nvPr/>
        </p:nvSpPr>
        <p:spPr>
          <a:xfrm>
            <a:off x="9253216" y="1064604"/>
            <a:ext cx="11481954" cy="162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Palatino Linotype" panose="02040502050505030304" pitchFamily="18" charset="0"/>
                <a:cs typeface="Arial" panose="020B0604020202020204" pitchFamily="34" charset="0"/>
              </a:rPr>
              <a:t>The EMS Annual Meeting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Palatino Linotype" panose="02040502050505030304" pitchFamily="18" charset="0"/>
                <a:cs typeface="Arial" panose="020B0604020202020204" pitchFamily="34" charset="0"/>
              </a:rPr>
              <a:t>Bratislava, Slovakia &amp; Online, 3–8 September 2023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2B61E0-CBC7-8F72-F354-4E575F634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" y="1223008"/>
            <a:ext cx="7730558" cy="1833334"/>
          </a:xfrm>
          <a:prstGeom prst="rect">
            <a:avLst/>
          </a:prstGeom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C5D10B-61B8-4435-4C1F-90C8A6AF42FD}"/>
              </a:ext>
            </a:extLst>
          </p:cNvPr>
          <p:cNvCxnSpPr>
            <a:cxnSpLocks/>
          </p:cNvCxnSpPr>
          <p:nvPr/>
        </p:nvCxnSpPr>
        <p:spPr>
          <a:xfrm>
            <a:off x="-29498" y="3697684"/>
            <a:ext cx="3029677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D72C219-C965-896A-4183-78D1BE36D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93733"/>
              </p:ext>
            </p:extLst>
          </p:nvPr>
        </p:nvGraphicFramePr>
        <p:xfrm>
          <a:off x="-29498" y="41390421"/>
          <a:ext cx="30388661" cy="146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1474106" imgH="1043566" progId="CorelDraw.Graphic.24">
                  <p:embed/>
                </p:oleObj>
              </mc:Choice>
              <mc:Fallback>
                <p:oleObj name="CorelDRAW" r:id="rId5" imgW="41474106" imgH="104356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9498" y="41390421"/>
                        <a:ext cx="30388661" cy="1462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CA1B75-D50F-D3A7-F2CA-A7E0148B9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97218"/>
              </p:ext>
            </p:extLst>
          </p:nvPr>
        </p:nvGraphicFramePr>
        <p:xfrm>
          <a:off x="-29497" y="41444211"/>
          <a:ext cx="30359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1474106" imgH="1475857" progId="CorelDraw.Graphic.24">
                  <p:embed/>
                </p:oleObj>
              </mc:Choice>
              <mc:Fallback>
                <p:oleObj name="CorelDRAW" r:id="rId7" imgW="41474106" imgH="147585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9497" y="41444211"/>
                        <a:ext cx="30359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86DBD73-ADF9-FD8A-3795-350678F2702B}"/>
              </a:ext>
            </a:extLst>
          </p:cNvPr>
          <p:cNvSpPr txBox="1"/>
          <p:nvPr/>
        </p:nvSpPr>
        <p:spPr>
          <a:xfrm>
            <a:off x="587603" y="7659987"/>
            <a:ext cx="3910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n-US" sz="4800" b="1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0C112-DB01-4E92-B719-9084B946E3DC}"/>
              </a:ext>
            </a:extLst>
          </p:cNvPr>
          <p:cNvSpPr txBox="1"/>
          <p:nvPr/>
        </p:nvSpPr>
        <p:spPr>
          <a:xfrm>
            <a:off x="613935" y="8476983"/>
            <a:ext cx="28849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this research, we studied the impact that climate change in central Poland (Fig. 1) on the frequency of meteorological droughts and the risk of flood occurrence, based on the </a:t>
            </a:r>
            <a:r>
              <a:rPr lang="en-US" sz="4800" dirty="0" err="1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standardised</a:t>
            </a:r>
            <a:r>
              <a:rPr lang="en-US" sz="48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precipitation index (SPI</a:t>
            </a:r>
            <a:r>
              <a:rPr lang="pl-PL" sz="48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</a:t>
            </a:r>
            <a:r>
              <a:rPr lang="en-US" sz="48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(Table 1). First, by an average mean ensemble of six general circulation models (GCMs) from CMIP6 dataset (Table 2), precipitation for a future period (2026–2100) in central Poland was projected under two climate change socio-economic pathway scenarios (SSPs), SSP1-2.6 and SSP5-8.5 (Fig. 2). Then, based on the projected precipitation for the future period, the SPI–12 values were calculated.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A61C3-46C7-94CE-1804-BA343A7A5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5" y="40387951"/>
            <a:ext cx="6174029" cy="536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3BB4D-0E38-1B3A-BA51-75ABBBF2D24D}"/>
              </a:ext>
            </a:extLst>
          </p:cNvPr>
          <p:cNvSpPr txBox="1"/>
          <p:nvPr/>
        </p:nvSpPr>
        <p:spPr>
          <a:xfrm>
            <a:off x="664377" y="24309012"/>
            <a:ext cx="8070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Results and conclusions</a:t>
            </a:r>
            <a:endParaRPr lang="en-US" sz="4800" b="1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7DB53A-E44D-17DC-55F8-F3FA70A19372}"/>
              </a:ext>
            </a:extLst>
          </p:cNvPr>
          <p:cNvSpPr txBox="1"/>
          <p:nvPr/>
        </p:nvSpPr>
        <p:spPr>
          <a:xfrm>
            <a:off x="890473" y="37228660"/>
            <a:ext cx="12062596" cy="224676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Fig. 2. Comparison of (a) annual and (b) monthly precipitation totals for historical period (1990–2014) with their projections under scenarios SSP1-2.6 and SSP5-8.5 for future period (2015–2100)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1DB7B1-69AD-8F9A-42E3-E1F2374F2C8D}"/>
              </a:ext>
            </a:extLst>
          </p:cNvPr>
          <p:cNvSpPr txBox="1"/>
          <p:nvPr/>
        </p:nvSpPr>
        <p:spPr>
          <a:xfrm>
            <a:off x="664377" y="25235740"/>
            <a:ext cx="9425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Projection of future precipitation </a:t>
            </a:r>
          </a:p>
          <a:p>
            <a:r>
              <a:rPr lang="en-US" sz="40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central Poland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A8432418-7044-A5FD-1EBE-42631ACB1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74985"/>
              </p:ext>
            </p:extLst>
          </p:nvPr>
        </p:nvGraphicFramePr>
        <p:xfrm>
          <a:off x="5712627" y="15339137"/>
          <a:ext cx="9983731" cy="5383098"/>
        </p:xfrm>
        <a:graphic>
          <a:graphicData uri="http://schemas.openxmlformats.org/drawingml/2006/table">
            <a:tbl>
              <a:tblPr firstRow="1" firstCol="1" bandRow="1"/>
              <a:tblGrid>
                <a:gridCol w="2769950">
                  <a:extLst>
                    <a:ext uri="{9D8B030D-6E8A-4147-A177-3AD203B41FA5}">
                      <a16:colId xmlns:a16="http://schemas.microsoft.com/office/drawing/2014/main" val="1627686692"/>
                    </a:ext>
                  </a:extLst>
                </a:gridCol>
                <a:gridCol w="2775849">
                  <a:extLst>
                    <a:ext uri="{9D8B030D-6E8A-4147-A177-3AD203B41FA5}">
                      <a16:colId xmlns:a16="http://schemas.microsoft.com/office/drawing/2014/main" val="4275440722"/>
                    </a:ext>
                  </a:extLst>
                </a:gridCol>
                <a:gridCol w="4437932">
                  <a:extLst>
                    <a:ext uri="{9D8B030D-6E8A-4147-A177-3AD203B41FA5}">
                      <a16:colId xmlns:a16="http://schemas.microsoft.com/office/drawing/2014/main" val="1124427890"/>
                    </a:ext>
                  </a:extLst>
                </a:gridCol>
              </a:tblGrid>
              <a:tr h="926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 Class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27097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SPI ≥ 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68969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0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1.50 ≤ SPI &lt; 1.99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61158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1.00 ≤ SPI &lt; 1.50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1582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Near normal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near normal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−0.99 ≤ SPI &lt;1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29929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−1.0 ≤ SPI &lt; −1.50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5392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Severely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severely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−1.50 ≤ SPI &lt; −2.0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50140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SPI ≤ −2.0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034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2E870EE7-63BD-888B-4E76-98A8367E7CA4}"/>
              </a:ext>
            </a:extLst>
          </p:cNvPr>
          <p:cNvSpPr txBox="1"/>
          <p:nvPr/>
        </p:nvSpPr>
        <p:spPr>
          <a:xfrm>
            <a:off x="3666507" y="14557557"/>
            <a:ext cx="129719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 1. Details and definitions of SPI values (McKee et al., 1993)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1086AB2-A777-D27D-BB6B-94E42235B4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330" r="3020" b="16644"/>
          <a:stretch/>
        </p:blipFill>
        <p:spPr bwMode="auto">
          <a:xfrm>
            <a:off x="610904" y="15333622"/>
            <a:ext cx="3843580" cy="4582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7F8920D-0730-F20C-CD7B-8FA81CF8E336}"/>
              </a:ext>
            </a:extLst>
          </p:cNvPr>
          <p:cNvSpPr txBox="1"/>
          <p:nvPr/>
        </p:nvSpPr>
        <p:spPr>
          <a:xfrm>
            <a:off x="586284" y="13692682"/>
            <a:ext cx="9739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Study area</a:t>
            </a:r>
            <a:r>
              <a:rPr lang="pl-PL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data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method</a:t>
            </a:r>
            <a:r>
              <a:rPr lang="pl-PL" sz="4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sz="4800" b="1" dirty="0"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7B3BEA-0375-3414-AD4A-3DA01685F7C1}"/>
              </a:ext>
            </a:extLst>
          </p:cNvPr>
          <p:cNvSpPr/>
          <p:nvPr/>
        </p:nvSpPr>
        <p:spPr>
          <a:xfrm>
            <a:off x="538032" y="7659198"/>
            <a:ext cx="29179134" cy="56521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959DE4-8B73-D0C2-6918-65EABC9CF501}"/>
              </a:ext>
            </a:extLst>
          </p:cNvPr>
          <p:cNvSpPr/>
          <p:nvPr/>
        </p:nvSpPr>
        <p:spPr>
          <a:xfrm>
            <a:off x="524707" y="24218501"/>
            <a:ext cx="29195289" cy="160145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9472D5-4572-0EED-4E60-C160EB98588F}"/>
              </a:ext>
            </a:extLst>
          </p:cNvPr>
          <p:cNvSpPr txBox="1"/>
          <p:nvPr/>
        </p:nvSpPr>
        <p:spPr>
          <a:xfrm>
            <a:off x="612843" y="14482845"/>
            <a:ext cx="2684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23DCD3-D6BF-EDF7-5F33-84831A497BE1}"/>
              </a:ext>
            </a:extLst>
          </p:cNvPr>
          <p:cNvSpPr txBox="1"/>
          <p:nvPr/>
        </p:nvSpPr>
        <p:spPr>
          <a:xfrm>
            <a:off x="524706" y="21533687"/>
            <a:ext cx="2893897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observation precipitation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dataset for Toruń, Poland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1990–2014: Institute of Meteorology and Water Management—National Research Institute. 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precipitation dataset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GCMs: NASA Center for Climate Simulation (NEX-GDDP CMIP6). The GCMs dataset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 historical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future periods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from 1990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2014 and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2015–2100</a:t>
            </a:r>
            <a:r>
              <a:rPr lang="pl-PL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respectively. In this research, we also selected equal 25–year periods for the historical reference period (1990–2014), the near-future (2026–2050), mid-term (2051–2075), and far-future (2076–2100) periods (</a:t>
            </a:r>
            <a:r>
              <a:rPr lang="en-US" sz="3400" dirty="0">
                <a:solidFill>
                  <a:schemeClr val="accent1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https://registry.opendata.aws/nex-gddp-cmip6</a:t>
            </a:r>
            <a:r>
              <a:rPr lang="en-US" sz="34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6E1B71F-4D3D-5DBC-750C-1FEDC4DAC883}"/>
              </a:ext>
            </a:extLst>
          </p:cNvPr>
          <p:cNvSpPr txBox="1"/>
          <p:nvPr/>
        </p:nvSpPr>
        <p:spPr>
          <a:xfrm>
            <a:off x="586285" y="20946815"/>
            <a:ext cx="4233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Dataset</a:t>
            </a:r>
            <a:r>
              <a:rPr lang="pl-PL" sz="40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</a:t>
            </a:r>
            <a:r>
              <a:rPr lang="en-US" sz="40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890BDE7-CD18-6102-5668-5AB6CAD35113}"/>
              </a:ext>
            </a:extLst>
          </p:cNvPr>
          <p:cNvSpPr txBox="1"/>
          <p:nvPr/>
        </p:nvSpPr>
        <p:spPr>
          <a:xfrm>
            <a:off x="12668870" y="24276284"/>
            <a:ext cx="1640142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Table 3. The frequency of SPI for historical and future periods</a:t>
            </a:r>
            <a:endParaRPr lang="en-US" sz="3500" dirty="0">
              <a:latin typeface="Palatino Linotype" panose="0204050205050503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25FEED-5AEA-C327-DB68-9A1859B1AA02}"/>
              </a:ext>
            </a:extLst>
          </p:cNvPr>
          <p:cNvSpPr txBox="1"/>
          <p:nvPr/>
        </p:nvSpPr>
        <p:spPr>
          <a:xfrm>
            <a:off x="13078441" y="32303131"/>
            <a:ext cx="16495580" cy="8156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Central Poland will experience an increase in precipitation by the end of the 21</a:t>
            </a:r>
            <a:r>
              <a:rPr lang="en-US" sz="3700" baseline="30000" dirty="0">
                <a:latin typeface="Palatino Linotype" panose="02040502050505030304" pitchFamily="18" charset="0"/>
              </a:rPr>
              <a:t>st</a:t>
            </a:r>
            <a:r>
              <a:rPr lang="en-US" sz="3700" dirty="0">
                <a:latin typeface="Palatino Linotype" panose="02040502050505030304" pitchFamily="18" charset="0"/>
              </a:rPr>
              <a:t> century. Mean annual precipitation totals will increase by 2–7.5%.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The frequency of “Extremely dry” and “Severely dry” will decrease under SSP1-2.6 and SSP5-8.5 scenarios.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The frequency of “Moderately dry” will increase for future scenarios in comparison with the historical period.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The frequency of “Extremely wet” and “Very wet” will increase for SSP1-2.6 and SSP5-8.5 scenarios in comparison with the historical period.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The frequency of “Moderately wet” and “Near normal” will slightly decrease for the projected period (2026</a:t>
            </a: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sz="3700" dirty="0">
                <a:latin typeface="Palatino Linotype" panose="02040502050505030304" pitchFamily="18" charset="0"/>
              </a:rPr>
              <a:t>2100) relative to the historical reference period (1990</a:t>
            </a: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lang="en-US" sz="3700" dirty="0">
                <a:latin typeface="Palatino Linotype" panose="02040502050505030304" pitchFamily="18" charset="0"/>
              </a:rPr>
              <a:t>2014).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en-US" sz="3700" dirty="0">
                <a:latin typeface="Palatino Linotype" panose="02040502050505030304" pitchFamily="18" charset="0"/>
              </a:rPr>
              <a:t>In general, the occurrence of “floods” in the study area is more probable than “droughts” in the future period.</a:t>
            </a:r>
          </a:p>
          <a:p>
            <a:pPr algn="just"/>
            <a:endParaRPr lang="en-US" sz="3700" dirty="0">
              <a:latin typeface="Palatino Linotype" panose="0204050205050503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8E4941-4503-9DD4-E655-07EBBA41C77A}"/>
              </a:ext>
            </a:extLst>
          </p:cNvPr>
          <p:cNvSpPr txBox="1"/>
          <p:nvPr/>
        </p:nvSpPr>
        <p:spPr>
          <a:xfrm>
            <a:off x="13646614" y="31505409"/>
            <a:ext cx="3352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r>
              <a:rPr lang="en-US" sz="4800" dirty="0">
                <a:latin typeface="Palatino Linotype" panose="02040502050505030304" pitchFamily="18" charset="0"/>
              </a:rPr>
              <a:t>:</a:t>
            </a:r>
          </a:p>
        </p:txBody>
      </p: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C5F1498D-215D-69D5-37F2-08239841F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27800"/>
              </p:ext>
            </p:extLst>
          </p:nvPr>
        </p:nvGraphicFramePr>
        <p:xfrm>
          <a:off x="16954501" y="15339547"/>
          <a:ext cx="12347574" cy="538268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38118">
                  <a:extLst>
                    <a:ext uri="{9D8B030D-6E8A-4147-A177-3AD203B41FA5}">
                      <a16:colId xmlns:a16="http://schemas.microsoft.com/office/drawing/2014/main" val="3140041359"/>
                    </a:ext>
                  </a:extLst>
                </a:gridCol>
                <a:gridCol w="9709456">
                  <a:extLst>
                    <a:ext uri="{9D8B030D-6E8A-4147-A177-3AD203B41FA5}">
                      <a16:colId xmlns:a16="http://schemas.microsoft.com/office/drawing/2014/main" val="1249991788"/>
                    </a:ext>
                  </a:extLst>
                </a:gridCol>
              </a:tblGrid>
              <a:tr h="931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GCM model</a:t>
                      </a:r>
                      <a:endParaRPr lang="en-US" sz="25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Research center</a:t>
                      </a:r>
                      <a:endParaRPr lang="en-US" sz="25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8172"/>
                  </a:ext>
                </a:extLst>
              </a:tr>
              <a:tr h="85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CMCC-ESM2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The Euro-Mediterranean Centre on Climate Change/ Italy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92785"/>
                  </a:ext>
                </a:extLst>
              </a:tr>
              <a:tr h="792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EC-Earth3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EC-EARTH European consortium/ Europe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51854"/>
                  </a:ext>
                </a:extLst>
              </a:tr>
              <a:tr h="699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INM-CM4-8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Institute for Numerical Mathematics/ Russia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58807"/>
                  </a:ext>
                </a:extLst>
              </a:tr>
              <a:tr h="635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IPSL-CM6A-LR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Institute Pierre-Simon Laplace / France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95882"/>
                  </a:ext>
                </a:extLst>
              </a:tr>
              <a:tr h="771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MPI-ESM1-2-HR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Max Planck Institute for Meteorology/ Germany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04244"/>
                  </a:ext>
                </a:extLst>
              </a:tr>
              <a:tr h="69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NorESM2–LM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Norwegian Climate Centre / Norway</a:t>
                      </a:r>
                      <a:endParaRPr lang="en-US" sz="2500" b="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15054"/>
                  </a:ext>
                </a:extLst>
              </a:tr>
            </a:tbl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005F7991-7EC7-EE67-A463-9B9BB1AF778E}"/>
              </a:ext>
            </a:extLst>
          </p:cNvPr>
          <p:cNvSpPr txBox="1"/>
          <p:nvPr/>
        </p:nvSpPr>
        <p:spPr>
          <a:xfrm>
            <a:off x="18336491" y="14559055"/>
            <a:ext cx="95835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 2. Detailed features of used GCMs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4A14F2E-C5AB-310B-521D-D04621820D42}"/>
              </a:ext>
            </a:extLst>
          </p:cNvPr>
          <p:cNvSpPr txBox="1"/>
          <p:nvPr/>
        </p:nvSpPr>
        <p:spPr>
          <a:xfrm>
            <a:off x="13646613" y="40316893"/>
            <a:ext cx="160673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Palatino Linotype" panose="02040502050505030304" pitchFamily="18" charset="0"/>
              </a:rPr>
              <a:t>Reference</a:t>
            </a:r>
          </a:p>
          <a:p>
            <a:pPr algn="just"/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McKee, T.B., N.J.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Doesken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, and J. Kleist.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The relationship of drought frequency and duration to time scales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. in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Proceedings of the 8th Conference on Applied Climatology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. 1993. California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D7FB428-EAF0-A5E6-F3A3-635C1336FA97}"/>
              </a:ext>
            </a:extLst>
          </p:cNvPr>
          <p:cNvSpPr txBox="1"/>
          <p:nvPr/>
        </p:nvSpPr>
        <p:spPr>
          <a:xfrm>
            <a:off x="534845" y="40978613"/>
            <a:ext cx="11389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The work was supported by the National Science Centre, Poland project No. 2020/37/B/ST10/00710.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6270B8-2006-04D9-48AB-F3D420D21893}"/>
              </a:ext>
            </a:extLst>
          </p:cNvPr>
          <p:cNvSpPr/>
          <p:nvPr/>
        </p:nvSpPr>
        <p:spPr>
          <a:xfrm>
            <a:off x="534845" y="13649709"/>
            <a:ext cx="29179134" cy="1015956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4BDB447-27F6-4F05-88DC-7545E51624FC}"/>
              </a:ext>
            </a:extLst>
          </p:cNvPr>
          <p:cNvGrpSpPr/>
          <p:nvPr/>
        </p:nvGrpSpPr>
        <p:grpSpPr>
          <a:xfrm>
            <a:off x="1927566" y="3732602"/>
            <a:ext cx="29362447" cy="3870056"/>
            <a:chOff x="380119" y="3732602"/>
            <a:chExt cx="29362447" cy="38700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B2C00E-856C-62D8-ED8F-FB6DD293EB75}"/>
                </a:ext>
              </a:extLst>
            </p:cNvPr>
            <p:cNvSpPr txBox="1"/>
            <p:nvPr/>
          </p:nvSpPr>
          <p:spPr>
            <a:xfrm>
              <a:off x="380119" y="3732602"/>
              <a:ext cx="2936244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Estimation of droughts and floods occurrences in central Poland </a:t>
              </a:r>
            </a:p>
            <a:p>
              <a:pPr algn="ctr"/>
              <a:r>
                <a:rPr lang="en-US" sz="66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under climate change scenarios</a:t>
              </a: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C52D60E9-A872-7F1F-12C5-E3A7137CE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0049" y="5862836"/>
              <a:ext cx="18590195" cy="738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5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Babak Ghazi</a:t>
              </a:r>
              <a:r>
                <a:rPr lang="en-US" altLang="en-US" sz="4500" baseline="30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en-US" sz="45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 Rajmund Przybylak</a:t>
              </a:r>
              <a:r>
                <a:rPr lang="en-US" altLang="en-US" sz="4500" baseline="30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1,2</a:t>
              </a:r>
              <a:r>
                <a:rPr lang="en-US" altLang="en-US" sz="45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 and Aleksandra Pospieszyńska</a:t>
              </a:r>
              <a:r>
                <a:rPr lang="en-US" altLang="en-US" sz="4500" baseline="30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1,2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4C3EC8-E2F8-9873-EA8D-B6892113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863" y="6633162"/>
              <a:ext cx="23471103" cy="969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000" baseline="30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en-US" altLang="en-US" sz="3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Faculty of Earth Sciences and Spatial Management, Nicolaus Copernicus University, Toruń, Poland (babak.ghazi@doktorant.umk.pl)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000" baseline="30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en-US" sz="3000" dirty="0">
                  <a:solidFill>
                    <a:srgbClr val="000000"/>
                  </a:solidFill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Centre for Climate Change Research, Nicolaus Copernicus University, Toruń, Poland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263D0F-0DEB-0203-76CD-302FF38EDB24}"/>
              </a:ext>
            </a:extLst>
          </p:cNvPr>
          <p:cNvSpPr txBox="1"/>
          <p:nvPr/>
        </p:nvSpPr>
        <p:spPr>
          <a:xfrm>
            <a:off x="613935" y="20007741"/>
            <a:ext cx="5098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Fig. 1. Location of the study area</a:t>
            </a:r>
            <a:endParaRPr lang="en-US" sz="3000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F1A7366-1490-5D9F-EBE2-C2E408FC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04343"/>
              </p:ext>
            </p:extLst>
          </p:nvPr>
        </p:nvGraphicFramePr>
        <p:xfrm>
          <a:off x="13646614" y="25098907"/>
          <a:ext cx="15627898" cy="6309373"/>
        </p:xfrm>
        <a:graphic>
          <a:graphicData uri="http://schemas.openxmlformats.org/drawingml/2006/table">
            <a:tbl>
              <a:tblPr firstRow="1" firstCol="1" bandRow="1"/>
              <a:tblGrid>
                <a:gridCol w="2711942">
                  <a:extLst>
                    <a:ext uri="{9D8B030D-6E8A-4147-A177-3AD203B41FA5}">
                      <a16:colId xmlns:a16="http://schemas.microsoft.com/office/drawing/2014/main" val="1627686692"/>
                    </a:ext>
                  </a:extLst>
                </a:gridCol>
                <a:gridCol w="1949179">
                  <a:extLst>
                    <a:ext uri="{9D8B030D-6E8A-4147-A177-3AD203B41FA5}">
                      <a16:colId xmlns:a16="http://schemas.microsoft.com/office/drawing/2014/main" val="4275440722"/>
                    </a:ext>
                  </a:extLst>
                </a:gridCol>
                <a:gridCol w="2035121">
                  <a:extLst>
                    <a:ext uri="{9D8B030D-6E8A-4147-A177-3AD203B41FA5}">
                      <a16:colId xmlns:a16="http://schemas.microsoft.com/office/drawing/2014/main" val="297354007"/>
                    </a:ext>
                  </a:extLst>
                </a:gridCol>
                <a:gridCol w="1815110">
                  <a:extLst>
                    <a:ext uri="{9D8B030D-6E8A-4147-A177-3AD203B41FA5}">
                      <a16:colId xmlns:a16="http://schemas.microsoft.com/office/drawing/2014/main" val="3606290164"/>
                    </a:ext>
                  </a:extLst>
                </a:gridCol>
                <a:gridCol w="1787607">
                  <a:extLst>
                    <a:ext uri="{9D8B030D-6E8A-4147-A177-3AD203B41FA5}">
                      <a16:colId xmlns:a16="http://schemas.microsoft.com/office/drawing/2014/main" val="449033483"/>
                    </a:ext>
                  </a:extLst>
                </a:gridCol>
                <a:gridCol w="1760105">
                  <a:extLst>
                    <a:ext uri="{9D8B030D-6E8A-4147-A177-3AD203B41FA5}">
                      <a16:colId xmlns:a16="http://schemas.microsoft.com/office/drawing/2014/main" val="2864788489"/>
                    </a:ext>
                  </a:extLst>
                </a:gridCol>
                <a:gridCol w="1787607">
                  <a:extLst>
                    <a:ext uri="{9D8B030D-6E8A-4147-A177-3AD203B41FA5}">
                      <a16:colId xmlns:a16="http://schemas.microsoft.com/office/drawing/2014/main" val="1124427890"/>
                    </a:ext>
                  </a:extLst>
                </a:gridCol>
                <a:gridCol w="1781227">
                  <a:extLst>
                    <a:ext uri="{9D8B030D-6E8A-4147-A177-3AD203B41FA5}">
                      <a16:colId xmlns:a16="http://schemas.microsoft.com/office/drawing/2014/main" val="812863172"/>
                    </a:ext>
                  </a:extLst>
                </a:gridCol>
              </a:tblGrid>
              <a:tr h="926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 (12)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SSP1-2.6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SSP5-8.5</a:t>
                      </a:r>
                      <a:endParaRPr lang="en-US" sz="25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27097"/>
                  </a:ext>
                </a:extLst>
              </a:tr>
              <a:tr h="92627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1990–2014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2026–2050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2051–2076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2076–2100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2026–2050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2051–2076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2076–2100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350600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9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8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17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68969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Very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A0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17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22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61158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wet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27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26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15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24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21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1582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Near normal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205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190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202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194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198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186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180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29929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Moderately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20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28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27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28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21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39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41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5392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Severely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13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14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12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15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18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7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50140"/>
                  </a:ext>
                </a:extLst>
              </a:tr>
              <a:tr h="6366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Extremely dry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7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  <a:endParaRPr lang="en-US" sz="2500" b="0" kern="12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0" kern="12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</a:t>
                      </a:r>
                      <a:endParaRPr lang="en-US" sz="2500" b="0" kern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034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F3A0D60F-5059-EC66-4123-340400CAF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7" y="3941216"/>
            <a:ext cx="3531478" cy="353147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12CB2C-8745-C269-5917-1379A366C560}"/>
              </a:ext>
            </a:extLst>
          </p:cNvPr>
          <p:cNvSpPr/>
          <p:nvPr/>
        </p:nvSpPr>
        <p:spPr>
          <a:xfrm>
            <a:off x="534845" y="3941519"/>
            <a:ext cx="3531478" cy="35314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548955-A82D-45A1-98F9-3A15EBDEF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673" r="41955" b="4023"/>
          <a:stretch/>
        </p:blipFill>
        <p:spPr>
          <a:xfrm>
            <a:off x="693254" y="27199376"/>
            <a:ext cx="12282517" cy="9903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ACB488-EB80-E23E-914E-12E2DDF88B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37" y="661970"/>
            <a:ext cx="7254542" cy="29546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13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561</TotalTime>
  <Words>811</Words>
  <Application>Microsoft Office PowerPoint</Application>
  <PresentationFormat>Custom</PresentationFormat>
  <Paragraphs>136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Palatino Linotype</vt:lpstr>
      <vt:lpstr>Wingdings</vt:lpstr>
      <vt:lpstr>Office Theme</vt:lpstr>
      <vt:lpstr>CorelDRAW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babak.ghazi@o365.doktorant.umk.pl</dc:creator>
  <cp:lastModifiedBy>babak.ghazi@o365.doktorant.umk.pl</cp:lastModifiedBy>
  <cp:revision>224</cp:revision>
  <dcterms:created xsi:type="dcterms:W3CDTF">2023-08-21T10:33:53Z</dcterms:created>
  <dcterms:modified xsi:type="dcterms:W3CDTF">2023-08-29T07:51:56Z</dcterms:modified>
</cp:coreProperties>
</file>