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20" r:id="rId4"/>
    <p:sldMasterId id="2147483769" r:id="rId5"/>
    <p:sldMasterId id="2147483798" r:id="rId6"/>
    <p:sldMasterId id="2147483877" r:id="rId7"/>
    <p:sldMasterId id="2147483916" r:id="rId8"/>
    <p:sldMasterId id="2147483958" r:id="rId9"/>
    <p:sldMasterId id="2147483986" r:id="rId10"/>
    <p:sldMasterId id="2147484016" r:id="rId11"/>
  </p:sldMasterIdLst>
  <p:notesMasterIdLst>
    <p:notesMasterId r:id="rId21"/>
  </p:notesMasterIdLst>
  <p:sldIdLst>
    <p:sldId id="258" r:id="rId12"/>
    <p:sldId id="2147469926" r:id="rId13"/>
    <p:sldId id="2147469987" r:id="rId14"/>
    <p:sldId id="2147469988" r:id="rId15"/>
    <p:sldId id="2147469911" r:id="rId16"/>
    <p:sldId id="2147469877" r:id="rId17"/>
    <p:sldId id="2147469989" r:id="rId18"/>
    <p:sldId id="2147469990" r:id="rId19"/>
    <p:sldId id="21474699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0A429D-3D66-0D68-CA23-6F97C8B5B3BE}" name="Barciela, Rosa" initials="BR" userId="S::rosa.barciela@metoffice.gov.uk::9a0f70e3-420a-4484-8cf2-8b1e36f433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15B8"/>
    <a:srgbClr val="CCE50F"/>
    <a:srgbClr val="252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3457" autoAdjust="0"/>
  </p:normalViewPr>
  <p:slideViewPr>
    <p:cSldViewPr snapToGrid="0">
      <p:cViewPr varScale="1">
        <p:scale>
          <a:sx n="103" d="100"/>
          <a:sy n="103" d="100"/>
        </p:scale>
        <p:origin x="114" y="456"/>
      </p:cViewPr>
      <p:guideLst/>
    </p:cSldViewPr>
  </p:slideViewPr>
  <p:notesTextViewPr>
    <p:cViewPr>
      <p:scale>
        <a:sx n="1" d="1"/>
        <a:sy n="1" d="1"/>
      </p:scale>
      <p:origin x="0" y="0"/>
    </p:cViewPr>
  </p:notesTextViewPr>
  <p:sorterViewPr>
    <p:cViewPr varScale="1">
      <p:scale>
        <a:sx n="1" d="1"/>
        <a:sy n="1" d="1"/>
      </p:scale>
      <p:origin x="0" y="-11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ylne" userId="0a9e7728-d672-4c6b-876a-68216d787897" providerId="ADAL" clId="{788D752A-B494-4EBD-B421-64024E9F60D5}"/>
    <pc:docChg chg="custSel delSld modSld">
      <pc:chgData name="Ken Mylne" userId="0a9e7728-d672-4c6b-876a-68216d787897" providerId="ADAL" clId="{788D752A-B494-4EBD-B421-64024E9F60D5}" dt="2024-08-29T13:35:37.085" v="46" actId="47"/>
      <pc:docMkLst>
        <pc:docMk/>
      </pc:docMkLst>
      <pc:sldChg chg="modSp mod">
        <pc:chgData name="Ken Mylne" userId="0a9e7728-d672-4c6b-876a-68216d787897" providerId="ADAL" clId="{788D752A-B494-4EBD-B421-64024E9F60D5}" dt="2024-08-29T13:35:29.883" v="45" actId="1076"/>
        <pc:sldMkLst>
          <pc:docMk/>
          <pc:sldMk cId="4083942306" sldId="258"/>
        </pc:sldMkLst>
        <pc:spChg chg="mod">
          <ac:chgData name="Ken Mylne" userId="0a9e7728-d672-4c6b-876a-68216d787897" providerId="ADAL" clId="{788D752A-B494-4EBD-B421-64024E9F60D5}" dt="2024-08-29T13:35:29.883" v="45" actId="1076"/>
          <ac:spMkLst>
            <pc:docMk/>
            <pc:sldMk cId="4083942306" sldId="258"/>
            <ac:spMk id="2" creationId="{3EFF04E9-871E-4AB5-BE48-EB79F1FD9022}"/>
          </ac:spMkLst>
        </pc:spChg>
        <pc:spChg chg="mod">
          <ac:chgData name="Ken Mylne" userId="0a9e7728-d672-4c6b-876a-68216d787897" providerId="ADAL" clId="{788D752A-B494-4EBD-B421-64024E9F60D5}" dt="2024-08-29T13:35:13.031" v="43" actId="20577"/>
          <ac:spMkLst>
            <pc:docMk/>
            <pc:sldMk cId="4083942306" sldId="258"/>
            <ac:spMk id="3" creationId="{5CD80E8E-198A-433A-AAA1-69AA7606007E}"/>
          </ac:spMkLst>
        </pc:spChg>
      </pc:sldChg>
      <pc:sldChg chg="del">
        <pc:chgData name="Ken Mylne" userId="0a9e7728-d672-4c6b-876a-68216d787897" providerId="ADAL" clId="{788D752A-B494-4EBD-B421-64024E9F60D5}" dt="2024-08-29T13:34:50.043" v="0" actId="47"/>
        <pc:sldMkLst>
          <pc:docMk/>
          <pc:sldMk cId="611295540" sldId="266"/>
        </pc:sldMkLst>
      </pc:sldChg>
      <pc:sldChg chg="del">
        <pc:chgData name="Ken Mylne" userId="0a9e7728-d672-4c6b-876a-68216d787897" providerId="ADAL" clId="{788D752A-B494-4EBD-B421-64024E9F60D5}" dt="2024-08-29T13:34:50.043" v="0" actId="47"/>
        <pc:sldMkLst>
          <pc:docMk/>
          <pc:sldMk cId="32105280" sldId="503"/>
        </pc:sldMkLst>
      </pc:sldChg>
      <pc:sldChg chg="del">
        <pc:chgData name="Ken Mylne" userId="0a9e7728-d672-4c6b-876a-68216d787897" providerId="ADAL" clId="{788D752A-B494-4EBD-B421-64024E9F60D5}" dt="2024-08-29T13:34:50.043" v="0" actId="47"/>
        <pc:sldMkLst>
          <pc:docMk/>
          <pc:sldMk cId="1051579196" sldId="1358"/>
        </pc:sldMkLst>
      </pc:sldChg>
      <pc:sldChg chg="del">
        <pc:chgData name="Ken Mylne" userId="0a9e7728-d672-4c6b-876a-68216d787897" providerId="ADAL" clId="{788D752A-B494-4EBD-B421-64024E9F60D5}" dt="2024-08-29T13:35:37.085" v="46" actId="47"/>
        <pc:sldMkLst>
          <pc:docMk/>
          <pc:sldMk cId="3599509341" sldId="2147469887"/>
        </pc:sldMkLst>
      </pc:sldChg>
      <pc:sldChg chg="del">
        <pc:chgData name="Ken Mylne" userId="0a9e7728-d672-4c6b-876a-68216d787897" providerId="ADAL" clId="{788D752A-B494-4EBD-B421-64024E9F60D5}" dt="2024-08-29T13:34:50.043" v="0" actId="47"/>
        <pc:sldMkLst>
          <pc:docMk/>
          <pc:sldMk cId="3462570320" sldId="2147469927"/>
        </pc:sldMkLst>
      </pc:sldChg>
      <pc:sldChg chg="del">
        <pc:chgData name="Ken Mylne" userId="0a9e7728-d672-4c6b-876a-68216d787897" providerId="ADAL" clId="{788D752A-B494-4EBD-B421-64024E9F60D5}" dt="2024-08-29T13:34:50.043" v="0" actId="47"/>
        <pc:sldMkLst>
          <pc:docMk/>
          <pc:sldMk cId="2598164143" sldId="2147469979"/>
        </pc:sldMkLst>
      </pc:sldChg>
      <pc:sldChg chg="del">
        <pc:chgData name="Ken Mylne" userId="0a9e7728-d672-4c6b-876a-68216d787897" providerId="ADAL" clId="{788D752A-B494-4EBD-B421-64024E9F60D5}" dt="2024-08-29T13:34:50.043" v="0" actId="47"/>
        <pc:sldMkLst>
          <pc:docMk/>
          <pc:sldMk cId="3938318420" sldId="2147469980"/>
        </pc:sldMkLst>
      </pc:sldChg>
      <pc:sldChg chg="del">
        <pc:chgData name="Ken Mylne" userId="0a9e7728-d672-4c6b-876a-68216d787897" providerId="ADAL" clId="{788D752A-B494-4EBD-B421-64024E9F60D5}" dt="2024-08-29T13:34:50.043" v="0" actId="47"/>
        <pc:sldMkLst>
          <pc:docMk/>
          <pc:sldMk cId="1916195818" sldId="2147469981"/>
        </pc:sldMkLst>
      </pc:sldChg>
      <pc:sldChg chg="del">
        <pc:chgData name="Ken Mylne" userId="0a9e7728-d672-4c6b-876a-68216d787897" providerId="ADAL" clId="{788D752A-B494-4EBD-B421-64024E9F60D5}" dt="2024-08-29T13:34:50.043" v="0" actId="47"/>
        <pc:sldMkLst>
          <pc:docMk/>
          <pc:sldMk cId="2417596763" sldId="2147469991"/>
        </pc:sldMkLst>
      </pc:sldChg>
      <pc:sldChg chg="del">
        <pc:chgData name="Ken Mylne" userId="0a9e7728-d672-4c6b-876a-68216d787897" providerId="ADAL" clId="{788D752A-B494-4EBD-B421-64024E9F60D5}" dt="2024-08-29T13:34:50.043" v="0" actId="47"/>
        <pc:sldMkLst>
          <pc:docMk/>
          <pc:sldMk cId="3543802032" sldId="2147469992"/>
        </pc:sldMkLst>
      </pc:sldChg>
      <pc:sldChg chg="del">
        <pc:chgData name="Ken Mylne" userId="0a9e7728-d672-4c6b-876a-68216d787897" providerId="ADAL" clId="{788D752A-B494-4EBD-B421-64024E9F60D5}" dt="2024-08-29T13:34:50.043" v="0" actId="47"/>
        <pc:sldMkLst>
          <pc:docMk/>
          <pc:sldMk cId="2155347463" sldId="2147469993"/>
        </pc:sldMkLst>
      </pc:sldChg>
      <pc:sldChg chg="del">
        <pc:chgData name="Ken Mylne" userId="0a9e7728-d672-4c6b-876a-68216d787897" providerId="ADAL" clId="{788D752A-B494-4EBD-B421-64024E9F60D5}" dt="2024-08-29T13:34:50.043" v="0" actId="47"/>
        <pc:sldMkLst>
          <pc:docMk/>
          <pc:sldMk cId="64654755" sldId="2147469994"/>
        </pc:sldMkLst>
      </pc:sldChg>
      <pc:sldChg chg="del">
        <pc:chgData name="Ken Mylne" userId="0a9e7728-d672-4c6b-876a-68216d787897" providerId="ADAL" clId="{788D752A-B494-4EBD-B421-64024E9F60D5}" dt="2024-08-29T13:34:50.043" v="0" actId="47"/>
        <pc:sldMkLst>
          <pc:docMk/>
          <pc:sldMk cId="3516989275" sldId="2147469995"/>
        </pc:sldMkLst>
      </pc:sldChg>
      <pc:sldMasterChg chg="delSldLayout">
        <pc:chgData name="Ken Mylne" userId="0a9e7728-d672-4c6b-876a-68216d787897" providerId="ADAL" clId="{788D752A-B494-4EBD-B421-64024E9F60D5}" dt="2024-08-29T13:34:50.043" v="0" actId="47"/>
        <pc:sldMasterMkLst>
          <pc:docMk/>
          <pc:sldMasterMk cId="3693890902" sldId="2147483648"/>
        </pc:sldMasterMkLst>
        <pc:sldLayoutChg chg="del">
          <pc:chgData name="Ken Mylne" userId="0a9e7728-d672-4c6b-876a-68216d787897" providerId="ADAL" clId="{788D752A-B494-4EBD-B421-64024E9F60D5}" dt="2024-08-29T13:34:50.043" v="0" actId="47"/>
          <pc:sldLayoutMkLst>
            <pc:docMk/>
            <pc:sldMasterMk cId="3693890902" sldId="2147483648"/>
            <pc:sldLayoutMk cId="544870424" sldId="214748401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7B4FD-C8BB-4257-BF40-81A08032C9B1}" type="datetimeFigureOut">
              <a:rPr lang="en-GB" smtClean="0"/>
              <a:t>29/08/2024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0F381-285E-43B3-A570-A9DC4E84D26C}" type="slidenum">
              <a:rPr lang="en-GB" smtClean="0"/>
              <a:t>‹#›</a:t>
            </a:fld>
            <a:endParaRPr lang="en-GB"/>
          </a:p>
        </p:txBody>
      </p:sp>
    </p:spTree>
    <p:extLst>
      <p:ext uri="{BB962C8B-B14F-4D97-AF65-F5344CB8AC3E}">
        <p14:creationId xmlns:p14="http://schemas.microsoft.com/office/powerpoint/2010/main" val="58083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presentation summarises the performance of IMPROVER and </a:t>
            </a:r>
            <a:r>
              <a:rPr lang="en-GB" err="1"/>
              <a:t>BestData</a:t>
            </a:r>
            <a:r>
              <a:rPr lang="en-GB"/>
              <a:t> for the record-breaking UK heatwave of 19</a:t>
            </a:r>
            <a:r>
              <a:rPr lang="en-GB" baseline="30000"/>
              <a:t>th</a:t>
            </a:r>
            <a:r>
              <a:rPr lang="en-GB"/>
              <a:t> July 2022</a:t>
            </a:r>
          </a:p>
        </p:txBody>
      </p:sp>
      <p:sp>
        <p:nvSpPr>
          <p:cNvPr id="4" name="Slide Number Placeholder 3"/>
          <p:cNvSpPr>
            <a:spLocks noGrp="1"/>
          </p:cNvSpPr>
          <p:nvPr>
            <p:ph type="sldNum" sz="quarter" idx="10"/>
          </p:nvPr>
        </p:nvSpPr>
        <p:spPr/>
        <p:txBody>
          <a:bodyPr/>
          <a:lstStyle/>
          <a:p>
            <a:fld id="{A02568A6-21B0-4F25-8852-CAB73BEA458B}" type="slidenum">
              <a:rPr lang="en-GB" smtClean="0"/>
              <a:pPr/>
              <a:t>1</a:t>
            </a:fld>
            <a:endParaRPr lang="en-GB"/>
          </a:p>
        </p:txBody>
      </p:sp>
    </p:spTree>
    <p:extLst>
      <p:ext uri="{BB962C8B-B14F-4D97-AF65-F5344CB8AC3E}">
        <p14:creationId xmlns:p14="http://schemas.microsoft.com/office/powerpoint/2010/main" val="216790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FSEmeric"/>
              </a:rPr>
              <a:t>In a climate unaffected by human-induced climate change, it would be virtually impossible for temperatures in the UK to reach 40°C but climate change is already making UK heatwaves more frequent, intense and long-lasting</a:t>
            </a:r>
          </a:p>
          <a:p>
            <a:r>
              <a:rPr lang="en-GB" b="0" i="0">
                <a:solidFill>
                  <a:srgbClr val="333333"/>
                </a:solidFill>
                <a:effectLst/>
                <a:latin typeface="FSEmeric"/>
              </a:rPr>
              <a:t>The chances of seeing 40°C days in the UK could be as much as 10 times more likely in the current climate than under a natural climate unaffected by human influence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25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Obviously words need removing...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48C60-594D-4431-8856-6C4554DE8F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5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00BB-8681-4138-BAE4-143C97971A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C0721C-E3A5-4DFA-A514-9EE44B041A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6644DB-3927-4D77-8D82-72E5B634D870}"/>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4BD20EE5-5965-4EF4-8092-D032E7B798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5B9DAF-09B2-4580-8C65-BDB9818F7D51}"/>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303909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7758-CFF5-4B01-8035-CB4D2D2142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70C6E7-936D-48E8-8D72-F69381D6D3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AD3E37-0DB9-44DB-8852-7EE7DD5CA2F7}"/>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C5FD0829-0951-475C-8882-2427B99BF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2459B-75AE-437F-BC12-8057D26F1097}"/>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33760733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25134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7" y="2360613"/>
            <a:ext cx="540067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29548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169571" y="2360613"/>
            <a:ext cx="343852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35771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87781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9464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407742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5" y="2348707"/>
            <a:ext cx="11249819"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9073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248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56068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756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DFBFCA-3AFC-458E-9E14-E28BBF63A7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D348E1-1538-40E1-B538-91A51D635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267C30-0518-4CAF-9D2B-D96614F4D873}"/>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F7995F34-2C84-4305-A66D-5D616CA96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839CBB-9956-4A58-BB53-206BB5E25F46}"/>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35576812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57305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85884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263528" y="2360613"/>
            <a:ext cx="7344569"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1778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92003"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5419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547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3"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04137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3"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369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3"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58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92003"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t" anchorCtr="0"/>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99281"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3"/>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03458" y="3428989"/>
            <a:ext cx="10450319" cy="473912"/>
          </a:xfrm>
          <a:prstGeom prst="rect">
            <a:avLst/>
          </a:prstGeom>
        </p:spPr>
        <p:txBody>
          <a:bodyPr lIns="270000" anchor="t">
            <a:spAutoFit/>
          </a:bodyPr>
          <a:lstStyle>
            <a:lvl1pPr marL="0" indent="0" defTabSz="457189">
              <a:lnSpc>
                <a:spcPct val="150000"/>
              </a:lnSpc>
              <a:spcBef>
                <a:spcPts val="400"/>
              </a:spcBef>
              <a:buSzTx/>
              <a:buNone/>
              <a:defRPr sz="20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12789" y="4143114"/>
            <a:ext cx="10440988" cy="473912"/>
          </a:xfrm>
          <a:prstGeom prst="rect">
            <a:avLst/>
          </a:prstGeom>
        </p:spPr>
        <p:txBody>
          <a:bodyPr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03457" y="4884150"/>
            <a:ext cx="1773736"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310819" y="4884150"/>
            <a:ext cx="2255644" cy="473912"/>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4784118" y="4884150"/>
            <a:ext cx="2646572"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239497" y="4884150"/>
            <a:ext cx="2255644" cy="935577"/>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5578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4364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dark / red / dark">
    <p:spTree>
      <p:nvGrpSpPr>
        <p:cNvPr id="1" name=""/>
        <p:cNvGrpSpPr/>
        <p:nvPr/>
      </p:nvGrpSpPr>
      <p:grpSpPr>
        <a:xfrm>
          <a:off x="0" y="0"/>
          <a:ext cx="0" cy="0"/>
          <a:chOff x="0" y="0"/>
          <a:chExt cx="0" cy="0"/>
        </a:xfrm>
      </p:grpSpPr>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11087" y="-50535"/>
            <a:ext cx="2405040" cy="754200"/>
          </a:xfrm>
          <a:prstGeom prst="rect">
            <a:avLst/>
          </a:prstGeom>
          <a:ln w="12700">
            <a:miter lim="400000"/>
          </a:ln>
        </p:spPr>
      </p:pic>
      <p:sp>
        <p:nvSpPr>
          <p:cNvPr id="10" name="Rectangle 9"/>
          <p:cNvSpPr/>
          <p:nvPr userDrawn="1"/>
        </p:nvSpPr>
        <p:spPr>
          <a:xfrm>
            <a:off x="0" y="724637"/>
            <a:ext cx="12192000" cy="461665"/>
          </a:xfrm>
          <a:prstGeom prst="rect">
            <a:avLst/>
          </a:prstGeom>
          <a:solidFill>
            <a:schemeClr val="accent3"/>
          </a:solidFill>
        </p:spPr>
        <p:txBody>
          <a:bodyPr wrap="square">
            <a:spAutoFit/>
          </a:bodyPr>
          <a:lstStyle/>
          <a:p>
            <a:pPr algn="ctr"/>
            <a:endParaRPr lang="en-GB" sz="2400" b="1" spc="200">
              <a:ln w="11430"/>
              <a:effectLst>
                <a:outerShdw blurRad="25400" algn="tl" rotWithShape="0">
                  <a:srgbClr val="000000">
                    <a:alpha val="43000"/>
                  </a:srgbClr>
                </a:outerShdw>
              </a:effectLst>
              <a:latin typeface="Calibri" panose="020F0502020204030204" pitchFamily="34" charset="0"/>
            </a:endParaRPr>
          </a:p>
        </p:txBody>
      </p:sp>
      <p:sp>
        <p:nvSpPr>
          <p:cNvPr id="13" name="Title 2"/>
          <p:cNvSpPr>
            <a:spLocks noGrp="1"/>
          </p:cNvSpPr>
          <p:nvPr>
            <p:ph type="title" hasCustomPrompt="1"/>
          </p:nvPr>
        </p:nvSpPr>
        <p:spPr>
          <a:xfrm>
            <a:off x="2" y="56092"/>
            <a:ext cx="12102257" cy="584776"/>
          </a:xfrm>
        </p:spPr>
        <p:txBody>
          <a:bodyPr/>
          <a:lstStyle>
            <a:lvl1pPr algn="ctr">
              <a:defRPr sz="3200" b="1">
                <a:solidFill>
                  <a:schemeClr val="bg2"/>
                </a:solidFill>
                <a:effectLst>
                  <a:outerShdw blurRad="38100" dist="38100" dir="2700000" algn="tl">
                    <a:srgbClr val="000000">
                      <a:alpha val="43137"/>
                    </a:srgbClr>
                  </a:outerShdw>
                </a:effectLst>
                <a:latin typeface="Calibri" panose="020F0502020204030204" pitchFamily="34" charset="0"/>
              </a:defRPr>
            </a:lvl1pPr>
          </a:lstStyle>
          <a:p>
            <a:r>
              <a:rPr lang="en-US"/>
              <a:t>Slide title</a:t>
            </a:r>
            <a:endParaRPr lang="en-GB"/>
          </a:p>
        </p:txBody>
      </p:sp>
      <p:sp>
        <p:nvSpPr>
          <p:cNvPr id="18" name="Text Placeholder 22"/>
          <p:cNvSpPr>
            <a:spLocks noGrp="1"/>
          </p:cNvSpPr>
          <p:nvPr>
            <p:ph type="body" sz="quarter" idx="11" hasCustomPrompt="1"/>
          </p:nvPr>
        </p:nvSpPr>
        <p:spPr>
          <a:xfrm>
            <a:off x="-1" y="743685"/>
            <a:ext cx="12192001" cy="474704"/>
          </a:xfrm>
          <a:prstGeom prst="rect">
            <a:avLst/>
          </a:prstGeom>
        </p:spPr>
        <p:txBody>
          <a:bodyPr/>
          <a:lstStyle>
            <a:lvl1pPr algn="ctr">
              <a:defRPr sz="2400" b="1">
                <a:solidFill>
                  <a:schemeClr val="tx1"/>
                </a:solidFill>
                <a:effectLst>
                  <a:outerShdw blurRad="38100" dist="38100" dir="2700000" algn="tl">
                    <a:srgbClr val="000000">
                      <a:alpha val="43137"/>
                    </a:srgbClr>
                  </a:outerShdw>
                </a:effectLst>
                <a:latin typeface="Calibri" panose="020F0502020204030204" pitchFamily="34" charset="0"/>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Slide sub-title</a:t>
            </a:r>
            <a:endParaRPr lang="en-GB"/>
          </a:p>
        </p:txBody>
      </p:sp>
      <p:sp>
        <p:nvSpPr>
          <p:cNvPr id="2" name="TextBox 1">
            <a:extLst>
              <a:ext uri="{FF2B5EF4-FFF2-40B4-BE49-F238E27FC236}">
                <a16:creationId xmlns:a16="http://schemas.microsoft.com/office/drawing/2014/main" id="{966A8AEC-A75C-4867-83D2-48835EAB8F3C}"/>
              </a:ext>
            </a:extLst>
          </p:cNvPr>
          <p:cNvSpPr txBox="1"/>
          <p:nvPr userDrawn="1"/>
        </p:nvSpPr>
        <p:spPr>
          <a:xfrm>
            <a:off x="-1" y="6571989"/>
            <a:ext cx="12192001" cy="256545"/>
          </a:xfrm>
          <a:prstGeom prst="rect">
            <a:avLst/>
          </a:prstGeom>
          <a:solidFill>
            <a:schemeClr val="tx1"/>
          </a:solidFill>
        </p:spPr>
        <p:txBody>
          <a:bodyPr wrap="square" rtlCol="0">
            <a:spAutoFit/>
          </a:bodyPr>
          <a:lstStyle/>
          <a:p>
            <a:r>
              <a:rPr lang="en-GB" sz="1067" b="1">
                <a:solidFill>
                  <a:schemeClr val="bg1"/>
                </a:solidFill>
              </a:rPr>
              <a:t>www.metoffice.gov.uk 										                      Ensemble exploitation</a:t>
            </a:r>
          </a:p>
        </p:txBody>
      </p:sp>
    </p:spTree>
    <p:extLst>
      <p:ext uri="{BB962C8B-B14F-4D97-AF65-F5344CB8AC3E}">
        <p14:creationId xmlns:p14="http://schemas.microsoft.com/office/powerpoint/2010/main" val="1564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420988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6"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621724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3127674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4047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71138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27522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0310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04381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92807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141052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6"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dirty="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828058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1"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1873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6442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70505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8522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5" y="2348707"/>
            <a:ext cx="11249819"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6225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3808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93750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0" y="6360321"/>
            <a:ext cx="12192000" cy="548481"/>
          </a:xfrm>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191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9248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5747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dirty="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71047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Text Placeholder 4"/>
          <p:cNvSpPr>
            <a:spLocks noGrp="1"/>
          </p:cNvSpPr>
          <p:nvPr>
            <p:ph type="body" sz="quarter" idx="11" hasCustomPrompt="1"/>
          </p:nvPr>
        </p:nvSpPr>
        <p:spPr>
          <a:xfrm>
            <a:off x="263528"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970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92003"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2001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6119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3" hangingPunct="0">
              <a:defRPr>
                <a:solidFill>
                  <a:schemeClr val="bg2"/>
                </a:solidFill>
              </a:defRPr>
            </a:lvl1pPr>
          </a:lstStyle>
          <a:p>
            <a:r>
              <a:rPr lang="en-GB" kern="0">
                <a:solidFill>
                  <a:srgbClr val="FFFFFF"/>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2582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18074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96073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92003"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t" anchorCtr="0"/>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1"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3"/>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8" y="3428989"/>
            <a:ext cx="10450319" cy="473912"/>
          </a:xfrm>
          <a:prstGeom prst="rect">
            <a:avLst/>
          </a:prstGeom>
        </p:spPr>
        <p:txBody>
          <a:bodyPr lIns="270000" anchor="t">
            <a:spAutoFit/>
          </a:bodyPr>
          <a:lstStyle>
            <a:lvl1pPr marL="0" indent="0" defTabSz="457189">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89" y="4143114"/>
            <a:ext cx="10440988" cy="473912"/>
          </a:xfrm>
          <a:prstGeom prst="rect">
            <a:avLst/>
          </a:prstGeom>
        </p:spPr>
        <p:txBody>
          <a:bodyPr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7" y="4884150"/>
            <a:ext cx="1773736"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19" y="4884150"/>
            <a:ext cx="2255644" cy="473912"/>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8" y="4884150"/>
            <a:ext cx="2646572"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7" y="4884150"/>
            <a:ext cx="2255644" cy="935577"/>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23755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3" hangingPunct="0">
              <a:defRPr/>
            </a:lvl1pPr>
          </a:lstStyle>
          <a:p>
            <a:r>
              <a:rPr lang="en-GB" kern="0">
                <a:solidFill>
                  <a:srgbClr val="2A2A2A"/>
                </a:solidFill>
                <a:sym typeface="Helvetica Light"/>
              </a:rPr>
              <a:t>www.metoffice.gov.uk																									                 © Crown Copyright 2023, Met Office</a:t>
            </a:r>
          </a:p>
        </p:txBody>
      </p:sp>
    </p:spTree>
    <p:extLst>
      <p:ext uri="{BB962C8B-B14F-4D97-AF65-F5344CB8AC3E}">
        <p14:creationId xmlns:p14="http://schemas.microsoft.com/office/powerpoint/2010/main" val="22742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Content slide option 2">
    <p:spTree>
      <p:nvGrpSpPr>
        <p:cNvPr id="1" name=""/>
        <p:cNvGrpSpPr/>
        <p:nvPr/>
      </p:nvGrpSpPr>
      <p:grpSpPr>
        <a:xfrm>
          <a:off x="0" y="0"/>
          <a:ext cx="0" cy="0"/>
          <a:chOff x="0" y="0"/>
          <a:chExt cx="0" cy="0"/>
        </a:xfrm>
      </p:grpSpPr>
      <p:sp>
        <p:nvSpPr>
          <p:cNvPr id="357" name="Shape 357"/>
          <p:cNvSpPr>
            <a:spLocks noGrp="1"/>
          </p:cNvSpPr>
          <p:nvPr>
            <p:ph type="body" sz="half" idx="1"/>
          </p:nvPr>
        </p:nvSpPr>
        <p:spPr>
          <a:xfrm>
            <a:off x="380571" y="2575523"/>
            <a:ext cx="6345891" cy="3236979"/>
          </a:xfrm>
          <a:prstGeom prst="rect">
            <a:avLst/>
          </a:prstGeom>
        </p:spPr>
        <p:txBody>
          <a:bodyPr lIns="71437" tIns="71437" rIns="71437" bIns="71437"/>
          <a:lstStyle>
            <a:lvl3pPr marL="777219" indent="-320031"/>
          </a:lstStyle>
          <a:p>
            <a:r>
              <a:t>Body Level One</a:t>
            </a:r>
          </a:p>
          <a:p>
            <a:pPr lvl="1"/>
            <a:r>
              <a:t>Body Level Two</a:t>
            </a:r>
          </a:p>
          <a:p>
            <a:pPr lvl="2"/>
            <a:r>
              <a:t>Body Level Three</a:t>
            </a:r>
          </a:p>
          <a:p>
            <a:pPr lvl="3"/>
            <a:r>
              <a:t>Body Level Four</a:t>
            </a:r>
          </a:p>
          <a:p>
            <a:pPr lvl="4"/>
            <a:r>
              <a:t>Body Level Five</a:t>
            </a:r>
          </a:p>
        </p:txBody>
      </p:sp>
      <p:sp>
        <p:nvSpPr>
          <p:cNvPr id="358" name="Shape 358"/>
          <p:cNvSpPr>
            <a:spLocks noGrp="1"/>
          </p:cNvSpPr>
          <p:nvPr>
            <p:ph type="body" sz="quarter" idx="13"/>
          </p:nvPr>
        </p:nvSpPr>
        <p:spPr>
          <a:xfrm>
            <a:off x="328698" y="1463589"/>
            <a:ext cx="9105361" cy="1039543"/>
          </a:xfrm>
          <a:prstGeom prst="rect">
            <a:avLst/>
          </a:prstGeom>
        </p:spPr>
        <p:txBody>
          <a:bodyPr lIns="71437" tIns="71437" rIns="71437" bIns="71437"/>
          <a:lstStyle>
            <a:lvl1pPr marL="0" indent="0" defTabSz="1219170">
              <a:lnSpc>
                <a:spcPct val="85000"/>
              </a:lnSpc>
              <a:spcBef>
                <a:spcPts val="0"/>
              </a:spcBef>
              <a:buSzTx/>
              <a:buFontTx/>
              <a:buNone/>
              <a:defRPr sz="10600">
                <a:latin typeface="Arial"/>
                <a:cs typeface="Arial"/>
                <a:sym typeface="Arial"/>
              </a:defRPr>
            </a:lvl1pPr>
          </a:lstStyle>
          <a:p>
            <a:pPr marL="0" indent="0" defTabSz="914400">
              <a:lnSpc>
                <a:spcPct val="85000"/>
              </a:lnSpc>
              <a:spcBef>
                <a:spcPts val="0"/>
              </a:spcBef>
              <a:buSzTx/>
              <a:buFontTx/>
              <a:buNone/>
              <a:defRPr sz="10600">
                <a:latin typeface="Arial"/>
                <a:ea typeface="Arial"/>
                <a:cs typeface="Arial"/>
                <a:sym typeface="Arial"/>
              </a:defRPr>
            </a:pPr>
            <a:endParaRPr/>
          </a:p>
        </p:txBody>
      </p:sp>
      <p:sp>
        <p:nvSpPr>
          <p:cNvPr id="359" name="Shape 359"/>
          <p:cNvSpPr/>
          <p:nvPr/>
        </p:nvSpPr>
        <p:spPr>
          <a:xfrm>
            <a:off x="-8549" y="6423923"/>
            <a:ext cx="12200549" cy="434077"/>
          </a:xfrm>
          <a:prstGeom prst="rect">
            <a:avLst/>
          </a:prstGeom>
          <a:blipFill>
            <a:blip r:embed="rId2"/>
          </a:blipFill>
          <a:ln w="12700">
            <a:miter lim="400000"/>
          </a:ln>
        </p:spPr>
        <p:txBody>
          <a:bodyPr lIns="35719" tIns="35719" rIns="35719" bIns="35719" anchor="ctr"/>
          <a:lstStyle/>
          <a:p>
            <a:pPr>
              <a:defRPr sz="3200">
                <a:solidFill>
                  <a:srgbClr val="FFFFFF"/>
                </a:solidFill>
              </a:defRPr>
            </a:pPr>
            <a:endParaRPr sz="1600"/>
          </a:p>
        </p:txBody>
      </p:sp>
      <p:sp>
        <p:nvSpPr>
          <p:cNvPr id="360" name="Shape 360"/>
          <p:cNvSpPr/>
          <p:nvPr/>
        </p:nvSpPr>
        <p:spPr>
          <a:xfrm>
            <a:off x="367020" y="6593190"/>
            <a:ext cx="1362157"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Arial"/>
                <a:ea typeface="Arial"/>
                <a:cs typeface="Arial"/>
                <a:sym typeface="Arial"/>
              </a:defRPr>
            </a:lvl1pPr>
          </a:lstStyle>
          <a:p>
            <a:r>
              <a:rPr sz="1000"/>
              <a:t>www.metoffice.gov.uk</a:t>
            </a:r>
          </a:p>
        </p:txBody>
      </p:sp>
      <p:sp>
        <p:nvSpPr>
          <p:cNvPr id="361" name="Shape 361"/>
          <p:cNvSpPr/>
          <p:nvPr/>
        </p:nvSpPr>
        <p:spPr>
          <a:xfrm>
            <a:off x="9942044" y="6593190"/>
            <a:ext cx="2352965"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Arial"/>
                <a:ea typeface="Arial"/>
                <a:cs typeface="Arial"/>
                <a:sym typeface="Arial"/>
              </a:defRPr>
            </a:lvl1pPr>
          </a:lstStyle>
          <a:p>
            <a:pPr marL="0" marR="0" lvl="0" indent="0" algn="l" defTabSz="457189" rtl="0" eaLnBrk="1" fontAlgn="auto" latinLnBrk="0" hangingPunct="0">
              <a:lnSpc>
                <a:spcPct val="90000"/>
              </a:lnSpc>
              <a:spcBef>
                <a:spcPts val="400"/>
              </a:spcBef>
              <a:spcAft>
                <a:spcPts val="0"/>
              </a:spcAft>
              <a:buClrTx/>
              <a:buSzTx/>
              <a:buFontTx/>
              <a:buNone/>
              <a:tabLst/>
              <a:defRPr/>
            </a:pPr>
            <a:r>
              <a:rPr kumimoji="0" lang="en-US" sz="1000" b="0" i="0" u="none" strike="noStrike" kern="0" cap="none" spc="0" normalizeH="0" baseline="0" noProof="0">
                <a:ln>
                  <a:noFill/>
                </a:ln>
                <a:solidFill>
                  <a:srgbClr val="2A2A2A"/>
                </a:solidFill>
                <a:effectLst/>
                <a:uLnTx/>
                <a:uFillTx/>
                <a:latin typeface="Arial"/>
                <a:cs typeface="Arial"/>
                <a:sym typeface="Arial"/>
              </a:rPr>
              <a:t>© Crown Copyright 2023, Met Office</a:t>
            </a:r>
          </a:p>
        </p:txBody>
      </p:sp>
      <p:sp>
        <p:nvSpPr>
          <p:cNvPr id="362" name="Shape 362"/>
          <p:cNvSpPr>
            <a:spLocks noGrp="1"/>
          </p:cNvSpPr>
          <p:nvPr>
            <p:ph type="sldNum" sz="quarter" idx="2"/>
          </p:nvPr>
        </p:nvSpPr>
        <p:spPr>
          <a:xfrm>
            <a:off x="5967908" y="6505278"/>
            <a:ext cx="247256" cy="255588"/>
          </a:xfrm>
          <a:prstGeom prst="rect">
            <a:avLst/>
          </a:prstGeom>
        </p:spPr>
        <p:txBody>
          <a:bodyPr lIns="71437" tIns="71437" rIns="71437" bIns="71437" anchor="t"/>
          <a:lstStyle>
            <a:lvl1pPr algn="ctr" defTabSz="292093">
              <a:defRPr>
                <a:solidFill>
                  <a:srgbClr val="000000"/>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84299926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Content slide option 2">
    <p:spTree>
      <p:nvGrpSpPr>
        <p:cNvPr id="1" name=""/>
        <p:cNvGrpSpPr/>
        <p:nvPr/>
      </p:nvGrpSpPr>
      <p:grpSpPr>
        <a:xfrm>
          <a:off x="0" y="0"/>
          <a:ext cx="0" cy="0"/>
          <a:chOff x="0" y="0"/>
          <a:chExt cx="0" cy="0"/>
        </a:xfrm>
      </p:grpSpPr>
      <p:sp>
        <p:nvSpPr>
          <p:cNvPr id="200" name="Shape 200"/>
          <p:cNvSpPr>
            <a:spLocks noGrp="1"/>
          </p:cNvSpPr>
          <p:nvPr>
            <p:ph type="body" sz="half" idx="13"/>
          </p:nvPr>
        </p:nvSpPr>
        <p:spPr>
          <a:xfrm>
            <a:off x="380572" y="2575521"/>
            <a:ext cx="6345891" cy="3236979"/>
          </a:xfrm>
          <a:prstGeom prst="rect">
            <a:avLst/>
          </a:prstGeom>
        </p:spPr>
        <p:txBody>
          <a:bodyPr lIns="71437" tIns="71437" rIns="71437" bIns="71437">
            <a:noAutofit/>
          </a:bodyPr>
          <a:lstStyle>
            <a:lvl1pPr marL="0" indent="0" defTabSz="1219170">
              <a:lnSpc>
                <a:spcPct val="100000"/>
              </a:lnSpc>
              <a:spcBef>
                <a:spcPts val="1067"/>
              </a:spcBef>
              <a:buSzTx/>
              <a:buFontTx/>
              <a:buNone/>
              <a:defRPr sz="4000">
                <a:latin typeface="Arial"/>
                <a:cs typeface="Arial"/>
                <a:sym typeface="Arial"/>
              </a:defRPr>
            </a:lvl1pPr>
          </a:lstStyle>
          <a:p>
            <a:pPr marL="0" indent="0" defTabSz="914400">
              <a:lnSpc>
                <a:spcPct val="100000"/>
              </a:lnSpc>
              <a:spcBef>
                <a:spcPts val="800"/>
              </a:spcBef>
              <a:buSzTx/>
              <a:buFontTx/>
              <a:buNone/>
              <a:defRPr sz="4000">
                <a:latin typeface="Arial"/>
                <a:ea typeface="Arial"/>
                <a:cs typeface="Arial"/>
                <a:sym typeface="Arial"/>
              </a:defRPr>
            </a:pPr>
            <a:r>
              <a:t>Lorem ipsum dolor sit amet, consectetur adipiscing elit. Nulla arcu metus, sagittis ac tortor pharetra, vestibulum mattis massa. Curabitur fermentum eros quis consequat pharetra.</a:t>
            </a:r>
            <a:br/>
            <a:endParaRPr/>
          </a:p>
          <a:p>
            <a:pPr marL="0" indent="0" defTabSz="914400">
              <a:lnSpc>
                <a:spcPct val="100000"/>
              </a:lnSpc>
              <a:spcBef>
                <a:spcPts val="800"/>
              </a:spcBef>
              <a:buSzTx/>
              <a:buFontTx/>
              <a:buNone/>
              <a:defRPr sz="4000">
                <a:latin typeface="Arial"/>
                <a:ea typeface="Arial"/>
                <a:cs typeface="Arial"/>
                <a:sym typeface="Arial"/>
              </a:defRPr>
            </a:pPr>
            <a:r>
              <a:t>Nulla rutrum lorem at mollis porta. Donec arcu lectus, feugiat id scelerisque vel, vulputate vitae odio. Etiam accumsan lacinia elit a vulputate.</a:t>
            </a:r>
          </a:p>
        </p:txBody>
      </p:sp>
      <p:sp>
        <p:nvSpPr>
          <p:cNvPr id="201" name="Shape 201"/>
          <p:cNvSpPr>
            <a:spLocks noGrp="1"/>
          </p:cNvSpPr>
          <p:nvPr>
            <p:ph type="body" sz="quarter" idx="14"/>
          </p:nvPr>
        </p:nvSpPr>
        <p:spPr>
          <a:xfrm>
            <a:off x="328699" y="1463590"/>
            <a:ext cx="9105360" cy="1039543"/>
          </a:xfrm>
          <a:prstGeom prst="rect">
            <a:avLst/>
          </a:prstGeom>
        </p:spPr>
        <p:txBody>
          <a:bodyPr lIns="71437" tIns="71437" rIns="71437" bIns="71437">
            <a:noAutofit/>
          </a:bodyPr>
          <a:lstStyle>
            <a:lvl1pPr marL="0" indent="0" defTabSz="457178">
              <a:lnSpc>
                <a:spcPct val="85000"/>
              </a:lnSpc>
              <a:spcBef>
                <a:spcPts val="0"/>
              </a:spcBef>
              <a:buSzTx/>
              <a:buFontTx/>
              <a:buNone/>
              <a:defRPr sz="5300">
                <a:latin typeface="Arial"/>
                <a:ea typeface="Arial"/>
                <a:cs typeface="Arial"/>
                <a:sym typeface="Arial"/>
              </a:defRPr>
            </a:lvl1pPr>
          </a:lstStyle>
          <a:p>
            <a:r>
              <a:t>Title</a:t>
            </a:r>
          </a:p>
        </p:txBody>
      </p:sp>
      <p:sp>
        <p:nvSpPr>
          <p:cNvPr id="202" name="Shape 202"/>
          <p:cNvSpPr/>
          <p:nvPr/>
        </p:nvSpPr>
        <p:spPr>
          <a:xfrm>
            <a:off x="-8550" y="6423924"/>
            <a:ext cx="12209099" cy="465563"/>
          </a:xfrm>
          <a:prstGeom prst="rect">
            <a:avLst/>
          </a:prstGeom>
          <a:blipFill>
            <a:blip r:embed="rId2"/>
          </a:blipFill>
          <a:ln w="12700">
            <a:miter lim="400000"/>
          </a:ln>
        </p:spPr>
        <p:txBody>
          <a:bodyPr lIns="35719" tIns="35719" rIns="35719" bIns="35719" anchor="ctr"/>
          <a:lstStyle/>
          <a:p>
            <a:pPr>
              <a:defRPr sz="3200">
                <a:solidFill>
                  <a:srgbClr val="FFFFFF"/>
                </a:solidFill>
              </a:defRPr>
            </a:pPr>
            <a:endParaRPr sz="1600"/>
          </a:p>
        </p:txBody>
      </p:sp>
      <p:sp>
        <p:nvSpPr>
          <p:cNvPr id="203" name="Shape 203"/>
          <p:cNvSpPr/>
          <p:nvPr/>
        </p:nvSpPr>
        <p:spPr>
          <a:xfrm>
            <a:off x="367020" y="6593191"/>
            <a:ext cx="1362157"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FS Emeric Thin"/>
                <a:ea typeface="FS Emeric Thin"/>
                <a:cs typeface="FS Emeric Thin"/>
                <a:sym typeface="FS Emeric Thin"/>
              </a:defRPr>
            </a:lvl1pPr>
          </a:lstStyle>
          <a:p>
            <a:r>
              <a:rPr sz="1000">
                <a:latin typeface="Arial" panose="020B0604020202020204" pitchFamily="34" charset="0"/>
                <a:cs typeface="Arial" panose="020B0604020202020204" pitchFamily="34" charset="0"/>
              </a:rPr>
              <a:t>www.metoffice.gov.uk</a:t>
            </a:r>
          </a:p>
        </p:txBody>
      </p:sp>
      <p:sp>
        <p:nvSpPr>
          <p:cNvPr id="204" name="Shape 204"/>
          <p:cNvSpPr/>
          <p:nvPr/>
        </p:nvSpPr>
        <p:spPr>
          <a:xfrm>
            <a:off x="9942044" y="6593191"/>
            <a:ext cx="2352965"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FS Emeric Thin"/>
                <a:ea typeface="FS Emeric Thin"/>
                <a:cs typeface="FS Emeric Thin"/>
                <a:sym typeface="FS Emeric Thin"/>
              </a:defRPr>
            </a:lvl1pPr>
          </a:lstStyle>
          <a:p>
            <a:pPr>
              <a:defRPr sz="1800"/>
            </a:pPr>
            <a:r>
              <a:rPr sz="1000">
                <a:latin typeface="Arial" panose="020B0604020202020204" pitchFamily="34" charset="0"/>
                <a:cs typeface="Arial" panose="020B0604020202020204" pitchFamily="34" charset="0"/>
              </a:rPr>
              <a:t>© Crown Copyright 20</a:t>
            </a:r>
            <a:r>
              <a:rPr lang="en-GB" sz="1000">
                <a:latin typeface="Arial" panose="020B0604020202020204" pitchFamily="34" charset="0"/>
                <a:cs typeface="Arial" panose="020B0604020202020204" pitchFamily="34" charset="0"/>
              </a:rPr>
              <a:t>23</a:t>
            </a:r>
            <a:r>
              <a:rPr sz="1000">
                <a:latin typeface="Arial" panose="020B0604020202020204" pitchFamily="34" charset="0"/>
                <a:cs typeface="Arial" panose="020B0604020202020204" pitchFamily="34" charset="0"/>
              </a:rPr>
              <a:t>, Met Office</a:t>
            </a:r>
          </a:p>
        </p:txBody>
      </p:sp>
      <p:sp>
        <p:nvSpPr>
          <p:cNvPr id="205" name="Shape 205"/>
          <p:cNvSpPr>
            <a:spLocks noGrp="1"/>
          </p:cNvSpPr>
          <p:nvPr>
            <p:ph type="sldNum" sz="quarter" idx="2"/>
          </p:nvPr>
        </p:nvSpPr>
        <p:spPr>
          <a:xfrm>
            <a:off x="5922420" y="6505279"/>
            <a:ext cx="338232" cy="328935"/>
          </a:xfrm>
          <a:prstGeom prst="rect">
            <a:avLst/>
          </a:prstGeom>
        </p:spPr>
        <p:txBody>
          <a:bodyPr lIns="71437" tIns="71437" rIns="71437" bIns="71437" anchor="t"/>
          <a:lstStyle>
            <a:lvl1pPr algn="ctr" defTabSz="292086">
              <a:defRPr>
                <a:solidFill>
                  <a:srgbClr val="000000"/>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0488691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21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2019,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41078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2019, Met Office</a:t>
            </a:r>
          </a:p>
        </p:txBody>
      </p:sp>
    </p:spTree>
    <p:extLst>
      <p:ext uri="{BB962C8B-B14F-4D97-AF65-F5344CB8AC3E}">
        <p14:creationId xmlns:p14="http://schemas.microsoft.com/office/powerpoint/2010/main" val="3274463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2019,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9176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2022,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Tree>
    <p:extLst>
      <p:ext uri="{BB962C8B-B14F-4D97-AF65-F5344CB8AC3E}">
        <p14:creationId xmlns:p14="http://schemas.microsoft.com/office/powerpoint/2010/main" val="2306369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89532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2022,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88584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2022,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69896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140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732241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0503" cy="6867923"/>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1051713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873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12215059" cy="6870971"/>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19962413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12215059"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479944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7" y="0"/>
            <a:ext cx="12207424"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pic>
        <p:nvPicPr>
          <p:cNvPr id="11" name="MO_MASTER_black_mono_for_light_backg_RBG.png"/>
          <p:cNvPicPr>
            <a:picLocks noChangeAspect="1"/>
          </p:cNvPicPr>
          <p:nvPr userDrawn="1"/>
        </p:nvPicPr>
        <p:blipFill>
          <a:blip r:embed="rId3" cstate="print"/>
          <a:stretch>
            <a:fillRect/>
          </a:stretch>
        </p:blipFill>
        <p:spPr>
          <a:xfrm>
            <a:off x="245262" y="72789"/>
            <a:ext cx="2403124" cy="753600"/>
          </a:xfrm>
          <a:prstGeom prst="rect">
            <a:avLst/>
          </a:prstGeom>
          <a:ln w="12700">
            <a:miter lim="400000"/>
          </a:ln>
        </p:spPr>
      </p:pic>
    </p:spTree>
    <p:extLst>
      <p:ext uri="{BB962C8B-B14F-4D97-AF65-F5344CB8AC3E}">
        <p14:creationId xmlns:p14="http://schemas.microsoft.com/office/powerpoint/2010/main" val="10350049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2023,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Tree>
    <p:extLst>
      <p:ext uri="{BB962C8B-B14F-4D97-AF65-F5344CB8AC3E}">
        <p14:creationId xmlns:p14="http://schemas.microsoft.com/office/powerpoint/2010/main" val="3151710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3215267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rgbClr val="2A2A2A"/>
                </a:solidFill>
                <a:effectLst/>
                <a:uLnTx/>
                <a:uFillTx/>
                <a:latin typeface="Arial"/>
                <a:cs typeface="Arial"/>
                <a:sym typeface="Arial"/>
              </a:rPr>
              <a:t>Working together </a:t>
            </a:r>
            <a:br>
              <a:rPr kumimoji="0" sz="1067" b="0" i="0" u="none" strike="noStrike" kern="0" cap="none" spc="0" normalizeH="0" baseline="0" noProof="0" dirty="0">
                <a:ln>
                  <a:noFill/>
                </a:ln>
                <a:solidFill>
                  <a:srgbClr val="2A2A2A"/>
                </a:solidFill>
                <a:effectLst/>
                <a:uLnTx/>
                <a:uFillTx/>
                <a:latin typeface="Arial"/>
                <a:cs typeface="Arial"/>
                <a:sym typeface="Arial"/>
              </a:rPr>
            </a:br>
            <a:r>
              <a:rPr kumimoji="0" sz="1067"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Tree>
    <p:extLst>
      <p:ext uri="{BB962C8B-B14F-4D97-AF65-F5344CB8AC3E}">
        <p14:creationId xmlns:p14="http://schemas.microsoft.com/office/powerpoint/2010/main" val="24042763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chemeClr val="accent6"/>
                </a:solidFill>
                <a:effectLst/>
                <a:uLnTx/>
                <a:uFillTx/>
                <a:latin typeface="Arial"/>
                <a:cs typeface="Arial"/>
                <a:sym typeface="Arial"/>
              </a:rPr>
              <a:t>Working together </a:t>
            </a:r>
            <a:br>
              <a:rPr kumimoji="0" sz="1067" b="0" i="0" u="none" strike="noStrike" kern="0" cap="none" spc="0" normalizeH="0" baseline="0" noProof="0" dirty="0">
                <a:ln>
                  <a:noFill/>
                </a:ln>
                <a:solidFill>
                  <a:schemeClr val="accent6"/>
                </a:solidFill>
                <a:effectLst/>
                <a:uLnTx/>
                <a:uFillTx/>
                <a:latin typeface="Arial"/>
                <a:cs typeface="Arial"/>
                <a:sym typeface="Arial"/>
              </a:rPr>
            </a:br>
            <a:r>
              <a:rPr kumimoji="0" sz="1067" b="0" i="0" u="none" strike="noStrike" kern="0" cap="none" spc="0" normalizeH="0" baseline="0" noProof="0" dirty="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465483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3351336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3200" y="2064000"/>
            <a:ext cx="54528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6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7749247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420467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76188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12468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429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3144430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336000" y="932987"/>
            <a:ext cx="5450651" cy="768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6083029" y="1"/>
            <a:ext cx="6096000" cy="628904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3391599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4811459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945958"/>
            <a:ext cx="12192000" cy="53631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icture Placeholder 7"/>
          <p:cNvSpPr>
            <a:spLocks noGrp="1"/>
          </p:cNvSpPr>
          <p:nvPr>
            <p:ph type="pic" sz="quarter" idx="10"/>
          </p:nvPr>
        </p:nvSpPr>
        <p:spPr>
          <a:xfrm>
            <a:off x="336551" y="1091822"/>
            <a:ext cx="11518900" cy="5052863"/>
          </a:xfrm>
        </p:spPr>
        <p:txBody>
          <a:bodyPr/>
          <a:lstStyle/>
          <a:p>
            <a:r>
              <a:rPr lang="en-US"/>
              <a:t>Click icon to add picture</a:t>
            </a:r>
            <a:endParaRPr lang="en-GB" dirty="0"/>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1138788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7754181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6314365"/>
            <a:ext cx="12192000" cy="5436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41478091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6"/>
            <a:ext cx="11520000" cy="1200649"/>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3973"/>
            <a:ext cx="11520000" cy="3510027"/>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7663543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2615638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	</a:t>
            </a:r>
            <a:endParaRPr lang="en-GB" sz="1067" dirty="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2114328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577998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422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9065184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430124"/>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667"/>
          </a:p>
        </p:txBody>
      </p:sp>
      <p:sp>
        <p:nvSpPr>
          <p:cNvPr id="2" name="Title 1"/>
          <p:cNvSpPr>
            <a:spLocks noGrp="1"/>
          </p:cNvSpPr>
          <p:nvPr>
            <p:ph type="title" hasCustomPrompt="1"/>
          </p:nvPr>
        </p:nvSpPr>
        <p:spPr>
          <a:xfrm>
            <a:off x="336000" y="932986"/>
            <a:ext cx="11520000" cy="1200649"/>
          </a:xfrm>
        </p:spPr>
        <p:txBody>
          <a:bodyPr/>
          <a:lstStyle>
            <a:lvl1pPr>
              <a:defRPr/>
            </a:lvl1pPr>
          </a:lstStyle>
          <a:p>
            <a:r>
              <a:rPr lang="en-US" dirty="0"/>
              <a:t>Questions?</a:t>
            </a:r>
          </a:p>
        </p:txBody>
      </p:sp>
      <p:sp>
        <p:nvSpPr>
          <p:cNvPr id="7" name="Rectangle 6"/>
          <p:cNvSpPr/>
          <p:nvPr userDrawn="1"/>
        </p:nvSpPr>
        <p:spPr>
          <a:xfrm>
            <a:off x="0" y="643628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	</a:t>
            </a:r>
            <a:endParaRPr lang="en-GB" sz="1067" dirty="0">
              <a:solidFill>
                <a:schemeClr val="tx1"/>
              </a:solidFill>
            </a:endParaRPr>
          </a:p>
        </p:txBody>
      </p:sp>
      <p:sp>
        <p:nvSpPr>
          <p:cNvPr id="8" name="Rectangle 7"/>
          <p:cNvSpPr/>
          <p:nvPr userDrawn="1"/>
        </p:nvSpPr>
        <p:spPr>
          <a:xfrm>
            <a:off x="5622877" y="643628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4" name="TextBox 3"/>
          <p:cNvSpPr txBox="1"/>
          <p:nvPr userDrawn="1"/>
        </p:nvSpPr>
        <p:spPr>
          <a:xfrm>
            <a:off x="328939" y="2688230"/>
            <a:ext cx="11520000" cy="420564"/>
          </a:xfrm>
          <a:prstGeom prst="rect">
            <a:avLst/>
          </a:prstGeom>
          <a:noFill/>
        </p:spPr>
        <p:txBody>
          <a:bodyPr wrap="square" rtlCol="0" anchor="ctr">
            <a:spAutoFit/>
          </a:bodyPr>
          <a:lstStyle/>
          <a:p>
            <a:r>
              <a:rPr lang="fr-BE" sz="2133" dirty="0"/>
              <a:t>For more information </a:t>
            </a:r>
            <a:r>
              <a:rPr lang="fr-BE" sz="2133" dirty="0" err="1"/>
              <a:t>please</a:t>
            </a:r>
            <a:r>
              <a:rPr lang="fr-BE" sz="2133" dirty="0"/>
              <a:t> contact</a:t>
            </a:r>
            <a:endParaRPr lang="en-GB" sz="2133" dirty="0"/>
          </a:p>
        </p:txBody>
      </p:sp>
      <p:sp>
        <p:nvSpPr>
          <p:cNvPr id="9" name="TextBox 8"/>
          <p:cNvSpPr txBox="1"/>
          <p:nvPr userDrawn="1"/>
        </p:nvSpPr>
        <p:spPr>
          <a:xfrm>
            <a:off x="1048939" y="3518307"/>
            <a:ext cx="10800000" cy="420564"/>
          </a:xfrm>
          <a:prstGeom prst="rect">
            <a:avLst/>
          </a:prstGeom>
          <a:noFill/>
        </p:spPr>
        <p:txBody>
          <a:bodyPr wrap="square" rtlCol="0" anchor="ctr">
            <a:spAutoFit/>
          </a:bodyPr>
          <a:lstStyle/>
          <a:p>
            <a:pPr marL="0" indent="0">
              <a:buFont typeface="Arial" panose="020B0604020202020204" pitchFamily="34" charset="0"/>
              <a:buNone/>
            </a:pPr>
            <a:r>
              <a:rPr lang="fr-BE" sz="2133" dirty="0"/>
              <a:t>www.metoffice.gov.uk</a:t>
            </a:r>
            <a:endParaRPr lang="en-GB" sz="2133" dirty="0"/>
          </a:p>
        </p:txBody>
      </p:sp>
      <p:sp>
        <p:nvSpPr>
          <p:cNvPr id="10" name="Text Placeholder 9"/>
          <p:cNvSpPr>
            <a:spLocks noGrp="1"/>
          </p:cNvSpPr>
          <p:nvPr>
            <p:ph type="body" sz="quarter" idx="10" hasCustomPrompt="1"/>
          </p:nvPr>
        </p:nvSpPr>
        <p:spPr>
          <a:xfrm>
            <a:off x="1048939" y="5325704"/>
            <a:ext cx="10800000" cy="480000"/>
          </a:xfrm>
        </p:spPr>
        <p:txBody>
          <a:bodyPr anchor="ctr">
            <a:normAutofit/>
          </a:bodyPr>
          <a:lstStyle>
            <a:lvl1pPr marL="0" indent="0">
              <a:buNone/>
              <a:defRPr sz="2133" baseline="0"/>
            </a:lvl1pPr>
          </a:lstStyle>
          <a:p>
            <a:pPr lvl="0"/>
            <a:r>
              <a:rPr lang="en-US" dirty="0"/>
              <a:t>Insert phone number here</a:t>
            </a:r>
            <a:endParaRPr lang="en-GB" dirty="0"/>
          </a:p>
        </p:txBody>
      </p:sp>
      <p:sp>
        <p:nvSpPr>
          <p:cNvPr id="14" name="Text Placeholder 9"/>
          <p:cNvSpPr>
            <a:spLocks noGrp="1"/>
          </p:cNvSpPr>
          <p:nvPr>
            <p:ph type="body" sz="quarter" idx="11" hasCustomPrompt="1"/>
          </p:nvPr>
        </p:nvSpPr>
        <p:spPr>
          <a:xfrm>
            <a:off x="1048939" y="4411643"/>
            <a:ext cx="10800000" cy="480000"/>
          </a:xfrm>
        </p:spPr>
        <p:txBody>
          <a:bodyPr anchor="ctr">
            <a:normAutofit/>
          </a:bodyPr>
          <a:lstStyle>
            <a:lvl1pPr marL="0" indent="0">
              <a:buNone/>
              <a:defRPr sz="2133"/>
            </a:lvl1pPr>
          </a:lstStyle>
          <a:p>
            <a:pPr lvl="0"/>
            <a:r>
              <a:rPr lang="en-US" dirty="0"/>
              <a:t>Insert e-mail here</a:t>
            </a:r>
            <a:endParaRPr lang="en-GB" dirty="0"/>
          </a:p>
        </p:txBody>
      </p:sp>
      <p:pic>
        <p:nvPicPr>
          <p:cNvPr id="16" name="email-icon.png"/>
          <p:cNvPicPr>
            <a:picLocks noChangeAspect="1"/>
          </p:cNvPicPr>
          <p:nvPr userDrawn="1"/>
        </p:nvPicPr>
        <p:blipFill>
          <a:blip r:embed="rId2" cstate="print"/>
          <a:stretch>
            <a:fillRect/>
          </a:stretch>
        </p:blipFill>
        <p:spPr>
          <a:xfrm>
            <a:off x="505549" y="4390891"/>
            <a:ext cx="476903" cy="528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467226" y="5292037"/>
            <a:ext cx="553548" cy="528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432001" y="3489743"/>
            <a:ext cx="623999" cy="528000"/>
          </a:xfrm>
          <a:prstGeom prst="rect">
            <a:avLst/>
          </a:prstGeom>
          <a:ln w="12700">
            <a:miter lim="400000"/>
          </a:ln>
        </p:spPr>
      </p:pic>
    </p:spTree>
    <p:extLst>
      <p:ext uri="{BB962C8B-B14F-4D97-AF65-F5344CB8AC3E}">
        <p14:creationId xmlns:p14="http://schemas.microsoft.com/office/powerpoint/2010/main" val="32372272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1621231"/>
      </p:ext>
    </p:extLst>
  </p:cSld>
  <p:clrMapOvr>
    <a:masterClrMapping/>
  </p:clrMapOvr>
  <p:transition>
    <p:wip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347663"/>
            <a:ext cx="9245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2336800" y="1773239"/>
            <a:ext cx="4521200"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061200" y="1773239"/>
            <a:ext cx="4521200"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0387D0D-7DD9-4EE0-8336-E7D1D175F178}"/>
              </a:ext>
            </a:extLst>
          </p:cNvPr>
          <p:cNvSpPr>
            <a:spLocks noGrp="1" noChangeArrowheads="1"/>
          </p:cNvSpPr>
          <p:nvPr>
            <p:ph type="ftr" sz="quarter" idx="10"/>
          </p:nvPr>
        </p:nvSpPr>
        <p:spPr>
          <a:xfrm>
            <a:off x="431800" y="6553200"/>
            <a:ext cx="3860800" cy="228600"/>
          </a:xfrm>
          <a:prstGeom prst="rect">
            <a:avLst/>
          </a:prstGeom>
        </p:spPr>
        <p:txBody>
          <a:bodyPr/>
          <a:lstStyle>
            <a:lvl1pPr algn="l" eaLnBrk="1" fontAlgn="auto" hangingPunct="1">
              <a:spcBef>
                <a:spcPts val="0"/>
              </a:spcBef>
              <a:spcAft>
                <a:spcPts val="0"/>
              </a:spcAft>
              <a:defRPr sz="1800">
                <a:solidFill>
                  <a:srgbClr val="000000"/>
                </a:solidFill>
                <a:latin typeface="Arial"/>
                <a:ea typeface="+mn-ea"/>
              </a:defRPr>
            </a:lvl1pPr>
          </a:lstStyle>
          <a:p>
            <a:pPr>
              <a:defRPr/>
            </a:pPr>
            <a:r>
              <a:rPr lang="en-GB"/>
              <a:t>© Crown copyright   Met Office</a:t>
            </a:r>
            <a:endParaRPr lang="en-GB" sz="1400">
              <a:latin typeface="Times" pitchFamily="18" charset="0"/>
            </a:endParaRPr>
          </a:p>
        </p:txBody>
      </p:sp>
    </p:spTree>
    <p:extLst>
      <p:ext uri="{BB962C8B-B14F-4D97-AF65-F5344CB8AC3E}">
        <p14:creationId xmlns:p14="http://schemas.microsoft.com/office/powerpoint/2010/main" val="663805917"/>
      </p:ext>
    </p:extLst>
  </p:cSld>
  <p:clrMapOvr>
    <a:masterClrMapping/>
  </p:clrMapOvr>
  <p:transition advClick="0" advTm="30000">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Main content">
    <p:bg>
      <p:bgPr>
        <a:solidFill>
          <a:schemeClr val="tx1"/>
        </a:solidFill>
        <a:effectLst/>
      </p:bgPr>
    </p:bg>
    <p:spTree>
      <p:nvGrpSpPr>
        <p:cNvPr id="1" name=""/>
        <p:cNvGrpSpPr/>
        <p:nvPr/>
      </p:nvGrpSpPr>
      <p:grpSpPr>
        <a:xfrm>
          <a:off x="0" y="0"/>
          <a:ext cx="0" cy="0"/>
          <a:chOff x="0" y="0"/>
          <a:chExt cx="0" cy="0"/>
        </a:xfrm>
      </p:grpSpPr>
      <p:pic>
        <p:nvPicPr>
          <p:cNvPr id="4" name="Picture 3" descr="MO_RGB_whitebackg.jpg">
            <a:extLst>
              <a:ext uri="{FF2B5EF4-FFF2-40B4-BE49-F238E27FC236}">
                <a16:creationId xmlns:a16="http://schemas.microsoft.com/office/drawing/2014/main" id="{76A2876A-D313-4C8F-9E6F-8878FCF5B8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3350"/>
            <a:ext cx="2127251"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2831637" y="578751"/>
            <a:ext cx="9313035"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US"/>
              <a:t>Click to edit Master title style</a:t>
            </a:r>
            <a:endParaRPr lang="en-US" dirty="0"/>
          </a:p>
        </p:txBody>
      </p:sp>
      <p:sp>
        <p:nvSpPr>
          <p:cNvPr id="9" name="Rectangle 3"/>
          <p:cNvSpPr>
            <a:spLocks noGrp="1" noChangeArrowheads="1"/>
          </p:cNvSpPr>
          <p:nvPr>
            <p:ph type="subTitle" idx="1"/>
          </p:nvPr>
        </p:nvSpPr>
        <p:spPr>
          <a:xfrm>
            <a:off x="2831637" y="1541183"/>
            <a:ext cx="9313035" cy="504056"/>
          </a:xfrm>
          <a:prstGeom prst="rect">
            <a:avLst/>
          </a:prstGeom>
        </p:spPr>
        <p:txBody>
          <a:bodyPr/>
          <a:lstStyle>
            <a:lvl1pPr marL="0" indent="0" algn="l">
              <a:buFontTx/>
              <a:buNone/>
              <a:defRPr sz="2000">
                <a:solidFill>
                  <a:schemeClr val="bg2"/>
                </a:solidFill>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471299897"/>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179173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6"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692752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1452675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24659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0144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41925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3" y="320687"/>
            <a:ext cx="2126231"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73549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5302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1"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45647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21104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91679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1"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002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13346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238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312191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5" y="2348707"/>
            <a:ext cx="11249819"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45946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5D0C-038F-4DB2-A906-741E0AC30C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B527E7-A9FE-441E-8872-D79A181D2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9AFF30-6CD6-4927-90CE-9811849B81B2}"/>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027574F9-096F-4C09-856A-5873EDB202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236435-637E-4494-BB94-0186889C2F24}"/>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75051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402317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57262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7"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336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5996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21944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52566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6" name="Text Placeholder 4"/>
          <p:cNvSpPr>
            <a:spLocks noGrp="1"/>
          </p:cNvSpPr>
          <p:nvPr>
            <p:ph type="body" sz="quarter" idx="11" hasCustomPrompt="1"/>
          </p:nvPr>
        </p:nvSpPr>
        <p:spPr>
          <a:xfrm>
            <a:off x="263528"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7827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92003"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21233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76897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3" hangingPunct="0">
              <a:defRPr>
                <a:solidFill>
                  <a:schemeClr val="bg2"/>
                </a:solidFill>
              </a:defRPr>
            </a:lvl1pPr>
          </a:lstStyle>
          <a:p>
            <a:r>
              <a:rPr lang="en-GB" kern="0">
                <a:solidFill>
                  <a:srgbClr val="FFFFFF"/>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9859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8958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2705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411885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92003"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t" anchorCtr="0"/>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1"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3"/>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3" hangingPunct="0">
              <a:defRPr/>
            </a:lvl1pPr>
          </a:lstStyle>
          <a:p>
            <a:r>
              <a:rPr lang="en-GB" kern="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8" y="3428989"/>
            <a:ext cx="10450319" cy="473912"/>
          </a:xfrm>
          <a:prstGeom prst="rect">
            <a:avLst/>
          </a:prstGeom>
        </p:spPr>
        <p:txBody>
          <a:bodyPr lIns="270000" anchor="t">
            <a:spAutoFit/>
          </a:bodyPr>
          <a:lstStyle>
            <a:lvl1pPr marL="0" indent="0" defTabSz="457189">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89" y="4143114"/>
            <a:ext cx="10440988" cy="473912"/>
          </a:xfrm>
          <a:prstGeom prst="rect">
            <a:avLst/>
          </a:prstGeom>
        </p:spPr>
        <p:txBody>
          <a:bodyPr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7" y="4884150"/>
            <a:ext cx="1773736"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19" y="4884150"/>
            <a:ext cx="2255644" cy="473912"/>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8" y="4884150"/>
            <a:ext cx="2646572"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7" y="4884150"/>
            <a:ext cx="2255644" cy="935577"/>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31184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3" hangingPunct="0">
              <a:defRPr/>
            </a:lvl1pPr>
          </a:lstStyle>
          <a:p>
            <a:r>
              <a:rPr lang="en-GB" kern="0">
                <a:solidFill>
                  <a:srgbClr val="2A2A2A"/>
                </a:solidFill>
                <a:sym typeface="Helvetica Light"/>
              </a:rPr>
              <a:t>www.metoffice.gov.uk																									                 © Crown Copyright 2023, Met Office</a:t>
            </a:r>
          </a:p>
        </p:txBody>
      </p:sp>
    </p:spTree>
    <p:extLst>
      <p:ext uri="{BB962C8B-B14F-4D97-AF65-F5344CB8AC3E}">
        <p14:creationId xmlns:p14="http://schemas.microsoft.com/office/powerpoint/2010/main" val="42232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7"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86" hangingPunct="0">
              <a:defRPr>
                <a:solidFill>
                  <a:schemeClr val="accent6"/>
                </a:solidFill>
              </a:defRPr>
            </a:lvl1pPr>
          </a:lstStyle>
          <a:p>
            <a:r>
              <a:rPr lang="en-GB" kern="0">
                <a:solidFill>
                  <a:srgbClr val="FFFFFF"/>
                </a:solidFill>
                <a:sym typeface="Helvetica Light"/>
              </a:rPr>
              <a:t>www.metoffice.gov.uk																									                      © Crown Copyright 2022, Met Office</a:t>
            </a:r>
          </a:p>
        </p:txBody>
      </p:sp>
    </p:spTree>
    <p:extLst>
      <p:ext uri="{BB962C8B-B14F-4D97-AF65-F5344CB8AC3E}">
        <p14:creationId xmlns:p14="http://schemas.microsoft.com/office/powerpoint/2010/main" val="2681471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86" hangingPunct="0">
              <a:defRPr>
                <a:solidFill>
                  <a:schemeClr val="accent6"/>
                </a:solidFill>
              </a:defRPr>
            </a:lvl1pPr>
          </a:lstStyle>
          <a:p>
            <a:r>
              <a:rPr lang="en-GB" kern="0">
                <a:solidFill>
                  <a:srgbClr val="FFFFFF"/>
                </a:solidFill>
                <a:sym typeface="Helvetica Light"/>
              </a:rPr>
              <a:t>www.metoffice.gov.uk																									                      © Crown Copyright 2022, Met Office</a:t>
            </a:r>
          </a:p>
        </p:txBody>
      </p:sp>
    </p:spTree>
    <p:extLst>
      <p:ext uri="{BB962C8B-B14F-4D97-AF65-F5344CB8AC3E}">
        <p14:creationId xmlns:p14="http://schemas.microsoft.com/office/powerpoint/2010/main" val="2238660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0701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89153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4" y="320687"/>
            <a:ext cx="2126231"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78"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2"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6"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8"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6454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2"/>
            <a:ext cx="12192000" cy="548481"/>
          </a:xfrm>
          <a:prstGeom prst="rect">
            <a:avLst/>
          </a:prstGeom>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300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2"/>
            <a:ext cx="12192000" cy="548481"/>
          </a:xfrm>
          <a:prstGeom prst="rect">
            <a:avLst/>
          </a:prstGeom>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4" y="320687"/>
            <a:ext cx="2126231"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78"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2"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6"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86"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8"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83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1"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87803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5" name="Text Placeholder 4"/>
          <p:cNvSpPr>
            <a:spLocks noGrp="1"/>
          </p:cNvSpPr>
          <p:nvPr>
            <p:ph type="body" sz="quarter" idx="11" hasCustomPrompt="1"/>
          </p:nvPr>
        </p:nvSpPr>
        <p:spPr>
          <a:xfrm>
            <a:off x="263527"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213142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5" name="Text Placeholder 4"/>
          <p:cNvSpPr>
            <a:spLocks noGrp="1"/>
          </p:cNvSpPr>
          <p:nvPr>
            <p:ph type="body" sz="quarter" idx="11" hasCustomPrompt="1"/>
          </p:nvPr>
        </p:nvSpPr>
        <p:spPr>
          <a:xfrm>
            <a:off x="263528"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1903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5" name="Text Placeholder 4"/>
          <p:cNvSpPr>
            <a:spLocks noGrp="1"/>
          </p:cNvSpPr>
          <p:nvPr>
            <p:ph type="body" sz="quarter" idx="11" hasCustomPrompt="1"/>
          </p:nvPr>
        </p:nvSpPr>
        <p:spPr>
          <a:xfrm>
            <a:off x="263528"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2"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7588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3"/>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15" name="Text Placeholder 4"/>
          <p:cNvSpPr>
            <a:spLocks noGrp="1"/>
          </p:cNvSpPr>
          <p:nvPr>
            <p:ph type="body" sz="quarter" idx="11" hasCustomPrompt="1"/>
          </p:nvPr>
        </p:nvSpPr>
        <p:spPr>
          <a:xfrm>
            <a:off x="263528"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99774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15" name="Text Placeholder 4"/>
          <p:cNvSpPr>
            <a:spLocks noGrp="1"/>
          </p:cNvSpPr>
          <p:nvPr>
            <p:ph type="body" sz="quarter" idx="11" hasCustomPrompt="1"/>
          </p:nvPr>
        </p:nvSpPr>
        <p:spPr>
          <a:xfrm>
            <a:off x="263528"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2" y="2348708"/>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2854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6" name="Picture Placeholder 4"/>
          <p:cNvSpPr>
            <a:spLocks noGrp="1"/>
          </p:cNvSpPr>
          <p:nvPr>
            <p:ph type="pic" sz="quarter" idx="16" hasCustomPrompt="1"/>
          </p:nvPr>
        </p:nvSpPr>
        <p:spPr>
          <a:xfrm>
            <a:off x="0" y="998540"/>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411278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5" name="Text Placeholder 4"/>
          <p:cNvSpPr>
            <a:spLocks noGrp="1"/>
          </p:cNvSpPr>
          <p:nvPr>
            <p:ph type="body" sz="quarter" idx="11" hasCustomPrompt="1"/>
          </p:nvPr>
        </p:nvSpPr>
        <p:spPr>
          <a:xfrm>
            <a:off x="263525" y="2348708"/>
            <a:ext cx="11249819"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56673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8"/>
            <a:ext cx="54006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8"/>
            <a:ext cx="54006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83304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7" name="Picture Placeholder 4"/>
          <p:cNvSpPr>
            <a:spLocks noGrp="1"/>
          </p:cNvSpPr>
          <p:nvPr>
            <p:ph type="pic" sz="quarter" idx="16" hasCustomPrompt="1"/>
          </p:nvPr>
        </p:nvSpPr>
        <p:spPr>
          <a:xfrm>
            <a:off x="6096000" y="3"/>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5" y="2348708"/>
            <a:ext cx="54006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097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6" name="Table Placeholder 5"/>
          <p:cNvSpPr>
            <a:spLocks noGrp="1"/>
          </p:cNvSpPr>
          <p:nvPr>
            <p:ph type="tbl" sz="quarter" idx="17" hasCustomPrompt="1"/>
          </p:nvPr>
        </p:nvSpPr>
        <p:spPr>
          <a:xfrm>
            <a:off x="6096002" y="2348708"/>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5" y="2348708"/>
            <a:ext cx="54006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6901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13479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7" y="2348708"/>
            <a:ext cx="343852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8" y="2348708"/>
            <a:ext cx="34595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10"/>
            <a:ext cx="3438525" cy="3611983"/>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2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8"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8" y="2348708"/>
            <a:ext cx="3459575" cy="3618707"/>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6" y="2348710"/>
            <a:ext cx="3438525" cy="3611983"/>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75793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6" name="Text Placeholder 4"/>
          <p:cNvSpPr>
            <a:spLocks noGrp="1"/>
          </p:cNvSpPr>
          <p:nvPr>
            <p:ph type="body" sz="quarter" idx="11" hasCustomPrompt="1"/>
          </p:nvPr>
        </p:nvSpPr>
        <p:spPr>
          <a:xfrm>
            <a:off x="263529"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6" y="2348710"/>
            <a:ext cx="3438525" cy="3611983"/>
          </a:xfrm>
        </p:spPr>
        <p:txBody>
          <a:bodyPr/>
          <a:lstStyle>
            <a:lvl1pPr marL="285737" indent="-285737">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95262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10"/>
            <a:ext cx="12192003"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387584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10"/>
            <a:ext cx="12192003"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96878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10"/>
            <a:ext cx="12192003"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86" hangingPunct="0">
              <a:defRPr>
                <a:solidFill>
                  <a:schemeClr val="bg2"/>
                </a:solidFill>
              </a:defRPr>
            </a:lvl1pPr>
          </a:lstStyle>
          <a:p>
            <a:r>
              <a:rPr lang="en-GB" kern="0">
                <a:solidFill>
                  <a:srgbClr val="FFFFFF"/>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9917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10"/>
            <a:ext cx="12192003"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86" hangingPunct="0">
              <a:defRPr>
                <a:solidFill>
                  <a:schemeClr val="tx1"/>
                </a:solidFill>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0395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10"/>
            <a:ext cx="12192003"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86" hangingPunct="0">
              <a:defRPr>
                <a:solidFill>
                  <a:schemeClr val="tx1"/>
                </a:solidFill>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80747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2348707"/>
            <a:ext cx="12192003"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t" anchorCtr="0"/>
          <a:lstStyle>
            <a:lvl1pPr>
              <a:defRPr sz="3200">
                <a:solidFill>
                  <a:srgbClr val="FFFFFF"/>
                </a:solidFill>
              </a:defRPr>
            </a:lvl1pPr>
          </a:lstStyle>
          <a:p>
            <a:pPr marL="0" marR="0" lvl="0" indent="0" algn="ctr" defTabSz="29208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2"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4"/>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86" hangingPunct="0">
              <a:defRPr/>
            </a:lvl1pPr>
          </a:lstStyle>
          <a:p>
            <a:r>
              <a:rPr lang="en-GB" kern="0">
                <a:solidFill>
                  <a:srgbClr val="2A2A2A"/>
                </a:solidFill>
                <a:sym typeface="Helvetica Light"/>
              </a:rPr>
              <a:t>www.metoffice.gov.uk																									                 © Crown Copyright 2022,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9" y="3428990"/>
            <a:ext cx="10450319" cy="473912"/>
          </a:xfrm>
          <a:prstGeom prst="rect">
            <a:avLst/>
          </a:prstGeom>
        </p:spPr>
        <p:txBody>
          <a:bodyPr lIns="270000" anchor="t">
            <a:spAutoFit/>
          </a:bodyPr>
          <a:lstStyle>
            <a:lvl1pPr marL="0" indent="0" defTabSz="457178">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90" y="4143115"/>
            <a:ext cx="10440988" cy="473912"/>
          </a:xfrm>
          <a:prstGeom prst="rect">
            <a:avLst/>
          </a:prstGeom>
        </p:spPr>
        <p:txBody>
          <a:bodyPr lIns="270000" anchor="t">
            <a:spAutoFit/>
          </a:bodyPr>
          <a:lstStyle>
            <a:lvl1pPr marL="0" indent="0" defTabSz="457178">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7" y="4884151"/>
            <a:ext cx="1773736" cy="958639"/>
          </a:xfrm>
          <a:prstGeom prst="rect">
            <a:avLst/>
          </a:prstGeom>
        </p:spPr>
        <p:txBody>
          <a:bodyPr wrap="square" lIns="270000" anchor="t">
            <a:spAutoFit/>
          </a:bodyPr>
          <a:lstStyle>
            <a:lvl1pPr marL="0" indent="0" defTabSz="457178">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19" y="4884151"/>
            <a:ext cx="2255644" cy="473912"/>
          </a:xfrm>
          <a:prstGeom prst="rect">
            <a:avLst/>
          </a:prstGeom>
        </p:spPr>
        <p:txBody>
          <a:bodyPr wrap="square" lIns="270000" anchor="t">
            <a:spAutoFit/>
          </a:bodyPr>
          <a:lstStyle>
            <a:lvl1pPr marL="0" indent="0" defTabSz="457178">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9" y="4884151"/>
            <a:ext cx="2646572" cy="958639"/>
          </a:xfrm>
          <a:prstGeom prst="rect">
            <a:avLst/>
          </a:prstGeom>
        </p:spPr>
        <p:txBody>
          <a:bodyPr wrap="square" lIns="270000" anchor="t">
            <a:spAutoFit/>
          </a:bodyPr>
          <a:lstStyle>
            <a:lvl1pPr marL="0" indent="0" defTabSz="457178">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8" y="4884151"/>
            <a:ext cx="2255644" cy="958639"/>
          </a:xfrm>
          <a:prstGeom prst="rect">
            <a:avLst/>
          </a:prstGeom>
        </p:spPr>
        <p:txBody>
          <a:bodyPr wrap="square" lIns="270000" anchor="t">
            <a:spAutoFit/>
          </a:bodyPr>
          <a:lstStyle>
            <a:lvl1pPr marL="0" indent="0" defTabSz="457178">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418231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86" hangingPunct="0">
              <a:defRPr/>
            </a:lvl1pPr>
          </a:lstStyle>
          <a:p>
            <a:r>
              <a:rPr lang="en-GB" kern="0">
                <a:solidFill>
                  <a:srgbClr val="2A2A2A"/>
                </a:solidFill>
                <a:sym typeface="Helvetica Light"/>
              </a:rPr>
              <a:t>www.metoffice.gov.uk																									                 © Crown Copyright 2022, Met Office</a:t>
            </a:r>
          </a:p>
        </p:txBody>
      </p:sp>
    </p:spTree>
    <p:extLst>
      <p:ext uri="{BB962C8B-B14F-4D97-AF65-F5344CB8AC3E}">
        <p14:creationId xmlns:p14="http://schemas.microsoft.com/office/powerpoint/2010/main" val="114357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66228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a:xfrm>
            <a:off x="263528" y="1386377"/>
            <a:ext cx="11250000" cy="830997"/>
          </a:xfrm>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7"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0" hangingPunct="0">
              <a:defRPr>
                <a:solidFill>
                  <a:schemeClr val="accent6"/>
                </a:solidFill>
              </a:defRPr>
            </a:lvl1pPr>
          </a:lstStyle>
          <a:p>
            <a:r>
              <a:rPr lang="en-GB" kern="0" dirty="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1694484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a:xfrm>
            <a:off x="263528" y="1386377"/>
            <a:ext cx="11250000" cy="830997"/>
          </a:xfrm>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8"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0" hangingPunct="0">
              <a:defRPr>
                <a:solidFill>
                  <a:schemeClr val="accent6"/>
                </a:solidFill>
              </a:defRPr>
            </a:lvl1pPr>
          </a:lstStyle>
          <a:p>
            <a:r>
              <a:rPr lang="en-GB" kern="0" dirty="0">
                <a:solidFill>
                  <a:srgbClr val="FFFFFF"/>
                </a:solidFill>
                <a:sym typeface="Helvetica Light"/>
              </a:rPr>
              <a:t>www.metoffice.gov.uk																									                      © Crown Copyright 2023, Met Office</a:t>
            </a:r>
          </a:p>
        </p:txBody>
      </p:sp>
    </p:spTree>
    <p:extLst>
      <p:ext uri="{BB962C8B-B14F-4D97-AF65-F5344CB8AC3E}">
        <p14:creationId xmlns:p14="http://schemas.microsoft.com/office/powerpoint/2010/main" val="2254630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8" y="2348707"/>
            <a:ext cx="11234921"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3819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8" y="2348707"/>
            <a:ext cx="11234921"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46676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3" y="320687"/>
            <a:ext cx="2126233"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5"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6" y="272735"/>
            <a:ext cx="1568169"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8"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14" name="Shape 64"/>
          <p:cNvSpPr/>
          <p:nvPr userDrawn="1"/>
        </p:nvSpPr>
        <p:spPr>
          <a:xfrm flipV="1">
            <a:off x="465455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4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8"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8" y="2348707"/>
            <a:ext cx="11234921"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399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12192000" cy="548481"/>
          </a:xfrm>
          <a:prstGeom prst="rect">
            <a:avLst/>
          </a:prstGeom>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7" name="Shape 48"/>
          <p:cNvSpPr/>
          <p:nvPr userDrawn="1"/>
        </p:nvSpPr>
        <p:spPr>
          <a:xfrm>
            <a:off x="-2" y="-8012"/>
            <a:ext cx="12192004"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8"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8" y="2348707"/>
            <a:ext cx="11234921"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374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12192000" cy="548481"/>
          </a:xfrm>
          <a:prstGeom prst="rect">
            <a:avLst/>
          </a:prstGeom>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7" name="Shape 48"/>
          <p:cNvSpPr/>
          <p:nvPr userDrawn="1"/>
        </p:nvSpPr>
        <p:spPr>
          <a:xfrm>
            <a:off x="-2" y="-8012"/>
            <a:ext cx="12192004"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3"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5"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6" y="272735"/>
            <a:ext cx="1568169"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8"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0"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4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8"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8" y="2348707"/>
            <a:ext cx="11234921"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196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9"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77550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7" y="2360613"/>
            <a:ext cx="5400676"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8" y="2360613"/>
            <a:ext cx="5400676"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563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9" y="2360613"/>
            <a:ext cx="3438527"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3" y="2360613"/>
            <a:ext cx="3438527"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10" y="2348707"/>
            <a:ext cx="3438527"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2710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362667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5"/>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6"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0571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15" name="Text Placeholder 4"/>
          <p:cNvSpPr>
            <a:spLocks noGrp="1"/>
          </p:cNvSpPr>
          <p:nvPr>
            <p:ph type="body" sz="quarter" idx="11" hasCustomPrompt="1"/>
          </p:nvPr>
        </p:nvSpPr>
        <p:spPr>
          <a:xfrm>
            <a:off x="263527" y="2365036"/>
            <a:ext cx="5400676"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3"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429447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4712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8" y="2348707"/>
            <a:ext cx="11249819"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4168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7" y="2348707"/>
            <a:ext cx="5400676"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8" y="2348707"/>
            <a:ext cx="5400676"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8862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7" name="Picture Placeholder 4"/>
          <p:cNvSpPr>
            <a:spLocks noGrp="1"/>
          </p:cNvSpPr>
          <p:nvPr>
            <p:ph type="pic" sz="quarter" idx="16" hasCustomPrompt="1"/>
          </p:nvPr>
        </p:nvSpPr>
        <p:spPr>
          <a:xfrm>
            <a:off x="6096000" y="5"/>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7" y="2348707"/>
            <a:ext cx="5400676"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9520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6" name="Table Placeholder 5"/>
          <p:cNvSpPr>
            <a:spLocks noGrp="1"/>
          </p:cNvSpPr>
          <p:nvPr>
            <p:ph type="tbl" sz="quarter" idx="17" hasCustomPrompt="1"/>
          </p:nvPr>
        </p:nvSpPr>
        <p:spPr>
          <a:xfrm>
            <a:off x="6096003"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7" y="2348707"/>
            <a:ext cx="5400676"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425334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1"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9" y="2348707"/>
            <a:ext cx="3438527"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9" y="2348707"/>
            <a:ext cx="3459575"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8" y="2348713"/>
            <a:ext cx="3438527" cy="3611983"/>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523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9" y="2360613"/>
            <a:ext cx="3438527"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1"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9" y="2348707"/>
            <a:ext cx="3459575" cy="3618707"/>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8" y="2348713"/>
            <a:ext cx="3438527" cy="3611983"/>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13332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528" y="1386377"/>
            <a:ext cx="11250000" cy="830997"/>
          </a:xfrm>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6" name="Text Placeholder 4"/>
          <p:cNvSpPr>
            <a:spLocks noGrp="1"/>
          </p:cNvSpPr>
          <p:nvPr>
            <p:ph type="body" sz="quarter" idx="11" hasCustomPrompt="1"/>
          </p:nvPr>
        </p:nvSpPr>
        <p:spPr>
          <a:xfrm>
            <a:off x="263530"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8" y="2348713"/>
            <a:ext cx="3438527" cy="3611983"/>
          </a:xfrm>
        </p:spPr>
        <p:txBody>
          <a:bodyPr/>
          <a:lstStyle>
            <a:lvl1pPr marL="285741" indent="-28574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60028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5" name="Text Placeholder 4"/>
          <p:cNvSpPr>
            <a:spLocks noGrp="1"/>
          </p:cNvSpPr>
          <p:nvPr>
            <p:ph type="body" sz="quarter" idx="11" hasCustomPrompt="1"/>
          </p:nvPr>
        </p:nvSpPr>
        <p:spPr>
          <a:xfrm>
            <a:off x="263525" y="2348707"/>
            <a:ext cx="11249819"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6535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13"/>
            <a:ext cx="12192004"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39984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13"/>
            <a:ext cx="12192004"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89801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13"/>
            <a:ext cx="12192004"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0" hangingPunct="0">
              <a:defRPr>
                <a:solidFill>
                  <a:schemeClr val="bg2"/>
                </a:solidFill>
              </a:defRPr>
            </a:lvl1pPr>
          </a:lstStyle>
          <a:p>
            <a:r>
              <a:rPr lang="en-GB" kern="0" dirty="0">
                <a:solidFill>
                  <a:srgbClr val="FFFFFF"/>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49040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13"/>
            <a:ext cx="12192004"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0" hangingPunct="0">
              <a:defRPr>
                <a:solidFill>
                  <a:schemeClr val="tx1"/>
                </a:solidFill>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52781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13"/>
            <a:ext cx="12192004"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0" hangingPunct="0">
              <a:defRPr>
                <a:solidFill>
                  <a:schemeClr val="tx1"/>
                </a:solidFill>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376164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2" y="2348711"/>
            <a:ext cx="12192004"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t" anchorCtr="0"/>
          <a:lstStyle>
            <a:lvl1pPr>
              <a:defRPr sz="3200">
                <a:solidFill>
                  <a:srgbClr val="FFFFFF"/>
                </a:solidFill>
              </a:defRPr>
            </a:lvl1pPr>
          </a:lstStyle>
          <a:p>
            <a:pPr marL="0" marR="0" lvl="0" indent="0" algn="ctr" defTabSz="29209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7" y="2695578"/>
            <a:ext cx="10633871"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2"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42" y="4900761"/>
            <a:ext cx="539313"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42" y="3489743"/>
            <a:ext cx="539313"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0"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a:xfrm>
            <a:off x="263528" y="1386377"/>
            <a:ext cx="11250000" cy="830997"/>
          </a:xfrm>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8" y="3428991"/>
            <a:ext cx="10450319" cy="473912"/>
          </a:xfrm>
          <a:prstGeom prst="rect">
            <a:avLst/>
          </a:prstGeom>
        </p:spPr>
        <p:txBody>
          <a:bodyPr lIns="270000" anchor="t">
            <a:spAutoFit/>
          </a:bodyPr>
          <a:lstStyle>
            <a:lvl1pPr marL="0" indent="0" defTabSz="457185">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90" y="4143117"/>
            <a:ext cx="10440988" cy="473912"/>
          </a:xfrm>
          <a:prstGeom prst="rect">
            <a:avLst/>
          </a:prstGeom>
        </p:spPr>
        <p:txBody>
          <a:bodyPr lIns="270000" anchor="t">
            <a:spAutoFit/>
          </a:bodyPr>
          <a:lstStyle>
            <a:lvl1pPr marL="0" indent="0" defTabSz="457185">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9" y="4884153"/>
            <a:ext cx="1773737" cy="958639"/>
          </a:xfrm>
          <a:prstGeom prst="rect">
            <a:avLst/>
          </a:prstGeom>
        </p:spPr>
        <p:txBody>
          <a:bodyPr wrap="square" lIns="270000" anchor="t">
            <a:spAutoFit/>
          </a:bodyPr>
          <a:lstStyle>
            <a:lvl1pPr marL="0" indent="0" defTabSz="457185">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22" y="4884153"/>
            <a:ext cx="2255644" cy="473912"/>
          </a:xfrm>
          <a:prstGeom prst="rect">
            <a:avLst/>
          </a:prstGeom>
        </p:spPr>
        <p:txBody>
          <a:bodyPr wrap="square" lIns="270000" anchor="t">
            <a:spAutoFit/>
          </a:bodyPr>
          <a:lstStyle>
            <a:lvl1pPr marL="0" indent="0" defTabSz="457185">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9" y="4884153"/>
            <a:ext cx="2646575" cy="958639"/>
          </a:xfrm>
          <a:prstGeom prst="rect">
            <a:avLst/>
          </a:prstGeom>
        </p:spPr>
        <p:txBody>
          <a:bodyPr wrap="square" lIns="270000" anchor="t">
            <a:spAutoFit/>
          </a:bodyPr>
          <a:lstStyle>
            <a:lvl1pPr marL="0" indent="0" defTabSz="457185">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9" y="4884153"/>
            <a:ext cx="2255644" cy="958639"/>
          </a:xfrm>
          <a:prstGeom prst="rect">
            <a:avLst/>
          </a:prstGeom>
        </p:spPr>
        <p:txBody>
          <a:bodyPr wrap="square" lIns="270000" anchor="t">
            <a:spAutoFit/>
          </a:bodyPr>
          <a:lstStyle>
            <a:lvl1pPr marL="0" indent="0" defTabSz="457185">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3399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0" hangingPunct="0">
              <a:defRPr/>
            </a:lvl1pPr>
          </a:lstStyle>
          <a:p>
            <a:r>
              <a:rPr lang="en-GB" kern="0" dirty="0">
                <a:solidFill>
                  <a:srgbClr val="2A2A2A"/>
                </a:solidFill>
                <a:sym typeface="Helvetica Light"/>
              </a:rPr>
              <a:t>www.metoffice.gov.uk																									                 © Crown Copyright 2023, Met Office</a:t>
            </a:r>
          </a:p>
        </p:txBody>
      </p:sp>
    </p:spTree>
    <p:extLst>
      <p:ext uri="{BB962C8B-B14F-4D97-AF65-F5344CB8AC3E}">
        <p14:creationId xmlns:p14="http://schemas.microsoft.com/office/powerpoint/2010/main" val="65191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3390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7"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90964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57730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EBD5-97F8-45CD-9F9A-394F75E695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B9861-3258-40C1-84BC-04A6D20E9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55C7D6-B0DA-4368-918A-50C6BF2ED676}"/>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3E9A7EFF-45D3-44FB-B31E-5C90D7DC1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72E40-0447-46C0-ADA7-755422D2A824}"/>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400182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0007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10116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6" name="Text Placeholder 4"/>
          <p:cNvSpPr>
            <a:spLocks noGrp="1"/>
          </p:cNvSpPr>
          <p:nvPr>
            <p:ph type="body" sz="quarter" idx="11" hasCustomPrompt="1"/>
          </p:nvPr>
        </p:nvSpPr>
        <p:spPr>
          <a:xfrm>
            <a:off x="263528"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28626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92003"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2023,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37996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260040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3" hangingPunct="0">
              <a:defRPr>
                <a:solidFill>
                  <a:schemeClr val="bg2"/>
                </a:solidFill>
              </a:defRPr>
            </a:lvl1pPr>
          </a:lstStyle>
          <a:p>
            <a:r>
              <a:rPr lang="en-GB" kern="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6662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401055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295202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92003"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t" anchorCtr="0"/>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1"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3"/>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8" y="3428989"/>
            <a:ext cx="10450319" cy="473912"/>
          </a:xfrm>
          <a:prstGeom prst="rect">
            <a:avLst/>
          </a:prstGeom>
        </p:spPr>
        <p:txBody>
          <a:bodyPr lIns="270000" anchor="t">
            <a:spAutoFit/>
          </a:bodyPr>
          <a:lstStyle>
            <a:lvl1pPr marL="0" indent="0" defTabSz="457189">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89" y="4143114"/>
            <a:ext cx="10440988" cy="473912"/>
          </a:xfrm>
          <a:prstGeom prst="rect">
            <a:avLst/>
          </a:prstGeom>
        </p:spPr>
        <p:txBody>
          <a:bodyPr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7" y="4884150"/>
            <a:ext cx="1773736"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19" y="4884150"/>
            <a:ext cx="2255644" cy="473912"/>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8" y="4884150"/>
            <a:ext cx="2646572"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7" y="4884150"/>
            <a:ext cx="2255644" cy="935577"/>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305814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3"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77501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8845-0A2A-4F99-93B8-48828469AF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902B4B-7706-4DC7-905A-3B514D42DD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BB5F85-A8C1-44E2-916E-18FD7637F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16528F-F08F-4FAB-BF1F-F10B096A3093}"/>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6" name="Footer Placeholder 5">
            <a:extLst>
              <a:ext uri="{FF2B5EF4-FFF2-40B4-BE49-F238E27FC236}">
                <a16:creationId xmlns:a16="http://schemas.microsoft.com/office/drawing/2014/main" id="{9E5F002B-2D2D-4B98-9883-D5D642DE9B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F9A9FA-1C43-4EC3-8370-2A50A498A1DE}"/>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2211367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13" name="Shape 213"/>
          <p:cNvSpPr/>
          <p:nvPr/>
        </p:nvSpPr>
        <p:spPr>
          <a:xfrm>
            <a:off x="373370" y="6440790"/>
            <a:ext cx="1362157"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Arial"/>
                <a:ea typeface="Arial"/>
                <a:cs typeface="Arial"/>
                <a:sym typeface="Arial"/>
              </a:defRPr>
            </a:lvl1pPr>
          </a:lstStyle>
          <a:p>
            <a:r>
              <a:rPr sz="1000"/>
              <a:t>www.metoffice.gov.uk</a:t>
            </a:r>
          </a:p>
        </p:txBody>
      </p:sp>
      <p:sp>
        <p:nvSpPr>
          <p:cNvPr id="214" name="Shape 214"/>
          <p:cNvSpPr/>
          <p:nvPr/>
        </p:nvSpPr>
        <p:spPr>
          <a:xfrm>
            <a:off x="9942044" y="6593190"/>
            <a:ext cx="2352965"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0000"/>
              </a:lnSpc>
              <a:spcBef>
                <a:spcPts val="800"/>
              </a:spcBef>
              <a:defRPr sz="2000">
                <a:solidFill>
                  <a:srgbClr val="2A2A2A"/>
                </a:solidFill>
                <a:latin typeface="FS Emeric Thin"/>
                <a:ea typeface="FS Emeric Thin"/>
                <a:cs typeface="FS Emeric Thin"/>
                <a:sym typeface="FS Emeric Thin"/>
              </a:defRPr>
            </a:lvl1pPr>
          </a:lstStyle>
          <a:p>
            <a:pPr>
              <a:defRPr sz="1800"/>
            </a:pPr>
            <a:r>
              <a:rPr sz="1000" dirty="0"/>
              <a:t>© Crown Copyright 20</a:t>
            </a:r>
            <a:r>
              <a:rPr lang="en-GB" sz="1000" dirty="0"/>
              <a:t>23</a:t>
            </a:r>
            <a:r>
              <a:rPr sz="1000" dirty="0"/>
              <a:t>, Met Office</a:t>
            </a:r>
          </a:p>
        </p:txBody>
      </p:sp>
      <p:sp>
        <p:nvSpPr>
          <p:cNvPr id="215" name="Shape 215"/>
          <p:cNvSpPr>
            <a:spLocks noGrp="1"/>
          </p:cNvSpPr>
          <p:nvPr>
            <p:ph type="sldNum" sz="quarter" idx="2"/>
          </p:nvPr>
        </p:nvSpPr>
        <p:spPr>
          <a:xfrm>
            <a:off x="5922420" y="6505278"/>
            <a:ext cx="338232" cy="328935"/>
          </a:xfrm>
          <a:prstGeom prst="rect">
            <a:avLst/>
          </a:prstGeom>
        </p:spPr>
        <p:txBody>
          <a:bodyPr lIns="71437" tIns="71437" rIns="71437" bIns="71437" anchor="t"/>
          <a:lstStyle>
            <a:lvl1pPr algn="ctr" defTabSz="292093">
              <a:defRPr>
                <a:solidFill>
                  <a:srgbClr val="000000"/>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9980632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6"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606656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798164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318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46004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8" name="Shape 68"/>
          <p:cNvSpPr/>
          <p:nvPr/>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0"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71"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2" name="Footer Placeholder 1"/>
          <p:cNvSpPr>
            <a:spLocks noGrp="1"/>
          </p:cNvSpPr>
          <p:nvPr>
            <p:ph type="ftr" sz="quarter" idx="16"/>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70594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7948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1" cy="27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FFFFFF"/>
                </a:solidFill>
                <a:effectLst/>
                <a:uLnTx/>
                <a:uFillTx/>
                <a:latin typeface="Arial"/>
                <a:cs typeface="Arial"/>
                <a:sym typeface="Arial"/>
              </a:rPr>
              <a:t>Working together </a:t>
            </a:r>
            <a:br>
              <a:rPr kumimoji="0" sz="1067" b="0" i="0" u="none" strike="noStrike" kern="0" cap="none" spc="0" normalizeH="0" baseline="0" noProof="0">
                <a:ln>
                  <a:noFill/>
                </a:ln>
                <a:solidFill>
                  <a:srgbClr val="FFFFFF"/>
                </a:solidFill>
                <a:effectLst/>
                <a:uLnTx/>
                <a:uFillTx/>
                <a:latin typeface="Arial"/>
                <a:cs typeface="Arial"/>
                <a:sym typeface="Arial"/>
              </a:rPr>
            </a:br>
            <a:r>
              <a:rPr kumimoji="0" sz="1067" b="0" i="0" u="none" strike="noStrike" kern="0" cap="none" spc="0" normalizeH="0" baseline="0" noProof="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14"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5"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a:t>Presentation title</a:t>
            </a:r>
            <a:endParaRPr lang="en-GB"/>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89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6" y="2360613"/>
            <a:ext cx="11233151" cy="36068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51654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6114257" y="2360613"/>
            <a:ext cx="540067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0481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4D79-0771-491C-A5B2-690A815B81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AA6A79-75F3-4FFE-BFD6-0B2257A92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FCA1C-DD78-4E00-8D46-A18871E6AB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61B95C-0B2D-4409-8012-38092714A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24E48-234B-471E-B3B3-F6F5079B09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D46330-1F53-47CA-B95B-C273279D89EF}"/>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8" name="Footer Placeholder 7">
            <a:extLst>
              <a:ext uri="{FF2B5EF4-FFF2-40B4-BE49-F238E27FC236}">
                <a16:creationId xmlns:a16="http://schemas.microsoft.com/office/drawing/2014/main" id="{A8F7E870-E5CC-4B88-AB83-0100100D21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DAC378-4D7B-4413-BF59-2CD820BDCDEB}"/>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1335634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4169571"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8076408" y="2348707"/>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74955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4094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527" y="2365036"/>
            <a:ext cx="5400675" cy="3618707"/>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5027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998539"/>
            <a:ext cx="12192000" cy="5310981"/>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32516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525" y="2348707"/>
            <a:ext cx="11249819"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705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58716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6114257"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74372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6096000" y="2"/>
            <a:ext cx="6096000" cy="630951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054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6096001" y="2348707"/>
            <a:ext cx="5418932"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263525" y="2348707"/>
            <a:ext cx="54006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263525" y="1386377"/>
            <a:ext cx="11250000" cy="83099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3707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39168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526" y="2348707"/>
            <a:ext cx="343852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24918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263527" y="2360613"/>
            <a:ext cx="3438525"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783180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7477" y="2348707"/>
            <a:ext cx="3459575" cy="3618707"/>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535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A29B-E657-4E5F-B8F2-FC50027435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04E8E-45FE-4F1D-8BF2-A2C6F894BB07}"/>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4" name="Footer Placeholder 3">
            <a:extLst>
              <a:ext uri="{FF2B5EF4-FFF2-40B4-BE49-F238E27FC236}">
                <a16:creationId xmlns:a16="http://schemas.microsoft.com/office/drawing/2014/main" id="{CEF795B3-C903-4E01-A016-02F2A84B2F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D282-4A62-4263-90E3-ED1EC1937349}"/>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3320399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263528" y="2360613"/>
            <a:ext cx="7344569" cy="36068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8072476" y="2348708"/>
            <a:ext cx="3438525" cy="3611983"/>
          </a:xfrm>
        </p:spPr>
        <p:txBody>
          <a:bodyPr/>
          <a:lstStyle>
            <a:lvl1pPr marL="285744" indent="-285744">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1685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92003"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Divider title (if required)</a:t>
            </a:r>
            <a:endParaRPr lang="en-GB"/>
          </a:p>
        </p:txBody>
      </p:sp>
    </p:spTree>
    <p:extLst>
      <p:ext uri="{BB962C8B-B14F-4D97-AF65-F5344CB8AC3E}">
        <p14:creationId xmlns:p14="http://schemas.microsoft.com/office/powerpoint/2010/main" val="15357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7397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93" hangingPunct="0">
              <a:defRPr>
                <a:solidFill>
                  <a:schemeClr val="bg2"/>
                </a:solidFill>
              </a:defRPr>
            </a:lvl1pPr>
          </a:lstStyle>
          <a:p>
            <a:r>
              <a:rPr lang="en-GB" kern="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41661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50905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92003"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93" hangingPunct="0">
              <a:defRPr>
                <a:solidFill>
                  <a:schemeClr val="tx1"/>
                </a:solidFill>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Divider title (if required)</a:t>
            </a:r>
            <a:endParaRPr lang="en-GB"/>
          </a:p>
        </p:txBody>
      </p:sp>
    </p:spTree>
    <p:extLst>
      <p:ext uri="{BB962C8B-B14F-4D97-AF65-F5344CB8AC3E}">
        <p14:creationId xmlns:p14="http://schemas.microsoft.com/office/powerpoint/2010/main" val="159573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92003"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t" anchorCtr="0"/>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76" y="2695575"/>
            <a:ext cx="10633869" cy="360084"/>
          </a:xfrm>
          <a:prstGeom prst="rect">
            <a:avLst/>
          </a:prstGeom>
        </p:spPr>
        <p:txBody>
          <a:bodyPr lIns="270000" rIns="270000">
            <a:noAutofit/>
          </a:bodyPr>
          <a:lstStyle>
            <a:lvl1pPr>
              <a:defRPr>
                <a:latin typeface="+mn-lt"/>
              </a:defRPr>
            </a:lvl1pPr>
            <a:lvl5pPr>
              <a:defRPr baseline="0"/>
            </a:lvl5pPr>
          </a:lstStyle>
          <a:p>
            <a:pPr lvl="0"/>
            <a:r>
              <a:rPr lang="en-GB"/>
              <a:t>For more information please contact:</a:t>
            </a:r>
          </a:p>
        </p:txBody>
      </p:sp>
      <p:pic>
        <p:nvPicPr>
          <p:cNvPr id="202" name="email-icon.png"/>
          <p:cNvPicPr>
            <a:picLocks noChangeAspect="1"/>
          </p:cNvPicPr>
          <p:nvPr/>
        </p:nvPicPr>
        <p:blipFill>
          <a:blip r:embed="rId3" cstate="print"/>
          <a:stretch>
            <a:fillRect/>
          </a:stretch>
        </p:blipFill>
        <p:spPr>
          <a:xfrm>
            <a:off x="299281" y="4175753"/>
            <a:ext cx="467428"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337" y="4900761"/>
            <a:ext cx="539315"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337" y="3489743"/>
            <a:ext cx="539315"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93"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Questions?</a:t>
            </a:r>
            <a:endParaRPr lang="en-GB"/>
          </a:p>
        </p:txBody>
      </p:sp>
      <p:sp>
        <p:nvSpPr>
          <p:cNvPr id="22" name="Shape 201"/>
          <p:cNvSpPr>
            <a:spLocks noGrp="1"/>
          </p:cNvSpPr>
          <p:nvPr>
            <p:ph type="body" sz="quarter" idx="18" hasCustomPrompt="1"/>
          </p:nvPr>
        </p:nvSpPr>
        <p:spPr>
          <a:xfrm>
            <a:off x="703458" y="3428989"/>
            <a:ext cx="10450319" cy="473912"/>
          </a:xfrm>
          <a:prstGeom prst="rect">
            <a:avLst/>
          </a:prstGeom>
        </p:spPr>
        <p:txBody>
          <a:bodyPr lIns="270000" anchor="t">
            <a:spAutoFit/>
          </a:bodyPr>
          <a:lstStyle>
            <a:lvl1pPr marL="0" indent="0" defTabSz="457189">
              <a:lnSpc>
                <a:spcPct val="150000"/>
              </a:lnSpc>
              <a:spcBef>
                <a:spcPts val="400"/>
              </a:spcBef>
              <a:buSzTx/>
              <a:buNone/>
              <a:defRPr sz="2000" b="1">
                <a:latin typeface="+mj-lt"/>
                <a:ea typeface="Arial"/>
                <a:cs typeface="Arial"/>
                <a:sym typeface="Arial"/>
              </a:defRPr>
            </a:lvl1pPr>
          </a:lstStyle>
          <a:p>
            <a:r>
              <a:rPr lang="en-GB"/>
              <a:t>www.metoffice.gov.uk</a:t>
            </a:r>
            <a:endParaRPr/>
          </a:p>
        </p:txBody>
      </p:sp>
      <p:sp>
        <p:nvSpPr>
          <p:cNvPr id="24" name="Shape 201"/>
          <p:cNvSpPr>
            <a:spLocks noGrp="1"/>
          </p:cNvSpPr>
          <p:nvPr>
            <p:ph type="body" sz="quarter" idx="20" hasCustomPrompt="1"/>
          </p:nvPr>
        </p:nvSpPr>
        <p:spPr>
          <a:xfrm>
            <a:off x="712789" y="4143114"/>
            <a:ext cx="10440988" cy="473912"/>
          </a:xfrm>
          <a:prstGeom prst="rect">
            <a:avLst/>
          </a:prstGeom>
        </p:spPr>
        <p:txBody>
          <a:bodyPr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Insert email here</a:t>
            </a:r>
            <a:endParaRPr/>
          </a:p>
        </p:txBody>
      </p:sp>
      <p:sp>
        <p:nvSpPr>
          <p:cNvPr id="28" name="Shape 201"/>
          <p:cNvSpPr>
            <a:spLocks noGrp="1"/>
          </p:cNvSpPr>
          <p:nvPr>
            <p:ph type="body" sz="quarter" idx="22" hasCustomPrompt="1"/>
          </p:nvPr>
        </p:nvSpPr>
        <p:spPr>
          <a:xfrm>
            <a:off x="703457" y="4884150"/>
            <a:ext cx="1773736"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the UK:</a:t>
            </a:r>
            <a:endParaRPr/>
          </a:p>
        </p:txBody>
      </p:sp>
      <p:sp>
        <p:nvSpPr>
          <p:cNvPr id="12" name="Shape 201"/>
          <p:cNvSpPr>
            <a:spLocks noGrp="1"/>
          </p:cNvSpPr>
          <p:nvPr>
            <p:ph type="body" sz="quarter" idx="23" hasCustomPrompt="1"/>
          </p:nvPr>
        </p:nvSpPr>
        <p:spPr>
          <a:xfrm>
            <a:off x="2310819" y="4884150"/>
            <a:ext cx="2255644" cy="473912"/>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0370 900 0100</a:t>
            </a:r>
            <a:endParaRPr/>
          </a:p>
        </p:txBody>
      </p:sp>
      <p:sp>
        <p:nvSpPr>
          <p:cNvPr id="13" name="Shape 201"/>
          <p:cNvSpPr>
            <a:spLocks noGrp="1"/>
          </p:cNvSpPr>
          <p:nvPr>
            <p:ph type="body" sz="quarter" idx="24" hasCustomPrompt="1"/>
          </p:nvPr>
        </p:nvSpPr>
        <p:spPr>
          <a:xfrm>
            <a:off x="4784118" y="4884150"/>
            <a:ext cx="2646572" cy="935577"/>
          </a:xfrm>
          <a:prstGeom prst="rect">
            <a:avLst/>
          </a:prstGeom>
        </p:spPr>
        <p:txBody>
          <a:bodyPr wrap="square" lIns="270000" anchor="t">
            <a:spAutoFit/>
          </a:bodyPr>
          <a:lstStyle>
            <a:lvl1pPr marL="0" indent="0" defTabSz="457189">
              <a:lnSpc>
                <a:spcPct val="150000"/>
              </a:lnSpc>
              <a:spcBef>
                <a:spcPts val="400"/>
              </a:spcBef>
              <a:buSzTx/>
              <a:buNone/>
              <a:defRPr sz="2000" b="0" baseline="0">
                <a:latin typeface="+mj-lt"/>
                <a:ea typeface="Arial"/>
                <a:cs typeface="Arial"/>
                <a:sym typeface="Arial"/>
              </a:defRPr>
            </a:lvl1pPr>
          </a:lstStyle>
          <a:p>
            <a:r>
              <a:rPr lang="en-GB"/>
              <a:t>From outside the UK:</a:t>
            </a:r>
            <a:endParaRPr/>
          </a:p>
        </p:txBody>
      </p:sp>
      <p:sp>
        <p:nvSpPr>
          <p:cNvPr id="15" name="Shape 201"/>
          <p:cNvSpPr>
            <a:spLocks noGrp="1"/>
          </p:cNvSpPr>
          <p:nvPr>
            <p:ph type="body" sz="quarter" idx="25" hasCustomPrompt="1"/>
          </p:nvPr>
        </p:nvSpPr>
        <p:spPr>
          <a:xfrm>
            <a:off x="7239497" y="4884150"/>
            <a:ext cx="2255644" cy="935577"/>
          </a:xfrm>
          <a:prstGeom prst="rect">
            <a:avLst/>
          </a:prstGeom>
        </p:spPr>
        <p:txBody>
          <a:bodyPr wrap="square" lIns="270000" anchor="t">
            <a:spAutoFit/>
          </a:bodyPr>
          <a:lstStyle>
            <a:lvl1pPr marL="0" indent="0" defTabSz="457189">
              <a:lnSpc>
                <a:spcPct val="150000"/>
              </a:lnSpc>
              <a:spcBef>
                <a:spcPts val="400"/>
              </a:spcBef>
              <a:buSzTx/>
              <a:buNone/>
              <a:defRPr sz="2000" b="1" baseline="0">
                <a:latin typeface="+mj-lt"/>
                <a:ea typeface="Arial"/>
                <a:cs typeface="Arial"/>
                <a:sym typeface="Arial"/>
              </a:defRPr>
            </a:lvl1pPr>
          </a:lstStyle>
          <a:p>
            <a:r>
              <a:rPr lang="en-GB"/>
              <a:t>+44 1392 885680</a:t>
            </a:r>
            <a:endParaRPr/>
          </a:p>
        </p:txBody>
      </p:sp>
    </p:spTree>
    <p:extLst>
      <p:ext uri="{BB962C8B-B14F-4D97-AF65-F5344CB8AC3E}">
        <p14:creationId xmlns:p14="http://schemas.microsoft.com/office/powerpoint/2010/main" val="381102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93"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5560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Title slide - full image alt">
    <p:spTree>
      <p:nvGrpSpPr>
        <p:cNvPr id="1" name=""/>
        <p:cNvGrpSpPr/>
        <p:nvPr/>
      </p:nvGrpSpPr>
      <p:grpSpPr>
        <a:xfrm>
          <a:off x="0" y="0"/>
          <a:ext cx="0" cy="0"/>
          <a:chOff x="0" y="0"/>
          <a:chExt cx="0" cy="0"/>
        </a:xfrm>
      </p:grpSpPr>
      <p:sp>
        <p:nvSpPr>
          <p:cNvPr id="14" name="Title Text"/>
          <p:cNvSpPr txBox="1">
            <a:spLocks noGrp="1"/>
          </p:cNvSpPr>
          <p:nvPr>
            <p:ph type="title"/>
          </p:nvPr>
        </p:nvSpPr>
        <p:spPr>
          <a:xfrm>
            <a:off x="263526" y="1386378"/>
            <a:ext cx="11250001" cy="830999"/>
          </a:xfrm>
          <a:prstGeom prst="rect">
            <a:avLst/>
          </a:prstGeom>
        </p:spPr>
        <p:txBody>
          <a:bodyPr/>
          <a:lstStyle/>
          <a:p>
            <a:r>
              <a:t>Title Text</a:t>
            </a:r>
          </a:p>
        </p:txBody>
      </p:sp>
      <p:sp>
        <p:nvSpPr>
          <p:cNvPr id="15" name="Body Level One…"/>
          <p:cNvSpPr txBox="1">
            <a:spLocks noGrp="1"/>
          </p:cNvSpPr>
          <p:nvPr>
            <p:ph type="body" sz="quarter" idx="1"/>
          </p:nvPr>
        </p:nvSpPr>
        <p:spPr>
          <a:xfrm>
            <a:off x="263526" y="2348707"/>
            <a:ext cx="11250001" cy="8156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8463949" y="6224225"/>
            <a:ext cx="273652" cy="2642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3861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44673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B523D-E11D-4004-B4AF-8451401F8485}"/>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3" name="Footer Placeholder 2">
            <a:extLst>
              <a:ext uri="{FF2B5EF4-FFF2-40B4-BE49-F238E27FC236}">
                <a16:creationId xmlns:a16="http://schemas.microsoft.com/office/drawing/2014/main" id="{41E99A89-20F1-4B34-A7AE-BE1226E1D6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2EAD01-E863-427F-937B-5F6A88595D40}"/>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715314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184748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15059" cy="6870969"/>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2022,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171694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cstate="print"/>
          <a:stretch>
            <a:fillRect/>
          </a:stretch>
        </p:blipFill>
        <p:spPr>
          <a:xfrm>
            <a:off x="0" y="0"/>
            <a:ext cx="12215059" cy="6870971"/>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2020,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650941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12215059"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2020,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1013406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2020, Met Office</a:t>
            </a:r>
            <a:endParaRPr lang="en-GB" sz="1067">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Tree>
    <p:extLst>
      <p:ext uri="{BB962C8B-B14F-4D97-AF65-F5344CB8AC3E}">
        <p14:creationId xmlns:p14="http://schemas.microsoft.com/office/powerpoint/2010/main" val="4035346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2020, Met Office</a:t>
            </a:r>
            <a:endParaRPr lang="en-GB" sz="1067">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9918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hape 64"/>
          <p:cNvSpPr/>
          <p:nvPr userDrawn="1"/>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9"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2020, Met Office</a:t>
            </a:r>
            <a:endParaRPr lang="en-GB" sz="1067">
              <a:solidFill>
                <a:schemeClr val="tx1"/>
              </a:solidFill>
            </a:endParaRPr>
          </a:p>
        </p:txBody>
      </p:sp>
    </p:spTree>
    <p:extLst>
      <p:ext uri="{BB962C8B-B14F-4D97-AF65-F5344CB8AC3E}">
        <p14:creationId xmlns:p14="http://schemas.microsoft.com/office/powerpoint/2010/main" val="4045363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9"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2020, Met Office</a:t>
            </a:r>
            <a:endParaRPr lang="en-GB" sz="1067">
              <a:solidFill>
                <a:schemeClr val="tx1"/>
              </a:solidFill>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chemeClr val="accent6"/>
                </a:solidFill>
                <a:effectLst/>
                <a:uLnTx/>
                <a:uFillTx/>
                <a:latin typeface="Arial"/>
                <a:cs typeface="Arial"/>
                <a:sym typeface="Arial"/>
              </a:rPr>
              <a:t>Working together </a:t>
            </a:r>
            <a:br>
              <a:rPr kumimoji="0" sz="1067" b="0" i="0" u="none" strike="noStrike" kern="0" cap="none" spc="0" normalizeH="0" baseline="0" noProof="0">
                <a:ln>
                  <a:noFill/>
                </a:ln>
                <a:solidFill>
                  <a:schemeClr val="accent6"/>
                </a:solidFill>
                <a:effectLst/>
                <a:uLnTx/>
                <a:uFillTx/>
                <a:latin typeface="Arial"/>
                <a:cs typeface="Arial"/>
                <a:sym typeface="Arial"/>
              </a:rPr>
            </a:br>
            <a:r>
              <a:rPr kumimoji="0" sz="1067"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05491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088129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3200" y="2064000"/>
            <a:ext cx="54528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8996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65687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F36C-6037-4ABD-B2B7-722079606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5B90BC-D6A3-4556-A19D-F8B1967284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82C007-24DB-4297-9796-2911156BE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4D1BF-3992-40D7-BE49-ABABFD5AD125}"/>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6" name="Footer Placeholder 5">
            <a:extLst>
              <a:ext uri="{FF2B5EF4-FFF2-40B4-BE49-F238E27FC236}">
                <a16:creationId xmlns:a16="http://schemas.microsoft.com/office/drawing/2014/main" id="{122DB1F9-4980-4A87-A695-480D64846B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5FA1-D412-4553-80A4-DFEB85709359}"/>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26696111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4489209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12468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429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88389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336000" y="932987"/>
            <a:ext cx="5450651" cy="768000"/>
          </a:xfrm>
        </p:spPr>
        <p:txBody>
          <a:bodyPr/>
          <a:lstStyle/>
          <a:p>
            <a:r>
              <a:rPr lang="en-US"/>
              <a:t>Click to edit Master title style</a:t>
            </a:r>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6083029" y="1"/>
            <a:ext cx="6096000" cy="628904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273397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87785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945958"/>
            <a:ext cx="12192000" cy="53631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icture Placeholder 7"/>
          <p:cNvSpPr>
            <a:spLocks noGrp="1"/>
          </p:cNvSpPr>
          <p:nvPr>
            <p:ph type="pic" sz="quarter" idx="10"/>
          </p:nvPr>
        </p:nvSpPr>
        <p:spPr>
          <a:xfrm>
            <a:off x="336551" y="1091822"/>
            <a:ext cx="11518900" cy="5052863"/>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170167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133052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6314365"/>
            <a:ext cx="12192000" cy="5436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82622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6"/>
            <a:ext cx="11520000" cy="1200649"/>
          </a:xfrm>
        </p:spPr>
        <p:txBody>
          <a:bodyPr/>
          <a:lstStyle/>
          <a:p>
            <a:r>
              <a:rPr lang="en-US"/>
              <a:t>Click to edit Master title style</a:t>
            </a:r>
          </a:p>
        </p:txBody>
      </p:sp>
      <p:sp>
        <p:nvSpPr>
          <p:cNvPr id="3" name="Content Placeholder 2"/>
          <p:cNvSpPr>
            <a:spLocks noGrp="1"/>
          </p:cNvSpPr>
          <p:nvPr>
            <p:ph idx="1" hasCustomPrompt="1"/>
          </p:nvPr>
        </p:nvSpPr>
        <p:spPr>
          <a:xfrm>
            <a:off x="336000" y="2633973"/>
            <a:ext cx="11520000" cy="3510027"/>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248450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3800800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	</a:t>
            </a:r>
            <a:endParaRPr lang="en-GB" sz="1067">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6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58ED-8D04-4AA2-B94B-B7DF80094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C51650-E474-4BDA-995F-BEA63C5F5B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7E8CBA9-3C8E-4BB3-ADA6-A0E245E7D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C8F0F-62A1-47A8-AB41-D66A62925F23}"/>
              </a:ext>
            </a:extLst>
          </p:cNvPr>
          <p:cNvSpPr>
            <a:spLocks noGrp="1"/>
          </p:cNvSpPr>
          <p:nvPr>
            <p:ph type="dt" sz="half" idx="10"/>
          </p:nvPr>
        </p:nvSpPr>
        <p:spPr/>
        <p:txBody>
          <a:bodyPr/>
          <a:lstStyle/>
          <a:p>
            <a:fld id="{1FFB8878-F018-4967-BEEA-0474D6C83C59}" type="datetimeFigureOut">
              <a:rPr lang="en-GB" smtClean="0"/>
              <a:t>29/08/2024</a:t>
            </a:fld>
            <a:endParaRPr lang="en-GB"/>
          </a:p>
        </p:txBody>
      </p:sp>
      <p:sp>
        <p:nvSpPr>
          <p:cNvPr id="6" name="Footer Placeholder 5">
            <a:extLst>
              <a:ext uri="{FF2B5EF4-FFF2-40B4-BE49-F238E27FC236}">
                <a16:creationId xmlns:a16="http://schemas.microsoft.com/office/drawing/2014/main" id="{51D9EB15-6753-4236-8AFB-089EFFCFA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FBD2B3-1E6D-4FCD-986D-D9BD17B46463}"/>
              </a:ext>
            </a:extLst>
          </p:cNvPr>
          <p:cNvSpPr>
            <a:spLocks noGrp="1"/>
          </p:cNvSpPr>
          <p:nvPr>
            <p:ph type="sldNum" sz="quarter" idx="12"/>
          </p:nvPr>
        </p:nvSpPr>
        <p:spPr/>
        <p:txBody>
          <a:bodyPr/>
          <a:lstStyle/>
          <a:p>
            <a:fld id="{C2CFFBA7-1A47-4920-AAA8-66A2D24AED0E}" type="slidenum">
              <a:rPr lang="en-GB" smtClean="0"/>
              <a:t>‹#›</a:t>
            </a:fld>
            <a:endParaRPr lang="en-GB"/>
          </a:p>
        </p:txBody>
      </p:sp>
    </p:spTree>
    <p:extLst>
      <p:ext uri="{BB962C8B-B14F-4D97-AF65-F5344CB8AC3E}">
        <p14:creationId xmlns:p14="http://schemas.microsoft.com/office/powerpoint/2010/main" val="2676021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860878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813864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430124"/>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667"/>
          </a:p>
        </p:txBody>
      </p:sp>
      <p:sp>
        <p:nvSpPr>
          <p:cNvPr id="2" name="Title 1"/>
          <p:cNvSpPr>
            <a:spLocks noGrp="1"/>
          </p:cNvSpPr>
          <p:nvPr>
            <p:ph type="title" hasCustomPrompt="1"/>
          </p:nvPr>
        </p:nvSpPr>
        <p:spPr>
          <a:xfrm>
            <a:off x="336000" y="932986"/>
            <a:ext cx="11520000" cy="1200649"/>
          </a:xfrm>
        </p:spPr>
        <p:txBody>
          <a:bodyPr/>
          <a:lstStyle>
            <a:lvl1pPr>
              <a:defRPr/>
            </a:lvl1pPr>
          </a:lstStyle>
          <a:p>
            <a:r>
              <a:rPr lang="en-US"/>
              <a:t>Questions?</a:t>
            </a:r>
          </a:p>
        </p:txBody>
      </p:sp>
      <p:sp>
        <p:nvSpPr>
          <p:cNvPr id="7" name="Rectangle 6"/>
          <p:cNvSpPr/>
          <p:nvPr userDrawn="1"/>
        </p:nvSpPr>
        <p:spPr>
          <a:xfrm>
            <a:off x="0" y="643628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	</a:t>
            </a:r>
            <a:endParaRPr lang="en-GB" sz="1067">
              <a:solidFill>
                <a:schemeClr val="tx1"/>
              </a:solidFill>
            </a:endParaRPr>
          </a:p>
        </p:txBody>
      </p:sp>
      <p:sp>
        <p:nvSpPr>
          <p:cNvPr id="8" name="Rectangle 7"/>
          <p:cNvSpPr/>
          <p:nvPr userDrawn="1"/>
        </p:nvSpPr>
        <p:spPr>
          <a:xfrm>
            <a:off x="5622877" y="643628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2020, Met Office</a:t>
            </a:r>
            <a:endParaRPr lang="en-GB" sz="1067">
              <a:solidFill>
                <a:schemeClr val="tx1"/>
              </a:solidFill>
            </a:endParaRPr>
          </a:p>
        </p:txBody>
      </p:sp>
      <p:sp>
        <p:nvSpPr>
          <p:cNvPr id="4" name="TextBox 3"/>
          <p:cNvSpPr txBox="1"/>
          <p:nvPr userDrawn="1"/>
        </p:nvSpPr>
        <p:spPr>
          <a:xfrm>
            <a:off x="328939" y="2688230"/>
            <a:ext cx="11520000" cy="420564"/>
          </a:xfrm>
          <a:prstGeom prst="rect">
            <a:avLst/>
          </a:prstGeom>
          <a:noFill/>
        </p:spPr>
        <p:txBody>
          <a:bodyPr wrap="square" rtlCol="0" anchor="ctr">
            <a:spAutoFit/>
          </a:bodyPr>
          <a:lstStyle/>
          <a:p>
            <a:r>
              <a:rPr lang="fr-BE" sz="2133"/>
              <a:t>For more information </a:t>
            </a:r>
            <a:r>
              <a:rPr lang="fr-BE" sz="2133" err="1"/>
              <a:t>please</a:t>
            </a:r>
            <a:r>
              <a:rPr lang="fr-BE" sz="2133"/>
              <a:t> contact</a:t>
            </a:r>
            <a:endParaRPr lang="en-GB" sz="2133"/>
          </a:p>
        </p:txBody>
      </p:sp>
      <p:sp>
        <p:nvSpPr>
          <p:cNvPr id="10" name="Text Placeholder 9"/>
          <p:cNvSpPr>
            <a:spLocks noGrp="1"/>
          </p:cNvSpPr>
          <p:nvPr>
            <p:ph type="body" sz="quarter" idx="10" hasCustomPrompt="1"/>
          </p:nvPr>
        </p:nvSpPr>
        <p:spPr>
          <a:xfrm>
            <a:off x="1048939" y="5325704"/>
            <a:ext cx="10800000" cy="480000"/>
          </a:xfrm>
        </p:spPr>
        <p:txBody>
          <a:bodyPr anchor="ctr">
            <a:normAutofit/>
          </a:bodyPr>
          <a:lstStyle>
            <a:lvl1pPr marL="0" indent="0">
              <a:buNone/>
              <a:defRPr sz="2133"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1048939" y="4411643"/>
            <a:ext cx="10800000" cy="480000"/>
          </a:xfrm>
        </p:spPr>
        <p:txBody>
          <a:bodyPr anchor="ctr">
            <a:normAutofit/>
          </a:bodyPr>
          <a:lstStyle>
            <a:lvl1pPr marL="0" indent="0">
              <a:buNone/>
              <a:defRPr sz="2133"/>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505549" y="4390891"/>
            <a:ext cx="476903" cy="528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467226" y="5292037"/>
            <a:ext cx="553548" cy="528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432001" y="3489743"/>
            <a:ext cx="623999" cy="528000"/>
          </a:xfrm>
          <a:prstGeom prst="rect">
            <a:avLst/>
          </a:prstGeom>
          <a:ln w="12700">
            <a:miter lim="400000"/>
          </a:ln>
        </p:spPr>
      </p:pic>
      <p:sp>
        <p:nvSpPr>
          <p:cNvPr id="15" name="Text Placeholder 9">
            <a:extLst>
              <a:ext uri="{FF2B5EF4-FFF2-40B4-BE49-F238E27FC236}">
                <a16:creationId xmlns:a16="http://schemas.microsoft.com/office/drawing/2014/main" id="{DF812764-35C6-4759-8316-7323965CEE11}"/>
              </a:ext>
            </a:extLst>
          </p:cNvPr>
          <p:cNvSpPr>
            <a:spLocks noGrp="1"/>
          </p:cNvSpPr>
          <p:nvPr>
            <p:ph type="body" sz="quarter" idx="12" hasCustomPrompt="1"/>
          </p:nvPr>
        </p:nvSpPr>
        <p:spPr>
          <a:xfrm>
            <a:off x="1048939" y="3503788"/>
            <a:ext cx="10800000" cy="480000"/>
          </a:xfrm>
        </p:spPr>
        <p:txBody>
          <a:bodyPr anchor="ctr">
            <a:normAutofit/>
          </a:bodyPr>
          <a:lstStyle>
            <a:lvl1pPr marL="0" indent="0">
              <a:buNone/>
              <a:defRPr sz="2133"/>
            </a:lvl1pPr>
          </a:lstStyle>
          <a:p>
            <a:pPr lvl="0"/>
            <a:r>
              <a:rPr lang="en-US"/>
              <a:t>www.metoffice.gov.uk</a:t>
            </a:r>
            <a:endParaRPr lang="en-GB"/>
          </a:p>
        </p:txBody>
      </p:sp>
    </p:spTree>
    <p:extLst>
      <p:ext uri="{BB962C8B-B14F-4D97-AF65-F5344CB8AC3E}">
        <p14:creationId xmlns:p14="http://schemas.microsoft.com/office/powerpoint/2010/main" val="4087061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92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63526" y="2348707"/>
            <a:ext cx="1125140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288572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63525" y="2348707"/>
            <a:ext cx="112500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93"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4120717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4633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710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rgbClr val="2A2A2A"/>
                </a:solidFill>
                <a:effectLst/>
                <a:uLnTx/>
                <a:uFillTx/>
                <a:latin typeface="Arial"/>
                <a:cs typeface="Arial"/>
                <a:sym typeface="Arial"/>
              </a:rPr>
              <a:t>Working together </a:t>
            </a:r>
            <a:br>
              <a:rPr kumimoji="0" sz="1067" b="0" i="0" u="none" strike="noStrike" kern="0" cap="none" spc="0" normalizeH="0" baseline="0" noProof="0" dirty="0">
                <a:ln>
                  <a:noFill/>
                </a:ln>
                <a:solidFill>
                  <a:srgbClr val="2A2A2A"/>
                </a:solidFill>
                <a:effectLst/>
                <a:uLnTx/>
                <a:uFillTx/>
                <a:latin typeface="Arial"/>
                <a:cs typeface="Arial"/>
                <a:sym typeface="Arial"/>
              </a:rPr>
            </a:br>
            <a:r>
              <a:rPr kumimoji="0" sz="1067"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71"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7" name="Title 2"/>
          <p:cNvSpPr>
            <a:spLocks noGrp="1"/>
          </p:cNvSpPr>
          <p:nvPr>
            <p:ph type="title" hasCustomPrompt="1"/>
          </p:nvPr>
        </p:nvSpPr>
        <p:spPr>
          <a:xfrm>
            <a:off x="263525" y="1386377"/>
            <a:ext cx="11250000" cy="830997"/>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6022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8" name="Title 2"/>
          <p:cNvSpPr>
            <a:spLocks noGrp="1"/>
          </p:cNvSpPr>
          <p:nvPr>
            <p:ph type="title" hasCustomPrompt="1"/>
          </p:nvPr>
        </p:nvSpPr>
        <p:spPr>
          <a:xfrm>
            <a:off x="263525" y="1386377"/>
            <a:ext cx="11250000" cy="830997"/>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127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92000" cy="548481"/>
          </a:xfrm>
          <a:prstGeom prst="rect">
            <a:avLst/>
          </a:prstGeom>
        </p:spPr>
        <p:txBody>
          <a:bodyPr/>
          <a:lstStyle>
            <a:lvl1pPr defTabSz="292093"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10041453" y="320687"/>
            <a:ext cx="2126231" cy="27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rgbClr val="FFFFFF"/>
                </a:solidFill>
                <a:effectLst/>
                <a:uLnTx/>
                <a:uFillTx/>
                <a:latin typeface="Arial"/>
                <a:cs typeface="Arial"/>
                <a:sym typeface="Arial"/>
              </a:rPr>
              <a:t>Working together </a:t>
            </a:r>
            <a:br>
              <a:rPr kumimoji="0" sz="1067" b="0" i="0" u="none" strike="noStrike" kern="0" cap="none" spc="0" normalizeH="0" baseline="0" noProof="0" dirty="0">
                <a:ln>
                  <a:noFill/>
                </a:ln>
                <a:solidFill>
                  <a:srgbClr val="FFFFFF"/>
                </a:solidFill>
                <a:effectLst/>
                <a:uLnTx/>
                <a:uFillTx/>
                <a:latin typeface="Arial"/>
                <a:cs typeface="Arial"/>
                <a:sym typeface="Arial"/>
              </a:rPr>
            </a:br>
            <a:r>
              <a:rPr kumimoji="0" sz="1067"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5"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6"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20" name="Title 2"/>
          <p:cNvSpPr>
            <a:spLocks noGrp="1"/>
          </p:cNvSpPr>
          <p:nvPr>
            <p:ph type="title" hasCustomPrompt="1"/>
          </p:nvPr>
        </p:nvSpPr>
        <p:spPr>
          <a:xfrm>
            <a:off x="263525" y="1386377"/>
            <a:ext cx="11250000" cy="830997"/>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78605" y="2348707"/>
            <a:ext cx="1123492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1130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image" Target="../media/image3.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theme" Target="../theme/theme10.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 Type="http://schemas.openxmlformats.org/officeDocument/2006/relationships/slideLayout" Target="../slideLayouts/slideLayout242.xml"/><Relationship Id="rId21" Type="http://schemas.openxmlformats.org/officeDocument/2006/relationships/slideLayout" Target="../slideLayouts/slideLayout260.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29" Type="http://schemas.openxmlformats.org/officeDocument/2006/relationships/image" Target="../media/image3.png"/><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theme" Target="../theme/theme11.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image" Target="../media/image3.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image" Target="../media/image3.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theme" Target="../theme/theme4.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theme" Target="../theme/theme5.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image" Target="../media/image3.pn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image" Target="../media/image3.png"/><Relationship Id="rId5" Type="http://schemas.openxmlformats.org/officeDocument/2006/relationships/slideLayout" Target="../slideLayouts/slideLayout154.xml"/><Relationship Id="rId10" Type="http://schemas.openxmlformats.org/officeDocument/2006/relationships/theme" Target="../theme/theme7.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image" Target="../media/image3.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theme" Target="../theme/theme8.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image" Target="../media/image3.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theme" Target="../theme/theme9.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5BD8E-CAA2-4082-8E30-29474AFE8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AFE8AA-A1A1-4463-A042-970170E78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5067F9-2227-44B1-BD4C-C820A9F70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B8878-F018-4967-BEEA-0474D6C83C59}" type="datetimeFigureOut">
              <a:rPr lang="en-GB" smtClean="0"/>
              <a:t>29/08/2024</a:t>
            </a:fld>
            <a:endParaRPr lang="en-GB"/>
          </a:p>
        </p:txBody>
      </p:sp>
      <p:sp>
        <p:nvSpPr>
          <p:cNvPr id="5" name="Footer Placeholder 4">
            <a:extLst>
              <a:ext uri="{FF2B5EF4-FFF2-40B4-BE49-F238E27FC236}">
                <a16:creationId xmlns:a16="http://schemas.microsoft.com/office/drawing/2014/main" id="{C29F467B-6E3B-4AAB-B87F-434FD4811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41BA39-5267-4FC7-AEE8-0B24F8640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FFBA7-1A47-4920-AAA8-66A2D24AED0E}" type="slidenum">
              <a:rPr lang="en-GB" smtClean="0"/>
              <a:t>‹#›</a:t>
            </a:fld>
            <a:endParaRPr lang="en-GB"/>
          </a:p>
        </p:txBody>
      </p:sp>
    </p:spTree>
    <p:extLst>
      <p:ext uri="{BB962C8B-B14F-4D97-AF65-F5344CB8AC3E}">
        <p14:creationId xmlns:p14="http://schemas.microsoft.com/office/powerpoint/2010/main" val="3693890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9" cstate="print"/>
          <a:stretch>
            <a:fillRect/>
          </a:stretch>
        </p:blipFill>
        <p:spPr>
          <a:xfrm>
            <a:off x="87554" y="53901"/>
            <a:ext cx="2407524" cy="754979"/>
          </a:xfrm>
          <a:prstGeom prst="rect">
            <a:avLst/>
          </a:prstGeom>
          <a:ln w="12700">
            <a:miter lim="400000"/>
          </a:ln>
        </p:spPr>
      </p:pic>
      <p:sp>
        <p:nvSpPr>
          <p:cNvPr id="4" name="Footer Placeholder 5"/>
          <p:cNvSpPr>
            <a:spLocks noGrp="1"/>
          </p:cNvSpPr>
          <p:nvPr>
            <p:ph type="ftr" sz="quarter" idx="3"/>
          </p:nvPr>
        </p:nvSpPr>
        <p:spPr>
          <a:xfrm>
            <a:off x="0" y="6309522"/>
            <a:ext cx="12192000" cy="548481"/>
          </a:xfrm>
          <a:prstGeom prst="rect">
            <a:avLst/>
          </a:prstGeom>
          <a:solidFill>
            <a:schemeClr val="bg1"/>
          </a:solidFill>
        </p:spPr>
        <p:txBody>
          <a:bodyPr vert="horz" lIns="252000" tIns="36000" rIns="68580" bIns="27000" rtlCol="0" anchor="ctr"/>
          <a:lstStyle>
            <a:lvl1pPr algn="l" defTabSz="292086" hangingPunct="0">
              <a:defRPr sz="1067">
                <a:solidFill>
                  <a:schemeClr val="tx1"/>
                </a:solidFill>
                <a:latin typeface="+mn-lt"/>
              </a:defRPr>
            </a:lvl1pPr>
          </a:lstStyle>
          <a:p>
            <a:r>
              <a:rPr lang="en-GB" kern="0">
                <a:solidFill>
                  <a:srgbClr val="2A2A2A"/>
                </a:solidFill>
                <a:sym typeface="Helvetica Light"/>
              </a:rPr>
              <a:t>www.metoffice.gov.uk																									             	       © Crown Copyright 2022,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7"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1488891636"/>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86"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4"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89"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82"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78"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72"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66"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60"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54" algn="ctr" defTabSz="292086"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86"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89" marR="0" indent="-239989" algn="l" defTabSz="292086"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81" marR="0" indent="-380981" algn="l" defTabSz="292086"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81" marR="0" indent="-380981" algn="l" defTabSz="89996"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6" algn="l"/>
        </a:tabLst>
        <a:defRPr sz="2000" b="0" i="0" u="none" strike="noStrike" cap="none" spc="0" baseline="0">
          <a:ln>
            <a:noFill/>
          </a:ln>
          <a:solidFill>
            <a:schemeClr val="tx1"/>
          </a:solidFill>
          <a:uFillTx/>
          <a:latin typeface="+mn-lt"/>
          <a:ea typeface="+mn-ea"/>
          <a:cs typeface="+mn-cs"/>
          <a:sym typeface="Helvetica Light"/>
        </a:defRPr>
      </a:lvl4pPr>
      <a:lvl5pPr marL="380981" marR="0" indent="-380981" algn="l" defTabSz="292086"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65" marR="0" indent="-239989" algn="l" defTabSz="292086"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41" marR="0" indent="-239989" algn="l" defTabSz="292086"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17" marR="0" indent="-239989" algn="l" defTabSz="292086"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577" marR="0" indent="-308667" algn="l" defTabSz="292086"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4"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89"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82"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78"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72"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66"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60"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54" algn="ctr" defTabSz="292086"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9" cstate="print"/>
          <a:stretch>
            <a:fillRect/>
          </a:stretch>
        </p:blipFill>
        <p:spPr>
          <a:xfrm>
            <a:off x="87554" y="53900"/>
            <a:ext cx="2407524" cy="754979"/>
          </a:xfrm>
          <a:prstGeom prst="rect">
            <a:avLst/>
          </a:prstGeom>
          <a:ln w="12700">
            <a:miter lim="400000"/>
          </a:ln>
        </p:spPr>
      </p:pic>
      <p:sp>
        <p:nvSpPr>
          <p:cNvPr id="4" name="Footer Placeholder 5"/>
          <p:cNvSpPr>
            <a:spLocks noGrp="1"/>
          </p:cNvSpPr>
          <p:nvPr>
            <p:ph type="ftr" sz="quarter" idx="3"/>
          </p:nvPr>
        </p:nvSpPr>
        <p:spPr>
          <a:xfrm>
            <a:off x="0" y="6309524"/>
            <a:ext cx="12192000" cy="548481"/>
          </a:xfrm>
          <a:prstGeom prst="rect">
            <a:avLst/>
          </a:prstGeom>
          <a:solidFill>
            <a:schemeClr val="bg1"/>
          </a:solidFill>
        </p:spPr>
        <p:txBody>
          <a:bodyPr vert="horz" lIns="252000" tIns="36000" rIns="68580" bIns="27000" rtlCol="0" anchor="ctr"/>
          <a:lstStyle>
            <a:lvl1pPr algn="l" defTabSz="292090" hangingPunct="0">
              <a:defRPr sz="1067">
                <a:solidFill>
                  <a:schemeClr val="tx1"/>
                </a:solidFill>
                <a:latin typeface="+mn-lt"/>
              </a:defRPr>
            </a:lvl1pPr>
          </a:lstStyle>
          <a:p>
            <a:r>
              <a:rPr lang="en-GB" kern="0" dirty="0">
                <a:solidFill>
                  <a:srgbClr val="2A2A2A"/>
                </a:solidFill>
                <a:sym typeface="Helvetica Light"/>
              </a:rPr>
              <a:t>www.metoffice.gov.uk																									             	       © Crown Copyright 2023, Met Office</a:t>
            </a:r>
          </a:p>
        </p:txBody>
      </p:sp>
      <p:sp>
        <p:nvSpPr>
          <p:cNvPr id="5" name="Title Placeholder 4"/>
          <p:cNvSpPr>
            <a:spLocks noGrp="1"/>
          </p:cNvSpPr>
          <p:nvPr>
            <p:ph type="title"/>
          </p:nvPr>
        </p:nvSpPr>
        <p:spPr>
          <a:xfrm>
            <a:off x="263528"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7"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3503522252"/>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0"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2"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87"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5"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79"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74"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71"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65" algn="ctr" defTabSz="29209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0"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1" marR="0" indent="-239991" algn="l" defTabSz="292090"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85" marR="0" indent="-380985" algn="l" defTabSz="292090"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85" marR="0" indent="-380985"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85" marR="0" indent="-380985" algn="l" defTabSz="292090"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73" marR="0" indent="-239991" algn="l" defTabSz="292090"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54" marR="0" indent="-239991" algn="l" defTabSz="292090"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37" marR="0" indent="-239991" algn="l" defTabSz="292090"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04" marR="0" indent="-308671" algn="l" defTabSz="292090"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2"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87"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5"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79"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74"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71"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65" algn="ctr" defTabSz="29209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5">
          <p15:clr>
            <a:srgbClr val="F26B43"/>
          </p15:clr>
        </p15:guide>
        <p15:guide id="21" pos="9587">
          <p15:clr>
            <a:srgbClr val="F26B43"/>
          </p15:clr>
        </p15:guide>
        <p15:guide id="22" pos="5231">
          <p15:clr>
            <a:srgbClr val="F26B43"/>
          </p15:clr>
        </p15:guide>
        <p15:guide id="23" pos="10153">
          <p15:clr>
            <a:srgbClr val="F26B43"/>
          </p15:clr>
        </p15:guide>
        <p15:guide id="24" pos="7136">
          <p15:clr>
            <a:srgbClr val="F26B43"/>
          </p15:clr>
        </p15:guide>
        <p15:guide id="25"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0952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dirty="0">
                <a:solidFill>
                  <a:srgbClr val="2A2A2A"/>
                </a:solidFill>
                <a:sym typeface="Helvetica Light"/>
              </a:rPr>
              <a:t>www.metoffice.gov.uk																									             	       © Crown Copyright 2023,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3048503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2"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0952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dirty="0">
                <a:solidFill>
                  <a:srgbClr val="2A2A2A"/>
                </a:solidFill>
                <a:sym typeface="Helvetica Light"/>
              </a:rPr>
              <a:t>www.metoffice.gov.uk																									             	       © Crown Copyright 2023,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33643553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8" r:id="rId28"/>
    <p:sldLayoutId id="2147483719" r:id="rId29"/>
    <p:sldLayoutId id="214748401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932987"/>
            <a:ext cx="11520000" cy="768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36000" y="2064000"/>
            <a:ext cx="11520000" cy="408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4" cstate="print"/>
          <a:stretch>
            <a:fillRect/>
          </a:stretch>
        </p:blipFill>
        <p:spPr>
          <a:xfrm>
            <a:off x="245262" y="72789"/>
            <a:ext cx="2403124" cy="753600"/>
          </a:xfrm>
          <a:prstGeom prst="rect">
            <a:avLst/>
          </a:prstGeom>
          <a:ln w="12700">
            <a:miter lim="400000"/>
          </a:ln>
        </p:spPr>
      </p:pic>
      <p:sp>
        <p:nvSpPr>
          <p:cNvPr id="9" name="Rectangle 8"/>
          <p:cNvSpPr/>
          <p:nvPr userDrawn="1"/>
        </p:nvSpPr>
        <p:spPr>
          <a:xfrm>
            <a:off x="0" y="6314365"/>
            <a:ext cx="12192000" cy="54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4"/>
          </p:nvPr>
        </p:nvSpPr>
        <p:spPr>
          <a:xfrm>
            <a:off x="5135880" y="6403090"/>
            <a:ext cx="1915160" cy="366183"/>
          </a:xfrm>
          <a:prstGeom prst="rect">
            <a:avLst/>
          </a:prstGeom>
        </p:spPr>
        <p:txBody>
          <a:bodyPr vert="horz" lIns="91440" tIns="45720" rIns="91440" bIns="45720" rtlCol="0" anchor="ctr"/>
          <a:lstStyle>
            <a:lvl1pPr algn="ctr">
              <a:defRPr sz="16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17433899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hf sldNum="0" hdr="0" ftr="0" dt="0"/>
  <p:txStyles>
    <p:titleStyle>
      <a:lvl1pPr algn="l" defTabSz="914377"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0952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9550783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1"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5016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a:solidFill>
                  <a:srgbClr val="2A2A2A"/>
                </a:solidFill>
                <a:sym typeface="Helvetica Light"/>
              </a:rPr>
              <a:t>www.metoffice.gov.uk																									             	       © Crown Copyright 2023,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371343736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11"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0952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a:solidFill>
                  <a:srgbClr val="2A2A2A"/>
                </a:solidFill>
                <a:sym typeface="Helvetica Light"/>
              </a:rPr>
              <a:t>www.metoffice.gov.uk																									             	       © Crown Copyright 2019, Met Office</a:t>
            </a:r>
          </a:p>
        </p:txBody>
      </p:sp>
      <p:sp>
        <p:nvSpPr>
          <p:cNvPr id="5" name="Title Placeholder 4"/>
          <p:cNvSpPr>
            <a:spLocks noGrp="1"/>
          </p:cNvSpPr>
          <p:nvPr>
            <p:ph type="title"/>
          </p:nvPr>
        </p:nvSpPr>
        <p:spPr>
          <a:xfrm>
            <a:off x="263525" y="1386377"/>
            <a:ext cx="11250000" cy="623248"/>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425412674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443">
          <p15:clr>
            <a:srgbClr val="F26B43"/>
          </p15:clr>
        </p15:guide>
        <p15:guide id="5" pos="564">
          <p15:clr>
            <a:srgbClr val="F26B43"/>
          </p15:clr>
        </p15:guide>
        <p15:guide id="14" pos="19343">
          <p15:clr>
            <a:srgbClr val="F26B43"/>
          </p15:clr>
        </p15:guide>
        <p15:guide id="15" orient="horz" pos="10599">
          <p15:clr>
            <a:srgbClr val="F26B43"/>
          </p15:clr>
        </p15:guide>
        <p15:guide id="16" orient="horz" pos="10024">
          <p15:clr>
            <a:srgbClr val="F26B43"/>
          </p15:clr>
        </p15:guide>
        <p15:guide id="17" orient="horz" pos="2313">
          <p15:clr>
            <a:srgbClr val="F26B43"/>
          </p15:clr>
        </p15:guide>
        <p15:guide id="18" orient="horz" pos="3945">
          <p15:clr>
            <a:srgbClr val="F26B43"/>
          </p15:clr>
        </p15:guide>
        <p15:guide id="19" orient="horz" pos="3341">
          <p15:clr>
            <a:srgbClr val="F26B43"/>
          </p15:clr>
        </p15:guide>
        <p15:guide id="20" pos="6219">
          <p15:clr>
            <a:srgbClr val="F26B43"/>
          </p15:clr>
        </p15:guide>
        <p15:guide id="21" pos="12780">
          <p15:clr>
            <a:srgbClr val="F26B43"/>
          </p15:clr>
        </p15:guide>
        <p15:guide id="22" pos="6975">
          <p15:clr>
            <a:srgbClr val="F26B43"/>
          </p15:clr>
        </p15:guide>
        <p15:guide id="23" pos="13536">
          <p15:clr>
            <a:srgbClr val="F26B43"/>
          </p15:clr>
        </p15:guide>
        <p15:guide id="24" pos="9515">
          <p15:clr>
            <a:srgbClr val="F26B43"/>
          </p15:clr>
        </p15:guide>
        <p15:guide id="25" pos="10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932987"/>
            <a:ext cx="11520000" cy="768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36000" y="2064000"/>
            <a:ext cx="11520000" cy="408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MO_MASTER_black_mono_for_light_backg_RBG.png"/>
          <p:cNvPicPr>
            <a:picLocks noChangeAspect="1"/>
          </p:cNvPicPr>
          <p:nvPr userDrawn="1"/>
        </p:nvPicPr>
        <p:blipFill>
          <a:blip r:embed="rId29" cstate="print"/>
          <a:stretch>
            <a:fillRect/>
          </a:stretch>
        </p:blipFill>
        <p:spPr>
          <a:xfrm>
            <a:off x="245262" y="72789"/>
            <a:ext cx="2403124" cy="753600"/>
          </a:xfrm>
          <a:prstGeom prst="rect">
            <a:avLst/>
          </a:prstGeom>
          <a:ln w="12700">
            <a:miter lim="400000"/>
          </a:ln>
        </p:spPr>
      </p:pic>
      <p:sp>
        <p:nvSpPr>
          <p:cNvPr id="9" name="Rectangle 8"/>
          <p:cNvSpPr/>
          <p:nvPr userDrawn="1"/>
        </p:nvSpPr>
        <p:spPr>
          <a:xfrm>
            <a:off x="0" y="6314365"/>
            <a:ext cx="12192000" cy="54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4"/>
          </p:nvPr>
        </p:nvSpPr>
        <p:spPr>
          <a:xfrm>
            <a:off x="5135880" y="6403090"/>
            <a:ext cx="1915160" cy="366183"/>
          </a:xfrm>
          <a:prstGeom prst="rect">
            <a:avLst/>
          </a:prstGeom>
        </p:spPr>
        <p:txBody>
          <a:bodyPr vert="horz" lIns="91440" tIns="45720" rIns="91440" bIns="45720" rtlCol="0" anchor="ctr"/>
          <a:lstStyle>
            <a:lvl1pPr algn="ctr">
              <a:defRPr sz="1600">
                <a:solidFill>
                  <a:schemeClr val="tx1"/>
                </a:solidFill>
              </a:defRPr>
            </a:lvl1p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98371256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4" r:id="rId27"/>
  </p:sldLayoutIdLst>
  <p:hf sldNum="0" hdr="0" ftr="0" dt="0"/>
  <p:txStyles>
    <p:titleStyle>
      <a:lvl1pPr algn="l" defTabSz="914377"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9" cstate="print"/>
          <a:stretch>
            <a:fillRect/>
          </a:stretch>
        </p:blipFill>
        <p:spPr>
          <a:xfrm>
            <a:off x="87553" y="53900"/>
            <a:ext cx="2407524" cy="754979"/>
          </a:xfrm>
          <a:prstGeom prst="rect">
            <a:avLst/>
          </a:prstGeom>
          <a:ln w="12700">
            <a:miter lim="400000"/>
          </a:ln>
        </p:spPr>
      </p:pic>
      <p:sp>
        <p:nvSpPr>
          <p:cNvPr id="4" name="Footer Placeholder 5"/>
          <p:cNvSpPr>
            <a:spLocks noGrp="1"/>
          </p:cNvSpPr>
          <p:nvPr>
            <p:ph type="ftr" sz="quarter" idx="3"/>
          </p:nvPr>
        </p:nvSpPr>
        <p:spPr>
          <a:xfrm>
            <a:off x="0" y="6309521"/>
            <a:ext cx="12192000" cy="548481"/>
          </a:xfrm>
          <a:prstGeom prst="rect">
            <a:avLst/>
          </a:prstGeom>
          <a:solidFill>
            <a:schemeClr val="bg1"/>
          </a:solidFill>
        </p:spPr>
        <p:txBody>
          <a:bodyPr vert="horz" lIns="252000" tIns="36000" rIns="68580" bIns="27000" rtlCol="0" anchor="ctr"/>
          <a:lstStyle>
            <a:lvl1pPr algn="l" defTabSz="292093" hangingPunct="0">
              <a:defRPr sz="1067">
                <a:solidFill>
                  <a:schemeClr val="tx1"/>
                </a:solidFill>
                <a:latin typeface="+mn-lt"/>
              </a:defRPr>
            </a:lvl1pPr>
          </a:lstStyle>
          <a:p>
            <a:r>
              <a:rPr lang="en-GB" kern="0">
                <a:solidFill>
                  <a:srgbClr val="2A2A2A"/>
                </a:solidFill>
                <a:sym typeface="Helvetica Light"/>
              </a:rPr>
              <a:t>www.metoffice.gov.uk																									             	       © Crown Copyright 2023, Met Office</a:t>
            </a:r>
          </a:p>
        </p:txBody>
      </p:sp>
      <p:sp>
        <p:nvSpPr>
          <p:cNvPr id="5" name="Title Placeholder 4"/>
          <p:cNvSpPr>
            <a:spLocks noGrp="1"/>
          </p:cNvSpPr>
          <p:nvPr>
            <p:ph type="title"/>
          </p:nvPr>
        </p:nvSpPr>
        <p:spPr>
          <a:xfrm>
            <a:off x="263525" y="1386377"/>
            <a:ext cx="11250000" cy="830997"/>
          </a:xfrm>
          <a:prstGeom prst="rect">
            <a:avLst/>
          </a:prstGeom>
        </p:spPr>
        <p:txBody>
          <a:bodyPr vert="horz" wrap="square" lIns="68580" tIns="34290" rIns="68580" bIns="34290" rtlCol="0" anchor="t" anchorCtr="0">
            <a:spAutoFit/>
          </a:bodyPr>
          <a:lstStyle/>
          <a:p>
            <a:r>
              <a:rPr lang="en-US"/>
              <a:t>Click to edit Master title style</a:t>
            </a:r>
            <a:endParaRPr lang="en-GB"/>
          </a:p>
        </p:txBody>
      </p:sp>
      <p:sp>
        <p:nvSpPr>
          <p:cNvPr id="2" name="Text Placeholder 1"/>
          <p:cNvSpPr>
            <a:spLocks noGrp="1"/>
          </p:cNvSpPr>
          <p:nvPr>
            <p:ph type="body" idx="1"/>
          </p:nvPr>
        </p:nvSpPr>
        <p:spPr>
          <a:xfrm>
            <a:off x="263526" y="2348708"/>
            <a:ext cx="5400676" cy="3605813"/>
          </a:xfrm>
          <a:prstGeom prst="rect">
            <a:avLst/>
          </a:prstGeom>
        </p:spPr>
        <p:txBody>
          <a:bodyPr vert="horz" lIns="68580" tIns="34290" rIns="68580" bIns="34290" rtlCol="0">
            <a:noAutofit/>
          </a:bodyPr>
          <a:lstStyle/>
          <a:p>
            <a:pPr lvl="0"/>
            <a:r>
              <a:rPr lang="en-US"/>
              <a:t>Edit Master text styles</a:t>
            </a:r>
          </a:p>
          <a:p>
            <a:pPr lvl="1"/>
            <a:r>
              <a:rPr lang="en-US"/>
              <a:t>Second level</a:t>
            </a:r>
          </a:p>
          <a:p>
            <a:pPr lvl="5"/>
            <a:r>
              <a:rPr lang="en-US"/>
              <a:t>Third level</a:t>
            </a:r>
          </a:p>
          <a:p>
            <a:pPr lvl="6"/>
            <a:r>
              <a:rPr lang="en-US"/>
              <a:t>Fourth level</a:t>
            </a:r>
          </a:p>
          <a:p>
            <a:pPr lvl="7"/>
            <a:r>
              <a:rPr lang="en-US"/>
              <a:t>Fifth level</a:t>
            </a:r>
            <a:endParaRPr lang="en-GB"/>
          </a:p>
        </p:txBody>
      </p:sp>
    </p:spTree>
    <p:extLst>
      <p:ext uri="{BB962C8B-B14F-4D97-AF65-F5344CB8AC3E}">
        <p14:creationId xmlns:p14="http://schemas.microsoft.com/office/powerpoint/2010/main" val="376476895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tx1"/>
        </a:buClr>
        <a:buSzPct val="75000"/>
        <a:buFont typeface="Arial" panose="020B0604020202020204" pitchFamily="34" charset="0"/>
        <a:buChar char="•"/>
        <a:tabLst>
          <a:tab pos="89998" algn="l"/>
        </a:tabLst>
        <a:defRPr sz="2000" b="0" i="0" u="none" strike="noStrike" cap="none" spc="0" baseline="0">
          <a:ln>
            <a:noFill/>
          </a:ln>
          <a:solidFill>
            <a:schemeClr val="tx1"/>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8.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7.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0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g"/><Relationship Id="rId1" Type="http://schemas.openxmlformats.org/officeDocument/2006/relationships/slideLayout" Target="../slideLayouts/slideLayout7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cid:image002.jpg@01D8DFE1.E5823120" TargetMode="Externa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F04E9-871E-4AB5-BE48-EB79F1FD9022}"/>
              </a:ext>
            </a:extLst>
          </p:cNvPr>
          <p:cNvSpPr txBox="1"/>
          <p:nvPr/>
        </p:nvSpPr>
        <p:spPr>
          <a:xfrm>
            <a:off x="272536" y="3664090"/>
            <a:ext cx="5302354" cy="1969770"/>
          </a:xfrm>
          <a:prstGeom prst="rect">
            <a:avLst/>
          </a:prstGeom>
          <a:noFill/>
        </p:spPr>
        <p:txBody>
          <a:bodyPr wrap="square" lIns="91440" tIns="45720" rIns="91440" bIns="45720" rtlCol="0" anchor="t">
            <a:spAutoFit/>
          </a:bodyPr>
          <a:lstStyle>
            <a:defPPr>
              <a:defRPr lang="en-GB"/>
            </a:defPPr>
            <a:lvl1pPr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1pPr>
            <a:lvl2pPr marL="609585"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2pPr>
            <a:lvl3pPr marL="1219170"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3pPr>
            <a:lvl4pPr marL="1828754"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4pPr>
            <a:lvl5pPr marL="2438339"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5pPr>
            <a:lvl6pPr marL="3047924" algn="l" defTabSz="1219170" rtl="0" eaLnBrk="1" latinLnBrk="0" hangingPunct="1">
              <a:defRPr sz="5867" kern="1200">
                <a:solidFill>
                  <a:schemeClr val="tx2"/>
                </a:solidFill>
                <a:latin typeface="Arial" pitchFamily="34" charset="0"/>
                <a:ea typeface="ＭＳ Ｐゴシック" pitchFamily="34" charset="-128"/>
                <a:cs typeface="+mn-cs"/>
              </a:defRPr>
            </a:lvl6pPr>
            <a:lvl7pPr marL="3657509" algn="l" defTabSz="1219170" rtl="0" eaLnBrk="1" latinLnBrk="0" hangingPunct="1">
              <a:defRPr sz="5867" kern="1200">
                <a:solidFill>
                  <a:schemeClr val="tx2"/>
                </a:solidFill>
                <a:latin typeface="Arial" pitchFamily="34" charset="0"/>
                <a:ea typeface="ＭＳ Ｐゴシック" pitchFamily="34" charset="-128"/>
                <a:cs typeface="+mn-cs"/>
              </a:defRPr>
            </a:lvl7pPr>
            <a:lvl8pPr marL="4267093" algn="l" defTabSz="1219170" rtl="0" eaLnBrk="1" latinLnBrk="0" hangingPunct="1">
              <a:defRPr sz="5867" kern="1200">
                <a:solidFill>
                  <a:schemeClr val="tx2"/>
                </a:solidFill>
                <a:latin typeface="Arial" pitchFamily="34" charset="0"/>
                <a:ea typeface="ＭＳ Ｐゴシック" pitchFamily="34" charset="-128"/>
                <a:cs typeface="+mn-cs"/>
              </a:defRPr>
            </a:lvl8pPr>
            <a:lvl9pPr marL="4876678" algn="l" defTabSz="1219170" rtl="0" eaLnBrk="1" latinLnBrk="0" hangingPunct="1">
              <a:defRPr sz="5867" kern="1200">
                <a:solidFill>
                  <a:schemeClr val="tx2"/>
                </a:solidFill>
                <a:latin typeface="Arial" pitchFamily="34" charset="0"/>
                <a:ea typeface="ＭＳ Ｐゴシック" pitchFamily="34" charset="-128"/>
                <a:cs typeface="+mn-cs"/>
              </a:defRPr>
            </a:lvl9pPr>
          </a:lstStyle>
          <a:p>
            <a:pPr defTabSz="685800"/>
            <a:r>
              <a:rPr lang="en-GB" sz="3200" dirty="0">
                <a:solidFill>
                  <a:schemeClr val="bg2"/>
                </a:solidFill>
                <a:latin typeface="Arial"/>
                <a:ea typeface="ＭＳ Ｐゴシック"/>
                <a:cs typeface="Arial"/>
              </a:rPr>
              <a:t>Ken Mylne</a:t>
            </a:r>
          </a:p>
          <a:p>
            <a:pPr defTabSz="685800"/>
            <a:r>
              <a:rPr lang="en-GB" sz="2000" dirty="0">
                <a:solidFill>
                  <a:schemeClr val="bg2"/>
                </a:solidFill>
                <a:latin typeface="Arial"/>
                <a:ea typeface="ＭＳ Ｐゴシック"/>
                <a:cs typeface="Arial"/>
              </a:rPr>
              <a:t>Science Fellow in Exploitation of Ensembles</a:t>
            </a:r>
          </a:p>
          <a:p>
            <a:pPr defTabSz="685800"/>
            <a:endParaRPr lang="en-GB" sz="2000" dirty="0">
              <a:solidFill>
                <a:schemeClr val="bg2"/>
              </a:solidFill>
              <a:latin typeface="Arial"/>
              <a:ea typeface="ＭＳ Ｐゴシック"/>
              <a:cs typeface="Arial"/>
            </a:endParaRPr>
          </a:p>
          <a:p>
            <a:pPr marL="342900" indent="-342900" defTabSz="685800">
              <a:buAutoNum type="arabicPeriod"/>
            </a:pPr>
            <a:endParaRPr lang="en-GB" sz="1800" dirty="0">
              <a:solidFill>
                <a:schemeClr val="bg2"/>
              </a:solidFill>
              <a:latin typeface="Arial"/>
              <a:ea typeface="ＭＳ Ｐゴシック"/>
              <a:cs typeface="Arial"/>
            </a:endParaRPr>
          </a:p>
          <a:p>
            <a:pPr defTabSz="685800"/>
            <a:r>
              <a:rPr lang="en-GB" sz="1600" dirty="0">
                <a:solidFill>
                  <a:schemeClr val="bg2"/>
                </a:solidFill>
                <a:latin typeface="Arial"/>
                <a:ea typeface="ＭＳ Ｐゴシック"/>
                <a:cs typeface="Arial"/>
              </a:rPr>
              <a:t>EMS Conference 2024, Barcelona</a:t>
            </a:r>
          </a:p>
          <a:p>
            <a:pPr defTabSz="685800"/>
            <a:r>
              <a:rPr lang="en-GB" sz="1600" dirty="0">
                <a:solidFill>
                  <a:schemeClr val="bg2"/>
                </a:solidFill>
                <a:latin typeface="Arial"/>
                <a:ea typeface="ＭＳ Ｐゴシック"/>
                <a:cs typeface="Arial"/>
              </a:rPr>
              <a:t>EMS2024-143</a:t>
            </a:r>
          </a:p>
        </p:txBody>
      </p:sp>
      <p:sp>
        <p:nvSpPr>
          <p:cNvPr id="3" name="TextBox 2">
            <a:extLst>
              <a:ext uri="{FF2B5EF4-FFF2-40B4-BE49-F238E27FC236}">
                <a16:creationId xmlns:a16="http://schemas.microsoft.com/office/drawing/2014/main" id="{5CD80E8E-198A-433A-AAA1-69AA7606007E}"/>
              </a:ext>
            </a:extLst>
          </p:cNvPr>
          <p:cNvSpPr txBox="1"/>
          <p:nvPr/>
        </p:nvSpPr>
        <p:spPr>
          <a:xfrm>
            <a:off x="272536" y="852985"/>
            <a:ext cx="6502837" cy="2233688"/>
          </a:xfrm>
          <a:prstGeom prst="rect">
            <a:avLst/>
          </a:prstGeom>
          <a:noFill/>
        </p:spPr>
        <p:txBody>
          <a:bodyPr wrap="square" lIns="91440" tIns="45720" rIns="91440" bIns="45720" rtlCol="0" anchor="t">
            <a:spAutoFit/>
          </a:bodyPr>
          <a:lstStyle>
            <a:defPPr>
              <a:defRPr lang="en-GB"/>
            </a:defPPr>
            <a:lvl1pPr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1pPr>
            <a:lvl2pPr marL="609585"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2pPr>
            <a:lvl3pPr marL="1219170"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3pPr>
            <a:lvl4pPr marL="1828754"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4pPr>
            <a:lvl5pPr marL="2438339" algn="l" rtl="0" fontAlgn="base">
              <a:spcBef>
                <a:spcPct val="0"/>
              </a:spcBef>
              <a:spcAft>
                <a:spcPct val="0"/>
              </a:spcAft>
              <a:defRPr sz="5867" kern="1200">
                <a:solidFill>
                  <a:schemeClr val="tx2"/>
                </a:solidFill>
                <a:latin typeface="Arial" pitchFamily="34" charset="0"/>
                <a:ea typeface="ＭＳ Ｐゴシック" pitchFamily="34" charset="-128"/>
                <a:cs typeface="+mn-cs"/>
              </a:defRPr>
            </a:lvl5pPr>
            <a:lvl6pPr marL="3047924" algn="l" defTabSz="1219170" rtl="0" eaLnBrk="1" latinLnBrk="0" hangingPunct="1">
              <a:defRPr sz="5867" kern="1200">
                <a:solidFill>
                  <a:schemeClr val="tx2"/>
                </a:solidFill>
                <a:latin typeface="Arial" pitchFamily="34" charset="0"/>
                <a:ea typeface="ＭＳ Ｐゴシック" pitchFamily="34" charset="-128"/>
                <a:cs typeface="+mn-cs"/>
              </a:defRPr>
            </a:lvl6pPr>
            <a:lvl7pPr marL="3657509" algn="l" defTabSz="1219170" rtl="0" eaLnBrk="1" latinLnBrk="0" hangingPunct="1">
              <a:defRPr sz="5867" kern="1200">
                <a:solidFill>
                  <a:schemeClr val="tx2"/>
                </a:solidFill>
                <a:latin typeface="Arial" pitchFamily="34" charset="0"/>
                <a:ea typeface="ＭＳ Ｐゴシック" pitchFamily="34" charset="-128"/>
                <a:cs typeface="+mn-cs"/>
              </a:defRPr>
            </a:lvl7pPr>
            <a:lvl8pPr marL="4267093" algn="l" defTabSz="1219170" rtl="0" eaLnBrk="1" latinLnBrk="0" hangingPunct="1">
              <a:defRPr sz="5867" kern="1200">
                <a:solidFill>
                  <a:schemeClr val="tx2"/>
                </a:solidFill>
                <a:latin typeface="Arial" pitchFamily="34" charset="0"/>
                <a:ea typeface="ＭＳ Ｐゴシック" pitchFamily="34" charset="-128"/>
                <a:cs typeface="+mn-cs"/>
              </a:defRPr>
            </a:lvl8pPr>
            <a:lvl9pPr marL="4876678" algn="l" defTabSz="1219170" rtl="0" eaLnBrk="1" latinLnBrk="0" hangingPunct="1">
              <a:defRPr sz="5867" kern="1200">
                <a:solidFill>
                  <a:schemeClr val="tx2"/>
                </a:solidFill>
                <a:latin typeface="Arial" pitchFamily="34" charset="0"/>
                <a:ea typeface="ＭＳ Ｐゴシック" pitchFamily="34" charset="-128"/>
                <a:cs typeface="+mn-cs"/>
              </a:defRPr>
            </a:lvl9pPr>
          </a:lstStyle>
          <a:p>
            <a:pPr>
              <a:lnSpc>
                <a:spcPct val="107000"/>
              </a:lnSpc>
              <a:spcAft>
                <a:spcPts val="800"/>
              </a:spcAft>
            </a:pPr>
            <a:r>
              <a:rPr lang="en-SG" sz="4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Ensemble Classes of </a:t>
            </a:r>
            <a:br>
              <a:rPr lang="en-SG" sz="4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r>
              <a:rPr lang="en-SG" sz="4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Use Cases – examples of use cases in action</a:t>
            </a:r>
            <a:endParaRPr lang="en-GB" sz="4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573758-4770-41BE-A566-C338B8AD32F9}"/>
              </a:ext>
            </a:extLst>
          </p:cNvPr>
          <p:cNvPicPr>
            <a:picLocks noChangeAspect="1"/>
          </p:cNvPicPr>
          <p:nvPr/>
        </p:nvPicPr>
        <p:blipFill>
          <a:blip r:embed="rId3"/>
          <a:stretch>
            <a:fillRect/>
          </a:stretch>
        </p:blipFill>
        <p:spPr>
          <a:xfrm>
            <a:off x="6353175" y="5238252"/>
            <a:ext cx="3810000" cy="1533525"/>
          </a:xfrm>
          <a:prstGeom prst="rect">
            <a:avLst/>
          </a:prstGeom>
        </p:spPr>
      </p:pic>
    </p:spTree>
    <p:extLst>
      <p:ext uri="{BB962C8B-B14F-4D97-AF65-F5344CB8AC3E}">
        <p14:creationId xmlns:p14="http://schemas.microsoft.com/office/powerpoint/2010/main" val="40839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776DEC-AD82-5400-2098-63C5FF868A73}"/>
              </a:ext>
            </a:extLst>
          </p:cNvPr>
          <p:cNvSpPr>
            <a:spLocks noGrp="1"/>
          </p:cNvSpPr>
          <p:nvPr>
            <p:ph type="ftr" sz="quarter" idx="12"/>
          </p:nvPr>
        </p:nvSpPr>
        <p:spPr/>
        <p:txBody>
          <a:bodyPr/>
          <a:lstStyle/>
          <a:p>
            <a:r>
              <a:rPr lang="en-GB" kern="0" dirty="0">
                <a:solidFill>
                  <a:srgbClr val="2A2A2A"/>
                </a:solidFill>
                <a:sym typeface="Helvetica Light"/>
              </a:rPr>
              <a:t>www.metoffice.gov.uk																									                 © Crown Copyright 2024, Met Office</a:t>
            </a:r>
          </a:p>
        </p:txBody>
      </p:sp>
      <p:sp>
        <p:nvSpPr>
          <p:cNvPr id="5" name="Text Placeholder 4">
            <a:extLst>
              <a:ext uri="{FF2B5EF4-FFF2-40B4-BE49-F238E27FC236}">
                <a16:creationId xmlns:a16="http://schemas.microsoft.com/office/drawing/2014/main" id="{7E7729A8-85EC-7560-D6B9-F745D31F0934}"/>
              </a:ext>
            </a:extLst>
          </p:cNvPr>
          <p:cNvSpPr>
            <a:spLocks noGrp="1"/>
          </p:cNvSpPr>
          <p:nvPr>
            <p:ph type="body" sz="quarter" idx="11"/>
          </p:nvPr>
        </p:nvSpPr>
        <p:spPr>
          <a:xfrm>
            <a:off x="263526" y="1386377"/>
            <a:ext cx="2294323" cy="3606800"/>
          </a:xfrm>
        </p:spPr>
        <p:txBody>
          <a:bodyPr/>
          <a:lstStyle/>
          <a:p>
            <a:r>
              <a:rPr lang="en-GB" b="1" dirty="0"/>
              <a:t>IMPROVER</a:t>
            </a:r>
            <a:r>
              <a:rPr lang="en-GB" dirty="0"/>
              <a:t> serves use case 1 – ensemble stats</a:t>
            </a:r>
          </a:p>
          <a:p>
            <a:endParaRPr lang="en-GB" b="1" dirty="0"/>
          </a:p>
          <a:p>
            <a:r>
              <a:rPr lang="en-GB" b="1" dirty="0"/>
              <a:t>I</a:t>
            </a:r>
            <a:r>
              <a:rPr lang="en-GB" dirty="0"/>
              <a:t>ncludes:</a:t>
            </a:r>
          </a:p>
          <a:p>
            <a:pPr marL="342900" indent="-342900">
              <a:buFont typeface="Arial" panose="020B0604020202020204" pitchFamily="34" charset="0"/>
              <a:buChar char="•"/>
            </a:pPr>
            <a:r>
              <a:rPr lang="en-GB" b="1" i="1" dirty="0"/>
              <a:t>most likely</a:t>
            </a:r>
            <a:r>
              <a:rPr lang="en-GB" i="1" dirty="0"/>
              <a:t> </a:t>
            </a:r>
          </a:p>
          <a:p>
            <a:pPr marL="342900" indent="-342900">
              <a:buFont typeface="Arial" panose="020B0604020202020204" pitchFamily="34" charset="0"/>
              <a:buChar char="•"/>
            </a:pPr>
            <a:r>
              <a:rPr lang="en-GB" b="1" i="1" dirty="0"/>
              <a:t>Extremes</a:t>
            </a:r>
          </a:p>
          <a:p>
            <a:pPr marL="342900" indent="-342900">
              <a:buFont typeface="Arial" panose="020B0604020202020204" pitchFamily="34" charset="0"/>
              <a:buChar char="•"/>
            </a:pPr>
            <a:r>
              <a:rPr lang="en-GB" b="1" i="1" dirty="0"/>
              <a:t>Reasonable worst case</a:t>
            </a:r>
          </a:p>
          <a:p>
            <a:r>
              <a:rPr lang="en-GB" dirty="0"/>
              <a:t>…but on a local point-by-point basis </a:t>
            </a:r>
          </a:p>
        </p:txBody>
      </p:sp>
      <p:pic>
        <p:nvPicPr>
          <p:cNvPr id="6" name="Picture 5">
            <a:extLst>
              <a:ext uri="{FF2B5EF4-FFF2-40B4-BE49-F238E27FC236}">
                <a16:creationId xmlns:a16="http://schemas.microsoft.com/office/drawing/2014/main" id="{A2417263-A4A6-9420-1F80-9542EBCAC305}"/>
              </a:ext>
            </a:extLst>
          </p:cNvPr>
          <p:cNvPicPr>
            <a:picLocks noChangeAspect="1"/>
          </p:cNvPicPr>
          <p:nvPr/>
        </p:nvPicPr>
        <p:blipFill rotWithShape="1">
          <a:blip r:embed="rId2"/>
          <a:srcRect b="8499"/>
          <a:stretch/>
        </p:blipFill>
        <p:spPr>
          <a:xfrm>
            <a:off x="2695580" y="1386377"/>
            <a:ext cx="9232894" cy="4752090"/>
          </a:xfrm>
          <a:prstGeom prst="rect">
            <a:avLst/>
          </a:prstGeom>
          <a:ln>
            <a:solidFill>
              <a:srgbClr val="0847E6"/>
            </a:solidFill>
          </a:ln>
          <a:effectLst>
            <a:outerShdw blurRad="203200" dist="38100" dir="5400000" algn="t" rotWithShape="0">
              <a:prstClr val="black">
                <a:alpha val="40000"/>
              </a:prstClr>
            </a:outerShdw>
          </a:effectLst>
        </p:spPr>
      </p:pic>
      <p:pic>
        <p:nvPicPr>
          <p:cNvPr id="4" name="Picture 3">
            <a:extLst>
              <a:ext uri="{FF2B5EF4-FFF2-40B4-BE49-F238E27FC236}">
                <a16:creationId xmlns:a16="http://schemas.microsoft.com/office/drawing/2014/main" id="{9392E348-28A5-714C-0959-82564C71CDA4}"/>
              </a:ext>
            </a:extLst>
          </p:cNvPr>
          <p:cNvPicPr>
            <a:picLocks noChangeAspect="1"/>
          </p:cNvPicPr>
          <p:nvPr/>
        </p:nvPicPr>
        <p:blipFill rotWithShape="1">
          <a:blip r:embed="rId3"/>
          <a:srcRect l="53794" t="15538" r="12015" b="57917"/>
          <a:stretch/>
        </p:blipFill>
        <p:spPr>
          <a:xfrm>
            <a:off x="6225702" y="19703"/>
            <a:ext cx="5840503" cy="1417005"/>
          </a:xfrm>
          <a:prstGeom prst="rect">
            <a:avLst/>
          </a:prstGeom>
        </p:spPr>
      </p:pic>
    </p:spTree>
    <p:extLst>
      <p:ext uri="{BB962C8B-B14F-4D97-AF65-F5344CB8AC3E}">
        <p14:creationId xmlns:p14="http://schemas.microsoft.com/office/powerpoint/2010/main" val="58642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776DEC-AD82-5400-2098-63C5FF868A73}"/>
              </a:ext>
            </a:extLst>
          </p:cNvPr>
          <p:cNvSpPr>
            <a:spLocks noGrp="1"/>
          </p:cNvSpPr>
          <p:nvPr>
            <p:ph type="ftr" sz="quarter" idx="12"/>
          </p:nvPr>
        </p:nvSpPr>
        <p:spPr/>
        <p:txBody>
          <a:bodyPr/>
          <a:lstStyle/>
          <a:p>
            <a:r>
              <a:rPr lang="en-GB" kern="0" dirty="0">
                <a:solidFill>
                  <a:srgbClr val="2A2A2A"/>
                </a:solidFill>
                <a:sym typeface="Helvetica Light"/>
              </a:rPr>
              <a:t>www.metoffice.gov.uk																									                 © Crown Copyright 2024, Met Office</a:t>
            </a:r>
          </a:p>
        </p:txBody>
      </p:sp>
      <p:sp>
        <p:nvSpPr>
          <p:cNvPr id="5" name="Text Placeholder 4">
            <a:extLst>
              <a:ext uri="{FF2B5EF4-FFF2-40B4-BE49-F238E27FC236}">
                <a16:creationId xmlns:a16="http://schemas.microsoft.com/office/drawing/2014/main" id="{7E7729A8-85EC-7560-D6B9-F745D31F0934}"/>
              </a:ext>
            </a:extLst>
          </p:cNvPr>
          <p:cNvSpPr>
            <a:spLocks noGrp="1"/>
          </p:cNvSpPr>
          <p:nvPr>
            <p:ph type="body" sz="quarter" idx="11"/>
          </p:nvPr>
        </p:nvSpPr>
        <p:spPr>
          <a:xfrm>
            <a:off x="263526" y="1386377"/>
            <a:ext cx="2294323" cy="3606800"/>
          </a:xfrm>
        </p:spPr>
        <p:txBody>
          <a:bodyPr/>
          <a:lstStyle/>
          <a:p>
            <a:r>
              <a:rPr lang="en-GB" b="1" dirty="0"/>
              <a:t>IMPROVER</a:t>
            </a:r>
            <a:r>
              <a:rPr lang="en-GB" dirty="0"/>
              <a:t> serves use case 1 – ensemble stats</a:t>
            </a:r>
          </a:p>
          <a:p>
            <a:endParaRPr lang="en-GB" b="1" dirty="0"/>
          </a:p>
          <a:p>
            <a:r>
              <a:rPr lang="en-GB" b="1" dirty="0"/>
              <a:t>I</a:t>
            </a:r>
            <a:r>
              <a:rPr lang="en-GB" dirty="0"/>
              <a:t>ncludes:</a:t>
            </a:r>
          </a:p>
          <a:p>
            <a:pPr marL="342900" indent="-342900">
              <a:buFont typeface="Arial" panose="020B0604020202020204" pitchFamily="34" charset="0"/>
              <a:buChar char="•"/>
            </a:pPr>
            <a:r>
              <a:rPr lang="en-GB" b="1" i="1" dirty="0"/>
              <a:t>most likely</a:t>
            </a:r>
            <a:r>
              <a:rPr lang="en-GB" i="1" dirty="0"/>
              <a:t> </a:t>
            </a:r>
          </a:p>
          <a:p>
            <a:pPr marL="342900" indent="-342900">
              <a:buFont typeface="Arial" panose="020B0604020202020204" pitchFamily="34" charset="0"/>
              <a:buChar char="•"/>
            </a:pPr>
            <a:r>
              <a:rPr lang="en-GB" b="1" i="1" dirty="0"/>
              <a:t>Extremes</a:t>
            </a:r>
          </a:p>
          <a:p>
            <a:pPr marL="342900" indent="-342900">
              <a:buFont typeface="Arial" panose="020B0604020202020204" pitchFamily="34" charset="0"/>
              <a:buChar char="•"/>
            </a:pPr>
            <a:r>
              <a:rPr lang="en-GB" b="1" i="1" dirty="0"/>
              <a:t>Reasonable worst case</a:t>
            </a:r>
          </a:p>
          <a:p>
            <a:r>
              <a:rPr lang="en-GB" dirty="0"/>
              <a:t>…but on a local point-by-point basis </a:t>
            </a:r>
          </a:p>
        </p:txBody>
      </p:sp>
      <p:pic>
        <p:nvPicPr>
          <p:cNvPr id="10" name="Picture 9">
            <a:extLst>
              <a:ext uri="{FF2B5EF4-FFF2-40B4-BE49-F238E27FC236}">
                <a16:creationId xmlns:a16="http://schemas.microsoft.com/office/drawing/2014/main" id="{1D7FFA02-1531-81EA-0336-B903D05D56C8}"/>
              </a:ext>
            </a:extLst>
          </p:cNvPr>
          <p:cNvPicPr>
            <a:picLocks noChangeAspect="1"/>
          </p:cNvPicPr>
          <p:nvPr/>
        </p:nvPicPr>
        <p:blipFill>
          <a:blip r:embed="rId2"/>
          <a:stretch>
            <a:fillRect/>
          </a:stretch>
        </p:blipFill>
        <p:spPr>
          <a:xfrm>
            <a:off x="2849969" y="1535159"/>
            <a:ext cx="6788979" cy="2443455"/>
          </a:xfrm>
          <a:prstGeom prst="rect">
            <a:avLst/>
          </a:prstGeom>
        </p:spPr>
      </p:pic>
      <p:pic>
        <p:nvPicPr>
          <p:cNvPr id="17" name="Picture 16">
            <a:extLst>
              <a:ext uri="{FF2B5EF4-FFF2-40B4-BE49-F238E27FC236}">
                <a16:creationId xmlns:a16="http://schemas.microsoft.com/office/drawing/2014/main" id="{352EC3D7-9A72-7BBB-8750-20CCA11D29EE}"/>
              </a:ext>
            </a:extLst>
          </p:cNvPr>
          <p:cNvPicPr>
            <a:picLocks noChangeAspect="1"/>
          </p:cNvPicPr>
          <p:nvPr/>
        </p:nvPicPr>
        <p:blipFill>
          <a:blip r:embed="rId3"/>
          <a:stretch>
            <a:fillRect/>
          </a:stretch>
        </p:blipFill>
        <p:spPr>
          <a:xfrm>
            <a:off x="8998084" y="3189777"/>
            <a:ext cx="5515475" cy="2312043"/>
          </a:xfrm>
          <a:prstGeom prst="rect">
            <a:avLst/>
          </a:prstGeom>
        </p:spPr>
      </p:pic>
      <p:pic>
        <p:nvPicPr>
          <p:cNvPr id="20" name="Picture 19">
            <a:extLst>
              <a:ext uri="{FF2B5EF4-FFF2-40B4-BE49-F238E27FC236}">
                <a16:creationId xmlns:a16="http://schemas.microsoft.com/office/drawing/2014/main" id="{B3B123AD-D331-5360-DF35-8D13AC69A78B}"/>
              </a:ext>
            </a:extLst>
          </p:cNvPr>
          <p:cNvPicPr>
            <a:picLocks noChangeAspect="1"/>
          </p:cNvPicPr>
          <p:nvPr/>
        </p:nvPicPr>
        <p:blipFill>
          <a:blip r:embed="rId4"/>
          <a:stretch>
            <a:fillRect/>
          </a:stretch>
        </p:blipFill>
        <p:spPr>
          <a:xfrm>
            <a:off x="3933844" y="4019268"/>
            <a:ext cx="4621227" cy="2551379"/>
          </a:xfrm>
          <a:prstGeom prst="rect">
            <a:avLst/>
          </a:prstGeom>
        </p:spPr>
      </p:pic>
      <p:sp>
        <p:nvSpPr>
          <p:cNvPr id="21" name="TextBox 20">
            <a:extLst>
              <a:ext uri="{FF2B5EF4-FFF2-40B4-BE49-F238E27FC236}">
                <a16:creationId xmlns:a16="http://schemas.microsoft.com/office/drawing/2014/main" id="{9885713E-E697-C62A-AD37-5C0A1D070CFC}"/>
              </a:ext>
            </a:extLst>
          </p:cNvPr>
          <p:cNvSpPr txBox="1"/>
          <p:nvPr/>
        </p:nvSpPr>
        <p:spPr>
          <a:xfrm>
            <a:off x="5398587" y="4275703"/>
            <a:ext cx="75875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chemeClr val="bg2"/>
                </a:solidFill>
                <a:effectLst/>
                <a:uFillTx/>
                <a:latin typeface="+mn-lt"/>
                <a:ea typeface="+mn-ea"/>
                <a:cs typeface="+mn-cs"/>
                <a:sym typeface="Helvetica Light"/>
              </a:rPr>
              <a:t>50th</a:t>
            </a:r>
          </a:p>
        </p:txBody>
      </p:sp>
      <p:sp>
        <p:nvSpPr>
          <p:cNvPr id="22" name="TextBox 21">
            <a:extLst>
              <a:ext uri="{FF2B5EF4-FFF2-40B4-BE49-F238E27FC236}">
                <a16:creationId xmlns:a16="http://schemas.microsoft.com/office/drawing/2014/main" id="{25AC177E-550E-A0A5-4ADD-D54495B959A1}"/>
              </a:ext>
            </a:extLst>
          </p:cNvPr>
          <p:cNvSpPr txBox="1"/>
          <p:nvPr/>
        </p:nvSpPr>
        <p:spPr>
          <a:xfrm>
            <a:off x="7629830" y="4261918"/>
            <a:ext cx="75875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chemeClr val="bg2"/>
                </a:solidFill>
                <a:effectLst/>
                <a:uFillTx/>
                <a:latin typeface="+mn-lt"/>
                <a:ea typeface="+mn-ea"/>
                <a:cs typeface="+mn-cs"/>
                <a:sym typeface="Helvetica Light"/>
              </a:rPr>
              <a:t>95th</a:t>
            </a:r>
          </a:p>
        </p:txBody>
      </p:sp>
      <p:sp>
        <p:nvSpPr>
          <p:cNvPr id="23" name="TextBox 22">
            <a:extLst>
              <a:ext uri="{FF2B5EF4-FFF2-40B4-BE49-F238E27FC236}">
                <a16:creationId xmlns:a16="http://schemas.microsoft.com/office/drawing/2014/main" id="{F3743C1C-0BA9-F4C9-9AA5-0A88CB987BFA}"/>
              </a:ext>
            </a:extLst>
          </p:cNvPr>
          <p:cNvSpPr txBox="1"/>
          <p:nvPr/>
        </p:nvSpPr>
        <p:spPr>
          <a:xfrm>
            <a:off x="4102768" y="1812458"/>
            <a:ext cx="1059827" cy="32893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effectLst/>
                <a:uFillTx/>
                <a:latin typeface="+mn-lt"/>
                <a:ea typeface="+mn-ea"/>
                <a:cs typeface="+mn-cs"/>
                <a:sym typeface="Helvetica Light"/>
              </a:rPr>
              <a:t>p(0.01mm/h)</a:t>
            </a:r>
          </a:p>
        </p:txBody>
      </p:sp>
      <p:sp>
        <p:nvSpPr>
          <p:cNvPr id="24" name="TextBox 23">
            <a:extLst>
              <a:ext uri="{FF2B5EF4-FFF2-40B4-BE49-F238E27FC236}">
                <a16:creationId xmlns:a16="http://schemas.microsoft.com/office/drawing/2014/main" id="{417A9536-88B9-5098-B547-472C6AA39686}"/>
              </a:ext>
            </a:extLst>
          </p:cNvPr>
          <p:cNvSpPr txBox="1"/>
          <p:nvPr/>
        </p:nvSpPr>
        <p:spPr>
          <a:xfrm>
            <a:off x="8531177" y="1734219"/>
            <a:ext cx="1059827" cy="513601"/>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effectLst/>
                <a:uFillTx/>
                <a:latin typeface="+mn-lt"/>
                <a:ea typeface="+mn-ea"/>
                <a:cs typeface="+mn-cs"/>
                <a:sym typeface="Helvetica Light"/>
              </a:rPr>
              <a:t>p(4mm/h within 10km)</a:t>
            </a:r>
          </a:p>
        </p:txBody>
      </p:sp>
      <p:sp>
        <p:nvSpPr>
          <p:cNvPr id="25" name="TextBox 24">
            <a:extLst>
              <a:ext uri="{FF2B5EF4-FFF2-40B4-BE49-F238E27FC236}">
                <a16:creationId xmlns:a16="http://schemas.microsoft.com/office/drawing/2014/main" id="{F549B0CA-8939-B0EA-7B6A-8C63B1E0A5EC}"/>
              </a:ext>
            </a:extLst>
          </p:cNvPr>
          <p:cNvSpPr txBox="1"/>
          <p:nvPr/>
        </p:nvSpPr>
        <p:spPr>
          <a:xfrm>
            <a:off x="6415394" y="1858556"/>
            <a:ext cx="862984" cy="32893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effectLst/>
                <a:uFillTx/>
                <a:latin typeface="+mn-lt"/>
                <a:ea typeface="+mn-ea"/>
                <a:cs typeface="+mn-cs"/>
                <a:sym typeface="Helvetica Light"/>
              </a:rPr>
              <a:t>p(4mm/h)</a:t>
            </a:r>
          </a:p>
        </p:txBody>
      </p:sp>
      <p:pic>
        <p:nvPicPr>
          <p:cNvPr id="26" name="Picture 25">
            <a:extLst>
              <a:ext uri="{FF2B5EF4-FFF2-40B4-BE49-F238E27FC236}">
                <a16:creationId xmlns:a16="http://schemas.microsoft.com/office/drawing/2014/main" id="{C73136D8-3773-4CCD-E290-9480EF74EAE3}"/>
              </a:ext>
            </a:extLst>
          </p:cNvPr>
          <p:cNvPicPr>
            <a:picLocks noChangeAspect="1"/>
          </p:cNvPicPr>
          <p:nvPr/>
        </p:nvPicPr>
        <p:blipFill rotWithShape="1">
          <a:blip r:embed="rId5"/>
          <a:srcRect l="65084" t="15538" r="12015" b="57917"/>
          <a:stretch/>
        </p:blipFill>
        <p:spPr>
          <a:xfrm>
            <a:off x="8193546" y="29859"/>
            <a:ext cx="3911903" cy="1417005"/>
          </a:xfrm>
          <a:prstGeom prst="rect">
            <a:avLst/>
          </a:prstGeom>
        </p:spPr>
      </p:pic>
    </p:spTree>
    <p:extLst>
      <p:ext uri="{BB962C8B-B14F-4D97-AF65-F5344CB8AC3E}">
        <p14:creationId xmlns:p14="http://schemas.microsoft.com/office/powerpoint/2010/main" val="40188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
            <a:extLst>
              <a:ext uri="{FF2B5EF4-FFF2-40B4-BE49-F238E27FC236}">
                <a16:creationId xmlns:a16="http://schemas.microsoft.com/office/drawing/2014/main" id="{6BAF8803-D495-87DA-1469-AD678A6B9E5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8526EE2-9B70-3DC1-8903-B5795F6E554A}"/>
              </a:ext>
            </a:extLst>
          </p:cNvPr>
          <p:cNvPicPr>
            <a:picLocks noChangeAspect="1"/>
          </p:cNvPicPr>
          <p:nvPr/>
        </p:nvPicPr>
        <p:blipFill rotWithShape="1">
          <a:blip r:embed="rId4"/>
          <a:srcRect l="65084" t="15538" r="23372" b="57917"/>
          <a:stretch/>
        </p:blipFill>
        <p:spPr>
          <a:xfrm>
            <a:off x="10337135" y="4891082"/>
            <a:ext cx="1721797" cy="1237308"/>
          </a:xfrm>
          <a:prstGeom prst="rect">
            <a:avLst/>
          </a:prstGeom>
        </p:spPr>
      </p:pic>
    </p:spTree>
    <p:extLst>
      <p:ext uri="{BB962C8B-B14F-4D97-AF65-F5344CB8AC3E}">
        <p14:creationId xmlns:p14="http://schemas.microsoft.com/office/powerpoint/2010/main" val="224357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CA1E07-3373-413A-9EE0-71D384A199C3}"/>
              </a:ext>
            </a:extLst>
          </p:cNvPr>
          <p:cNvPicPr>
            <a:picLocks noChangeAspect="1"/>
          </p:cNvPicPr>
          <p:nvPr/>
        </p:nvPicPr>
        <p:blipFill rotWithShape="1">
          <a:blip r:embed="rId3"/>
          <a:srcRect l="3942" r="54955"/>
          <a:stretch/>
        </p:blipFill>
        <p:spPr>
          <a:xfrm>
            <a:off x="7902973" y="1365651"/>
            <a:ext cx="4289028" cy="4778349"/>
          </a:xfrm>
          <a:prstGeom prst="rect">
            <a:avLst/>
          </a:prstGeom>
        </p:spPr>
      </p:pic>
      <p:sp>
        <p:nvSpPr>
          <p:cNvPr id="2" name="Content Placeholder 1">
            <a:extLst>
              <a:ext uri="{FF2B5EF4-FFF2-40B4-BE49-F238E27FC236}">
                <a16:creationId xmlns:a16="http://schemas.microsoft.com/office/drawing/2014/main" id="{B97DE830-C5F3-4558-90BF-1EFBCE29F116}"/>
              </a:ext>
            </a:extLst>
          </p:cNvPr>
          <p:cNvSpPr>
            <a:spLocks noGrp="1"/>
          </p:cNvSpPr>
          <p:nvPr>
            <p:ph idx="1"/>
          </p:nvPr>
        </p:nvSpPr>
        <p:spPr>
          <a:xfrm>
            <a:off x="491988" y="1388999"/>
            <a:ext cx="5751987" cy="4080000"/>
          </a:xfrm>
        </p:spPr>
        <p:txBody>
          <a:bodyPr>
            <a:normAutofit/>
          </a:bodyPr>
          <a:lstStyle/>
          <a:p>
            <a:r>
              <a:rPr lang="en-GB" dirty="0">
                <a:latin typeface="+mj-lt"/>
                <a:ea typeface="Calibri" panose="020F0502020204030204" pitchFamily="34" charset="0"/>
                <a:cs typeface="Arial" panose="020B0604020202020204" pitchFamily="34" charset="0"/>
              </a:rPr>
              <a:t>UK temperature record of 40.3C set 19 Jul 2022</a:t>
            </a:r>
            <a:endParaRPr lang="en-GB" dirty="0">
              <a:effectLst/>
              <a:latin typeface="+mj-lt"/>
              <a:ea typeface="Calibri" panose="020F0502020204030204" pitchFamily="34" charset="0"/>
              <a:cs typeface="Arial" panose="020B0604020202020204" pitchFamily="34" charset="0"/>
            </a:endParaRPr>
          </a:p>
        </p:txBody>
      </p:sp>
      <p:sp>
        <p:nvSpPr>
          <p:cNvPr id="3" name="Title 2">
            <a:extLst>
              <a:ext uri="{FF2B5EF4-FFF2-40B4-BE49-F238E27FC236}">
                <a16:creationId xmlns:a16="http://schemas.microsoft.com/office/drawing/2014/main" id="{C6E5C0B5-305F-4547-95C6-07BAA4950F86}"/>
              </a:ext>
            </a:extLst>
          </p:cNvPr>
          <p:cNvSpPr>
            <a:spLocks noGrp="1"/>
          </p:cNvSpPr>
          <p:nvPr>
            <p:ph type="title"/>
          </p:nvPr>
        </p:nvSpPr>
        <p:spPr>
          <a:xfrm>
            <a:off x="2690973" y="204936"/>
            <a:ext cx="5212000" cy="768000"/>
          </a:xfrm>
        </p:spPr>
        <p:txBody>
          <a:bodyPr/>
          <a:lstStyle/>
          <a:p>
            <a:r>
              <a:rPr lang="en-GB" dirty="0"/>
              <a:t>Heatwave Warnings</a:t>
            </a:r>
          </a:p>
        </p:txBody>
      </p:sp>
      <p:pic>
        <p:nvPicPr>
          <p:cNvPr id="4" name="Picture 3">
            <a:extLst>
              <a:ext uri="{FF2B5EF4-FFF2-40B4-BE49-F238E27FC236}">
                <a16:creationId xmlns:a16="http://schemas.microsoft.com/office/drawing/2014/main" id="{40EEAFD6-A250-3E39-BB89-4D0CE737E2D6}"/>
              </a:ext>
            </a:extLst>
          </p:cNvPr>
          <p:cNvPicPr>
            <a:picLocks noChangeAspect="1"/>
          </p:cNvPicPr>
          <p:nvPr/>
        </p:nvPicPr>
        <p:blipFill rotWithShape="1">
          <a:blip r:embed="rId4"/>
          <a:srcRect l="50011" r="6120" b="10381"/>
          <a:stretch/>
        </p:blipFill>
        <p:spPr>
          <a:xfrm>
            <a:off x="312189" y="2634516"/>
            <a:ext cx="3039436" cy="3593565"/>
          </a:xfrm>
          <a:prstGeom prst="rect">
            <a:avLst/>
          </a:prstGeom>
        </p:spPr>
      </p:pic>
      <p:sp>
        <p:nvSpPr>
          <p:cNvPr id="7" name="TextBox 6">
            <a:extLst>
              <a:ext uri="{FF2B5EF4-FFF2-40B4-BE49-F238E27FC236}">
                <a16:creationId xmlns:a16="http://schemas.microsoft.com/office/drawing/2014/main" id="{4906E62C-B160-0A4A-D12C-E603BF020D79}"/>
              </a:ext>
            </a:extLst>
          </p:cNvPr>
          <p:cNvSpPr txBox="1"/>
          <p:nvPr/>
        </p:nvSpPr>
        <p:spPr>
          <a:xfrm>
            <a:off x="312189" y="2744152"/>
            <a:ext cx="1702301" cy="830997"/>
          </a:xfrm>
          <a:prstGeom prst="rect">
            <a:avLst/>
          </a:prstGeom>
          <a:noFill/>
        </p:spPr>
        <p:txBody>
          <a:bodyPr wrap="square" rtlCol="0">
            <a:spAutoFit/>
          </a:bodyPr>
          <a:lstStyle/>
          <a:p>
            <a:pPr algn="ctr" defTabSz="609585"/>
            <a:r>
              <a:rPr lang="en-GB" sz="1600" dirty="0">
                <a:solidFill>
                  <a:srgbClr val="2A2A2A"/>
                </a:solidFill>
                <a:latin typeface="Arial"/>
              </a:rPr>
              <a:t>Ensemble p(T&gt;38C) issued 4 days ahead  </a:t>
            </a:r>
          </a:p>
        </p:txBody>
      </p:sp>
      <p:pic>
        <p:nvPicPr>
          <p:cNvPr id="8" name="Picture 6" descr="A picture containing map&#10;&#10;Description automatically generated">
            <a:extLst>
              <a:ext uri="{FF2B5EF4-FFF2-40B4-BE49-F238E27FC236}">
                <a16:creationId xmlns:a16="http://schemas.microsoft.com/office/drawing/2014/main" id="{30DDD788-6809-00B1-D165-8240D6F63CB8}"/>
              </a:ext>
            </a:extLst>
          </p:cNvPr>
          <p:cNvPicPr>
            <a:picLocks noChangeAspect="1"/>
          </p:cNvPicPr>
          <p:nvPr/>
        </p:nvPicPr>
        <p:blipFill>
          <a:blip r:embed="rId5"/>
          <a:stretch>
            <a:fillRect/>
          </a:stretch>
        </p:blipFill>
        <p:spPr>
          <a:xfrm>
            <a:off x="4065208" y="2634516"/>
            <a:ext cx="3286717" cy="3664575"/>
          </a:xfrm>
          <a:prstGeom prst="rect">
            <a:avLst/>
          </a:prstGeom>
        </p:spPr>
      </p:pic>
      <p:sp>
        <p:nvSpPr>
          <p:cNvPr id="9" name="TextBox 8">
            <a:extLst>
              <a:ext uri="{FF2B5EF4-FFF2-40B4-BE49-F238E27FC236}">
                <a16:creationId xmlns:a16="http://schemas.microsoft.com/office/drawing/2014/main" id="{A030CDF5-2807-A680-FB75-7E1F60AE76EE}"/>
              </a:ext>
            </a:extLst>
          </p:cNvPr>
          <p:cNvSpPr txBox="1"/>
          <p:nvPr/>
        </p:nvSpPr>
        <p:spPr>
          <a:xfrm>
            <a:off x="4048851" y="3013501"/>
            <a:ext cx="1702301" cy="830997"/>
          </a:xfrm>
          <a:prstGeom prst="rect">
            <a:avLst/>
          </a:prstGeom>
          <a:noFill/>
        </p:spPr>
        <p:txBody>
          <a:bodyPr wrap="square" rtlCol="0">
            <a:spAutoFit/>
          </a:bodyPr>
          <a:lstStyle/>
          <a:p>
            <a:pPr algn="ctr" defTabSz="609585"/>
            <a:r>
              <a:rPr lang="en-GB" sz="1600" dirty="0">
                <a:solidFill>
                  <a:schemeClr val="bg2"/>
                </a:solidFill>
                <a:latin typeface="Arial"/>
              </a:rPr>
              <a:t>IMPROVER 2 days ahead </a:t>
            </a:r>
            <a:r>
              <a:rPr lang="en-GB" sz="1600" dirty="0">
                <a:solidFill>
                  <a:schemeClr val="bg2"/>
                </a:solidFill>
              </a:rPr>
              <a:t>p(T&gt;40C)  </a:t>
            </a:r>
            <a:endParaRPr lang="en-GB" sz="1600" dirty="0">
              <a:solidFill>
                <a:schemeClr val="bg2"/>
              </a:solidFill>
              <a:latin typeface="Arial"/>
            </a:endParaRPr>
          </a:p>
        </p:txBody>
      </p:sp>
      <p:sp>
        <p:nvSpPr>
          <p:cNvPr id="6" name="Footer Placeholder 1">
            <a:extLst>
              <a:ext uri="{FF2B5EF4-FFF2-40B4-BE49-F238E27FC236}">
                <a16:creationId xmlns:a16="http://schemas.microsoft.com/office/drawing/2014/main" id="{973657B7-5627-8142-59D4-603093428401}"/>
              </a:ext>
            </a:extLst>
          </p:cNvPr>
          <p:cNvSpPr txBox="1">
            <a:spLocks/>
          </p:cNvSpPr>
          <p:nvPr/>
        </p:nvSpPr>
        <p:spPr>
          <a:xfrm>
            <a:off x="7902973" y="6309519"/>
            <a:ext cx="4107321" cy="54848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kern="0" dirty="0">
                <a:solidFill>
                  <a:srgbClr val="2A2A2A"/>
                </a:solidFill>
                <a:sym typeface="Helvetica Light"/>
              </a:rPr>
              <a:t>	            © Crown Copyright 2024, Met Office</a:t>
            </a:r>
          </a:p>
        </p:txBody>
      </p:sp>
      <p:pic>
        <p:nvPicPr>
          <p:cNvPr id="14" name="Picture 13">
            <a:extLst>
              <a:ext uri="{FF2B5EF4-FFF2-40B4-BE49-F238E27FC236}">
                <a16:creationId xmlns:a16="http://schemas.microsoft.com/office/drawing/2014/main" id="{C36E0260-C228-9E07-D7A4-DEECE3948ACC}"/>
              </a:ext>
            </a:extLst>
          </p:cNvPr>
          <p:cNvPicPr>
            <a:picLocks noChangeAspect="1"/>
          </p:cNvPicPr>
          <p:nvPr/>
        </p:nvPicPr>
        <p:blipFill rotWithShape="1">
          <a:blip r:embed="rId6"/>
          <a:srcRect l="65084" t="15538" r="23372" b="57917"/>
          <a:stretch/>
        </p:blipFill>
        <p:spPr>
          <a:xfrm>
            <a:off x="10288497" y="95346"/>
            <a:ext cx="1721797" cy="1237308"/>
          </a:xfrm>
          <a:prstGeom prst="rect">
            <a:avLst/>
          </a:prstGeom>
        </p:spPr>
      </p:pic>
    </p:spTree>
    <p:extLst>
      <p:ext uri="{BB962C8B-B14F-4D97-AF65-F5344CB8AC3E}">
        <p14:creationId xmlns:p14="http://schemas.microsoft.com/office/powerpoint/2010/main" val="33764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641192-3566-48CD-9C89-04FABBAFF05B}"/>
              </a:ext>
            </a:extLst>
          </p:cNvPr>
          <p:cNvSpPr>
            <a:spLocks noGrp="1"/>
          </p:cNvSpPr>
          <p:nvPr>
            <p:ph idx="1"/>
          </p:nvPr>
        </p:nvSpPr>
        <p:spPr>
          <a:xfrm>
            <a:off x="375591" y="2644803"/>
            <a:ext cx="6084111" cy="1892884"/>
          </a:xfrm>
        </p:spPr>
        <p:txBody>
          <a:bodyPr/>
          <a:lstStyle/>
          <a:p>
            <a:r>
              <a:rPr lang="en-GB" dirty="0"/>
              <a:t>Animation of hydrological run-off from different ensemble members, driven from MOGREPS-UK</a:t>
            </a:r>
          </a:p>
          <a:p>
            <a:r>
              <a:rPr lang="en-GB" dirty="0"/>
              <a:t>- Good example of use case 3 where we must use every ensemble member</a:t>
            </a:r>
          </a:p>
        </p:txBody>
      </p:sp>
      <p:sp>
        <p:nvSpPr>
          <p:cNvPr id="3" name="Title 2">
            <a:extLst>
              <a:ext uri="{FF2B5EF4-FFF2-40B4-BE49-F238E27FC236}">
                <a16:creationId xmlns:a16="http://schemas.microsoft.com/office/drawing/2014/main" id="{A4C71A04-3D9F-4038-A1DB-7A793D6BC8DE}"/>
              </a:ext>
            </a:extLst>
          </p:cNvPr>
          <p:cNvSpPr>
            <a:spLocks noGrp="1"/>
          </p:cNvSpPr>
          <p:nvPr>
            <p:ph type="title"/>
          </p:nvPr>
        </p:nvSpPr>
        <p:spPr/>
        <p:txBody>
          <a:bodyPr/>
          <a:lstStyle/>
          <a:p>
            <a:r>
              <a:rPr lang="en-GB" dirty="0"/>
              <a:t>Hydrological Modelling</a:t>
            </a:r>
          </a:p>
        </p:txBody>
      </p:sp>
      <p:pic>
        <p:nvPicPr>
          <p:cNvPr id="4" name="Picture 3" descr="Map&#10;&#10;Description automatically generated with low confidence">
            <a:extLst>
              <a:ext uri="{FF2B5EF4-FFF2-40B4-BE49-F238E27FC236}">
                <a16:creationId xmlns:a16="http://schemas.microsoft.com/office/drawing/2014/main" id="{F1A055F5-39E5-4C21-89D5-1A63AA955C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1538" y="-67458"/>
            <a:ext cx="5044871" cy="6925458"/>
          </a:xfrm>
          <a:prstGeom prst="rect">
            <a:avLst/>
          </a:prstGeom>
          <a:effectLst/>
        </p:spPr>
      </p:pic>
      <p:grpSp>
        <p:nvGrpSpPr>
          <p:cNvPr id="10" name="Group 9">
            <a:extLst>
              <a:ext uri="{FF2B5EF4-FFF2-40B4-BE49-F238E27FC236}">
                <a16:creationId xmlns:a16="http://schemas.microsoft.com/office/drawing/2014/main" id="{EFE8F664-8E7D-0CAF-5D41-D614A0057D0F}"/>
              </a:ext>
            </a:extLst>
          </p:cNvPr>
          <p:cNvGrpSpPr/>
          <p:nvPr/>
        </p:nvGrpSpPr>
        <p:grpSpPr>
          <a:xfrm>
            <a:off x="1096617" y="4560483"/>
            <a:ext cx="3417018" cy="1892884"/>
            <a:chOff x="1969170" y="3547191"/>
            <a:chExt cx="2706781" cy="1436760"/>
          </a:xfrm>
        </p:grpSpPr>
        <p:sp>
          <p:nvSpPr>
            <p:cNvPr id="11" name="Rectangle 10">
              <a:extLst>
                <a:ext uri="{FF2B5EF4-FFF2-40B4-BE49-F238E27FC236}">
                  <a16:creationId xmlns:a16="http://schemas.microsoft.com/office/drawing/2014/main" id="{9254DD9A-E340-B1BD-51A0-3B0C41D7E82E}"/>
                </a:ext>
              </a:extLst>
            </p:cNvPr>
            <p:cNvSpPr/>
            <p:nvPr/>
          </p:nvSpPr>
          <p:spPr>
            <a:xfrm>
              <a:off x="1969170" y="3726180"/>
              <a:ext cx="2004921" cy="125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endParaRPr lang="en-GB" sz="1867">
                <a:solidFill>
                  <a:prstClr val="white"/>
                </a:solidFill>
                <a:latin typeface="Calibri" panose="020F0502020204030204"/>
              </a:endParaRPr>
            </a:p>
          </p:txBody>
        </p:sp>
        <p:pic>
          <p:nvPicPr>
            <p:cNvPr id="12" name="Picture 11" descr="A picture containing plate&#10;&#10;Description automatically generated">
              <a:extLst>
                <a:ext uri="{FF2B5EF4-FFF2-40B4-BE49-F238E27FC236}">
                  <a16:creationId xmlns:a16="http://schemas.microsoft.com/office/drawing/2014/main" id="{41967CC3-E3AF-1074-2CA3-91B71C8CFADD}"/>
                </a:ext>
              </a:extLst>
            </p:cNvPr>
            <p:cNvPicPr>
              <a:picLocks noChangeAspect="1"/>
            </p:cNvPicPr>
            <p:nvPr/>
          </p:nvPicPr>
          <p:blipFill rotWithShape="1">
            <a:blip r:embed="rId3">
              <a:extLst>
                <a:ext uri="{28A0092B-C50C-407E-A947-70E740481C1C}">
                  <a14:useLocalDpi xmlns:a14="http://schemas.microsoft.com/office/drawing/2010/main" val="0"/>
                </a:ext>
              </a:extLst>
            </a:blip>
            <a:srcRect l="11027" t="4563" r="41269" b="73723"/>
            <a:stretch/>
          </p:blipFill>
          <p:spPr>
            <a:xfrm>
              <a:off x="1969170" y="3653869"/>
              <a:ext cx="2706779" cy="1330082"/>
            </a:xfrm>
            <a:prstGeom prst="rect">
              <a:avLst/>
            </a:prstGeom>
          </p:spPr>
        </p:pic>
        <p:sp>
          <p:nvSpPr>
            <p:cNvPr id="13" name="Text Placeholder 2">
              <a:extLst>
                <a:ext uri="{FF2B5EF4-FFF2-40B4-BE49-F238E27FC236}">
                  <a16:creationId xmlns:a16="http://schemas.microsoft.com/office/drawing/2014/main" id="{1AEAF1CD-AE43-DDED-2F1C-24C116F4827F}"/>
                </a:ext>
              </a:extLst>
            </p:cNvPr>
            <p:cNvSpPr txBox="1">
              <a:spLocks/>
            </p:cNvSpPr>
            <p:nvPr/>
          </p:nvSpPr>
          <p:spPr>
            <a:xfrm>
              <a:off x="1969172" y="3547191"/>
              <a:ext cx="2706779" cy="349613"/>
            </a:xfrm>
            <a:prstGeom prst="rect">
              <a:avLst/>
            </a:prstGeom>
            <a:solidFill>
              <a:schemeClr val="tx1"/>
            </a:solidFill>
          </p:spPr>
          <p:txBody>
            <a:bodyPr vert="horz" lIns="121920" tIns="60960" rIns="121920" bIns="60960" numCol="1" spcCol="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lnSpc>
                  <a:spcPct val="90000"/>
                </a:lnSpc>
                <a:spcBef>
                  <a:spcPts val="1000"/>
                </a:spcBef>
                <a:defRPr/>
              </a:pPr>
              <a:r>
                <a:rPr lang="en-GB" sz="1867" b="1" dirty="0">
                  <a:solidFill>
                    <a:prstClr val="white"/>
                  </a:solidFill>
                  <a:latin typeface="Calibri" panose="020F0502020204030204"/>
                  <a:cs typeface="Calibri"/>
                </a:rPr>
                <a:t>4a. Driving downstream models</a:t>
              </a:r>
              <a:endParaRPr lang="en-GB" sz="1867" b="1" dirty="0">
                <a:solidFill>
                  <a:prstClr val="white"/>
                </a:solidFill>
                <a:latin typeface="Calibri" panose="020F0502020204030204"/>
              </a:endParaRPr>
            </a:p>
          </p:txBody>
        </p:sp>
      </p:grpSp>
    </p:spTree>
    <p:extLst>
      <p:ext uri="{BB962C8B-B14F-4D97-AF65-F5344CB8AC3E}">
        <p14:creationId xmlns:p14="http://schemas.microsoft.com/office/powerpoint/2010/main" val="7825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84F9EBE-3279-1FE4-B038-E0DB87F81A36}"/>
              </a:ext>
            </a:extLst>
          </p:cNvPr>
          <p:cNvSpPr txBox="1">
            <a:spLocks/>
          </p:cNvSpPr>
          <p:nvPr/>
        </p:nvSpPr>
        <p:spPr>
          <a:xfrm>
            <a:off x="2775859" y="215059"/>
            <a:ext cx="5405615" cy="1077218"/>
          </a:xfrm>
          <a:prstGeom prst="rect">
            <a:avLst/>
          </a:prstGeom>
        </p:spPr>
        <p:txBody>
          <a:bodyPr vert="horz" wrap="square" lIns="91440" tIns="45720" rIns="91440" bIns="45720" rtlCol="0" anchor="t" anchorCtr="0">
            <a:spAutoFit/>
          </a:bodyPr>
          <a:lst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a:lstStyle>
          <a:p>
            <a:r>
              <a:rPr lang="en-GB" sz="3200" kern="0" dirty="0"/>
              <a:t>Representative members and Storylines</a:t>
            </a:r>
          </a:p>
        </p:txBody>
      </p:sp>
      <p:pic>
        <p:nvPicPr>
          <p:cNvPr id="1034" name="Picture 1033">
            <a:extLst>
              <a:ext uri="{FF2B5EF4-FFF2-40B4-BE49-F238E27FC236}">
                <a16:creationId xmlns:a16="http://schemas.microsoft.com/office/drawing/2014/main" id="{41CC0927-3018-56C3-9DF4-33E550B8DDC9}"/>
              </a:ext>
            </a:extLst>
          </p:cNvPr>
          <p:cNvPicPr>
            <a:picLocks noChangeAspect="1"/>
          </p:cNvPicPr>
          <p:nvPr/>
        </p:nvPicPr>
        <p:blipFill>
          <a:blip r:embed="rId2"/>
          <a:stretch>
            <a:fillRect/>
          </a:stretch>
        </p:blipFill>
        <p:spPr>
          <a:xfrm>
            <a:off x="5923650" y="1591013"/>
            <a:ext cx="3133451" cy="1657414"/>
          </a:xfrm>
          <a:prstGeom prst="rect">
            <a:avLst/>
          </a:prstGeom>
        </p:spPr>
      </p:pic>
      <p:sp>
        <p:nvSpPr>
          <p:cNvPr id="1037" name="Title 2">
            <a:extLst>
              <a:ext uri="{FF2B5EF4-FFF2-40B4-BE49-F238E27FC236}">
                <a16:creationId xmlns:a16="http://schemas.microsoft.com/office/drawing/2014/main" id="{56B8813E-2B24-F768-1A40-076302EB767A}"/>
              </a:ext>
            </a:extLst>
          </p:cNvPr>
          <p:cNvSpPr txBox="1">
            <a:spLocks/>
          </p:cNvSpPr>
          <p:nvPr/>
        </p:nvSpPr>
        <p:spPr>
          <a:xfrm>
            <a:off x="5048792" y="4954299"/>
            <a:ext cx="5265423" cy="748795"/>
          </a:xfrm>
          <a:prstGeom prst="rect">
            <a:avLst/>
          </a:prstGeom>
        </p:spPr>
        <p:txBody>
          <a:bodyPr vert="horz" wrap="square" lIns="91440" tIns="45720" rIns="91440" bIns="45720" rtlCol="0" anchor="t" anchorCtr="0">
            <a:spAutoFit/>
          </a:bodyPr>
          <a:lst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a:lstStyle>
          <a:p>
            <a:r>
              <a:rPr lang="en-GB" sz="2133" kern="0" dirty="0"/>
              <a:t>Feature tracking – cyclones, fronts</a:t>
            </a:r>
          </a:p>
          <a:p>
            <a:endParaRPr lang="en-GB" sz="2133" kern="0" dirty="0"/>
          </a:p>
        </p:txBody>
      </p:sp>
      <p:pic>
        <p:nvPicPr>
          <p:cNvPr id="3" name="Picture 2">
            <a:extLst>
              <a:ext uri="{FF2B5EF4-FFF2-40B4-BE49-F238E27FC236}">
                <a16:creationId xmlns:a16="http://schemas.microsoft.com/office/drawing/2014/main" id="{0987D528-0348-36D0-49C6-026888D29C1B}"/>
              </a:ext>
            </a:extLst>
          </p:cNvPr>
          <p:cNvPicPr>
            <a:picLocks noChangeAspect="1"/>
          </p:cNvPicPr>
          <p:nvPr/>
        </p:nvPicPr>
        <p:blipFill rotWithShape="1">
          <a:blip r:embed="rId3"/>
          <a:srcRect t="7200" b="3956"/>
          <a:stretch/>
        </p:blipFill>
        <p:spPr>
          <a:xfrm>
            <a:off x="143149" y="1454085"/>
            <a:ext cx="4417854" cy="3465094"/>
          </a:xfrm>
          <a:prstGeom prst="rect">
            <a:avLst/>
          </a:prstGeom>
        </p:spPr>
      </p:pic>
      <p:pic>
        <p:nvPicPr>
          <p:cNvPr id="7" name="Picture 6" descr="A close-up of a map&#10;&#10;Description automatically generated">
            <a:extLst>
              <a:ext uri="{FF2B5EF4-FFF2-40B4-BE49-F238E27FC236}">
                <a16:creationId xmlns:a16="http://schemas.microsoft.com/office/drawing/2014/main" id="{DF7A2CB9-89B7-C765-9DA5-F7AD7B762799}"/>
              </a:ext>
            </a:extLst>
          </p:cNvPr>
          <p:cNvPicPr>
            <a:picLocks noChangeAspect="1"/>
          </p:cNvPicPr>
          <p:nvPr/>
        </p:nvPicPr>
        <p:blipFill rotWithShape="1">
          <a:blip r:embed="rId4">
            <a:extLst>
              <a:ext uri="{28A0092B-C50C-407E-A947-70E740481C1C}">
                <a14:useLocalDpi xmlns:a14="http://schemas.microsoft.com/office/drawing/2010/main" val="0"/>
              </a:ext>
            </a:extLst>
          </a:blip>
          <a:srcRect r="24855"/>
          <a:stretch/>
        </p:blipFill>
        <p:spPr>
          <a:xfrm>
            <a:off x="5048792" y="3465109"/>
            <a:ext cx="4328948" cy="1472425"/>
          </a:xfrm>
          <a:prstGeom prst="rect">
            <a:avLst/>
          </a:prstGeom>
        </p:spPr>
      </p:pic>
      <p:sp>
        <p:nvSpPr>
          <p:cNvPr id="8" name="Title 2">
            <a:extLst>
              <a:ext uri="{FF2B5EF4-FFF2-40B4-BE49-F238E27FC236}">
                <a16:creationId xmlns:a16="http://schemas.microsoft.com/office/drawing/2014/main" id="{4D6AB82A-A8DE-819F-50B0-D5D703D873D0}"/>
              </a:ext>
            </a:extLst>
          </p:cNvPr>
          <p:cNvSpPr txBox="1">
            <a:spLocks/>
          </p:cNvSpPr>
          <p:nvPr/>
        </p:nvSpPr>
        <p:spPr>
          <a:xfrm>
            <a:off x="143148" y="4857962"/>
            <a:ext cx="5265423" cy="964238"/>
          </a:xfrm>
          <a:prstGeom prst="rect">
            <a:avLst/>
          </a:prstGeom>
        </p:spPr>
        <p:txBody>
          <a:bodyPr vert="horz" wrap="square" lIns="91440" tIns="45720" rIns="91440" bIns="45720" rtlCol="0" anchor="t" anchorCtr="0">
            <a:spAutoFit/>
          </a:bodyPr>
          <a:lst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a:lstStyle>
          <a:p>
            <a:r>
              <a:rPr lang="en-GB" sz="2133" kern="0" dirty="0"/>
              <a:t>Feature-based clustering</a:t>
            </a:r>
          </a:p>
          <a:p>
            <a:r>
              <a:rPr lang="en-GB" sz="1400" kern="0" dirty="0"/>
              <a:t>Following PhD work of Kris Boykin</a:t>
            </a:r>
          </a:p>
          <a:p>
            <a:endParaRPr lang="en-GB" sz="2133" kern="0" dirty="0"/>
          </a:p>
        </p:txBody>
      </p:sp>
      <p:sp>
        <p:nvSpPr>
          <p:cNvPr id="9" name="Text Placeholder 2">
            <a:extLst>
              <a:ext uri="{FF2B5EF4-FFF2-40B4-BE49-F238E27FC236}">
                <a16:creationId xmlns:a16="http://schemas.microsoft.com/office/drawing/2014/main" id="{34E10CA6-1175-1CC9-F868-71AB85674A93}"/>
              </a:ext>
            </a:extLst>
          </p:cNvPr>
          <p:cNvSpPr txBox="1">
            <a:spLocks/>
          </p:cNvSpPr>
          <p:nvPr/>
        </p:nvSpPr>
        <p:spPr>
          <a:xfrm>
            <a:off x="9891860" y="2398278"/>
            <a:ext cx="2156731" cy="631855"/>
          </a:xfrm>
          <a:prstGeom prst="rect">
            <a:avLst/>
          </a:prstGeom>
          <a:solidFill>
            <a:schemeClr val="tx1"/>
          </a:solidFill>
        </p:spPr>
        <p:txBody>
          <a:bodyPr vert="horz" lIns="121920" tIns="60960" rIns="121920" bIns="60960" numCol="1" spcCol="0"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lnSpc>
                <a:spcPct val="90000"/>
              </a:lnSpc>
              <a:spcBef>
                <a:spcPts val="1000"/>
              </a:spcBef>
              <a:defRPr/>
            </a:pPr>
            <a:r>
              <a:rPr lang="en-GB" sz="1867" b="1" dirty="0">
                <a:solidFill>
                  <a:prstClr val="white"/>
                </a:solidFill>
                <a:latin typeface="Calibri" panose="020F0502020204030204"/>
                <a:ea typeface="Calibri" panose="020F0502020204030204" pitchFamily="34" charset="0"/>
                <a:cs typeface="Calibri"/>
              </a:rPr>
              <a:t>3b. Feature tracking</a:t>
            </a:r>
            <a:endParaRPr lang="en-GB" sz="1867" b="1" dirty="0">
              <a:solidFill>
                <a:prstClr val="white"/>
              </a:solidFill>
              <a:latin typeface="Calibri" panose="020F0502020204030204"/>
            </a:endParaRPr>
          </a:p>
        </p:txBody>
      </p:sp>
      <p:pic>
        <p:nvPicPr>
          <p:cNvPr id="10" name="Picture 9" descr="A map of the north and south america&#10;&#10;Description automatically generated">
            <a:extLst>
              <a:ext uri="{FF2B5EF4-FFF2-40B4-BE49-F238E27FC236}">
                <a16:creationId xmlns:a16="http://schemas.microsoft.com/office/drawing/2014/main" id="{C2DF9897-64CD-C71E-3DB1-875F48611B13}"/>
              </a:ext>
            </a:extLst>
          </p:cNvPr>
          <p:cNvPicPr>
            <a:picLocks noChangeAspect="1"/>
          </p:cNvPicPr>
          <p:nvPr/>
        </p:nvPicPr>
        <p:blipFill rotWithShape="1">
          <a:blip r:embed="rId5">
            <a:extLst>
              <a:ext uri="{28A0092B-C50C-407E-A947-70E740481C1C}">
                <a14:useLocalDpi xmlns:a14="http://schemas.microsoft.com/office/drawing/2010/main" val="0"/>
              </a:ext>
            </a:extLst>
          </a:blip>
          <a:srcRect l="3076" t="20714" r="71233" b="33395"/>
          <a:stretch/>
        </p:blipFill>
        <p:spPr bwMode="auto">
          <a:xfrm>
            <a:off x="9891861" y="2967676"/>
            <a:ext cx="2170016" cy="1385141"/>
          </a:xfrm>
          <a:prstGeom prst="rect">
            <a:avLst/>
          </a:prstGeom>
          <a:ln>
            <a:noFill/>
          </a:ln>
          <a:extLst>
            <a:ext uri="{53640926-AAD7-44D8-BBD7-CCE9431645EC}">
              <a14:shadowObscured xmlns:a14="http://schemas.microsoft.com/office/drawing/2010/main"/>
            </a:ext>
          </a:extLst>
        </p:spPr>
      </p:pic>
      <p:pic>
        <p:nvPicPr>
          <p:cNvPr id="11" name="Picture 10" descr="A picture containing text, map&#10;&#10;Description automatically generated">
            <a:extLst>
              <a:ext uri="{FF2B5EF4-FFF2-40B4-BE49-F238E27FC236}">
                <a16:creationId xmlns:a16="http://schemas.microsoft.com/office/drawing/2014/main" id="{9AA2DF3E-0861-E987-335C-5028808D11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55" t="6299" r="17502" b="17256"/>
          <a:stretch/>
        </p:blipFill>
        <p:spPr>
          <a:xfrm>
            <a:off x="8777618" y="699643"/>
            <a:ext cx="3284259" cy="1472425"/>
          </a:xfrm>
          <a:prstGeom prst="rect">
            <a:avLst/>
          </a:prstGeom>
        </p:spPr>
      </p:pic>
      <p:sp>
        <p:nvSpPr>
          <p:cNvPr id="12" name="Text Placeholder 2">
            <a:extLst>
              <a:ext uri="{FF2B5EF4-FFF2-40B4-BE49-F238E27FC236}">
                <a16:creationId xmlns:a16="http://schemas.microsoft.com/office/drawing/2014/main" id="{989294B6-104D-6628-F809-24F90F1A4759}"/>
              </a:ext>
            </a:extLst>
          </p:cNvPr>
          <p:cNvSpPr txBox="1">
            <a:spLocks/>
          </p:cNvSpPr>
          <p:nvPr/>
        </p:nvSpPr>
        <p:spPr>
          <a:xfrm>
            <a:off x="8781258" y="136622"/>
            <a:ext cx="3280619" cy="590085"/>
          </a:xfrm>
          <a:prstGeom prst="rect">
            <a:avLst/>
          </a:prstGeom>
          <a:solidFill>
            <a:schemeClr val="tx1"/>
          </a:solidFill>
        </p:spPr>
        <p:txBody>
          <a:bodyPr vert="horz" lIns="121920" tIns="60960" rIns="121920" bIns="60960" numCol="1" spcCol="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lnSpc>
                <a:spcPct val="90000"/>
              </a:lnSpc>
              <a:defRPr/>
            </a:pPr>
            <a:r>
              <a:rPr lang="en-GB" sz="1867" b="1" dirty="0">
                <a:solidFill>
                  <a:prstClr val="white"/>
                </a:solidFill>
                <a:latin typeface="Calibri" panose="020F0502020204030204"/>
                <a:ea typeface="Calibri" panose="020F0502020204030204" pitchFamily="34" charset="0"/>
                <a:cs typeface="Calibri"/>
              </a:rPr>
              <a:t>2a./2b. Most likely and realistic extreme scenarios</a:t>
            </a:r>
            <a:endParaRPr lang="en-GB" sz="1867" b="1" dirty="0">
              <a:solidFill>
                <a:prstClr val="white"/>
              </a:solidFill>
              <a:latin typeface="Calibri" panose="020F0502020204030204"/>
            </a:endParaRPr>
          </a:p>
          <a:p>
            <a:pPr algn="ctr" defTabSz="914332">
              <a:lnSpc>
                <a:spcPct val="90000"/>
              </a:lnSpc>
              <a:defRPr/>
            </a:pPr>
            <a:endParaRPr lang="en-GB" sz="1867" b="1"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E73D4B35-E328-2229-6E95-67C01947418C}"/>
              </a:ext>
            </a:extLst>
          </p:cNvPr>
          <p:cNvPicPr>
            <a:picLocks noChangeAspect="1"/>
          </p:cNvPicPr>
          <p:nvPr/>
        </p:nvPicPr>
        <p:blipFill rotWithShape="1">
          <a:blip r:embed="rId7"/>
          <a:srcRect l="328" t="-3943" r="6223" b="4805"/>
          <a:stretch/>
        </p:blipFill>
        <p:spPr>
          <a:xfrm>
            <a:off x="9509928" y="5085987"/>
            <a:ext cx="2556403" cy="1472425"/>
          </a:xfrm>
          <a:prstGeom prst="rect">
            <a:avLst/>
          </a:prstGeom>
        </p:spPr>
      </p:pic>
      <p:sp>
        <p:nvSpPr>
          <p:cNvPr id="14" name="Text Placeholder 2">
            <a:extLst>
              <a:ext uri="{FF2B5EF4-FFF2-40B4-BE49-F238E27FC236}">
                <a16:creationId xmlns:a16="http://schemas.microsoft.com/office/drawing/2014/main" id="{3A505FF2-3C70-FAA4-132B-6D52C9B19430}"/>
              </a:ext>
            </a:extLst>
          </p:cNvPr>
          <p:cNvSpPr txBox="1">
            <a:spLocks/>
          </p:cNvSpPr>
          <p:nvPr/>
        </p:nvSpPr>
        <p:spPr>
          <a:xfrm>
            <a:off x="9503760" y="4556691"/>
            <a:ext cx="2556403" cy="576187"/>
          </a:xfrm>
          <a:prstGeom prst="rect">
            <a:avLst/>
          </a:prstGeom>
          <a:solidFill>
            <a:schemeClr val="tx1"/>
          </a:solidFill>
        </p:spPr>
        <p:txBody>
          <a:bodyPr vert="horz" lIns="121920" tIns="60960" rIns="121920" bIns="60960" numCol="1" spcCol="0"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lnSpc>
                <a:spcPct val="90000"/>
              </a:lnSpc>
              <a:spcBef>
                <a:spcPts val="1000"/>
              </a:spcBef>
              <a:defRPr/>
            </a:pPr>
            <a:r>
              <a:rPr lang="en-GB" sz="1867" b="1" dirty="0">
                <a:solidFill>
                  <a:prstClr val="white"/>
                </a:solidFill>
                <a:latin typeface="Calibri" panose="020F0502020204030204"/>
                <a:cs typeface="Calibri"/>
              </a:rPr>
              <a:t>2c. Representative “storylines”</a:t>
            </a:r>
            <a:endParaRPr lang="en-GB" sz="1867" b="1" dirty="0">
              <a:solidFill>
                <a:prstClr val="white"/>
              </a:solidFill>
              <a:latin typeface="Calibri" panose="020F0502020204030204"/>
            </a:endParaRPr>
          </a:p>
        </p:txBody>
      </p:sp>
      <p:sp>
        <p:nvSpPr>
          <p:cNvPr id="15" name="Footer Placeholder 1">
            <a:extLst>
              <a:ext uri="{FF2B5EF4-FFF2-40B4-BE49-F238E27FC236}">
                <a16:creationId xmlns:a16="http://schemas.microsoft.com/office/drawing/2014/main" id="{A4A1A921-7C42-F9B7-F3DC-6095B2CCCF38}"/>
              </a:ext>
            </a:extLst>
          </p:cNvPr>
          <p:cNvSpPr txBox="1">
            <a:spLocks/>
          </p:cNvSpPr>
          <p:nvPr/>
        </p:nvSpPr>
        <p:spPr>
          <a:xfrm>
            <a:off x="7389592" y="6441358"/>
            <a:ext cx="4658999" cy="54848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kern="0" dirty="0">
                <a:solidFill>
                  <a:srgbClr val="2A2A2A"/>
                </a:solidFill>
                <a:sym typeface="Helvetica Light"/>
              </a:rPr>
              <a:t>	            © Crown Copyright 2024, Met Office</a:t>
            </a:r>
          </a:p>
        </p:txBody>
      </p:sp>
    </p:spTree>
    <p:extLst>
      <p:ext uri="{BB962C8B-B14F-4D97-AF65-F5344CB8AC3E}">
        <p14:creationId xmlns:p14="http://schemas.microsoft.com/office/powerpoint/2010/main" val="82086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D2ABB7-CBC0-C770-8729-558D9BD4087A}"/>
              </a:ext>
            </a:extLst>
          </p:cNvPr>
          <p:cNvSpPr>
            <a:spLocks noGrp="1"/>
          </p:cNvSpPr>
          <p:nvPr>
            <p:ph idx="1"/>
          </p:nvPr>
        </p:nvSpPr>
        <p:spPr>
          <a:xfrm>
            <a:off x="263526" y="2626854"/>
            <a:ext cx="5400676" cy="3605813"/>
          </a:xfrm>
        </p:spPr>
        <p:txBody>
          <a:bodyPr/>
          <a:lstStyle/>
          <a:p>
            <a:r>
              <a:rPr lang="en-GB" dirty="0"/>
              <a:t>Aviation route planning Hong Kong to London</a:t>
            </a:r>
          </a:p>
          <a:p>
            <a:r>
              <a:rPr lang="en-GB" dirty="0"/>
              <a:t>First calculate (deterministic) optimal route from control forecast (Use case 2a)</a:t>
            </a:r>
          </a:p>
          <a:p>
            <a:r>
              <a:rPr lang="en-GB" dirty="0"/>
              <a:t>Use ensemble to predict probability distribution of arrival time (Use case 4a):</a:t>
            </a:r>
          </a:p>
          <a:p>
            <a:r>
              <a:rPr lang="en-GB" dirty="0"/>
              <a:t>Allows airport to plan for arrivals and reduce congestion:</a:t>
            </a:r>
          </a:p>
          <a:p>
            <a:pPr marL="342900" indent="-342900">
              <a:buFont typeface="Arial" panose="020B0604020202020204" pitchFamily="34" charset="0"/>
              <a:buChar char="•"/>
            </a:pPr>
            <a:r>
              <a:rPr lang="en-GB" dirty="0"/>
              <a:t>Most likely arrival time (use case 1a)</a:t>
            </a:r>
          </a:p>
          <a:p>
            <a:pPr marL="342900" indent="-342900">
              <a:buFont typeface="Arial" panose="020B0604020202020204" pitchFamily="34" charset="0"/>
              <a:buChar char="•"/>
            </a:pPr>
            <a:r>
              <a:rPr lang="en-GB" dirty="0"/>
              <a:t>Range of uncertainty (use case 1d)</a:t>
            </a:r>
          </a:p>
          <a:p>
            <a:endParaRPr lang="en-GB" dirty="0"/>
          </a:p>
          <a:p>
            <a:endParaRPr lang="en-GB" dirty="0"/>
          </a:p>
        </p:txBody>
      </p:sp>
      <p:sp>
        <p:nvSpPr>
          <p:cNvPr id="3" name="Title 2">
            <a:extLst>
              <a:ext uri="{FF2B5EF4-FFF2-40B4-BE49-F238E27FC236}">
                <a16:creationId xmlns:a16="http://schemas.microsoft.com/office/drawing/2014/main" id="{27DC4662-FFAA-0488-65C1-74BA40444827}"/>
              </a:ext>
            </a:extLst>
          </p:cNvPr>
          <p:cNvSpPr>
            <a:spLocks noGrp="1"/>
          </p:cNvSpPr>
          <p:nvPr>
            <p:ph type="title"/>
          </p:nvPr>
        </p:nvSpPr>
        <p:spPr>
          <a:xfrm>
            <a:off x="263526" y="1617481"/>
            <a:ext cx="11250000" cy="830997"/>
          </a:xfrm>
        </p:spPr>
        <p:txBody>
          <a:bodyPr/>
          <a:lstStyle/>
          <a:p>
            <a:r>
              <a:rPr lang="en-GB" dirty="0"/>
              <a:t>Aviation arrival times</a:t>
            </a:r>
          </a:p>
        </p:txBody>
      </p:sp>
      <p:pic>
        <p:nvPicPr>
          <p:cNvPr id="4" name="Picture 3" descr="A diagram of a graph&#10;&#10;Description automatically generated with medium confidence">
            <a:extLst>
              <a:ext uri="{FF2B5EF4-FFF2-40B4-BE49-F238E27FC236}">
                <a16:creationId xmlns:a16="http://schemas.microsoft.com/office/drawing/2014/main" id="{7DA7BE55-C523-51A4-8F9D-D90150C8E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250" y="1878905"/>
            <a:ext cx="6270060" cy="4447950"/>
          </a:xfrm>
          <a:prstGeom prst="rect">
            <a:avLst/>
          </a:prstGeom>
        </p:spPr>
      </p:pic>
      <p:sp>
        <p:nvSpPr>
          <p:cNvPr id="6" name="TextBox 5">
            <a:extLst>
              <a:ext uri="{FF2B5EF4-FFF2-40B4-BE49-F238E27FC236}">
                <a16:creationId xmlns:a16="http://schemas.microsoft.com/office/drawing/2014/main" id="{765DD01B-E097-334B-53C4-F7850EF6F04D}"/>
              </a:ext>
            </a:extLst>
          </p:cNvPr>
          <p:cNvSpPr txBox="1"/>
          <p:nvPr/>
        </p:nvSpPr>
        <p:spPr>
          <a:xfrm>
            <a:off x="8817588" y="2217374"/>
            <a:ext cx="285846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1800" dirty="0">
                <a:effectLst/>
                <a:latin typeface="Arial" panose="020B0604020202020204" pitchFamily="34" charset="0"/>
                <a:ea typeface="Arial" panose="020B0604020202020204" pitchFamily="34" charset="0"/>
              </a:rPr>
              <a:t>time-optimal trajectories</a:t>
            </a:r>
          </a:p>
          <a:p>
            <a:pPr algn="r"/>
            <a:r>
              <a:rPr lang="en-GB" dirty="0">
                <a:solidFill>
                  <a:srgbClr val="FF0000"/>
                </a:solidFill>
                <a:latin typeface="Arial" panose="020B0604020202020204" pitchFamily="34" charset="0"/>
                <a:ea typeface="Arial" panose="020B0604020202020204" pitchFamily="34" charset="0"/>
              </a:rPr>
              <a:t>02/03/2024</a:t>
            </a:r>
          </a:p>
          <a:p>
            <a:pPr algn="r"/>
            <a:r>
              <a:rPr lang="en-GB" sz="1800" dirty="0">
                <a:solidFill>
                  <a:srgbClr val="0815B8"/>
                </a:solidFill>
                <a:effectLst/>
                <a:latin typeface="Arial" panose="020B0604020202020204" pitchFamily="34" charset="0"/>
                <a:ea typeface="Arial" panose="020B0604020202020204" pitchFamily="34" charset="0"/>
              </a:rPr>
              <a:t>31/03/202</a:t>
            </a:r>
            <a:r>
              <a:rPr lang="en-GB" sz="1800" dirty="0">
                <a:effectLst/>
                <a:latin typeface="Arial" panose="020B0604020202020204" pitchFamily="34" charset="0"/>
                <a:ea typeface="Arial" panose="020B0604020202020204" pitchFamily="34" charset="0"/>
              </a:rPr>
              <a:t>4 </a:t>
            </a:r>
            <a:endParaRPr lang="en-GB" dirty="0"/>
          </a:p>
        </p:txBody>
      </p:sp>
      <p:sp>
        <p:nvSpPr>
          <p:cNvPr id="7" name="TextBox 6">
            <a:extLst>
              <a:ext uri="{FF2B5EF4-FFF2-40B4-BE49-F238E27FC236}">
                <a16:creationId xmlns:a16="http://schemas.microsoft.com/office/drawing/2014/main" id="{CC84B1CC-341C-65CC-E018-DCAB6E6AEAD7}"/>
              </a:ext>
            </a:extLst>
          </p:cNvPr>
          <p:cNvSpPr txBox="1"/>
          <p:nvPr/>
        </p:nvSpPr>
        <p:spPr>
          <a:xfrm>
            <a:off x="6606167" y="4908693"/>
            <a:ext cx="295612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dirty="0">
                <a:effectLst/>
                <a:latin typeface="Arial" panose="020B0604020202020204" pitchFamily="34" charset="0"/>
                <a:ea typeface="Arial" panose="020B0604020202020204" pitchFamily="34" charset="0"/>
              </a:rPr>
              <a:t>Flight time ensemble PDFs</a:t>
            </a:r>
          </a:p>
          <a:p>
            <a:r>
              <a:rPr lang="en-GB" sz="1600" dirty="0">
                <a:solidFill>
                  <a:srgbClr val="FF0000"/>
                </a:solidFill>
                <a:latin typeface="Arial" panose="020B0604020202020204" pitchFamily="34" charset="0"/>
                <a:ea typeface="Arial" panose="020B0604020202020204" pitchFamily="34" charset="0"/>
              </a:rPr>
              <a:t>02/03/2024</a:t>
            </a:r>
          </a:p>
          <a:p>
            <a:r>
              <a:rPr lang="en-GB" sz="1600" dirty="0">
                <a:solidFill>
                  <a:srgbClr val="0815B8"/>
                </a:solidFill>
                <a:effectLst/>
                <a:latin typeface="Arial" panose="020B0604020202020204" pitchFamily="34" charset="0"/>
                <a:ea typeface="Arial" panose="020B0604020202020204" pitchFamily="34" charset="0"/>
              </a:rPr>
              <a:t>31/03/202</a:t>
            </a:r>
            <a:r>
              <a:rPr lang="en-GB" sz="1600" dirty="0">
                <a:effectLst/>
                <a:latin typeface="Arial" panose="020B0604020202020204" pitchFamily="34" charset="0"/>
                <a:ea typeface="Arial" panose="020B0604020202020204" pitchFamily="34" charset="0"/>
              </a:rPr>
              <a:t>4</a:t>
            </a:r>
            <a:r>
              <a:rPr lang="en-GB" sz="1800" dirty="0">
                <a:effectLst/>
                <a:latin typeface="Arial" panose="020B0604020202020204" pitchFamily="34" charset="0"/>
                <a:ea typeface="Arial" panose="020B0604020202020204" pitchFamily="34" charset="0"/>
              </a:rPr>
              <a:t> </a:t>
            </a:r>
            <a:endParaRPr lang="en-GB" dirty="0"/>
          </a:p>
        </p:txBody>
      </p:sp>
      <p:grpSp>
        <p:nvGrpSpPr>
          <p:cNvPr id="9" name="Group 8">
            <a:extLst>
              <a:ext uri="{FF2B5EF4-FFF2-40B4-BE49-F238E27FC236}">
                <a16:creationId xmlns:a16="http://schemas.microsoft.com/office/drawing/2014/main" id="{207710D9-8137-9532-2522-F086467263A8}"/>
              </a:ext>
            </a:extLst>
          </p:cNvPr>
          <p:cNvGrpSpPr/>
          <p:nvPr/>
        </p:nvGrpSpPr>
        <p:grpSpPr>
          <a:xfrm>
            <a:off x="5664202" y="129691"/>
            <a:ext cx="2334717" cy="1417005"/>
            <a:chOff x="1969170" y="3547191"/>
            <a:chExt cx="2706781" cy="1436760"/>
          </a:xfrm>
        </p:grpSpPr>
        <p:sp>
          <p:nvSpPr>
            <p:cNvPr id="10" name="Rectangle 9">
              <a:extLst>
                <a:ext uri="{FF2B5EF4-FFF2-40B4-BE49-F238E27FC236}">
                  <a16:creationId xmlns:a16="http://schemas.microsoft.com/office/drawing/2014/main" id="{19DD4C5E-80B7-CD79-A4A0-11C3492F2DD1}"/>
                </a:ext>
              </a:extLst>
            </p:cNvPr>
            <p:cNvSpPr/>
            <p:nvPr/>
          </p:nvSpPr>
          <p:spPr>
            <a:xfrm>
              <a:off x="1969170" y="3726180"/>
              <a:ext cx="2004921" cy="125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endParaRPr lang="en-GB" sz="1867">
                <a:solidFill>
                  <a:prstClr val="white"/>
                </a:solidFill>
                <a:latin typeface="Calibri" panose="020F0502020204030204"/>
              </a:endParaRPr>
            </a:p>
          </p:txBody>
        </p:sp>
        <p:pic>
          <p:nvPicPr>
            <p:cNvPr id="11" name="Picture 10" descr="A picture containing plate&#10;&#10;Description automatically generated">
              <a:extLst>
                <a:ext uri="{FF2B5EF4-FFF2-40B4-BE49-F238E27FC236}">
                  <a16:creationId xmlns:a16="http://schemas.microsoft.com/office/drawing/2014/main" id="{0CCACD08-3DAD-DCF8-EDFB-946354896464}"/>
                </a:ext>
              </a:extLst>
            </p:cNvPr>
            <p:cNvPicPr>
              <a:picLocks noChangeAspect="1"/>
            </p:cNvPicPr>
            <p:nvPr/>
          </p:nvPicPr>
          <p:blipFill rotWithShape="1">
            <a:blip r:embed="rId3">
              <a:extLst>
                <a:ext uri="{28A0092B-C50C-407E-A947-70E740481C1C}">
                  <a14:useLocalDpi xmlns:a14="http://schemas.microsoft.com/office/drawing/2010/main" val="0"/>
                </a:ext>
              </a:extLst>
            </a:blip>
            <a:srcRect l="11027" t="4563" r="41269" b="73723"/>
            <a:stretch/>
          </p:blipFill>
          <p:spPr>
            <a:xfrm>
              <a:off x="1969170" y="3653869"/>
              <a:ext cx="2706779" cy="1330082"/>
            </a:xfrm>
            <a:prstGeom prst="rect">
              <a:avLst/>
            </a:prstGeom>
          </p:spPr>
        </p:pic>
        <p:sp>
          <p:nvSpPr>
            <p:cNvPr id="12" name="Text Placeholder 2">
              <a:extLst>
                <a:ext uri="{FF2B5EF4-FFF2-40B4-BE49-F238E27FC236}">
                  <a16:creationId xmlns:a16="http://schemas.microsoft.com/office/drawing/2014/main" id="{FFED15C9-52CC-AE26-4718-AE4D44C87474}"/>
                </a:ext>
              </a:extLst>
            </p:cNvPr>
            <p:cNvSpPr txBox="1">
              <a:spLocks/>
            </p:cNvSpPr>
            <p:nvPr/>
          </p:nvSpPr>
          <p:spPr>
            <a:xfrm>
              <a:off x="1969172" y="3547191"/>
              <a:ext cx="2706779" cy="349613"/>
            </a:xfrm>
            <a:prstGeom prst="rect">
              <a:avLst/>
            </a:prstGeom>
            <a:solidFill>
              <a:schemeClr val="tx1"/>
            </a:solidFill>
          </p:spPr>
          <p:txBody>
            <a:bodyPr vert="horz" lIns="121920" tIns="60960" rIns="121920" bIns="60960" numCol="1" spcCol="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lnSpc>
                  <a:spcPct val="90000"/>
                </a:lnSpc>
                <a:spcBef>
                  <a:spcPts val="1000"/>
                </a:spcBef>
                <a:defRPr/>
              </a:pPr>
              <a:r>
                <a:rPr lang="en-GB" sz="1200" b="1" dirty="0">
                  <a:solidFill>
                    <a:prstClr val="white"/>
                  </a:solidFill>
                  <a:latin typeface="Calibri" panose="020F0502020204030204"/>
                  <a:cs typeface="Calibri"/>
                </a:rPr>
                <a:t>4a. Driving downstream models</a:t>
              </a:r>
              <a:endParaRPr lang="en-GB" sz="1200" b="1" dirty="0">
                <a:solidFill>
                  <a:prstClr val="white"/>
                </a:solidFill>
                <a:latin typeface="Calibri" panose="020F0502020204030204"/>
              </a:endParaRPr>
            </a:p>
          </p:txBody>
        </p:sp>
      </p:grpSp>
      <p:pic>
        <p:nvPicPr>
          <p:cNvPr id="17" name="Picture 16">
            <a:extLst>
              <a:ext uri="{FF2B5EF4-FFF2-40B4-BE49-F238E27FC236}">
                <a16:creationId xmlns:a16="http://schemas.microsoft.com/office/drawing/2014/main" id="{FF6BB8F1-8371-A762-C592-541A7DD50EE6}"/>
              </a:ext>
            </a:extLst>
          </p:cNvPr>
          <p:cNvPicPr>
            <a:picLocks noChangeAspect="1"/>
          </p:cNvPicPr>
          <p:nvPr/>
        </p:nvPicPr>
        <p:blipFill rotWithShape="1">
          <a:blip r:embed="rId4"/>
          <a:srcRect l="65084" t="15538" r="12015" b="57917"/>
          <a:stretch/>
        </p:blipFill>
        <p:spPr>
          <a:xfrm>
            <a:off x="8183819" y="152856"/>
            <a:ext cx="3911903" cy="1417005"/>
          </a:xfrm>
          <a:prstGeom prst="rect">
            <a:avLst/>
          </a:prstGeom>
        </p:spPr>
      </p:pic>
      <p:pic>
        <p:nvPicPr>
          <p:cNvPr id="18" name="Picture 17">
            <a:extLst>
              <a:ext uri="{FF2B5EF4-FFF2-40B4-BE49-F238E27FC236}">
                <a16:creationId xmlns:a16="http://schemas.microsoft.com/office/drawing/2014/main" id="{64689F0A-CDA7-39E0-3F1F-252E9B295950}"/>
              </a:ext>
            </a:extLst>
          </p:cNvPr>
          <p:cNvPicPr>
            <a:picLocks noChangeAspect="1"/>
          </p:cNvPicPr>
          <p:nvPr/>
        </p:nvPicPr>
        <p:blipFill rotWithShape="1">
          <a:blip r:embed="rId4"/>
          <a:srcRect l="54097" t="42030" r="32578" b="31425"/>
          <a:stretch/>
        </p:blipFill>
        <p:spPr>
          <a:xfrm>
            <a:off x="3203041" y="129691"/>
            <a:ext cx="2276259" cy="1417005"/>
          </a:xfrm>
          <a:prstGeom prst="rect">
            <a:avLst/>
          </a:prstGeom>
        </p:spPr>
      </p:pic>
      <p:sp>
        <p:nvSpPr>
          <p:cNvPr id="19" name="Rectangle 18">
            <a:extLst>
              <a:ext uri="{FF2B5EF4-FFF2-40B4-BE49-F238E27FC236}">
                <a16:creationId xmlns:a16="http://schemas.microsoft.com/office/drawing/2014/main" id="{A88BE662-F8B7-C754-6F34-E3B38040BD8B}"/>
              </a:ext>
            </a:extLst>
          </p:cNvPr>
          <p:cNvSpPr/>
          <p:nvPr/>
        </p:nvSpPr>
        <p:spPr>
          <a:xfrm>
            <a:off x="4879622" y="159411"/>
            <a:ext cx="319481" cy="176528"/>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Rectangle 19">
            <a:extLst>
              <a:ext uri="{FF2B5EF4-FFF2-40B4-BE49-F238E27FC236}">
                <a16:creationId xmlns:a16="http://schemas.microsoft.com/office/drawing/2014/main" id="{7B7BFCF5-D0EF-72B0-5961-F7B1470E17AB}"/>
              </a:ext>
            </a:extLst>
          </p:cNvPr>
          <p:cNvSpPr/>
          <p:nvPr/>
        </p:nvSpPr>
        <p:spPr>
          <a:xfrm>
            <a:off x="3414792" y="335939"/>
            <a:ext cx="1184633" cy="176528"/>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1" name="Rectangle 20">
            <a:extLst>
              <a:ext uri="{FF2B5EF4-FFF2-40B4-BE49-F238E27FC236}">
                <a16:creationId xmlns:a16="http://schemas.microsoft.com/office/drawing/2014/main" id="{6F7BA3D6-D958-C2F7-685A-2498803FC347}"/>
              </a:ext>
            </a:extLst>
          </p:cNvPr>
          <p:cNvSpPr/>
          <p:nvPr/>
        </p:nvSpPr>
        <p:spPr>
          <a:xfrm>
            <a:off x="3744451" y="146638"/>
            <a:ext cx="319481" cy="176528"/>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2" name="Footer Placeholder 1">
            <a:extLst>
              <a:ext uri="{FF2B5EF4-FFF2-40B4-BE49-F238E27FC236}">
                <a16:creationId xmlns:a16="http://schemas.microsoft.com/office/drawing/2014/main" id="{F2243BF2-5463-5FF2-5B63-20CB382D87E7}"/>
              </a:ext>
            </a:extLst>
          </p:cNvPr>
          <p:cNvSpPr txBox="1">
            <a:spLocks/>
          </p:cNvSpPr>
          <p:nvPr/>
        </p:nvSpPr>
        <p:spPr>
          <a:xfrm>
            <a:off x="7850221" y="6309519"/>
            <a:ext cx="4160073" cy="54848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kern="0" dirty="0">
                <a:solidFill>
                  <a:srgbClr val="2A2A2A"/>
                </a:solidFill>
                <a:sym typeface="Helvetica Light"/>
              </a:rPr>
              <a:t>	</a:t>
            </a:r>
            <a:r>
              <a:rPr lang="en-GB" sz="1000" kern="0" dirty="0">
                <a:solidFill>
                  <a:srgbClr val="2A2A2A"/>
                </a:solidFill>
                <a:sym typeface="Helvetica Light"/>
              </a:rPr>
              <a:t>            © Crown Copyright 2024, Met Office</a:t>
            </a:r>
            <a:endParaRPr lang="en-GB" kern="0" dirty="0">
              <a:solidFill>
                <a:srgbClr val="2A2A2A"/>
              </a:solidFill>
              <a:sym typeface="Helvetica Light"/>
            </a:endParaRPr>
          </a:p>
        </p:txBody>
      </p:sp>
    </p:spTree>
    <p:extLst>
      <p:ext uri="{BB962C8B-B14F-4D97-AF65-F5344CB8AC3E}">
        <p14:creationId xmlns:p14="http://schemas.microsoft.com/office/powerpoint/2010/main" val="150062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346C-32C9-19B4-D4E5-15C7ED54B909}"/>
              </a:ext>
            </a:extLst>
          </p:cNvPr>
          <p:cNvSpPr>
            <a:spLocks noGrp="1"/>
          </p:cNvSpPr>
          <p:nvPr>
            <p:ph type="title"/>
          </p:nvPr>
        </p:nvSpPr>
        <p:spPr/>
        <p:txBody>
          <a:bodyPr/>
          <a:lstStyle/>
          <a:p>
            <a:r>
              <a:rPr lang="en-GB">
                <a:latin typeface="Calibri"/>
                <a:cs typeface="Calibri"/>
              </a:rPr>
              <a:t>Examples of user cases</a:t>
            </a:r>
            <a:endParaRPr lang="en-GB">
              <a:cs typeface="Calibri"/>
            </a:endParaRPr>
          </a:p>
        </p:txBody>
      </p:sp>
      <p:sp>
        <p:nvSpPr>
          <p:cNvPr id="3" name="Text Placeholder 2">
            <a:extLst>
              <a:ext uri="{FF2B5EF4-FFF2-40B4-BE49-F238E27FC236}">
                <a16:creationId xmlns:a16="http://schemas.microsoft.com/office/drawing/2014/main" id="{56845B03-0CBA-D226-D61C-5C7961BB807A}"/>
              </a:ext>
            </a:extLst>
          </p:cNvPr>
          <p:cNvSpPr>
            <a:spLocks noGrp="1"/>
          </p:cNvSpPr>
          <p:nvPr>
            <p:ph type="body" sz="quarter" idx="11"/>
          </p:nvPr>
        </p:nvSpPr>
        <p:spPr/>
        <p:txBody>
          <a:bodyPr vert="horz" lIns="91440" tIns="45720" rIns="91440" bIns="45720" rtlCol="0" anchor="t">
            <a:normAutofit/>
          </a:bodyPr>
          <a:lstStyle/>
          <a:p>
            <a:pPr marL="227965" indent="-227965"/>
            <a:r>
              <a:rPr lang="en-GB">
                <a:latin typeface="Calibri"/>
                <a:cs typeface="Calibri"/>
              </a:rPr>
              <a:t>Some early success</a:t>
            </a:r>
            <a:endParaRPr lang="en-GB">
              <a:cs typeface="Calibri" panose="020F0502020204030204" pitchFamily="34" charset="0"/>
            </a:endParaRPr>
          </a:p>
        </p:txBody>
      </p:sp>
      <p:pic>
        <p:nvPicPr>
          <p:cNvPr id="4" name="Picture 3">
            <a:extLst>
              <a:ext uri="{FF2B5EF4-FFF2-40B4-BE49-F238E27FC236}">
                <a16:creationId xmlns:a16="http://schemas.microsoft.com/office/drawing/2014/main" id="{EA3F1894-92B5-4F8A-9472-9337271E42F6}"/>
              </a:ext>
            </a:extLst>
          </p:cNvPr>
          <p:cNvPicPr>
            <a:picLocks noChangeAspect="1"/>
          </p:cNvPicPr>
          <p:nvPr/>
        </p:nvPicPr>
        <p:blipFill>
          <a:blip r:embed="rId3"/>
          <a:stretch>
            <a:fillRect/>
          </a:stretch>
        </p:blipFill>
        <p:spPr>
          <a:xfrm>
            <a:off x="4307238" y="1380314"/>
            <a:ext cx="3575685" cy="2011045"/>
          </a:xfrm>
          <a:prstGeom prst="rect">
            <a:avLst/>
          </a:prstGeom>
        </p:spPr>
      </p:pic>
      <p:sp>
        <p:nvSpPr>
          <p:cNvPr id="5" name="TextBox 4">
            <a:extLst>
              <a:ext uri="{FF2B5EF4-FFF2-40B4-BE49-F238E27FC236}">
                <a16:creationId xmlns:a16="http://schemas.microsoft.com/office/drawing/2014/main" id="{9BB1A566-DDAD-4AAA-AD8C-1F09DB105F83}"/>
              </a:ext>
            </a:extLst>
          </p:cNvPr>
          <p:cNvSpPr txBox="1"/>
          <p:nvPr/>
        </p:nvSpPr>
        <p:spPr>
          <a:xfrm>
            <a:off x="4186869" y="3580565"/>
            <a:ext cx="3737931" cy="28623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Ensemble-driven planning products.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This example shows a Red Amber Green probability of occurrence of a customer specified threshold, used for planning military flying of fragile WW2 aircraft. This product was re-designed from a deterministic, manually created risk table, to an automated MOGREPS-UK feed with great success. [p(gust&gt;26kt)]</a:t>
            </a:r>
          </a:p>
        </p:txBody>
      </p:sp>
      <p:pic>
        <p:nvPicPr>
          <p:cNvPr id="9" name="Picture 8">
            <a:extLst>
              <a:ext uri="{FF2B5EF4-FFF2-40B4-BE49-F238E27FC236}">
                <a16:creationId xmlns:a16="http://schemas.microsoft.com/office/drawing/2014/main" id="{F6C1D9C6-1332-409E-B673-3680F8666657}"/>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1230" y="1343938"/>
            <a:ext cx="3740150" cy="2159000"/>
          </a:xfrm>
          <a:prstGeom prst="rect">
            <a:avLst/>
          </a:prstGeom>
          <a:noFill/>
          <a:ln>
            <a:noFill/>
          </a:ln>
        </p:spPr>
      </p:pic>
      <p:sp>
        <p:nvSpPr>
          <p:cNvPr id="11" name="TextBox 10">
            <a:extLst>
              <a:ext uri="{FF2B5EF4-FFF2-40B4-BE49-F238E27FC236}">
                <a16:creationId xmlns:a16="http://schemas.microsoft.com/office/drawing/2014/main" id="{A155F1A9-F44B-49B1-8BA2-0D9D7E69F321}"/>
              </a:ext>
            </a:extLst>
          </p:cNvPr>
          <p:cNvSpPr txBox="1"/>
          <p:nvPr/>
        </p:nvSpPr>
        <p:spPr>
          <a:xfrm>
            <a:off x="8211701" y="3505750"/>
            <a:ext cx="4029051" cy="28623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Newly developed tools to exploit our ensembles.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The Military </a:t>
            </a:r>
            <a:r>
              <a:rPr kumimoji="0" lang="en-GB" sz="1800" b="0" i="0" u="none" strike="noStrike" kern="1200" cap="none" spc="0" normalizeH="0" baseline="0" noProof="0" err="1">
                <a:ln>
                  <a:noFill/>
                </a:ln>
                <a:solidFill>
                  <a:prstClr val="black"/>
                </a:solidFill>
                <a:effectLst/>
                <a:uLnTx/>
                <a:uFillTx/>
                <a:latin typeface="Calibri"/>
                <a:ea typeface="Calibri" panose="020F0502020204030204" pitchFamily="34" charset="0"/>
                <a:cs typeface="Times New Roman"/>
              </a:rPr>
              <a:t>MetOc</a:t>
            </a:r>
            <a:r>
              <a:rPr kumimoji="0" lang="en-GB" sz="1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 Visualisation Hub (MMVH) is a web-based tool developed for the British military to ensure access to meteorological data, no matter how big the data, even with bandwidth limitations. It has allowed us to developed novel ways to display and utilise ensemble data.</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Times New Roman"/>
            </a:endParaRPr>
          </a:p>
        </p:txBody>
      </p:sp>
      <p:sp>
        <p:nvSpPr>
          <p:cNvPr id="13" name="TextBox 12">
            <a:extLst>
              <a:ext uri="{FF2B5EF4-FFF2-40B4-BE49-F238E27FC236}">
                <a16:creationId xmlns:a16="http://schemas.microsoft.com/office/drawing/2014/main" id="{785B0CB0-A75F-420A-8F12-DB31D8B8103F}"/>
              </a:ext>
            </a:extLst>
          </p:cNvPr>
          <p:cNvSpPr txBox="1"/>
          <p:nvPr/>
        </p:nvSpPr>
        <p:spPr>
          <a:xfrm>
            <a:off x="118564" y="3583284"/>
            <a:ext cx="3481886" cy="28623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Ensemble-driven flood impacts decision tools.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We are able to show likelihood and impact of coastal flooding across a 7 day period, using MOGREPS-G &amp; </a:t>
            </a:r>
            <a:r>
              <a:rPr kumimoji="0" lang="en-GB" sz="1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Nemo Surge (driven by MOGREPS G) data. This </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helps us alert local authorities with increased notice, to trigger action to keep the public safe.</a:t>
            </a:r>
          </a:p>
        </p:txBody>
      </p:sp>
      <p:pic>
        <p:nvPicPr>
          <p:cNvPr id="6" name="Picture 6" descr="Map&#10;&#10;Description automatically generated">
            <a:extLst>
              <a:ext uri="{FF2B5EF4-FFF2-40B4-BE49-F238E27FC236}">
                <a16:creationId xmlns:a16="http://schemas.microsoft.com/office/drawing/2014/main" id="{44C1D9DA-C6FE-8E05-2E40-A83090427741}"/>
              </a:ext>
            </a:extLst>
          </p:cNvPr>
          <p:cNvPicPr>
            <a:picLocks noChangeAspect="1"/>
          </p:cNvPicPr>
          <p:nvPr/>
        </p:nvPicPr>
        <p:blipFill>
          <a:blip r:embed="rId6"/>
          <a:stretch>
            <a:fillRect/>
          </a:stretch>
        </p:blipFill>
        <p:spPr>
          <a:xfrm>
            <a:off x="342900" y="1344077"/>
            <a:ext cx="3257550" cy="2083870"/>
          </a:xfrm>
          <a:prstGeom prst="rect">
            <a:avLst/>
          </a:prstGeom>
        </p:spPr>
      </p:pic>
    </p:spTree>
    <p:extLst>
      <p:ext uri="{BB962C8B-B14F-4D97-AF65-F5344CB8AC3E}">
        <p14:creationId xmlns:p14="http://schemas.microsoft.com/office/powerpoint/2010/main" val="297257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11.xml><?xml version="1.0" encoding="utf-8"?>
<a:theme xmlns:a="http://schemas.openxmlformats.org/drawingml/2006/main" name="7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3.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4.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Met_Office_PowerPoint_Template" id="{087F1D55-BA79-4962-BA6D-E15AF8FC5BA3}" vid="{26193FBF-F427-4F77-AA54-31FE1D919D3D}"/>
    </a:ext>
  </a:extLst>
</a:theme>
</file>

<file path=ppt/theme/theme5.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847E6"/>
          </a:solid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6.xml><?xml version="1.0" encoding="utf-8"?>
<a:theme xmlns:a="http://schemas.openxmlformats.org/drawingml/2006/main" name="3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7.xml><?xml version="1.0" encoding="utf-8"?>
<a:theme xmlns:a="http://schemas.openxmlformats.org/drawingml/2006/main" name="4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8.xml><?xml version="1.0" encoding="utf-8"?>
<a:theme xmlns:a="http://schemas.openxmlformats.org/drawingml/2006/main" name="6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19B062-023A-40C9-A3F4-13BE4308F963}" vid="{E3889E12-D829-4549-AA70-6F580A5BA266}"/>
    </a:ext>
  </a:extLst>
</a:theme>
</file>

<file path=ppt/theme/theme9.xml><?xml version="1.0" encoding="utf-8"?>
<a:theme xmlns:a="http://schemas.openxmlformats.org/drawingml/2006/main" name="5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docMetadata/LabelInfo.xml><?xml version="1.0" encoding="utf-8"?>
<clbl:labelList xmlns:clbl="http://schemas.microsoft.com/office/2020/mipLabelMetadata">
  <clbl:label id="{17f18161-20d7-4746-87fd-50fe3e3b6619}" enabled="0" method="" siteId="{17f18161-20d7-4746-87fd-50fe3e3b6619}" removed="1"/>
</clbl:labelList>
</file>

<file path=docProps/app.xml><?xml version="1.0" encoding="utf-8"?>
<Properties xmlns="http://schemas.openxmlformats.org/officeDocument/2006/extended-properties" xmlns:vt="http://schemas.openxmlformats.org/officeDocument/2006/docPropsVTypes">
  <TotalTime>5243</TotalTime>
  <Words>663</Words>
  <Application>Microsoft Office PowerPoint</Application>
  <PresentationFormat>Widescreen</PresentationFormat>
  <Paragraphs>75</Paragraphs>
  <Slides>9</Slides>
  <Notes>3</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9</vt:i4>
      </vt:variant>
    </vt:vector>
  </HeadingPairs>
  <TitlesOfParts>
    <vt:vector size="26" baseType="lpstr">
      <vt:lpstr>Arial</vt:lpstr>
      <vt:lpstr>Calibri</vt:lpstr>
      <vt:lpstr>Calibri Light</vt:lpstr>
      <vt:lpstr>FSEmeric</vt:lpstr>
      <vt:lpstr>Helvetica Light</vt:lpstr>
      <vt:lpstr>Times</vt:lpstr>
      <vt:lpstr>Office Theme</vt:lpstr>
      <vt:lpstr>Met Office PowerPoint Template</vt:lpstr>
      <vt:lpstr>1_Met Office PowerPoint Template</vt:lpstr>
      <vt:lpstr>1_Office Theme</vt:lpstr>
      <vt:lpstr>2_Met Office PowerPoint Template</vt:lpstr>
      <vt:lpstr>3_Met Office PowerPoint Template</vt:lpstr>
      <vt:lpstr>4_Met Office PowerPoint Template</vt:lpstr>
      <vt:lpstr>6_Office Theme</vt:lpstr>
      <vt:lpstr>5_Met Office PowerPoint Template</vt:lpstr>
      <vt:lpstr>6_Met Office PowerPoint Template</vt:lpstr>
      <vt:lpstr>7_Met Office PowerPoint Template</vt:lpstr>
      <vt:lpstr>PowerPoint Presentation</vt:lpstr>
      <vt:lpstr>PowerPoint Presentation</vt:lpstr>
      <vt:lpstr>PowerPoint Presentation</vt:lpstr>
      <vt:lpstr>PowerPoint Presentation</vt:lpstr>
      <vt:lpstr>Heatwave Warnings</vt:lpstr>
      <vt:lpstr>Hydrological Modelling</vt:lpstr>
      <vt:lpstr>PowerPoint Presentation</vt:lpstr>
      <vt:lpstr>Aviation arrival times</vt:lpstr>
      <vt:lpstr>Examples of user cases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Co-Development</dc:title>
  <dc:creator>Mylne, Ken</dc:creator>
  <cp:lastModifiedBy>Ken Mylne</cp:lastModifiedBy>
  <cp:revision>10</cp:revision>
  <dcterms:created xsi:type="dcterms:W3CDTF">2023-01-17T10:47:23Z</dcterms:created>
  <dcterms:modified xsi:type="dcterms:W3CDTF">2024-08-29T13:35:44Z</dcterms:modified>
</cp:coreProperties>
</file>