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2"/>
    <p:restoredTop sz="96405"/>
  </p:normalViewPr>
  <p:slideViewPr>
    <p:cSldViewPr snapToGrid="0" showGuides="1">
      <p:cViewPr varScale="1">
        <p:scale>
          <a:sx n="124" d="100"/>
          <a:sy n="124" d="100"/>
        </p:scale>
        <p:origin x="8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6" d="100"/>
          <a:sy n="156" d="100"/>
        </p:scale>
        <p:origin x="68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3B3836-B620-BF3A-C62F-6384AFB2BF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66A69-42C6-573E-C7AA-0E1DA036F9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08FD8-32B2-CD4B-8056-56894020E1C5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15D2E-6DEF-07E1-9EAE-10F28D5BD0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33FEF-BE09-3FB7-E36A-C110018CBA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91743-E589-B343-88F7-6A6B98AC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23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CBFFE-A999-2C4F-BDCF-0AB58FB7B74C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68F10-5280-8F47-9274-DBE6EC4A8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8EF7-3BF0-8654-818B-06C0F9DC6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241521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341988-5E86-71CB-9BA3-DC4249470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4557"/>
            <a:ext cx="9144000" cy="146836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File:NOAA logo.svg - Wikimedia Commons">
            <a:extLst>
              <a:ext uri="{FF2B5EF4-FFF2-40B4-BE49-F238E27FC236}">
                <a16:creationId xmlns:a16="http://schemas.microsoft.com/office/drawing/2014/main" id="{209CE793-EF4F-BCCC-1A7F-3642EDB5D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543" y="114683"/>
            <a:ext cx="1290013" cy="12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27021B-B25E-047F-3ED4-967DEB93AB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95" y="136525"/>
            <a:ext cx="2871757" cy="127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24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D61D4-E05C-2E05-FF44-EFCE9023F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CAEFA-93A8-89A1-4053-CDBCF096E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47749-DB86-0A01-915F-7A892FB4EA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5C704-A499-D04D-AF76-218508A051BD}" type="datetime1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B1B4B-116D-582E-FAB6-FE861F603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5A031-A8AC-FAC3-5460-DF1EBF24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CFB55-B87C-E543-B83E-E3195F4C1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C37295-D79E-A45B-03B8-63A043393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211FE7-A139-3B2A-1C58-157E924B5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5B1E4-07F5-62A7-6CF0-CAB6D8AA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85FFD-F4D9-8F4D-8E1E-26F307F3F1F7}" type="datetime1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002F-C35B-2247-63DF-6CC0362E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94E7F-F0F3-EE76-56B6-8E7FF9E7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CFB55-B87C-E543-B83E-E3195F4C1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3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D1E1EA2-7EDC-8C2A-C90B-BFFB8542E911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DC25DB-A272-5B41-8AAB-AB6FC8D508BE}" type="datetime1">
              <a:rPr lang="en-US" smtClean="0"/>
              <a:pPr/>
              <a:t>8/27/24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38945CF-3852-5FE9-7B24-41668147123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9CFB55-B87C-E543-B83E-E3195F4C1A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68DB2C-2223-0FE6-6A13-D7A8C1CD50E1}"/>
              </a:ext>
            </a:extLst>
          </p:cNvPr>
          <p:cNvSpPr/>
          <p:nvPr userDrawn="1"/>
        </p:nvSpPr>
        <p:spPr>
          <a:xfrm>
            <a:off x="0" y="5914417"/>
            <a:ext cx="12192000" cy="9435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09479F-8B65-5633-DFE3-CD1B0246CB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657" y="6085674"/>
            <a:ext cx="1288511" cy="635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85B275-1A1E-46DD-33C7-0E6E102B1437}"/>
              </a:ext>
            </a:extLst>
          </p:cNvPr>
          <p:cNvSpPr txBox="1"/>
          <p:nvPr userDrawn="1"/>
        </p:nvSpPr>
        <p:spPr>
          <a:xfrm>
            <a:off x="6886617" y="6033959"/>
            <a:ext cx="505624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Cooperative Institute for Research in Environmental Sciences</a:t>
            </a:r>
          </a:p>
          <a:p>
            <a:r>
              <a:rPr lang="en-US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UNIVERSITY OF COLORADO </a:t>
            </a:r>
            <a:r>
              <a:rPr lang="en-US" sz="1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BOULDER</a:t>
            </a:r>
            <a:r>
              <a:rPr lang="en-US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en-US" sz="1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NOAA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B8188D-B91F-89B3-3F71-87B87F022F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923" y="6330214"/>
            <a:ext cx="405917" cy="3906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FBF04A-882D-4DAA-57B6-B505F108E0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388" y="6324600"/>
            <a:ext cx="405917" cy="405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214187-F855-DD05-2130-D5D656802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E6E83-F945-96EF-D9D4-53DAA5059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FA8C4-5C0A-5D7E-8C9B-3ECDC35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105F12-56F3-DC4E-91D4-76B28590CF18}" type="datetime1">
              <a:rPr lang="en-US" smtClean="0"/>
              <a:t>8/27/24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19034-6AAC-E5B4-7BE6-386CD3FA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FCED1-E72C-C493-C642-44B806A2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CFB55-B87C-E543-B83E-E3195F4C1A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74784-EAFE-B6D0-2680-B158BD5D8032}"/>
              </a:ext>
            </a:extLst>
          </p:cNvPr>
          <p:cNvSpPr txBox="1"/>
          <p:nvPr userDrawn="1"/>
        </p:nvSpPr>
        <p:spPr>
          <a:xfrm>
            <a:off x="1854360" y="6009565"/>
            <a:ext cx="505624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</a:rPr>
              <a:t>103</a:t>
            </a:r>
            <a:r>
              <a:rPr lang="en-US" sz="1200" b="1" baseline="30000" dirty="0">
                <a:solidFill>
                  <a:schemeClr val="bg1"/>
                </a:solidFill>
              </a:rPr>
              <a:t>rd </a:t>
            </a:r>
            <a:r>
              <a:rPr lang="en-US" sz="1200" b="1" baseline="0" dirty="0">
                <a:solidFill>
                  <a:schemeClr val="bg1"/>
                </a:solidFill>
              </a:rPr>
              <a:t>AMS Annual Meeting Denver CO</a:t>
            </a:r>
          </a:p>
          <a:p>
            <a:pPr marL="941388" indent="-931863">
              <a:tabLst/>
            </a:pPr>
            <a:r>
              <a:rPr lang="en-US" sz="1200" baseline="0" dirty="0">
                <a:solidFill>
                  <a:schemeClr val="bg1"/>
                </a:solidFill>
              </a:rPr>
              <a:t>Bianca Adler – The atmospheric boundary layer in the East River Valley during the seasonal snow-cover change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8ED941-D89E-C96E-21EA-147CD954F52F}"/>
              </a:ext>
            </a:extLst>
          </p:cNvPr>
          <p:cNvCxnSpPr/>
          <p:nvPr userDrawn="1"/>
        </p:nvCxnSpPr>
        <p:spPr>
          <a:xfrm>
            <a:off x="167232" y="884584"/>
            <a:ext cx="7300368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4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83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0EB66-DBEF-BA21-C556-ED311EC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B5AB0-43D7-9CE6-A5FA-1F638FFCF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5C009-DAAA-BBEB-C6B7-87CA87BE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54B5F1-A718-EB46-B3BD-94D57FCC099E}" type="datetime1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18A13-8C19-FCF0-03AC-BAA76E39C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8A120-7130-D4BD-31A1-D93094103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CFB55-B87C-E543-B83E-E3195F4C1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6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8EBE-F5A9-85E6-AABA-78A302606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BE651-C380-B316-DBCD-871CDFB4F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A2AB5-4D87-B9A5-39BC-BFAAEE0F8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A9D67-0667-BAA2-C3B3-2EFFECBC2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ECDCD-7D4E-E443-BD8C-C24519F67595}" type="datetime1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580C4-00AE-29B9-81ED-E26A8B56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8B8B2-F391-3288-EA29-FBD91360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CFB55-B87C-E543-B83E-E3195F4C1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7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78D1-FCB9-0162-9DCE-19463DBD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A7EF5-4E2C-DDEF-3887-6D4323C87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D00FD-3EFC-3606-F4E5-1BF6762D8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13B2D5-831A-5FB9-0F15-AF4758028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D9BB1-2DFD-04EE-7A63-46CDD55F0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38C41-F560-A9D7-9669-EE177D98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14EE4-D919-1B4E-BCE5-3FFF018106BA}" type="datetime1">
              <a:rPr lang="en-US" smtClean="0"/>
              <a:t>8/27/24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F9B278-6AC9-56D4-F5FE-372CD1D3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2968EF-D287-99BC-70F2-6F76DE2A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CFB55-B87C-E543-B83E-E3195F4C1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8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7993D-9DD4-8002-2F98-046C357A8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F8F13-A0D4-18B0-79C9-C2A69F12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6AE997-2C18-3747-BA22-4E0D2025CAF8}" type="datetime1">
              <a:rPr lang="en-US" smtClean="0"/>
              <a:t>8/27/24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68F79E-522F-895B-35EC-2FADBBF2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00881-1EEB-8006-F29D-A64AE3C2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CFB55-B87C-E543-B83E-E3195F4C1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2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5DC6E-A3EC-516A-853C-FC270DE4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E93396-E9D9-3E40-9C90-B6886FECCCB4}" type="datetime1">
              <a:rPr lang="en-US" smtClean="0"/>
              <a:t>8/27/24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ABBC9-0258-8AB3-6E88-40AD7C700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3293D-847C-D74A-3FB2-A6C44690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CFB55-B87C-E543-B83E-E3195F4C1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8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FFEF-E746-A727-7156-BBA1AB7B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636A1-BAC8-2D98-035A-3F64F8F6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BF249-4941-4311-AE30-B9197FEC2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1735E-24B1-7F72-73B6-EA8131A7D0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EA4FC-EB6F-1049-BFA6-2B8B73C4A8F3}" type="datetime1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854F3-4806-D360-9C6F-3FDD3725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92C1D-19F8-5AAE-1D42-3E560316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CFB55-B87C-E543-B83E-E3195F4C1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7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29712-3D67-F2D9-E608-BE14C994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A5C07F-81BC-D747-6CB2-F998118DC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F372B-BB9D-770D-2994-A40CC0595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A3E9E-87F0-74C1-91F4-770CDDBF3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15927-87F2-5E42-9EDD-C24F4C7DEBCA}" type="datetime1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9F627-705A-D528-A6F9-65BD7A9B5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02DF9-9D69-32C2-5C15-3960D35A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CFB55-B87C-E543-B83E-E3195F4C1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8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21389C-3457-8C7D-F553-013331A8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33" y="127484"/>
            <a:ext cx="11775624" cy="75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D44E2-1D8F-D8B7-548F-0F8DF13CF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232" y="1004126"/>
            <a:ext cx="11775625" cy="480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8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08D4FA7-B97F-C07E-939E-4ADC5CC85124}"/>
              </a:ext>
            </a:extLst>
          </p:cNvPr>
          <p:cNvSpPr/>
          <p:nvPr/>
        </p:nvSpPr>
        <p:spPr>
          <a:xfrm>
            <a:off x="0" y="0"/>
            <a:ext cx="12192000" cy="196123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CF4B4F-393F-2468-4F12-8E042ED303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53" y="111042"/>
            <a:ext cx="1288511" cy="6352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4C18B4-8ECA-8117-B12E-3C7EF4F3182B}"/>
              </a:ext>
            </a:extLst>
          </p:cNvPr>
          <p:cNvSpPr txBox="1"/>
          <p:nvPr/>
        </p:nvSpPr>
        <p:spPr>
          <a:xfrm>
            <a:off x="8160232" y="99246"/>
            <a:ext cx="403176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Cooperative Institute for Research in Environmental Sciences</a:t>
            </a:r>
          </a:p>
          <a:p>
            <a:pPr algn="r"/>
            <a:r>
              <a:rPr lang="en-US" sz="6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UNIVERSITY OF COLORADO </a:t>
            </a:r>
            <a:r>
              <a:rPr lang="en-US" sz="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BOULDER</a:t>
            </a:r>
            <a:r>
              <a:rPr lang="en-US" sz="6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en-US" sz="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NOAA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22BF02-CF82-80A9-1B68-6380DA8FC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052" y="459303"/>
            <a:ext cx="550824" cy="5301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5213C3-D0EF-AD32-ADA8-39AB2892C3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320" y="459303"/>
            <a:ext cx="550824" cy="55082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15A7ED2-82A2-50A8-73D8-7800F91C0177}"/>
              </a:ext>
            </a:extLst>
          </p:cNvPr>
          <p:cNvSpPr txBox="1"/>
          <p:nvPr/>
        </p:nvSpPr>
        <p:spPr>
          <a:xfrm>
            <a:off x="1761831" y="284571"/>
            <a:ext cx="8403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Multi-season analysis of the boundary layer structure and evolution in a high-altitude valley in Colorado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0464D6-3896-C17A-1185-76DD585650DE}"/>
              </a:ext>
            </a:extLst>
          </p:cNvPr>
          <p:cNvSpPr/>
          <p:nvPr/>
        </p:nvSpPr>
        <p:spPr>
          <a:xfrm>
            <a:off x="190237" y="1238678"/>
            <a:ext cx="11811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Bianca Adler</a:t>
            </a:r>
            <a:r>
              <a:rPr lang="en-US" sz="14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bianca.adler@noaa.gov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Christopher J Cox</a:t>
            </a:r>
            <a:r>
              <a:rPr lang="en-US" sz="14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Janet Intrieri</a:t>
            </a:r>
            <a:r>
              <a:rPr lang="en-US" sz="14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Laura Bianco</a:t>
            </a:r>
            <a:r>
              <a:rPr lang="en-US" sz="14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Brian Butterworth</a:t>
            </a:r>
            <a:r>
              <a:rPr lang="en-US" sz="14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Gijs de Boer</a:t>
            </a:r>
            <a:r>
              <a:rPr lang="en-US" sz="14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Michael R. Gallagher</a:t>
            </a:r>
            <a:r>
              <a:rPr lang="en-US" sz="14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Ethan Gutmann</a:t>
            </a:r>
            <a:r>
              <a:rPr lang="en-US" sz="14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Tilden Meyers</a:t>
            </a:r>
            <a:r>
              <a:rPr lang="en-US" sz="14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Joseph Sedlar</a:t>
            </a:r>
            <a:r>
              <a:rPr lang="en-US" sz="14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David D. Turner</a:t>
            </a:r>
            <a:r>
              <a:rPr lang="en-US" sz="14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James M Wilczak</a:t>
            </a:r>
            <a:r>
              <a:rPr lang="en-US" sz="14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Vanessa Caicedo</a:t>
            </a:r>
            <a:r>
              <a:rPr lang="en-US" sz="14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A53329-3C23-518D-C79F-218DC010B46D}"/>
              </a:ext>
            </a:extLst>
          </p:cNvPr>
          <p:cNvSpPr/>
          <p:nvPr/>
        </p:nvSpPr>
        <p:spPr>
          <a:xfrm>
            <a:off x="0" y="1695321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CIRES, University of Colorado Boulder </a:t>
            </a:r>
            <a:r>
              <a:rPr lang="en-US" sz="10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NOAA Physical Sciences Laboratory </a:t>
            </a:r>
            <a:r>
              <a:rPr lang="en-US" sz="10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Center for Atmospheric Research (NCAR) </a:t>
            </a:r>
            <a:r>
              <a:rPr lang="en-US" sz="10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NOAA Air Resources Laboratory </a:t>
            </a:r>
            <a:r>
              <a:rPr lang="en-US" sz="10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NOAA Global Monitoring Laboratory </a:t>
            </a:r>
            <a:r>
              <a:rPr lang="en-US" sz="10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NOAA Global Systems Laboratory</a:t>
            </a:r>
            <a:endParaRPr lang="en-US" sz="1000" baseline="30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FB8F2-1C16-5E1B-5FD8-9E66F7F81713}"/>
              </a:ext>
            </a:extLst>
          </p:cNvPr>
          <p:cNvSpPr txBox="1"/>
          <p:nvPr/>
        </p:nvSpPr>
        <p:spPr>
          <a:xfrm>
            <a:off x="990425" y="2133121"/>
            <a:ext cx="5838008" cy="400110"/>
          </a:xfrm>
          <a:prstGeom prst="rect">
            <a:avLst/>
          </a:prstGeom>
          <a:solidFill>
            <a:srgbClr val="D47777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Q: What are the flow regimes in the East River Valley?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699108-3310-D2D7-5FF3-43AB7AAA3287}"/>
              </a:ext>
            </a:extLst>
          </p:cNvPr>
          <p:cNvGrpSpPr/>
          <p:nvPr/>
        </p:nvGrpSpPr>
        <p:grpSpPr>
          <a:xfrm>
            <a:off x="7806164" y="2133121"/>
            <a:ext cx="3893980" cy="4600388"/>
            <a:chOff x="18219536" y="9529732"/>
            <a:chExt cx="3886022" cy="459098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383A716-3171-248C-E818-79C9C8B485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19536" y="9529732"/>
              <a:ext cx="3886022" cy="4590986"/>
            </a:xfrm>
            <a:prstGeom prst="rect">
              <a:avLst/>
            </a:prstGeom>
          </p:spPr>
        </p:pic>
        <p:sp>
          <p:nvSpPr>
            <p:cNvPr id="30" name="Graphic 1126" descr="Arrow: Clockwise curve with solid fill">
              <a:extLst>
                <a:ext uri="{FF2B5EF4-FFF2-40B4-BE49-F238E27FC236}">
                  <a16:creationId xmlns:a16="http://schemas.microsoft.com/office/drawing/2014/main" id="{23CB10C6-5CD3-0EC9-08F7-3DE019E4BA2B}"/>
                </a:ext>
              </a:extLst>
            </p:cNvPr>
            <p:cNvSpPr/>
            <p:nvPr/>
          </p:nvSpPr>
          <p:spPr>
            <a:xfrm rot="20045656">
              <a:off x="19226728" y="10603685"/>
              <a:ext cx="1292492" cy="2495756"/>
            </a:xfrm>
            <a:custGeom>
              <a:avLst/>
              <a:gdLst>
                <a:gd name="connsiteX0" fmla="*/ 552450 w 552450"/>
                <a:gd name="connsiteY0" fmla="*/ 1598147 h 1598147"/>
                <a:gd name="connsiteX1" fmla="*/ 323850 w 552450"/>
                <a:gd name="connsiteY1" fmla="*/ 518358 h 1598147"/>
                <a:gd name="connsiteX2" fmla="*/ 457200 w 552450"/>
                <a:gd name="connsiteY2" fmla="*/ 518358 h 1598147"/>
                <a:gd name="connsiteX3" fmla="*/ 228600 w 552450"/>
                <a:gd name="connsiteY3" fmla="*/ 59 h 1598147"/>
                <a:gd name="connsiteX4" fmla="*/ 0 w 552450"/>
                <a:gd name="connsiteY4" fmla="*/ 518358 h 1598147"/>
                <a:gd name="connsiteX5" fmla="*/ 123825 w 552450"/>
                <a:gd name="connsiteY5" fmla="*/ 518358 h 1598147"/>
                <a:gd name="connsiteX6" fmla="*/ 552450 w 552450"/>
                <a:gd name="connsiteY6" fmla="*/ 1598147 h 1598147"/>
                <a:gd name="connsiteX0" fmla="*/ 1292492 w 1292492"/>
                <a:gd name="connsiteY0" fmla="*/ 2495756 h 2495756"/>
                <a:gd name="connsiteX1" fmla="*/ 323850 w 1292492"/>
                <a:gd name="connsiteY1" fmla="*/ 518358 h 2495756"/>
                <a:gd name="connsiteX2" fmla="*/ 457200 w 1292492"/>
                <a:gd name="connsiteY2" fmla="*/ 518358 h 2495756"/>
                <a:gd name="connsiteX3" fmla="*/ 228600 w 1292492"/>
                <a:gd name="connsiteY3" fmla="*/ 59 h 2495756"/>
                <a:gd name="connsiteX4" fmla="*/ 0 w 1292492"/>
                <a:gd name="connsiteY4" fmla="*/ 518358 h 2495756"/>
                <a:gd name="connsiteX5" fmla="*/ 123825 w 1292492"/>
                <a:gd name="connsiteY5" fmla="*/ 518358 h 2495756"/>
                <a:gd name="connsiteX6" fmla="*/ 1292492 w 1292492"/>
                <a:gd name="connsiteY6" fmla="*/ 2495756 h 249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2492" h="2495756">
                  <a:moveTo>
                    <a:pt x="1292492" y="2495756"/>
                  </a:moveTo>
                  <a:cubicBezTo>
                    <a:pt x="1292492" y="2495756"/>
                    <a:pt x="323850" y="1436179"/>
                    <a:pt x="323850" y="518358"/>
                  </a:cubicBezTo>
                  <a:lnTo>
                    <a:pt x="457200" y="518358"/>
                  </a:lnTo>
                  <a:lnTo>
                    <a:pt x="228600" y="59"/>
                  </a:lnTo>
                  <a:cubicBezTo>
                    <a:pt x="228600" y="-6419"/>
                    <a:pt x="0" y="518358"/>
                    <a:pt x="0" y="518358"/>
                  </a:cubicBezTo>
                  <a:lnTo>
                    <a:pt x="123825" y="518358"/>
                  </a:lnTo>
                  <a:cubicBezTo>
                    <a:pt x="123825" y="520518"/>
                    <a:pt x="899110" y="2292756"/>
                    <a:pt x="1292492" y="249575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5450"/>
            </a:p>
          </p:txBody>
        </p:sp>
        <p:sp>
          <p:nvSpPr>
            <p:cNvPr id="31" name="Graphic 1126" descr="Arrow: Clockwise curve with solid fill">
              <a:extLst>
                <a:ext uri="{FF2B5EF4-FFF2-40B4-BE49-F238E27FC236}">
                  <a16:creationId xmlns:a16="http://schemas.microsoft.com/office/drawing/2014/main" id="{7D67DF3C-F29C-4C29-01FA-52684618903A}"/>
                </a:ext>
              </a:extLst>
            </p:cNvPr>
            <p:cNvSpPr/>
            <p:nvPr/>
          </p:nvSpPr>
          <p:spPr>
            <a:xfrm rot="6049269" flipH="1">
              <a:off x="19900904" y="10591634"/>
              <a:ext cx="1292492" cy="2495756"/>
            </a:xfrm>
            <a:custGeom>
              <a:avLst/>
              <a:gdLst>
                <a:gd name="connsiteX0" fmla="*/ 552450 w 552450"/>
                <a:gd name="connsiteY0" fmla="*/ 1598147 h 1598147"/>
                <a:gd name="connsiteX1" fmla="*/ 323850 w 552450"/>
                <a:gd name="connsiteY1" fmla="*/ 518358 h 1598147"/>
                <a:gd name="connsiteX2" fmla="*/ 457200 w 552450"/>
                <a:gd name="connsiteY2" fmla="*/ 518358 h 1598147"/>
                <a:gd name="connsiteX3" fmla="*/ 228600 w 552450"/>
                <a:gd name="connsiteY3" fmla="*/ 59 h 1598147"/>
                <a:gd name="connsiteX4" fmla="*/ 0 w 552450"/>
                <a:gd name="connsiteY4" fmla="*/ 518358 h 1598147"/>
                <a:gd name="connsiteX5" fmla="*/ 123825 w 552450"/>
                <a:gd name="connsiteY5" fmla="*/ 518358 h 1598147"/>
                <a:gd name="connsiteX6" fmla="*/ 552450 w 552450"/>
                <a:gd name="connsiteY6" fmla="*/ 1598147 h 1598147"/>
                <a:gd name="connsiteX0" fmla="*/ 1292492 w 1292492"/>
                <a:gd name="connsiteY0" fmla="*/ 2495756 h 2495756"/>
                <a:gd name="connsiteX1" fmla="*/ 323850 w 1292492"/>
                <a:gd name="connsiteY1" fmla="*/ 518358 h 2495756"/>
                <a:gd name="connsiteX2" fmla="*/ 457200 w 1292492"/>
                <a:gd name="connsiteY2" fmla="*/ 518358 h 2495756"/>
                <a:gd name="connsiteX3" fmla="*/ 228600 w 1292492"/>
                <a:gd name="connsiteY3" fmla="*/ 59 h 2495756"/>
                <a:gd name="connsiteX4" fmla="*/ 0 w 1292492"/>
                <a:gd name="connsiteY4" fmla="*/ 518358 h 2495756"/>
                <a:gd name="connsiteX5" fmla="*/ 123825 w 1292492"/>
                <a:gd name="connsiteY5" fmla="*/ 518358 h 2495756"/>
                <a:gd name="connsiteX6" fmla="*/ 1292492 w 1292492"/>
                <a:gd name="connsiteY6" fmla="*/ 2495756 h 249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2492" h="2495756">
                  <a:moveTo>
                    <a:pt x="1292492" y="2495756"/>
                  </a:moveTo>
                  <a:cubicBezTo>
                    <a:pt x="1292492" y="2495756"/>
                    <a:pt x="323850" y="1436179"/>
                    <a:pt x="323850" y="518358"/>
                  </a:cubicBezTo>
                  <a:lnTo>
                    <a:pt x="457200" y="518358"/>
                  </a:lnTo>
                  <a:lnTo>
                    <a:pt x="228600" y="59"/>
                  </a:lnTo>
                  <a:cubicBezTo>
                    <a:pt x="228600" y="-6419"/>
                    <a:pt x="0" y="518358"/>
                    <a:pt x="0" y="518358"/>
                  </a:cubicBezTo>
                  <a:lnTo>
                    <a:pt x="123825" y="518358"/>
                  </a:lnTo>
                  <a:cubicBezTo>
                    <a:pt x="123825" y="520518"/>
                    <a:pt x="899110" y="2292756"/>
                    <a:pt x="1292492" y="2495756"/>
                  </a:cubicBezTo>
                  <a:close/>
                </a:path>
              </a:pathLst>
            </a:custGeom>
            <a:solidFill>
              <a:srgbClr val="D47777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545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089FC47-62DE-6369-4798-37D569D9C3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490726" flipH="1">
              <a:off x="20978639" y="13023465"/>
              <a:ext cx="1024253" cy="1029901"/>
            </a:xfrm>
            <a:prstGeom prst="rect">
              <a:avLst/>
            </a:prstGeom>
            <a:noFill/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1010EB6F-0FE3-2CAC-F175-4326A4254866}"/>
              </a:ext>
            </a:extLst>
          </p:cNvPr>
          <p:cNvSpPr/>
          <p:nvPr/>
        </p:nvSpPr>
        <p:spPr>
          <a:xfrm>
            <a:off x="109119" y="2533231"/>
            <a:ext cx="73578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Main findings:		</a:t>
            </a:r>
          </a:p>
          <a:p>
            <a:pPr marL="304800" indent="-304800">
              <a:spcBef>
                <a:spcPts val="1200"/>
              </a:spcBef>
              <a:buFontTx/>
              <a:buChar char="-"/>
            </a:pPr>
            <a:r>
              <a:rPr lang="en-US" dirty="0"/>
              <a:t>Thermally driven </a:t>
            </a:r>
            <a:r>
              <a:rPr lang="en-US" dirty="0" err="1"/>
              <a:t>upvalley</a:t>
            </a:r>
            <a:r>
              <a:rPr lang="en-US" dirty="0"/>
              <a:t> wind frequently stops in late morning during the warm season</a:t>
            </a:r>
          </a:p>
          <a:p>
            <a:pPr marL="304800" indent="-304800">
              <a:spcBef>
                <a:spcPts val="1200"/>
              </a:spcBef>
              <a:buFontTx/>
              <a:buChar char="-"/>
            </a:pPr>
            <a:r>
              <a:rPr lang="en-US" dirty="0"/>
              <a:t>Deep convective boundary layer grows above ridge height into upper-level flow layer</a:t>
            </a:r>
          </a:p>
          <a:p>
            <a:pPr marL="304800" indent="-304800">
              <a:spcBef>
                <a:spcPts val="1200"/>
              </a:spcBef>
              <a:buFontTx/>
              <a:buChar char="-"/>
            </a:pPr>
            <a:r>
              <a:rPr lang="en-US" dirty="0"/>
              <a:t>Depending on upper-level wind direction, flow is channeled in </a:t>
            </a:r>
            <a:r>
              <a:rPr lang="en-US" dirty="0" err="1"/>
              <a:t>upvalley</a:t>
            </a:r>
            <a:r>
              <a:rPr lang="en-US" dirty="0"/>
              <a:t> (long </a:t>
            </a:r>
            <a:r>
              <a:rPr lang="en-US" dirty="0" err="1"/>
              <a:t>upvalley</a:t>
            </a:r>
            <a:r>
              <a:rPr lang="en-US" dirty="0"/>
              <a:t> wind day) or </a:t>
            </a:r>
            <a:r>
              <a:rPr lang="en-US" dirty="0" err="1"/>
              <a:t>downvalley</a:t>
            </a:r>
            <a:r>
              <a:rPr lang="en-US" dirty="0"/>
              <a:t> wind direction (short </a:t>
            </a:r>
            <a:r>
              <a:rPr lang="en-US" dirty="0" err="1"/>
              <a:t>upvalley</a:t>
            </a:r>
            <a:r>
              <a:rPr lang="en-US" dirty="0"/>
              <a:t> wind day) </a:t>
            </a:r>
            <a:endParaRPr lang="en-US" b="1" u="sng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22BE48-A603-79E6-A8C9-4EB79BF5B062}"/>
              </a:ext>
            </a:extLst>
          </p:cNvPr>
          <p:cNvSpPr/>
          <p:nvPr/>
        </p:nvSpPr>
        <p:spPr>
          <a:xfrm>
            <a:off x="58797" y="5194315"/>
            <a:ext cx="446844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Approach:		</a:t>
            </a:r>
          </a:p>
          <a:p>
            <a:pPr marL="355600" indent="-355600">
              <a:spcBef>
                <a:spcPts val="1200"/>
              </a:spcBef>
              <a:buFontTx/>
              <a:buChar char="-"/>
            </a:pPr>
            <a:r>
              <a:rPr lang="en-US" dirty="0"/>
              <a:t>Analyze comprehensive in situ and remote sensing observations from multi-year research initiative in high-altitude watershed in Rocky Mountains</a:t>
            </a:r>
            <a:endParaRPr lang="en-US" b="1" u="sng" dirty="0"/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1EF18FD8-DF29-CE16-CA0D-0DCC2462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6031" y="5402828"/>
            <a:ext cx="1646122" cy="124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SAIL">
            <a:extLst>
              <a:ext uri="{FF2B5EF4-FFF2-40B4-BE49-F238E27FC236}">
                <a16:creationId xmlns:a16="http://schemas.microsoft.com/office/drawing/2014/main" id="{63BFF69A-0705-ADC6-9B40-C93AAC9B3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598" y="5094876"/>
            <a:ext cx="1930180" cy="124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ADBA4E-6CA8-DDAE-5D37-5DBA8205567A}"/>
              </a:ext>
            </a:extLst>
          </p:cNvPr>
          <p:cNvSpPr txBox="1"/>
          <p:nvPr/>
        </p:nvSpPr>
        <p:spPr>
          <a:xfrm>
            <a:off x="1476337" y="2849534"/>
            <a:ext cx="274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Short </a:t>
            </a:r>
            <a:r>
              <a:rPr lang="en-US" b="1" dirty="0" err="1"/>
              <a:t>upvalley</a:t>
            </a:r>
            <a:r>
              <a:rPr lang="en-US" b="1" dirty="0"/>
              <a:t> wind 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573A5C-478A-9A1B-F46D-89CF7F9C34BA}"/>
              </a:ext>
            </a:extLst>
          </p:cNvPr>
          <p:cNvSpPr txBox="1"/>
          <p:nvPr/>
        </p:nvSpPr>
        <p:spPr>
          <a:xfrm>
            <a:off x="6106711" y="2816185"/>
            <a:ext cx="253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 </a:t>
            </a:r>
            <a:r>
              <a:rPr lang="en-US" b="1" dirty="0" err="1"/>
              <a:t>upvalley</a:t>
            </a:r>
            <a:r>
              <a:rPr lang="en-US" b="1" dirty="0"/>
              <a:t> wind day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3DF6D4-1F78-6CDA-E563-44C18CC6DDAB}"/>
              </a:ext>
            </a:extLst>
          </p:cNvPr>
          <p:cNvGrpSpPr/>
          <p:nvPr/>
        </p:nvGrpSpPr>
        <p:grpSpPr>
          <a:xfrm>
            <a:off x="305498" y="3214639"/>
            <a:ext cx="9417839" cy="3604804"/>
            <a:chOff x="-748339" y="841151"/>
            <a:chExt cx="12599516" cy="48226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5188635-EFD2-7833-4F8A-203F54CDA5BE}"/>
                </a:ext>
              </a:extLst>
            </p:cNvPr>
            <p:cNvGrpSpPr/>
            <p:nvPr/>
          </p:nvGrpSpPr>
          <p:grpSpPr>
            <a:xfrm>
              <a:off x="-748339" y="841151"/>
              <a:ext cx="12599516" cy="4822632"/>
              <a:chOff x="356314" y="19734464"/>
              <a:chExt cx="14544709" cy="5567187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CA80802-1665-C670-7CA3-A0D64D7D56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7954" b="6805"/>
              <a:stretch/>
            </p:blipFill>
            <p:spPr>
              <a:xfrm>
                <a:off x="368181" y="19785968"/>
                <a:ext cx="7387198" cy="2618149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3ED934D-B2DA-7821-5999-BE92A3420C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12867" y="19734464"/>
                <a:ext cx="7185258" cy="2637134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C021263-1741-FB7D-1BF8-7255452874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6" t="6284"/>
              <a:stretch/>
            </p:blipFill>
            <p:spPr>
              <a:xfrm>
                <a:off x="7709967" y="22433314"/>
                <a:ext cx="7191056" cy="2868337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2BEFC29-3AFB-FC87-17D7-F343003073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284"/>
              <a:stretch/>
            </p:blipFill>
            <p:spPr>
              <a:xfrm>
                <a:off x="356314" y="22426301"/>
                <a:ext cx="7387199" cy="2868337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6C2150-764B-4127-835E-0C8D67B48E0F}"/>
                </a:ext>
              </a:extLst>
            </p:cNvPr>
            <p:cNvSpPr txBox="1"/>
            <p:nvPr/>
          </p:nvSpPr>
          <p:spPr>
            <a:xfrm>
              <a:off x="-96738" y="885798"/>
              <a:ext cx="2585323" cy="393454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Aerosol backscatter (HSRL)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296237-6217-2358-07DE-7EFBC8F4F969}"/>
                </a:ext>
              </a:extLst>
            </p:cNvPr>
            <p:cNvSpPr txBox="1"/>
            <p:nvPr/>
          </p:nvSpPr>
          <p:spPr>
            <a:xfrm>
              <a:off x="-104137" y="3221141"/>
              <a:ext cx="3638626" cy="393454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Upper level wind (RAP model analysis)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4E1BC8-76E7-DB58-8A34-868B802D68FA}"/>
                </a:ext>
              </a:extLst>
            </p:cNvPr>
            <p:cNvSpPr/>
            <p:nvPr/>
          </p:nvSpPr>
          <p:spPr>
            <a:xfrm>
              <a:off x="2788496" y="2019766"/>
              <a:ext cx="696977" cy="444314"/>
            </a:xfrm>
            <a:prstGeom prst="rect">
              <a:avLst/>
            </a:prstGeom>
            <a:noFill/>
          </p:spPr>
          <p:txBody>
            <a:bodyPr wrap="square" lIns="79211" tIns="39605" rIns="79211" bIns="39605">
              <a:spAutoFit/>
            </a:bodyPr>
            <a:lstStyle/>
            <a:p>
              <a:pPr algn="ctr"/>
              <a:r>
                <a:rPr lang="en-US" sz="1400" b="1" dirty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rgbClr val="FF40FF"/>
                  </a:solidFill>
                </a:rPr>
                <a:t>CBL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A38CAD-19AE-7943-1BB1-E7C290FC6684}"/>
                </a:ext>
              </a:extLst>
            </p:cNvPr>
            <p:cNvSpPr/>
            <p:nvPr/>
          </p:nvSpPr>
          <p:spPr>
            <a:xfrm>
              <a:off x="649612" y="1546714"/>
              <a:ext cx="841668" cy="482223"/>
            </a:xfrm>
            <a:prstGeom prst="rect">
              <a:avLst/>
            </a:prstGeom>
            <a:noFill/>
          </p:spPr>
          <p:txBody>
            <a:bodyPr wrap="square" lIns="79211" tIns="39605" rIns="79211" bIns="39605">
              <a:spAutoFit/>
            </a:bodyPr>
            <a:lstStyle/>
            <a:p>
              <a:pPr algn="ctr"/>
              <a:r>
                <a:rPr lang="en-US" sz="1400" b="1" dirty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</a:rPr>
                <a:t>AL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58068A-BFA5-5CE8-95A5-A6F651BD4A90}"/>
                </a:ext>
              </a:extLst>
            </p:cNvPr>
            <p:cNvSpPr/>
            <p:nvPr/>
          </p:nvSpPr>
          <p:spPr>
            <a:xfrm>
              <a:off x="818051" y="2159421"/>
              <a:ext cx="904706" cy="821524"/>
            </a:xfrm>
            <a:prstGeom prst="rect">
              <a:avLst/>
            </a:prstGeom>
            <a:noFill/>
          </p:spPr>
          <p:txBody>
            <a:bodyPr wrap="square" lIns="79211" tIns="39605" rIns="79211" bIns="39605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Start </a:t>
              </a:r>
              <a:r>
                <a:rPr lang="en-US" sz="1050" dirty="0" err="1">
                  <a:solidFill>
                    <a:schemeClr val="bg1"/>
                  </a:solidFill>
                </a:rPr>
                <a:t>upvalley</a:t>
              </a:r>
              <a:r>
                <a:rPr lang="en-US" sz="1050" dirty="0">
                  <a:solidFill>
                    <a:schemeClr val="bg1"/>
                  </a:solidFill>
                </a:rPr>
                <a:t> wind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1263840-5B1C-3B35-1FF5-9508069923B3}"/>
                </a:ext>
              </a:extLst>
            </p:cNvPr>
            <p:cNvSpPr/>
            <p:nvPr/>
          </p:nvSpPr>
          <p:spPr>
            <a:xfrm>
              <a:off x="1706167" y="2173388"/>
              <a:ext cx="1081685" cy="472014"/>
            </a:xfrm>
            <a:prstGeom prst="rect">
              <a:avLst/>
            </a:prstGeom>
            <a:noFill/>
          </p:spPr>
          <p:txBody>
            <a:bodyPr wrap="square" lIns="79211" tIns="39605" rIns="79211" bIns="39605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End </a:t>
              </a:r>
              <a:r>
                <a:rPr lang="en-US" sz="1050" dirty="0" err="1">
                  <a:solidFill>
                    <a:schemeClr val="bg1"/>
                  </a:solidFill>
                </a:rPr>
                <a:t>upvalley</a:t>
              </a:r>
              <a:r>
                <a:rPr lang="en-US" sz="1050" dirty="0">
                  <a:solidFill>
                    <a:schemeClr val="bg1"/>
                  </a:solidFill>
                </a:rPr>
                <a:t> wind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3E8C516-3401-C547-7704-85BCDD57E4D4}"/>
                </a:ext>
              </a:extLst>
            </p:cNvPr>
            <p:cNvSpPr/>
            <p:nvPr/>
          </p:nvSpPr>
          <p:spPr>
            <a:xfrm>
              <a:off x="-278366" y="2197516"/>
              <a:ext cx="1115417" cy="273821"/>
            </a:xfrm>
            <a:prstGeom prst="rect">
              <a:avLst/>
            </a:prstGeom>
            <a:noFill/>
          </p:spPr>
          <p:txBody>
            <a:bodyPr wrap="square" lIns="79211" tIns="39605" rIns="79211" bIns="39605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Ridge height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AAA449F-5100-FEDE-9A0B-18E8DDDD14F4}"/>
                </a:ext>
              </a:extLst>
            </p:cNvPr>
            <p:cNvSpPr/>
            <p:nvPr/>
          </p:nvSpPr>
          <p:spPr>
            <a:xfrm>
              <a:off x="6757600" y="1958495"/>
              <a:ext cx="1016391" cy="855104"/>
            </a:xfrm>
            <a:prstGeom prst="rect">
              <a:avLst/>
            </a:prstGeom>
            <a:noFill/>
          </p:spPr>
          <p:txBody>
            <a:bodyPr wrap="square" lIns="79211" tIns="39605" rIns="79211" bIns="39605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Start </a:t>
              </a:r>
              <a:r>
                <a:rPr lang="en-US" sz="1100" dirty="0" err="1">
                  <a:solidFill>
                    <a:schemeClr val="bg1"/>
                  </a:solidFill>
                </a:rPr>
                <a:t>upvalley</a:t>
              </a:r>
              <a:r>
                <a:rPr lang="en-US" sz="1100" dirty="0">
                  <a:solidFill>
                    <a:schemeClr val="bg1"/>
                  </a:solidFill>
                </a:rPr>
                <a:t> wind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13EB0CD-E18F-B9F4-F2DD-3C1F76FA6F04}"/>
              </a:ext>
            </a:extLst>
          </p:cNvPr>
          <p:cNvGrpSpPr/>
          <p:nvPr/>
        </p:nvGrpSpPr>
        <p:grpSpPr>
          <a:xfrm>
            <a:off x="127187" y="108780"/>
            <a:ext cx="7468642" cy="2615345"/>
            <a:chOff x="2665958" y="15167"/>
            <a:chExt cx="7468642" cy="261534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3D233F0-7F83-EE85-2E00-114A9111CE83}"/>
                </a:ext>
              </a:extLst>
            </p:cNvPr>
            <p:cNvGrpSpPr/>
            <p:nvPr/>
          </p:nvGrpSpPr>
          <p:grpSpPr>
            <a:xfrm>
              <a:off x="3703209" y="525214"/>
              <a:ext cx="4856905" cy="2070387"/>
              <a:chOff x="-81707" y="398463"/>
              <a:chExt cx="4856905" cy="2070387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3224195-7509-A430-51CE-5685865A2C9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81707" y="546321"/>
                <a:ext cx="4856905" cy="1922529"/>
                <a:chOff x="-3480564" y="4300117"/>
                <a:chExt cx="4166363" cy="1651586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11738426-D80E-B102-E8FA-AF391999B8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-3480564" y="4300117"/>
                  <a:ext cx="4150957" cy="1333501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773D96D5-24C3-9C57-618F-A7AE22B0B4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-3465158" y="5631894"/>
                  <a:ext cx="4150957" cy="319809"/>
                </a:xfrm>
                <a:prstGeom prst="rect">
                  <a:avLst/>
                </a:prstGeom>
              </p:spPr>
            </p:pic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BAA43428-873C-4727-33B9-9175E2EB4F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1768" y="420086"/>
                <a:ext cx="1498600" cy="163656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59BB938-1005-2E74-5A31-DF1FFEA0D4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18122" y="398463"/>
                <a:ext cx="1498600" cy="163656"/>
              </a:xfrm>
              <a:prstGeom prst="rect">
                <a:avLst/>
              </a:prstGeom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4860898-AFAD-DE8B-396E-63417F217F94}"/>
                </a:ext>
              </a:extLst>
            </p:cNvPr>
            <p:cNvSpPr txBox="1"/>
            <p:nvPr/>
          </p:nvSpPr>
          <p:spPr>
            <a:xfrm>
              <a:off x="3139800" y="154234"/>
              <a:ext cx="6565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24 –</a:t>
              </a:r>
              <a:r>
                <a:rPr lang="en-US" b="1" dirty="0" err="1"/>
                <a:t>hr</a:t>
              </a:r>
              <a:r>
                <a:rPr lang="en-US" b="1" dirty="0"/>
                <a:t> composites of mean wind direction during the warm season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0D486F5-B100-B920-FEF1-5DC4E60932FF}"/>
                </a:ext>
              </a:extLst>
            </p:cNvPr>
            <p:cNvSpPr/>
            <p:nvPr/>
          </p:nvSpPr>
          <p:spPr>
            <a:xfrm>
              <a:off x="2665958" y="15167"/>
              <a:ext cx="7468642" cy="261534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10F5ABA7-798A-FEEA-FD39-8DB6F5E3EB78}"/>
              </a:ext>
            </a:extLst>
          </p:cNvPr>
          <p:cNvSpPr/>
          <p:nvPr/>
        </p:nvSpPr>
        <p:spPr>
          <a:xfrm>
            <a:off x="127187" y="2761505"/>
            <a:ext cx="9684633" cy="4053397"/>
          </a:xfrm>
          <a:prstGeom prst="roundRect">
            <a:avLst>
              <a:gd name="adj" fmla="val 12358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B06F0C4-CC91-B8F3-F9DD-41A873AD74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8588" y="435018"/>
            <a:ext cx="3192383" cy="224722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EDBB206-D15D-4837-CA33-741D0470367E}"/>
              </a:ext>
            </a:extLst>
          </p:cNvPr>
          <p:cNvSpPr txBox="1"/>
          <p:nvPr/>
        </p:nvSpPr>
        <p:spPr>
          <a:xfrm>
            <a:off x="7973969" y="108780"/>
            <a:ext cx="404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Relationship valley and upper level wind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6B291045-AFC9-3CAB-F837-641DCFE16723}"/>
              </a:ext>
            </a:extLst>
          </p:cNvPr>
          <p:cNvSpPr/>
          <p:nvPr/>
        </p:nvSpPr>
        <p:spPr>
          <a:xfrm>
            <a:off x="7689256" y="87915"/>
            <a:ext cx="4384980" cy="261534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D5C6ECD-7AF4-206B-8251-60DBEEFD440A}"/>
              </a:ext>
            </a:extLst>
          </p:cNvPr>
          <p:cNvSpPr/>
          <p:nvPr/>
        </p:nvSpPr>
        <p:spPr>
          <a:xfrm>
            <a:off x="9932846" y="2761504"/>
            <a:ext cx="2082741" cy="4053397"/>
          </a:xfrm>
          <a:prstGeom prst="roundRect">
            <a:avLst>
              <a:gd name="adj" fmla="val 2222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97472D-735F-FCB0-10CD-6C513CF3B20F}"/>
              </a:ext>
            </a:extLst>
          </p:cNvPr>
          <p:cNvSpPr txBox="1"/>
          <p:nvPr/>
        </p:nvSpPr>
        <p:spPr>
          <a:xfrm>
            <a:off x="10051817" y="3105834"/>
            <a:ext cx="18802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Poster ID: </a:t>
            </a:r>
          </a:p>
          <a:p>
            <a:r>
              <a:rPr lang="en-US" b="1" dirty="0"/>
              <a:t>EMS2024-198</a:t>
            </a:r>
          </a:p>
          <a:p>
            <a:endParaRPr lang="en-US" dirty="0"/>
          </a:p>
          <a:p>
            <a:endParaRPr lang="en-US" dirty="0"/>
          </a:p>
          <a:p>
            <a:r>
              <a:rPr lang="en-US" u="sng" dirty="0"/>
              <a:t>Display time:</a:t>
            </a:r>
          </a:p>
          <a:p>
            <a:r>
              <a:rPr lang="en-US" dirty="0"/>
              <a:t>Monday 08:30-</a:t>
            </a:r>
          </a:p>
          <a:p>
            <a:r>
              <a:rPr lang="en-US" dirty="0"/>
              <a:t>Tuesday 19:30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u="sng" dirty="0"/>
              <a:t>Attendance time:</a:t>
            </a:r>
          </a:p>
          <a:p>
            <a:r>
              <a:rPr lang="en-US" b="1" dirty="0"/>
              <a:t>Tuesday </a:t>
            </a:r>
          </a:p>
          <a:p>
            <a:r>
              <a:rPr lang="en-US" b="1" dirty="0"/>
              <a:t>18:00-19:30</a:t>
            </a:r>
          </a:p>
        </p:txBody>
      </p:sp>
    </p:spTree>
    <p:extLst>
      <p:ext uri="{BB962C8B-B14F-4D97-AF65-F5344CB8AC3E}">
        <p14:creationId xmlns:p14="http://schemas.microsoft.com/office/powerpoint/2010/main" val="4106738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FA53428-FBB2-234F-8507-7A8F48C6478A}" vid="{18A76FFC-CD34-EB4A-9C3B-20E51BD2566D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125</TotalTime>
  <Words>272</Words>
  <Application>Microsoft Macintosh PowerPoint</Application>
  <PresentationFormat>Widescreen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 Neue</vt:lpstr>
      <vt:lpstr>Office Theme 2013 - 2022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Bianca Adler</dc:creator>
  <cp:keywords/>
  <dc:description/>
  <cp:lastModifiedBy>Bianca Adler</cp:lastModifiedBy>
  <cp:revision>3</cp:revision>
  <dcterms:created xsi:type="dcterms:W3CDTF">2024-08-22T17:58:38Z</dcterms:created>
  <dcterms:modified xsi:type="dcterms:W3CDTF">2024-08-27T15:41:34Z</dcterms:modified>
  <cp:category/>
</cp:coreProperties>
</file>