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6"/>
    <p:restoredTop sz="96405"/>
  </p:normalViewPr>
  <p:slideViewPr>
    <p:cSldViewPr snapToGrid="0" showGuides="1">
      <p:cViewPr varScale="1">
        <p:scale>
          <a:sx n="108" d="100"/>
          <a:sy n="108" d="100"/>
        </p:scale>
        <p:origin x="10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6" d="100"/>
          <a:sy n="156" d="100"/>
        </p:scale>
        <p:origin x="68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3B3836-B620-BF3A-C62F-6384AFB2BF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66A69-42C6-573E-C7AA-0E1DA036F9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08FD8-32B2-CD4B-8056-56894020E1C5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15D2E-6DEF-07E1-9EAE-10F28D5BD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33FEF-BE09-3FB7-E36A-C110018CB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91743-E589-B343-88F7-6A6B98AC4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3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CBFFE-A999-2C4F-BDCF-0AB58FB7B74C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68F10-5280-8F47-9274-DBE6EC4A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8EF7-3BF0-8654-818B-06C0F9DC6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241521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41988-5E86-71CB-9BA3-DC4249470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4557"/>
            <a:ext cx="9144000" cy="146836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File:NOAA logo.svg - Wikimedia Commons">
            <a:extLst>
              <a:ext uri="{FF2B5EF4-FFF2-40B4-BE49-F238E27FC236}">
                <a16:creationId xmlns:a16="http://schemas.microsoft.com/office/drawing/2014/main" id="{209CE793-EF4F-BCCC-1A7F-3642EDB5D4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7543" y="114683"/>
            <a:ext cx="1290013" cy="129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27021B-B25E-047F-3ED4-967DEB93AB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595" y="136525"/>
            <a:ext cx="2871757" cy="127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24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61D4-E05C-2E05-FF44-EFCE9023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CAEFA-93A8-89A1-4053-CDBCF096E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47749-DB86-0A01-915F-7A892FB4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15C704-A499-D04D-AF76-218508A051BD}" type="datetime1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B1B4B-116D-582E-FAB6-FE861F60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5A031-A8AC-FAC3-5460-DF1EBF24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C37295-D79E-A45B-03B8-63A04339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11FE7-A139-3B2A-1C58-157E924B5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5B1E4-07F5-62A7-6CF0-CAB6D8AA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85FFD-F4D9-8F4D-8E1E-26F307F3F1F7}" type="datetime1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002F-C35B-2247-63DF-6CC0362E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94E7F-F0F3-EE76-56B6-8E7FF9E7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3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D1E1EA2-7EDC-8C2A-C90B-BFFB8542E911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DC25DB-A272-5B41-8AAB-AB6FC8D508BE}" type="datetime1">
              <a:rPr lang="en-US" smtClean="0"/>
              <a:pPr/>
              <a:t>9/3/24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38945CF-3852-5FE9-7B24-41668147123F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9CFB55-B87C-E543-B83E-E3195F4C1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68DB2C-2223-0FE6-6A13-D7A8C1CD50E1}"/>
              </a:ext>
            </a:extLst>
          </p:cNvPr>
          <p:cNvSpPr/>
          <p:nvPr userDrawn="1"/>
        </p:nvSpPr>
        <p:spPr>
          <a:xfrm>
            <a:off x="0" y="5914417"/>
            <a:ext cx="12192000" cy="9435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09479F-8B65-5633-DFE3-CD1B0246CB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6657" y="6085674"/>
            <a:ext cx="1288511" cy="6352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85B275-1A1E-46DD-33C7-0E6E102B1437}"/>
              </a:ext>
            </a:extLst>
          </p:cNvPr>
          <p:cNvSpPr txBox="1"/>
          <p:nvPr userDrawn="1"/>
        </p:nvSpPr>
        <p:spPr>
          <a:xfrm>
            <a:off x="6886617" y="6033959"/>
            <a:ext cx="505624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Cooperative Institute for Research in Environmental Sciences</a:t>
            </a:r>
          </a:p>
          <a:p>
            <a:r>
              <a:rPr lang="en-US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UNIVERSITY OF COLORADO </a:t>
            </a:r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BOULDER</a:t>
            </a:r>
            <a:r>
              <a:rPr lang="en-US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NOAA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B8188D-B91F-89B3-3F71-87B87F022F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9923" y="6330214"/>
            <a:ext cx="405917" cy="3906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FBF04A-882D-4DAA-57B6-B505F108E0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6388" y="6324600"/>
            <a:ext cx="405917" cy="4059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214187-F855-DD05-2130-D5D65680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E6E83-F945-96EF-D9D4-53DAA5059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FA8C4-5C0A-5D7E-8C9B-3ECDC351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105F12-56F3-DC4E-91D4-76B28590CF18}" type="datetime1">
              <a:rPr lang="en-US" smtClean="0"/>
              <a:t>9/3/24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19034-6AAC-E5B4-7BE6-386CD3FA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FCED1-E72C-C493-C642-44B806A2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974784-EAFE-B6D0-2680-B158BD5D8032}"/>
              </a:ext>
            </a:extLst>
          </p:cNvPr>
          <p:cNvSpPr txBox="1"/>
          <p:nvPr userDrawn="1"/>
        </p:nvSpPr>
        <p:spPr>
          <a:xfrm>
            <a:off x="1854360" y="6009565"/>
            <a:ext cx="505624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bg1"/>
                </a:solidFill>
              </a:rPr>
              <a:t>103</a:t>
            </a:r>
            <a:r>
              <a:rPr lang="en-US" sz="1200" b="1" baseline="30000" dirty="0">
                <a:solidFill>
                  <a:schemeClr val="bg1"/>
                </a:solidFill>
              </a:rPr>
              <a:t>rd </a:t>
            </a:r>
            <a:r>
              <a:rPr lang="en-US" sz="1200" b="1" baseline="0" dirty="0">
                <a:solidFill>
                  <a:schemeClr val="bg1"/>
                </a:solidFill>
              </a:rPr>
              <a:t>AMS Annual Meeting Denver CO</a:t>
            </a:r>
          </a:p>
          <a:p>
            <a:pPr marL="941388" indent="-931863">
              <a:tabLst/>
            </a:pPr>
            <a:r>
              <a:rPr lang="en-US" sz="1200" baseline="0" dirty="0">
                <a:solidFill>
                  <a:schemeClr val="bg1"/>
                </a:solidFill>
              </a:rPr>
              <a:t>Bianca Adler – The atmospheric boundary layer in the East River Valley during the seasonal snow-cover change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48ED941-D89E-C96E-21EA-147CD954F52F}"/>
              </a:ext>
            </a:extLst>
          </p:cNvPr>
          <p:cNvCxnSpPr/>
          <p:nvPr userDrawn="1"/>
        </p:nvCxnSpPr>
        <p:spPr>
          <a:xfrm>
            <a:off x="167232" y="884584"/>
            <a:ext cx="7300368" cy="0"/>
          </a:xfrm>
          <a:prstGeom prst="line">
            <a:avLst/>
          </a:prstGeom>
          <a:ln w="76200" cap="rnd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4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83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EB66-DBEF-BA21-C556-ED311EC1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B5AB0-43D7-9CE6-A5FA-1F638FFC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5C009-DAAA-BBEB-C6B7-87CA87BE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54B5F1-A718-EB46-B3BD-94D57FCC099E}" type="datetime1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18A13-8C19-FCF0-03AC-BAA76E39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8A120-7130-D4BD-31A1-D93094103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6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8EBE-F5A9-85E6-AABA-78A30260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BE651-C380-B316-DBCD-871CDFB4F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A2AB5-4D87-B9A5-39BC-BFAAEE0F8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A9D67-0667-BAA2-C3B3-2EFFECBC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3ECDCD-7D4E-E443-BD8C-C24519F67595}" type="datetime1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580C4-00AE-29B9-81ED-E26A8B56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8B8B2-F391-3288-EA29-FBD91360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78D1-FCB9-0162-9DCE-19463DBD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A7EF5-4E2C-DDEF-3887-6D4323C8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D00FD-3EFC-3606-F4E5-1BF6762D8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3B2D5-831A-5FB9-0F15-AF4758028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D9BB1-2DFD-04EE-7A63-46CDD55F0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38C41-F560-A9D7-9669-EE177D98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C14EE4-D919-1B4E-BCE5-3FFF018106BA}" type="datetime1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F9B278-6AC9-56D4-F5FE-372CD1D3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968EF-D287-99BC-70F2-6F76DE2A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8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93D-9DD4-8002-2F98-046C357A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F8F13-A0D4-18B0-79C9-C2A69F12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6AE997-2C18-3747-BA22-4E0D2025CAF8}" type="datetime1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8F79E-522F-895B-35EC-2FADBBF2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00881-1EEB-8006-F29D-A64AE3C2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2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5DC6E-A3EC-516A-853C-FC270DE410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E93396-E9D9-3E40-9C90-B6886FECCCB4}" type="datetime1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ABBC9-0258-8AB3-6E88-40AD7C70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3293D-847C-D74A-3FB2-A6C44690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FFEF-E746-A727-7156-BBA1AB7B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36A1-BAC8-2D98-035A-3F64F8F6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BF249-4941-4311-AE30-B9197FEC2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1735E-24B1-7F72-73B6-EA8131A7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EA4FC-EB6F-1049-BFA6-2B8B73C4A8F3}" type="datetime1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854F3-4806-D360-9C6F-3FDD372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92C1D-19F8-5AAE-1D42-3E560316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7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9712-3D67-F2D9-E608-BE14C994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5C07F-81BC-D747-6CB2-F998118DC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F372B-BB9D-770D-2994-A40CC0595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A3E9E-87F0-74C1-91F4-770CDDBF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C15927-87F2-5E42-9EDD-C24F4C7DEBCA}" type="datetime1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9F627-705A-D528-A6F9-65BD7A9B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02DF9-9D69-32C2-5C15-3960D35A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9CFB55-B87C-E543-B83E-E3195F4C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1389C-3457-8C7D-F553-013331A8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33" y="127484"/>
            <a:ext cx="11775624" cy="75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D44E2-1D8F-D8B7-548F-0F8DF13CF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232" y="1004126"/>
            <a:ext cx="11775625" cy="480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8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08D4FA7-B97F-C07E-939E-4ADC5CC85124}"/>
              </a:ext>
            </a:extLst>
          </p:cNvPr>
          <p:cNvSpPr/>
          <p:nvPr/>
        </p:nvSpPr>
        <p:spPr>
          <a:xfrm>
            <a:off x="-13485" y="0"/>
            <a:ext cx="12192000" cy="213312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BCF4B4F-393F-2468-4F12-8E042ED3035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53" y="111042"/>
            <a:ext cx="1288511" cy="6352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B4C18B4-8ECA-8117-B12E-3C7EF4F3182B}"/>
              </a:ext>
            </a:extLst>
          </p:cNvPr>
          <p:cNvSpPr txBox="1"/>
          <p:nvPr/>
        </p:nvSpPr>
        <p:spPr>
          <a:xfrm>
            <a:off x="8160232" y="99246"/>
            <a:ext cx="403176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Cooperative Institute for Research in Environmental Sciences</a:t>
            </a:r>
          </a:p>
          <a:p>
            <a:pPr algn="r"/>
            <a:r>
              <a:rPr lang="en-US" sz="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UNIVERSITY OF COLORADO </a:t>
            </a:r>
            <a:r>
              <a:rPr lang="en-US" sz="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BOULDER</a:t>
            </a:r>
            <a:r>
              <a:rPr lang="en-US" sz="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and </a:t>
            </a:r>
            <a:r>
              <a:rPr lang="en-US" sz="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NOAA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222BF02-CF82-80A9-1B68-6380DA8FC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052" y="459303"/>
            <a:ext cx="550824" cy="53016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5213C3-D0EF-AD32-ADA8-39AB2892C39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9320" y="459303"/>
            <a:ext cx="550824" cy="55082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15A7ED2-82A2-50A8-73D8-7800F91C0177}"/>
              </a:ext>
            </a:extLst>
          </p:cNvPr>
          <p:cNvSpPr txBox="1"/>
          <p:nvPr/>
        </p:nvSpPr>
        <p:spPr>
          <a:xfrm>
            <a:off x="1470217" y="164058"/>
            <a:ext cx="8403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offshore wind forecasts off the coast of New England in the United States - The Third Wind Forecast Improvement Project (WFIP3)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010EB6F-0FE3-2CAC-F175-4326A4254866}"/>
              </a:ext>
            </a:extLst>
          </p:cNvPr>
          <p:cNvSpPr/>
          <p:nvPr/>
        </p:nvSpPr>
        <p:spPr>
          <a:xfrm>
            <a:off x="58797" y="2297179"/>
            <a:ext cx="52850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ym typeface="Wingdings" pitchFamily="2" charset="2"/>
              </a:rPr>
              <a:t>Ongoing multi-seasonal (18-month long) offshore field campaign off the coast of New England in the Eastern United States</a:t>
            </a:r>
            <a:endParaRPr lang="en-US" sz="2000" b="1" dirty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sz="2000" b="1" dirty="0">
                <a:solidFill>
                  <a:srgbClr val="C00000"/>
                </a:solidFill>
                <a:sym typeface="Wingdings" pitchFamily="2" charset="2"/>
              </a:rPr>
              <a:t>Here: Evaluate NOAA’s operational High-Resolution-Rapid Refresh (HRRR) model for offshore wind forecasts</a:t>
            </a:r>
          </a:p>
          <a:p>
            <a:endParaRPr lang="en-US" sz="2000" b="1" dirty="0">
              <a:sym typeface="Wingdings" pitchFamily="2" charset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7FB819-29C9-5CDD-4E1F-2FE8CD8FD0DF}"/>
              </a:ext>
            </a:extLst>
          </p:cNvPr>
          <p:cNvSpPr/>
          <p:nvPr/>
        </p:nvSpPr>
        <p:spPr>
          <a:xfrm>
            <a:off x="-79459" y="1303676"/>
            <a:ext cx="12350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Bianca Adler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bianca.adler@noaa.gov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James Wilczak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David D. Turner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Raghavendra (Raghu) Krishnamurthy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Anthony Kirincich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Laura Bianco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Timothy Myers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Don Murray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Joseph B. Olson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C5738E-F4F6-65EA-2B99-90D43FBC98AA}"/>
              </a:ext>
            </a:extLst>
          </p:cNvPr>
          <p:cNvSpPr/>
          <p:nvPr/>
        </p:nvSpPr>
        <p:spPr>
          <a:xfrm>
            <a:off x="260985" y="1821538"/>
            <a:ext cx="129162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CIRES, University of Colorado Boulder </a:t>
            </a:r>
            <a:r>
              <a:rPr lang="en-US" sz="11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NOAA Physical Science Laboratory </a:t>
            </a:r>
            <a:r>
              <a:rPr lang="en-US" sz="11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NOAA Global Systems Laboratory </a:t>
            </a:r>
            <a:r>
              <a:rPr lang="en-US" sz="11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Pacific Northwest National Laboratory (PNNL) </a:t>
            </a:r>
            <a:r>
              <a:rPr lang="en-US" sz="11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Woods Hole Oceanographic Institution (WHOI)</a:t>
            </a:r>
            <a:endParaRPr lang="en-US" sz="1100" baseline="30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F06BEB-F51C-957C-C43B-5EC56483D59D}"/>
              </a:ext>
            </a:extLst>
          </p:cNvPr>
          <p:cNvGrpSpPr/>
          <p:nvPr/>
        </p:nvGrpSpPr>
        <p:grpSpPr>
          <a:xfrm>
            <a:off x="5090299" y="4412542"/>
            <a:ext cx="6927529" cy="2405587"/>
            <a:chOff x="4182328" y="4105554"/>
            <a:chExt cx="7640597" cy="26532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24AE1E9-D677-A384-21B5-C6AEA1DD5AB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182328" y="4105554"/>
              <a:ext cx="7640597" cy="2653200"/>
              <a:chOff x="41054718" y="5399247"/>
              <a:chExt cx="19050000" cy="6615118"/>
            </a:xfrm>
          </p:grpSpPr>
          <p:pic>
            <p:nvPicPr>
              <p:cNvPr id="8" name="Picture 8">
                <a:extLst>
                  <a:ext uri="{FF2B5EF4-FFF2-40B4-BE49-F238E27FC236}">
                    <a16:creationId xmlns:a16="http://schemas.microsoft.com/office/drawing/2014/main" id="{AE51C00D-4AED-9683-BFFC-A477F43D27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41054718" y="5399247"/>
                <a:ext cx="19050000" cy="57282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45390AB-6371-692B-B99E-7CF1421B04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41054718" y="11106510"/>
                <a:ext cx="19050000" cy="9078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BFD6F32-0F06-1E7E-52B3-2CC218AF44B6}"/>
                </a:ext>
              </a:extLst>
            </p:cNvPr>
            <p:cNvSpPr txBox="1"/>
            <p:nvPr/>
          </p:nvSpPr>
          <p:spPr>
            <a:xfrm>
              <a:off x="5193712" y="4721359"/>
              <a:ext cx="2384321" cy="9165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..but error in wind capacity factor may be up to 100%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56C6F8A-028B-79AA-F519-F824342A12CE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7578032" y="4754933"/>
              <a:ext cx="3134830" cy="4246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535491C-62D4-0E9C-C36E-DB7C573DE2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2791" y="2218727"/>
            <a:ext cx="6116554" cy="23610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65AB97-4ECD-28E4-F018-7FAE6EB6B016}"/>
              </a:ext>
            </a:extLst>
          </p:cNvPr>
          <p:cNvSpPr txBox="1"/>
          <p:nvPr/>
        </p:nvSpPr>
        <p:spPr>
          <a:xfrm>
            <a:off x="6040723" y="2645292"/>
            <a:ext cx="2119509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Approximately 80 % of wind capacity factor errors less than 0.2</a:t>
            </a:r>
          </a:p>
        </p:txBody>
      </p:sp>
      <p:pic>
        <p:nvPicPr>
          <p:cNvPr id="15" name="Picture 2" descr="A collage of logos representing collaborators on a project">
            <a:extLst>
              <a:ext uri="{FF2B5EF4-FFF2-40B4-BE49-F238E27FC236}">
                <a16:creationId xmlns:a16="http://schemas.microsoft.com/office/drawing/2014/main" id="{03161317-B6F3-D5FE-CA39-45486BAD4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026" y="4186350"/>
            <a:ext cx="3345015" cy="256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38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FA53428-FBB2-234F-8507-7A8F48C6478A}" vid="{18A76FFC-CD34-EB4A-9C3B-20E51BD2566D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1497</TotalTime>
  <Words>169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Wingdings</vt:lpstr>
      <vt:lpstr>Office Theme 2013 - 2022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Bianca Adler</dc:creator>
  <cp:keywords/>
  <dc:description/>
  <cp:lastModifiedBy>Bianca Adler</cp:lastModifiedBy>
  <cp:revision>4</cp:revision>
  <dcterms:created xsi:type="dcterms:W3CDTF">2024-08-22T17:58:38Z</dcterms:created>
  <dcterms:modified xsi:type="dcterms:W3CDTF">2024-09-04T08:45:28Z</dcterms:modified>
  <cp:category/>
</cp:coreProperties>
</file>