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19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5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6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76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7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87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94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0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8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64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87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92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BE0E-4C98-4B76-B99B-10CFE0B58BDD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4713-7005-4C30-9876-83D3CEEC7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0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gif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89468"/>
            <a:ext cx="12192000" cy="3778878"/>
          </a:xfrm>
        </p:spPr>
        <p:txBody>
          <a:bodyPr>
            <a:noAutofit/>
          </a:bodyPr>
          <a:lstStyle/>
          <a:p>
            <a:r>
              <a:rPr lang="en-US" altLang="ja-JP" sz="4800" b="1" dirty="0"/>
              <a:t>How should the anthropogenic heat</a:t>
            </a:r>
            <a:r>
              <a:rPr lang="ja-JP" altLang="en-US" sz="4800" b="1" dirty="0"/>
              <a:t> </a:t>
            </a:r>
            <a:r>
              <a:rPr lang="en-US" altLang="ja-JP" sz="4800" b="1" dirty="0"/>
              <a:t>be </a:t>
            </a:r>
            <a:br>
              <a:rPr lang="en-US" altLang="ja-JP" sz="4800" b="1" dirty="0"/>
            </a:br>
            <a:r>
              <a:rPr lang="en-US" altLang="ja-JP" sz="4800" b="1" dirty="0"/>
              <a:t>treated in the urban surface energy balance: revisit of the definition of Q</a:t>
            </a:r>
            <a:r>
              <a:rPr lang="en-US" altLang="ja-JP" sz="4800" b="1" baseline="-25000" dirty="0"/>
              <a:t>F</a:t>
            </a:r>
            <a:r>
              <a:rPr lang="en-US" altLang="ja-JP" sz="4800" b="1" dirty="0"/>
              <a:t> 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en-US" altLang="ja-JP" sz="4800" dirty="0"/>
              <a:t> 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5718" y="3750548"/>
            <a:ext cx="9712411" cy="1655762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Yukihiro Kikegawa(kikegawa@es.meisei-u.ac.jp)*1, </a:t>
            </a:r>
          </a:p>
          <a:p>
            <a:r>
              <a:rPr kumimoji="1" lang="en-US" altLang="ja-JP" dirty="0"/>
              <a:t>Hirofumi Sugawara*2, Takuto Kobayashi*1, Naoya Maruyama*3</a:t>
            </a:r>
          </a:p>
          <a:p>
            <a:br>
              <a:rPr kumimoji="1" lang="en-US" altLang="ja-JP" dirty="0"/>
            </a:br>
            <a:r>
              <a:rPr kumimoji="1" lang="en-US" altLang="ja-JP" dirty="0"/>
              <a:t>             *1 </a:t>
            </a:r>
            <a:r>
              <a:rPr kumimoji="1" lang="en-US" altLang="ja-JP" dirty="0" err="1"/>
              <a:t>Meisei</a:t>
            </a:r>
            <a:r>
              <a:rPr kumimoji="1" lang="en-US" altLang="ja-JP" dirty="0"/>
              <a:t> University, Japan, *2 National Defense Academy of Japan, </a:t>
            </a:r>
          </a:p>
          <a:p>
            <a:r>
              <a:rPr kumimoji="1" lang="en-US" altLang="ja-JP" dirty="0"/>
              <a:t>*3 Meteorological Engineering Center, Inc., Japan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16417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EMS2024-245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012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b="1" dirty="0"/>
              <a:t>Result 3) </a:t>
            </a:r>
            <a:r>
              <a:rPr lang="en-US" altLang="ja-JP" sz="4000" b="1" dirty="0"/>
              <a:t>Storage heat </a:t>
            </a:r>
            <a:r>
              <a:rPr lang="en-US" altLang="ja-JP" sz="4000" b="1" dirty="0">
                <a:latin typeface="Symbol" panose="05050102010706020507" pitchFamily="18" charset="2"/>
              </a:rPr>
              <a:t>D</a:t>
            </a:r>
            <a:r>
              <a:rPr lang="en-US" altLang="ja-JP" sz="4000" b="1" dirty="0"/>
              <a:t>Qs parameterization are validated.</a:t>
            </a:r>
            <a:endParaRPr lang="ja-JP" altLang="en-US" sz="4000" b="1" dirty="0"/>
          </a:p>
        </p:txBody>
      </p:sp>
      <p:sp>
        <p:nvSpPr>
          <p:cNvPr id="101" name="正方形/長方形 100"/>
          <p:cNvSpPr/>
          <p:nvPr/>
        </p:nvSpPr>
        <p:spPr>
          <a:xfrm>
            <a:off x="70618" y="5780782"/>
            <a:ext cx="663174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/>
              <a:t>Coefficients are best fitted to the observation.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solidFill>
                  <a:schemeClr val="tx1"/>
                </a:solidFill>
              </a:rPr>
              <a:t>OHM agrees with the observation better than the force restore.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/>
              <a:t>Force restore result indicates that the surface </a:t>
            </a:r>
            <a:r>
              <a:rPr lang="en-US" altLang="ja-JP" sz="1600" b="1" dirty="0">
                <a:solidFill>
                  <a:schemeClr val="tx1"/>
                </a:solidFill>
              </a:rPr>
              <a:t>layer storage (1</a:t>
            </a:r>
            <a:r>
              <a:rPr lang="en-US" altLang="ja-JP" sz="1600" b="1" baseline="30000" dirty="0">
                <a:solidFill>
                  <a:schemeClr val="tx1"/>
                </a:solidFill>
              </a:rPr>
              <a:t>st</a:t>
            </a:r>
            <a:r>
              <a:rPr lang="en-US" altLang="ja-JP" sz="1600" b="1" dirty="0">
                <a:solidFill>
                  <a:schemeClr val="tx1"/>
                </a:solidFill>
              </a:rPr>
              <a:t> term) is much less than the deeper layer conduction (2</a:t>
            </a:r>
            <a:r>
              <a:rPr lang="en-US" altLang="ja-JP" sz="1600" b="1" baseline="30000" dirty="0">
                <a:solidFill>
                  <a:schemeClr val="tx1"/>
                </a:solidFill>
              </a:rPr>
              <a:t>nd</a:t>
            </a:r>
            <a:r>
              <a:rPr lang="en-US" altLang="ja-JP" sz="1600" b="1" dirty="0">
                <a:solidFill>
                  <a:schemeClr val="tx1"/>
                </a:solidFill>
              </a:rPr>
              <a:t>). </a:t>
            </a:r>
            <a:endParaRPr lang="ja-JP" altLang="en-US" sz="16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95912" y="925901"/>
            <a:ext cx="7870202" cy="4970274"/>
            <a:chOff x="16476394" y="32752799"/>
            <a:chExt cx="12980384" cy="789860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6394" y="32752799"/>
              <a:ext cx="12980384" cy="7898603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7401858" y="35283558"/>
              <a:ext cx="1557860" cy="1124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/>
                <a:t>force </a:t>
              </a:r>
            </a:p>
            <a:p>
              <a:r>
                <a:rPr kumimoji="1" lang="en-US" altLang="ja-JP" sz="2000" b="1" dirty="0"/>
                <a:t>restore</a:t>
              </a:r>
              <a:endParaRPr kumimoji="1" lang="ja-JP" altLang="en-US" sz="2000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8965110" y="33388142"/>
              <a:ext cx="1252867" cy="1027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/>
                <a:t>JJA</a:t>
              </a:r>
              <a:endParaRPr kumimoji="1" lang="ja-JP" altLang="en-US" sz="3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6457808" y="5763478"/>
                <a:ext cx="5666459" cy="10478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/>
                  <a:t>OHM (</a:t>
                </a:r>
                <a:r>
                  <a:rPr lang="en-US" altLang="ja-JP" sz="1600" dirty="0" err="1"/>
                  <a:t>Grimmond</a:t>
                </a:r>
                <a:r>
                  <a:rPr lang="en-US" altLang="ja-JP" sz="1600" dirty="0"/>
                  <a:t> et al 1991):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ja-JP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𝑄𝑠</m:t>
                    </m:r>
                    <m:r>
                      <a:rPr lang="en-US" altLang="ja-JP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0.37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−0.25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r>
                          <a:rPr lang="en-US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−20.9</m:t>
                    </m:r>
                  </m:oMath>
                </a14:m>
                <a:endParaRPr lang="en-US" altLang="ja-JP" sz="1600" dirty="0"/>
              </a:p>
              <a:p>
                <a:r>
                  <a:rPr lang="en-US" altLang="ja-JP" sz="1600" dirty="0"/>
                  <a:t>Force restore (</a:t>
                </a:r>
                <a:r>
                  <a:rPr lang="en-US" altLang="ja-JP" sz="1600" dirty="0" err="1"/>
                  <a:t>Deardorff</a:t>
                </a:r>
                <a:r>
                  <a:rPr lang="en-US" altLang="ja-JP" sz="1600" dirty="0"/>
                  <a:t>, 1978):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𝑄𝑠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=−1.1</m:t>
                    </m:r>
                    <m:f>
                      <m:f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+15</m:t>
                    </m:r>
                    <m:d>
                      <m:d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−25.6</m:t>
                        </m:r>
                      </m:e>
                    </m:d>
                  </m:oMath>
                </a14:m>
                <a:endParaRPr lang="en-US" altLang="ja-JP" sz="1600" dirty="0"/>
              </a:p>
              <a:p>
                <a:r>
                  <a:rPr lang="en-US" altLang="ja-JP" sz="1600" dirty="0"/>
                  <a:t>Unit of </a:t>
                </a:r>
                <a:r>
                  <a:rPr lang="en-US" altLang="ja-JP" sz="1600" dirty="0" err="1"/>
                  <a:t>dt</a:t>
                </a:r>
                <a:r>
                  <a:rPr lang="en-US" altLang="ja-JP" sz="1600" dirty="0"/>
                  <a:t> is [hour], i.e. </a:t>
                </a:r>
                <a:r>
                  <a:rPr lang="en-US" altLang="ja-JP" sz="1600" dirty="0" err="1"/>
                  <a:t>dTs</a:t>
                </a:r>
                <a:r>
                  <a:rPr lang="en-US" altLang="ja-JP" sz="1600" dirty="0"/>
                  <a:t>/</a:t>
                </a:r>
                <a:r>
                  <a:rPr lang="en-US" altLang="ja-JP" sz="1600" dirty="0" err="1"/>
                  <a:t>dt</a:t>
                </a:r>
                <a:r>
                  <a:rPr lang="en-US" altLang="ja-JP" sz="1600" dirty="0"/>
                  <a:t> in [K h</a:t>
                </a:r>
                <a:r>
                  <a:rPr lang="en-US" altLang="ja-JP" sz="1600" baseline="30000" dirty="0"/>
                  <a:t>-1</a:t>
                </a:r>
                <a:r>
                  <a:rPr lang="en-US" altLang="ja-JP" sz="1600" dirty="0"/>
                  <a:t>] and </a:t>
                </a:r>
                <a:r>
                  <a:rPr lang="en-US" altLang="ja-JP" sz="1600" dirty="0" err="1"/>
                  <a:t>dQ</a:t>
                </a:r>
                <a:r>
                  <a:rPr lang="en-US" altLang="ja-JP" sz="1600" dirty="0"/>
                  <a:t>*/</a:t>
                </a:r>
                <a:r>
                  <a:rPr lang="en-US" altLang="ja-JP" sz="1600" dirty="0" err="1"/>
                  <a:t>dt</a:t>
                </a:r>
                <a:r>
                  <a:rPr lang="en-US" altLang="ja-JP" sz="1600" dirty="0"/>
                  <a:t> in [Wm</a:t>
                </a:r>
                <a:r>
                  <a:rPr lang="en-US" altLang="ja-JP" sz="1600" baseline="30000" dirty="0"/>
                  <a:t>-2</a:t>
                </a:r>
                <a:r>
                  <a:rPr lang="en-US" altLang="ja-JP" sz="1600" dirty="0"/>
                  <a:t> h</a:t>
                </a:r>
                <a:r>
                  <a:rPr lang="en-US" altLang="ja-JP" sz="1600" baseline="30000" dirty="0"/>
                  <a:t>-1</a:t>
                </a:r>
                <a:r>
                  <a:rPr lang="en-US" altLang="ja-JP" sz="1600" dirty="0"/>
                  <a:t>]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808" y="5763478"/>
                <a:ext cx="5666459" cy="1047851"/>
              </a:xfrm>
              <a:prstGeom prst="rect">
                <a:avLst/>
              </a:prstGeom>
              <a:blipFill rotWithShape="0">
                <a:blip r:embed="rId3"/>
                <a:stretch>
                  <a:fillRect l="-429" b="-5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4215" t="3489" r="2224" b="1364"/>
          <a:stretch/>
        </p:blipFill>
        <p:spPr>
          <a:xfrm>
            <a:off x="7947498" y="2626467"/>
            <a:ext cx="4056434" cy="27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Motivation and aims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38200" y="915988"/>
            <a:ext cx="10515600" cy="55017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Amount of anthropogenic heat release from buildings is sometimes assumed to be equal to energy consumption (QF) in buildings (e.g. </a:t>
            </a:r>
            <a:r>
              <a:rPr kumimoji="1" lang="en-US" altLang="ja-JP" dirty="0" err="1"/>
              <a:t>Oke</a:t>
            </a:r>
            <a:r>
              <a:rPr kumimoji="1" lang="en-US" altLang="ja-JP" dirty="0"/>
              <a:t>, 1987).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However, this simple concept ignores the heat loads in rooms (incoming solar radiation through window) and the discharge of heat to the sewage (hot water of bath).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We evaluated heat budget on buildings to test this simplification.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 We evaluated the full terms in heat budget on buildings by filed observation. With this results, we also tested the building energy model (BEM) and the heat storage parameterization.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7" b="65856"/>
          <a:stretch/>
        </p:blipFill>
        <p:spPr>
          <a:xfrm>
            <a:off x="10769600" y="5381244"/>
            <a:ext cx="1422400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312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Observation (</a:t>
            </a:r>
            <a:r>
              <a:rPr kumimoji="1" lang="en-US" altLang="ja-JP" dirty="0" err="1"/>
              <a:t>Yoyogi</a:t>
            </a:r>
            <a:r>
              <a:rPr kumimoji="1" lang="en-US" altLang="ja-JP" dirty="0"/>
              <a:t> site, Tokyo)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74023" y="714479"/>
            <a:ext cx="11843954" cy="6140007"/>
            <a:chOff x="42977" y="786985"/>
            <a:chExt cx="12033400" cy="595374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7" r="15093"/>
            <a:stretch/>
          </p:blipFill>
          <p:spPr>
            <a:xfrm>
              <a:off x="6407279" y="2698698"/>
              <a:ext cx="5669097" cy="40420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75CE19-86F7-7B42-965C-926AEBFD4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" y="1990749"/>
              <a:ext cx="2584231" cy="19358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68EB30A-2DD6-8940-A58A-A6550C805842}"/>
                </a:ext>
              </a:extLst>
            </p:cNvPr>
            <p:cNvGrpSpPr/>
            <p:nvPr/>
          </p:nvGrpSpPr>
          <p:grpSpPr>
            <a:xfrm>
              <a:off x="2658091" y="1921933"/>
              <a:ext cx="3612019" cy="4816557"/>
              <a:chOff x="244954" y="2348412"/>
              <a:chExt cx="3230004" cy="4307147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75A5B95D-1F57-BB46-9DEE-4D8E9FA74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54" y="2348412"/>
                <a:ext cx="3230004" cy="43071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021CFB1-EF61-AF4F-BAC5-A8D4B164C1FA}"/>
                  </a:ext>
                </a:extLst>
              </p:cNvPr>
              <p:cNvSpPr txBox="1"/>
              <p:nvPr/>
            </p:nvSpPr>
            <p:spPr>
              <a:xfrm>
                <a:off x="1026377" y="2767314"/>
                <a:ext cx="86594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sz="1600" dirty="0">
                    <a:solidFill>
                      <a:srgbClr val="0000FF"/>
                    </a:solidFill>
                    <a:latin typeface="+mn-ea"/>
                    <a:sym typeface="Wingdings"/>
                  </a:rPr>
                  <a:t> </a:t>
                </a:r>
                <a:r>
                  <a:rPr lang="en-US" altLang="ja-JP" sz="1600" b="1" dirty="0">
                    <a:solidFill>
                      <a:srgbClr val="FFFF00"/>
                    </a:solidFill>
                    <a:latin typeface="+mn-ea"/>
                    <a:sym typeface="Wingdings"/>
                  </a:rPr>
                  <a:t>52m</a:t>
                </a:r>
                <a:r>
                  <a:rPr kumimoji="1" lang="ja-JP" altLang="en-US" sz="1600" b="1" dirty="0">
                    <a:solidFill>
                      <a:srgbClr val="FFFF00"/>
                    </a:solidFill>
                    <a:latin typeface="+mn-ea"/>
                    <a:sym typeface="Wingdings"/>
                  </a:rPr>
                  <a:t></a:t>
                </a:r>
                <a:endParaRPr kumimoji="1" lang="en-US" altLang="ja-JP" sz="1600" b="1" dirty="0">
                  <a:solidFill>
                    <a:srgbClr val="FFFF00"/>
                  </a:solidFill>
                  <a:latin typeface="+mn-ea"/>
                  <a:sym typeface="Wingdings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8100032-D06D-7A40-85D3-D2D7C9467853}"/>
                  </a:ext>
                </a:extLst>
              </p:cNvPr>
              <p:cNvSpPr txBox="1"/>
              <p:nvPr/>
            </p:nvSpPr>
            <p:spPr>
              <a:xfrm>
                <a:off x="851063" y="3970658"/>
                <a:ext cx="8066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sz="1600" b="1" dirty="0">
                    <a:solidFill>
                      <a:srgbClr val="FFFF00"/>
                    </a:solidFill>
                    <a:latin typeface="+mn-ea"/>
                    <a:sym typeface="Wingdings"/>
                  </a:rPr>
                  <a:t>37m</a:t>
                </a:r>
                <a:r>
                  <a:rPr lang="ja-JP" altLang="en-US" sz="1600" b="1" dirty="0">
                    <a:solidFill>
                      <a:srgbClr val="FFFF00"/>
                    </a:solidFill>
                    <a:latin typeface="+mn-ea"/>
                    <a:sym typeface="Wingdings"/>
                  </a:rPr>
                  <a:t></a:t>
                </a:r>
                <a:endParaRPr lang="en-US" altLang="ja-JP" sz="1600" b="1" dirty="0">
                  <a:solidFill>
                    <a:srgbClr val="FFFF00"/>
                  </a:solidFill>
                  <a:latin typeface="+mn-ea"/>
                  <a:sym typeface="Wingdings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997A289-981A-2D43-963B-CC5FBDE38008}"/>
                  </a:ext>
                </a:extLst>
              </p:cNvPr>
              <p:cNvSpPr txBox="1"/>
              <p:nvPr/>
            </p:nvSpPr>
            <p:spPr>
              <a:xfrm>
                <a:off x="596749" y="5031130"/>
                <a:ext cx="8066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sz="1600" b="1" dirty="0">
                    <a:solidFill>
                      <a:srgbClr val="FFFF00"/>
                    </a:solidFill>
                    <a:latin typeface="+mn-ea"/>
                    <a:sym typeface="Wingdings"/>
                  </a:rPr>
                  <a:t>26m</a:t>
                </a:r>
                <a:r>
                  <a:rPr lang="ja-JP" altLang="en-US" sz="1600" b="1" dirty="0">
                    <a:solidFill>
                      <a:srgbClr val="FFFF00"/>
                    </a:solidFill>
                    <a:latin typeface="+mn-ea"/>
                    <a:sym typeface="Wingdings"/>
                  </a:rPr>
                  <a:t></a:t>
                </a:r>
                <a:endParaRPr lang="en-US" altLang="ja-JP" sz="1600" b="1" dirty="0">
                  <a:solidFill>
                    <a:srgbClr val="FFFF00"/>
                  </a:solidFill>
                  <a:latin typeface="+mn-ea"/>
                  <a:sym typeface="Wingdings"/>
                </a:endParaRP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C46A93-317F-C146-9E35-93FE375C80EC}"/>
                </a:ext>
              </a:extLst>
            </p:cNvPr>
            <p:cNvSpPr txBox="1"/>
            <p:nvPr/>
          </p:nvSpPr>
          <p:spPr>
            <a:xfrm>
              <a:off x="5462984" y="2932506"/>
              <a:ext cx="2286203" cy="46166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latin typeface="+mn-ea"/>
                </a:rPr>
                <a:t>e</a:t>
              </a:r>
              <a:r>
                <a:rPr kumimoji="1" lang="en-US" altLang="ja-JP" sz="2400" b="1" dirty="0">
                  <a:latin typeface="+mn-ea"/>
                </a:rPr>
                <a:t>ddy covariance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0DBC1F4-9610-6E4A-B918-D9D110056047}"/>
                </a:ext>
              </a:extLst>
            </p:cNvPr>
            <p:cNvSpPr txBox="1"/>
            <p:nvPr/>
          </p:nvSpPr>
          <p:spPr>
            <a:xfrm>
              <a:off x="5444563" y="4161018"/>
              <a:ext cx="1297624" cy="46166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latin typeface="+mn-ea"/>
                </a:rPr>
                <a:t>O</a:t>
              </a:r>
              <a:r>
                <a:rPr kumimoji="1" lang="en-US" altLang="ja-JP" sz="2400" b="1" baseline="-25000" dirty="0">
                  <a:latin typeface="+mn-ea"/>
                </a:rPr>
                <a:t>2</a:t>
              </a:r>
              <a:r>
                <a:rPr kumimoji="1" lang="en-US" altLang="ja-JP" sz="2400" b="1" dirty="0">
                  <a:latin typeface="+mn-ea"/>
                </a:rPr>
                <a:t>, CO</a:t>
              </a:r>
              <a:r>
                <a:rPr kumimoji="1" lang="en-US" altLang="ja-JP" sz="2400" b="1" baseline="-25000" dirty="0">
                  <a:latin typeface="+mn-ea"/>
                </a:rPr>
                <a:t>2 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EAE4E19-F7A3-3545-8739-154F821C07E6}"/>
                </a:ext>
              </a:extLst>
            </p:cNvPr>
            <p:cNvSpPr txBox="1"/>
            <p:nvPr/>
          </p:nvSpPr>
          <p:spPr>
            <a:xfrm>
              <a:off x="5462985" y="3405829"/>
              <a:ext cx="1763488" cy="46166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baseline="30000" dirty="0">
                  <a:latin typeface="+mn-ea"/>
                </a:rPr>
                <a:t>14</a:t>
              </a:r>
              <a:r>
                <a:rPr kumimoji="1" lang="en-US" altLang="ja-JP" sz="2400" b="1" dirty="0">
                  <a:latin typeface="+mn-ea"/>
                </a:rPr>
                <a:t>CO</a:t>
              </a:r>
              <a:r>
                <a:rPr kumimoji="1" lang="en-US" altLang="ja-JP" sz="2400" b="1" baseline="-25000" dirty="0">
                  <a:latin typeface="+mn-ea"/>
                </a:rPr>
                <a:t>2 </a:t>
              </a:r>
              <a:r>
                <a:rPr lang="en-US" altLang="ja-JP" sz="2400" b="1" dirty="0">
                  <a:latin typeface="+mn-ea"/>
                </a:rPr>
                <a:t>(flask)</a:t>
              </a:r>
              <a:endParaRPr kumimoji="1" lang="en-US" altLang="ja-JP" sz="2400" b="1" baseline="-25000" dirty="0">
                <a:latin typeface="+mn-ea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CAAA061D-8524-6B42-90F7-CFF19C780A96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4923615" y="3018270"/>
              <a:ext cx="539369" cy="145069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27DEA1C3-07EB-8449-A7E2-8030F591E567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4827454" y="2699347"/>
              <a:ext cx="641441" cy="202421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236CDDE2-862E-6748-9798-8E0ED114AD09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783633" y="3205239"/>
              <a:ext cx="660930" cy="1186612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BA246936-EA05-E344-AF1D-9E2D7F62FEC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923615" y="4318335"/>
              <a:ext cx="520948" cy="73516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7B5AB08-8D2F-4B00-B01A-33551DDD88E7}"/>
                </a:ext>
              </a:extLst>
            </p:cNvPr>
            <p:cNvGrpSpPr/>
            <p:nvPr/>
          </p:nvGrpSpPr>
          <p:grpSpPr>
            <a:xfrm>
              <a:off x="42977" y="3951940"/>
              <a:ext cx="2573222" cy="2786547"/>
              <a:chOff x="1240393" y="369332"/>
              <a:chExt cx="2536139" cy="2746392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0126CCEC-A1D3-4CDA-A63A-A69703921C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8223"/>
              <a:stretch/>
            </p:blipFill>
            <p:spPr>
              <a:xfrm>
                <a:off x="1240393" y="369332"/>
                <a:ext cx="2536139" cy="27463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6710EC7-7D6F-4152-93FC-CDE6870C3693}"/>
                  </a:ext>
                </a:extLst>
              </p:cNvPr>
              <p:cNvSpPr txBox="1"/>
              <p:nvPr/>
            </p:nvSpPr>
            <p:spPr>
              <a:xfrm>
                <a:off x="3138388" y="2655618"/>
                <a:ext cx="512136" cy="427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JJA</a:t>
                </a:r>
                <a:endParaRPr kumimoji="1" lang="ja-JP" altLang="en-US" sz="2400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40AE47B-1DBE-46EB-AB3D-D1A4CE3CCD0F}"/>
                  </a:ext>
                </a:extLst>
              </p:cNvPr>
              <p:cNvSpPr txBox="1"/>
              <p:nvPr/>
            </p:nvSpPr>
            <p:spPr>
              <a:xfrm>
                <a:off x="2629744" y="2501730"/>
                <a:ext cx="495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60%</a:t>
                </a:r>
                <a:endParaRPr kumimoji="1" lang="ja-JP" altLang="en-US" sz="1400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C38D534-6BC7-458A-A90E-545E08526D8F}"/>
                  </a:ext>
                </a:extLst>
              </p:cNvPr>
              <p:cNvSpPr txBox="1"/>
              <p:nvPr/>
            </p:nvSpPr>
            <p:spPr>
              <a:xfrm>
                <a:off x="1303002" y="1297086"/>
                <a:ext cx="580853" cy="37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10%</a:t>
                </a:r>
                <a:endParaRPr kumimoji="1" lang="ja-JP" altLang="en-US" sz="2000" dirty="0"/>
              </a:p>
            </p:txBody>
          </p:sp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FB32FCC7-65B4-4340-A434-0C13C0E3DF2F}"/>
                  </a:ext>
                </a:extLst>
              </p:cNvPr>
              <p:cNvCxnSpPr>
                <a:stCxn id="31" idx="3"/>
              </p:cNvCxnSpPr>
              <p:nvPr/>
            </p:nvCxnSpPr>
            <p:spPr>
              <a:xfrm>
                <a:off x="1883855" y="1482389"/>
                <a:ext cx="889172" cy="1840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ED3DCB0-D738-47C1-BEDF-A7998712A9C2}"/>
                  </a:ext>
                </a:extLst>
              </p:cNvPr>
              <p:cNvSpPr txBox="1"/>
              <p:nvPr/>
            </p:nvSpPr>
            <p:spPr>
              <a:xfrm>
                <a:off x="2607730" y="2227452"/>
                <a:ext cx="495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50%</a:t>
                </a:r>
                <a:endParaRPr kumimoji="1" lang="ja-JP" altLang="en-US" sz="1400" dirty="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1DBE7B6-0340-4136-AA2C-B6EDF0D8C9A6}"/>
                  </a:ext>
                </a:extLst>
              </p:cNvPr>
              <p:cNvSpPr txBox="1"/>
              <p:nvPr/>
            </p:nvSpPr>
            <p:spPr>
              <a:xfrm>
                <a:off x="2585716" y="2022622"/>
                <a:ext cx="495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40%</a:t>
                </a:r>
                <a:endParaRPr kumimoji="1" lang="ja-JP" altLang="en-US" sz="1400" dirty="0"/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EC46A93-317F-C146-9E35-93FE375C80EC}"/>
                </a:ext>
              </a:extLst>
            </p:cNvPr>
            <p:cNvSpPr txBox="1"/>
            <p:nvPr/>
          </p:nvSpPr>
          <p:spPr>
            <a:xfrm>
              <a:off x="5468895" y="2468514"/>
              <a:ext cx="1295547" cy="46166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latin typeface="+mn-ea"/>
                </a:rPr>
                <a:t>r</a:t>
              </a:r>
              <a:r>
                <a:rPr kumimoji="1" lang="en-US" altLang="ja-JP" sz="2400" b="1" dirty="0">
                  <a:latin typeface="+mn-ea"/>
                </a:rPr>
                <a:t>adiation</a:t>
              </a: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CAAA061D-8524-6B42-90F7-CFF19C780A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27454" y="3055628"/>
              <a:ext cx="611670" cy="601266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69E72F5-B5B2-6F49-90B9-644391D2E3BA}"/>
                </a:ext>
              </a:extLst>
            </p:cNvPr>
            <p:cNvSpPr txBox="1"/>
            <p:nvPr/>
          </p:nvSpPr>
          <p:spPr>
            <a:xfrm>
              <a:off x="5473874" y="4885965"/>
              <a:ext cx="1148031" cy="46166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latin typeface="+mn-ea"/>
                </a:rPr>
                <a:t>aerosol</a:t>
              </a:r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DFE4D740-9603-6D48-9D3E-D44A104BD991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5008898" y="5116798"/>
              <a:ext cx="464976" cy="102797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21"/>
            <p:cNvGrpSpPr/>
            <p:nvPr/>
          </p:nvGrpSpPr>
          <p:grpSpPr>
            <a:xfrm>
              <a:off x="53432" y="786985"/>
              <a:ext cx="12022945" cy="1090009"/>
              <a:chOff x="53432" y="786985"/>
              <a:chExt cx="12022945" cy="1090009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53432" y="786985"/>
                <a:ext cx="12022945" cy="1090009"/>
                <a:chOff x="19583" y="585371"/>
                <a:chExt cx="10061341" cy="912168"/>
              </a:xfrm>
            </p:grpSpPr>
            <p:pic>
              <p:nvPicPr>
                <p:cNvPr id="26" name="図 25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78"/>
                <a:stretch/>
              </p:blipFill>
              <p:spPr>
                <a:xfrm>
                  <a:off x="19583" y="585371"/>
                  <a:ext cx="5045545" cy="912168"/>
                </a:xfrm>
                <a:prstGeom prst="rect">
                  <a:avLst/>
                </a:prstGeom>
              </p:spPr>
            </p:pic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147"/>
                <a:stretch/>
              </p:blipFill>
              <p:spPr>
                <a:xfrm>
                  <a:off x="5059181" y="602663"/>
                  <a:ext cx="5021743" cy="893028"/>
                </a:xfrm>
                <a:prstGeom prst="rect">
                  <a:avLst/>
                </a:prstGeom>
              </p:spPr>
            </p:pic>
          </p:grpSp>
          <p:sp>
            <p:nvSpPr>
              <p:cNvPr id="25" name="正方形/長方形 24"/>
              <p:cNvSpPr/>
              <p:nvPr/>
            </p:nvSpPr>
            <p:spPr>
              <a:xfrm>
                <a:off x="53432" y="807648"/>
                <a:ext cx="12022945" cy="10671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8276627" y="6404548"/>
              <a:ext cx="1930400" cy="289250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bg1"/>
                  </a:solidFill>
                </a:rPr>
                <a:t>FOV of radiometer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12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9390"/>
          </a:xfrm>
        </p:spPr>
        <p:txBody>
          <a:bodyPr/>
          <a:lstStyle/>
          <a:p>
            <a:pPr algn="ctr"/>
            <a:r>
              <a:rPr lang="en-US" altLang="ja-JP" dirty="0"/>
              <a:t>Observation (</a:t>
            </a:r>
            <a:r>
              <a:rPr lang="en-US" altLang="ja-JP" dirty="0" err="1"/>
              <a:t>Yoyogi</a:t>
            </a:r>
            <a:r>
              <a:rPr lang="en-US" altLang="ja-JP" dirty="0"/>
              <a:t> site, Tokyo)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748237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b="1" dirty="0"/>
              <a:t>Land cover : residential area with some office buildings and some green area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State of road traffic : two arterial roads at the east and the north of the site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Building morphology : </a:t>
            </a:r>
            <a:r>
              <a:rPr kumimoji="1" lang="en-US" altLang="ja-JP" sz="2400" b="1" dirty="0" err="1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/>
              <a:t>p</a:t>
            </a:r>
            <a:r>
              <a:rPr kumimoji="1" lang="en-US" altLang="ja-JP" sz="2400" b="1" dirty="0"/>
              <a:t> = 0.35, </a:t>
            </a:r>
            <a:r>
              <a:rPr lang="en-US" altLang="ja-JP" sz="2400" b="1" dirty="0">
                <a:latin typeface="Symbol" panose="05050102010706020507" pitchFamily="18" charset="2"/>
              </a:rPr>
              <a:t>l</a:t>
            </a:r>
            <a:r>
              <a:rPr lang="en-US" altLang="ja-JP" sz="2400" b="1" dirty="0"/>
              <a:t>f = 1.56, building height H =11.1m</a:t>
            </a:r>
            <a:r>
              <a:rPr kumimoji="1" lang="en-US" altLang="ja-JP" sz="2400" b="1" dirty="0"/>
              <a:t>, aspect ratio H/W = 1.3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b="1" dirty="0"/>
              <a:t>Vegetation area : 25% in the flux footprint in JJA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Measurements : eddy covariance (heat, vapor, CO</a:t>
            </a:r>
            <a:r>
              <a:rPr lang="en-US" altLang="ja-JP" sz="2400" b="1" baseline="-25000" dirty="0"/>
              <a:t>2</a:t>
            </a:r>
            <a:r>
              <a:rPr lang="en-US" altLang="ja-JP" sz="2400" b="1" dirty="0"/>
              <a:t>), radiation, O</a:t>
            </a:r>
            <a:r>
              <a:rPr lang="en-US" altLang="ja-JP" sz="2400" b="1" baseline="-25000" dirty="0"/>
              <a:t>2</a:t>
            </a:r>
            <a:r>
              <a:rPr lang="en-US" altLang="ja-JP" sz="2400" b="1" dirty="0"/>
              <a:t>, </a:t>
            </a:r>
            <a:r>
              <a:rPr lang="en-US" altLang="ja-JP" sz="2400" b="1" baseline="30000" dirty="0"/>
              <a:t>14</a:t>
            </a:r>
            <a:r>
              <a:rPr lang="en-US" altLang="ja-JP" sz="2400" b="1" dirty="0"/>
              <a:t>CO</a:t>
            </a:r>
            <a:r>
              <a:rPr lang="en-US" altLang="ja-JP" sz="2400" b="1" baseline="-25000" dirty="0"/>
              <a:t>2</a:t>
            </a:r>
            <a:r>
              <a:rPr lang="en-US" altLang="ja-JP" sz="2400" b="1" dirty="0"/>
              <a:t>, aerosol</a:t>
            </a:r>
            <a:r>
              <a:rPr kumimoji="1" lang="en-US" altLang="ja-JP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FOV of down-facing radiometer: roof 29%, road 6%, wall 65%</a:t>
            </a:r>
            <a:endParaRPr kumimoji="1" lang="en-US" altLang="ja-JP" sz="2400" b="1" dirty="0"/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Observation : since 2012 on going  (more than 10 years!)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Analysis period in this poster: Jun – Aug in 2015 – 2019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Details: Hirano et al (2015, SOLA DOI:10.2151/sola.2015-024),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               Sugawara et al (2021, GRL),   Lipson et al (2022, Earth System Science Data),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/>
              <a:t>               </a:t>
            </a:r>
            <a:r>
              <a:rPr lang="en-US" altLang="ja-JP" sz="2400" b="1" dirty="0" err="1"/>
              <a:t>Kaneyasu</a:t>
            </a:r>
            <a:r>
              <a:rPr lang="en-US" altLang="ja-JP" sz="2400" b="1" dirty="0"/>
              <a:t> et al (2020, ACS Earth and Space Chemistry), </a:t>
            </a:r>
            <a:r>
              <a:rPr kumimoji="1" lang="en-US" altLang="ja-JP" sz="2400" b="1" dirty="0"/>
              <a:t>   Ishidoya et al (2011, ACP)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915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255"/>
            <a:ext cx="12192000" cy="46716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600" b="1" dirty="0"/>
              <a:t>Observational evaluation of anthropogenic heat and heat budget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099" y="788415"/>
            <a:ext cx="56822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1) Surface temperature measurement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0308" y="6119851"/>
            <a:ext cx="58056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Sensible heat from urban surface </a:t>
            </a:r>
            <a:r>
              <a:rPr kumimoji="1" lang="en-US" altLang="ja-JP" sz="2800" i="1" dirty="0" err="1"/>
              <a:t>QH</a:t>
            </a:r>
            <a:r>
              <a:rPr kumimoji="1" lang="en-US" altLang="ja-JP" sz="2800" i="1" baseline="-25000" dirty="0" err="1"/>
              <a:t>sfc</a:t>
            </a:r>
            <a:endParaRPr kumimoji="1" lang="ja-JP" altLang="en-US" sz="28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178962" y="3992985"/>
                <a:ext cx="3145861" cy="535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62" y="3992985"/>
                <a:ext cx="3145861" cy="5359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3175084" y="4945105"/>
            <a:ext cx="8825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Zero plan displacement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: Sugawara et al (</a:t>
            </a:r>
            <a:r>
              <a:rPr lang="en-US" altLang="ja-JP" dirty="0"/>
              <a:t>2014, doi.org/10.14887/kazekosymp.23.0_49) </a:t>
            </a:r>
          </a:p>
          <a:p>
            <a:r>
              <a:rPr lang="en-US" altLang="ja-JP" dirty="0"/>
              <a:t>Roughness length for momentum z0 : Hirano</a:t>
            </a:r>
            <a:r>
              <a:rPr kumimoji="1" lang="en-US" altLang="ja-JP" dirty="0"/>
              <a:t> et al (</a:t>
            </a:r>
            <a:r>
              <a:rPr lang="en-US" altLang="ja-JP" dirty="0"/>
              <a:t>2016 doi:10.14887/kazekosymp.24.0_85)</a:t>
            </a:r>
          </a:p>
          <a:p>
            <a:r>
              <a:rPr kumimoji="1" lang="en-US" altLang="ja-JP" dirty="0"/>
              <a:t>Roughness length for heat </a:t>
            </a:r>
            <a:r>
              <a:rPr kumimoji="1" lang="en-US" altLang="ja-JP" dirty="0" err="1"/>
              <a:t>zT</a:t>
            </a:r>
            <a:r>
              <a:rPr kumimoji="1" lang="en-US" altLang="ja-JP" dirty="0"/>
              <a:t> : Kanda et al (2007, JAMC)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186558" y="3675956"/>
                <a:ext cx="2342693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𝑠𝑓𝑐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ja-JP" altLang="en-US" sz="1600" i="1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58" y="3675956"/>
                <a:ext cx="2342693" cy="265970"/>
              </a:xfrm>
              <a:prstGeom prst="rect">
                <a:avLst/>
              </a:prstGeom>
              <a:blipFill rotWithShape="0">
                <a:blip r:embed="rId3"/>
                <a:stretch>
                  <a:fillRect l="-234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/>
          <a:srcRect t="20952" r="1749" b="18410"/>
          <a:stretch/>
        </p:blipFill>
        <p:spPr>
          <a:xfrm>
            <a:off x="6255570" y="2796395"/>
            <a:ext cx="5745392" cy="1927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下矢印 18"/>
          <p:cNvSpPr/>
          <p:nvPr/>
        </p:nvSpPr>
        <p:spPr>
          <a:xfrm>
            <a:off x="2474022" y="4863559"/>
            <a:ext cx="405838" cy="125629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570" y="628200"/>
            <a:ext cx="4040999" cy="2020499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463747" y="1423335"/>
            <a:ext cx="6431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Two thermal imagers with different orientation (N and 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Atmospheric correction by LOWTRAN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Pickup typical surface elements (roof, wall, road) and </a:t>
            </a:r>
            <a:br>
              <a:rPr kumimoji="1" lang="en-US" altLang="ja-JP" dirty="0"/>
            </a:br>
            <a:r>
              <a:rPr kumimoji="1" lang="en-US" altLang="ja-JP" dirty="0"/>
              <a:t>L</a:t>
            </a:r>
            <a:r>
              <a:rPr kumimoji="1" lang="ja-JP" altLang="en-US" dirty="0"/>
              <a:t>↑</a:t>
            </a:r>
            <a:r>
              <a:rPr lang="en-US" altLang="ja-JP" dirty="0"/>
              <a:t>-equivalent temperature was calculated.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Evaluate sensible heat flux from surface </a:t>
            </a:r>
            <a:r>
              <a:rPr kumimoji="1" lang="en-US" altLang="ja-JP" dirty="0" err="1"/>
              <a:t>QHsfc</a:t>
            </a:r>
            <a:br>
              <a:rPr kumimoji="1" lang="en-US" altLang="ja-JP" dirty="0"/>
            </a:br>
            <a:r>
              <a:rPr kumimoji="1" lang="en-US" altLang="ja-JP" dirty="0"/>
              <a:t>(it does not include heat emission from car exhausts and ventilation flux through building windows)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618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659"/>
            <a:ext cx="12192000" cy="736565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b="1" dirty="0"/>
              <a:t>Observational evaluation of anthropogenic heat and heat budget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7262" y="2339847"/>
            <a:ext cx="50021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Sensible heat from urban surface </a:t>
            </a:r>
            <a:r>
              <a:rPr kumimoji="1" lang="en-US" altLang="ja-JP" sz="2400" i="1" dirty="0" err="1"/>
              <a:t>QH</a:t>
            </a:r>
            <a:r>
              <a:rPr kumimoji="1" lang="en-US" altLang="ja-JP" sz="2400" i="1" baseline="-25000" dirty="0" err="1"/>
              <a:t>sfc</a:t>
            </a:r>
            <a:endParaRPr kumimoji="1" lang="ja-JP" altLang="en-US" sz="2400" i="1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883" y="1020146"/>
            <a:ext cx="81354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2) Evaluate anthropogenic heat from building </a:t>
            </a:r>
            <a:r>
              <a:rPr kumimoji="1" lang="en-US" altLang="ja-JP" sz="2800" i="1" dirty="0" err="1"/>
              <a:t>QH</a:t>
            </a:r>
            <a:r>
              <a:rPr kumimoji="1" lang="en-US" altLang="ja-JP" sz="2800" i="1" baseline="-25000" dirty="0" err="1"/>
              <a:t>building</a:t>
            </a:r>
            <a:endParaRPr kumimoji="1" lang="ja-JP" altLang="en-US" sz="2800" i="1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7262" y="2939583"/>
            <a:ext cx="71953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Sensible heat flux measurement (eddy covariance) </a:t>
            </a:r>
            <a:r>
              <a:rPr lang="en-US" altLang="ja-JP" sz="2400" i="1" dirty="0" err="1"/>
              <a:t>QH</a:t>
            </a:r>
            <a:r>
              <a:rPr lang="en-US" altLang="ja-JP" sz="2400" i="1" baseline="-25000" dirty="0" err="1"/>
              <a:t>ec</a:t>
            </a:r>
            <a:endParaRPr kumimoji="1" lang="ja-JP" altLang="en-US" sz="2400" i="1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86238" y="5200609"/>
            <a:ext cx="8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30006" y="1313839"/>
            <a:ext cx="2508351" cy="188126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02813" y="1740563"/>
                <a:ext cx="5787930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𝑏𝑢𝑖𝑙𝑑𝑖𝑛𝑔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𝑒𝑐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𝑠𝑓𝑐</m:t>
                          </m:r>
                        </m:sub>
                      </m:sSub>
                      <m:r>
                        <m:rPr>
                          <m:nor/>
                        </m:rPr>
                        <a:rPr lang="ja-JP" altLang="en-US" sz="2800" dirty="0"/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𝑐𝑎𝑟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3" y="1740563"/>
                <a:ext cx="5787930" cy="4658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下矢印 19"/>
          <p:cNvSpPr/>
          <p:nvPr/>
        </p:nvSpPr>
        <p:spPr>
          <a:xfrm>
            <a:off x="423338" y="5497417"/>
            <a:ext cx="344420" cy="72488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grpSp>
        <p:nvGrpSpPr>
          <p:cNvPr id="27" name="グループ化 26"/>
          <p:cNvGrpSpPr/>
          <p:nvPr/>
        </p:nvGrpSpPr>
        <p:grpSpPr>
          <a:xfrm>
            <a:off x="4962885" y="5132256"/>
            <a:ext cx="2274760" cy="1713783"/>
            <a:chOff x="7377411" y="4772532"/>
            <a:chExt cx="2719661" cy="2048967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7418221" y="4772532"/>
              <a:ext cx="2403828" cy="1668404"/>
              <a:chOff x="1749516" y="491621"/>
              <a:chExt cx="4294292" cy="2980501"/>
            </a:xfrm>
          </p:grpSpPr>
          <p:pic>
            <p:nvPicPr>
              <p:cNvPr id="31" name="Picture 2" descr="無料フリー素材イラストガスコンロ・ガステーブル・ガスレンジ据置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2747" y="2117115"/>
                <a:ext cx="1601102" cy="877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" descr="自動車の画像・セダン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0155" y="1911800"/>
                <a:ext cx="1436445" cy="1436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下矢印 32"/>
              <p:cNvSpPr/>
              <p:nvPr/>
            </p:nvSpPr>
            <p:spPr>
              <a:xfrm rot="19931947">
                <a:off x="2147594" y="1685839"/>
                <a:ext cx="407724" cy="451922"/>
              </a:xfrm>
              <a:prstGeom prst="downArrow">
                <a:avLst>
                  <a:gd name="adj1" fmla="val 54279"/>
                  <a:gd name="adj2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34" name="下矢印 33"/>
              <p:cNvSpPr/>
              <p:nvPr/>
            </p:nvSpPr>
            <p:spPr>
              <a:xfrm rot="12590994">
                <a:off x="2961543" y="1713413"/>
                <a:ext cx="407724" cy="406700"/>
              </a:xfrm>
              <a:prstGeom prst="downArrow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2793905" y="956081"/>
                <a:ext cx="1018197" cy="75181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600" b="1" dirty="0">
                    <a:solidFill>
                      <a:schemeClr val="tx1"/>
                    </a:solidFill>
                  </a:rPr>
                  <a:t>CO</a:t>
                </a:r>
                <a:r>
                  <a:rPr kumimoji="1" lang="en-US" altLang="ja-JP" sz="600" b="1" baseline="-25000" dirty="0">
                    <a:solidFill>
                      <a:schemeClr val="tx1"/>
                    </a:solidFill>
                  </a:rPr>
                  <a:t>2</a:t>
                </a:r>
                <a:endParaRPr kumimoji="1" lang="ja-JP" altLang="en-US" sz="6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019647" y="491621"/>
                <a:ext cx="1183267" cy="32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b="1" dirty="0"/>
                  <a:t>1.95</a:t>
                </a:r>
                <a:r>
                  <a:rPr kumimoji="1" lang="ja-JP" altLang="en-US" sz="600" b="1" dirty="0"/>
                  <a:t> </a:t>
                </a:r>
                <a:r>
                  <a:rPr kumimoji="1" lang="en-US" altLang="ja-JP" sz="600" b="1" dirty="0"/>
                  <a:t>molecules</a:t>
                </a:r>
                <a:endParaRPr kumimoji="1" lang="ja-JP" altLang="en-US" sz="600" b="1" dirty="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4116397" y="1080466"/>
                <a:ext cx="613866" cy="6138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600" b="1" dirty="0">
                    <a:solidFill>
                      <a:schemeClr val="tx1"/>
                    </a:solidFill>
                  </a:rPr>
                  <a:t>O</a:t>
                </a:r>
                <a:r>
                  <a:rPr kumimoji="1" lang="en-US" altLang="ja-JP" sz="600" b="1" baseline="-25000" dirty="0">
                    <a:solidFill>
                      <a:schemeClr val="tx1"/>
                    </a:solidFill>
                  </a:rPr>
                  <a:t>2</a:t>
                </a:r>
                <a:endParaRPr kumimoji="1" lang="ja-JP" altLang="en-US" sz="6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下矢印 37"/>
              <p:cNvSpPr/>
              <p:nvPr/>
            </p:nvSpPr>
            <p:spPr>
              <a:xfrm rot="19931947">
                <a:off x="4361244" y="1741250"/>
                <a:ext cx="407724" cy="451922"/>
              </a:xfrm>
              <a:prstGeom prst="downArrow">
                <a:avLst>
                  <a:gd name="adj1" fmla="val 54279"/>
                  <a:gd name="adj2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39" name="下矢印 38"/>
              <p:cNvSpPr/>
              <p:nvPr/>
            </p:nvSpPr>
            <p:spPr>
              <a:xfrm rot="12590994">
                <a:off x="5175193" y="1768824"/>
                <a:ext cx="407724" cy="406700"/>
              </a:xfrm>
              <a:prstGeom prst="downArrow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5007555" y="1011492"/>
                <a:ext cx="1018197" cy="75181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600" b="1" dirty="0">
                    <a:solidFill>
                      <a:schemeClr val="tx1"/>
                    </a:solidFill>
                  </a:rPr>
                  <a:t>CO</a:t>
                </a:r>
                <a:r>
                  <a:rPr kumimoji="1" lang="en-US" altLang="ja-JP" sz="600" b="1" baseline="-25000" dirty="0">
                    <a:solidFill>
                      <a:schemeClr val="tx1"/>
                    </a:solidFill>
                  </a:rPr>
                  <a:t>2</a:t>
                </a:r>
                <a:endParaRPr kumimoji="1" lang="ja-JP" altLang="en-US" sz="6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193327" y="530122"/>
                <a:ext cx="1183267" cy="32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b="1" dirty="0"/>
                  <a:t>1.44</a:t>
                </a:r>
                <a:r>
                  <a:rPr lang="ja-JP" altLang="en-US" sz="600" b="1" dirty="0"/>
                  <a:t> </a:t>
                </a:r>
                <a:r>
                  <a:rPr lang="en-US" altLang="ja-JP" sz="600" b="1" dirty="0"/>
                  <a:t>molecules</a:t>
                </a:r>
                <a:endParaRPr kumimoji="1" lang="ja-JP" altLang="en-US" sz="600" b="1" dirty="0"/>
              </a:p>
            </p:txBody>
          </p:sp>
          <p:sp>
            <p:nvSpPr>
              <p:cNvPr id="42" name="雲形吹き出し 41"/>
              <p:cNvSpPr/>
              <p:nvPr/>
            </p:nvSpPr>
            <p:spPr>
              <a:xfrm>
                <a:off x="5457302" y="2084484"/>
                <a:ext cx="586506" cy="382999"/>
              </a:xfrm>
              <a:prstGeom prst="cloudCallout">
                <a:avLst>
                  <a:gd name="adj1" fmla="val -36688"/>
                  <a:gd name="adj2" fmla="val 10296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136643" y="2811297"/>
                <a:ext cx="2271461" cy="32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b="1" dirty="0"/>
                  <a:t>town gas                              gasoline</a:t>
                </a:r>
                <a:endParaRPr kumimoji="1" lang="ja-JP" altLang="en-US" sz="600" b="1" dirty="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1977544" y="976208"/>
                <a:ext cx="613866" cy="6138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6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749516" y="1072463"/>
                <a:ext cx="613866" cy="6138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600" b="1" dirty="0">
                    <a:solidFill>
                      <a:schemeClr val="tx1"/>
                    </a:solidFill>
                  </a:rPr>
                  <a:t>O</a:t>
                </a:r>
                <a:r>
                  <a:rPr kumimoji="1" lang="en-US" altLang="ja-JP" sz="600" b="1" baseline="-25000" dirty="0">
                    <a:solidFill>
                      <a:schemeClr val="tx1"/>
                    </a:solidFill>
                  </a:rPr>
                  <a:t>2</a:t>
                </a:r>
                <a:endParaRPr kumimoji="1" lang="ja-JP" altLang="en-US" sz="6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1749516" y="3142228"/>
                <a:ext cx="3376836" cy="32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b="1" dirty="0"/>
                  <a:t>Oxygen molecules </a:t>
                </a:r>
                <a:r>
                  <a:rPr lang="en-US" altLang="ja-JP" sz="600" b="1" dirty="0"/>
                  <a:t>needed </a:t>
                </a:r>
                <a:r>
                  <a:rPr kumimoji="1" lang="en-US" altLang="ja-JP" sz="600" b="1" dirty="0"/>
                  <a:t>to make a molecule of CO</a:t>
                </a:r>
                <a:r>
                  <a:rPr kumimoji="1" lang="en-US" altLang="ja-JP" sz="600" b="1" baseline="-25000" dirty="0"/>
                  <a:t>2</a:t>
                </a:r>
                <a:endParaRPr kumimoji="1" lang="ja-JP" altLang="en-US" sz="600" b="1" dirty="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7924548" y="6389657"/>
              <a:ext cx="16738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/>
                <a:t>Break off gas and gasoline</a:t>
              </a:r>
              <a:endParaRPr kumimoji="1" lang="ja-JP" altLang="en-US" sz="11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377411" y="4794084"/>
              <a:ext cx="2719661" cy="2027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725554" y="5176667"/>
            <a:ext cx="1754043" cy="1655667"/>
            <a:chOff x="10269898" y="4784555"/>
            <a:chExt cx="2145239" cy="2024923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10288412" y="4891377"/>
              <a:ext cx="2126725" cy="1430857"/>
              <a:chOff x="7305138" y="704784"/>
              <a:chExt cx="3857867" cy="2907885"/>
            </a:xfrm>
          </p:grpSpPr>
          <p:pic>
            <p:nvPicPr>
              <p:cNvPr id="51" name="図 5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22" b="30631"/>
              <a:stretch/>
            </p:blipFill>
            <p:spPr>
              <a:xfrm>
                <a:off x="7624745" y="1563147"/>
                <a:ext cx="1155310" cy="1678545"/>
              </a:xfrm>
              <a:prstGeom prst="rect">
                <a:avLst/>
              </a:prstGeom>
            </p:spPr>
          </p:pic>
          <p:pic>
            <p:nvPicPr>
              <p:cNvPr id="52" name="図 51"/>
              <p:cNvPicPr>
                <a:picLocks noChangeAspect="1"/>
              </p:cNvPicPr>
              <p:nvPr/>
            </p:nvPicPr>
            <p:blipFill rotWithShape="1"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04"/>
              <a:stretch/>
            </p:blipFill>
            <p:spPr>
              <a:xfrm>
                <a:off x="9185649" y="2196093"/>
                <a:ext cx="1217915" cy="1085997"/>
              </a:xfrm>
              <a:prstGeom prst="rect">
                <a:avLst/>
              </a:prstGeom>
            </p:spPr>
          </p:pic>
          <p:cxnSp>
            <p:nvCxnSpPr>
              <p:cNvPr id="53" name="直線コネクタ 52"/>
              <p:cNvCxnSpPr/>
              <p:nvPr/>
            </p:nvCxnSpPr>
            <p:spPr>
              <a:xfrm>
                <a:off x="7599405" y="3235596"/>
                <a:ext cx="2804160" cy="1219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円/楕円 53"/>
              <p:cNvSpPr/>
              <p:nvPr/>
            </p:nvSpPr>
            <p:spPr>
              <a:xfrm>
                <a:off x="9280506" y="704784"/>
                <a:ext cx="694944" cy="6949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600" b="1" baseline="30000" dirty="0">
                    <a:solidFill>
                      <a:schemeClr val="tx1"/>
                    </a:solidFill>
                  </a:rPr>
                  <a:t>14</a:t>
                </a:r>
                <a:r>
                  <a:rPr kumimoji="1" lang="en-US" altLang="ja-JP" sz="600" b="1" dirty="0">
                    <a:solidFill>
                      <a:schemeClr val="tx1"/>
                    </a:solidFill>
                  </a:rPr>
                  <a:t>C</a:t>
                </a:r>
                <a:endParaRPr kumimoji="1" lang="ja-JP" altLang="en-US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9731375" y="1375180"/>
                <a:ext cx="694944" cy="6949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600" b="1" baseline="30000" dirty="0">
                    <a:solidFill>
                      <a:schemeClr val="tx1"/>
                    </a:solidFill>
                  </a:rPr>
                  <a:t>12</a:t>
                </a:r>
                <a:r>
                  <a:rPr kumimoji="1" lang="en-US" altLang="ja-JP" sz="600" b="1" dirty="0">
                    <a:solidFill>
                      <a:schemeClr val="tx1"/>
                    </a:solidFill>
                  </a:rPr>
                  <a:t>C</a:t>
                </a:r>
                <a:endParaRPr kumimoji="1" lang="ja-JP" altLang="en-US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7305138" y="1114815"/>
                <a:ext cx="694944" cy="6949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600" b="1" baseline="30000" dirty="0">
                    <a:solidFill>
                      <a:schemeClr val="tx1"/>
                    </a:solidFill>
                  </a:rPr>
                  <a:t>12</a:t>
                </a:r>
                <a:r>
                  <a:rPr kumimoji="1" lang="en-US" altLang="ja-JP" sz="600" b="1" dirty="0">
                    <a:solidFill>
                      <a:schemeClr val="tx1"/>
                    </a:solidFill>
                  </a:rPr>
                  <a:t>C</a:t>
                </a:r>
                <a:endParaRPr kumimoji="1" lang="ja-JP" altLang="en-US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8011084" y="767343"/>
                <a:ext cx="694944" cy="6949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600" b="1" baseline="30000" dirty="0">
                    <a:solidFill>
                      <a:schemeClr val="tx1"/>
                    </a:solidFill>
                  </a:rPr>
                  <a:t>12</a:t>
                </a:r>
                <a:r>
                  <a:rPr kumimoji="1" lang="en-US" altLang="ja-JP" sz="600" b="1" dirty="0">
                    <a:solidFill>
                      <a:schemeClr val="tx1"/>
                    </a:solidFill>
                  </a:rPr>
                  <a:t>C</a:t>
                </a:r>
                <a:endParaRPr kumimoji="1" lang="ja-JP" altLang="en-US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9280506" y="1678545"/>
                <a:ext cx="194493" cy="209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9371296" y="2031895"/>
                <a:ext cx="152400" cy="1641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9642206" y="2014970"/>
                <a:ext cx="152400" cy="1641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7659214" y="1982038"/>
                <a:ext cx="152400" cy="1641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8099148" y="1980185"/>
                <a:ext cx="152400" cy="1641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7624746" y="3237378"/>
                <a:ext cx="3538259" cy="37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600" b="1" dirty="0"/>
                  <a:t>fossil fuel      respiration</a:t>
                </a:r>
                <a:endParaRPr kumimoji="1" lang="ja-JP" altLang="en-US" sz="600" b="1" dirty="0"/>
              </a:p>
            </p:txBody>
          </p:sp>
        </p:grpSp>
        <p:sp>
          <p:nvSpPr>
            <p:cNvPr id="49" name="テキスト ボックス 48"/>
            <p:cNvSpPr txBox="1"/>
            <p:nvPr/>
          </p:nvSpPr>
          <p:spPr>
            <a:xfrm>
              <a:off x="10535784" y="6273225"/>
              <a:ext cx="13115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/>
                <a:t>Break off fossil fuel </a:t>
              </a:r>
            </a:p>
            <a:p>
              <a:pPr algn="ctr"/>
              <a:r>
                <a:rPr kumimoji="1" lang="en-US" altLang="ja-JP" sz="1100" dirty="0"/>
                <a:t>and respiration</a:t>
              </a:r>
              <a:endParaRPr kumimoji="1" lang="ja-JP" altLang="en-US" sz="1100" dirty="0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10269898" y="4784555"/>
              <a:ext cx="1831302" cy="20249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807262" y="3561084"/>
            <a:ext cx="11373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Anthropogenic heat from gasoline (</a:t>
            </a:r>
            <a:r>
              <a:rPr lang="en-US" altLang="ja-JP" sz="2400" i="1" dirty="0" err="1"/>
              <a:t>QH</a:t>
            </a:r>
            <a:r>
              <a:rPr lang="en-US" altLang="ja-JP" sz="2400" i="1" baseline="-25000" dirty="0" err="1"/>
              <a:t>car</a:t>
            </a:r>
            <a:r>
              <a:rPr lang="en-US" altLang="ja-JP" sz="2400" dirty="0"/>
              <a:t>) are evaluated based on the CO2 flux (Sugawara et al, 2021, GRL), where heat flux was calculated as </a:t>
            </a:r>
          </a:p>
          <a:p>
            <a:r>
              <a:rPr lang="en-US" altLang="ja-JP" sz="2400" dirty="0"/>
              <a:t>            {coefficient of burning [J/mgCO2] }   X  {CO2 flux [mgCO2 m</a:t>
            </a:r>
            <a:r>
              <a:rPr lang="en-US" altLang="ja-JP" sz="2400" baseline="30000" dirty="0"/>
              <a:t>-2</a:t>
            </a:r>
            <a:r>
              <a:rPr lang="en-US" altLang="ja-JP" sz="2400" dirty="0"/>
              <a:t> s</a:t>
            </a:r>
            <a:r>
              <a:rPr lang="en-US" altLang="ja-JP" sz="2400" baseline="30000" dirty="0"/>
              <a:t>-1</a:t>
            </a:r>
            <a:r>
              <a:rPr lang="en-US" altLang="ja-JP" sz="2400" dirty="0"/>
              <a:t>]} .</a:t>
            </a:r>
            <a:endParaRPr lang="ja-JP" altLang="en-US" sz="2400" dirty="0"/>
          </a:p>
          <a:p>
            <a:r>
              <a:rPr lang="en-US" altLang="ja-JP" sz="2400" dirty="0"/>
              <a:t>Breaking off for CO2 flux (gas, gasoline, respiration) were done with measured 14C and O2.  </a:t>
            </a:r>
            <a:endParaRPr lang="ja-JP" altLang="en-US" sz="2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82199" y="6266121"/>
            <a:ext cx="142859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/>
              <a:t>QH</a:t>
            </a:r>
            <a:r>
              <a:rPr kumimoji="1" lang="en-US" altLang="ja-JP" sz="2800" i="1" baseline="-25000" dirty="0" err="1"/>
              <a:t>building</a:t>
            </a:r>
            <a:endParaRPr kumimoji="1" lang="ja-JP" alt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432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592"/>
            <a:ext cx="12192000" cy="664251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b="1" dirty="0"/>
              <a:t>Observational evaluation of anthropogenic heat and heat budget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82477" y="3503192"/>
            <a:ext cx="9297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i="1" dirty="0" err="1"/>
              <a:t>QH</a:t>
            </a:r>
            <a:r>
              <a:rPr lang="en-US" altLang="ja-JP" sz="2400" i="1" baseline="-25000" dirty="0" err="1"/>
              <a:t>gas</a:t>
            </a:r>
            <a:r>
              <a:rPr lang="en-US" altLang="ja-JP" sz="2400" dirty="0"/>
              <a:t> : evaluated based on CO2 flux (Sugawara et al, 2021, GRL).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86238" y="5200609"/>
            <a:ext cx="8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82477" y="3110911"/>
            <a:ext cx="65326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/>
              <a:t>Qelectricity</a:t>
            </a:r>
            <a:r>
              <a:rPr kumimoji="1" lang="en-US" altLang="ja-JP" sz="2400" dirty="0"/>
              <a:t> : measured by local electricity provider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254" y="6232921"/>
            <a:ext cx="113038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Full terms in heat budget are determined 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incl. heat storage in building </a:t>
            </a:r>
            <a:r>
              <a:rPr kumimoji="1" lang="en-US" altLang="ja-JP" sz="2800" b="1" i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Qs</a:t>
            </a:r>
            <a:endParaRPr kumimoji="1" lang="ja-JP" alt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462553" y="3283101"/>
            <a:ext cx="1597486" cy="119811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799987" y="1489450"/>
                <a:ext cx="8995732" cy="606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𝑸𝑯</m:t>
                          </m:r>
                        </m:e>
                        <m:sub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𝒔𝒇𝒄</m:t>
                          </m:r>
                        </m:sub>
                      </m:sSub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𝑸𝑯</m:t>
                          </m:r>
                        </m:e>
                        <m:sub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</a:rPr>
                            <m:t>𝒃𝒖𝒊𝒍𝒅𝒊𝒏𝒈</m:t>
                          </m:r>
                        </m:sub>
                      </m:sSub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𝑸𝑬</m:t>
                      </m:r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+ ∆</m:t>
                      </m:r>
                      <m:sSub>
                        <m:sSubPr>
                          <m:ctrlPr>
                            <a:rPr kumimoji="1"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87" y="1489450"/>
                <a:ext cx="8995732" cy="6065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下矢印 21"/>
          <p:cNvSpPr/>
          <p:nvPr/>
        </p:nvSpPr>
        <p:spPr>
          <a:xfrm>
            <a:off x="639120" y="4961579"/>
            <a:ext cx="321733" cy="116522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00656" y="2323030"/>
            <a:ext cx="78962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QF : Energy consumption in building (electricity and town gas)</a:t>
            </a:r>
            <a:endParaRPr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2366" y="729335"/>
            <a:ext cx="53798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3) Evaluate heat budget </a:t>
            </a:r>
            <a:r>
              <a:rPr lang="en-US" altLang="ja-JP" sz="2800" dirty="0"/>
              <a:t>in buildings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2093252" y="2725788"/>
                <a:ext cx="2883290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(=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𝑒𝑙𝑐𝑡𝑟𝑖𝑐𝑖𝑡𝑦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252" y="2725788"/>
                <a:ext cx="2883290" cy="425053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テキスト ボックス 67"/>
          <p:cNvSpPr txBox="1"/>
          <p:nvPr/>
        </p:nvSpPr>
        <p:spPr>
          <a:xfrm>
            <a:off x="9396920" y="821668"/>
            <a:ext cx="25367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Determined as residual </a:t>
            </a:r>
            <a:endParaRPr kumimoji="1" lang="ja-JP" altLang="en-US" sz="1600" dirty="0"/>
          </a:p>
        </p:txBody>
      </p:sp>
      <p:sp>
        <p:nvSpPr>
          <p:cNvPr id="70" name="フリーフォーム 69"/>
          <p:cNvSpPr/>
          <p:nvPr/>
        </p:nvSpPr>
        <p:spPr>
          <a:xfrm>
            <a:off x="9585985" y="1180544"/>
            <a:ext cx="585675" cy="459045"/>
          </a:xfrm>
          <a:custGeom>
            <a:avLst/>
            <a:gdLst>
              <a:gd name="connsiteX0" fmla="*/ 449451 w 716304"/>
              <a:gd name="connsiteY0" fmla="*/ 0 h 371959"/>
              <a:gd name="connsiteX1" fmla="*/ 697424 w 716304"/>
              <a:gd name="connsiteY1" fmla="*/ 216976 h 371959"/>
              <a:gd name="connsiteX2" fmla="*/ 0 w 716304"/>
              <a:gd name="connsiteY2" fmla="*/ 371959 h 371959"/>
              <a:gd name="connsiteX0" fmla="*/ 318822 w 585675"/>
              <a:gd name="connsiteY0" fmla="*/ 0 h 459045"/>
              <a:gd name="connsiteX1" fmla="*/ 566795 w 585675"/>
              <a:gd name="connsiteY1" fmla="*/ 216976 h 459045"/>
              <a:gd name="connsiteX2" fmla="*/ 0 w 585675"/>
              <a:gd name="connsiteY2" fmla="*/ 459045 h 45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675" h="459045">
                <a:moveTo>
                  <a:pt x="318822" y="0"/>
                </a:moveTo>
                <a:cubicBezTo>
                  <a:pt x="480263" y="77491"/>
                  <a:pt x="641704" y="154983"/>
                  <a:pt x="566795" y="216976"/>
                </a:cubicBezTo>
                <a:cubicBezTo>
                  <a:pt x="491886" y="278969"/>
                  <a:pt x="311257" y="412550"/>
                  <a:pt x="0" y="459045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354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249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Result 1) Heat flux (Wm</a:t>
            </a:r>
            <a:r>
              <a:rPr kumimoji="1" lang="en-US" altLang="ja-JP" baseline="30000" dirty="0"/>
              <a:t>-2</a:t>
            </a:r>
            <a:r>
              <a:rPr kumimoji="1" lang="en-US" altLang="ja-JP" dirty="0"/>
              <a:t>, average 09-15 LST JJA)</a:t>
            </a:r>
            <a:endParaRPr kumimoji="1" lang="ja-JP" altLang="en-US" dirty="0"/>
          </a:p>
        </p:txBody>
      </p:sp>
      <p:grpSp>
        <p:nvGrpSpPr>
          <p:cNvPr id="102" name="グループ化 101"/>
          <p:cNvGrpSpPr/>
          <p:nvPr/>
        </p:nvGrpSpPr>
        <p:grpSpPr>
          <a:xfrm>
            <a:off x="918537" y="261249"/>
            <a:ext cx="10354925" cy="6116434"/>
            <a:chOff x="918537" y="261249"/>
            <a:chExt cx="10354925" cy="611643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918537" y="261249"/>
              <a:ext cx="10354925" cy="6116434"/>
              <a:chOff x="0" y="1635"/>
              <a:chExt cx="11375547" cy="6719293"/>
            </a:xfrm>
          </p:grpSpPr>
          <p:sp>
            <p:nvSpPr>
              <p:cNvPr id="5" name="フリーフォーム 4"/>
              <p:cNvSpPr/>
              <p:nvPr/>
            </p:nvSpPr>
            <p:spPr>
              <a:xfrm>
                <a:off x="4135595" y="4335681"/>
                <a:ext cx="1763885" cy="1160627"/>
              </a:xfrm>
              <a:custGeom>
                <a:avLst/>
                <a:gdLst>
                  <a:gd name="connsiteX0" fmla="*/ 15586 w 1672936"/>
                  <a:gd name="connsiteY0" fmla="*/ 716972 h 716972"/>
                  <a:gd name="connsiteX1" fmla="*/ 1662545 w 1672936"/>
                  <a:gd name="connsiteY1" fmla="*/ 701386 h 716972"/>
                  <a:gd name="connsiteX2" fmla="*/ 1672936 w 1672936"/>
                  <a:gd name="connsiteY2" fmla="*/ 0 h 716972"/>
                  <a:gd name="connsiteX3" fmla="*/ 0 w 1672936"/>
                  <a:gd name="connsiteY3" fmla="*/ 5195 h 716972"/>
                  <a:gd name="connsiteX4" fmla="*/ 15586 w 1672936"/>
                  <a:gd name="connsiteY4" fmla="*/ 716972 h 71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2936" h="716972">
                    <a:moveTo>
                      <a:pt x="15586" y="716972"/>
                    </a:moveTo>
                    <a:lnTo>
                      <a:pt x="1662545" y="701386"/>
                    </a:lnTo>
                    <a:lnTo>
                      <a:pt x="1672936" y="0"/>
                    </a:lnTo>
                    <a:lnTo>
                      <a:pt x="0" y="5195"/>
                    </a:lnTo>
                    <a:lnTo>
                      <a:pt x="15586" y="716972"/>
                    </a:lnTo>
                    <a:close/>
                  </a:path>
                </a:pathLst>
              </a:custGeom>
              <a:solidFill>
                <a:srgbClr val="F5B6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4068225" y="5464216"/>
                <a:ext cx="1803243" cy="205274"/>
              </a:xfrm>
              <a:custGeom>
                <a:avLst/>
                <a:gdLst>
                  <a:gd name="connsiteX0" fmla="*/ 0 w 1653384"/>
                  <a:gd name="connsiteY0" fmla="*/ 201541 h 205274"/>
                  <a:gd name="connsiteX1" fmla="*/ 1642187 w 1653384"/>
                  <a:gd name="connsiteY1" fmla="*/ 205274 h 205274"/>
                  <a:gd name="connsiteX2" fmla="*/ 1653384 w 1653384"/>
                  <a:gd name="connsiteY2" fmla="*/ 0 h 205274"/>
                  <a:gd name="connsiteX3" fmla="*/ 179147 w 1653384"/>
                  <a:gd name="connsiteY3" fmla="*/ 14929 h 205274"/>
                  <a:gd name="connsiteX4" fmla="*/ 0 w 1653384"/>
                  <a:gd name="connsiteY4" fmla="*/ 201541 h 205274"/>
                  <a:gd name="connsiteX0" fmla="*/ 0 w 1653384"/>
                  <a:gd name="connsiteY0" fmla="*/ 201541 h 205274"/>
                  <a:gd name="connsiteX1" fmla="*/ 1642187 w 1653384"/>
                  <a:gd name="connsiteY1" fmla="*/ 205274 h 205274"/>
                  <a:gd name="connsiteX2" fmla="*/ 1653384 w 1653384"/>
                  <a:gd name="connsiteY2" fmla="*/ 0 h 205274"/>
                  <a:gd name="connsiteX3" fmla="*/ 71725 w 1653384"/>
                  <a:gd name="connsiteY3" fmla="*/ 3499 h 205274"/>
                  <a:gd name="connsiteX4" fmla="*/ 0 w 1653384"/>
                  <a:gd name="connsiteY4" fmla="*/ 201541 h 20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384" h="205274">
                    <a:moveTo>
                      <a:pt x="0" y="201541"/>
                    </a:moveTo>
                    <a:lnTo>
                      <a:pt x="1642187" y="205274"/>
                    </a:lnTo>
                    <a:lnTo>
                      <a:pt x="1653384" y="0"/>
                    </a:lnTo>
                    <a:lnTo>
                      <a:pt x="71725" y="3499"/>
                    </a:lnTo>
                    <a:lnTo>
                      <a:pt x="0" y="2015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>
                <a:off x="2270414" y="4358204"/>
                <a:ext cx="1783127" cy="1311285"/>
              </a:xfrm>
              <a:custGeom>
                <a:avLst/>
                <a:gdLst>
                  <a:gd name="connsiteX0" fmla="*/ 15586 w 1672936"/>
                  <a:gd name="connsiteY0" fmla="*/ 716972 h 716972"/>
                  <a:gd name="connsiteX1" fmla="*/ 1662545 w 1672936"/>
                  <a:gd name="connsiteY1" fmla="*/ 701386 h 716972"/>
                  <a:gd name="connsiteX2" fmla="*/ 1672936 w 1672936"/>
                  <a:gd name="connsiteY2" fmla="*/ 0 h 716972"/>
                  <a:gd name="connsiteX3" fmla="*/ 0 w 1672936"/>
                  <a:gd name="connsiteY3" fmla="*/ 5195 h 716972"/>
                  <a:gd name="connsiteX4" fmla="*/ 15586 w 1672936"/>
                  <a:gd name="connsiteY4" fmla="*/ 716972 h 71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2936" h="716972">
                    <a:moveTo>
                      <a:pt x="15586" y="716972"/>
                    </a:moveTo>
                    <a:lnTo>
                      <a:pt x="1662545" y="701386"/>
                    </a:lnTo>
                    <a:lnTo>
                      <a:pt x="1672936" y="0"/>
                    </a:lnTo>
                    <a:lnTo>
                      <a:pt x="0" y="5195"/>
                    </a:lnTo>
                    <a:lnTo>
                      <a:pt x="15586" y="71697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5893130" y="4632619"/>
                <a:ext cx="4978070" cy="1193051"/>
              </a:xfrm>
              <a:custGeom>
                <a:avLst/>
                <a:gdLst>
                  <a:gd name="connsiteX0" fmla="*/ 0 w 4616068"/>
                  <a:gd name="connsiteY0" fmla="*/ 1520328 h 1608463"/>
                  <a:gd name="connsiteX1" fmla="*/ 3492347 w 4616068"/>
                  <a:gd name="connsiteY1" fmla="*/ 0 h 1608463"/>
                  <a:gd name="connsiteX2" fmla="*/ 4616068 w 4616068"/>
                  <a:gd name="connsiteY2" fmla="*/ 22034 h 1608463"/>
                  <a:gd name="connsiteX3" fmla="*/ 1961003 w 4616068"/>
                  <a:gd name="connsiteY3" fmla="*/ 1608463 h 1608463"/>
                  <a:gd name="connsiteX4" fmla="*/ 0 w 4616068"/>
                  <a:gd name="connsiteY4" fmla="*/ 1520328 h 1608463"/>
                  <a:gd name="connsiteX0" fmla="*/ 0 w 4616068"/>
                  <a:gd name="connsiteY0" fmla="*/ 1498294 h 1586429"/>
                  <a:gd name="connsiteX1" fmla="*/ 2920029 w 4616068"/>
                  <a:gd name="connsiteY1" fmla="*/ 0 h 1586429"/>
                  <a:gd name="connsiteX2" fmla="*/ 4616068 w 4616068"/>
                  <a:gd name="connsiteY2" fmla="*/ 0 h 1586429"/>
                  <a:gd name="connsiteX3" fmla="*/ 1961003 w 4616068"/>
                  <a:gd name="connsiteY3" fmla="*/ 1586429 h 1586429"/>
                  <a:gd name="connsiteX4" fmla="*/ 0 w 4616068"/>
                  <a:gd name="connsiteY4" fmla="*/ 1498294 h 1586429"/>
                  <a:gd name="connsiteX0" fmla="*/ 0 w 4673323"/>
                  <a:gd name="connsiteY0" fmla="*/ 1607985 h 1607985"/>
                  <a:gd name="connsiteX1" fmla="*/ 2977284 w 4673323"/>
                  <a:gd name="connsiteY1" fmla="*/ 0 h 1607985"/>
                  <a:gd name="connsiteX2" fmla="*/ 4673323 w 4673323"/>
                  <a:gd name="connsiteY2" fmla="*/ 0 h 1607985"/>
                  <a:gd name="connsiteX3" fmla="*/ 2018258 w 4673323"/>
                  <a:gd name="connsiteY3" fmla="*/ 1586429 h 1607985"/>
                  <a:gd name="connsiteX4" fmla="*/ 0 w 4673323"/>
                  <a:gd name="connsiteY4" fmla="*/ 1607985 h 1607985"/>
                  <a:gd name="connsiteX0" fmla="*/ 0 w 4657419"/>
                  <a:gd name="connsiteY0" fmla="*/ 1589703 h 1589703"/>
                  <a:gd name="connsiteX1" fmla="*/ 2961380 w 4657419"/>
                  <a:gd name="connsiteY1" fmla="*/ 0 h 1589703"/>
                  <a:gd name="connsiteX2" fmla="*/ 4657419 w 4657419"/>
                  <a:gd name="connsiteY2" fmla="*/ 0 h 1589703"/>
                  <a:gd name="connsiteX3" fmla="*/ 2002354 w 4657419"/>
                  <a:gd name="connsiteY3" fmla="*/ 1586429 h 1589703"/>
                  <a:gd name="connsiteX4" fmla="*/ 0 w 4657419"/>
                  <a:gd name="connsiteY4" fmla="*/ 1589703 h 1589703"/>
                  <a:gd name="connsiteX0" fmla="*/ 0 w 4647876"/>
                  <a:gd name="connsiteY0" fmla="*/ 1580562 h 1586429"/>
                  <a:gd name="connsiteX1" fmla="*/ 2951837 w 4647876"/>
                  <a:gd name="connsiteY1" fmla="*/ 0 h 1586429"/>
                  <a:gd name="connsiteX2" fmla="*/ 4647876 w 4647876"/>
                  <a:gd name="connsiteY2" fmla="*/ 0 h 1586429"/>
                  <a:gd name="connsiteX3" fmla="*/ 1992811 w 4647876"/>
                  <a:gd name="connsiteY3" fmla="*/ 1586429 h 1586429"/>
                  <a:gd name="connsiteX4" fmla="*/ 0 w 4647876"/>
                  <a:gd name="connsiteY4" fmla="*/ 1580562 h 1586429"/>
                  <a:gd name="connsiteX0" fmla="*/ 0 w 4638333"/>
                  <a:gd name="connsiteY0" fmla="*/ 1575991 h 1586429"/>
                  <a:gd name="connsiteX1" fmla="*/ 2942294 w 4638333"/>
                  <a:gd name="connsiteY1" fmla="*/ 0 h 1586429"/>
                  <a:gd name="connsiteX2" fmla="*/ 4638333 w 4638333"/>
                  <a:gd name="connsiteY2" fmla="*/ 0 h 1586429"/>
                  <a:gd name="connsiteX3" fmla="*/ 1983268 w 4638333"/>
                  <a:gd name="connsiteY3" fmla="*/ 1586429 h 1586429"/>
                  <a:gd name="connsiteX4" fmla="*/ 0 w 4638333"/>
                  <a:gd name="connsiteY4" fmla="*/ 1575991 h 1586429"/>
                  <a:gd name="connsiteX0" fmla="*/ 0 w 4640901"/>
                  <a:gd name="connsiteY0" fmla="*/ 1587060 h 1587060"/>
                  <a:gd name="connsiteX1" fmla="*/ 2944862 w 4640901"/>
                  <a:gd name="connsiteY1" fmla="*/ 0 h 1587060"/>
                  <a:gd name="connsiteX2" fmla="*/ 4640901 w 4640901"/>
                  <a:gd name="connsiteY2" fmla="*/ 0 h 1587060"/>
                  <a:gd name="connsiteX3" fmla="*/ 1985836 w 4640901"/>
                  <a:gd name="connsiteY3" fmla="*/ 1586429 h 1587060"/>
                  <a:gd name="connsiteX4" fmla="*/ 0 w 4640901"/>
                  <a:gd name="connsiteY4" fmla="*/ 1587060 h 1587060"/>
                  <a:gd name="connsiteX0" fmla="*/ 0 w 4640901"/>
                  <a:gd name="connsiteY0" fmla="*/ 1598127 h 1598127"/>
                  <a:gd name="connsiteX1" fmla="*/ 2944862 w 4640901"/>
                  <a:gd name="connsiteY1" fmla="*/ 0 h 1598127"/>
                  <a:gd name="connsiteX2" fmla="*/ 4640901 w 4640901"/>
                  <a:gd name="connsiteY2" fmla="*/ 0 h 1598127"/>
                  <a:gd name="connsiteX3" fmla="*/ 1985836 w 4640901"/>
                  <a:gd name="connsiteY3" fmla="*/ 1586429 h 1598127"/>
                  <a:gd name="connsiteX4" fmla="*/ 0 w 4640901"/>
                  <a:gd name="connsiteY4" fmla="*/ 1598127 h 1598127"/>
                  <a:gd name="connsiteX0" fmla="*/ 0 w 4640901"/>
                  <a:gd name="connsiteY0" fmla="*/ 1598127 h 1598127"/>
                  <a:gd name="connsiteX1" fmla="*/ 2944862 w 4640901"/>
                  <a:gd name="connsiteY1" fmla="*/ 0 h 1598127"/>
                  <a:gd name="connsiteX2" fmla="*/ 4640901 w 4640901"/>
                  <a:gd name="connsiteY2" fmla="*/ 0 h 1598127"/>
                  <a:gd name="connsiteX3" fmla="*/ 1985836 w 4640901"/>
                  <a:gd name="connsiteY3" fmla="*/ 1586429 h 1598127"/>
                  <a:gd name="connsiteX4" fmla="*/ 0 w 4640901"/>
                  <a:gd name="connsiteY4" fmla="*/ 1598127 h 159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0901" h="1598127">
                    <a:moveTo>
                      <a:pt x="0" y="1598127"/>
                    </a:moveTo>
                    <a:lnTo>
                      <a:pt x="2944862" y="0"/>
                    </a:lnTo>
                    <a:lnTo>
                      <a:pt x="4640901" y="0"/>
                    </a:lnTo>
                    <a:lnTo>
                      <a:pt x="1985836" y="1586429"/>
                    </a:lnTo>
                    <a:lnTo>
                      <a:pt x="0" y="159812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 dirty="0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2159726" y="2999782"/>
                <a:ext cx="102251" cy="6015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2148766" y="5651862"/>
                <a:ext cx="3736923" cy="174171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2312022" y="3881336"/>
                <a:ext cx="2007059" cy="369008"/>
              </a:xfrm>
              <a:custGeom>
                <a:avLst/>
                <a:gdLst>
                  <a:gd name="connsiteX0" fmla="*/ 0 w 2042809"/>
                  <a:gd name="connsiteY0" fmla="*/ 311285 h 321013"/>
                  <a:gd name="connsiteX1" fmla="*/ 476656 w 2042809"/>
                  <a:gd name="connsiteY1" fmla="*/ 0 h 321013"/>
                  <a:gd name="connsiteX2" fmla="*/ 2042809 w 2042809"/>
                  <a:gd name="connsiteY2" fmla="*/ 19455 h 321013"/>
                  <a:gd name="connsiteX3" fmla="*/ 2042809 w 2042809"/>
                  <a:gd name="connsiteY3" fmla="*/ 321013 h 321013"/>
                  <a:gd name="connsiteX4" fmla="*/ 0 w 2042809"/>
                  <a:gd name="connsiteY4" fmla="*/ 311285 h 321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2809" h="321013">
                    <a:moveTo>
                      <a:pt x="0" y="311285"/>
                    </a:moveTo>
                    <a:lnTo>
                      <a:pt x="476656" y="0"/>
                    </a:lnTo>
                    <a:lnTo>
                      <a:pt x="2042809" y="19455"/>
                    </a:lnTo>
                    <a:lnTo>
                      <a:pt x="2042809" y="321013"/>
                    </a:lnTo>
                    <a:lnTo>
                      <a:pt x="0" y="31128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2701469" y="2088833"/>
                <a:ext cx="1692613" cy="1865794"/>
              </a:xfrm>
              <a:custGeom>
                <a:avLst/>
                <a:gdLst>
                  <a:gd name="connsiteX0" fmla="*/ 48639 w 1692613"/>
                  <a:gd name="connsiteY0" fmla="*/ 1750978 h 1760706"/>
                  <a:gd name="connsiteX1" fmla="*/ 1692613 w 1692613"/>
                  <a:gd name="connsiteY1" fmla="*/ 1760706 h 1760706"/>
                  <a:gd name="connsiteX2" fmla="*/ 1673158 w 1692613"/>
                  <a:gd name="connsiteY2" fmla="*/ 0 h 1760706"/>
                  <a:gd name="connsiteX3" fmla="*/ 1128409 w 1692613"/>
                  <a:gd name="connsiteY3" fmla="*/ 19455 h 1760706"/>
                  <a:gd name="connsiteX4" fmla="*/ 0 w 1692613"/>
                  <a:gd name="connsiteY4" fmla="*/ 486383 h 1760706"/>
                  <a:gd name="connsiteX5" fmla="*/ 48639 w 1692613"/>
                  <a:gd name="connsiteY5" fmla="*/ 1750978 h 176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613" h="1760706">
                    <a:moveTo>
                      <a:pt x="48639" y="1750978"/>
                    </a:moveTo>
                    <a:lnTo>
                      <a:pt x="1692613" y="1760706"/>
                    </a:lnTo>
                    <a:lnTo>
                      <a:pt x="1673158" y="0"/>
                    </a:lnTo>
                    <a:lnTo>
                      <a:pt x="1128409" y="19455"/>
                    </a:lnTo>
                    <a:lnTo>
                      <a:pt x="0" y="486383"/>
                    </a:lnTo>
                    <a:cubicBezTo>
                      <a:pt x="3243" y="917642"/>
                      <a:pt x="6485" y="1348902"/>
                      <a:pt x="48639" y="175097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0540" y="2563883"/>
                <a:ext cx="1363529" cy="1360120"/>
              </a:xfrm>
              <a:prstGeom prst="rect">
                <a:avLst/>
              </a:prstGeom>
            </p:spPr>
          </p:pic>
          <p:sp>
            <p:nvSpPr>
              <p:cNvPr id="14" name="フリーフォーム 13"/>
              <p:cNvSpPr/>
              <p:nvPr/>
            </p:nvSpPr>
            <p:spPr>
              <a:xfrm>
                <a:off x="2230009" y="3470316"/>
                <a:ext cx="529596" cy="782230"/>
              </a:xfrm>
              <a:custGeom>
                <a:avLst/>
                <a:gdLst>
                  <a:gd name="connsiteX0" fmla="*/ 38910 w 515566"/>
                  <a:gd name="connsiteY0" fmla="*/ 768485 h 768485"/>
                  <a:gd name="connsiteX1" fmla="*/ 505838 w 515566"/>
                  <a:gd name="connsiteY1" fmla="*/ 466927 h 768485"/>
                  <a:gd name="connsiteX2" fmla="*/ 515566 w 515566"/>
                  <a:gd name="connsiteY2" fmla="*/ 0 h 768485"/>
                  <a:gd name="connsiteX3" fmla="*/ 0 w 515566"/>
                  <a:gd name="connsiteY3" fmla="*/ 175098 h 768485"/>
                  <a:gd name="connsiteX4" fmla="*/ 38910 w 515566"/>
                  <a:gd name="connsiteY4" fmla="*/ 768485 h 76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566" h="768485">
                    <a:moveTo>
                      <a:pt x="38910" y="768485"/>
                    </a:moveTo>
                    <a:lnTo>
                      <a:pt x="505838" y="466927"/>
                    </a:lnTo>
                    <a:lnTo>
                      <a:pt x="515566" y="0"/>
                    </a:lnTo>
                    <a:lnTo>
                      <a:pt x="0" y="175098"/>
                    </a:lnTo>
                    <a:lnTo>
                      <a:pt x="38910" y="76848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2258884" y="2563883"/>
                <a:ext cx="528660" cy="459966"/>
              </a:xfrm>
              <a:custGeom>
                <a:avLst/>
                <a:gdLst>
                  <a:gd name="connsiteX0" fmla="*/ 38910 w 515566"/>
                  <a:gd name="connsiteY0" fmla="*/ 768485 h 768485"/>
                  <a:gd name="connsiteX1" fmla="*/ 505838 w 515566"/>
                  <a:gd name="connsiteY1" fmla="*/ 466927 h 768485"/>
                  <a:gd name="connsiteX2" fmla="*/ 515566 w 515566"/>
                  <a:gd name="connsiteY2" fmla="*/ 0 h 768485"/>
                  <a:gd name="connsiteX3" fmla="*/ 0 w 515566"/>
                  <a:gd name="connsiteY3" fmla="*/ 175098 h 768485"/>
                  <a:gd name="connsiteX4" fmla="*/ 38910 w 515566"/>
                  <a:gd name="connsiteY4" fmla="*/ 768485 h 768485"/>
                  <a:gd name="connsiteX0" fmla="*/ 38910 w 515566"/>
                  <a:gd name="connsiteY0" fmla="*/ 768485 h 768485"/>
                  <a:gd name="connsiteX1" fmla="*/ 492838 w 515566"/>
                  <a:gd name="connsiteY1" fmla="*/ 692388 h 768485"/>
                  <a:gd name="connsiteX2" fmla="*/ 515566 w 515566"/>
                  <a:gd name="connsiteY2" fmla="*/ 0 h 768485"/>
                  <a:gd name="connsiteX3" fmla="*/ 0 w 515566"/>
                  <a:gd name="connsiteY3" fmla="*/ 175098 h 768485"/>
                  <a:gd name="connsiteX4" fmla="*/ 38910 w 515566"/>
                  <a:gd name="connsiteY4" fmla="*/ 768485 h 768485"/>
                  <a:gd name="connsiteX0" fmla="*/ 0 w 528660"/>
                  <a:gd name="connsiteY0" fmla="*/ 768485 h 768485"/>
                  <a:gd name="connsiteX1" fmla="*/ 505932 w 528660"/>
                  <a:gd name="connsiteY1" fmla="*/ 692388 h 768485"/>
                  <a:gd name="connsiteX2" fmla="*/ 528660 w 528660"/>
                  <a:gd name="connsiteY2" fmla="*/ 0 h 768485"/>
                  <a:gd name="connsiteX3" fmla="*/ 13094 w 528660"/>
                  <a:gd name="connsiteY3" fmla="*/ 175098 h 768485"/>
                  <a:gd name="connsiteX4" fmla="*/ 0 w 528660"/>
                  <a:gd name="connsiteY4" fmla="*/ 768485 h 768485"/>
                  <a:gd name="connsiteX0" fmla="*/ 0 w 528660"/>
                  <a:gd name="connsiteY0" fmla="*/ 768485 h 768485"/>
                  <a:gd name="connsiteX1" fmla="*/ 505932 w 528660"/>
                  <a:gd name="connsiteY1" fmla="*/ 692388 h 768485"/>
                  <a:gd name="connsiteX2" fmla="*/ 528660 w 528660"/>
                  <a:gd name="connsiteY2" fmla="*/ 0 h 768485"/>
                  <a:gd name="connsiteX3" fmla="*/ 30428 w 528660"/>
                  <a:gd name="connsiteY3" fmla="*/ 325408 h 768485"/>
                  <a:gd name="connsiteX4" fmla="*/ 0 w 528660"/>
                  <a:gd name="connsiteY4" fmla="*/ 768485 h 768485"/>
                  <a:gd name="connsiteX0" fmla="*/ 0 w 528660"/>
                  <a:gd name="connsiteY0" fmla="*/ 853034 h 853034"/>
                  <a:gd name="connsiteX1" fmla="*/ 505932 w 528660"/>
                  <a:gd name="connsiteY1" fmla="*/ 776937 h 853034"/>
                  <a:gd name="connsiteX2" fmla="*/ 528660 w 528660"/>
                  <a:gd name="connsiteY2" fmla="*/ 0 h 853034"/>
                  <a:gd name="connsiteX3" fmla="*/ 30428 w 528660"/>
                  <a:gd name="connsiteY3" fmla="*/ 409957 h 853034"/>
                  <a:gd name="connsiteX4" fmla="*/ 0 w 528660"/>
                  <a:gd name="connsiteY4" fmla="*/ 853034 h 853034"/>
                  <a:gd name="connsiteX0" fmla="*/ 0 w 528660"/>
                  <a:gd name="connsiteY0" fmla="*/ 853034 h 853034"/>
                  <a:gd name="connsiteX1" fmla="*/ 505932 w 528660"/>
                  <a:gd name="connsiteY1" fmla="*/ 776937 h 853034"/>
                  <a:gd name="connsiteX2" fmla="*/ 528660 w 528660"/>
                  <a:gd name="connsiteY2" fmla="*/ 0 h 853034"/>
                  <a:gd name="connsiteX3" fmla="*/ 92 w 528660"/>
                  <a:gd name="connsiteY3" fmla="*/ 419353 h 853034"/>
                  <a:gd name="connsiteX4" fmla="*/ 0 w 528660"/>
                  <a:gd name="connsiteY4" fmla="*/ 853034 h 85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60" h="853034">
                    <a:moveTo>
                      <a:pt x="0" y="853034"/>
                    </a:moveTo>
                    <a:lnTo>
                      <a:pt x="505932" y="776937"/>
                    </a:lnTo>
                    <a:lnTo>
                      <a:pt x="528660" y="0"/>
                    </a:lnTo>
                    <a:lnTo>
                      <a:pt x="92" y="419353"/>
                    </a:lnTo>
                    <a:cubicBezTo>
                      <a:pt x="61" y="563913"/>
                      <a:pt x="31" y="708474"/>
                      <a:pt x="0" y="853034"/>
                    </a:cubicBez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664823" y="2979912"/>
                <a:ext cx="99158" cy="50730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4688934" y="2299317"/>
                <a:ext cx="1180574" cy="1574966"/>
              </a:xfrm>
              <a:custGeom>
                <a:avLst/>
                <a:gdLst>
                  <a:gd name="connsiteX0" fmla="*/ 0 w 385694"/>
                  <a:gd name="connsiteY0" fmla="*/ 1200421 h 1213421"/>
                  <a:gd name="connsiteX1" fmla="*/ 377027 w 385694"/>
                  <a:gd name="connsiteY1" fmla="*/ 1213421 h 1213421"/>
                  <a:gd name="connsiteX2" fmla="*/ 385694 w 385694"/>
                  <a:gd name="connsiteY2" fmla="*/ 130009 h 1213421"/>
                  <a:gd name="connsiteX3" fmla="*/ 8667 w 385694"/>
                  <a:gd name="connsiteY3" fmla="*/ 0 h 1213421"/>
                  <a:gd name="connsiteX4" fmla="*/ 0 w 385694"/>
                  <a:gd name="connsiteY4" fmla="*/ 1200421 h 1213421"/>
                  <a:gd name="connsiteX0" fmla="*/ 0 w 385694"/>
                  <a:gd name="connsiteY0" fmla="*/ 1400338 h 1413338"/>
                  <a:gd name="connsiteX1" fmla="*/ 377027 w 385694"/>
                  <a:gd name="connsiteY1" fmla="*/ 1413338 h 1413338"/>
                  <a:gd name="connsiteX2" fmla="*/ 385694 w 385694"/>
                  <a:gd name="connsiteY2" fmla="*/ 329926 h 1413338"/>
                  <a:gd name="connsiteX3" fmla="*/ 6724 w 385694"/>
                  <a:gd name="connsiteY3" fmla="*/ 0 h 1413338"/>
                  <a:gd name="connsiteX4" fmla="*/ 0 w 385694"/>
                  <a:gd name="connsiteY4" fmla="*/ 1400338 h 1413338"/>
                  <a:gd name="connsiteX0" fmla="*/ 0 w 387637"/>
                  <a:gd name="connsiteY0" fmla="*/ 1400338 h 1413338"/>
                  <a:gd name="connsiteX1" fmla="*/ 377027 w 387637"/>
                  <a:gd name="connsiteY1" fmla="*/ 1413338 h 1413338"/>
                  <a:gd name="connsiteX2" fmla="*/ 387637 w 387637"/>
                  <a:gd name="connsiteY2" fmla="*/ 377906 h 1413338"/>
                  <a:gd name="connsiteX3" fmla="*/ 6724 w 387637"/>
                  <a:gd name="connsiteY3" fmla="*/ 0 h 1413338"/>
                  <a:gd name="connsiteX4" fmla="*/ 0 w 387637"/>
                  <a:gd name="connsiteY4" fmla="*/ 1400338 h 1413338"/>
                  <a:gd name="connsiteX0" fmla="*/ 0 w 387637"/>
                  <a:gd name="connsiteY0" fmla="*/ 1405669 h 1418669"/>
                  <a:gd name="connsiteX1" fmla="*/ 377027 w 387637"/>
                  <a:gd name="connsiteY1" fmla="*/ 1418669 h 1418669"/>
                  <a:gd name="connsiteX2" fmla="*/ 387637 w 387637"/>
                  <a:gd name="connsiteY2" fmla="*/ 383237 h 1418669"/>
                  <a:gd name="connsiteX3" fmla="*/ 2837 w 387637"/>
                  <a:gd name="connsiteY3" fmla="*/ 0 h 1418669"/>
                  <a:gd name="connsiteX4" fmla="*/ 0 w 387637"/>
                  <a:gd name="connsiteY4" fmla="*/ 1405669 h 141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37" h="1418669">
                    <a:moveTo>
                      <a:pt x="0" y="1405669"/>
                    </a:moveTo>
                    <a:lnTo>
                      <a:pt x="377027" y="1418669"/>
                    </a:lnTo>
                    <a:lnTo>
                      <a:pt x="387637" y="383237"/>
                    </a:lnTo>
                    <a:lnTo>
                      <a:pt x="2837" y="0"/>
                    </a:lnTo>
                    <a:cubicBezTo>
                      <a:pt x="596" y="466779"/>
                      <a:pt x="2241" y="938890"/>
                      <a:pt x="0" y="1405669"/>
                    </a:cubicBez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4453661" y="2324250"/>
                <a:ext cx="283977" cy="1973029"/>
              </a:xfrm>
              <a:custGeom>
                <a:avLst/>
                <a:gdLst>
                  <a:gd name="connsiteX0" fmla="*/ 225350 w 979405"/>
                  <a:gd name="connsiteY0" fmla="*/ 1638120 h 1941475"/>
                  <a:gd name="connsiteX1" fmla="*/ 970737 w 979405"/>
                  <a:gd name="connsiteY1" fmla="*/ 1638120 h 1941475"/>
                  <a:gd name="connsiteX2" fmla="*/ 979405 w 979405"/>
                  <a:gd name="connsiteY2" fmla="*/ 407363 h 1941475"/>
                  <a:gd name="connsiteX3" fmla="*/ 0 w 979405"/>
                  <a:gd name="connsiteY3" fmla="*/ 0 h 1941475"/>
                  <a:gd name="connsiteX4" fmla="*/ 47670 w 979405"/>
                  <a:gd name="connsiteY4" fmla="*/ 1941475 h 1941475"/>
                  <a:gd name="connsiteX5" fmla="*/ 225350 w 979405"/>
                  <a:gd name="connsiteY5" fmla="*/ 1638120 h 1941475"/>
                  <a:gd name="connsiteX0" fmla="*/ 936281 w 1012217"/>
                  <a:gd name="connsiteY0" fmla="*/ 1908927 h 1941475"/>
                  <a:gd name="connsiteX1" fmla="*/ 970737 w 1012217"/>
                  <a:gd name="connsiteY1" fmla="*/ 1638120 h 1941475"/>
                  <a:gd name="connsiteX2" fmla="*/ 979405 w 1012217"/>
                  <a:gd name="connsiteY2" fmla="*/ 407363 h 1941475"/>
                  <a:gd name="connsiteX3" fmla="*/ 0 w 1012217"/>
                  <a:gd name="connsiteY3" fmla="*/ 0 h 1941475"/>
                  <a:gd name="connsiteX4" fmla="*/ 47670 w 1012217"/>
                  <a:gd name="connsiteY4" fmla="*/ 1941475 h 1941475"/>
                  <a:gd name="connsiteX5" fmla="*/ 936281 w 1012217"/>
                  <a:gd name="connsiteY5" fmla="*/ 1908927 h 1941475"/>
                  <a:gd name="connsiteX0" fmla="*/ 936281 w 1012217"/>
                  <a:gd name="connsiteY0" fmla="*/ 1908927 h 1941475"/>
                  <a:gd name="connsiteX1" fmla="*/ 970738 w 1012217"/>
                  <a:gd name="connsiteY1" fmla="*/ 1646856 h 1941475"/>
                  <a:gd name="connsiteX2" fmla="*/ 979405 w 1012217"/>
                  <a:gd name="connsiteY2" fmla="*/ 407363 h 1941475"/>
                  <a:gd name="connsiteX3" fmla="*/ 0 w 1012217"/>
                  <a:gd name="connsiteY3" fmla="*/ 0 h 1941475"/>
                  <a:gd name="connsiteX4" fmla="*/ 47670 w 1012217"/>
                  <a:gd name="connsiteY4" fmla="*/ 1941475 h 1941475"/>
                  <a:gd name="connsiteX5" fmla="*/ 936281 w 1012217"/>
                  <a:gd name="connsiteY5" fmla="*/ 1908927 h 1941475"/>
                  <a:gd name="connsiteX0" fmla="*/ 936281 w 1052608"/>
                  <a:gd name="connsiteY0" fmla="*/ 1908927 h 1941475"/>
                  <a:gd name="connsiteX1" fmla="*/ 970738 w 1052608"/>
                  <a:gd name="connsiteY1" fmla="*/ 1646856 h 1941475"/>
                  <a:gd name="connsiteX2" fmla="*/ 979405 w 1052608"/>
                  <a:gd name="connsiteY2" fmla="*/ 407363 h 1941475"/>
                  <a:gd name="connsiteX3" fmla="*/ 0 w 1052608"/>
                  <a:gd name="connsiteY3" fmla="*/ 0 h 1941475"/>
                  <a:gd name="connsiteX4" fmla="*/ 47670 w 1052608"/>
                  <a:gd name="connsiteY4" fmla="*/ 1941475 h 1941475"/>
                  <a:gd name="connsiteX5" fmla="*/ 936281 w 1052608"/>
                  <a:gd name="connsiteY5" fmla="*/ 1908927 h 1941475"/>
                  <a:gd name="connsiteX0" fmla="*/ 936281 w 1057165"/>
                  <a:gd name="connsiteY0" fmla="*/ 1908927 h 1941475"/>
                  <a:gd name="connsiteX1" fmla="*/ 970738 w 1057165"/>
                  <a:gd name="connsiteY1" fmla="*/ 1646856 h 1941475"/>
                  <a:gd name="connsiteX2" fmla="*/ 1057165 w 1057165"/>
                  <a:gd name="connsiteY2" fmla="*/ 55024 h 1941475"/>
                  <a:gd name="connsiteX3" fmla="*/ 0 w 1057165"/>
                  <a:gd name="connsiteY3" fmla="*/ 0 h 1941475"/>
                  <a:gd name="connsiteX4" fmla="*/ 47670 w 1057165"/>
                  <a:gd name="connsiteY4" fmla="*/ 1941475 h 1941475"/>
                  <a:gd name="connsiteX5" fmla="*/ 936281 w 1057165"/>
                  <a:gd name="connsiteY5" fmla="*/ 1908927 h 1941475"/>
                  <a:gd name="connsiteX0" fmla="*/ 936281 w 1075690"/>
                  <a:gd name="connsiteY0" fmla="*/ 1908927 h 1941475"/>
                  <a:gd name="connsiteX1" fmla="*/ 1037386 w 1075690"/>
                  <a:gd name="connsiteY1" fmla="*/ 1652680 h 1941475"/>
                  <a:gd name="connsiteX2" fmla="*/ 1057165 w 1075690"/>
                  <a:gd name="connsiteY2" fmla="*/ 55024 h 1941475"/>
                  <a:gd name="connsiteX3" fmla="*/ 0 w 1075690"/>
                  <a:gd name="connsiteY3" fmla="*/ 0 h 1941475"/>
                  <a:gd name="connsiteX4" fmla="*/ 47670 w 1075690"/>
                  <a:gd name="connsiteY4" fmla="*/ 1941475 h 1941475"/>
                  <a:gd name="connsiteX5" fmla="*/ 936281 w 1075690"/>
                  <a:gd name="connsiteY5" fmla="*/ 1908927 h 1941475"/>
                  <a:gd name="connsiteX0" fmla="*/ 936281 w 1083179"/>
                  <a:gd name="connsiteY0" fmla="*/ 1908927 h 1941475"/>
                  <a:gd name="connsiteX1" fmla="*/ 1037386 w 1083179"/>
                  <a:gd name="connsiteY1" fmla="*/ 1652680 h 1941475"/>
                  <a:gd name="connsiteX2" fmla="*/ 1057165 w 1083179"/>
                  <a:gd name="connsiteY2" fmla="*/ 55024 h 1941475"/>
                  <a:gd name="connsiteX3" fmla="*/ 0 w 1083179"/>
                  <a:gd name="connsiteY3" fmla="*/ 0 h 1941475"/>
                  <a:gd name="connsiteX4" fmla="*/ 47670 w 1083179"/>
                  <a:gd name="connsiteY4" fmla="*/ 1941475 h 1941475"/>
                  <a:gd name="connsiteX5" fmla="*/ 936281 w 1083179"/>
                  <a:gd name="connsiteY5" fmla="*/ 1908927 h 1941475"/>
                  <a:gd name="connsiteX0" fmla="*/ 936281 w 1065990"/>
                  <a:gd name="connsiteY0" fmla="*/ 1908927 h 1941475"/>
                  <a:gd name="connsiteX1" fmla="*/ 1037386 w 1065990"/>
                  <a:gd name="connsiteY1" fmla="*/ 1652680 h 1941475"/>
                  <a:gd name="connsiteX2" fmla="*/ 1057165 w 1065990"/>
                  <a:gd name="connsiteY2" fmla="*/ 55024 h 1941475"/>
                  <a:gd name="connsiteX3" fmla="*/ 0 w 1065990"/>
                  <a:gd name="connsiteY3" fmla="*/ 0 h 1941475"/>
                  <a:gd name="connsiteX4" fmla="*/ 47670 w 1065990"/>
                  <a:gd name="connsiteY4" fmla="*/ 1941475 h 1941475"/>
                  <a:gd name="connsiteX5" fmla="*/ 936281 w 1065990"/>
                  <a:gd name="connsiteY5" fmla="*/ 1908927 h 194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990" h="1941475">
                    <a:moveTo>
                      <a:pt x="936281" y="1908927"/>
                    </a:moveTo>
                    <a:cubicBezTo>
                      <a:pt x="1140308" y="1894368"/>
                      <a:pt x="1044413" y="1769156"/>
                      <a:pt x="1037386" y="1652680"/>
                    </a:cubicBezTo>
                    <a:cubicBezTo>
                      <a:pt x="1040275" y="1242428"/>
                      <a:pt x="1054276" y="465276"/>
                      <a:pt x="1057165" y="55024"/>
                    </a:cubicBezTo>
                    <a:lnTo>
                      <a:pt x="0" y="0"/>
                    </a:lnTo>
                    <a:lnTo>
                      <a:pt x="47670" y="1941475"/>
                    </a:lnTo>
                    <a:lnTo>
                      <a:pt x="936281" y="1908927"/>
                    </a:lnTo>
                    <a:close/>
                  </a:path>
                </a:pathLst>
              </a:custGeom>
              <a:solidFill>
                <a:srgbClr val="FFD8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010349" y="4367982"/>
                <a:ext cx="160486" cy="1337790"/>
              </a:xfrm>
              <a:custGeom>
                <a:avLst/>
                <a:gdLst>
                  <a:gd name="connsiteX0" fmla="*/ 3732 w 160486"/>
                  <a:gd name="connsiteY0" fmla="*/ 2202024 h 2205757"/>
                  <a:gd name="connsiteX1" fmla="*/ 160486 w 160486"/>
                  <a:gd name="connsiteY1" fmla="*/ 2205757 h 2205757"/>
                  <a:gd name="connsiteX2" fmla="*/ 138093 w 160486"/>
                  <a:gd name="connsiteY2" fmla="*/ 52251 h 2205757"/>
                  <a:gd name="connsiteX3" fmla="*/ 0 w 160486"/>
                  <a:gd name="connsiteY3" fmla="*/ 0 h 2205757"/>
                  <a:gd name="connsiteX4" fmla="*/ 3732 w 160486"/>
                  <a:gd name="connsiteY4" fmla="*/ 2202024 h 2205757"/>
                  <a:gd name="connsiteX0" fmla="*/ 3732 w 160486"/>
                  <a:gd name="connsiteY0" fmla="*/ 2216800 h 2220533"/>
                  <a:gd name="connsiteX1" fmla="*/ 160486 w 160486"/>
                  <a:gd name="connsiteY1" fmla="*/ 2220533 h 2220533"/>
                  <a:gd name="connsiteX2" fmla="*/ 142642 w 160486"/>
                  <a:gd name="connsiteY2" fmla="*/ 4043 h 2220533"/>
                  <a:gd name="connsiteX3" fmla="*/ 0 w 160486"/>
                  <a:gd name="connsiteY3" fmla="*/ 14776 h 2220533"/>
                  <a:gd name="connsiteX4" fmla="*/ 3732 w 160486"/>
                  <a:gd name="connsiteY4" fmla="*/ 2216800 h 222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86" h="2220533">
                    <a:moveTo>
                      <a:pt x="3732" y="2216800"/>
                    </a:moveTo>
                    <a:lnTo>
                      <a:pt x="160486" y="2220533"/>
                    </a:lnTo>
                    <a:lnTo>
                      <a:pt x="142642" y="4043"/>
                    </a:lnTo>
                    <a:cubicBezTo>
                      <a:pt x="96611" y="-13374"/>
                      <a:pt x="46031" y="32193"/>
                      <a:pt x="0" y="14776"/>
                    </a:cubicBezTo>
                    <a:cubicBezTo>
                      <a:pt x="3732" y="750028"/>
                      <a:pt x="7465" y="1485281"/>
                      <a:pt x="3732" y="2216800"/>
                    </a:cubicBez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4063" y="3392284"/>
                <a:ext cx="1117949" cy="1117949"/>
              </a:xfrm>
              <a:prstGeom prst="rect">
                <a:avLst/>
              </a:prstGeom>
            </p:spPr>
          </p:pic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519" y="4475063"/>
                <a:ext cx="1333051" cy="1138648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438" y="4372300"/>
                <a:ext cx="601890" cy="520635"/>
              </a:xfrm>
              <a:prstGeom prst="rect">
                <a:avLst/>
              </a:prstGeom>
            </p:spPr>
          </p:pic>
          <p:sp>
            <p:nvSpPr>
              <p:cNvPr id="23" name="フリーフォーム 22"/>
              <p:cNvSpPr/>
              <p:nvPr/>
            </p:nvSpPr>
            <p:spPr>
              <a:xfrm>
                <a:off x="833316" y="5563519"/>
                <a:ext cx="1322380" cy="281608"/>
              </a:xfrm>
              <a:custGeom>
                <a:avLst/>
                <a:gdLst>
                  <a:gd name="connsiteX0" fmla="*/ 0 w 1344058"/>
                  <a:gd name="connsiteY0" fmla="*/ 286439 h 286439"/>
                  <a:gd name="connsiteX1" fmla="*/ 1344058 w 1344058"/>
                  <a:gd name="connsiteY1" fmla="*/ 231354 h 286439"/>
                  <a:gd name="connsiteX2" fmla="*/ 1322024 w 1344058"/>
                  <a:gd name="connsiteY2" fmla="*/ 44068 h 286439"/>
                  <a:gd name="connsiteX3" fmla="*/ 308472 w 1344058"/>
                  <a:gd name="connsiteY3" fmla="*/ 0 h 286439"/>
                  <a:gd name="connsiteX4" fmla="*/ 0 w 1344058"/>
                  <a:gd name="connsiteY4" fmla="*/ 286439 h 286439"/>
                  <a:gd name="connsiteX0" fmla="*/ 0 w 1322024"/>
                  <a:gd name="connsiteY0" fmla="*/ 286439 h 286439"/>
                  <a:gd name="connsiteX1" fmla="*/ 1316763 w 1322024"/>
                  <a:gd name="connsiteY1" fmla="*/ 258650 h 286439"/>
                  <a:gd name="connsiteX2" fmla="*/ 1322024 w 1322024"/>
                  <a:gd name="connsiteY2" fmla="*/ 44068 h 286439"/>
                  <a:gd name="connsiteX3" fmla="*/ 308472 w 1322024"/>
                  <a:gd name="connsiteY3" fmla="*/ 0 h 286439"/>
                  <a:gd name="connsiteX4" fmla="*/ 0 w 1322024"/>
                  <a:gd name="connsiteY4" fmla="*/ 286439 h 286439"/>
                  <a:gd name="connsiteX0" fmla="*/ 0 w 1324882"/>
                  <a:gd name="connsiteY0" fmla="*/ 286439 h 286439"/>
                  <a:gd name="connsiteX1" fmla="*/ 1316763 w 1324882"/>
                  <a:gd name="connsiteY1" fmla="*/ 258650 h 286439"/>
                  <a:gd name="connsiteX2" fmla="*/ 1324882 w 1324882"/>
                  <a:gd name="connsiteY2" fmla="*/ 1205 h 286439"/>
                  <a:gd name="connsiteX3" fmla="*/ 308472 w 1324882"/>
                  <a:gd name="connsiteY3" fmla="*/ 0 h 286439"/>
                  <a:gd name="connsiteX4" fmla="*/ 0 w 1324882"/>
                  <a:gd name="connsiteY4" fmla="*/ 286439 h 286439"/>
                  <a:gd name="connsiteX0" fmla="*/ 0 w 1324882"/>
                  <a:gd name="connsiteY0" fmla="*/ 286439 h 286439"/>
                  <a:gd name="connsiteX1" fmla="*/ 1309143 w 1324882"/>
                  <a:gd name="connsiteY1" fmla="*/ 285320 h 286439"/>
                  <a:gd name="connsiteX2" fmla="*/ 1324882 w 1324882"/>
                  <a:gd name="connsiteY2" fmla="*/ 1205 h 286439"/>
                  <a:gd name="connsiteX3" fmla="*/ 308472 w 1324882"/>
                  <a:gd name="connsiteY3" fmla="*/ 0 h 286439"/>
                  <a:gd name="connsiteX4" fmla="*/ 0 w 1324882"/>
                  <a:gd name="connsiteY4" fmla="*/ 286439 h 286439"/>
                  <a:gd name="connsiteX0" fmla="*/ 0 w 1324882"/>
                  <a:gd name="connsiteY0" fmla="*/ 286439 h 286439"/>
                  <a:gd name="connsiteX1" fmla="*/ 1324383 w 1324882"/>
                  <a:gd name="connsiteY1" fmla="*/ 285320 h 286439"/>
                  <a:gd name="connsiteX2" fmla="*/ 1324882 w 1324882"/>
                  <a:gd name="connsiteY2" fmla="*/ 1205 h 286439"/>
                  <a:gd name="connsiteX3" fmla="*/ 308472 w 1324882"/>
                  <a:gd name="connsiteY3" fmla="*/ 0 h 286439"/>
                  <a:gd name="connsiteX4" fmla="*/ 0 w 1324882"/>
                  <a:gd name="connsiteY4" fmla="*/ 286439 h 286439"/>
                  <a:gd name="connsiteX0" fmla="*/ 0 w 1324882"/>
                  <a:gd name="connsiteY0" fmla="*/ 283131 h 285320"/>
                  <a:gd name="connsiteX1" fmla="*/ 1324383 w 1324882"/>
                  <a:gd name="connsiteY1" fmla="*/ 285320 h 285320"/>
                  <a:gd name="connsiteX2" fmla="*/ 1324882 w 1324882"/>
                  <a:gd name="connsiteY2" fmla="*/ 1205 h 285320"/>
                  <a:gd name="connsiteX3" fmla="*/ 308472 w 1324882"/>
                  <a:gd name="connsiteY3" fmla="*/ 0 h 285320"/>
                  <a:gd name="connsiteX4" fmla="*/ 0 w 1324882"/>
                  <a:gd name="connsiteY4" fmla="*/ 283131 h 285320"/>
                  <a:gd name="connsiteX0" fmla="*/ 0 w 1324882"/>
                  <a:gd name="connsiteY0" fmla="*/ 276513 h 285320"/>
                  <a:gd name="connsiteX1" fmla="*/ 1324383 w 1324882"/>
                  <a:gd name="connsiteY1" fmla="*/ 285320 h 285320"/>
                  <a:gd name="connsiteX2" fmla="*/ 1324882 w 1324882"/>
                  <a:gd name="connsiteY2" fmla="*/ 1205 h 285320"/>
                  <a:gd name="connsiteX3" fmla="*/ 308472 w 1324882"/>
                  <a:gd name="connsiteY3" fmla="*/ 0 h 285320"/>
                  <a:gd name="connsiteX4" fmla="*/ 0 w 1324882"/>
                  <a:gd name="connsiteY4" fmla="*/ 276513 h 28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882" h="285320">
                    <a:moveTo>
                      <a:pt x="0" y="276513"/>
                    </a:moveTo>
                    <a:lnTo>
                      <a:pt x="1324383" y="285320"/>
                    </a:lnTo>
                    <a:cubicBezTo>
                      <a:pt x="1324549" y="190615"/>
                      <a:pt x="1324716" y="95910"/>
                      <a:pt x="1324882" y="1205"/>
                    </a:cubicBezTo>
                    <a:lnTo>
                      <a:pt x="308472" y="0"/>
                    </a:lnTo>
                    <a:lnTo>
                      <a:pt x="0" y="2765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220" y="3243257"/>
                <a:ext cx="1518753" cy="2359727"/>
              </a:xfrm>
              <a:prstGeom prst="rect">
                <a:avLst/>
              </a:prstGeom>
            </p:spPr>
          </p:pic>
          <p:sp>
            <p:nvSpPr>
              <p:cNvPr id="25" name="フリーフォーム 24"/>
              <p:cNvSpPr/>
              <p:nvPr/>
            </p:nvSpPr>
            <p:spPr>
              <a:xfrm>
                <a:off x="5999748" y="2847694"/>
                <a:ext cx="1264309" cy="2937379"/>
              </a:xfrm>
              <a:custGeom>
                <a:avLst/>
                <a:gdLst>
                  <a:gd name="connsiteX0" fmla="*/ 0 w 1277957"/>
                  <a:gd name="connsiteY0" fmla="*/ 2963537 h 2963537"/>
                  <a:gd name="connsiteX1" fmla="*/ 0 w 1277957"/>
                  <a:gd name="connsiteY1" fmla="*/ 0 h 2963537"/>
                  <a:gd name="connsiteX2" fmla="*/ 1277957 w 1277957"/>
                  <a:gd name="connsiteY2" fmla="*/ 297455 h 2963537"/>
                  <a:gd name="connsiteX3" fmla="*/ 1244906 w 1277957"/>
                  <a:gd name="connsiteY3" fmla="*/ 2467778 h 2963537"/>
                  <a:gd name="connsiteX4" fmla="*/ 0 w 1277957"/>
                  <a:gd name="connsiteY4" fmla="*/ 2963537 h 2963537"/>
                  <a:gd name="connsiteX0" fmla="*/ 0 w 1296154"/>
                  <a:gd name="connsiteY0" fmla="*/ 2963537 h 2963537"/>
                  <a:gd name="connsiteX1" fmla="*/ 0 w 1296154"/>
                  <a:gd name="connsiteY1" fmla="*/ 0 h 2963537"/>
                  <a:gd name="connsiteX2" fmla="*/ 1296154 w 1296154"/>
                  <a:gd name="connsiteY2" fmla="*/ 274708 h 2963537"/>
                  <a:gd name="connsiteX3" fmla="*/ 1244906 w 1296154"/>
                  <a:gd name="connsiteY3" fmla="*/ 2467778 h 2963537"/>
                  <a:gd name="connsiteX4" fmla="*/ 0 w 1296154"/>
                  <a:gd name="connsiteY4" fmla="*/ 2963537 h 2963537"/>
                  <a:gd name="connsiteX0" fmla="*/ 0 w 1296154"/>
                  <a:gd name="connsiteY0" fmla="*/ 2963537 h 2963537"/>
                  <a:gd name="connsiteX1" fmla="*/ 0 w 1296154"/>
                  <a:gd name="connsiteY1" fmla="*/ 0 h 2963537"/>
                  <a:gd name="connsiteX2" fmla="*/ 1296154 w 1296154"/>
                  <a:gd name="connsiteY2" fmla="*/ 274708 h 2963537"/>
                  <a:gd name="connsiteX3" fmla="*/ 1244906 w 1296154"/>
                  <a:gd name="connsiteY3" fmla="*/ 2467778 h 2963537"/>
                  <a:gd name="connsiteX4" fmla="*/ 0 w 1296154"/>
                  <a:gd name="connsiteY4" fmla="*/ 2963537 h 2963537"/>
                  <a:gd name="connsiteX0" fmla="*/ 0 w 1264309"/>
                  <a:gd name="connsiteY0" fmla="*/ 2963537 h 2963537"/>
                  <a:gd name="connsiteX1" fmla="*/ 0 w 1264309"/>
                  <a:gd name="connsiteY1" fmla="*/ 0 h 2963537"/>
                  <a:gd name="connsiteX2" fmla="*/ 1264309 w 1264309"/>
                  <a:gd name="connsiteY2" fmla="*/ 274708 h 2963537"/>
                  <a:gd name="connsiteX3" fmla="*/ 1244906 w 1264309"/>
                  <a:gd name="connsiteY3" fmla="*/ 2467778 h 2963537"/>
                  <a:gd name="connsiteX4" fmla="*/ 0 w 1264309"/>
                  <a:gd name="connsiteY4" fmla="*/ 2963537 h 2963537"/>
                  <a:gd name="connsiteX0" fmla="*/ 0 w 1264309"/>
                  <a:gd name="connsiteY0" fmla="*/ 2963537 h 2963537"/>
                  <a:gd name="connsiteX1" fmla="*/ 0 w 1264309"/>
                  <a:gd name="connsiteY1" fmla="*/ 0 h 2963537"/>
                  <a:gd name="connsiteX2" fmla="*/ 1264309 w 1264309"/>
                  <a:gd name="connsiteY2" fmla="*/ 274708 h 2963537"/>
                  <a:gd name="connsiteX3" fmla="*/ 1226709 w 1264309"/>
                  <a:gd name="connsiteY3" fmla="*/ 2454131 h 2963537"/>
                  <a:gd name="connsiteX4" fmla="*/ 0 w 1264309"/>
                  <a:gd name="connsiteY4" fmla="*/ 2963537 h 2963537"/>
                  <a:gd name="connsiteX0" fmla="*/ 0 w 1264309"/>
                  <a:gd name="connsiteY0" fmla="*/ 2944020 h 2944020"/>
                  <a:gd name="connsiteX1" fmla="*/ 0 w 1264309"/>
                  <a:gd name="connsiteY1" fmla="*/ 0 h 2944020"/>
                  <a:gd name="connsiteX2" fmla="*/ 1264309 w 1264309"/>
                  <a:gd name="connsiteY2" fmla="*/ 274708 h 2944020"/>
                  <a:gd name="connsiteX3" fmla="*/ 1226709 w 1264309"/>
                  <a:gd name="connsiteY3" fmla="*/ 2454131 h 2944020"/>
                  <a:gd name="connsiteX4" fmla="*/ 0 w 1264309"/>
                  <a:gd name="connsiteY4" fmla="*/ 2944020 h 2944020"/>
                  <a:gd name="connsiteX0" fmla="*/ 0 w 1264309"/>
                  <a:gd name="connsiteY0" fmla="*/ 2944020 h 2944020"/>
                  <a:gd name="connsiteX1" fmla="*/ 0 w 1264309"/>
                  <a:gd name="connsiteY1" fmla="*/ 0 h 2944020"/>
                  <a:gd name="connsiteX2" fmla="*/ 1264309 w 1264309"/>
                  <a:gd name="connsiteY2" fmla="*/ 274708 h 2944020"/>
                  <a:gd name="connsiteX3" fmla="*/ 1234524 w 1264309"/>
                  <a:gd name="connsiteY3" fmla="*/ 2473648 h 2944020"/>
                  <a:gd name="connsiteX4" fmla="*/ 0 w 1264309"/>
                  <a:gd name="connsiteY4" fmla="*/ 2944020 h 2944020"/>
                  <a:gd name="connsiteX0" fmla="*/ 0 w 1264309"/>
                  <a:gd name="connsiteY0" fmla="*/ 2944020 h 2944020"/>
                  <a:gd name="connsiteX1" fmla="*/ 0 w 1264309"/>
                  <a:gd name="connsiteY1" fmla="*/ 0 h 2944020"/>
                  <a:gd name="connsiteX2" fmla="*/ 1264309 w 1264309"/>
                  <a:gd name="connsiteY2" fmla="*/ 274708 h 2944020"/>
                  <a:gd name="connsiteX3" fmla="*/ 1234524 w 1264309"/>
                  <a:gd name="connsiteY3" fmla="*/ 2462606 h 2944020"/>
                  <a:gd name="connsiteX4" fmla="*/ 0 w 1264309"/>
                  <a:gd name="connsiteY4" fmla="*/ 2944020 h 294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309" h="2944020">
                    <a:moveTo>
                      <a:pt x="0" y="2944020"/>
                    </a:moveTo>
                    <a:lnTo>
                      <a:pt x="0" y="0"/>
                    </a:lnTo>
                    <a:lnTo>
                      <a:pt x="1264309" y="274708"/>
                    </a:lnTo>
                    <a:lnTo>
                      <a:pt x="1234524" y="2462606"/>
                    </a:lnTo>
                    <a:lnTo>
                      <a:pt x="0" y="29440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847" y="4497169"/>
                <a:ext cx="828828" cy="1241778"/>
              </a:xfrm>
              <a:prstGeom prst="rect">
                <a:avLst/>
              </a:prstGeom>
            </p:spPr>
          </p:pic>
          <p:sp>
            <p:nvSpPr>
              <p:cNvPr id="27" name="フリーフォーム 26"/>
              <p:cNvSpPr/>
              <p:nvPr/>
            </p:nvSpPr>
            <p:spPr>
              <a:xfrm>
                <a:off x="2081350" y="1985554"/>
                <a:ext cx="4021930" cy="915571"/>
              </a:xfrm>
              <a:custGeom>
                <a:avLst/>
                <a:gdLst>
                  <a:gd name="connsiteX0" fmla="*/ 26125 w 3953691"/>
                  <a:gd name="connsiteY0" fmla="*/ 879566 h 888275"/>
                  <a:gd name="connsiteX1" fmla="*/ 1706880 w 3953691"/>
                  <a:gd name="connsiteY1" fmla="*/ 174172 h 888275"/>
                  <a:gd name="connsiteX2" fmla="*/ 2220685 w 3953691"/>
                  <a:gd name="connsiteY2" fmla="*/ 148046 h 888275"/>
                  <a:gd name="connsiteX3" fmla="*/ 3953691 w 3953691"/>
                  <a:gd name="connsiteY3" fmla="*/ 888275 h 888275"/>
                  <a:gd name="connsiteX4" fmla="*/ 3953691 w 3953691"/>
                  <a:gd name="connsiteY4" fmla="*/ 722812 h 888275"/>
                  <a:gd name="connsiteX5" fmla="*/ 2238102 w 3953691"/>
                  <a:gd name="connsiteY5" fmla="*/ 17417 h 888275"/>
                  <a:gd name="connsiteX6" fmla="*/ 1706880 w 3953691"/>
                  <a:gd name="connsiteY6" fmla="*/ 0 h 888275"/>
                  <a:gd name="connsiteX7" fmla="*/ 0 w 3953691"/>
                  <a:gd name="connsiteY7" fmla="*/ 740229 h 888275"/>
                  <a:gd name="connsiteX8" fmla="*/ 26125 w 3953691"/>
                  <a:gd name="connsiteY8" fmla="*/ 879566 h 888275"/>
                  <a:gd name="connsiteX0" fmla="*/ 26125 w 3953691"/>
                  <a:gd name="connsiteY0" fmla="*/ 879566 h 888275"/>
                  <a:gd name="connsiteX1" fmla="*/ 1706880 w 3953691"/>
                  <a:gd name="connsiteY1" fmla="*/ 174172 h 888275"/>
                  <a:gd name="connsiteX2" fmla="*/ 2220685 w 3953691"/>
                  <a:gd name="connsiteY2" fmla="*/ 148046 h 888275"/>
                  <a:gd name="connsiteX3" fmla="*/ 3953691 w 3953691"/>
                  <a:gd name="connsiteY3" fmla="*/ 888275 h 888275"/>
                  <a:gd name="connsiteX4" fmla="*/ 3953691 w 3953691"/>
                  <a:gd name="connsiteY4" fmla="*/ 722812 h 888275"/>
                  <a:gd name="connsiteX5" fmla="*/ 2238102 w 3953691"/>
                  <a:gd name="connsiteY5" fmla="*/ 3769 h 888275"/>
                  <a:gd name="connsiteX6" fmla="*/ 1706880 w 3953691"/>
                  <a:gd name="connsiteY6" fmla="*/ 0 h 888275"/>
                  <a:gd name="connsiteX7" fmla="*/ 0 w 3953691"/>
                  <a:gd name="connsiteY7" fmla="*/ 740229 h 888275"/>
                  <a:gd name="connsiteX8" fmla="*/ 26125 w 3953691"/>
                  <a:gd name="connsiteY8" fmla="*/ 879566 h 888275"/>
                  <a:gd name="connsiteX0" fmla="*/ 26125 w 3953691"/>
                  <a:gd name="connsiteY0" fmla="*/ 879566 h 888275"/>
                  <a:gd name="connsiteX1" fmla="*/ 1706880 w 3953691"/>
                  <a:gd name="connsiteY1" fmla="*/ 174172 h 888275"/>
                  <a:gd name="connsiteX2" fmla="*/ 2220685 w 3953691"/>
                  <a:gd name="connsiteY2" fmla="*/ 170793 h 888275"/>
                  <a:gd name="connsiteX3" fmla="*/ 3953691 w 3953691"/>
                  <a:gd name="connsiteY3" fmla="*/ 888275 h 888275"/>
                  <a:gd name="connsiteX4" fmla="*/ 3953691 w 3953691"/>
                  <a:gd name="connsiteY4" fmla="*/ 722812 h 888275"/>
                  <a:gd name="connsiteX5" fmla="*/ 2238102 w 3953691"/>
                  <a:gd name="connsiteY5" fmla="*/ 3769 h 888275"/>
                  <a:gd name="connsiteX6" fmla="*/ 1706880 w 3953691"/>
                  <a:gd name="connsiteY6" fmla="*/ 0 h 888275"/>
                  <a:gd name="connsiteX7" fmla="*/ 0 w 3953691"/>
                  <a:gd name="connsiteY7" fmla="*/ 740229 h 888275"/>
                  <a:gd name="connsiteX8" fmla="*/ 26125 w 3953691"/>
                  <a:gd name="connsiteY8" fmla="*/ 879566 h 888275"/>
                  <a:gd name="connsiteX0" fmla="*/ 26125 w 3953691"/>
                  <a:gd name="connsiteY0" fmla="*/ 879566 h 888275"/>
                  <a:gd name="connsiteX1" fmla="*/ 1706880 w 3953691"/>
                  <a:gd name="connsiteY1" fmla="*/ 174172 h 888275"/>
                  <a:gd name="connsiteX2" fmla="*/ 2220685 w 3953691"/>
                  <a:gd name="connsiteY2" fmla="*/ 170793 h 888275"/>
                  <a:gd name="connsiteX3" fmla="*/ 3953691 w 3953691"/>
                  <a:gd name="connsiteY3" fmla="*/ 888275 h 888275"/>
                  <a:gd name="connsiteX4" fmla="*/ 3949141 w 3953691"/>
                  <a:gd name="connsiteY4" fmla="*/ 736460 h 888275"/>
                  <a:gd name="connsiteX5" fmla="*/ 2238102 w 3953691"/>
                  <a:gd name="connsiteY5" fmla="*/ 3769 h 888275"/>
                  <a:gd name="connsiteX6" fmla="*/ 1706880 w 3953691"/>
                  <a:gd name="connsiteY6" fmla="*/ 0 h 888275"/>
                  <a:gd name="connsiteX7" fmla="*/ 0 w 3953691"/>
                  <a:gd name="connsiteY7" fmla="*/ 740229 h 888275"/>
                  <a:gd name="connsiteX8" fmla="*/ 26125 w 3953691"/>
                  <a:gd name="connsiteY8" fmla="*/ 879566 h 888275"/>
                  <a:gd name="connsiteX0" fmla="*/ 26125 w 4021930"/>
                  <a:gd name="connsiteY0" fmla="*/ 879566 h 915571"/>
                  <a:gd name="connsiteX1" fmla="*/ 1706880 w 4021930"/>
                  <a:gd name="connsiteY1" fmla="*/ 174172 h 915571"/>
                  <a:gd name="connsiteX2" fmla="*/ 2220685 w 4021930"/>
                  <a:gd name="connsiteY2" fmla="*/ 170793 h 915571"/>
                  <a:gd name="connsiteX3" fmla="*/ 4021930 w 4021930"/>
                  <a:gd name="connsiteY3" fmla="*/ 915571 h 915571"/>
                  <a:gd name="connsiteX4" fmla="*/ 3949141 w 4021930"/>
                  <a:gd name="connsiteY4" fmla="*/ 736460 h 915571"/>
                  <a:gd name="connsiteX5" fmla="*/ 2238102 w 4021930"/>
                  <a:gd name="connsiteY5" fmla="*/ 3769 h 915571"/>
                  <a:gd name="connsiteX6" fmla="*/ 1706880 w 4021930"/>
                  <a:gd name="connsiteY6" fmla="*/ 0 h 915571"/>
                  <a:gd name="connsiteX7" fmla="*/ 0 w 4021930"/>
                  <a:gd name="connsiteY7" fmla="*/ 740229 h 915571"/>
                  <a:gd name="connsiteX8" fmla="*/ 26125 w 4021930"/>
                  <a:gd name="connsiteY8" fmla="*/ 879566 h 915571"/>
                  <a:gd name="connsiteX0" fmla="*/ 26125 w 4021930"/>
                  <a:gd name="connsiteY0" fmla="*/ 879566 h 915571"/>
                  <a:gd name="connsiteX1" fmla="*/ 1706880 w 4021930"/>
                  <a:gd name="connsiteY1" fmla="*/ 174172 h 915571"/>
                  <a:gd name="connsiteX2" fmla="*/ 2220685 w 4021930"/>
                  <a:gd name="connsiteY2" fmla="*/ 170793 h 915571"/>
                  <a:gd name="connsiteX3" fmla="*/ 4021930 w 4021930"/>
                  <a:gd name="connsiteY3" fmla="*/ 915571 h 915571"/>
                  <a:gd name="connsiteX4" fmla="*/ 4005551 w 4021930"/>
                  <a:gd name="connsiteY4" fmla="*/ 753097 h 915571"/>
                  <a:gd name="connsiteX5" fmla="*/ 3949141 w 4021930"/>
                  <a:gd name="connsiteY5" fmla="*/ 736460 h 915571"/>
                  <a:gd name="connsiteX6" fmla="*/ 2238102 w 4021930"/>
                  <a:gd name="connsiteY6" fmla="*/ 3769 h 915571"/>
                  <a:gd name="connsiteX7" fmla="*/ 1706880 w 4021930"/>
                  <a:gd name="connsiteY7" fmla="*/ 0 h 915571"/>
                  <a:gd name="connsiteX8" fmla="*/ 0 w 4021930"/>
                  <a:gd name="connsiteY8" fmla="*/ 740229 h 915571"/>
                  <a:gd name="connsiteX9" fmla="*/ 26125 w 4021930"/>
                  <a:gd name="connsiteY9" fmla="*/ 879566 h 915571"/>
                  <a:gd name="connsiteX0" fmla="*/ 26125 w 4021930"/>
                  <a:gd name="connsiteY0" fmla="*/ 879566 h 915571"/>
                  <a:gd name="connsiteX1" fmla="*/ 1706880 w 4021930"/>
                  <a:gd name="connsiteY1" fmla="*/ 174172 h 915571"/>
                  <a:gd name="connsiteX2" fmla="*/ 2220685 w 4021930"/>
                  <a:gd name="connsiteY2" fmla="*/ 170793 h 915571"/>
                  <a:gd name="connsiteX3" fmla="*/ 4021930 w 4021930"/>
                  <a:gd name="connsiteY3" fmla="*/ 915571 h 915571"/>
                  <a:gd name="connsiteX4" fmla="*/ 4005551 w 4021930"/>
                  <a:gd name="connsiteY4" fmla="*/ 753097 h 915571"/>
                  <a:gd name="connsiteX5" fmla="*/ 2238102 w 4021930"/>
                  <a:gd name="connsiteY5" fmla="*/ 3769 h 915571"/>
                  <a:gd name="connsiteX6" fmla="*/ 1706880 w 4021930"/>
                  <a:gd name="connsiteY6" fmla="*/ 0 h 915571"/>
                  <a:gd name="connsiteX7" fmla="*/ 0 w 4021930"/>
                  <a:gd name="connsiteY7" fmla="*/ 740229 h 915571"/>
                  <a:gd name="connsiteX8" fmla="*/ 26125 w 4021930"/>
                  <a:gd name="connsiteY8" fmla="*/ 879566 h 915571"/>
                  <a:gd name="connsiteX0" fmla="*/ 26125 w 4021930"/>
                  <a:gd name="connsiteY0" fmla="*/ 879566 h 915571"/>
                  <a:gd name="connsiteX1" fmla="*/ 1706880 w 4021930"/>
                  <a:gd name="connsiteY1" fmla="*/ 174172 h 915571"/>
                  <a:gd name="connsiteX2" fmla="*/ 2220685 w 4021930"/>
                  <a:gd name="connsiteY2" fmla="*/ 170793 h 915571"/>
                  <a:gd name="connsiteX3" fmla="*/ 4021930 w 4021930"/>
                  <a:gd name="connsiteY3" fmla="*/ 915571 h 915571"/>
                  <a:gd name="connsiteX4" fmla="*/ 4005551 w 4021930"/>
                  <a:gd name="connsiteY4" fmla="*/ 753097 h 915571"/>
                  <a:gd name="connsiteX5" fmla="*/ 2238102 w 4021930"/>
                  <a:gd name="connsiteY5" fmla="*/ 3769 h 915571"/>
                  <a:gd name="connsiteX6" fmla="*/ 1706880 w 4021930"/>
                  <a:gd name="connsiteY6" fmla="*/ 0 h 915571"/>
                  <a:gd name="connsiteX7" fmla="*/ 0 w 4021930"/>
                  <a:gd name="connsiteY7" fmla="*/ 740229 h 915571"/>
                  <a:gd name="connsiteX8" fmla="*/ 26125 w 4021930"/>
                  <a:gd name="connsiteY8" fmla="*/ 879566 h 915571"/>
                  <a:gd name="connsiteX0" fmla="*/ 26125 w 4021930"/>
                  <a:gd name="connsiteY0" fmla="*/ 879566 h 915571"/>
                  <a:gd name="connsiteX1" fmla="*/ 1706880 w 4021930"/>
                  <a:gd name="connsiteY1" fmla="*/ 174172 h 915571"/>
                  <a:gd name="connsiteX2" fmla="*/ 2220685 w 4021930"/>
                  <a:gd name="connsiteY2" fmla="*/ 170793 h 915571"/>
                  <a:gd name="connsiteX3" fmla="*/ 4021930 w 4021930"/>
                  <a:gd name="connsiteY3" fmla="*/ 915571 h 915571"/>
                  <a:gd name="connsiteX4" fmla="*/ 4005551 w 4021930"/>
                  <a:gd name="connsiteY4" fmla="*/ 753097 h 915571"/>
                  <a:gd name="connsiteX5" fmla="*/ 2238102 w 4021930"/>
                  <a:gd name="connsiteY5" fmla="*/ 3769 h 915571"/>
                  <a:gd name="connsiteX6" fmla="*/ 1706880 w 4021930"/>
                  <a:gd name="connsiteY6" fmla="*/ 0 h 915571"/>
                  <a:gd name="connsiteX7" fmla="*/ 0 w 4021930"/>
                  <a:gd name="connsiteY7" fmla="*/ 740229 h 915571"/>
                  <a:gd name="connsiteX8" fmla="*/ 26125 w 4021930"/>
                  <a:gd name="connsiteY8" fmla="*/ 879566 h 915571"/>
                  <a:gd name="connsiteX0" fmla="*/ 26125 w 4024587"/>
                  <a:gd name="connsiteY0" fmla="*/ 879566 h 915571"/>
                  <a:gd name="connsiteX1" fmla="*/ 1706880 w 4024587"/>
                  <a:gd name="connsiteY1" fmla="*/ 174172 h 915571"/>
                  <a:gd name="connsiteX2" fmla="*/ 2220685 w 4024587"/>
                  <a:gd name="connsiteY2" fmla="*/ 170793 h 915571"/>
                  <a:gd name="connsiteX3" fmla="*/ 4021930 w 4024587"/>
                  <a:gd name="connsiteY3" fmla="*/ 915571 h 915571"/>
                  <a:gd name="connsiteX4" fmla="*/ 4005551 w 4024587"/>
                  <a:gd name="connsiteY4" fmla="*/ 753097 h 915571"/>
                  <a:gd name="connsiteX5" fmla="*/ 2238102 w 4024587"/>
                  <a:gd name="connsiteY5" fmla="*/ 3769 h 915571"/>
                  <a:gd name="connsiteX6" fmla="*/ 1706880 w 4024587"/>
                  <a:gd name="connsiteY6" fmla="*/ 0 h 915571"/>
                  <a:gd name="connsiteX7" fmla="*/ 0 w 4024587"/>
                  <a:gd name="connsiteY7" fmla="*/ 740229 h 915571"/>
                  <a:gd name="connsiteX8" fmla="*/ 26125 w 4024587"/>
                  <a:gd name="connsiteY8" fmla="*/ 879566 h 915571"/>
                  <a:gd name="connsiteX0" fmla="*/ 26125 w 4021930"/>
                  <a:gd name="connsiteY0" fmla="*/ 879566 h 915571"/>
                  <a:gd name="connsiteX1" fmla="*/ 1706880 w 4021930"/>
                  <a:gd name="connsiteY1" fmla="*/ 174172 h 915571"/>
                  <a:gd name="connsiteX2" fmla="*/ 2220685 w 4021930"/>
                  <a:gd name="connsiteY2" fmla="*/ 170793 h 915571"/>
                  <a:gd name="connsiteX3" fmla="*/ 4021930 w 4021930"/>
                  <a:gd name="connsiteY3" fmla="*/ 915571 h 915571"/>
                  <a:gd name="connsiteX4" fmla="*/ 4005551 w 4021930"/>
                  <a:gd name="connsiteY4" fmla="*/ 753097 h 915571"/>
                  <a:gd name="connsiteX5" fmla="*/ 2238102 w 4021930"/>
                  <a:gd name="connsiteY5" fmla="*/ 3769 h 915571"/>
                  <a:gd name="connsiteX6" fmla="*/ 1706880 w 4021930"/>
                  <a:gd name="connsiteY6" fmla="*/ 0 h 915571"/>
                  <a:gd name="connsiteX7" fmla="*/ 0 w 4021930"/>
                  <a:gd name="connsiteY7" fmla="*/ 740229 h 915571"/>
                  <a:gd name="connsiteX8" fmla="*/ 26125 w 4021930"/>
                  <a:gd name="connsiteY8" fmla="*/ 879566 h 91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1930" h="915571">
                    <a:moveTo>
                      <a:pt x="26125" y="879566"/>
                    </a:moveTo>
                    <a:lnTo>
                      <a:pt x="1706880" y="174172"/>
                    </a:lnTo>
                    <a:lnTo>
                      <a:pt x="2220685" y="170793"/>
                    </a:lnTo>
                    <a:lnTo>
                      <a:pt x="4021930" y="915571"/>
                    </a:lnTo>
                    <a:cubicBezTo>
                      <a:pt x="4011921" y="864446"/>
                      <a:pt x="4029208" y="804222"/>
                      <a:pt x="4005551" y="753097"/>
                    </a:cubicBezTo>
                    <a:lnTo>
                      <a:pt x="2238102" y="3769"/>
                    </a:lnTo>
                    <a:lnTo>
                      <a:pt x="1706880" y="0"/>
                    </a:lnTo>
                    <a:lnTo>
                      <a:pt x="0" y="740229"/>
                    </a:lnTo>
                    <a:lnTo>
                      <a:pt x="26125" y="879566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6090772" y="2740614"/>
                <a:ext cx="1259267" cy="425103"/>
              </a:xfrm>
              <a:custGeom>
                <a:avLst/>
                <a:gdLst>
                  <a:gd name="connsiteX0" fmla="*/ 0 w 1244906"/>
                  <a:gd name="connsiteY0" fmla="*/ 0 h 462708"/>
                  <a:gd name="connsiteX1" fmla="*/ 1244906 w 1244906"/>
                  <a:gd name="connsiteY1" fmla="*/ 264404 h 462708"/>
                  <a:gd name="connsiteX2" fmla="*/ 1233889 w 1244906"/>
                  <a:gd name="connsiteY2" fmla="*/ 462708 h 462708"/>
                  <a:gd name="connsiteX3" fmla="*/ 11016 w 1244906"/>
                  <a:gd name="connsiteY3" fmla="*/ 165253 h 462708"/>
                  <a:gd name="connsiteX4" fmla="*/ 0 w 1244906"/>
                  <a:gd name="connsiteY4" fmla="*/ 0 h 462708"/>
                  <a:gd name="connsiteX0" fmla="*/ 0 w 1258553"/>
                  <a:gd name="connsiteY0" fmla="*/ 0 h 462708"/>
                  <a:gd name="connsiteX1" fmla="*/ 1258553 w 1258553"/>
                  <a:gd name="connsiteY1" fmla="*/ 300798 h 462708"/>
                  <a:gd name="connsiteX2" fmla="*/ 1233889 w 1258553"/>
                  <a:gd name="connsiteY2" fmla="*/ 462708 h 462708"/>
                  <a:gd name="connsiteX3" fmla="*/ 11016 w 1258553"/>
                  <a:gd name="connsiteY3" fmla="*/ 165253 h 462708"/>
                  <a:gd name="connsiteX4" fmla="*/ 0 w 1258553"/>
                  <a:gd name="connsiteY4" fmla="*/ 0 h 462708"/>
                  <a:gd name="connsiteX0" fmla="*/ 0 w 1254004"/>
                  <a:gd name="connsiteY0" fmla="*/ 0 h 421765"/>
                  <a:gd name="connsiteX1" fmla="*/ 1254004 w 1254004"/>
                  <a:gd name="connsiteY1" fmla="*/ 259855 h 421765"/>
                  <a:gd name="connsiteX2" fmla="*/ 1229340 w 1254004"/>
                  <a:gd name="connsiteY2" fmla="*/ 421765 h 421765"/>
                  <a:gd name="connsiteX3" fmla="*/ 6467 w 1254004"/>
                  <a:gd name="connsiteY3" fmla="*/ 124310 h 421765"/>
                  <a:gd name="connsiteX4" fmla="*/ 0 w 1254004"/>
                  <a:gd name="connsiteY4" fmla="*/ 0 h 421765"/>
                  <a:gd name="connsiteX0" fmla="*/ 0 w 1254004"/>
                  <a:gd name="connsiteY0" fmla="*/ 0 h 421765"/>
                  <a:gd name="connsiteX1" fmla="*/ 1254004 w 1254004"/>
                  <a:gd name="connsiteY1" fmla="*/ 259855 h 421765"/>
                  <a:gd name="connsiteX2" fmla="*/ 1252086 w 1254004"/>
                  <a:gd name="connsiteY2" fmla="*/ 421765 h 421765"/>
                  <a:gd name="connsiteX3" fmla="*/ 6467 w 1254004"/>
                  <a:gd name="connsiteY3" fmla="*/ 124310 h 421765"/>
                  <a:gd name="connsiteX4" fmla="*/ 0 w 1254004"/>
                  <a:gd name="connsiteY4" fmla="*/ 0 h 421765"/>
                  <a:gd name="connsiteX0" fmla="*/ 0 w 1254004"/>
                  <a:gd name="connsiteY0" fmla="*/ 0 h 389920"/>
                  <a:gd name="connsiteX1" fmla="*/ 1254004 w 1254004"/>
                  <a:gd name="connsiteY1" fmla="*/ 259855 h 389920"/>
                  <a:gd name="connsiteX2" fmla="*/ 1252086 w 1254004"/>
                  <a:gd name="connsiteY2" fmla="*/ 389920 h 389920"/>
                  <a:gd name="connsiteX3" fmla="*/ 6467 w 1254004"/>
                  <a:gd name="connsiteY3" fmla="*/ 124310 h 389920"/>
                  <a:gd name="connsiteX4" fmla="*/ 0 w 1254004"/>
                  <a:gd name="connsiteY4" fmla="*/ 0 h 389920"/>
                  <a:gd name="connsiteX0" fmla="*/ 0 w 1254004"/>
                  <a:gd name="connsiteY0" fmla="*/ 0 h 389920"/>
                  <a:gd name="connsiteX1" fmla="*/ 1254004 w 1254004"/>
                  <a:gd name="connsiteY1" fmla="*/ 259855 h 389920"/>
                  <a:gd name="connsiteX2" fmla="*/ 1252086 w 1254004"/>
                  <a:gd name="connsiteY2" fmla="*/ 389920 h 389920"/>
                  <a:gd name="connsiteX3" fmla="*/ 70157 w 1254004"/>
                  <a:gd name="connsiteY3" fmla="*/ 160704 h 389920"/>
                  <a:gd name="connsiteX4" fmla="*/ 0 w 1254004"/>
                  <a:gd name="connsiteY4" fmla="*/ 0 h 389920"/>
                  <a:gd name="connsiteX0" fmla="*/ 0 w 1190315"/>
                  <a:gd name="connsiteY0" fmla="*/ 0 h 367173"/>
                  <a:gd name="connsiteX1" fmla="*/ 1190315 w 1190315"/>
                  <a:gd name="connsiteY1" fmla="*/ 237108 h 367173"/>
                  <a:gd name="connsiteX2" fmla="*/ 1188397 w 1190315"/>
                  <a:gd name="connsiteY2" fmla="*/ 367173 h 367173"/>
                  <a:gd name="connsiteX3" fmla="*/ 6468 w 1190315"/>
                  <a:gd name="connsiteY3" fmla="*/ 137957 h 367173"/>
                  <a:gd name="connsiteX4" fmla="*/ 0 w 1190315"/>
                  <a:gd name="connsiteY4" fmla="*/ 0 h 367173"/>
                  <a:gd name="connsiteX0" fmla="*/ 2631 w 1192946"/>
                  <a:gd name="connsiteY0" fmla="*/ 0 h 367173"/>
                  <a:gd name="connsiteX1" fmla="*/ 1192946 w 1192946"/>
                  <a:gd name="connsiteY1" fmla="*/ 237108 h 367173"/>
                  <a:gd name="connsiteX2" fmla="*/ 1191028 w 1192946"/>
                  <a:gd name="connsiteY2" fmla="*/ 367173 h 367173"/>
                  <a:gd name="connsiteX3" fmla="*/ 0 w 1192946"/>
                  <a:gd name="connsiteY3" fmla="*/ 137957 h 367173"/>
                  <a:gd name="connsiteX4" fmla="*/ 2631 w 1192946"/>
                  <a:gd name="connsiteY4" fmla="*/ 0 h 367173"/>
                  <a:gd name="connsiteX0" fmla="*/ 2631 w 1204698"/>
                  <a:gd name="connsiteY0" fmla="*/ 0 h 380821"/>
                  <a:gd name="connsiteX1" fmla="*/ 1192946 w 1204698"/>
                  <a:gd name="connsiteY1" fmla="*/ 237108 h 380821"/>
                  <a:gd name="connsiteX2" fmla="*/ 1204676 w 1204698"/>
                  <a:gd name="connsiteY2" fmla="*/ 380821 h 380821"/>
                  <a:gd name="connsiteX3" fmla="*/ 0 w 1204698"/>
                  <a:gd name="connsiteY3" fmla="*/ 137957 h 380821"/>
                  <a:gd name="connsiteX4" fmla="*/ 2631 w 1204698"/>
                  <a:gd name="connsiteY4" fmla="*/ 0 h 380821"/>
                  <a:gd name="connsiteX0" fmla="*/ 2631 w 1204698"/>
                  <a:gd name="connsiteY0" fmla="*/ 0 h 380821"/>
                  <a:gd name="connsiteX1" fmla="*/ 1192946 w 1204698"/>
                  <a:gd name="connsiteY1" fmla="*/ 250756 h 380821"/>
                  <a:gd name="connsiteX2" fmla="*/ 1204676 w 1204698"/>
                  <a:gd name="connsiteY2" fmla="*/ 380821 h 380821"/>
                  <a:gd name="connsiteX3" fmla="*/ 0 w 1204698"/>
                  <a:gd name="connsiteY3" fmla="*/ 137957 h 380821"/>
                  <a:gd name="connsiteX4" fmla="*/ 2631 w 1204698"/>
                  <a:gd name="connsiteY4" fmla="*/ 0 h 380821"/>
                  <a:gd name="connsiteX0" fmla="*/ 2631 w 1242988"/>
                  <a:gd name="connsiteY0" fmla="*/ 0 h 380821"/>
                  <a:gd name="connsiteX1" fmla="*/ 1242988 w 1242988"/>
                  <a:gd name="connsiteY1" fmla="*/ 263387 h 380821"/>
                  <a:gd name="connsiteX2" fmla="*/ 1204676 w 1242988"/>
                  <a:gd name="connsiteY2" fmla="*/ 380821 h 380821"/>
                  <a:gd name="connsiteX3" fmla="*/ 0 w 1242988"/>
                  <a:gd name="connsiteY3" fmla="*/ 137957 h 380821"/>
                  <a:gd name="connsiteX4" fmla="*/ 2631 w 1242988"/>
                  <a:gd name="connsiteY4" fmla="*/ 0 h 380821"/>
                  <a:gd name="connsiteX0" fmla="*/ 2631 w 1286569"/>
                  <a:gd name="connsiteY0" fmla="*/ 0 h 406085"/>
                  <a:gd name="connsiteX1" fmla="*/ 1242988 w 1286569"/>
                  <a:gd name="connsiteY1" fmla="*/ 263387 h 406085"/>
                  <a:gd name="connsiteX2" fmla="*/ 1286563 w 1286569"/>
                  <a:gd name="connsiteY2" fmla="*/ 406085 h 406085"/>
                  <a:gd name="connsiteX3" fmla="*/ 0 w 1286569"/>
                  <a:gd name="connsiteY3" fmla="*/ 137957 h 406085"/>
                  <a:gd name="connsiteX4" fmla="*/ 2631 w 1286569"/>
                  <a:gd name="connsiteY4" fmla="*/ 0 h 406085"/>
                  <a:gd name="connsiteX0" fmla="*/ 2631 w 1268377"/>
                  <a:gd name="connsiteY0" fmla="*/ 0 h 414507"/>
                  <a:gd name="connsiteX1" fmla="*/ 1242988 w 1268377"/>
                  <a:gd name="connsiteY1" fmla="*/ 263387 h 414507"/>
                  <a:gd name="connsiteX2" fmla="*/ 1268366 w 1268377"/>
                  <a:gd name="connsiteY2" fmla="*/ 414507 h 414507"/>
                  <a:gd name="connsiteX3" fmla="*/ 0 w 1268377"/>
                  <a:gd name="connsiteY3" fmla="*/ 137957 h 414507"/>
                  <a:gd name="connsiteX4" fmla="*/ 2631 w 1268377"/>
                  <a:gd name="connsiteY4" fmla="*/ 0 h 414507"/>
                  <a:gd name="connsiteX0" fmla="*/ 2631 w 1271432"/>
                  <a:gd name="connsiteY0" fmla="*/ 0 h 414507"/>
                  <a:gd name="connsiteX1" fmla="*/ 1242988 w 1271432"/>
                  <a:gd name="connsiteY1" fmla="*/ 263387 h 414507"/>
                  <a:gd name="connsiteX2" fmla="*/ 1268366 w 1271432"/>
                  <a:gd name="connsiteY2" fmla="*/ 414507 h 414507"/>
                  <a:gd name="connsiteX3" fmla="*/ 0 w 1271432"/>
                  <a:gd name="connsiteY3" fmla="*/ 137957 h 414507"/>
                  <a:gd name="connsiteX4" fmla="*/ 2631 w 1271432"/>
                  <a:gd name="connsiteY4" fmla="*/ 0 h 414507"/>
                  <a:gd name="connsiteX0" fmla="*/ 2631 w 1263015"/>
                  <a:gd name="connsiteY0" fmla="*/ 0 h 401875"/>
                  <a:gd name="connsiteX1" fmla="*/ 1242988 w 1263015"/>
                  <a:gd name="connsiteY1" fmla="*/ 263387 h 401875"/>
                  <a:gd name="connsiteX2" fmla="*/ 1259267 w 1263015"/>
                  <a:gd name="connsiteY2" fmla="*/ 401875 h 401875"/>
                  <a:gd name="connsiteX3" fmla="*/ 0 w 1263015"/>
                  <a:gd name="connsiteY3" fmla="*/ 137957 h 401875"/>
                  <a:gd name="connsiteX4" fmla="*/ 2631 w 1263015"/>
                  <a:gd name="connsiteY4" fmla="*/ 0 h 401875"/>
                  <a:gd name="connsiteX0" fmla="*/ 2631 w 1263015"/>
                  <a:gd name="connsiteY0" fmla="*/ 0 h 393453"/>
                  <a:gd name="connsiteX1" fmla="*/ 1242988 w 1263015"/>
                  <a:gd name="connsiteY1" fmla="*/ 263387 h 393453"/>
                  <a:gd name="connsiteX2" fmla="*/ 1259267 w 1263015"/>
                  <a:gd name="connsiteY2" fmla="*/ 393453 h 393453"/>
                  <a:gd name="connsiteX3" fmla="*/ 0 w 1263015"/>
                  <a:gd name="connsiteY3" fmla="*/ 137957 h 393453"/>
                  <a:gd name="connsiteX4" fmla="*/ 2631 w 1263015"/>
                  <a:gd name="connsiteY4" fmla="*/ 0 h 393453"/>
                  <a:gd name="connsiteX0" fmla="*/ 2631 w 1259267"/>
                  <a:gd name="connsiteY0" fmla="*/ 0 h 393453"/>
                  <a:gd name="connsiteX1" fmla="*/ 1242988 w 1259267"/>
                  <a:gd name="connsiteY1" fmla="*/ 263387 h 393453"/>
                  <a:gd name="connsiteX2" fmla="*/ 1259267 w 1259267"/>
                  <a:gd name="connsiteY2" fmla="*/ 393453 h 393453"/>
                  <a:gd name="connsiteX3" fmla="*/ 0 w 1259267"/>
                  <a:gd name="connsiteY3" fmla="*/ 137957 h 393453"/>
                  <a:gd name="connsiteX4" fmla="*/ 2631 w 1259267"/>
                  <a:gd name="connsiteY4" fmla="*/ 0 h 393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267" h="393453">
                    <a:moveTo>
                      <a:pt x="2631" y="0"/>
                    </a:moveTo>
                    <a:lnTo>
                      <a:pt x="1242988" y="263387"/>
                    </a:lnTo>
                    <a:cubicBezTo>
                      <a:pt x="1242349" y="317357"/>
                      <a:pt x="1256219" y="347705"/>
                      <a:pt x="1259267" y="393453"/>
                    </a:cubicBezTo>
                    <a:lnTo>
                      <a:pt x="0" y="137957"/>
                    </a:lnTo>
                    <a:lnTo>
                      <a:pt x="263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 dirty="0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2135408" y="5804095"/>
                <a:ext cx="3864340" cy="116381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2264229" y="2969623"/>
                <a:ext cx="400594" cy="661851"/>
              </a:xfrm>
              <a:custGeom>
                <a:avLst/>
                <a:gdLst>
                  <a:gd name="connsiteX0" fmla="*/ 17417 w 400594"/>
                  <a:gd name="connsiteY0" fmla="*/ 661851 h 661851"/>
                  <a:gd name="connsiteX1" fmla="*/ 391885 w 400594"/>
                  <a:gd name="connsiteY1" fmla="*/ 531223 h 661851"/>
                  <a:gd name="connsiteX2" fmla="*/ 400594 w 400594"/>
                  <a:gd name="connsiteY2" fmla="*/ 0 h 661851"/>
                  <a:gd name="connsiteX3" fmla="*/ 0 w 400594"/>
                  <a:gd name="connsiteY3" fmla="*/ 34834 h 661851"/>
                  <a:gd name="connsiteX4" fmla="*/ 17417 w 400594"/>
                  <a:gd name="connsiteY4" fmla="*/ 661851 h 66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594" h="661851">
                    <a:moveTo>
                      <a:pt x="17417" y="661851"/>
                    </a:moveTo>
                    <a:lnTo>
                      <a:pt x="391885" y="531223"/>
                    </a:lnTo>
                    <a:lnTo>
                      <a:pt x="400594" y="0"/>
                    </a:lnTo>
                    <a:lnTo>
                      <a:pt x="0" y="34834"/>
                    </a:lnTo>
                    <a:lnTo>
                      <a:pt x="17417" y="66185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2142309" y="2783291"/>
                <a:ext cx="148045" cy="2902952"/>
              </a:xfrm>
              <a:custGeom>
                <a:avLst/>
                <a:gdLst>
                  <a:gd name="connsiteX0" fmla="*/ 8708 w 148045"/>
                  <a:gd name="connsiteY0" fmla="*/ 809897 h 809897"/>
                  <a:gd name="connsiteX1" fmla="*/ 148045 w 148045"/>
                  <a:gd name="connsiteY1" fmla="*/ 809897 h 809897"/>
                  <a:gd name="connsiteX2" fmla="*/ 113211 w 148045"/>
                  <a:gd name="connsiteY2" fmla="*/ 8709 h 809897"/>
                  <a:gd name="connsiteX3" fmla="*/ 0 w 148045"/>
                  <a:gd name="connsiteY3" fmla="*/ 0 h 809897"/>
                  <a:gd name="connsiteX4" fmla="*/ 8708 w 148045"/>
                  <a:gd name="connsiteY4" fmla="*/ 809897 h 809897"/>
                  <a:gd name="connsiteX0" fmla="*/ 8708 w 148045"/>
                  <a:gd name="connsiteY0" fmla="*/ 809897 h 809897"/>
                  <a:gd name="connsiteX1" fmla="*/ 148045 w 148045"/>
                  <a:gd name="connsiteY1" fmla="*/ 809897 h 809897"/>
                  <a:gd name="connsiteX2" fmla="*/ 126859 w 148045"/>
                  <a:gd name="connsiteY2" fmla="*/ 17808 h 809897"/>
                  <a:gd name="connsiteX3" fmla="*/ 0 w 148045"/>
                  <a:gd name="connsiteY3" fmla="*/ 0 h 809897"/>
                  <a:gd name="connsiteX4" fmla="*/ 8708 w 148045"/>
                  <a:gd name="connsiteY4" fmla="*/ 809897 h 809897"/>
                  <a:gd name="connsiteX0" fmla="*/ 8708 w 148045"/>
                  <a:gd name="connsiteY0" fmla="*/ 809897 h 809897"/>
                  <a:gd name="connsiteX1" fmla="*/ 148045 w 148045"/>
                  <a:gd name="connsiteY1" fmla="*/ 809897 h 809897"/>
                  <a:gd name="connsiteX2" fmla="*/ 135958 w 148045"/>
                  <a:gd name="connsiteY2" fmla="*/ 26906 h 809897"/>
                  <a:gd name="connsiteX3" fmla="*/ 0 w 148045"/>
                  <a:gd name="connsiteY3" fmla="*/ 0 h 809897"/>
                  <a:gd name="connsiteX4" fmla="*/ 8708 w 148045"/>
                  <a:gd name="connsiteY4" fmla="*/ 809897 h 809897"/>
                  <a:gd name="connsiteX0" fmla="*/ 8708 w 148045"/>
                  <a:gd name="connsiteY0" fmla="*/ 809897 h 809897"/>
                  <a:gd name="connsiteX1" fmla="*/ 148045 w 148045"/>
                  <a:gd name="connsiteY1" fmla="*/ 809897 h 809897"/>
                  <a:gd name="connsiteX2" fmla="*/ 135958 w 148045"/>
                  <a:gd name="connsiteY2" fmla="*/ 26906 h 809897"/>
                  <a:gd name="connsiteX3" fmla="*/ 0 w 148045"/>
                  <a:gd name="connsiteY3" fmla="*/ 0 h 809897"/>
                  <a:gd name="connsiteX4" fmla="*/ 8708 w 148045"/>
                  <a:gd name="connsiteY4" fmla="*/ 809897 h 809897"/>
                  <a:gd name="connsiteX0" fmla="*/ 8708 w 148045"/>
                  <a:gd name="connsiteY0" fmla="*/ 811081 h 811081"/>
                  <a:gd name="connsiteX1" fmla="*/ 148045 w 148045"/>
                  <a:gd name="connsiteY1" fmla="*/ 811081 h 811081"/>
                  <a:gd name="connsiteX2" fmla="*/ 135958 w 148045"/>
                  <a:gd name="connsiteY2" fmla="*/ 795 h 811081"/>
                  <a:gd name="connsiteX3" fmla="*/ 0 w 148045"/>
                  <a:gd name="connsiteY3" fmla="*/ 1184 h 811081"/>
                  <a:gd name="connsiteX4" fmla="*/ 8708 w 148045"/>
                  <a:gd name="connsiteY4" fmla="*/ 811081 h 81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045" h="811081">
                    <a:moveTo>
                      <a:pt x="8708" y="811081"/>
                    </a:moveTo>
                    <a:lnTo>
                      <a:pt x="148045" y="811081"/>
                    </a:lnTo>
                    <a:cubicBezTo>
                      <a:pt x="144016" y="550084"/>
                      <a:pt x="139987" y="252694"/>
                      <a:pt x="135958" y="795"/>
                    </a:cubicBezTo>
                    <a:cubicBezTo>
                      <a:pt x="98221" y="-2108"/>
                      <a:pt x="37737" y="4087"/>
                      <a:pt x="0" y="1184"/>
                    </a:cubicBezTo>
                    <a:cubicBezTo>
                      <a:pt x="2903" y="271150"/>
                      <a:pt x="5805" y="541115"/>
                      <a:pt x="8708" y="811081"/>
                    </a:cubicBez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2137160" y="3005245"/>
                <a:ext cx="144135" cy="6223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4360473" y="2003933"/>
                <a:ext cx="2890544" cy="996711"/>
              </a:xfrm>
              <a:custGeom>
                <a:avLst/>
                <a:gdLst>
                  <a:gd name="connsiteX0" fmla="*/ 2864386 w 2864386"/>
                  <a:gd name="connsiteY0" fmla="*/ 936434 h 936434"/>
                  <a:gd name="connsiteX1" fmla="*/ 1421176 w 2864386"/>
                  <a:gd name="connsiteY1" fmla="*/ 220337 h 936434"/>
                  <a:gd name="connsiteX2" fmla="*/ 0 w 2864386"/>
                  <a:gd name="connsiteY2" fmla="*/ 0 h 936434"/>
                  <a:gd name="connsiteX3" fmla="*/ 1553378 w 2864386"/>
                  <a:gd name="connsiteY3" fmla="*/ 694063 h 936434"/>
                  <a:gd name="connsiteX4" fmla="*/ 2864386 w 2864386"/>
                  <a:gd name="connsiteY4" fmla="*/ 936434 h 936434"/>
                  <a:gd name="connsiteX0" fmla="*/ 2864386 w 2864386"/>
                  <a:gd name="connsiteY0" fmla="*/ 936434 h 936434"/>
                  <a:gd name="connsiteX1" fmla="*/ 1421176 w 2864386"/>
                  <a:gd name="connsiteY1" fmla="*/ 220337 h 936434"/>
                  <a:gd name="connsiteX2" fmla="*/ 0 w 2864386"/>
                  <a:gd name="connsiteY2" fmla="*/ 0 h 936434"/>
                  <a:gd name="connsiteX3" fmla="*/ 1648912 w 2864386"/>
                  <a:gd name="connsiteY3" fmla="*/ 725907 h 936434"/>
                  <a:gd name="connsiteX4" fmla="*/ 2864386 w 2864386"/>
                  <a:gd name="connsiteY4" fmla="*/ 936434 h 936434"/>
                  <a:gd name="connsiteX0" fmla="*/ 2868935 w 2868935"/>
                  <a:gd name="connsiteY0" fmla="*/ 981926 h 981926"/>
                  <a:gd name="connsiteX1" fmla="*/ 1421176 w 2868935"/>
                  <a:gd name="connsiteY1" fmla="*/ 220337 h 981926"/>
                  <a:gd name="connsiteX2" fmla="*/ 0 w 2868935"/>
                  <a:gd name="connsiteY2" fmla="*/ 0 h 981926"/>
                  <a:gd name="connsiteX3" fmla="*/ 1648912 w 2868935"/>
                  <a:gd name="connsiteY3" fmla="*/ 725907 h 981926"/>
                  <a:gd name="connsiteX4" fmla="*/ 2868935 w 2868935"/>
                  <a:gd name="connsiteY4" fmla="*/ 981926 h 981926"/>
                  <a:gd name="connsiteX0" fmla="*/ 2887132 w 2887132"/>
                  <a:gd name="connsiteY0" fmla="*/ 991025 h 991025"/>
                  <a:gd name="connsiteX1" fmla="*/ 1421176 w 2887132"/>
                  <a:gd name="connsiteY1" fmla="*/ 220337 h 991025"/>
                  <a:gd name="connsiteX2" fmla="*/ 0 w 2887132"/>
                  <a:gd name="connsiteY2" fmla="*/ 0 h 991025"/>
                  <a:gd name="connsiteX3" fmla="*/ 1648912 w 2887132"/>
                  <a:gd name="connsiteY3" fmla="*/ 725907 h 991025"/>
                  <a:gd name="connsiteX4" fmla="*/ 2887132 w 2887132"/>
                  <a:gd name="connsiteY4" fmla="*/ 991025 h 991025"/>
                  <a:gd name="connsiteX0" fmla="*/ 2841639 w 2841639"/>
                  <a:gd name="connsiteY0" fmla="*/ 977377 h 977377"/>
                  <a:gd name="connsiteX1" fmla="*/ 1421176 w 2841639"/>
                  <a:gd name="connsiteY1" fmla="*/ 220337 h 977377"/>
                  <a:gd name="connsiteX2" fmla="*/ 0 w 2841639"/>
                  <a:gd name="connsiteY2" fmla="*/ 0 h 977377"/>
                  <a:gd name="connsiteX3" fmla="*/ 1648912 w 2841639"/>
                  <a:gd name="connsiteY3" fmla="*/ 725907 h 977377"/>
                  <a:gd name="connsiteX4" fmla="*/ 2841639 w 2841639"/>
                  <a:gd name="connsiteY4" fmla="*/ 977377 h 977377"/>
                  <a:gd name="connsiteX0" fmla="*/ 2855287 w 2855287"/>
                  <a:gd name="connsiteY0" fmla="*/ 995574 h 995574"/>
                  <a:gd name="connsiteX1" fmla="*/ 1421176 w 2855287"/>
                  <a:gd name="connsiteY1" fmla="*/ 220337 h 995574"/>
                  <a:gd name="connsiteX2" fmla="*/ 0 w 2855287"/>
                  <a:gd name="connsiteY2" fmla="*/ 0 h 995574"/>
                  <a:gd name="connsiteX3" fmla="*/ 1648912 w 2855287"/>
                  <a:gd name="connsiteY3" fmla="*/ 725907 h 995574"/>
                  <a:gd name="connsiteX4" fmla="*/ 2855287 w 2855287"/>
                  <a:gd name="connsiteY4" fmla="*/ 995574 h 995574"/>
                  <a:gd name="connsiteX0" fmla="*/ 2873484 w 2873484"/>
                  <a:gd name="connsiteY0" fmla="*/ 1000123 h 1000123"/>
                  <a:gd name="connsiteX1" fmla="*/ 1439373 w 2873484"/>
                  <a:gd name="connsiteY1" fmla="*/ 224886 h 1000123"/>
                  <a:gd name="connsiteX2" fmla="*/ 0 w 2873484"/>
                  <a:gd name="connsiteY2" fmla="*/ 0 h 1000123"/>
                  <a:gd name="connsiteX3" fmla="*/ 1667109 w 2873484"/>
                  <a:gd name="connsiteY3" fmla="*/ 730456 h 1000123"/>
                  <a:gd name="connsiteX4" fmla="*/ 2873484 w 2873484"/>
                  <a:gd name="connsiteY4" fmla="*/ 1000123 h 1000123"/>
                  <a:gd name="connsiteX0" fmla="*/ 2890544 w 2890544"/>
                  <a:gd name="connsiteY0" fmla="*/ 996711 h 996711"/>
                  <a:gd name="connsiteX1" fmla="*/ 1456433 w 2890544"/>
                  <a:gd name="connsiteY1" fmla="*/ 221474 h 996711"/>
                  <a:gd name="connsiteX2" fmla="*/ 0 w 2890544"/>
                  <a:gd name="connsiteY2" fmla="*/ 0 h 996711"/>
                  <a:gd name="connsiteX3" fmla="*/ 1684169 w 2890544"/>
                  <a:gd name="connsiteY3" fmla="*/ 727044 h 996711"/>
                  <a:gd name="connsiteX4" fmla="*/ 2890544 w 2890544"/>
                  <a:gd name="connsiteY4" fmla="*/ 996711 h 99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0544" h="996711">
                    <a:moveTo>
                      <a:pt x="2890544" y="996711"/>
                    </a:moveTo>
                    <a:lnTo>
                      <a:pt x="1456433" y="221474"/>
                    </a:lnTo>
                    <a:lnTo>
                      <a:pt x="0" y="0"/>
                    </a:lnTo>
                    <a:lnTo>
                      <a:pt x="1684169" y="727044"/>
                    </a:lnTo>
                    <a:lnTo>
                      <a:pt x="2890544" y="9967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833316" y="5826863"/>
                <a:ext cx="1322380" cy="9034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8012132" y="4619378"/>
                <a:ext cx="2918027" cy="1296764"/>
              </a:xfrm>
              <a:custGeom>
                <a:avLst/>
                <a:gdLst>
                  <a:gd name="connsiteX0" fmla="*/ 0 w 2923238"/>
                  <a:gd name="connsiteY0" fmla="*/ 1198670 h 1307640"/>
                  <a:gd name="connsiteX1" fmla="*/ 2923238 w 2923238"/>
                  <a:gd name="connsiteY1" fmla="*/ 0 h 1307640"/>
                  <a:gd name="connsiteX2" fmla="*/ 2923238 w 2923238"/>
                  <a:gd name="connsiteY2" fmla="*/ 104232 h 1307640"/>
                  <a:gd name="connsiteX3" fmla="*/ 9476 w 2923238"/>
                  <a:gd name="connsiteY3" fmla="*/ 1307640 h 130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3238" h="1307640">
                    <a:moveTo>
                      <a:pt x="0" y="1198670"/>
                    </a:moveTo>
                    <a:lnTo>
                      <a:pt x="2923238" y="0"/>
                    </a:lnTo>
                    <a:lnTo>
                      <a:pt x="2923238" y="104232"/>
                    </a:lnTo>
                    <a:lnTo>
                      <a:pt x="9476" y="130764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36" name="正方形/長方形 62"/>
              <p:cNvSpPr/>
              <p:nvPr/>
            </p:nvSpPr>
            <p:spPr>
              <a:xfrm>
                <a:off x="5996994" y="5812752"/>
                <a:ext cx="2015138" cy="103390"/>
              </a:xfrm>
              <a:custGeom>
                <a:avLst/>
                <a:gdLst>
                  <a:gd name="connsiteX0" fmla="*/ 0 w 2024112"/>
                  <a:gd name="connsiteY0" fmla="*/ 0 h 95794"/>
                  <a:gd name="connsiteX1" fmla="*/ 2024112 w 2024112"/>
                  <a:gd name="connsiteY1" fmla="*/ 0 h 95794"/>
                  <a:gd name="connsiteX2" fmla="*/ 2024112 w 2024112"/>
                  <a:gd name="connsiteY2" fmla="*/ 95794 h 95794"/>
                  <a:gd name="connsiteX3" fmla="*/ 0 w 2024112"/>
                  <a:gd name="connsiteY3" fmla="*/ 95794 h 95794"/>
                  <a:gd name="connsiteX4" fmla="*/ 0 w 2024112"/>
                  <a:gd name="connsiteY4" fmla="*/ 0 h 95794"/>
                  <a:gd name="connsiteX0" fmla="*/ 0 w 2026866"/>
                  <a:gd name="connsiteY0" fmla="*/ 8263 h 95794"/>
                  <a:gd name="connsiteX1" fmla="*/ 2026866 w 2026866"/>
                  <a:gd name="connsiteY1" fmla="*/ 0 h 95794"/>
                  <a:gd name="connsiteX2" fmla="*/ 2026866 w 2026866"/>
                  <a:gd name="connsiteY2" fmla="*/ 95794 h 95794"/>
                  <a:gd name="connsiteX3" fmla="*/ 2754 w 2026866"/>
                  <a:gd name="connsiteY3" fmla="*/ 95794 h 95794"/>
                  <a:gd name="connsiteX4" fmla="*/ 0 w 2026866"/>
                  <a:gd name="connsiteY4" fmla="*/ 8263 h 95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866" h="95794">
                    <a:moveTo>
                      <a:pt x="0" y="8263"/>
                    </a:moveTo>
                    <a:lnTo>
                      <a:pt x="2026866" y="0"/>
                    </a:lnTo>
                    <a:lnTo>
                      <a:pt x="2026866" y="95794"/>
                    </a:lnTo>
                    <a:lnTo>
                      <a:pt x="2754" y="95794"/>
                    </a:lnTo>
                    <a:lnTo>
                      <a:pt x="0" y="826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grpSp>
            <p:nvGrpSpPr>
              <p:cNvPr id="37" name="グループ化 36"/>
              <p:cNvGrpSpPr/>
              <p:nvPr/>
            </p:nvGrpSpPr>
            <p:grpSpPr>
              <a:xfrm>
                <a:off x="6203382" y="3247175"/>
                <a:ext cx="716483" cy="695109"/>
                <a:chOff x="6397782" y="3247176"/>
                <a:chExt cx="522083" cy="506508"/>
              </a:xfrm>
            </p:grpSpPr>
            <p:pic>
              <p:nvPicPr>
                <p:cNvPr id="98" name="図 9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90" t="51274" r="50661" b="6153"/>
                <a:stretch/>
              </p:blipFill>
              <p:spPr>
                <a:xfrm>
                  <a:off x="6435089" y="3334852"/>
                  <a:ext cx="484775" cy="418832"/>
                </a:xfrm>
                <a:prstGeom prst="rect">
                  <a:avLst/>
                </a:prstGeom>
              </p:spPr>
            </p:pic>
            <p:sp>
              <p:nvSpPr>
                <p:cNvPr id="99" name="フリーフォーム 98"/>
                <p:cNvSpPr/>
                <p:nvPr/>
              </p:nvSpPr>
              <p:spPr>
                <a:xfrm>
                  <a:off x="6397782" y="3247176"/>
                  <a:ext cx="522083" cy="138820"/>
                </a:xfrm>
                <a:custGeom>
                  <a:avLst/>
                  <a:gdLst>
                    <a:gd name="connsiteX0" fmla="*/ 18107 w 522083"/>
                    <a:gd name="connsiteY0" fmla="*/ 0 h 138820"/>
                    <a:gd name="connsiteX1" fmla="*/ 522083 w 522083"/>
                    <a:gd name="connsiteY1" fmla="*/ 69410 h 138820"/>
                    <a:gd name="connsiteX2" fmla="*/ 513030 w 522083"/>
                    <a:gd name="connsiteY2" fmla="*/ 138820 h 138820"/>
                    <a:gd name="connsiteX3" fmla="*/ 0 w 522083"/>
                    <a:gd name="connsiteY3" fmla="*/ 117695 h 138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2083" h="138820">
                      <a:moveTo>
                        <a:pt x="18107" y="0"/>
                      </a:moveTo>
                      <a:lnTo>
                        <a:pt x="522083" y="69410"/>
                      </a:lnTo>
                      <a:lnTo>
                        <a:pt x="513030" y="138820"/>
                      </a:lnTo>
                      <a:lnTo>
                        <a:pt x="0" y="117695"/>
                      </a:ln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b="1"/>
                </a:p>
              </p:txBody>
            </p:sp>
          </p:grpSp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3514" y="3224788"/>
                <a:ext cx="1340455" cy="754006"/>
              </a:xfrm>
              <a:prstGeom prst="rect">
                <a:avLst/>
              </a:prstGeom>
            </p:spPr>
          </p:pic>
          <p:sp>
            <p:nvSpPr>
              <p:cNvPr id="39" name="正方形/長方形 38"/>
              <p:cNvSpPr/>
              <p:nvPr/>
            </p:nvSpPr>
            <p:spPr>
              <a:xfrm>
                <a:off x="2274984" y="4313360"/>
                <a:ext cx="436535" cy="133420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>
                <a:off x="2278890" y="4547530"/>
                <a:ext cx="438287" cy="615185"/>
              </a:xfrm>
              <a:custGeom>
                <a:avLst/>
                <a:gdLst>
                  <a:gd name="connsiteX0" fmla="*/ 27801 w 437104"/>
                  <a:gd name="connsiteY0" fmla="*/ 1236617 h 1236617"/>
                  <a:gd name="connsiteX1" fmla="*/ 437104 w 437104"/>
                  <a:gd name="connsiteY1" fmla="*/ 984068 h 1236617"/>
                  <a:gd name="connsiteX2" fmla="*/ 428395 w 437104"/>
                  <a:gd name="connsiteY2" fmla="*/ 0 h 1236617"/>
                  <a:gd name="connsiteX3" fmla="*/ 1675 w 437104"/>
                  <a:gd name="connsiteY3" fmla="*/ 34834 h 1236617"/>
                  <a:gd name="connsiteX4" fmla="*/ 27801 w 437104"/>
                  <a:gd name="connsiteY4" fmla="*/ 1236617 h 1236617"/>
                  <a:gd name="connsiteX0" fmla="*/ 27801 w 437104"/>
                  <a:gd name="connsiteY0" fmla="*/ 1236617 h 1236617"/>
                  <a:gd name="connsiteX1" fmla="*/ 437104 w 437104"/>
                  <a:gd name="connsiteY1" fmla="*/ 1077586 h 1236617"/>
                  <a:gd name="connsiteX2" fmla="*/ 428395 w 437104"/>
                  <a:gd name="connsiteY2" fmla="*/ 0 h 1236617"/>
                  <a:gd name="connsiteX3" fmla="*/ 1675 w 437104"/>
                  <a:gd name="connsiteY3" fmla="*/ 34834 h 1236617"/>
                  <a:gd name="connsiteX4" fmla="*/ 27801 w 437104"/>
                  <a:gd name="connsiteY4" fmla="*/ 1236617 h 1236617"/>
                  <a:gd name="connsiteX0" fmla="*/ 14538 w 451137"/>
                  <a:gd name="connsiteY0" fmla="*/ 1236617 h 1236617"/>
                  <a:gd name="connsiteX1" fmla="*/ 451137 w 451137"/>
                  <a:gd name="connsiteY1" fmla="*/ 1077586 h 1236617"/>
                  <a:gd name="connsiteX2" fmla="*/ 442428 w 451137"/>
                  <a:gd name="connsiteY2" fmla="*/ 0 h 1236617"/>
                  <a:gd name="connsiteX3" fmla="*/ 15708 w 451137"/>
                  <a:gd name="connsiteY3" fmla="*/ 34834 h 1236617"/>
                  <a:gd name="connsiteX4" fmla="*/ 14538 w 451137"/>
                  <a:gd name="connsiteY4" fmla="*/ 1236617 h 1236617"/>
                  <a:gd name="connsiteX0" fmla="*/ 15346 w 451945"/>
                  <a:gd name="connsiteY0" fmla="*/ 1236617 h 1236617"/>
                  <a:gd name="connsiteX1" fmla="*/ 451945 w 451945"/>
                  <a:gd name="connsiteY1" fmla="*/ 1077586 h 1236617"/>
                  <a:gd name="connsiteX2" fmla="*/ 443236 w 451945"/>
                  <a:gd name="connsiteY2" fmla="*/ 0 h 1236617"/>
                  <a:gd name="connsiteX3" fmla="*/ 13658 w 451945"/>
                  <a:gd name="connsiteY3" fmla="*/ 37630 h 1236617"/>
                  <a:gd name="connsiteX4" fmla="*/ 15346 w 451945"/>
                  <a:gd name="connsiteY4" fmla="*/ 1236617 h 1236617"/>
                  <a:gd name="connsiteX0" fmla="*/ 12835 w 449434"/>
                  <a:gd name="connsiteY0" fmla="*/ 1236617 h 1236617"/>
                  <a:gd name="connsiteX1" fmla="*/ 449434 w 449434"/>
                  <a:gd name="connsiteY1" fmla="*/ 1077586 h 1236617"/>
                  <a:gd name="connsiteX2" fmla="*/ 440725 w 449434"/>
                  <a:gd name="connsiteY2" fmla="*/ 0 h 1236617"/>
                  <a:gd name="connsiteX3" fmla="*/ 11147 w 449434"/>
                  <a:gd name="connsiteY3" fmla="*/ 37630 h 1236617"/>
                  <a:gd name="connsiteX4" fmla="*/ 12835 w 449434"/>
                  <a:gd name="connsiteY4" fmla="*/ 1236617 h 1236617"/>
                  <a:gd name="connsiteX0" fmla="*/ 1688 w 438287"/>
                  <a:gd name="connsiteY0" fmla="*/ 1236617 h 1236617"/>
                  <a:gd name="connsiteX1" fmla="*/ 438287 w 438287"/>
                  <a:gd name="connsiteY1" fmla="*/ 1077586 h 1236617"/>
                  <a:gd name="connsiteX2" fmla="*/ 429578 w 438287"/>
                  <a:gd name="connsiteY2" fmla="*/ 0 h 1236617"/>
                  <a:gd name="connsiteX3" fmla="*/ 0 w 438287"/>
                  <a:gd name="connsiteY3" fmla="*/ 37630 h 1236617"/>
                  <a:gd name="connsiteX4" fmla="*/ 1688 w 438287"/>
                  <a:gd name="connsiteY4" fmla="*/ 1236617 h 1236617"/>
                  <a:gd name="connsiteX0" fmla="*/ 1688 w 438287"/>
                  <a:gd name="connsiteY0" fmla="*/ 1236617 h 1236617"/>
                  <a:gd name="connsiteX1" fmla="*/ 438287 w 438287"/>
                  <a:gd name="connsiteY1" fmla="*/ 1077586 h 1236617"/>
                  <a:gd name="connsiteX2" fmla="*/ 429578 w 438287"/>
                  <a:gd name="connsiteY2" fmla="*/ 0 h 1236617"/>
                  <a:gd name="connsiteX3" fmla="*/ 0 w 438287"/>
                  <a:gd name="connsiteY3" fmla="*/ 179316 h 1236617"/>
                  <a:gd name="connsiteX4" fmla="*/ 1688 w 438287"/>
                  <a:gd name="connsiteY4" fmla="*/ 1236617 h 1236617"/>
                  <a:gd name="connsiteX0" fmla="*/ 1688 w 438287"/>
                  <a:gd name="connsiteY0" fmla="*/ 1236617 h 1236617"/>
                  <a:gd name="connsiteX1" fmla="*/ 438287 w 438287"/>
                  <a:gd name="connsiteY1" fmla="*/ 943358 h 1236617"/>
                  <a:gd name="connsiteX2" fmla="*/ 429578 w 438287"/>
                  <a:gd name="connsiteY2" fmla="*/ 0 h 1236617"/>
                  <a:gd name="connsiteX3" fmla="*/ 0 w 438287"/>
                  <a:gd name="connsiteY3" fmla="*/ 179316 h 1236617"/>
                  <a:gd name="connsiteX4" fmla="*/ 1688 w 438287"/>
                  <a:gd name="connsiteY4" fmla="*/ 1236617 h 1236617"/>
                  <a:gd name="connsiteX0" fmla="*/ 1688 w 438287"/>
                  <a:gd name="connsiteY0" fmla="*/ 1229160 h 1229160"/>
                  <a:gd name="connsiteX1" fmla="*/ 438287 w 438287"/>
                  <a:gd name="connsiteY1" fmla="*/ 935901 h 1229160"/>
                  <a:gd name="connsiteX2" fmla="*/ 437042 w 438287"/>
                  <a:gd name="connsiteY2" fmla="*/ 0 h 1229160"/>
                  <a:gd name="connsiteX3" fmla="*/ 0 w 438287"/>
                  <a:gd name="connsiteY3" fmla="*/ 171859 h 1229160"/>
                  <a:gd name="connsiteX4" fmla="*/ 1688 w 438287"/>
                  <a:gd name="connsiteY4" fmla="*/ 1229160 h 122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287" h="1229160">
                    <a:moveTo>
                      <a:pt x="1688" y="1229160"/>
                    </a:moveTo>
                    <a:lnTo>
                      <a:pt x="438287" y="935901"/>
                    </a:lnTo>
                    <a:lnTo>
                      <a:pt x="437042" y="0"/>
                    </a:lnTo>
                    <a:lnTo>
                      <a:pt x="0" y="171859"/>
                    </a:lnTo>
                    <a:cubicBezTo>
                      <a:pt x="8527" y="566648"/>
                      <a:pt x="6905" y="816954"/>
                      <a:pt x="1688" y="122916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2148766" y="4629776"/>
                <a:ext cx="136823" cy="53261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2270414" y="5512377"/>
                <a:ext cx="1750868" cy="135082"/>
              </a:xfrm>
              <a:custGeom>
                <a:avLst/>
                <a:gdLst>
                  <a:gd name="connsiteX0" fmla="*/ 0 w 1750868"/>
                  <a:gd name="connsiteY0" fmla="*/ 135082 h 135082"/>
                  <a:gd name="connsiteX1" fmla="*/ 0 w 1750868"/>
                  <a:gd name="connsiteY1" fmla="*/ 135082 h 135082"/>
                  <a:gd name="connsiteX2" fmla="*/ 1750868 w 1750868"/>
                  <a:gd name="connsiteY2" fmla="*/ 135082 h 135082"/>
                  <a:gd name="connsiteX3" fmla="*/ 1735281 w 1750868"/>
                  <a:gd name="connsiteY3" fmla="*/ 0 h 135082"/>
                  <a:gd name="connsiteX4" fmla="*/ 384463 w 1750868"/>
                  <a:gd name="connsiteY4" fmla="*/ 0 h 135082"/>
                  <a:gd name="connsiteX5" fmla="*/ 0 w 1750868"/>
                  <a:gd name="connsiteY5" fmla="*/ 135082 h 13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0868" h="135082">
                    <a:moveTo>
                      <a:pt x="0" y="135082"/>
                    </a:moveTo>
                    <a:lnTo>
                      <a:pt x="0" y="135082"/>
                    </a:lnTo>
                    <a:lnTo>
                      <a:pt x="1750868" y="135082"/>
                    </a:lnTo>
                    <a:lnTo>
                      <a:pt x="1735281" y="0"/>
                    </a:lnTo>
                    <a:lnTo>
                      <a:pt x="384463" y="0"/>
                    </a:lnTo>
                    <a:lnTo>
                      <a:pt x="0" y="13508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pic>
            <p:nvPicPr>
              <p:cNvPr id="43" name="図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228" y="4688318"/>
                <a:ext cx="1010202" cy="915689"/>
              </a:xfrm>
              <a:prstGeom prst="rect">
                <a:avLst/>
              </a:prstGeom>
            </p:spPr>
          </p:pic>
          <p:sp>
            <p:nvSpPr>
              <p:cNvPr id="44" name="フリーフォーム 43"/>
              <p:cNvSpPr/>
              <p:nvPr/>
            </p:nvSpPr>
            <p:spPr>
              <a:xfrm>
                <a:off x="2269206" y="2967135"/>
                <a:ext cx="2057184" cy="1246569"/>
              </a:xfrm>
              <a:custGeom>
                <a:avLst/>
                <a:gdLst>
                  <a:gd name="connsiteX0" fmla="*/ 7464 w 2056467"/>
                  <a:gd name="connsiteY0" fmla="*/ 660607 h 1246569"/>
                  <a:gd name="connsiteX1" fmla="*/ 1310018 w 2056467"/>
                  <a:gd name="connsiteY1" fmla="*/ 1235373 h 1246569"/>
                  <a:gd name="connsiteX2" fmla="*/ 2056467 w 2056467"/>
                  <a:gd name="connsiteY2" fmla="*/ 1246569 h 1246569"/>
                  <a:gd name="connsiteX3" fmla="*/ 2049002 w 2056467"/>
                  <a:gd name="connsiteY3" fmla="*/ 488924 h 1246569"/>
                  <a:gd name="connsiteX4" fmla="*/ 384421 w 2056467"/>
                  <a:gd name="connsiteY4" fmla="*/ 0 h 1246569"/>
                  <a:gd name="connsiteX5" fmla="*/ 0 w 2056467"/>
                  <a:gd name="connsiteY5" fmla="*/ 41054 h 1246569"/>
                  <a:gd name="connsiteX0" fmla="*/ 7464 w 2057184"/>
                  <a:gd name="connsiteY0" fmla="*/ 660607 h 1246569"/>
                  <a:gd name="connsiteX1" fmla="*/ 1310018 w 2057184"/>
                  <a:gd name="connsiteY1" fmla="*/ 1235373 h 1246569"/>
                  <a:gd name="connsiteX2" fmla="*/ 2056467 w 2057184"/>
                  <a:gd name="connsiteY2" fmla="*/ 1246569 h 1246569"/>
                  <a:gd name="connsiteX3" fmla="*/ 2056466 w 2057184"/>
                  <a:gd name="connsiteY3" fmla="*/ 582230 h 1246569"/>
                  <a:gd name="connsiteX4" fmla="*/ 384421 w 2057184"/>
                  <a:gd name="connsiteY4" fmla="*/ 0 h 1246569"/>
                  <a:gd name="connsiteX5" fmla="*/ 0 w 2057184"/>
                  <a:gd name="connsiteY5" fmla="*/ 41054 h 124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7184" h="1246569">
                    <a:moveTo>
                      <a:pt x="7464" y="660607"/>
                    </a:moveTo>
                    <a:lnTo>
                      <a:pt x="1310018" y="1235373"/>
                    </a:lnTo>
                    <a:lnTo>
                      <a:pt x="2056467" y="1246569"/>
                    </a:lnTo>
                    <a:cubicBezTo>
                      <a:pt x="2053979" y="994021"/>
                      <a:pt x="2058954" y="834778"/>
                      <a:pt x="2056466" y="582230"/>
                    </a:cubicBezTo>
                    <a:lnTo>
                      <a:pt x="384421" y="0"/>
                    </a:lnTo>
                    <a:lnTo>
                      <a:pt x="0" y="41054"/>
                    </a:lnTo>
                  </a:path>
                </a:pathLst>
              </a:custGeom>
              <a:solidFill>
                <a:srgbClr val="D2FB05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2290115" y="4549013"/>
                <a:ext cx="1733921" cy="1098446"/>
              </a:xfrm>
              <a:custGeom>
                <a:avLst/>
                <a:gdLst>
                  <a:gd name="connsiteX0" fmla="*/ 7464 w 2056467"/>
                  <a:gd name="connsiteY0" fmla="*/ 660607 h 1246569"/>
                  <a:gd name="connsiteX1" fmla="*/ 1310018 w 2056467"/>
                  <a:gd name="connsiteY1" fmla="*/ 1235373 h 1246569"/>
                  <a:gd name="connsiteX2" fmla="*/ 2056467 w 2056467"/>
                  <a:gd name="connsiteY2" fmla="*/ 1246569 h 1246569"/>
                  <a:gd name="connsiteX3" fmla="*/ 2049002 w 2056467"/>
                  <a:gd name="connsiteY3" fmla="*/ 488924 h 1246569"/>
                  <a:gd name="connsiteX4" fmla="*/ 384421 w 2056467"/>
                  <a:gd name="connsiteY4" fmla="*/ 0 h 1246569"/>
                  <a:gd name="connsiteX5" fmla="*/ 0 w 2056467"/>
                  <a:gd name="connsiteY5" fmla="*/ 41054 h 1246569"/>
                  <a:gd name="connsiteX0" fmla="*/ 7464 w 2057184"/>
                  <a:gd name="connsiteY0" fmla="*/ 660607 h 1246569"/>
                  <a:gd name="connsiteX1" fmla="*/ 1310018 w 2057184"/>
                  <a:gd name="connsiteY1" fmla="*/ 1235373 h 1246569"/>
                  <a:gd name="connsiteX2" fmla="*/ 2056467 w 2057184"/>
                  <a:gd name="connsiteY2" fmla="*/ 1246569 h 1246569"/>
                  <a:gd name="connsiteX3" fmla="*/ 2056466 w 2057184"/>
                  <a:gd name="connsiteY3" fmla="*/ 582230 h 1246569"/>
                  <a:gd name="connsiteX4" fmla="*/ 384421 w 2057184"/>
                  <a:gd name="connsiteY4" fmla="*/ 0 h 1246569"/>
                  <a:gd name="connsiteX5" fmla="*/ 0 w 2057184"/>
                  <a:gd name="connsiteY5" fmla="*/ 41054 h 1246569"/>
                  <a:gd name="connsiteX0" fmla="*/ 7464 w 2057184"/>
                  <a:gd name="connsiteY0" fmla="*/ 686124 h 1272086"/>
                  <a:gd name="connsiteX1" fmla="*/ 1310018 w 2057184"/>
                  <a:gd name="connsiteY1" fmla="*/ 1260890 h 1272086"/>
                  <a:gd name="connsiteX2" fmla="*/ 2056467 w 2057184"/>
                  <a:gd name="connsiteY2" fmla="*/ 1272086 h 1272086"/>
                  <a:gd name="connsiteX3" fmla="*/ 2056466 w 2057184"/>
                  <a:gd name="connsiteY3" fmla="*/ 607747 h 1272086"/>
                  <a:gd name="connsiteX4" fmla="*/ 511399 w 2057184"/>
                  <a:gd name="connsiteY4" fmla="*/ 0 h 1272086"/>
                  <a:gd name="connsiteX5" fmla="*/ 0 w 2057184"/>
                  <a:gd name="connsiteY5" fmla="*/ 66571 h 1272086"/>
                  <a:gd name="connsiteX0" fmla="*/ 0 w 2049720"/>
                  <a:gd name="connsiteY0" fmla="*/ 686124 h 1272086"/>
                  <a:gd name="connsiteX1" fmla="*/ 1302554 w 2049720"/>
                  <a:gd name="connsiteY1" fmla="*/ 1260890 h 1272086"/>
                  <a:gd name="connsiteX2" fmla="*/ 2049003 w 2049720"/>
                  <a:gd name="connsiteY2" fmla="*/ 1272086 h 1272086"/>
                  <a:gd name="connsiteX3" fmla="*/ 2049002 w 2049720"/>
                  <a:gd name="connsiteY3" fmla="*/ 607747 h 1272086"/>
                  <a:gd name="connsiteX4" fmla="*/ 503935 w 2049720"/>
                  <a:gd name="connsiteY4" fmla="*/ 0 h 1272086"/>
                  <a:gd name="connsiteX5" fmla="*/ 2304 w 2049720"/>
                  <a:gd name="connsiteY5" fmla="*/ 92088 h 127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720" h="1272086">
                    <a:moveTo>
                      <a:pt x="0" y="686124"/>
                    </a:moveTo>
                    <a:lnTo>
                      <a:pt x="1302554" y="1260890"/>
                    </a:lnTo>
                    <a:lnTo>
                      <a:pt x="2049003" y="1272086"/>
                    </a:lnTo>
                    <a:cubicBezTo>
                      <a:pt x="2046515" y="1019538"/>
                      <a:pt x="2051490" y="860295"/>
                      <a:pt x="2049002" y="607747"/>
                    </a:cubicBezTo>
                    <a:lnTo>
                      <a:pt x="503935" y="0"/>
                    </a:lnTo>
                    <a:lnTo>
                      <a:pt x="2304" y="92088"/>
                    </a:lnTo>
                  </a:path>
                </a:pathLst>
              </a:custGeom>
              <a:solidFill>
                <a:srgbClr val="D2FB05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4746262" y="2704267"/>
                <a:ext cx="162717" cy="3210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5022029" y="2704266"/>
                <a:ext cx="162717" cy="3210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4339789" y="3851917"/>
                <a:ext cx="1497284" cy="414127"/>
              </a:xfrm>
              <a:custGeom>
                <a:avLst/>
                <a:gdLst>
                  <a:gd name="connsiteX0" fmla="*/ 0 w 2042809"/>
                  <a:gd name="connsiteY0" fmla="*/ 311285 h 321013"/>
                  <a:gd name="connsiteX1" fmla="*/ 476656 w 2042809"/>
                  <a:gd name="connsiteY1" fmla="*/ 0 h 321013"/>
                  <a:gd name="connsiteX2" fmla="*/ 2042809 w 2042809"/>
                  <a:gd name="connsiteY2" fmla="*/ 19455 h 321013"/>
                  <a:gd name="connsiteX3" fmla="*/ 2042809 w 2042809"/>
                  <a:gd name="connsiteY3" fmla="*/ 321013 h 321013"/>
                  <a:gd name="connsiteX4" fmla="*/ 0 w 2042809"/>
                  <a:gd name="connsiteY4" fmla="*/ 311285 h 321013"/>
                  <a:gd name="connsiteX0" fmla="*/ 0 w 2042809"/>
                  <a:gd name="connsiteY0" fmla="*/ 311285 h 321013"/>
                  <a:gd name="connsiteX1" fmla="*/ 414437 w 2042809"/>
                  <a:gd name="connsiteY1" fmla="*/ 0 h 321013"/>
                  <a:gd name="connsiteX2" fmla="*/ 2042809 w 2042809"/>
                  <a:gd name="connsiteY2" fmla="*/ 19455 h 321013"/>
                  <a:gd name="connsiteX3" fmla="*/ 2042809 w 2042809"/>
                  <a:gd name="connsiteY3" fmla="*/ 321013 h 321013"/>
                  <a:gd name="connsiteX4" fmla="*/ 0 w 2042809"/>
                  <a:gd name="connsiteY4" fmla="*/ 311285 h 321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2809" h="321013">
                    <a:moveTo>
                      <a:pt x="0" y="311285"/>
                    </a:moveTo>
                    <a:lnTo>
                      <a:pt x="414437" y="0"/>
                    </a:lnTo>
                    <a:lnTo>
                      <a:pt x="2042809" y="19455"/>
                    </a:lnTo>
                    <a:lnTo>
                      <a:pt x="2042809" y="321013"/>
                    </a:lnTo>
                    <a:lnTo>
                      <a:pt x="0" y="31128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grpSp>
            <p:nvGrpSpPr>
              <p:cNvPr id="49" name="グループ化 48"/>
              <p:cNvGrpSpPr/>
              <p:nvPr/>
            </p:nvGrpSpPr>
            <p:grpSpPr>
              <a:xfrm>
                <a:off x="4906288" y="2864102"/>
                <a:ext cx="1028340" cy="1294595"/>
                <a:chOff x="4758757" y="2885245"/>
                <a:chExt cx="1028340" cy="1294595"/>
              </a:xfrm>
            </p:grpSpPr>
            <p:sp>
              <p:nvSpPr>
                <p:cNvPr id="93" name="フローチャート: データ 92"/>
                <p:cNvSpPr/>
                <p:nvPr/>
              </p:nvSpPr>
              <p:spPr>
                <a:xfrm>
                  <a:off x="4761364" y="3643613"/>
                  <a:ext cx="879619" cy="219508"/>
                </a:xfrm>
                <a:prstGeom prst="flowChartInputOutpu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b="1"/>
                </a:p>
              </p:txBody>
            </p:sp>
            <p:grpSp>
              <p:nvGrpSpPr>
                <p:cNvPr id="94" name="グループ化 93"/>
                <p:cNvGrpSpPr/>
                <p:nvPr/>
              </p:nvGrpSpPr>
              <p:grpSpPr>
                <a:xfrm>
                  <a:off x="4758757" y="2885245"/>
                  <a:ext cx="1028340" cy="1294595"/>
                  <a:chOff x="4758757" y="2885245"/>
                  <a:chExt cx="1028340" cy="1294595"/>
                </a:xfrm>
              </p:grpSpPr>
              <p:sp>
                <p:nvSpPr>
                  <p:cNvPr id="95" name="正方形/長方形 94"/>
                  <p:cNvSpPr/>
                  <p:nvPr/>
                </p:nvSpPr>
                <p:spPr>
                  <a:xfrm>
                    <a:off x="4761246" y="3863121"/>
                    <a:ext cx="703137" cy="31671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/>
                  </a:p>
                </p:txBody>
              </p:sp>
              <p:sp>
                <p:nvSpPr>
                  <p:cNvPr id="96" name="フリーフォーム 95"/>
                  <p:cNvSpPr/>
                  <p:nvPr/>
                </p:nvSpPr>
                <p:spPr>
                  <a:xfrm>
                    <a:off x="5451731" y="3644599"/>
                    <a:ext cx="186347" cy="524372"/>
                  </a:xfrm>
                  <a:custGeom>
                    <a:avLst/>
                    <a:gdLst>
                      <a:gd name="connsiteX0" fmla="*/ 13001 w 186347"/>
                      <a:gd name="connsiteY0" fmla="*/ 524372 h 524372"/>
                      <a:gd name="connsiteX1" fmla="*/ 0 w 186347"/>
                      <a:gd name="connsiteY1" fmla="*/ 212349 h 524372"/>
                      <a:gd name="connsiteX2" fmla="*/ 186347 w 186347"/>
                      <a:gd name="connsiteY2" fmla="*/ 0 h 524372"/>
                      <a:gd name="connsiteX3" fmla="*/ 173346 w 186347"/>
                      <a:gd name="connsiteY3" fmla="*/ 277354 h 524372"/>
                      <a:gd name="connsiteX4" fmla="*/ 13001 w 186347"/>
                      <a:gd name="connsiteY4" fmla="*/ 524372 h 524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47" h="524372">
                        <a:moveTo>
                          <a:pt x="13001" y="524372"/>
                        </a:moveTo>
                        <a:lnTo>
                          <a:pt x="0" y="212349"/>
                        </a:lnTo>
                        <a:lnTo>
                          <a:pt x="186347" y="0"/>
                        </a:lnTo>
                        <a:lnTo>
                          <a:pt x="173346" y="277354"/>
                        </a:lnTo>
                        <a:lnTo>
                          <a:pt x="13001" y="5243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/>
                  </a:p>
                </p:txBody>
              </p:sp>
              <p:pic>
                <p:nvPicPr>
                  <p:cNvPr id="97" name="図 9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58757" y="2885245"/>
                    <a:ext cx="1028340" cy="10283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0" name="フリーフォーム 49"/>
              <p:cNvSpPr/>
              <p:nvPr/>
            </p:nvSpPr>
            <p:spPr>
              <a:xfrm>
                <a:off x="4313408" y="2050740"/>
                <a:ext cx="160486" cy="2273465"/>
              </a:xfrm>
              <a:custGeom>
                <a:avLst/>
                <a:gdLst>
                  <a:gd name="connsiteX0" fmla="*/ 3732 w 160486"/>
                  <a:gd name="connsiteY0" fmla="*/ 2202024 h 2205757"/>
                  <a:gd name="connsiteX1" fmla="*/ 160486 w 160486"/>
                  <a:gd name="connsiteY1" fmla="*/ 2205757 h 2205757"/>
                  <a:gd name="connsiteX2" fmla="*/ 138093 w 160486"/>
                  <a:gd name="connsiteY2" fmla="*/ 52251 h 2205757"/>
                  <a:gd name="connsiteX3" fmla="*/ 0 w 160486"/>
                  <a:gd name="connsiteY3" fmla="*/ 0 h 2205757"/>
                  <a:gd name="connsiteX4" fmla="*/ 3732 w 160486"/>
                  <a:gd name="connsiteY4" fmla="*/ 2202024 h 220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86" h="2205757">
                    <a:moveTo>
                      <a:pt x="3732" y="2202024"/>
                    </a:moveTo>
                    <a:lnTo>
                      <a:pt x="160486" y="2205757"/>
                    </a:lnTo>
                    <a:lnTo>
                      <a:pt x="138093" y="52251"/>
                    </a:lnTo>
                    <a:lnTo>
                      <a:pt x="0" y="0"/>
                    </a:lnTo>
                    <a:cubicBezTo>
                      <a:pt x="3732" y="735252"/>
                      <a:pt x="7465" y="1470505"/>
                      <a:pt x="3732" y="2202024"/>
                    </a:cubicBez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2270414" y="4210194"/>
                <a:ext cx="3574861" cy="174171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pic>
            <p:nvPicPr>
              <p:cNvPr id="52" name="図 5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7945"/>
                <a:ext cx="1524889" cy="1143667"/>
              </a:xfrm>
              <a:prstGeom prst="rect">
                <a:avLst/>
              </a:prstGeom>
            </p:spPr>
          </p:pic>
          <p:pic>
            <p:nvPicPr>
              <p:cNvPr id="53" name="図 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670" y="3803895"/>
                <a:ext cx="1518753" cy="1981438"/>
              </a:xfrm>
              <a:prstGeom prst="rect">
                <a:avLst/>
              </a:prstGeom>
            </p:spPr>
          </p:pic>
          <p:sp>
            <p:nvSpPr>
              <p:cNvPr id="54" name="フリーフォーム 53"/>
              <p:cNvSpPr/>
              <p:nvPr/>
            </p:nvSpPr>
            <p:spPr>
              <a:xfrm>
                <a:off x="5842413" y="2783291"/>
                <a:ext cx="164410" cy="3042741"/>
              </a:xfrm>
              <a:custGeom>
                <a:avLst/>
                <a:gdLst>
                  <a:gd name="connsiteX0" fmla="*/ 19352 w 158690"/>
                  <a:gd name="connsiteY0" fmla="*/ 3021874 h 3021874"/>
                  <a:gd name="connsiteX1" fmla="*/ 158690 w 158690"/>
                  <a:gd name="connsiteY1" fmla="*/ 3004457 h 3021874"/>
                  <a:gd name="connsiteX2" fmla="*/ 132564 w 158690"/>
                  <a:gd name="connsiteY2" fmla="*/ 43543 h 3021874"/>
                  <a:gd name="connsiteX3" fmla="*/ 1935 w 158690"/>
                  <a:gd name="connsiteY3" fmla="*/ 0 h 3021874"/>
                  <a:gd name="connsiteX4" fmla="*/ 19352 w 158690"/>
                  <a:gd name="connsiteY4" fmla="*/ 3021874 h 3021874"/>
                  <a:gd name="connsiteX0" fmla="*/ 19352 w 159860"/>
                  <a:gd name="connsiteY0" fmla="*/ 3021874 h 3021874"/>
                  <a:gd name="connsiteX1" fmla="*/ 158690 w 159860"/>
                  <a:gd name="connsiteY1" fmla="*/ 3004457 h 3021874"/>
                  <a:gd name="connsiteX2" fmla="*/ 159860 w 159860"/>
                  <a:gd name="connsiteY2" fmla="*/ 75388 h 3021874"/>
                  <a:gd name="connsiteX3" fmla="*/ 1935 w 159860"/>
                  <a:gd name="connsiteY3" fmla="*/ 0 h 3021874"/>
                  <a:gd name="connsiteX4" fmla="*/ 19352 w 159860"/>
                  <a:gd name="connsiteY4" fmla="*/ 3021874 h 3021874"/>
                  <a:gd name="connsiteX0" fmla="*/ 19352 w 164410"/>
                  <a:gd name="connsiteY0" fmla="*/ 3021874 h 3021874"/>
                  <a:gd name="connsiteX1" fmla="*/ 158690 w 164410"/>
                  <a:gd name="connsiteY1" fmla="*/ 3004457 h 3021874"/>
                  <a:gd name="connsiteX2" fmla="*/ 164410 w 164410"/>
                  <a:gd name="connsiteY2" fmla="*/ 61740 h 3021874"/>
                  <a:gd name="connsiteX3" fmla="*/ 1935 w 164410"/>
                  <a:gd name="connsiteY3" fmla="*/ 0 h 3021874"/>
                  <a:gd name="connsiteX4" fmla="*/ 19352 w 164410"/>
                  <a:gd name="connsiteY4" fmla="*/ 3021874 h 3021874"/>
                  <a:gd name="connsiteX0" fmla="*/ 19352 w 164410"/>
                  <a:gd name="connsiteY0" fmla="*/ 3021874 h 3021874"/>
                  <a:gd name="connsiteX1" fmla="*/ 158690 w 164410"/>
                  <a:gd name="connsiteY1" fmla="*/ 3013494 h 3021874"/>
                  <a:gd name="connsiteX2" fmla="*/ 164410 w 164410"/>
                  <a:gd name="connsiteY2" fmla="*/ 61740 h 3021874"/>
                  <a:gd name="connsiteX3" fmla="*/ 1935 w 164410"/>
                  <a:gd name="connsiteY3" fmla="*/ 0 h 3021874"/>
                  <a:gd name="connsiteX4" fmla="*/ 19352 w 164410"/>
                  <a:gd name="connsiteY4" fmla="*/ 3021874 h 302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10" h="3021874">
                    <a:moveTo>
                      <a:pt x="19352" y="3021874"/>
                    </a:moveTo>
                    <a:lnTo>
                      <a:pt x="158690" y="3013494"/>
                    </a:lnTo>
                    <a:cubicBezTo>
                      <a:pt x="160597" y="2032588"/>
                      <a:pt x="162503" y="1042646"/>
                      <a:pt x="164410" y="61740"/>
                    </a:cubicBezTo>
                    <a:cubicBezTo>
                      <a:pt x="120867" y="47226"/>
                      <a:pt x="45478" y="14514"/>
                      <a:pt x="1935" y="0"/>
                    </a:cubicBezTo>
                    <a:cubicBezTo>
                      <a:pt x="-968" y="1004389"/>
                      <a:pt x="-3870" y="2008777"/>
                      <a:pt x="19352" y="3021874"/>
                    </a:cubicBez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/>
              </a:p>
            </p:txBody>
          </p:sp>
          <p:sp>
            <p:nvSpPr>
              <p:cNvPr id="55" name="下矢印 54"/>
              <p:cNvSpPr/>
              <p:nvPr/>
            </p:nvSpPr>
            <p:spPr>
              <a:xfrm rot="18823632">
                <a:off x="1170292" y="1372319"/>
                <a:ext cx="817764" cy="1228904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kumimoji="1" lang="en-US" altLang="ja-JP" sz="1200" b="1" dirty="0"/>
                  <a:t>Solar rad.</a:t>
                </a:r>
              </a:p>
              <a:p>
                <a:pPr algn="ctr"/>
                <a:r>
                  <a:rPr lang="en-US" altLang="ja-JP" sz="1200" b="1" dirty="0"/>
                  <a:t>Atmos. rad.</a:t>
                </a:r>
                <a:endParaRPr kumimoji="1" lang="ja-JP" altLang="en-US" sz="1200" b="1" dirty="0"/>
              </a:p>
            </p:txBody>
          </p:sp>
          <p:sp>
            <p:nvSpPr>
              <p:cNvPr id="56" name="上矢印 55"/>
              <p:cNvSpPr/>
              <p:nvPr/>
            </p:nvSpPr>
            <p:spPr>
              <a:xfrm>
                <a:off x="1575069" y="753385"/>
                <a:ext cx="928581" cy="993042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kumimoji="1" lang="en-US" altLang="ja-JP" sz="1200" b="1" dirty="0"/>
                  <a:t>Reflected solar</a:t>
                </a:r>
                <a:endParaRPr kumimoji="1" lang="ja-JP" altLang="en-US" sz="1200" b="1" dirty="0"/>
              </a:p>
            </p:txBody>
          </p:sp>
          <p:sp>
            <p:nvSpPr>
              <p:cNvPr id="57" name="上矢印 56"/>
              <p:cNvSpPr/>
              <p:nvPr/>
            </p:nvSpPr>
            <p:spPr>
              <a:xfrm>
                <a:off x="3543015" y="825933"/>
                <a:ext cx="928581" cy="1077563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ja-JP" sz="1200" b="1" dirty="0"/>
                  <a:t>Longwave rad.</a:t>
                </a:r>
                <a:endParaRPr kumimoji="1" lang="ja-JP" altLang="en-US" sz="1200" b="1" dirty="0"/>
              </a:p>
            </p:txBody>
          </p:sp>
          <p:sp>
            <p:nvSpPr>
              <p:cNvPr id="58" name="上矢印 57"/>
              <p:cNvSpPr/>
              <p:nvPr/>
            </p:nvSpPr>
            <p:spPr>
              <a:xfrm>
                <a:off x="274975" y="2748501"/>
                <a:ext cx="928581" cy="1077563"/>
              </a:xfrm>
              <a:prstGeom prst="upArrow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ja-JP" sz="1200" b="1" dirty="0"/>
                  <a:t>Latent</a:t>
                </a:r>
                <a:endParaRPr kumimoji="1" lang="ja-JP" altLang="en-US" sz="1200" b="1" dirty="0"/>
              </a:p>
            </p:txBody>
          </p:sp>
          <p:sp>
            <p:nvSpPr>
              <p:cNvPr id="59" name="上矢印 58"/>
              <p:cNvSpPr/>
              <p:nvPr/>
            </p:nvSpPr>
            <p:spPr>
              <a:xfrm>
                <a:off x="5137066" y="1155803"/>
                <a:ext cx="928581" cy="1249456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ja-JP" sz="1200" b="1" dirty="0"/>
                  <a:t>Sensible heat from </a:t>
                </a:r>
                <a:r>
                  <a:rPr lang="en-US" altLang="ja-JP" sz="1200" b="1" dirty="0" err="1"/>
                  <a:t>sfc</a:t>
                </a:r>
                <a:r>
                  <a:rPr lang="en-US" altLang="ja-JP" sz="1200" b="1" dirty="0"/>
                  <a:t>.</a:t>
                </a:r>
                <a:endParaRPr kumimoji="1" lang="ja-JP" altLang="en-US" sz="1200" b="1" dirty="0"/>
              </a:p>
            </p:txBody>
          </p:sp>
          <p:sp>
            <p:nvSpPr>
              <p:cNvPr id="60" name="下矢印 59"/>
              <p:cNvSpPr/>
              <p:nvPr/>
            </p:nvSpPr>
            <p:spPr>
              <a:xfrm rot="18823632">
                <a:off x="2001465" y="2643676"/>
                <a:ext cx="746548" cy="1490916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kumimoji="1" lang="en-US" altLang="ja-JP" sz="1200" b="1" dirty="0"/>
                  <a:t>Solar rad.</a:t>
                </a:r>
              </a:p>
              <a:p>
                <a:pPr algn="ctr"/>
                <a:r>
                  <a:rPr lang="en-US" altLang="ja-JP" sz="1200" b="1" dirty="0"/>
                  <a:t>Through windows</a:t>
                </a:r>
                <a:endParaRPr kumimoji="1" lang="ja-JP" altLang="en-US" sz="1200" b="1" dirty="0"/>
              </a:p>
            </p:txBody>
          </p:sp>
          <p:sp>
            <p:nvSpPr>
              <p:cNvPr id="61" name="左右矢印 60"/>
              <p:cNvSpPr/>
              <p:nvPr/>
            </p:nvSpPr>
            <p:spPr>
              <a:xfrm rot="17865374">
                <a:off x="5974063" y="2109653"/>
                <a:ext cx="1516830" cy="1166290"/>
              </a:xfrm>
              <a:prstGeom prst="leftRightArrow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1200" b="1" dirty="0"/>
                  <a:t>Ventilation</a:t>
                </a:r>
                <a:endParaRPr kumimoji="1" lang="en-US" altLang="ja-JP" sz="1200" b="1" baseline="-25000" dirty="0"/>
              </a:p>
            </p:txBody>
          </p:sp>
          <p:grpSp>
            <p:nvGrpSpPr>
              <p:cNvPr id="62" name="グループ化 61"/>
              <p:cNvGrpSpPr/>
              <p:nvPr/>
            </p:nvGrpSpPr>
            <p:grpSpPr>
              <a:xfrm>
                <a:off x="6459866" y="1635"/>
                <a:ext cx="3972205" cy="4853487"/>
                <a:chOff x="6457847" y="2509"/>
                <a:chExt cx="3972205" cy="4853487"/>
              </a:xfrm>
            </p:grpSpPr>
            <p:sp>
              <p:nvSpPr>
                <p:cNvPr id="91" name="円弧 90"/>
                <p:cNvSpPr/>
                <p:nvPr/>
              </p:nvSpPr>
              <p:spPr>
                <a:xfrm rot="6621439">
                  <a:off x="6304600" y="155756"/>
                  <a:ext cx="3155457" cy="2848964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b="1"/>
                </a:p>
              </p:txBody>
            </p:sp>
            <p:pic>
              <p:nvPicPr>
                <p:cNvPr id="92" name="図 91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7032" y="1268124"/>
                  <a:ext cx="1933020" cy="3587872"/>
                </a:xfrm>
                <a:prstGeom prst="rect">
                  <a:avLst/>
                </a:prstGeom>
              </p:spPr>
            </p:pic>
          </p:grpSp>
          <p:sp>
            <p:nvSpPr>
              <p:cNvPr id="63" name="上矢印 62"/>
              <p:cNvSpPr/>
              <p:nvPr/>
            </p:nvSpPr>
            <p:spPr>
              <a:xfrm>
                <a:off x="8420320" y="2422825"/>
                <a:ext cx="648069" cy="1577512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ja-JP" sz="1200" b="1" dirty="0"/>
                  <a:t>car</a:t>
                </a:r>
                <a:endParaRPr kumimoji="1" lang="ja-JP" altLang="en-US" sz="1200" b="1" dirty="0"/>
              </a:p>
            </p:txBody>
          </p:sp>
          <p:pic>
            <p:nvPicPr>
              <p:cNvPr id="64" name="図 63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11791">
                <a:off x="7528248" y="3981757"/>
                <a:ext cx="2441264" cy="1331967"/>
              </a:xfrm>
              <a:prstGeom prst="rect">
                <a:avLst/>
              </a:prstGeom>
            </p:spPr>
          </p:pic>
          <p:sp>
            <p:nvSpPr>
              <p:cNvPr id="65" name="左矢印 64"/>
              <p:cNvSpPr/>
              <p:nvPr/>
            </p:nvSpPr>
            <p:spPr>
              <a:xfrm rot="19019326">
                <a:off x="8804603" y="1701237"/>
                <a:ext cx="1341742" cy="699006"/>
              </a:xfrm>
              <a:prstGeom prst="left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dirty="0"/>
                  <a:t>Electricity </a:t>
                </a:r>
                <a:endParaRPr kumimoji="1" lang="ja-JP" altLang="en-US" sz="1200" b="1" dirty="0"/>
              </a:p>
            </p:txBody>
          </p:sp>
          <p:sp>
            <p:nvSpPr>
              <p:cNvPr id="66" name="雲形吹き出し 65"/>
              <p:cNvSpPr/>
              <p:nvPr/>
            </p:nvSpPr>
            <p:spPr>
              <a:xfrm>
                <a:off x="3707378" y="2419721"/>
                <a:ext cx="1502639" cy="405539"/>
              </a:xfrm>
              <a:prstGeom prst="cloudCallout">
                <a:avLst>
                  <a:gd name="adj1" fmla="val 47032"/>
                  <a:gd name="adj2" fmla="val 13195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dirty="0"/>
                  <a:t>human</a:t>
                </a:r>
                <a:endParaRPr kumimoji="1" lang="ja-JP" altLang="en-US" sz="1200" b="1" dirty="0"/>
              </a:p>
            </p:txBody>
          </p:sp>
          <p:sp>
            <p:nvSpPr>
              <p:cNvPr id="67" name="雲形吹き出し 66"/>
              <p:cNvSpPr/>
              <p:nvPr/>
            </p:nvSpPr>
            <p:spPr>
              <a:xfrm>
                <a:off x="3306187" y="4231460"/>
                <a:ext cx="1574944" cy="535334"/>
              </a:xfrm>
              <a:prstGeom prst="cloudCallout">
                <a:avLst>
                  <a:gd name="adj1" fmla="val 47032"/>
                  <a:gd name="adj2" fmla="val 13195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200" b="1" dirty="0"/>
                  <a:t>Heat from cooking &amp; bath</a:t>
                </a:r>
                <a:endParaRPr kumimoji="1" lang="ja-JP" altLang="en-US" sz="1200" b="1" dirty="0"/>
              </a:p>
            </p:txBody>
          </p:sp>
          <p:sp>
            <p:nvSpPr>
              <p:cNvPr id="68" name="下矢印 67"/>
              <p:cNvSpPr/>
              <p:nvPr/>
            </p:nvSpPr>
            <p:spPr>
              <a:xfrm>
                <a:off x="5910209" y="5864447"/>
                <a:ext cx="1913623" cy="460741"/>
              </a:xfrm>
              <a:prstGeom prst="downArrow">
                <a:avLst>
                  <a:gd name="adj1" fmla="val 68903"/>
                  <a:gd name="adj2" fmla="val 31859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1200" b="1" dirty="0">
                    <a:solidFill>
                      <a:schemeClr val="tx1"/>
                    </a:solidFill>
                  </a:rPr>
                  <a:t>Heat storage</a:t>
                </a:r>
                <a:endParaRPr kumimoji="1" lang="ja-JP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4391576" y="5579918"/>
                <a:ext cx="1579770" cy="34611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1200" b="1" dirty="0">
                    <a:solidFill>
                      <a:schemeClr val="tx1"/>
                    </a:solidFill>
                  </a:rPr>
                  <a:t>Heat storage</a:t>
                </a:r>
                <a:endParaRPr kumimoji="1" lang="ja-JP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雲形吹き出し 69"/>
              <p:cNvSpPr/>
              <p:nvPr/>
            </p:nvSpPr>
            <p:spPr>
              <a:xfrm>
                <a:off x="3296228" y="4222195"/>
                <a:ext cx="1574944" cy="535334"/>
              </a:xfrm>
              <a:prstGeom prst="cloudCallout">
                <a:avLst>
                  <a:gd name="adj1" fmla="val -31444"/>
                  <a:gd name="adj2" fmla="val 96287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100" b="1" dirty="0"/>
                  <a:t>Heat from cooking &amp; bath</a:t>
                </a:r>
                <a:endParaRPr kumimoji="1" lang="ja-JP" altLang="en-US" sz="1100" b="1" dirty="0"/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4348473" y="6236725"/>
                <a:ext cx="431446" cy="405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1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0.6</a:t>
                </a:r>
                <a:endParaRPr kumimoji="1" lang="ja-JP" altLang="en-US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2349917" y="1550666"/>
                <a:ext cx="341635" cy="405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1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78</a:t>
                </a:r>
                <a:endParaRPr kumimoji="1" lang="ja-JP" altLang="en-US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4257367" y="750068"/>
                <a:ext cx="512451" cy="405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1" dirty="0"/>
                  <a:t>519</a:t>
                </a:r>
                <a:endParaRPr kumimoji="1" lang="ja-JP" altLang="en-US" sz="2400" b="1" dirty="0"/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420648" y="1981554"/>
                <a:ext cx="771318" cy="405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1" dirty="0"/>
                  <a:t>1,036</a:t>
                </a:r>
                <a:endParaRPr kumimoji="1" lang="ja-JP" altLang="en-US" sz="2400" b="1" dirty="0"/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6670145" y="6315193"/>
                <a:ext cx="512452" cy="405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1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128</a:t>
                </a:r>
                <a:endParaRPr kumimoji="1" lang="ja-JP" altLang="en-US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76" name="上矢印 75"/>
              <p:cNvSpPr/>
              <p:nvPr/>
            </p:nvSpPr>
            <p:spPr>
              <a:xfrm>
                <a:off x="1949396" y="5840655"/>
                <a:ext cx="789199" cy="691872"/>
              </a:xfrm>
              <a:prstGeom prst="upArrow">
                <a:avLst>
                  <a:gd name="adj1" fmla="val 74218"/>
                  <a:gd name="adj2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1200" b="1" dirty="0"/>
                  <a:t>Town gas</a:t>
                </a:r>
                <a:endParaRPr kumimoji="1" lang="ja-JP" altLang="en-US" sz="1200" b="1" dirty="0"/>
              </a:p>
            </p:txBody>
          </p:sp>
          <p:sp>
            <p:nvSpPr>
              <p:cNvPr id="77" name="右中かっこ 76"/>
              <p:cNvSpPr/>
              <p:nvPr/>
            </p:nvSpPr>
            <p:spPr>
              <a:xfrm rot="16200000">
                <a:off x="6931736" y="-741483"/>
                <a:ext cx="313798" cy="3625738"/>
              </a:xfrm>
              <a:prstGeom prst="rightBrace">
                <a:avLst>
                  <a:gd name="adj1" fmla="val 86232"/>
                  <a:gd name="adj2" fmla="val 62762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7112752" y="286621"/>
                <a:ext cx="1444374" cy="507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err="1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QH</a:t>
                </a:r>
                <a:r>
                  <a:rPr kumimoji="1" lang="en-US" altLang="ja-JP" sz="2400" b="1" baseline="-25000" dirty="0" err="1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ec</a:t>
                </a:r>
                <a:r>
                  <a:rPr kumimoji="1" lang="en-US" altLang="ja-JP" sz="2400" b="1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180</a:t>
                </a:r>
                <a:endParaRPr kumimoji="1" lang="ja-JP" altLang="en-US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79" name="右中かっこ 78"/>
              <p:cNvSpPr/>
              <p:nvPr/>
            </p:nvSpPr>
            <p:spPr>
              <a:xfrm rot="18815105">
                <a:off x="7348885" y="1251823"/>
                <a:ext cx="498663" cy="1839504"/>
              </a:xfrm>
              <a:prstGeom prst="rightBrace">
                <a:avLst>
                  <a:gd name="adj1" fmla="val 86232"/>
                  <a:gd name="adj2" fmla="val 50448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7153569" y="1318088"/>
                <a:ext cx="1822989" cy="507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err="1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QH</a:t>
                </a:r>
                <a:r>
                  <a:rPr kumimoji="1" lang="en-US" altLang="ja-JP" sz="2400" b="1" baseline="-25000" dirty="0" err="1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building</a:t>
                </a:r>
                <a:r>
                  <a:rPr kumimoji="1" lang="en-US" altLang="ja-JP" sz="2400" b="1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38</a:t>
                </a:r>
                <a:endParaRPr kumimoji="1" lang="ja-JP" altLang="en-US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4642493" y="2386748"/>
                <a:ext cx="431446" cy="405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1" dirty="0"/>
                  <a:t>0.4</a:t>
                </a:r>
                <a:endParaRPr kumimoji="1" lang="ja-JP" altLang="en-US" sz="2400" b="1" dirty="0"/>
              </a:p>
            </p:txBody>
          </p:sp>
          <p:sp>
            <p:nvSpPr>
              <p:cNvPr id="82" name="雲形吹き出し 81"/>
              <p:cNvSpPr/>
              <p:nvPr/>
            </p:nvSpPr>
            <p:spPr>
              <a:xfrm>
                <a:off x="3473080" y="3526462"/>
                <a:ext cx="1502639" cy="535334"/>
              </a:xfrm>
              <a:prstGeom prst="cloudCallout">
                <a:avLst>
                  <a:gd name="adj1" fmla="val 68443"/>
                  <a:gd name="adj2" fmla="val 2261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dirty="0"/>
                  <a:t>appliance</a:t>
                </a:r>
                <a:endParaRPr kumimoji="1" lang="ja-JP" altLang="en-US" sz="1200" b="1" dirty="0"/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2254511" y="3852731"/>
                <a:ext cx="947601" cy="50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～</a:t>
                </a:r>
                <a:r>
                  <a:rPr kumimoji="1" lang="en-US" altLang="ja-JP" sz="24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20</a:t>
                </a:r>
                <a:endParaRPr kumimoji="1" lang="ja-JP" altLang="en-US" sz="2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84" name="左右矢印 83"/>
              <p:cNvSpPr/>
              <p:nvPr/>
            </p:nvSpPr>
            <p:spPr>
              <a:xfrm rot="17861390">
                <a:off x="6237773" y="3413890"/>
                <a:ext cx="2195430" cy="581940"/>
              </a:xfrm>
              <a:prstGeom prst="leftRightArrow">
                <a:avLst>
                  <a:gd name="adj1" fmla="val 69894"/>
                  <a:gd name="adj2" fmla="val 29256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dirty="0"/>
                  <a:t>Air conditioner </a:t>
                </a: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5098689" y="5938695"/>
                <a:ext cx="341635" cy="405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1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12</a:t>
                </a:r>
                <a:endParaRPr kumimoji="1" lang="ja-JP" altLang="en-US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9383502" y="1002868"/>
                <a:ext cx="1992045" cy="507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err="1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Q</a:t>
                </a:r>
                <a:r>
                  <a:rPr kumimoji="1" lang="en-US" altLang="ja-JP" sz="2400" b="1" baseline="-25000" dirty="0" err="1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F_electricity</a:t>
                </a:r>
                <a:r>
                  <a:rPr kumimoji="1" lang="en-US" altLang="ja-JP" sz="2400" b="1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15</a:t>
                </a:r>
                <a:endParaRPr kumimoji="1" lang="ja-JP" altLang="en-US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940364" y="6175444"/>
                <a:ext cx="1202765" cy="507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err="1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Q</a:t>
                </a:r>
                <a:r>
                  <a:rPr kumimoji="1" lang="en-US" altLang="ja-JP" sz="2400" b="1" baseline="-25000" dirty="0" err="1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F_gas</a:t>
                </a:r>
                <a:r>
                  <a:rPr kumimoji="1" lang="en-US" altLang="ja-JP" sz="2400" b="1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2</a:t>
                </a:r>
                <a:endParaRPr kumimoji="1" lang="ja-JP" altLang="en-US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grpSp>
            <p:nvGrpSpPr>
              <p:cNvPr id="88" name="グループ化 87"/>
              <p:cNvGrpSpPr/>
              <p:nvPr/>
            </p:nvGrpSpPr>
            <p:grpSpPr>
              <a:xfrm>
                <a:off x="2866262" y="5703460"/>
                <a:ext cx="1441736" cy="948549"/>
                <a:chOff x="2866262" y="5703460"/>
                <a:chExt cx="1441736" cy="948549"/>
              </a:xfrm>
            </p:grpSpPr>
            <p:sp>
              <p:nvSpPr>
                <p:cNvPr id="89" name="屈折矢印 88"/>
                <p:cNvSpPr/>
                <p:nvPr/>
              </p:nvSpPr>
              <p:spPr>
                <a:xfrm rot="5400000">
                  <a:off x="3118377" y="5462389"/>
                  <a:ext cx="948549" cy="1430692"/>
                </a:xfrm>
                <a:prstGeom prst="bentUpArrow">
                  <a:avLst>
                    <a:gd name="adj1" fmla="val 31190"/>
                    <a:gd name="adj2" fmla="val 34307"/>
                    <a:gd name="adj3" fmla="val 22237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b="1" dirty="0"/>
                </a:p>
              </p:txBody>
            </p:sp>
            <p:sp>
              <p:nvSpPr>
                <p:cNvPr id="90" name="テキスト ボックス 89"/>
                <p:cNvSpPr txBox="1"/>
                <p:nvPr/>
              </p:nvSpPr>
              <p:spPr>
                <a:xfrm>
                  <a:off x="2866262" y="6144653"/>
                  <a:ext cx="1020747" cy="3043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b="1" dirty="0"/>
                    <a:t>Hot sewage</a:t>
                  </a:r>
                  <a:endParaRPr lang="ja-JP" altLang="en-US" sz="1200" b="1" dirty="0"/>
                </a:p>
              </p:txBody>
            </p:sp>
          </p:grpSp>
        </p:grpSp>
        <p:sp>
          <p:nvSpPr>
            <p:cNvPr id="100" name="テキスト ボックス 99"/>
            <p:cNvSpPr txBox="1"/>
            <p:nvPr/>
          </p:nvSpPr>
          <p:spPr>
            <a:xfrm>
              <a:off x="8030569" y="2038215"/>
              <a:ext cx="10522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err="1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QH</a:t>
              </a:r>
              <a:r>
                <a:rPr kumimoji="1" lang="en-US" altLang="ja-JP" sz="2400" b="1" baseline="-25000" dirty="0" err="1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car</a:t>
              </a:r>
              <a:r>
                <a:rPr kumimoji="1" lang="en-US" altLang="ja-JP" sz="2400" b="1" baseline="-25000" dirty="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kumimoji="1" lang="en-US" altLang="ja-JP" sz="2400" b="1" dirty="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3</a:t>
              </a:r>
              <a:endParaRPr kumimoji="1" lang="ja-JP" altLang="en-US" sz="2400" b="1" dirty="0"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01" name="正方形/長方形 100"/>
          <p:cNvSpPr/>
          <p:nvPr/>
        </p:nvSpPr>
        <p:spPr>
          <a:xfrm>
            <a:off x="328612" y="6459766"/>
            <a:ext cx="1153477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Anthropogenic heat exhaust from building (</a:t>
            </a:r>
            <a:r>
              <a:rPr lang="en-US" altLang="ja-JP" sz="1600" b="1" dirty="0" err="1">
                <a:solidFill>
                  <a:srgbClr val="FF0000"/>
                </a:solidFill>
              </a:rPr>
              <a:t>QH_building</a:t>
            </a:r>
            <a:r>
              <a:rPr lang="en-US" altLang="ja-JP" sz="1600" b="1" dirty="0">
                <a:solidFill>
                  <a:srgbClr val="FF0000"/>
                </a:solidFill>
              </a:rPr>
              <a:t>, 38) is not equal to energy consumption in building (electricity &amp; gas, QF, 17).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4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b="1" dirty="0"/>
              <a:t>Result 2) </a:t>
            </a:r>
            <a:r>
              <a:rPr lang="en-US" altLang="ja-JP" sz="4000" b="1" dirty="0"/>
              <a:t>Observation agrees with the inventory (INV) and Building Energy Model (BEM).</a:t>
            </a:r>
            <a:endParaRPr lang="ja-JP" altLang="en-US" sz="4000" b="1" dirty="0"/>
          </a:p>
        </p:txBody>
      </p:sp>
      <p:sp>
        <p:nvSpPr>
          <p:cNvPr id="101" name="正方形/長方形 100"/>
          <p:cNvSpPr/>
          <p:nvPr/>
        </p:nvSpPr>
        <p:spPr>
          <a:xfrm>
            <a:off x="90073" y="6195996"/>
            <a:ext cx="1153477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solidFill>
                  <a:schemeClr val="tx1"/>
                </a:solidFill>
              </a:rPr>
              <a:t>Shade range in </a:t>
            </a:r>
            <a:r>
              <a:rPr lang="en-US" altLang="ja-JP" sz="1600" b="1" dirty="0" err="1">
                <a:solidFill>
                  <a:schemeClr val="tx1"/>
                </a:solidFill>
              </a:rPr>
              <a:t>QH</a:t>
            </a:r>
            <a:r>
              <a:rPr lang="en-US" altLang="ja-JP" sz="1600" b="1" baseline="-25000" dirty="0" err="1">
                <a:solidFill>
                  <a:schemeClr val="tx1"/>
                </a:solidFill>
              </a:rPr>
              <a:t>building</a:t>
            </a:r>
            <a:r>
              <a:rPr lang="en-US" altLang="ja-JP" sz="1600" b="1" dirty="0">
                <a:solidFill>
                  <a:schemeClr val="tx1"/>
                </a:solidFill>
              </a:rPr>
              <a:t> corresponds to 1</a:t>
            </a:r>
            <a:r>
              <a:rPr lang="en-US" altLang="ja-JP" sz="1600" b="1" baseline="30000" dirty="0">
                <a:solidFill>
                  <a:schemeClr val="tx1"/>
                </a:solidFill>
              </a:rPr>
              <a:t>o</a:t>
            </a:r>
            <a:r>
              <a:rPr lang="en-US" altLang="ja-JP" sz="1600" b="1" dirty="0">
                <a:solidFill>
                  <a:schemeClr val="tx1"/>
                </a:solidFill>
              </a:rPr>
              <a:t>C of SFC temperature error.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 err="1"/>
              <a:t>QHcar</a:t>
            </a:r>
            <a:r>
              <a:rPr lang="en-US" altLang="ja-JP" sz="1600" b="1" dirty="0"/>
              <a:t> (INV) are based on the car traffic amount around the </a:t>
            </a:r>
            <a:r>
              <a:rPr lang="en-US" altLang="ja-JP" sz="1600" b="1" dirty="0" err="1"/>
              <a:t>Yoyogi</a:t>
            </a:r>
            <a:r>
              <a:rPr lang="en-US" altLang="ja-JP" sz="1600" b="1" dirty="0"/>
              <a:t> site.</a:t>
            </a:r>
            <a:endParaRPr lang="ja-JP" altLang="en-US" sz="1600" b="1" dirty="0"/>
          </a:p>
        </p:txBody>
      </p:sp>
      <p:pic>
        <p:nvPicPr>
          <p:cNvPr id="102" name="図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21" y="1188747"/>
            <a:ext cx="6999958" cy="489192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708913" y="6195995"/>
            <a:ext cx="5483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 err="1"/>
              <a:t>QHbuild</a:t>
            </a:r>
            <a:r>
              <a:rPr lang="en-US" altLang="ja-JP" sz="1600" b="1" dirty="0"/>
              <a:t>(BEM) are calculated by BEM (</a:t>
            </a:r>
            <a:r>
              <a:rPr lang="en-US" altLang="ja-JP" sz="1600" b="1" dirty="0" err="1"/>
              <a:t>Kikegawa</a:t>
            </a:r>
            <a:r>
              <a:rPr lang="en-US" altLang="ja-JP" sz="1600" b="1" dirty="0"/>
              <a:t> 2003 Applied Energy) with meteorological inputs in </a:t>
            </a:r>
            <a:r>
              <a:rPr lang="en-US" altLang="ja-JP" sz="1600" b="1" dirty="0" err="1"/>
              <a:t>Yoyogi</a:t>
            </a:r>
            <a:r>
              <a:rPr lang="en-US" altLang="ja-JP" sz="1600" b="1" dirty="0"/>
              <a:t> site.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9163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1092</Words>
  <Application>Microsoft Office PowerPoint</Application>
  <PresentationFormat>ワイド画面</PresentationFormat>
  <Paragraphs>133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Cambria Math</vt:lpstr>
      <vt:lpstr>Open Sans</vt:lpstr>
      <vt:lpstr>Symbol</vt:lpstr>
      <vt:lpstr>Office テーマ</vt:lpstr>
      <vt:lpstr>How should the anthropogenic heat be  treated in the urban surface energy balance: revisit of the definition of QF    </vt:lpstr>
      <vt:lpstr>Motivation and aims</vt:lpstr>
      <vt:lpstr>Observation (Yoyogi site, Tokyo)</vt:lpstr>
      <vt:lpstr>Observation (Yoyogi site, Tokyo)</vt:lpstr>
      <vt:lpstr>Observational evaluation of anthropogenic heat and heat budget</vt:lpstr>
      <vt:lpstr>Observational evaluation of anthropogenic heat and heat budget</vt:lpstr>
      <vt:lpstr>Observational evaluation of anthropogenic heat and heat budget</vt:lpstr>
      <vt:lpstr>Result 1) Heat flux (Wm-2, average 09-15 LST JJA)</vt:lpstr>
      <vt:lpstr>Result 2) Observation agrees with the inventory (INV) and Building Energy Model (BEM).</vt:lpstr>
      <vt:lpstr>Result 3) Storage heat DQs parameterization are validated.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Hirofumi Sugawara</dc:creator>
  <cp:lastModifiedBy>亀卦川　幸浩</cp:lastModifiedBy>
  <cp:revision>24</cp:revision>
  <cp:lastPrinted>2023-08-23T07:12:44Z</cp:lastPrinted>
  <dcterms:created xsi:type="dcterms:W3CDTF">2023-08-23T01:14:59Z</dcterms:created>
  <dcterms:modified xsi:type="dcterms:W3CDTF">2024-08-30T03:25:31Z</dcterms:modified>
</cp:coreProperties>
</file>