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388" r:id="rId3"/>
    <p:sldId id="367" r:id="rId4"/>
    <p:sldId id="364" r:id="rId5"/>
    <p:sldId id="288" r:id="rId6"/>
    <p:sldId id="278" r:id="rId7"/>
    <p:sldId id="389" r:id="rId8"/>
    <p:sldId id="370" r:id="rId9"/>
    <p:sldId id="372" r:id="rId10"/>
    <p:sldId id="391" r:id="rId11"/>
    <p:sldId id="374" r:id="rId12"/>
    <p:sldId id="342" r:id="rId13"/>
    <p:sldId id="375" r:id="rId14"/>
    <p:sldId id="376" r:id="rId15"/>
    <p:sldId id="384" r:id="rId16"/>
    <p:sldId id="386" r:id="rId17"/>
    <p:sldId id="267" r:id="rId18"/>
    <p:sldId id="300" r:id="rId19"/>
    <p:sldId id="315" r:id="rId20"/>
    <p:sldId id="390" r:id="rId21"/>
    <p:sldId id="357" r:id="rId22"/>
    <p:sldId id="381" r:id="rId23"/>
    <p:sldId id="379" r:id="rId24"/>
    <p:sldId id="377" r:id="rId25"/>
    <p:sldId id="378" r:id="rId26"/>
  </p:sldIdLst>
  <p:sldSz cx="12192000" cy="6858000"/>
  <p:notesSz cx="6858000" cy="9144000"/>
  <p:defaultTextStyle>
    <a:defPPr>
      <a:defRPr lang="en-US"/>
    </a:defPPr>
    <a:lvl1pPr marL="0" algn="l" defTabSz="609493">
      <a:defRPr sz="24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>
      <a:defRPr sz="24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>
      <a:defRPr sz="24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>
      <a:defRPr sz="24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>
      <a:defRPr sz="24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>
      <a:defRPr sz="24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>
      <a:defRPr sz="24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>
      <a:defRPr sz="24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>
      <a:defRPr sz="2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612"/>
    <a:srgbClr val="4473D0"/>
    <a:srgbClr val="3366CC"/>
    <a:srgbClr val="0066CC"/>
    <a:srgbClr val="3366FF"/>
    <a:srgbClr val="FF7C80"/>
    <a:srgbClr val="FF5050"/>
    <a:srgbClr val="FF9900"/>
    <a:srgbClr val="00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2"/>
      </p:cViewPr>
      <p:guideLst>
        <p:guide orient="horz" pos="2159"/>
        <p:guide pos="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125859-3474-442D-98F7-21F005B32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6BBBF-B7F2-491E-9D78-B5B491C27D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109CD-421B-4F88-9AF2-4ECF67BCB16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0E392-7580-48A6-9C24-2EB16E4A4C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E0FD4-03D7-4566-BD6A-013D54957A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228850" y="8685213"/>
            <a:ext cx="462756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dirty="0"/>
              <a:t> Junior </a:t>
            </a:r>
            <a:r>
              <a:rPr lang="de-DE" dirty="0" err="1"/>
              <a:t>Reserch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Mesoscale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and </a:t>
            </a:r>
            <a:r>
              <a:rPr lang="de-DE" dirty="0" err="1"/>
              <a:t>Predictability</a:t>
            </a:r>
            <a:endParaRPr lang="de-DE" dirty="0"/>
          </a:p>
          <a:p>
            <a:r>
              <a:rPr lang="de-DE" dirty="0"/>
              <a:t> </a:t>
            </a:r>
            <a:fld id="{BDC74B79-1C23-443F-B0AF-205CC17B8B9B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538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8F02CA-77CB-4E54-B712-21E588799EE8}" type="datetimeFigureOut">
              <a:rPr lang="de-DE"/>
              <a:t>03.09.2024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Junior Group Mesoscale Processes and Predictability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3F729A-0AF0-4995-B32B-9504BC68960C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080">
      <a:defRPr sz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>
      <a:defRPr sz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>
      <a:defRPr sz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>
      <a:defRPr sz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>
      <a:defRPr sz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>
      <a:defRPr sz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>
      <a:defRPr sz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>
      <a:defRPr sz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DB2171-4667-5D00-AFF9-6B260A40932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795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A6005F-D8DA-4B5D-33F3-D98A01300E37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31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Put the formula in the method part</a:t>
            </a:r>
          </a:p>
          <a:p>
            <a:pPr>
              <a:defRPr/>
            </a:pPr>
            <a:r>
              <a:rPr lang="en-US" dirty="0"/>
              <a:t>Zoom in PDF of </a:t>
            </a:r>
            <a:r>
              <a:rPr lang="en-US" dirty="0" err="1"/>
              <a:t>AWVe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3ED4A8-4367-B464-E971-B5FE366D6926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29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Put the formula in the method part</a:t>
            </a:r>
          </a:p>
          <a:p>
            <a:pPr>
              <a:defRPr/>
            </a:pPr>
            <a:r>
              <a:rPr lang="en-US" dirty="0"/>
              <a:t>Zoom in PDF of </a:t>
            </a:r>
            <a:r>
              <a:rPr lang="en-US" dirty="0" err="1"/>
              <a:t>AWVe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3ED4A8-4367-B464-E971-B5FE366D6926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24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Put the formula in the method part</a:t>
            </a:r>
          </a:p>
          <a:p>
            <a:pPr>
              <a:defRPr/>
            </a:pPr>
            <a:r>
              <a:rPr lang="en-US" dirty="0"/>
              <a:t>Zoom in PDF of </a:t>
            </a:r>
            <a:r>
              <a:rPr lang="en-US" dirty="0" err="1"/>
              <a:t>AWVe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3ED4A8-4367-B464-E971-B5FE366D6926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43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Put the formula in the method part</a:t>
            </a:r>
          </a:p>
          <a:p>
            <a:pPr>
              <a:defRPr/>
            </a:pPr>
            <a:r>
              <a:rPr lang="en-US" dirty="0"/>
              <a:t>Zoom in PDF of </a:t>
            </a:r>
            <a:r>
              <a:rPr lang="en-US" dirty="0" err="1"/>
              <a:t>AWVe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3ED4A8-4367-B464-E971-B5FE366D6926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217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Put the formula in the method part</a:t>
            </a:r>
          </a:p>
          <a:p>
            <a:pPr>
              <a:defRPr/>
            </a:pPr>
            <a:r>
              <a:rPr lang="en-US" dirty="0"/>
              <a:t>Zoom in PDF of </a:t>
            </a:r>
            <a:r>
              <a:rPr lang="en-US" dirty="0" err="1"/>
              <a:t>AWVe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3ED4A8-4367-B464-E971-B5FE366D6926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99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A55286-A8DD-1B5C-F327-E5A31F98D2AD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A55286-A8DD-1B5C-F327-E5A31F98D2AD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663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A55286-A8DD-1B5C-F327-E5A31F98D2AD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020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176774-B0DA-4670-5B25-6BF2358B6E6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7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DB2171-4667-5D00-AFF9-6B260A40932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470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176774-B0DA-4670-5B25-6BF2358B6E6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864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176774-B0DA-4670-5B25-6BF2358B6E6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321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176774-B0DA-4670-5B25-6BF2358B6E6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299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176774-B0DA-4670-5B25-6BF2358B6E6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442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176774-B0DA-4670-5B25-6BF2358B6E6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6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DB2171-4667-5D00-AFF9-6B260A40932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06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Tell audiences:</a:t>
            </a:r>
          </a:p>
          <a:p>
            <a:pPr>
              <a:defRPr/>
            </a:pPr>
            <a:r>
              <a:rPr lang="en-US" dirty="0"/>
              <a:t>How many data, where they are, … measurements,….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Mention: what is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DB2171-4667-5D00-AFF9-6B260A40932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01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A6005F-D8DA-4B5D-33F3-D98A01300E37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93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A6005F-D8DA-4B5D-33F3-D98A01300E37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46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A6005F-D8DA-4B5D-33F3-D98A01300E37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42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A6005F-D8DA-4B5D-33F3-D98A01300E37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97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A6005F-D8DA-4B5D-33F3-D98A01300E37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61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Please insert a picture in the slide master</a:t>
            </a:r>
            <a:endParaRPr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400" b="1"/>
            </a:lvl1pPr>
            <a:lvl2pPr marL="473979" indent="0">
              <a:buFont typeface="Arial"/>
              <a:buNone/>
              <a:defRPr sz="3450" b="1"/>
            </a:lvl2pPr>
            <a:lvl3pPr marL="956422" indent="0">
              <a:buFont typeface="Arial"/>
              <a:buNone/>
              <a:defRPr sz="3450" b="1"/>
            </a:lvl3pPr>
            <a:lvl4pPr marL="1430402" indent="0">
              <a:buFont typeface="Arial"/>
              <a:buNone/>
              <a:defRPr sz="3450" b="1"/>
            </a:lvl4pPr>
            <a:lvl5pPr marL="1912845" indent="0">
              <a:buFont typeface="Arial"/>
              <a:buNone/>
              <a:defRPr sz="3450" b="1"/>
            </a:lvl5pPr>
          </a:lstStyle>
          <a:p>
            <a:pPr lvl="0">
              <a:defRPr/>
            </a:pPr>
            <a:r>
              <a:rPr lang="de-DE"/>
              <a:t>Click to add title</a:t>
            </a:r>
            <a:endParaRPr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 b="1" i="0"/>
            </a:lvl1pPr>
            <a:lvl2pPr marL="473979" indent="0">
              <a:buFont typeface="Arial"/>
              <a:buNone/>
              <a:defRPr sz="2400" b="1" i="0"/>
            </a:lvl2pPr>
            <a:lvl3pPr marL="956422" indent="0">
              <a:buFont typeface="Arial"/>
              <a:buNone/>
              <a:defRPr sz="2400" b="1" i="0"/>
            </a:lvl3pPr>
            <a:lvl4pPr marL="1430402" indent="0">
              <a:buFont typeface="Arial"/>
              <a:buNone/>
              <a:defRPr sz="2400" b="1" i="0"/>
            </a:lvl4pPr>
            <a:lvl5pPr marL="1912845" indent="0">
              <a:buFont typeface="Arial"/>
              <a:buNone/>
              <a:defRPr sz="2400" b="1" i="0"/>
            </a:lvl5pPr>
          </a:lstStyle>
          <a:p>
            <a:pPr lvl="0">
              <a:defRPr/>
            </a:pPr>
            <a:r>
              <a:rPr lang="de-DE"/>
              <a:t>Click to add subline</a:t>
            </a:r>
            <a:br>
              <a:rPr lang="de-DE"/>
            </a:br>
            <a:r>
              <a:rPr lang="de-DE"/>
              <a:t>(</a:t>
            </a:r>
            <a:r>
              <a:rPr lang="en-US"/>
              <a:t>Also possible in two columns</a:t>
            </a:r>
            <a:r>
              <a:rPr lang="de-DE"/>
              <a:t>)</a:t>
            </a:r>
            <a:endParaRPr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100" dirty="0"/>
              <a:t>KIT – The Research University in the Helmholtz Association</a:t>
            </a:r>
            <a:endParaRPr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de-DE" sz="2150" b="1" dirty="0">
                <a:solidFill>
                  <a:schemeClr val="tx1"/>
                </a:solidFill>
              </a:rPr>
              <a:t>www.kit.edu</a:t>
            </a:r>
            <a:endParaRPr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8000" y="479852"/>
            <a:ext cx="2162067" cy="1001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20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 bwMode="auto">
          <a:xfrm>
            <a:off x="0" y="1770679"/>
            <a:ext cx="12192000" cy="4558317"/>
          </a:xfrm>
          <a:prstGeom prst="rect">
            <a:avLst/>
          </a:prstGeom>
          <a:solidFill>
            <a:srgbClr val="FF99FF"/>
          </a:solidFill>
        </p:spPr>
        <p:txBody>
          <a:bodyPr anchor="t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r>
              <a:rPr lang="en-US"/>
              <a:t>Please insert a picture in the master slide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>
          <a:blip r:embed="rId2"/>
          <a:srcRect t="19757" b="19757"/>
          <a:stretch/>
        </p:blipFill>
        <p:spPr bwMode="auto"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2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5148852" y="1583510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 </a:t>
            </a:r>
            <a:endParaRPr/>
          </a:p>
          <a:p>
            <a:pPr lvl="3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9" indent="0">
              <a:buNone/>
              <a:defRPr sz="2000"/>
            </a:lvl4pPr>
            <a:lvl5pPr marL="1828693" indent="0">
              <a:buNone/>
              <a:defRPr sz="2000"/>
            </a:lvl5pPr>
            <a:lvl6pPr marL="2285866" indent="0">
              <a:buNone/>
              <a:defRPr sz="2000"/>
            </a:lvl6pPr>
            <a:lvl7pPr marL="2743040" indent="0">
              <a:buNone/>
              <a:defRPr sz="2000"/>
            </a:lvl7pPr>
            <a:lvl8pPr marL="3200213" indent="0">
              <a:buNone/>
              <a:defRPr sz="2000"/>
            </a:lvl8pPr>
            <a:lvl9pPr marL="3657387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Mastertextformat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Bildplatzhalter 3"/>
          <p:cNvPicPr>
            <a:picLocks noChangeAspect="1"/>
          </p:cNvPicPr>
          <p:nvPr userDrawn="1"/>
        </p:nvPicPr>
        <p:blipFill>
          <a:blip r:embed="rId2"/>
          <a:srcRect t="18811" b="18811"/>
          <a:stretch/>
        </p:blipFill>
        <p:spPr bwMode="auto"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400" b="1"/>
            </a:lvl1pPr>
            <a:lvl2pPr marL="473979" indent="0">
              <a:buFont typeface="Arial"/>
              <a:buNone/>
              <a:defRPr sz="3450" b="1"/>
            </a:lvl2pPr>
            <a:lvl3pPr marL="956422" indent="0">
              <a:buFont typeface="Arial"/>
              <a:buNone/>
              <a:defRPr sz="3450" b="1"/>
            </a:lvl3pPr>
            <a:lvl4pPr marL="1430402" indent="0">
              <a:buFont typeface="Arial"/>
              <a:buNone/>
              <a:defRPr sz="3450" b="1"/>
            </a:lvl4pPr>
            <a:lvl5pPr marL="1912845" indent="0">
              <a:buFont typeface="Arial"/>
              <a:buNone/>
              <a:defRPr sz="3450" b="1"/>
            </a:lvl5pPr>
          </a:lstStyle>
          <a:p>
            <a:pPr lvl="0">
              <a:defRPr/>
            </a:pPr>
            <a:r>
              <a:rPr lang="de-DE"/>
              <a:t>Click to add title</a:t>
            </a:r>
            <a:endParaRPr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 b="1" i="0"/>
            </a:lvl1pPr>
            <a:lvl2pPr marL="473979" indent="0">
              <a:buFont typeface="Arial"/>
              <a:buNone/>
              <a:defRPr sz="2400" b="1" i="0"/>
            </a:lvl2pPr>
            <a:lvl3pPr marL="956422" indent="0">
              <a:buFont typeface="Arial"/>
              <a:buNone/>
              <a:defRPr sz="2400" b="1" i="0"/>
            </a:lvl3pPr>
            <a:lvl4pPr marL="1430402" indent="0">
              <a:buFont typeface="Arial"/>
              <a:buNone/>
              <a:defRPr sz="2400" b="1" i="0"/>
            </a:lvl4pPr>
            <a:lvl5pPr marL="1912845" indent="0">
              <a:buFont typeface="Arial"/>
              <a:buNone/>
              <a:defRPr sz="2400" b="1" i="0"/>
            </a:lvl5pPr>
          </a:lstStyle>
          <a:p>
            <a:pPr lvl="0">
              <a:defRPr/>
            </a:pPr>
            <a:r>
              <a:rPr lang="de-DE"/>
              <a:t>Click to add subline</a:t>
            </a:r>
            <a:br>
              <a:rPr lang="de-DE"/>
            </a:br>
            <a:r>
              <a:rPr lang="de-DE"/>
              <a:t>(</a:t>
            </a:r>
            <a:r>
              <a:rPr lang="en-US"/>
              <a:t>Also possible in two columns</a:t>
            </a:r>
            <a:r>
              <a:rPr lang="de-DE"/>
              <a:t>)</a:t>
            </a:r>
            <a:endParaRPr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100"/>
              <a:t>KIT – The Research University in the Helmholtz Association</a:t>
            </a:r>
            <a:endParaRPr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de-DE" sz="2150" b="1">
                <a:solidFill>
                  <a:schemeClr val="tx1"/>
                </a:solidFill>
              </a:rPr>
              <a:t>www.kit.edu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28000" y="479852"/>
            <a:ext cx="2162067" cy="1001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23157" y="6329811"/>
            <a:ext cx="1483496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6EC4-B4CF-4701-AD06-A8439D6D8E12}" type="slidenum">
              <a:rPr lang="en-US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6312" y="6329811"/>
            <a:ext cx="1505235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September 03,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Please insert a picture in the master slide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3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0" indent="0">
              <a:buNone/>
              <a:defRPr sz="1600" b="1"/>
            </a:lvl7pPr>
            <a:lvl8pPr marL="3200213" indent="0">
              <a:buNone/>
              <a:defRPr sz="1600" b="1"/>
            </a:lvl8pPr>
            <a:lvl9pPr marL="3657387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add subline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3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0" indent="0">
              <a:buNone/>
              <a:defRPr sz="1600" b="1"/>
            </a:lvl7pPr>
            <a:lvl8pPr marL="3200213" indent="0">
              <a:buNone/>
              <a:defRPr sz="1600" b="1"/>
            </a:lvl8pPr>
            <a:lvl9pPr marL="3657387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add subline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Please insert a picture in the master slide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3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0" indent="0">
              <a:buNone/>
              <a:defRPr sz="1600" b="1"/>
            </a:lvl7pPr>
            <a:lvl8pPr marL="3200213" indent="0">
              <a:buNone/>
              <a:defRPr sz="1600" b="1"/>
            </a:lvl8pPr>
            <a:lvl9pPr marL="3657387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add subline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3" indent="0">
              <a:buNone/>
              <a:defRPr sz="1600" b="1"/>
            </a:lvl5pPr>
            <a:lvl6pPr marL="2285866" indent="0">
              <a:buNone/>
              <a:defRPr sz="1600" b="1"/>
            </a:lvl6pPr>
            <a:lvl7pPr marL="2743040" indent="0">
              <a:buNone/>
              <a:defRPr sz="1600" b="1"/>
            </a:lvl7pPr>
            <a:lvl8pPr marL="3200213" indent="0">
              <a:buNone/>
              <a:defRPr sz="1600" b="1"/>
            </a:lvl8pPr>
            <a:lvl9pPr marL="3657387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add subline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 bwMode="auto">
          <a:xfrm>
            <a:off x="0" y="1770680"/>
            <a:ext cx="12192000" cy="4404693"/>
          </a:xfrm>
          <a:prstGeom prst="rect">
            <a:avLst/>
          </a:prstGeom>
          <a:solidFill>
            <a:srgbClr val="FF99FF"/>
          </a:solidFill>
        </p:spPr>
        <p:txBody>
          <a:bodyPr anchor="t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r>
              <a:rPr lang="en-US"/>
              <a:t>Please insert a picture in the master slide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platzhalter 6"/>
          <p:cNvPicPr>
            <a:picLocks noChangeAspect="1"/>
          </p:cNvPicPr>
          <p:nvPr userDrawn="1"/>
        </p:nvPicPr>
        <p:blipFill>
          <a:blip r:embed="rId2"/>
          <a:srcRect t="19757" b="21795"/>
          <a:stretch/>
        </p:blipFill>
        <p:spPr bwMode="auto"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September 03,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96EC4-B4CF-4701-AD06-A8439D6D8E12}" type="slidenum">
              <a:rPr lang="de-DE"/>
              <a:t>‹#›</a:t>
            </a:fld>
            <a:endParaRPr lang="de-DE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Karlsruher Institute for Technology (KIT).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           </a:t>
            </a:r>
            <a:endParaRPr/>
          </a:p>
        </p:txBody>
      </p:sp>
      <p:cxnSp>
        <p:nvCxnSpPr>
          <p:cNvPr id="12" name="Gerade Verbindung 11"/>
          <p:cNvCxnSpPr>
            <a:cxnSpLocks/>
          </p:cNvCxnSpPr>
          <p:nvPr userDrawn="1"/>
        </p:nvCxnSpPr>
        <p:spPr bwMode="auto">
          <a:xfrm>
            <a:off x="143930" y="6319880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10224001" y="441463"/>
            <a:ext cx="1439998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6313" y="6329811"/>
            <a:ext cx="1610828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696EC4-B4CF-4701-AD06-A8439D6D8E12}" type="slidenum">
              <a:rPr lang="en-US"/>
              <a:t>‹#›</a:t>
            </a:fld>
            <a:endParaRPr lang="en-US"/>
          </a:p>
        </p:txBody>
      </p:sp>
      <p:sp>
        <p:nvSpPr>
          <p:cNvPr id="17" name="Footer Placeholder 4"/>
          <p:cNvSpPr txBox="1"/>
          <p:nvPr userDrawn="1"/>
        </p:nvSpPr>
        <p:spPr bwMode="auto">
          <a:xfrm>
            <a:off x="2591214" y="6324690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dirty="0"/>
              <a:t>Duc Nguyen</a:t>
            </a:r>
            <a:endParaRPr dirty="0"/>
          </a:p>
        </p:txBody>
      </p:sp>
      <p:sp>
        <p:nvSpPr>
          <p:cNvPr id="18" name="Fußzeilenplatzhalter 4"/>
          <p:cNvSpPr txBox="1"/>
          <p:nvPr userDrawn="1"/>
        </p:nvSpPr>
        <p:spPr bwMode="auto">
          <a:xfrm>
            <a:off x="7577263" y="6315743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Junior </a:t>
            </a:r>
            <a:r>
              <a:rPr lang="de-DE" sz="1200" dirty="0" err="1"/>
              <a:t>Rearch</a:t>
            </a:r>
            <a:r>
              <a:rPr lang="de-DE" sz="1200" dirty="0"/>
              <a:t> Group: </a:t>
            </a:r>
            <a:r>
              <a:rPr lang="de-DE" sz="1200" dirty="0" err="1"/>
              <a:t>Mesoscale</a:t>
            </a:r>
            <a:r>
              <a:rPr lang="de-DE" sz="1200" dirty="0"/>
              <a:t> </a:t>
            </a:r>
            <a:r>
              <a:rPr lang="de-DE" sz="1200" dirty="0" err="1"/>
              <a:t>Processes</a:t>
            </a:r>
            <a:r>
              <a:rPr lang="de-DE" sz="1200" dirty="0"/>
              <a:t> and </a:t>
            </a:r>
            <a:r>
              <a:rPr lang="de-DE" sz="1200" dirty="0" err="1"/>
              <a:t>Predictability</a:t>
            </a:r>
            <a:endParaRPr lang="de-D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/>
  <p:txStyles>
    <p:titleStyle>
      <a:lvl1pPr algn="l" defTabSz="914346">
        <a:lnSpc>
          <a:spcPct val="90000"/>
        </a:lnSpc>
        <a:spcBef>
          <a:spcPts val="0"/>
        </a:spcBef>
        <a:buNone/>
        <a:defRPr lang="en-US" sz="3200" b="1">
          <a:solidFill>
            <a:schemeClr val="tx1"/>
          </a:solidFill>
          <a:latin typeface="+mn-lt"/>
          <a:ea typeface="+mj-ea"/>
          <a:cs typeface="Arial"/>
        </a:defRPr>
      </a:lvl1pPr>
    </p:titleStyle>
    <p:bodyStyle>
      <a:lvl1pPr marL="271448" indent="-271448" algn="l" defTabSz="914346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6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82605" indent="-265098" algn="l" defTabSz="898472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6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6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25" indent="-228587" algn="l" defTabSz="91434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C012A02-084D-49D2-96D5-4A57144C1259}"/>
              </a:ext>
            </a:extLst>
          </p:cNvPr>
          <p:cNvSpPr txBox="1">
            <a:spLocks/>
          </p:cNvSpPr>
          <p:nvPr/>
        </p:nvSpPr>
        <p:spPr bwMode="auto">
          <a:xfrm>
            <a:off x="559726" y="4534408"/>
            <a:ext cx="11354233" cy="120032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346">
              <a:lnSpc>
                <a:spcPct val="90000"/>
              </a:lnSpc>
              <a:spcBef>
                <a:spcPts val="480"/>
              </a:spcBef>
              <a:buSzPct val="88000"/>
              <a:buFont typeface="Arial"/>
              <a:buNone/>
              <a:defRPr sz="2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6">
              <a:lnSpc>
                <a:spcPct val="90000"/>
              </a:lnSpc>
              <a:spcBef>
                <a:spcPts val="480"/>
              </a:spcBef>
              <a:buSzPct val="88000"/>
              <a:buFont typeface="Arial"/>
              <a:buNone/>
              <a:defRPr sz="2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>
              <a:lnSpc>
                <a:spcPct val="90000"/>
              </a:lnSpc>
              <a:spcBef>
                <a:spcPts val="480"/>
              </a:spcBef>
              <a:buSzPct val="88000"/>
              <a:buFont typeface="Arial"/>
              <a:buNone/>
              <a:defRPr sz="2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6">
              <a:lnSpc>
                <a:spcPct val="90000"/>
              </a:lnSpc>
              <a:spcBef>
                <a:spcPts val="480"/>
              </a:spcBef>
              <a:buSzPct val="88000"/>
              <a:buFont typeface="Arial"/>
              <a:buNone/>
              <a:defRPr sz="2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6">
              <a:lnSpc>
                <a:spcPct val="90000"/>
              </a:lnSpc>
              <a:spcBef>
                <a:spcPts val="480"/>
              </a:spcBef>
              <a:buSzPct val="88000"/>
              <a:buFont typeface="Arial"/>
              <a:buNone/>
              <a:defRPr sz="2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5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/>
              <a:t>Nguyen, D., Thomas, J., Gasch, P., Oertel, A. (in cooperation with </a:t>
            </a:r>
            <a:r>
              <a:rPr lang="en-US" sz="2000" b="0" dirty="0" err="1"/>
              <a:t>KITcube</a:t>
            </a:r>
            <a:r>
              <a:rPr lang="en-US" sz="2000" b="0" dirty="0"/>
              <a:t> Team and DWD)</a:t>
            </a:r>
          </a:p>
          <a:p>
            <a:pPr algn="ctr"/>
            <a:br>
              <a:rPr lang="de-DE" sz="2000" b="0" dirty="0"/>
            </a:br>
            <a:r>
              <a:rPr lang="en-US" sz="2000" b="0" dirty="0">
                <a:solidFill>
                  <a:srgbClr val="4D4D4D"/>
                </a:solidFill>
              </a:rPr>
              <a:t>Institute of Meteorology and Climate Research Tropospheric Research</a:t>
            </a:r>
          </a:p>
          <a:p>
            <a:pPr algn="ctr"/>
            <a:r>
              <a:rPr lang="en-US" sz="2000" b="0" dirty="0">
                <a:solidFill>
                  <a:srgbClr val="4D4D4D"/>
                </a:solidFill>
              </a:rPr>
              <a:t>Karlsruhe Institute of Technology (KIT), Karlsruhe, Germany</a:t>
            </a:r>
            <a:endParaRPr lang="de-DE" sz="2000" b="0" dirty="0">
              <a:solidFill>
                <a:srgbClr val="4D4D4D"/>
              </a:solidFill>
            </a:endParaRPr>
          </a:p>
          <a:p>
            <a:endParaRPr lang="de-DE" sz="20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24005D-8B8E-46BC-BEA7-C373ED3ACEAF}"/>
              </a:ext>
            </a:extLst>
          </p:cNvPr>
          <p:cNvSpPr/>
          <p:nvPr/>
        </p:nvSpPr>
        <p:spPr>
          <a:xfrm>
            <a:off x="856055" y="2393507"/>
            <a:ext cx="10271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Comparison of wind profiles in the operational ICON-D2 analysis data with Doppler wind lidar observations in complex topography from the Swabian MOSES 2023 campaign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A45C2-E367-4395-A016-6B76F544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56" y="73709"/>
            <a:ext cx="5112515" cy="11428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819D2-3DB3-429D-8B5D-59017DFA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67" y="217834"/>
            <a:ext cx="2629292" cy="1200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DD7697-127E-40A0-A2EA-B6FB164EDF33}"/>
              </a:ext>
            </a:extLst>
          </p:cNvPr>
          <p:cNvSpPr/>
          <p:nvPr/>
        </p:nvSpPr>
        <p:spPr>
          <a:xfrm>
            <a:off x="3166872" y="10591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Session UP2.7 </a:t>
            </a:r>
            <a:r>
              <a:rPr lang="en-US" sz="1600" dirty="0"/>
              <a:t>- Multi-scale transport and exchange processes</a:t>
            </a:r>
          </a:p>
          <a:p>
            <a:pPr algn="ctr"/>
            <a:r>
              <a:rPr lang="en-US" sz="1600" dirty="0"/>
              <a:t> in the atmosphere over mountains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B2660-E8E0-4485-A7C4-4DE8D09FF4B8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6C19-9338-4329-BE51-DB5ACDF9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10</a:t>
            </a:fld>
            <a:endParaRPr lang="en-US" dirty="0"/>
          </a:p>
        </p:txBody>
      </p: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476C375A-907B-4F8C-9EA5-2CA1E29AF75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88000" y="662563"/>
            <a:ext cx="11125200" cy="5057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  Vertical profile of horizontal wind</a:t>
            </a:r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de-DE" sz="1800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4F31FA53-CDDE-4A7E-A450-88DEEBE3863E}"/>
              </a:ext>
            </a:extLst>
          </p:cNvPr>
          <p:cNvSpPr txBox="1">
            <a:spLocks/>
          </p:cNvSpPr>
          <p:nvPr/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493"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696EC4-B4CF-4701-AD06-A8439D6D8E1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2" name="Titel 4">
            <a:extLst>
              <a:ext uri="{FF2B5EF4-FFF2-40B4-BE49-F238E27FC236}">
                <a16:creationId xmlns:a16="http://schemas.microsoft.com/office/drawing/2014/main" id="{139E9EFB-85DE-4E64-BE23-6A1CBE3271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" y="-59436"/>
            <a:ext cx="9628631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en-US" sz="2400" dirty="0"/>
              <a:t>Mean wind characteristics during campaign</a:t>
            </a:r>
            <a:endParaRPr lang="de-DE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BCF4E1-A0E6-4362-8736-00A205538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"/>
          <a:stretch/>
        </p:blipFill>
        <p:spPr bwMode="auto">
          <a:xfrm>
            <a:off x="326545" y="1085056"/>
            <a:ext cx="4539381" cy="2504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DE83-62E5-40DD-8AAB-08693B0E1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/>
          <a:stretch/>
        </p:blipFill>
        <p:spPr bwMode="auto">
          <a:xfrm>
            <a:off x="376149" y="3796493"/>
            <a:ext cx="4489778" cy="25222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3576B4D-551A-4E85-9D41-4E322141366E}"/>
              </a:ext>
            </a:extLst>
          </p:cNvPr>
          <p:cNvSpPr/>
          <p:nvPr/>
        </p:nvSpPr>
        <p:spPr bwMode="auto">
          <a:xfrm>
            <a:off x="3688960" y="1121632"/>
            <a:ext cx="10725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Zonal wind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90B3B3-C1D2-4A7F-83F0-A5E720C7EDB4}"/>
              </a:ext>
            </a:extLst>
          </p:cNvPr>
          <p:cNvSpPr/>
          <p:nvPr/>
        </p:nvSpPr>
        <p:spPr bwMode="auto">
          <a:xfrm>
            <a:off x="3364992" y="3796493"/>
            <a:ext cx="143304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Meridional wind</a:t>
            </a:r>
            <a:endParaRPr lang="de-DE" sz="14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2DAEF-E428-42D6-9807-7BB678DBF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079" y="480060"/>
            <a:ext cx="3542700" cy="331643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A05C1C7-2836-40BE-B937-3332D7C9C817}"/>
              </a:ext>
            </a:extLst>
          </p:cNvPr>
          <p:cNvSpPr/>
          <p:nvPr/>
        </p:nvSpPr>
        <p:spPr bwMode="auto">
          <a:xfrm>
            <a:off x="5146242" y="3881071"/>
            <a:ext cx="690115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Campaign period dominated by Southwesterly flow conditions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direction agrees between sites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direction more zonal at higher altitude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DED55-EB33-4D02-A91D-27982516ED48}"/>
              </a:ext>
            </a:extLst>
          </p:cNvPr>
          <p:cNvSpPr/>
          <p:nvPr/>
        </p:nvSpPr>
        <p:spPr bwMode="auto">
          <a:xfrm>
            <a:off x="3337560" y="5572370"/>
            <a:ext cx="14330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/>
              <a:t>Solid line: </a:t>
            </a:r>
            <a:r>
              <a:rPr lang="en-US" sz="1200" dirty="0" err="1"/>
              <a:t>Obs</a:t>
            </a:r>
            <a:endParaRPr lang="en-US" sz="1200" dirty="0"/>
          </a:p>
          <a:p>
            <a:r>
              <a:rPr lang="en-US" sz="1200" dirty="0"/>
              <a:t>Dashed line: Ana</a:t>
            </a:r>
            <a:endParaRPr lang="de-DE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B5B81C-223E-4180-A5E8-EAE4E3095E5D}"/>
              </a:ext>
            </a:extLst>
          </p:cNvPr>
          <p:cNvSpPr/>
          <p:nvPr/>
        </p:nvSpPr>
        <p:spPr bwMode="auto">
          <a:xfrm>
            <a:off x="1904516" y="2825958"/>
            <a:ext cx="14330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/>
              <a:t>Solid line: </a:t>
            </a:r>
            <a:r>
              <a:rPr lang="en-US" sz="1200" dirty="0" err="1"/>
              <a:t>Obs</a:t>
            </a:r>
            <a:endParaRPr lang="en-US" sz="1200" dirty="0"/>
          </a:p>
          <a:p>
            <a:r>
              <a:rPr lang="en-US" sz="1200" dirty="0"/>
              <a:t>Dashed line: Ana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6606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B2660-E8E0-4485-A7C4-4DE8D09FF4B8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6C19-9338-4329-BE51-DB5ACDF9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11</a:t>
            </a:fld>
            <a:endParaRPr lang="en-US" dirty="0"/>
          </a:p>
        </p:txBody>
      </p: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476C375A-907B-4F8C-9EA5-2CA1E29AF75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88000" y="662563"/>
            <a:ext cx="11125200" cy="5057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  Vertical profile of horizontal wind</a:t>
            </a:r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de-DE" sz="1800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4F31FA53-CDDE-4A7E-A450-88DEEBE3863E}"/>
              </a:ext>
            </a:extLst>
          </p:cNvPr>
          <p:cNvSpPr txBox="1">
            <a:spLocks/>
          </p:cNvSpPr>
          <p:nvPr/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493"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696EC4-B4CF-4701-AD06-A8439D6D8E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2" name="Titel 4">
            <a:extLst>
              <a:ext uri="{FF2B5EF4-FFF2-40B4-BE49-F238E27FC236}">
                <a16:creationId xmlns:a16="http://schemas.microsoft.com/office/drawing/2014/main" id="{139E9EFB-85DE-4E64-BE23-6A1CBE3271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" y="-59436"/>
            <a:ext cx="9628631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en-US" sz="2400" dirty="0"/>
              <a:t>Mean wind characteristics during campaign</a:t>
            </a:r>
            <a:endParaRPr lang="de-DE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76B5CD-861F-4A7E-B790-DDBC34CD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/>
        </p:blipFill>
        <p:spPr bwMode="auto">
          <a:xfrm>
            <a:off x="413351" y="1138024"/>
            <a:ext cx="5461240" cy="34561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7F5546-B0D1-488B-BF74-4B1980194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 bwMode="auto">
          <a:xfrm>
            <a:off x="6445032" y="1174857"/>
            <a:ext cx="5458968" cy="34193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E18142-311D-4915-9014-6C851D9BE8CE}"/>
              </a:ext>
            </a:extLst>
          </p:cNvPr>
          <p:cNvSpPr/>
          <p:nvPr/>
        </p:nvSpPr>
        <p:spPr bwMode="auto">
          <a:xfrm>
            <a:off x="4322845" y="1174857"/>
            <a:ext cx="140739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Wind direction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7CB21C-D7D9-4610-B067-AA5E9EA0EB55}"/>
              </a:ext>
            </a:extLst>
          </p:cNvPr>
          <p:cNvSpPr/>
          <p:nvPr/>
        </p:nvSpPr>
        <p:spPr bwMode="auto">
          <a:xfrm>
            <a:off x="7077456" y="2035047"/>
            <a:ext cx="136550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Number of observations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A65ED-2F88-4536-947F-3A814A82A767}"/>
              </a:ext>
            </a:extLst>
          </p:cNvPr>
          <p:cNvSpPr/>
          <p:nvPr/>
        </p:nvSpPr>
        <p:spPr bwMode="auto">
          <a:xfrm>
            <a:off x="384048" y="4833910"/>
            <a:ext cx="66934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direction to be more zonal as attitude increases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direction seems to agree between sites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CC5FB6-22C6-4F81-BDAE-A00650B0033A}"/>
              </a:ext>
            </a:extLst>
          </p:cNvPr>
          <p:cNvSpPr/>
          <p:nvPr/>
        </p:nvSpPr>
        <p:spPr bwMode="auto">
          <a:xfrm>
            <a:off x="778800" y="2396742"/>
            <a:ext cx="14330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/>
              <a:t>Solid line: </a:t>
            </a:r>
            <a:r>
              <a:rPr lang="en-US" sz="1200" dirty="0" err="1"/>
              <a:t>Obs</a:t>
            </a:r>
            <a:endParaRPr lang="en-US" sz="1200" dirty="0"/>
          </a:p>
          <a:p>
            <a:r>
              <a:rPr lang="en-US" sz="1200" dirty="0"/>
              <a:t>Dashed line: Ana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9925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666" y="2622308"/>
            <a:ext cx="4541309" cy="354138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439838" y="1012572"/>
            <a:ext cx="11125200" cy="48328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/>
              <a:t>Wind speed bias </a:t>
            </a:r>
            <a:r>
              <a:rPr lang="en-US" sz="1800" dirty="0"/>
              <a:t>(JJA 2023)</a:t>
            </a:r>
            <a:endParaRPr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393530" y="20267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ICON-D2 analysis bias (</a:t>
            </a:r>
            <a:r>
              <a:rPr lang="en-US" dirty="0" err="1"/>
              <a:t>Obs</a:t>
            </a:r>
            <a:r>
              <a:rPr lang="en-US" dirty="0"/>
              <a:t> - Ana)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4CACF-069C-485C-9FDA-C19F4C788383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0B69E-06D6-4A9D-9440-4C982770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0AFFE-DEAF-4FC1-BA6C-7EDE5EBA22FA}"/>
              </a:ext>
            </a:extLst>
          </p:cNvPr>
          <p:cNvSpPr/>
          <p:nvPr/>
        </p:nvSpPr>
        <p:spPr>
          <a:xfrm>
            <a:off x="6477650" y="1049485"/>
            <a:ext cx="571435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speed bias&lt;= |0.5 m/s|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Larger bias is observed at low altitude (&lt;2 km)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Largest bias: </a:t>
            </a:r>
            <a:r>
              <a:rPr lang="en-US" sz="1800" dirty="0">
                <a:solidFill>
                  <a:srgbClr val="293612"/>
                </a:solidFill>
              </a:rPr>
              <a:t>Complex terrain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Smallest bias: </a:t>
            </a:r>
            <a:r>
              <a:rPr lang="en-US" sz="1800" dirty="0">
                <a:solidFill>
                  <a:srgbClr val="3366CC"/>
                </a:solidFill>
              </a:rPr>
              <a:t>Flat terrain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805F12-5A8E-4EAD-85B3-8FFC4AD0E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/>
          <a:stretch/>
        </p:blipFill>
        <p:spPr bwMode="auto">
          <a:xfrm>
            <a:off x="212679" y="1397993"/>
            <a:ext cx="6264971" cy="39715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82423-E9A6-476D-8C59-BD68306B09DA}"/>
              </a:ext>
            </a:extLst>
          </p:cNvPr>
          <p:cNvSpPr/>
          <p:nvPr/>
        </p:nvSpPr>
        <p:spPr bwMode="auto">
          <a:xfrm>
            <a:off x="2029968" y="4417188"/>
            <a:ext cx="128016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overestimation</a:t>
            </a:r>
            <a:endParaRPr lang="de-DE" sz="1200" dirty="0"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1D85C0-A72F-4736-94C1-552D3F6E7597}"/>
              </a:ext>
            </a:extLst>
          </p:cNvPr>
          <p:cNvSpPr/>
          <p:nvPr/>
        </p:nvSpPr>
        <p:spPr bwMode="auto">
          <a:xfrm>
            <a:off x="4972982" y="4417187"/>
            <a:ext cx="128016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underestimation</a:t>
            </a:r>
            <a:endParaRPr lang="de-DE" sz="1200" dirty="0">
              <a:effectLst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9890F2-848F-48F2-85FB-52BB3EFD15CD}"/>
              </a:ext>
            </a:extLst>
          </p:cNvPr>
          <p:cNvCxnSpPr>
            <a:cxnSpLocks/>
          </p:cNvCxnSpPr>
          <p:nvPr/>
        </p:nvCxnSpPr>
        <p:spPr>
          <a:xfrm flipH="1" flipV="1">
            <a:off x="3438144" y="3835841"/>
            <a:ext cx="5678424" cy="288104"/>
          </a:xfrm>
          <a:prstGeom prst="straightConnector1">
            <a:avLst/>
          </a:prstGeom>
          <a:ln w="28575">
            <a:solidFill>
              <a:srgbClr val="29361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5EB048-CBE1-4BC4-A267-990A1454B8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43984" y="3264408"/>
            <a:ext cx="4069080" cy="1152780"/>
          </a:xfrm>
          <a:prstGeom prst="straightConnector1">
            <a:avLst/>
          </a:prstGeom>
          <a:ln w="28575">
            <a:solidFill>
              <a:srgbClr val="4473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7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439838" y="1012572"/>
            <a:ext cx="11125200" cy="48328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/>
              <a:t>Zonal and meridional wind bias </a:t>
            </a:r>
            <a:r>
              <a:rPr lang="en-US" sz="1800" dirty="0"/>
              <a:t>(JJA 2023)</a:t>
            </a:r>
            <a:endParaRPr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393530" y="20267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ICON-D2 analysis bias (</a:t>
            </a:r>
            <a:r>
              <a:rPr lang="en-US" dirty="0" err="1"/>
              <a:t>Obs</a:t>
            </a:r>
            <a:r>
              <a:rPr lang="en-US" dirty="0"/>
              <a:t> - Ana)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4CACF-069C-485C-9FDA-C19F4C788383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0B69E-06D6-4A9D-9440-4C982770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0AFFE-DEAF-4FC1-BA6C-7EDE5EBA22FA}"/>
              </a:ext>
            </a:extLst>
          </p:cNvPr>
          <p:cNvSpPr/>
          <p:nvPr/>
        </p:nvSpPr>
        <p:spPr>
          <a:xfrm>
            <a:off x="313624" y="3975616"/>
            <a:ext cx="658240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Zonal wind: </a:t>
            </a:r>
          </a:p>
          <a:p>
            <a:pPr marL="1561887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ICON-D2 overestimates zonal wind</a:t>
            </a:r>
          </a:p>
          <a:p>
            <a:pPr marL="1561887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Larger bias at low altitude</a:t>
            </a:r>
          </a:p>
          <a:p>
            <a:pPr marL="1561887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Systematic overestimation at all sites, but most-pronounced at site in </a:t>
            </a:r>
            <a:r>
              <a:rPr lang="en-US" sz="1800" dirty="0">
                <a:solidFill>
                  <a:srgbClr val="293612"/>
                </a:solidFill>
              </a:rPr>
              <a:t>complex terrain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Meridional wind:</a:t>
            </a:r>
          </a:p>
          <a:p>
            <a:pPr marL="1561887" lvl="2" indent="-34290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ICON-D2 </a:t>
            </a:r>
            <a:r>
              <a:rPr lang="de-DE" sz="1800" dirty="0" err="1"/>
              <a:t>underestimates</a:t>
            </a:r>
            <a:r>
              <a:rPr lang="de-DE" sz="1800" dirty="0"/>
              <a:t> meridional wind</a:t>
            </a:r>
          </a:p>
          <a:p>
            <a:pPr marL="1561887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Larger bias at higher altitude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533AA0-556E-481E-B801-9DA6AE95C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/>
          <a:stretch/>
        </p:blipFill>
        <p:spPr bwMode="auto">
          <a:xfrm>
            <a:off x="485558" y="1314396"/>
            <a:ext cx="4340512" cy="24989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5145F7-5E91-4CAB-BA86-CA9DA04E11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/>
          <a:stretch/>
        </p:blipFill>
        <p:spPr bwMode="auto">
          <a:xfrm>
            <a:off x="5194047" y="1305252"/>
            <a:ext cx="4175267" cy="248975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8C5DC68-3F6A-4259-B4E1-758FD27A5903}"/>
              </a:ext>
            </a:extLst>
          </p:cNvPr>
          <p:cNvSpPr/>
          <p:nvPr/>
        </p:nvSpPr>
        <p:spPr bwMode="auto">
          <a:xfrm>
            <a:off x="2941169" y="3131381"/>
            <a:ext cx="1365622" cy="283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underestimation</a:t>
            </a:r>
            <a:endParaRPr lang="de-DE" sz="1200" dirty="0">
              <a:effectLst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EAEDBE-2860-4A01-AEFC-F03470C8758B}"/>
              </a:ext>
            </a:extLst>
          </p:cNvPr>
          <p:cNvSpPr/>
          <p:nvPr/>
        </p:nvSpPr>
        <p:spPr bwMode="auto">
          <a:xfrm>
            <a:off x="944812" y="3145711"/>
            <a:ext cx="1365622" cy="283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overestimation</a:t>
            </a:r>
            <a:endParaRPr lang="de-DE" sz="1200" dirty="0"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17029-7174-4121-9A89-54BD810C63FF}"/>
              </a:ext>
            </a:extLst>
          </p:cNvPr>
          <p:cNvSpPr/>
          <p:nvPr/>
        </p:nvSpPr>
        <p:spPr bwMode="auto">
          <a:xfrm>
            <a:off x="7756838" y="3097552"/>
            <a:ext cx="128016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underestimation</a:t>
            </a:r>
            <a:endParaRPr lang="de-DE" sz="1200" dirty="0">
              <a:effectLst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27B760-08EB-4756-97AF-0A9DCC8ED69E}"/>
              </a:ext>
            </a:extLst>
          </p:cNvPr>
          <p:cNvSpPr/>
          <p:nvPr/>
        </p:nvSpPr>
        <p:spPr bwMode="auto">
          <a:xfrm>
            <a:off x="5591509" y="3110300"/>
            <a:ext cx="128016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overestimation</a:t>
            </a:r>
            <a:endParaRPr lang="de-DE" sz="1200" dirty="0">
              <a:effectLst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5E928F-05FA-4A53-942A-AA2FFE6DDA98}"/>
              </a:ext>
            </a:extLst>
          </p:cNvPr>
          <p:cNvSpPr/>
          <p:nvPr/>
        </p:nvSpPr>
        <p:spPr bwMode="auto">
          <a:xfrm>
            <a:off x="3642268" y="1360780"/>
            <a:ext cx="105177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Zonal wind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5084E3-E567-4602-8DB9-B78993CD738D}"/>
              </a:ext>
            </a:extLst>
          </p:cNvPr>
          <p:cNvSpPr/>
          <p:nvPr/>
        </p:nvSpPr>
        <p:spPr bwMode="auto">
          <a:xfrm>
            <a:off x="7862843" y="1350845"/>
            <a:ext cx="14165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Meridional wind</a:t>
            </a:r>
            <a:endParaRPr lang="de-DE" sz="1400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72B6DE-7DC2-4209-8B0D-752D7DCD3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509" y="3795007"/>
            <a:ext cx="3618261" cy="253574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A9607F-73ED-44AA-88B6-3FF3B384E4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55648" y="2555751"/>
            <a:ext cx="7981206" cy="2295929"/>
          </a:xfrm>
          <a:prstGeom prst="straightConnector1">
            <a:avLst/>
          </a:prstGeom>
          <a:ln w="28575">
            <a:solidFill>
              <a:srgbClr val="29361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DDDF60-FC9E-4BB1-884B-4DA30A1487A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77440" y="2343635"/>
            <a:ext cx="6914072" cy="2705168"/>
          </a:xfrm>
          <a:prstGeom prst="straightConnector1">
            <a:avLst/>
          </a:prstGeom>
          <a:ln w="28575">
            <a:solidFill>
              <a:srgbClr val="4473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484212-8A26-4503-A561-879676A3995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35240" y="1572768"/>
            <a:ext cx="1656273" cy="3461497"/>
          </a:xfrm>
          <a:prstGeom prst="straightConnector1">
            <a:avLst/>
          </a:prstGeom>
          <a:ln w="28575">
            <a:solidFill>
              <a:srgbClr val="4473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7285A9-6DFA-4F10-BFF0-B6DD8F5680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695944" y="2119077"/>
            <a:ext cx="1040910" cy="2705169"/>
          </a:xfrm>
          <a:prstGeom prst="straightConnector1">
            <a:avLst/>
          </a:prstGeom>
          <a:ln w="28575">
            <a:solidFill>
              <a:srgbClr val="29361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EFD5AE-F6FF-4A8F-8C98-3D3295BA9C3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83535" y="2678241"/>
            <a:ext cx="1523376" cy="0"/>
          </a:xfrm>
          <a:prstGeom prst="straightConnector1">
            <a:avLst/>
          </a:prstGeom>
          <a:ln w="28575">
            <a:solidFill>
              <a:srgbClr val="29361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A977A18-4A57-468C-83E0-F06227ADECC6}"/>
              </a:ext>
            </a:extLst>
          </p:cNvPr>
          <p:cNvSpPr/>
          <p:nvPr/>
        </p:nvSpPr>
        <p:spPr bwMode="auto">
          <a:xfrm>
            <a:off x="10283534" y="2314714"/>
            <a:ext cx="152337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3612"/>
                </a:solidFill>
              </a:rPr>
              <a:t>Complex terrain</a:t>
            </a:r>
            <a:endParaRPr lang="de-DE" sz="1400" dirty="0">
              <a:solidFill>
                <a:srgbClr val="293612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CB8517-1C09-4AA6-BAB0-7E07F910B37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54516" y="3255287"/>
            <a:ext cx="1523376" cy="0"/>
          </a:xfrm>
          <a:prstGeom prst="straightConnector1">
            <a:avLst/>
          </a:prstGeom>
          <a:ln w="28575">
            <a:solidFill>
              <a:srgbClr val="4473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E9FFEA7-DF29-45A8-B537-CB7570A0FAD0}"/>
              </a:ext>
            </a:extLst>
          </p:cNvPr>
          <p:cNvSpPr/>
          <p:nvPr/>
        </p:nvSpPr>
        <p:spPr bwMode="auto">
          <a:xfrm>
            <a:off x="10354515" y="2891760"/>
            <a:ext cx="152337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473D0"/>
                </a:solidFill>
              </a:rPr>
              <a:t>Flat terrain</a:t>
            </a:r>
            <a:endParaRPr lang="de-DE" sz="1400" dirty="0">
              <a:solidFill>
                <a:srgbClr val="4473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8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349" y="1099030"/>
            <a:ext cx="4541309" cy="354138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439838" y="1012572"/>
            <a:ext cx="11125200" cy="48328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/>
              <a:t>Wind direction bias </a:t>
            </a:r>
            <a:r>
              <a:rPr lang="en-US" sz="1800" dirty="0"/>
              <a:t>(JJA 2023)</a:t>
            </a:r>
            <a:endParaRPr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393530" y="20267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ICON-D2 analysis bias (</a:t>
            </a:r>
            <a:r>
              <a:rPr lang="en-US" dirty="0" err="1"/>
              <a:t>Obs</a:t>
            </a:r>
            <a:r>
              <a:rPr lang="en-US" dirty="0"/>
              <a:t> - Ana)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4CACF-069C-485C-9FDA-C19F4C788383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0B69E-06D6-4A9D-9440-4C982770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0AFFE-DEAF-4FC1-BA6C-7EDE5EBA22FA}"/>
              </a:ext>
            </a:extLst>
          </p:cNvPr>
          <p:cNvSpPr/>
          <p:nvPr/>
        </p:nvSpPr>
        <p:spPr>
          <a:xfrm>
            <a:off x="626962" y="4869655"/>
            <a:ext cx="742794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direction bias &lt;=| 10 degree| at most sites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Larger bias is observed at low altitude (&lt;2 km)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Bias at (almost) all sites but with differing magnitude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805F12-5A8E-4EAD-85B3-8FFC4AD0E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/>
        </p:blipFill>
        <p:spPr bwMode="auto">
          <a:xfrm>
            <a:off x="270225" y="1397993"/>
            <a:ext cx="5832804" cy="34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439838" y="1012572"/>
            <a:ext cx="11125200" cy="48328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/>
              <a:t>Wind direction </a:t>
            </a:r>
            <a:r>
              <a:rPr lang="en-US" sz="1800" dirty="0"/>
              <a:t>(JJA 2023)</a:t>
            </a:r>
            <a:endParaRPr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393530" y="20267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ICON-D2 analysis bias (</a:t>
            </a:r>
            <a:r>
              <a:rPr lang="en-US" dirty="0" err="1"/>
              <a:t>Obs</a:t>
            </a:r>
            <a:r>
              <a:rPr lang="en-US" dirty="0"/>
              <a:t> - Ana)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4CACF-069C-485C-9FDA-C19F4C788383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0B69E-06D6-4A9D-9440-4C982770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18DE3B-D591-480E-9A7E-CD92EDDFC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/>
          <a:stretch/>
        </p:blipFill>
        <p:spPr bwMode="auto">
          <a:xfrm>
            <a:off x="31022" y="1481328"/>
            <a:ext cx="6064978" cy="3520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354674-BC3C-4DE8-A797-FF5B24206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/>
          <a:stretch/>
        </p:blipFill>
        <p:spPr bwMode="auto">
          <a:xfrm>
            <a:off x="6105144" y="1481328"/>
            <a:ext cx="6062472" cy="35204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AE1C79-915B-4886-A2CC-73A62EBBF135}"/>
              </a:ext>
            </a:extLst>
          </p:cNvPr>
          <p:cNvSpPr/>
          <p:nvPr/>
        </p:nvSpPr>
        <p:spPr bwMode="auto">
          <a:xfrm>
            <a:off x="4777555" y="2169393"/>
            <a:ext cx="110348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Complex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 terrain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482490-C645-4A40-91E2-FFF3B3DEE577}"/>
              </a:ext>
            </a:extLst>
          </p:cNvPr>
          <p:cNvSpPr/>
          <p:nvPr/>
        </p:nvSpPr>
        <p:spPr bwMode="auto">
          <a:xfrm>
            <a:off x="10819752" y="2169392"/>
            <a:ext cx="110348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Flat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 terrain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7DC7DA-B757-40F9-83E4-CE2838E0B9CC}"/>
              </a:ext>
            </a:extLst>
          </p:cNvPr>
          <p:cNvSpPr txBox="1"/>
          <p:nvPr/>
        </p:nvSpPr>
        <p:spPr bwMode="auto">
          <a:xfrm>
            <a:off x="723157" y="3952435"/>
            <a:ext cx="115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6600"/>
                </a:solidFill>
              </a:rPr>
              <a:t>D2-analysis</a:t>
            </a:r>
          </a:p>
          <a:p>
            <a:r>
              <a:rPr lang="en-US" sz="1200" b="1" dirty="0">
                <a:solidFill>
                  <a:srgbClr val="009900"/>
                </a:solidFill>
              </a:rPr>
              <a:t>DWL</a:t>
            </a:r>
            <a:endParaRPr lang="de-DE" sz="1200" b="1" dirty="0">
              <a:solidFill>
                <a:srgbClr val="0099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0B113-AAAC-4C49-A029-AFE675AB3130}"/>
              </a:ext>
            </a:extLst>
          </p:cNvPr>
          <p:cNvSpPr txBox="1"/>
          <p:nvPr/>
        </p:nvSpPr>
        <p:spPr bwMode="auto">
          <a:xfrm>
            <a:off x="7037110" y="3952434"/>
            <a:ext cx="107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6600"/>
                </a:solidFill>
              </a:rPr>
              <a:t>D2-analysis</a:t>
            </a:r>
          </a:p>
          <a:p>
            <a:r>
              <a:rPr lang="en-US" sz="1200" b="1" dirty="0">
                <a:solidFill>
                  <a:srgbClr val="009900"/>
                </a:solidFill>
              </a:rPr>
              <a:t>DWL</a:t>
            </a:r>
            <a:endParaRPr lang="de-DE" sz="1200" b="1" dirty="0">
              <a:solidFill>
                <a:srgbClr val="0099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0A5F76-4B29-4311-936F-513912BBA112}"/>
              </a:ext>
            </a:extLst>
          </p:cNvPr>
          <p:cNvSpPr/>
          <p:nvPr/>
        </p:nvSpPr>
        <p:spPr bwMode="auto">
          <a:xfrm>
            <a:off x="917277" y="5335354"/>
            <a:ext cx="742794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ICON-D2 analysis more zonal than DWL (</a:t>
            </a:r>
            <a:r>
              <a:rPr lang="en-US" sz="1800" dirty="0" err="1"/>
              <a:t>Obs</a:t>
            </a:r>
            <a:r>
              <a:rPr lang="en-US" sz="1800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ACD33-3601-453B-A6FE-167F517640B8}"/>
              </a:ext>
            </a:extLst>
          </p:cNvPr>
          <p:cNvSpPr/>
          <p:nvPr/>
        </p:nvSpPr>
        <p:spPr bwMode="auto">
          <a:xfrm>
            <a:off x="2521279" y="4724767"/>
            <a:ext cx="175564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/>
              <a:t>Direction [°]</a:t>
            </a:r>
            <a:endParaRPr lang="de-DE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7F32D2-EDCA-45E8-8E39-7F97C4245438}"/>
              </a:ext>
            </a:extLst>
          </p:cNvPr>
          <p:cNvSpPr/>
          <p:nvPr/>
        </p:nvSpPr>
        <p:spPr bwMode="auto">
          <a:xfrm>
            <a:off x="8567928" y="4726662"/>
            <a:ext cx="186233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Direction [°]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769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439838" y="1012572"/>
            <a:ext cx="11125200" cy="48328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/>
              <a:t>Wind speed </a:t>
            </a:r>
            <a:r>
              <a:rPr lang="en-US" sz="1800" dirty="0"/>
              <a:t>(JJA 2023)</a:t>
            </a:r>
            <a:endParaRPr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393530" y="20267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ICON-D2 analysis - other verification metrics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4CACF-069C-485C-9FDA-C19F4C788383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0B69E-06D6-4A9D-9440-4C982770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948056-0AFC-4E00-B653-81B490635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"/>
          <a:stretch/>
        </p:blipFill>
        <p:spPr bwMode="auto">
          <a:xfrm>
            <a:off x="550993" y="2048256"/>
            <a:ext cx="5171473" cy="3246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1CB608-595E-44E2-8303-5AD1E02382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/>
          <a:stretch/>
        </p:blipFill>
        <p:spPr bwMode="auto">
          <a:xfrm>
            <a:off x="5915505" y="2048257"/>
            <a:ext cx="5486400" cy="33558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B078A7-DE77-4EB5-8BD4-E90D1DD14B84}"/>
              </a:ext>
            </a:extLst>
          </p:cNvPr>
          <p:cNvSpPr/>
          <p:nvPr/>
        </p:nvSpPr>
        <p:spPr bwMode="auto">
          <a:xfrm>
            <a:off x="723157" y="5545340"/>
            <a:ext cx="742794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Similar results for additional verification metrics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5A1E2-A5EB-42C5-95F1-7AB0588E8AC7}"/>
              </a:ext>
            </a:extLst>
          </p:cNvPr>
          <p:cNvSpPr/>
          <p:nvPr/>
        </p:nvSpPr>
        <p:spPr>
          <a:xfrm>
            <a:off x="1779099" y="1628908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coefficient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44F95-3171-4A97-ADB9-EF5ADFF1F27A}"/>
              </a:ext>
            </a:extLst>
          </p:cNvPr>
          <p:cNvSpPr/>
          <p:nvPr/>
        </p:nvSpPr>
        <p:spPr>
          <a:xfrm>
            <a:off x="7570690" y="1628908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Mean Absolute Error</a:t>
            </a:r>
          </a:p>
        </p:txBody>
      </p:sp>
    </p:spTree>
    <p:extLst>
      <p:ext uri="{BB962C8B-B14F-4D97-AF65-F5344CB8AC3E}">
        <p14:creationId xmlns:p14="http://schemas.microsoft.com/office/powerpoint/2010/main" val="30678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420737" y="1291842"/>
            <a:ext cx="11125200" cy="4796995"/>
          </a:xfrm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 fontScale="97500"/>
          </a:bodyPr>
          <a:lstStyle/>
          <a:p>
            <a:pPr>
              <a:defRPr/>
            </a:pPr>
            <a:r>
              <a:rPr lang="en-US" sz="1800" dirty="0"/>
              <a:t>Flow characteristics during campaign period (JJA 2023) dominated by Southwesterly flow at all sites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Vertical profiles of horizontal wind relatively well represented in ICON-D2 analysis</a:t>
            </a:r>
          </a:p>
          <a:p>
            <a:pPr lvl="1">
              <a:defRPr/>
            </a:pPr>
            <a:r>
              <a:rPr lang="en-US" sz="1600" dirty="0"/>
              <a:t>ICON-D2 wind speed bias &lt; |0.5 m/s|</a:t>
            </a:r>
          </a:p>
          <a:p>
            <a:pPr lvl="1">
              <a:defRPr/>
            </a:pPr>
            <a:r>
              <a:rPr lang="en-US" sz="1600" dirty="0"/>
              <a:t>largest bias in complex topography</a:t>
            </a:r>
          </a:p>
          <a:p>
            <a:pPr marL="355579" lvl="1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800" dirty="0"/>
              <a:t>Wind direction bias seems to be present in ICON-D2 (i.e., ICON-D2 overestimates zonal wind and underestimates meridional wind)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Bias differs between DWL sites and at different altitudes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Zonal wind bias is larger at lower altitude (&lt;2 km) and meridional wind bias is larger at higher altitude (&gt; 3 km)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Other verification metrics (e.g., MAE, correlation) show similar results</a:t>
            </a:r>
            <a:endParaRPr lang="en-US" dirty="0"/>
          </a:p>
          <a:p>
            <a:pPr marL="355579" lvl="1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420737" y="183608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Summary and outlook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68F31-522A-4C3F-B1C1-22B3E680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05578" y="1030502"/>
            <a:ext cx="11125200" cy="4796995"/>
          </a:xfrm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 fontScale="97500"/>
          </a:bodyPr>
          <a:lstStyle/>
          <a:p>
            <a:pPr marL="0" indent="0">
              <a:buNone/>
              <a:defRPr/>
            </a:pPr>
            <a:endParaRPr lang="en-US" sz="2200" dirty="0"/>
          </a:p>
          <a:p>
            <a:pPr lvl="1">
              <a:defRPr/>
            </a:pPr>
            <a:r>
              <a:rPr lang="en-US" sz="1800" dirty="0"/>
              <a:t>Flow-dependent and site-dependent error characteristics</a:t>
            </a:r>
          </a:p>
          <a:p>
            <a:pPr lvl="1">
              <a:defRPr/>
            </a:pPr>
            <a:r>
              <a:rPr lang="en-US" sz="1800" dirty="0"/>
              <a:t>Link bias/error characteristics to topography and local mesoscale circulations</a:t>
            </a:r>
          </a:p>
          <a:p>
            <a:pPr lvl="1">
              <a:defRPr/>
            </a:pPr>
            <a:r>
              <a:rPr lang="en-US" sz="1800" dirty="0"/>
              <a:t>Comparison of observations to operational ensemble forecasts</a:t>
            </a:r>
          </a:p>
          <a:p>
            <a:pPr lvl="1">
              <a:defRPr/>
            </a:pPr>
            <a:r>
              <a:rPr lang="en-US" sz="1800" dirty="0"/>
              <a:t>Focus on </a:t>
            </a:r>
            <a:r>
              <a:rPr lang="de-DE" sz="1800" dirty="0" err="1"/>
              <a:t>selected</a:t>
            </a:r>
            <a:r>
              <a:rPr lang="de-DE" sz="1800" dirty="0"/>
              <a:t> </a:t>
            </a:r>
            <a:r>
              <a:rPr lang="de-DE" sz="1800" dirty="0" err="1"/>
              <a:t>case</a:t>
            </a:r>
            <a:r>
              <a:rPr lang="de-DE" sz="1800" dirty="0"/>
              <a:t> </a:t>
            </a:r>
            <a:r>
              <a:rPr lang="de-DE" sz="1800" dirty="0" err="1"/>
              <a:t>studies</a:t>
            </a:r>
            <a:endParaRPr lang="en-US" sz="1800" dirty="0"/>
          </a:p>
          <a:p>
            <a:pPr lvl="1"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dirty="0"/>
          </a:p>
          <a:p>
            <a:pPr marL="355579" lvl="1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88000" y="13925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Outlook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68F31-522A-4C3F-B1C1-22B3E680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51987-215C-4D72-8EEA-9C6793699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62" y="2667190"/>
            <a:ext cx="4571362" cy="3411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0CE9A-40F1-4EBE-95A6-542504A23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0" y="2807208"/>
            <a:ext cx="4928226" cy="2758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1FFDA4-DFF9-4554-945E-75FB9562D4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70" y="3298209"/>
            <a:ext cx="2239835" cy="21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4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33400" y="1272988"/>
            <a:ext cx="11125200" cy="4796995"/>
          </a:xfrm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 fontScale="97500"/>
          </a:bodyPr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88000" y="13925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References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68F31-522A-4C3F-B1C1-22B3E680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BD3E14FB-36B1-4051-AB63-FB0B0F4AFB45}"/>
              </a:ext>
            </a:extLst>
          </p:cNvPr>
          <p:cNvSpPr txBox="1">
            <a:spLocks/>
          </p:cNvSpPr>
          <p:nvPr/>
        </p:nvSpPr>
        <p:spPr bwMode="auto">
          <a:xfrm>
            <a:off x="533400" y="1013160"/>
            <a:ext cx="11125200" cy="4796995"/>
          </a:xfrm>
          <a:prstGeom prst="rect">
            <a:avLst/>
          </a:prstGeom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 fontScale="97500"/>
          </a:bodyPr>
          <a:lstStyle>
            <a:lvl1pPr marL="271448" indent="-27144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5" indent="-265098" algn="l" defTabSz="898472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5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sz="2200" dirty="0"/>
          </a:p>
          <a:p>
            <a:pPr lvl="1">
              <a:defRPr/>
            </a:pPr>
            <a:r>
              <a:rPr lang="en-US" sz="1800" dirty="0" err="1"/>
              <a:t>Bugnard</a:t>
            </a:r>
            <a:r>
              <a:rPr lang="en-US" sz="1800" dirty="0"/>
              <a:t>, A., </a:t>
            </a:r>
            <a:r>
              <a:rPr lang="en-US" sz="1800" dirty="0" err="1"/>
              <a:t>Collaud</a:t>
            </a:r>
            <a:r>
              <a:rPr lang="en-US" sz="1800" dirty="0"/>
              <a:t> Coen, M., </a:t>
            </a:r>
            <a:r>
              <a:rPr lang="en-US" sz="1800" dirty="0" err="1"/>
              <a:t>Hervo</a:t>
            </a:r>
            <a:r>
              <a:rPr lang="en-US" sz="1800" dirty="0"/>
              <a:t>, M., </a:t>
            </a:r>
            <a:r>
              <a:rPr lang="en-US" sz="1800" dirty="0" err="1"/>
              <a:t>Leuenberger</a:t>
            </a:r>
            <a:r>
              <a:rPr lang="en-US" sz="1800" dirty="0"/>
              <a:t>, D., </a:t>
            </a:r>
            <a:r>
              <a:rPr lang="en-US" sz="1800" dirty="0" err="1"/>
              <a:t>Arpagaus</a:t>
            </a:r>
            <a:r>
              <a:rPr lang="en-US" sz="1800" dirty="0"/>
              <a:t>, M., and </a:t>
            </a:r>
            <a:r>
              <a:rPr lang="en-US" sz="1800" dirty="0" err="1"/>
              <a:t>Monhart</a:t>
            </a:r>
            <a:r>
              <a:rPr lang="en-US" sz="1800" dirty="0"/>
              <a:t>, S.: 	Comparison between ground-based remote sensing observations and NWP model profiles in 	complex topography: the </a:t>
            </a:r>
            <a:r>
              <a:rPr lang="en-US" sz="1800" dirty="0" err="1"/>
              <a:t>Meiringen</a:t>
            </a:r>
            <a:r>
              <a:rPr lang="en-US" sz="1800" dirty="0"/>
              <a:t> campaign</a:t>
            </a:r>
            <a:r>
              <a:rPr lang="en-US" sz="1800" i="1" dirty="0"/>
              <a:t>. </a:t>
            </a:r>
            <a:r>
              <a:rPr lang="en-US" sz="1800" i="1" dirty="0" err="1"/>
              <a:t>EGUsphere</a:t>
            </a:r>
            <a:r>
              <a:rPr lang="en-US" sz="1800" i="1" dirty="0"/>
              <a:t> [preprint]</a:t>
            </a:r>
            <a:r>
              <a:rPr lang="en-US" sz="1800" dirty="0"/>
              <a:t>, 2023. </a:t>
            </a:r>
          </a:p>
          <a:p>
            <a:pPr lvl="1">
              <a:defRPr/>
            </a:pPr>
            <a:r>
              <a:rPr lang="en-US" sz="1800" dirty="0"/>
              <a:t>Clark, P., Roberts, N., Lean, H., Ballard, S. P., and Charlton-Perez, C.: Convection-permitting models: a 	step-change in rainfall forecasting. </a:t>
            </a:r>
            <a:r>
              <a:rPr lang="en-US" sz="1800" i="1" dirty="0" err="1"/>
              <a:t>Meteorol</a:t>
            </a:r>
            <a:r>
              <a:rPr lang="en-US" sz="1800" i="1" dirty="0"/>
              <a:t>. Appl., 23, 165–181, 2016.</a:t>
            </a:r>
          </a:p>
          <a:p>
            <a:pPr lvl="1">
              <a:defRPr/>
            </a:pPr>
            <a:r>
              <a:rPr lang="en-US" sz="1800" dirty="0" err="1"/>
              <a:t>Durran</a:t>
            </a:r>
            <a:r>
              <a:rPr lang="en-US" sz="1800" dirty="0"/>
              <a:t>, D., and </a:t>
            </a:r>
            <a:r>
              <a:rPr lang="en-US" sz="1800" dirty="0" err="1"/>
              <a:t>Weyn</a:t>
            </a:r>
            <a:r>
              <a:rPr lang="en-US" sz="1800" dirty="0"/>
              <a:t>, J. A.: Thunderstorms Do Not Get Butterflies. </a:t>
            </a:r>
            <a:r>
              <a:rPr lang="en-US" sz="1800" i="1" dirty="0"/>
              <a:t>Bull. Am. </a:t>
            </a:r>
            <a:r>
              <a:rPr lang="en-US" sz="1800" i="1" dirty="0" err="1"/>
              <a:t>Meteorol</a:t>
            </a:r>
            <a:r>
              <a:rPr lang="en-US" sz="1800" i="1" dirty="0"/>
              <a:t>. Soc.</a:t>
            </a:r>
            <a:r>
              <a:rPr lang="en-US" sz="1800" dirty="0"/>
              <a:t>,</a:t>
            </a:r>
            <a:r>
              <a:rPr lang="en-US" sz="1800" i="1" dirty="0"/>
              <a:t> </a:t>
            </a:r>
            <a:r>
              <a:rPr lang="en-US" sz="1800" dirty="0"/>
              <a:t>97, 237–	243, 2016.</a:t>
            </a:r>
          </a:p>
          <a:p>
            <a:pPr lvl="1">
              <a:defRPr/>
            </a:pPr>
            <a:r>
              <a:rPr lang="en-US" sz="1800" dirty="0" err="1"/>
              <a:t>Fluck</a:t>
            </a:r>
            <a:r>
              <a:rPr lang="en-US" sz="1800" dirty="0"/>
              <a:t>, E., Kunz, M., </a:t>
            </a:r>
            <a:r>
              <a:rPr lang="en-US" sz="1800" dirty="0" err="1"/>
              <a:t>Geissbuehler</a:t>
            </a:r>
            <a:r>
              <a:rPr lang="en-US" sz="1800" dirty="0"/>
              <a:t>, P., and Ritz, S. P.: Radar-based assessment of hail frequency in 	Europe. </a:t>
            </a:r>
            <a:r>
              <a:rPr lang="en-US" sz="1800" i="1" dirty="0"/>
              <a:t>Nat. Hazards Earth Syst. Sci.</a:t>
            </a:r>
            <a:r>
              <a:rPr lang="en-US" sz="1800" dirty="0"/>
              <a:t>, 21, 683–701, 2021.</a:t>
            </a:r>
          </a:p>
          <a:p>
            <a:pPr lvl="1">
              <a:defRPr/>
            </a:pPr>
            <a:r>
              <a:rPr lang="en-US" sz="1800" dirty="0"/>
              <a:t>Kunz, M. and </a:t>
            </a:r>
            <a:r>
              <a:rPr lang="en-US" sz="1800" dirty="0" err="1"/>
              <a:t>Puskeiler</a:t>
            </a:r>
            <a:r>
              <a:rPr lang="en-US" sz="1800" dirty="0"/>
              <a:t>, M.: High-resolution Assessment of the Hail Hazard over Complex Terrain from 	Radar and Insurance Data, </a:t>
            </a:r>
            <a:r>
              <a:rPr lang="en-US" sz="1800" i="1" dirty="0" err="1"/>
              <a:t>Meteorol</a:t>
            </a:r>
            <a:r>
              <a:rPr lang="en-US" sz="1800" i="1" dirty="0"/>
              <a:t>. Z.</a:t>
            </a:r>
            <a:r>
              <a:rPr lang="en-US" sz="1800" dirty="0"/>
              <a:t>, 19, 427–439, 2010.</a:t>
            </a:r>
          </a:p>
          <a:p>
            <a:pPr lvl="1">
              <a:defRPr/>
            </a:pPr>
            <a:r>
              <a:rPr lang="en-US" sz="1800" dirty="0" err="1"/>
              <a:t>Pentikäinen</a:t>
            </a:r>
            <a:r>
              <a:rPr lang="en-US" sz="1800" dirty="0"/>
              <a:t>, P., O'Connor, E. J., and Ortiz-</a:t>
            </a:r>
            <a:r>
              <a:rPr lang="en-US" sz="1800" dirty="0" err="1"/>
              <a:t>Amezcua</a:t>
            </a:r>
            <a:r>
              <a:rPr lang="en-US" sz="1800" dirty="0"/>
              <a:t>, P.: Evaluating wind profiles in a numerical 	weather prediction model with Doppler lidar, </a:t>
            </a:r>
            <a:r>
              <a:rPr lang="en-US" sz="1800" i="1" dirty="0" err="1"/>
              <a:t>Geosci</a:t>
            </a:r>
            <a:r>
              <a:rPr lang="en-US" sz="1800" i="1" dirty="0"/>
              <a:t>. Model Dev., </a:t>
            </a:r>
            <a:r>
              <a:rPr lang="en-US" sz="1800" dirty="0"/>
              <a:t>16, 2077–2094,2023. </a:t>
            </a:r>
          </a:p>
          <a:p>
            <a:pPr marL="355579" lvl="1" indent="0">
              <a:buNone/>
              <a:defRPr/>
            </a:pPr>
            <a:endParaRPr lang="en-US" sz="1800" dirty="0"/>
          </a:p>
          <a:p>
            <a:pPr marL="355600" lvl="1" indent="0">
              <a:buNone/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lvl="1">
              <a:defRPr/>
            </a:pPr>
            <a:endParaRPr lang="en-US" sz="2600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252789" y="1050939"/>
            <a:ext cx="11686422" cy="49956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</a:rPr>
              <a:t>Why do we need systematic validation of the regional convection-permitting analysis data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0000FF"/>
                </a:solidFill>
              </a:rPr>
              <a:t>     of German Weather Service (ICON-D2-analysis data)? </a:t>
            </a:r>
          </a:p>
          <a:p>
            <a:pPr lvl="1">
              <a:defRPr/>
            </a:pP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Forecasting convective summer-time conditions remains </a:t>
            </a:r>
          </a:p>
          <a:p>
            <a:pPr marL="355579" lvl="1" indent="0">
              <a:buNone/>
              <a:defRPr/>
            </a:pP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    a challenge </a:t>
            </a:r>
            <a:r>
              <a:rPr lang="en-GB" sz="1800" spc="-1" dirty="0">
                <a:solidFill>
                  <a:srgbClr val="3366FF"/>
                </a:solidFill>
                <a:ea typeface="Droid Sans Fallback"/>
              </a:rPr>
              <a:t>Clark et al., 2016, </a:t>
            </a:r>
            <a:r>
              <a:rPr lang="en-GB" sz="1800" spc="-1" dirty="0" err="1">
                <a:solidFill>
                  <a:srgbClr val="3366FF"/>
                </a:solidFill>
                <a:ea typeface="Droid Sans Fallback"/>
              </a:rPr>
              <a:t>Durran</a:t>
            </a:r>
            <a:r>
              <a:rPr lang="en-GB" sz="1800" spc="-1" dirty="0">
                <a:solidFill>
                  <a:srgbClr val="3366FF"/>
                </a:solidFill>
                <a:ea typeface="Droid Sans Fallback"/>
              </a:rPr>
              <a:t> and </a:t>
            </a:r>
            <a:r>
              <a:rPr lang="en-GB" sz="1800" spc="-1" dirty="0" err="1">
                <a:solidFill>
                  <a:srgbClr val="3366FF"/>
                </a:solidFill>
                <a:ea typeface="Droid Sans Fallback"/>
              </a:rPr>
              <a:t>Weyn</a:t>
            </a:r>
            <a:r>
              <a:rPr lang="en-GB" sz="1800" spc="-1" dirty="0">
                <a:solidFill>
                  <a:srgbClr val="3366FF"/>
                </a:solidFill>
                <a:ea typeface="Droid Sans Fallback"/>
              </a:rPr>
              <a:t>, 2016</a:t>
            </a:r>
          </a:p>
          <a:p>
            <a:pPr lvl="1">
              <a:defRPr/>
            </a:pPr>
            <a:r>
              <a:rPr lang="en-US" sz="1800" dirty="0"/>
              <a:t>Systematic examination of </a:t>
            </a:r>
            <a:r>
              <a:rPr lang="en-US" sz="1800" b="1" dirty="0"/>
              <a:t>the quality of analysis </a:t>
            </a:r>
            <a:r>
              <a:rPr lang="en-US" sz="1800" dirty="0"/>
              <a:t>and </a:t>
            </a:r>
          </a:p>
          <a:p>
            <a:pPr marL="355579" lvl="1" indent="0">
              <a:buNone/>
              <a:defRPr/>
            </a:pPr>
            <a:r>
              <a:rPr lang="en-US" sz="1800" dirty="0"/>
              <a:t>    forecast data using observations over complex terrain is rare.</a:t>
            </a:r>
          </a:p>
          <a:p>
            <a:pPr lvl="1">
              <a:defRPr/>
            </a:pPr>
            <a:r>
              <a:rPr lang="en-US" sz="1800" spc="-1" dirty="0">
                <a:solidFill>
                  <a:srgbClr val="000000"/>
                </a:solidFill>
              </a:rPr>
              <a:t>Forecasts/analysis data can be biased and/or have</a:t>
            </a:r>
          </a:p>
          <a:p>
            <a:pPr marL="355579" lvl="1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    large errors, especially in complex terrain </a:t>
            </a:r>
          </a:p>
          <a:p>
            <a:pPr marL="355579" lvl="1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    </a:t>
            </a:r>
            <a:r>
              <a:rPr lang="en-US" sz="1800" spc="-1" dirty="0" err="1">
                <a:solidFill>
                  <a:srgbClr val="3366FF"/>
                </a:solidFill>
              </a:rPr>
              <a:t>Pentikäinen</a:t>
            </a:r>
            <a:r>
              <a:rPr lang="en-US" sz="1800" spc="-1" dirty="0">
                <a:solidFill>
                  <a:srgbClr val="3366FF"/>
                </a:solidFill>
              </a:rPr>
              <a:t> et al. 2023, </a:t>
            </a:r>
            <a:r>
              <a:rPr lang="en-US" sz="1800" spc="-1" dirty="0" err="1">
                <a:solidFill>
                  <a:srgbClr val="3366FF"/>
                </a:solidFill>
              </a:rPr>
              <a:t>Bugnard</a:t>
            </a:r>
            <a:r>
              <a:rPr lang="en-US" sz="1800" spc="-1" dirty="0">
                <a:solidFill>
                  <a:srgbClr val="3366FF"/>
                </a:solidFill>
              </a:rPr>
              <a:t> et al., 2023</a:t>
            </a:r>
            <a:endParaRPr lang="en-US" sz="1800" spc="-1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Convection is frequently initiated in Black Forest region</a:t>
            </a:r>
            <a:endParaRPr lang="en-US" sz="1800" spc="-1" dirty="0">
              <a:solidFill>
                <a:srgbClr val="000000"/>
              </a:solidFill>
              <a:ea typeface="Droid Sans Fallback"/>
            </a:endParaRPr>
          </a:p>
          <a:p>
            <a:pPr marL="355579" lvl="1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     </a:t>
            </a:r>
            <a:r>
              <a:rPr lang="en-US" sz="1800" spc="-1" dirty="0">
                <a:solidFill>
                  <a:srgbClr val="3366FF"/>
                </a:solidFill>
              </a:rPr>
              <a:t>Kunz and </a:t>
            </a:r>
            <a:r>
              <a:rPr lang="en-US" sz="1800" spc="-1" dirty="0" err="1">
                <a:solidFill>
                  <a:srgbClr val="3366FF"/>
                </a:solidFill>
              </a:rPr>
              <a:t>Puskeiler</a:t>
            </a:r>
            <a:r>
              <a:rPr lang="en-US" sz="1800" spc="-1" dirty="0">
                <a:solidFill>
                  <a:srgbClr val="3366FF"/>
                </a:solidFill>
              </a:rPr>
              <a:t>, 2010, </a:t>
            </a:r>
            <a:r>
              <a:rPr lang="en-US" sz="1800" spc="-1" dirty="0" err="1">
                <a:solidFill>
                  <a:srgbClr val="3366FF"/>
                </a:solidFill>
              </a:rPr>
              <a:t>Fluck</a:t>
            </a:r>
            <a:r>
              <a:rPr lang="en-US" sz="1800" spc="-1" dirty="0">
                <a:solidFill>
                  <a:srgbClr val="3366FF"/>
                </a:solidFill>
              </a:rPr>
              <a:t> et al. 2021</a:t>
            </a: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161" y="0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Introduction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DE6FD-0A02-41D5-BFF6-F71ACF8E81C2}"/>
              </a:ext>
            </a:extLst>
          </p:cNvPr>
          <p:cNvSpPr txBox="1"/>
          <p:nvPr/>
        </p:nvSpPr>
        <p:spPr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5B8086-8A24-4B52-9443-54908214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D37D12-2FE4-4B51-802B-83CAE7488FCA}"/>
              </a:ext>
            </a:extLst>
          </p:cNvPr>
          <p:cNvSpPr/>
          <p:nvPr/>
        </p:nvSpPr>
        <p:spPr>
          <a:xfrm>
            <a:off x="8258847" y="5697014"/>
            <a:ext cx="35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07" lvl="2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(</a:t>
            </a:r>
            <a:r>
              <a:rPr lang="en-US" sz="1800" spc="-1" dirty="0" err="1">
                <a:solidFill>
                  <a:srgbClr val="0000FF"/>
                </a:solidFill>
              </a:rPr>
              <a:t>Pentikäinen</a:t>
            </a:r>
            <a:r>
              <a:rPr lang="en-US" sz="1800" spc="-1" dirty="0">
                <a:solidFill>
                  <a:srgbClr val="0000FF"/>
                </a:solidFill>
              </a:rPr>
              <a:t> et al. 2023</a:t>
            </a:r>
            <a:r>
              <a:rPr lang="en-US" sz="1800" spc="-1" dirty="0">
                <a:solidFill>
                  <a:srgbClr val="000000"/>
                </a:solidFill>
              </a:rPr>
              <a:t>).</a:t>
            </a:r>
            <a:endParaRPr lang="en-US" sz="1800" b="1" spc="-1" dirty="0">
              <a:solidFill>
                <a:srgbClr val="3B76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B1F15A-0A25-494A-ACDD-D9D05270C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723763"/>
            <a:ext cx="4451596" cy="1705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7F6A2C-057D-46D4-845B-128A9B2E3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9450" y="3815369"/>
            <a:ext cx="4451596" cy="1833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FEFD2D-FB1D-457F-B718-967D7DA19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32" y="1723763"/>
            <a:ext cx="780261" cy="36696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E54C4-DB6C-41A1-9C7A-E821AA14DFDE}"/>
              </a:ext>
            </a:extLst>
          </p:cNvPr>
          <p:cNvSpPr/>
          <p:nvPr/>
        </p:nvSpPr>
        <p:spPr bwMode="auto">
          <a:xfrm>
            <a:off x="8319834" y="3879196"/>
            <a:ext cx="169106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Complex terrain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895C9-6897-4C06-946C-0BFAED333B7A}"/>
              </a:ext>
            </a:extLst>
          </p:cNvPr>
          <p:cNvSpPr/>
          <p:nvPr/>
        </p:nvSpPr>
        <p:spPr bwMode="auto">
          <a:xfrm>
            <a:off x="8319834" y="1840084"/>
            <a:ext cx="136172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Flat terrain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647A0C-3C95-4C44-9ECC-F62472C192B1}"/>
              </a:ext>
            </a:extLst>
          </p:cNvPr>
          <p:cNvSpPr/>
          <p:nvPr/>
        </p:nvSpPr>
        <p:spPr bwMode="auto">
          <a:xfrm>
            <a:off x="7899746" y="3428999"/>
            <a:ext cx="334508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Wind speed bias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73052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1BCBE-0709-4E95-9E3C-EEC1B907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715F779A-D772-47AC-AD78-86F116CDB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4945" y="1705734"/>
            <a:ext cx="10927080" cy="194990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2800" dirty="0">
                <a:solidFill>
                  <a:srgbClr val="3366FF"/>
                </a:solidFill>
              </a:rPr>
              <a:t>A</a:t>
            </a:r>
            <a:r>
              <a:rPr lang="en-US" sz="2800" dirty="0">
                <a:solidFill>
                  <a:srgbClr val="3366FF"/>
                </a:solidFill>
              </a:rPr>
              <a:t> campaign re-analysis for ‘Swabian MOSES 2023’: how do high-resolution observations change the analysis of a convective-scale data assimilation system?</a:t>
            </a:r>
            <a:br>
              <a:rPr lang="en-US" sz="2800" dirty="0">
                <a:solidFill>
                  <a:srgbClr val="3366FF"/>
                </a:solidFill>
              </a:rPr>
            </a:br>
            <a:endParaRPr lang="de-DE" sz="2800" dirty="0">
              <a:solidFill>
                <a:srgbClr val="3366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DFCA4C-A71B-4298-AD58-A282236D9568}"/>
              </a:ext>
            </a:extLst>
          </p:cNvPr>
          <p:cNvSpPr/>
          <p:nvPr/>
        </p:nvSpPr>
        <p:spPr>
          <a:xfrm>
            <a:off x="1107205" y="3690252"/>
            <a:ext cx="660629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 err="1"/>
              <a:t>Presented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: </a:t>
            </a:r>
            <a:r>
              <a:rPr lang="en-US" sz="2200" b="1" dirty="0"/>
              <a:t>Julia Thomas</a:t>
            </a:r>
          </a:p>
          <a:p>
            <a:endParaRPr lang="en-US" sz="2200" b="1" dirty="0"/>
          </a:p>
          <a:p>
            <a:r>
              <a:rPr lang="de-DE" sz="2200" dirty="0"/>
              <a:t>Date &amp; Time: </a:t>
            </a:r>
            <a:r>
              <a:rPr lang="de-DE" sz="2200" b="1" dirty="0"/>
              <a:t>Friday, 06 Sep, 14:30–14:45</a:t>
            </a:r>
            <a:r>
              <a:rPr lang="de-DE" sz="2200" dirty="0"/>
              <a:t> (CEST)</a:t>
            </a:r>
          </a:p>
          <a:p>
            <a:endParaRPr lang="de-DE" sz="2200" dirty="0"/>
          </a:p>
          <a:p>
            <a:r>
              <a:rPr lang="de-DE" sz="2200" dirty="0" err="1"/>
              <a:t>Venue</a:t>
            </a:r>
            <a:r>
              <a:rPr lang="de-DE" sz="2200" dirty="0"/>
              <a:t>: </a:t>
            </a:r>
            <a:r>
              <a:rPr lang="de-DE" sz="2200" b="1" dirty="0" err="1"/>
              <a:t>Lecture</a:t>
            </a:r>
            <a:r>
              <a:rPr lang="de-DE" sz="2200" b="1" dirty="0"/>
              <a:t> </a:t>
            </a:r>
            <a:r>
              <a:rPr lang="de-DE" sz="2200" b="1" dirty="0" err="1"/>
              <a:t>room</a:t>
            </a:r>
            <a:r>
              <a:rPr lang="de-DE" sz="2200" b="1" dirty="0"/>
              <a:t> B5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A0298-1936-42B6-8AA8-3EE8DC901C29}"/>
              </a:ext>
            </a:extLst>
          </p:cNvPr>
          <p:cNvSpPr/>
          <p:nvPr/>
        </p:nvSpPr>
        <p:spPr>
          <a:xfrm>
            <a:off x="3131086" y="1098569"/>
            <a:ext cx="5567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Join Us for an</a:t>
            </a:r>
            <a:r>
              <a:rPr lang="de-D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Exciting </a:t>
            </a:r>
            <a:r>
              <a:rPr lang="de-DE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</a:t>
            </a:r>
            <a:r>
              <a:rPr lang="de-D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412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1BCBE-0709-4E95-9E3C-EEC1B907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715F779A-D772-47AC-AD78-86F116CDB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80744" y="2660904"/>
            <a:ext cx="9628631" cy="172821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>
                <a:ln/>
                <a:solidFill>
                  <a:srgbClr val="0070C0"/>
                </a:solidFill>
              </a:rPr>
              <a:t>Thank you for your attention!</a:t>
            </a:r>
            <a:br>
              <a:rPr lang="en-US" sz="4000" dirty="0">
                <a:ln/>
                <a:solidFill>
                  <a:srgbClr val="0070C0"/>
                </a:solidFill>
              </a:rPr>
            </a:br>
            <a:r>
              <a:rPr lang="en-US" sz="4000" dirty="0">
                <a:ln/>
                <a:solidFill>
                  <a:srgbClr val="0070C0"/>
                </a:solidFill>
              </a:rPr>
              <a:t>Any question/suggestion?</a:t>
            </a:r>
            <a:br>
              <a:rPr lang="en-US" sz="4000" dirty="0">
                <a:ln/>
                <a:solidFill>
                  <a:srgbClr val="0070C0"/>
                </a:solidFill>
              </a:rPr>
            </a:br>
            <a:br>
              <a:rPr lang="en-US" sz="4000" dirty="0">
                <a:ln/>
                <a:solidFill>
                  <a:srgbClr val="0070C0"/>
                </a:solidFill>
              </a:rPr>
            </a:br>
            <a:r>
              <a:rPr lang="en-US" sz="1800" dirty="0">
                <a:ln/>
              </a:rPr>
              <a:t>Contact: duc.nguyen2@kit.edu</a:t>
            </a:r>
            <a:endParaRPr lang="de-DE" sz="1800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49412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33400" y="1128625"/>
            <a:ext cx="10887456" cy="48527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1BCBE-0709-4E95-9E3C-EEC1B907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715F779A-D772-47AC-AD78-86F116CDB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" y="186299"/>
            <a:ext cx="10058400" cy="548991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/>
          </a:bodyPr>
          <a:lstStyle/>
          <a:p>
            <a:pPr algn="ctr">
              <a:defRPr/>
            </a:pPr>
            <a:r>
              <a:rPr lang="en-US" sz="2400" dirty="0"/>
              <a:t>Correlation coefficient</a:t>
            </a:r>
            <a:endParaRPr lang="de-DE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E0165E-0306-4AC1-8552-5D098D8B6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/>
          <a:stretch/>
        </p:blipFill>
        <p:spPr bwMode="auto">
          <a:xfrm>
            <a:off x="268472" y="1283721"/>
            <a:ext cx="5827528" cy="3495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E3216-E22D-4CFE-B557-802FD67A0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/>
          <a:stretch/>
        </p:blipFill>
        <p:spPr bwMode="auto">
          <a:xfrm>
            <a:off x="6373850" y="1283721"/>
            <a:ext cx="5617724" cy="34956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E1B61A-7990-4A5B-AF2A-B34D41C77F3D}"/>
              </a:ext>
            </a:extLst>
          </p:cNvPr>
          <p:cNvSpPr/>
          <p:nvPr/>
        </p:nvSpPr>
        <p:spPr bwMode="auto">
          <a:xfrm>
            <a:off x="4673073" y="3995775"/>
            <a:ext cx="119491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Zonal wind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D39E1-EAC4-458E-989C-D7D57FF81095}"/>
              </a:ext>
            </a:extLst>
          </p:cNvPr>
          <p:cNvSpPr/>
          <p:nvPr/>
        </p:nvSpPr>
        <p:spPr bwMode="auto">
          <a:xfrm>
            <a:off x="10235673" y="4004919"/>
            <a:ext cx="15068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Meridional wind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55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33400" y="1128625"/>
            <a:ext cx="10887456" cy="48527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1BCBE-0709-4E95-9E3C-EEC1B907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715F779A-D772-47AC-AD78-86F116CDB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" y="186300"/>
            <a:ext cx="10058400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br>
              <a:rPr lang="en-US" sz="2400" dirty="0"/>
            </a:br>
            <a:r>
              <a:rPr lang="en-US" sz="2400" dirty="0"/>
              <a:t>Mean Absolute Error</a:t>
            </a:r>
            <a:endParaRPr lang="de-DE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E0165E-0306-4AC1-8552-5D098D8B6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/>
          <a:stretch/>
        </p:blipFill>
        <p:spPr bwMode="auto">
          <a:xfrm>
            <a:off x="238641" y="1443996"/>
            <a:ext cx="5857359" cy="3356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E3216-E22D-4CFE-B557-802FD67A0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/>
          <a:stretch/>
        </p:blipFill>
        <p:spPr bwMode="auto">
          <a:xfrm>
            <a:off x="6311543" y="1443997"/>
            <a:ext cx="5857359" cy="33566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E1B61A-7990-4A5B-AF2A-B34D41C77F3D}"/>
              </a:ext>
            </a:extLst>
          </p:cNvPr>
          <p:cNvSpPr/>
          <p:nvPr/>
        </p:nvSpPr>
        <p:spPr bwMode="auto">
          <a:xfrm>
            <a:off x="4809744" y="3908144"/>
            <a:ext cx="109282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Zonal wind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D39E1-EAC4-458E-989C-D7D57FF81095}"/>
              </a:ext>
            </a:extLst>
          </p:cNvPr>
          <p:cNvSpPr/>
          <p:nvPr/>
        </p:nvSpPr>
        <p:spPr bwMode="auto">
          <a:xfrm>
            <a:off x="10497312" y="3901744"/>
            <a:ext cx="14504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Meridional wind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33400" y="1128625"/>
            <a:ext cx="10887456" cy="48527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1BCBE-0709-4E95-9E3C-EEC1B907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715F779A-D772-47AC-AD78-86F116CDB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" y="186300"/>
            <a:ext cx="10058400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br>
              <a:rPr lang="en-US" sz="2400" dirty="0"/>
            </a:br>
            <a:r>
              <a:rPr lang="en-US" sz="2400" dirty="0"/>
              <a:t>Mean Absolute percentage error</a:t>
            </a:r>
            <a:endParaRPr lang="de-D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CC578-4FEE-410E-8B98-DF03B3C2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/>
        </p:blipFill>
        <p:spPr>
          <a:xfrm>
            <a:off x="742014" y="1138281"/>
            <a:ext cx="4774467" cy="2539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0165E-0306-4AC1-8552-5D098D8B6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/>
          <a:stretch/>
        </p:blipFill>
        <p:spPr bwMode="auto">
          <a:xfrm>
            <a:off x="734548" y="3877056"/>
            <a:ext cx="4781933" cy="2427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E3216-E22D-4CFE-B557-802FD67A0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/>
          <a:stretch/>
        </p:blipFill>
        <p:spPr bwMode="auto">
          <a:xfrm>
            <a:off x="6341742" y="3877056"/>
            <a:ext cx="4680968" cy="24279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AB391B-A092-4F82-B787-9C9D567D72F5}"/>
              </a:ext>
            </a:extLst>
          </p:cNvPr>
          <p:cNvSpPr/>
          <p:nvPr/>
        </p:nvSpPr>
        <p:spPr bwMode="auto">
          <a:xfrm>
            <a:off x="4086327" y="2921374"/>
            <a:ext cx="128350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Wind speed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E1B61A-7990-4A5B-AF2A-B34D41C77F3D}"/>
              </a:ext>
            </a:extLst>
          </p:cNvPr>
          <p:cNvSpPr/>
          <p:nvPr/>
        </p:nvSpPr>
        <p:spPr bwMode="auto">
          <a:xfrm>
            <a:off x="4130418" y="5572612"/>
            <a:ext cx="119491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Zonal wind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D39E1-EAC4-458E-989C-D7D57FF81095}"/>
              </a:ext>
            </a:extLst>
          </p:cNvPr>
          <p:cNvSpPr/>
          <p:nvPr/>
        </p:nvSpPr>
        <p:spPr bwMode="auto">
          <a:xfrm>
            <a:off x="9171833" y="5578386"/>
            <a:ext cx="163402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Meridional wind</a:t>
            </a:r>
            <a:endParaRPr lang="de-DE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6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33400" y="1128625"/>
            <a:ext cx="10887456" cy="4852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  Topography height 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1BCBE-0709-4E95-9E3C-EEC1B907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715F779A-D772-47AC-AD78-86F116CDB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" y="186300"/>
            <a:ext cx="10058400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/>
          </a:bodyPr>
          <a:lstStyle/>
          <a:p>
            <a:pPr algn="ctr">
              <a:defRPr/>
            </a:pPr>
            <a:r>
              <a:rPr lang="en-US" sz="2400" b="0" dirty="0"/>
              <a:t>Topography</a:t>
            </a:r>
            <a:endParaRPr lang="de-D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85E96-B57A-475A-AAB9-623559D83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8624"/>
            <a:ext cx="3755414" cy="2720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8D8009-E485-4FA5-9E65-08EDDA69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636386"/>
            <a:ext cx="3755414" cy="272384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E92EC0-3DB9-4308-B3E8-B92B3E0111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92511" y="954425"/>
          <a:ext cx="5676201" cy="532172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211824">
                  <a:extLst>
                    <a:ext uri="{9D8B030D-6E8A-4147-A177-3AD203B41FA5}">
                      <a16:colId xmlns:a16="http://schemas.microsoft.com/office/drawing/2014/main" val="560630607"/>
                    </a:ext>
                  </a:extLst>
                </a:gridCol>
                <a:gridCol w="1273121">
                  <a:extLst>
                    <a:ext uri="{9D8B030D-6E8A-4147-A177-3AD203B41FA5}">
                      <a16:colId xmlns:a16="http://schemas.microsoft.com/office/drawing/2014/main" val="3107763528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827262401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val="3433229412"/>
                    </a:ext>
                  </a:extLst>
                </a:gridCol>
              </a:tblGrid>
              <a:tr h="547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Code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Station Name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Doppler lidar height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height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(Model height - DL height)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0239699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WLS200s_124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Titisee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833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873.568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(40)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9742967"/>
                  </a:ext>
                </a:extLst>
              </a:tr>
              <a:tr h="547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WLS8-3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Villingen-Schwenninger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729.943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(-35)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257870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WTX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Villingen-Schwenninger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729.943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(-35)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600162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WLS7-1489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Sulz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648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649.818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(1)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7862548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WLS200s_197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Payerne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452.193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(-40)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900063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WLS200s_196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Schaffhausen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436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449.068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(13)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7056770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WLS200s_199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Grenchen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429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441.193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(12)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262038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WLS100s_101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Zürich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423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423.818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(1)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4595294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WLS200s_172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AIbbruck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316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401.443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(85)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4099842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WLS200s_159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Weil am Rhein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252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257.818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(5)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6979884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WLS200s_115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Schallstadt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389.193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(161)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5412801"/>
                  </a:ext>
                </a:extLst>
              </a:tr>
              <a:tr h="361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WLS200s_125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Fischerbach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219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302.443</a:t>
                      </a:r>
                      <a:endParaRPr lang="de-DE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(83)</a:t>
                      </a:r>
                      <a:endParaRPr lang="de-DE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375251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2A4CEE-258D-4B83-9589-30AE6871484D}"/>
              </a:ext>
            </a:extLst>
          </p:cNvPr>
          <p:cNvCxnSpPr/>
          <p:nvPr/>
        </p:nvCxnSpPr>
        <p:spPr>
          <a:xfrm flipH="1">
            <a:off x="2075688" y="1709928"/>
            <a:ext cx="2516823" cy="59436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8FA3AC65-3661-4087-B601-F6F60A23323A}"/>
              </a:ext>
            </a:extLst>
          </p:cNvPr>
          <p:cNvSpPr txBox="1">
            <a:spLocks/>
          </p:cNvSpPr>
          <p:nvPr/>
        </p:nvSpPr>
        <p:spPr bwMode="auto">
          <a:xfrm>
            <a:off x="652272" y="899996"/>
            <a:ext cx="10887456" cy="4852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48" indent="-27144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5" indent="-265098" algn="l" defTabSz="898472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6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5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9771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252789" y="1050939"/>
            <a:ext cx="11686422" cy="49956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</a:rPr>
              <a:t>Why do we need systematic validation of the regional convection-permitting analysis data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0000FF"/>
                </a:solidFill>
              </a:rPr>
              <a:t>     of German Weather Service (ICON-D2-analysis data)? </a:t>
            </a:r>
          </a:p>
          <a:p>
            <a:pPr lvl="1">
              <a:defRPr/>
            </a:pP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Forecasting convective summer-time conditions remains </a:t>
            </a:r>
          </a:p>
          <a:p>
            <a:pPr marL="355579" lvl="1" indent="0">
              <a:buNone/>
              <a:defRPr/>
            </a:pP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    a challenge </a:t>
            </a:r>
            <a:r>
              <a:rPr lang="en-GB" sz="1800" spc="-1" dirty="0">
                <a:solidFill>
                  <a:srgbClr val="3366FF"/>
                </a:solidFill>
                <a:ea typeface="Droid Sans Fallback"/>
              </a:rPr>
              <a:t>Clark et al., 2016, </a:t>
            </a:r>
            <a:r>
              <a:rPr lang="en-GB" sz="1800" spc="-1" dirty="0" err="1">
                <a:solidFill>
                  <a:srgbClr val="3366FF"/>
                </a:solidFill>
                <a:ea typeface="Droid Sans Fallback"/>
              </a:rPr>
              <a:t>Durran</a:t>
            </a:r>
            <a:r>
              <a:rPr lang="en-GB" sz="1800" spc="-1" dirty="0">
                <a:solidFill>
                  <a:srgbClr val="3366FF"/>
                </a:solidFill>
                <a:ea typeface="Droid Sans Fallback"/>
              </a:rPr>
              <a:t> and </a:t>
            </a:r>
            <a:r>
              <a:rPr lang="en-GB" sz="1800" spc="-1" dirty="0" err="1">
                <a:solidFill>
                  <a:srgbClr val="3366FF"/>
                </a:solidFill>
                <a:ea typeface="Droid Sans Fallback"/>
              </a:rPr>
              <a:t>Weyn</a:t>
            </a:r>
            <a:r>
              <a:rPr lang="en-GB" sz="1800" spc="-1" dirty="0">
                <a:solidFill>
                  <a:srgbClr val="3366FF"/>
                </a:solidFill>
                <a:ea typeface="Droid Sans Fallback"/>
              </a:rPr>
              <a:t>, 2016</a:t>
            </a:r>
          </a:p>
          <a:p>
            <a:pPr lvl="1">
              <a:defRPr/>
            </a:pPr>
            <a:r>
              <a:rPr lang="en-US" sz="1800" dirty="0"/>
              <a:t>Systematic examination of </a:t>
            </a:r>
            <a:r>
              <a:rPr lang="en-US" sz="1800" b="1" dirty="0"/>
              <a:t>the quality of analysis </a:t>
            </a:r>
            <a:r>
              <a:rPr lang="en-US" sz="1800" dirty="0"/>
              <a:t>and </a:t>
            </a:r>
          </a:p>
          <a:p>
            <a:pPr marL="355579" lvl="1" indent="0">
              <a:buNone/>
              <a:defRPr/>
            </a:pPr>
            <a:r>
              <a:rPr lang="en-US" sz="1800" dirty="0"/>
              <a:t>    forecast data using observations over complex terrain is rare.</a:t>
            </a:r>
          </a:p>
          <a:p>
            <a:pPr lvl="1">
              <a:defRPr/>
            </a:pPr>
            <a:r>
              <a:rPr lang="en-US" sz="1800" spc="-1" dirty="0">
                <a:solidFill>
                  <a:srgbClr val="000000"/>
                </a:solidFill>
              </a:rPr>
              <a:t>Forecasts/analysis data can be biased and/or have</a:t>
            </a:r>
          </a:p>
          <a:p>
            <a:pPr marL="355579" lvl="1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    large errors, especially in complex terrain </a:t>
            </a:r>
          </a:p>
          <a:p>
            <a:pPr marL="355579" lvl="1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    </a:t>
            </a:r>
            <a:r>
              <a:rPr lang="en-US" sz="1800" spc="-1" dirty="0" err="1">
                <a:solidFill>
                  <a:srgbClr val="3366FF"/>
                </a:solidFill>
              </a:rPr>
              <a:t>Pentikäinen</a:t>
            </a:r>
            <a:r>
              <a:rPr lang="en-US" sz="1800" spc="-1" dirty="0">
                <a:solidFill>
                  <a:srgbClr val="3366FF"/>
                </a:solidFill>
              </a:rPr>
              <a:t> et al. 2023, </a:t>
            </a:r>
            <a:r>
              <a:rPr lang="en-US" sz="1800" spc="-1" dirty="0" err="1">
                <a:solidFill>
                  <a:srgbClr val="3366FF"/>
                </a:solidFill>
              </a:rPr>
              <a:t>Bugnard</a:t>
            </a:r>
            <a:r>
              <a:rPr lang="en-US" sz="1800" spc="-1" dirty="0">
                <a:solidFill>
                  <a:srgbClr val="3366FF"/>
                </a:solidFill>
              </a:rPr>
              <a:t> et al., 2023</a:t>
            </a:r>
            <a:endParaRPr lang="en-US" sz="1800" spc="-1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Convection is frequently initiated in Black Forest region</a:t>
            </a:r>
            <a:endParaRPr lang="en-US" sz="1800" spc="-1" dirty="0">
              <a:solidFill>
                <a:srgbClr val="000000"/>
              </a:solidFill>
              <a:ea typeface="Droid Sans Fallback"/>
            </a:endParaRPr>
          </a:p>
          <a:p>
            <a:pPr marL="355579" lvl="1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     </a:t>
            </a:r>
            <a:r>
              <a:rPr lang="en-US" sz="1800" spc="-1" dirty="0">
                <a:solidFill>
                  <a:srgbClr val="3366FF"/>
                </a:solidFill>
              </a:rPr>
              <a:t>Kunz and </a:t>
            </a:r>
            <a:r>
              <a:rPr lang="en-US" sz="1800" spc="-1" dirty="0" err="1">
                <a:solidFill>
                  <a:srgbClr val="3366FF"/>
                </a:solidFill>
              </a:rPr>
              <a:t>Puskeiler</a:t>
            </a:r>
            <a:r>
              <a:rPr lang="en-US" sz="1800" spc="-1" dirty="0">
                <a:solidFill>
                  <a:srgbClr val="3366FF"/>
                </a:solidFill>
              </a:rPr>
              <a:t>, 2010, </a:t>
            </a:r>
            <a:r>
              <a:rPr lang="en-US" sz="1800" spc="-1" dirty="0" err="1">
                <a:solidFill>
                  <a:srgbClr val="3366FF"/>
                </a:solidFill>
              </a:rPr>
              <a:t>Fluck</a:t>
            </a:r>
            <a:r>
              <a:rPr lang="en-US" sz="1800" spc="-1" dirty="0">
                <a:solidFill>
                  <a:srgbClr val="3366FF"/>
                </a:solidFill>
              </a:rPr>
              <a:t> et al. 2021</a:t>
            </a:r>
            <a:endParaRPr lang="en-US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</a:rPr>
              <a:t>What is research question?</a:t>
            </a:r>
          </a:p>
          <a:p>
            <a:pPr lvl="1">
              <a:defRPr/>
            </a:pPr>
            <a:r>
              <a:rPr lang="en-US" sz="1800" b="1" spc="-1" dirty="0">
                <a:solidFill>
                  <a:srgbClr val="000000"/>
                </a:solidFill>
                <a:ea typeface="Droid Sans Fallback"/>
              </a:rPr>
              <a:t>How well is the mesoscale circulation represented</a:t>
            </a:r>
          </a:p>
          <a:p>
            <a:pPr marL="355579" lvl="1" indent="0">
              <a:buNone/>
              <a:defRPr/>
            </a:pPr>
            <a:r>
              <a:rPr lang="en-US" sz="1800" b="1" spc="-1" dirty="0">
                <a:solidFill>
                  <a:srgbClr val="000000"/>
                </a:solidFill>
                <a:ea typeface="Droid Sans Fallback"/>
              </a:rPr>
              <a:t>    in ICON-D2 analysis data in the Black Forest region?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161" y="0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Introduction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DE6FD-0A02-41D5-BFF6-F71ACF8E81C2}"/>
              </a:ext>
            </a:extLst>
          </p:cNvPr>
          <p:cNvSpPr txBox="1"/>
          <p:nvPr/>
        </p:nvSpPr>
        <p:spPr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5B8086-8A24-4B52-9443-54908214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D37D12-2FE4-4B51-802B-83CAE7488FCA}"/>
              </a:ext>
            </a:extLst>
          </p:cNvPr>
          <p:cNvSpPr/>
          <p:nvPr/>
        </p:nvSpPr>
        <p:spPr>
          <a:xfrm>
            <a:off x="8258847" y="5697014"/>
            <a:ext cx="3599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07" lvl="2" indent="0">
              <a:buNone/>
              <a:defRPr/>
            </a:pPr>
            <a:r>
              <a:rPr lang="en-US" sz="1800" spc="-1" dirty="0">
                <a:solidFill>
                  <a:srgbClr val="000000"/>
                </a:solidFill>
              </a:rPr>
              <a:t>(</a:t>
            </a:r>
            <a:r>
              <a:rPr lang="en-US" sz="1800" spc="-1" dirty="0" err="1">
                <a:solidFill>
                  <a:srgbClr val="0000FF"/>
                </a:solidFill>
              </a:rPr>
              <a:t>Pentikäinen</a:t>
            </a:r>
            <a:r>
              <a:rPr lang="en-US" sz="1800" spc="-1" dirty="0">
                <a:solidFill>
                  <a:srgbClr val="0000FF"/>
                </a:solidFill>
              </a:rPr>
              <a:t> et al. 2023</a:t>
            </a:r>
            <a:r>
              <a:rPr lang="en-US" sz="1800" spc="-1" dirty="0">
                <a:solidFill>
                  <a:srgbClr val="000000"/>
                </a:solidFill>
              </a:rPr>
              <a:t>).</a:t>
            </a:r>
            <a:endParaRPr lang="en-US" sz="1800" b="1" spc="-1" dirty="0">
              <a:solidFill>
                <a:srgbClr val="3B76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B1F15A-0A25-494A-ACDD-D9D05270C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723763"/>
            <a:ext cx="4451596" cy="1705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7F6A2C-057D-46D4-845B-128A9B2E3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9450" y="3815369"/>
            <a:ext cx="4451596" cy="1833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FEFD2D-FB1D-457F-B718-967D7DA19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32" y="1723763"/>
            <a:ext cx="780261" cy="36696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E54C4-DB6C-41A1-9C7A-E821AA14DFDE}"/>
              </a:ext>
            </a:extLst>
          </p:cNvPr>
          <p:cNvSpPr/>
          <p:nvPr/>
        </p:nvSpPr>
        <p:spPr bwMode="auto">
          <a:xfrm>
            <a:off x="8319834" y="3879196"/>
            <a:ext cx="169106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Complex terrain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895C9-6897-4C06-946C-0BFAED333B7A}"/>
              </a:ext>
            </a:extLst>
          </p:cNvPr>
          <p:cNvSpPr/>
          <p:nvPr/>
        </p:nvSpPr>
        <p:spPr bwMode="auto">
          <a:xfrm>
            <a:off x="8319834" y="1840084"/>
            <a:ext cx="136172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Flat terrain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647A0C-3C95-4C44-9ECC-F62472C192B1}"/>
              </a:ext>
            </a:extLst>
          </p:cNvPr>
          <p:cNvSpPr/>
          <p:nvPr/>
        </p:nvSpPr>
        <p:spPr bwMode="auto">
          <a:xfrm>
            <a:off x="7899746" y="3428999"/>
            <a:ext cx="334508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Wind speed bias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8711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252789" y="1050939"/>
            <a:ext cx="11686422" cy="49956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</a:rPr>
              <a:t>What is the ICON-D2-analysis data? </a:t>
            </a:r>
          </a:p>
          <a:p>
            <a:pPr lvl="1">
              <a:defRPr/>
            </a:pPr>
            <a:r>
              <a:rPr lang="en-GB" sz="1800" b="1" spc="-1" dirty="0">
                <a:solidFill>
                  <a:srgbClr val="000000"/>
                </a:solidFill>
                <a:ea typeface="Droid Sans Fallback"/>
              </a:rPr>
              <a:t>Domain: </a:t>
            </a: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3.9W - 20.3E &amp; 43.2N - 58.1N</a:t>
            </a:r>
            <a:endParaRPr lang="en-GB" sz="1800" dirty="0"/>
          </a:p>
          <a:p>
            <a:pPr lvl="1">
              <a:defRPr/>
            </a:pPr>
            <a:r>
              <a:rPr lang="en-GB" sz="1800" b="1" spc="-1" dirty="0">
                <a:solidFill>
                  <a:srgbClr val="000000"/>
                </a:solidFill>
                <a:ea typeface="Droid Sans Fallback"/>
              </a:rPr>
              <a:t>Resolution: </a:t>
            </a:r>
            <a:r>
              <a:rPr lang="en-GB" sz="1800" spc="-1" dirty="0">
                <a:solidFill>
                  <a:srgbClr val="000000"/>
                </a:solidFill>
                <a:ea typeface="Droid Sans Fallback"/>
              </a:rPr>
              <a:t>2.2 km x 2.2 km x 65 vertical levels (R19B07)</a:t>
            </a:r>
            <a:endParaRPr lang="en-GB" sz="1800" dirty="0"/>
          </a:p>
          <a:p>
            <a:pPr lvl="1">
              <a:defRPr/>
            </a:pPr>
            <a:r>
              <a:rPr lang="en-GB" sz="1800" b="1" spc="-1" dirty="0">
                <a:solidFill>
                  <a:srgbClr val="000000"/>
                </a:solidFill>
                <a:ea typeface="Droid Sans Fallback"/>
              </a:rPr>
              <a:t>Variables:</a:t>
            </a:r>
            <a:r>
              <a:rPr lang="en-GB" sz="1800" b="1" spc="-1" dirty="0">
                <a:solidFill>
                  <a:srgbClr val="3B7600"/>
                </a:solidFill>
                <a:ea typeface="Droid Sans Fallback"/>
              </a:rPr>
              <a:t> Vertical profiles of zonal/meridional wind</a:t>
            </a:r>
          </a:p>
          <a:p>
            <a:pPr lvl="1">
              <a:defRPr/>
            </a:pPr>
            <a:r>
              <a:rPr lang="en-GB" sz="1800" b="1" spc="-1" dirty="0">
                <a:ea typeface="Droid Sans Fallback"/>
              </a:rPr>
              <a:t>Temporal resolution: </a:t>
            </a:r>
            <a:r>
              <a:rPr lang="en-GB" sz="1800" spc="-1" dirty="0">
                <a:ea typeface="Droid Sans Fallback"/>
              </a:rPr>
              <a:t>1h</a:t>
            </a:r>
            <a:endParaRPr lang="en-US" sz="1800" spc="-1" dirty="0">
              <a:ea typeface="Droid Sans Fallback"/>
            </a:endParaRP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717507" lvl="2" indent="0">
              <a:buNone/>
              <a:defRPr/>
            </a:pPr>
            <a:endParaRPr lang="en-US" sz="1800" b="1" spc="-1" dirty="0">
              <a:solidFill>
                <a:srgbClr val="3B7600"/>
              </a:solidFill>
            </a:endParaRPr>
          </a:p>
          <a:p>
            <a:pPr marL="0" indent="0">
              <a:buNone/>
              <a:defRPr/>
            </a:pP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161" y="0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Data &amp; Method -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DE6FD-0A02-41D5-BFF6-F71ACF8E81C2}"/>
              </a:ext>
            </a:extLst>
          </p:cNvPr>
          <p:cNvSpPr txBox="1"/>
          <p:nvPr/>
        </p:nvSpPr>
        <p:spPr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5B8086-8A24-4B52-9443-54908214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F9661-3E61-4165-A6C5-7683AD332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/>
          <a:stretch/>
        </p:blipFill>
        <p:spPr>
          <a:xfrm>
            <a:off x="6096000" y="2651759"/>
            <a:ext cx="6010656" cy="35992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F3A2D3-BC63-41FB-9407-05B30D7F6BDC}"/>
              </a:ext>
            </a:extLst>
          </p:cNvPr>
          <p:cNvSpPr/>
          <p:nvPr/>
        </p:nvSpPr>
        <p:spPr>
          <a:xfrm>
            <a:off x="8705088" y="4727448"/>
            <a:ext cx="612648" cy="585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FE0868-0B24-49A5-9CAD-F77680F18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325" y="2914925"/>
            <a:ext cx="4183811" cy="326260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8AE963-456E-4679-AE75-CA6F8ADCD343}"/>
              </a:ext>
            </a:extLst>
          </p:cNvPr>
          <p:cNvCxnSpPr>
            <a:cxnSpLocks/>
          </p:cNvCxnSpPr>
          <p:nvPr/>
        </p:nvCxnSpPr>
        <p:spPr bwMode="auto">
          <a:xfrm>
            <a:off x="5486400" y="3103721"/>
            <a:ext cx="3831336" cy="1623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DD1E39-98E1-45A2-B8A4-8D5706975D6D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6400" y="5312664"/>
            <a:ext cx="3831336" cy="6309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F64264-96F8-43DE-BE47-3B10AC5BA325}"/>
              </a:ext>
            </a:extLst>
          </p:cNvPr>
          <p:cNvSpPr txBox="1"/>
          <p:nvPr/>
        </p:nvSpPr>
        <p:spPr bwMode="auto">
          <a:xfrm>
            <a:off x="8462214" y="4251330"/>
            <a:ext cx="103738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Measurement region</a:t>
            </a:r>
            <a:endParaRPr lang="de-DE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C8E95-0721-42B8-8CF6-274920CF22D0}"/>
              </a:ext>
            </a:extLst>
          </p:cNvPr>
          <p:cNvSpPr txBox="1"/>
          <p:nvPr/>
        </p:nvSpPr>
        <p:spPr bwMode="auto">
          <a:xfrm>
            <a:off x="8462214" y="2313205"/>
            <a:ext cx="220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ICON-D2 domain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51335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505578" y="1050939"/>
            <a:ext cx="11125200" cy="4995681"/>
          </a:xfrm>
        </p:spPr>
        <p:txBody>
          <a:bodyPr>
            <a:normAutofit/>
          </a:bodyPr>
          <a:lstStyle/>
          <a:p>
            <a:pPr marL="717507" lvl="2" indent="0">
              <a:buNone/>
              <a:defRPr/>
            </a:pPr>
            <a:endParaRPr lang="en-US" sz="1800" b="1" spc="-1" dirty="0">
              <a:solidFill>
                <a:srgbClr val="3B7600"/>
              </a:solidFill>
            </a:endParaRPr>
          </a:p>
          <a:p>
            <a:pPr marL="284163" lvl="1" indent="-269875">
              <a:defRPr/>
            </a:pPr>
            <a:r>
              <a:rPr lang="en-US" sz="1800" b="1" dirty="0">
                <a:solidFill>
                  <a:srgbClr val="0000FF"/>
                </a:solidFill>
              </a:rPr>
              <a:t>Swabian MOSES 2023 (JJA 2023)</a:t>
            </a:r>
          </a:p>
          <a:p>
            <a:pPr marL="639741" lvl="2" indent="-269875">
              <a:defRPr/>
            </a:pPr>
            <a:r>
              <a:rPr lang="en-US" sz="1800" b="1" spc="-1" dirty="0"/>
              <a:t>Purpose:</a:t>
            </a:r>
          </a:p>
          <a:p>
            <a:pPr marL="1001671" lvl="3" indent="-269875">
              <a:defRPr/>
            </a:pPr>
            <a:r>
              <a:rPr lang="en-US" sz="1800" spc="-1" dirty="0"/>
              <a:t> Investigate the formation, development and impacts of convective storms</a:t>
            </a:r>
          </a:p>
          <a:p>
            <a:pPr marL="1001671" lvl="3" indent="-269875">
              <a:defRPr/>
            </a:pPr>
            <a:r>
              <a:rPr lang="en-US" sz="1800" spc="-1" dirty="0"/>
              <a:t> Observations will be combined with modeling and </a:t>
            </a:r>
          </a:p>
          <a:p>
            <a:pPr marL="731796" lvl="3" indent="0">
              <a:buNone/>
              <a:defRPr/>
            </a:pPr>
            <a:r>
              <a:rPr lang="en-US" sz="1800" spc="-1" dirty="0"/>
              <a:t>      data assimilation methods</a:t>
            </a:r>
          </a:p>
          <a:p>
            <a:pPr marL="639741" lvl="2" indent="-269875">
              <a:defRPr/>
            </a:pPr>
            <a:r>
              <a:rPr lang="en-US" sz="1800" b="1" dirty="0"/>
              <a:t>Partners:</a:t>
            </a:r>
            <a:r>
              <a:rPr lang="en-US" sz="1800" dirty="0"/>
              <a:t> German Universities, German Weather Service (DWD)</a:t>
            </a:r>
          </a:p>
          <a:p>
            <a:pPr marL="639741" lvl="2" indent="-269875">
              <a:defRPr/>
            </a:pPr>
            <a:r>
              <a:rPr lang="en-US" sz="1800" b="1" spc="-1" dirty="0"/>
              <a:t>Study area: </a:t>
            </a:r>
            <a:r>
              <a:rPr lang="en-US" sz="1800" spc="-1" dirty="0"/>
              <a:t>Southeastern Black Forest, Neckar Valley and </a:t>
            </a:r>
          </a:p>
          <a:p>
            <a:pPr marL="369866" lvl="2" indent="0">
              <a:buNone/>
              <a:defRPr/>
            </a:pPr>
            <a:r>
              <a:rPr lang="en-US" sz="1800" spc="-1" dirty="0"/>
              <a:t>Swabian Alb</a:t>
            </a:r>
          </a:p>
          <a:p>
            <a:pPr marL="284163" lvl="1" indent="-269875">
              <a:defRPr/>
            </a:pPr>
            <a:r>
              <a:rPr lang="en-US" sz="1800" b="1" dirty="0" err="1">
                <a:solidFill>
                  <a:srgbClr val="0000FF"/>
                </a:solidFill>
              </a:rPr>
              <a:t>Dopper</a:t>
            </a:r>
            <a:r>
              <a:rPr lang="en-US" sz="1800" b="1" dirty="0">
                <a:solidFill>
                  <a:srgbClr val="0000FF"/>
                </a:solidFill>
              </a:rPr>
              <a:t> Wind Lidar (DWL)</a:t>
            </a:r>
          </a:p>
          <a:p>
            <a:pPr lvl="1">
              <a:defRPr/>
            </a:pPr>
            <a:r>
              <a:rPr lang="en-US" sz="1800" dirty="0"/>
              <a:t>12 DWLs in</a:t>
            </a:r>
            <a:r>
              <a:rPr lang="en-US" sz="1800" spc="-1" dirty="0">
                <a:solidFill>
                  <a:srgbClr val="000000"/>
                </a:solidFill>
                <a:ea typeface="Droid Sans Fallback"/>
              </a:rPr>
              <a:t> the Black Forest</a:t>
            </a:r>
            <a:r>
              <a:rPr lang="en-US" sz="1800" dirty="0">
                <a:solidFill>
                  <a:srgbClr val="FF0000"/>
                </a:solidFill>
                <a:ea typeface="Droid Sans Fallback"/>
              </a:rPr>
              <a:t> </a:t>
            </a:r>
            <a:r>
              <a:rPr lang="en-US" sz="1800" dirty="0">
                <a:ea typeface="Droid Sans Fallback"/>
              </a:rPr>
              <a:t>region and Switzerland</a:t>
            </a:r>
            <a:endParaRPr lang="en-US" sz="1800" dirty="0"/>
          </a:p>
          <a:p>
            <a:pPr lvl="2">
              <a:defRPr/>
            </a:pPr>
            <a:r>
              <a:rPr lang="en-GB" sz="1500" b="1" spc="-1" dirty="0">
                <a:solidFill>
                  <a:srgbClr val="3B7600"/>
                </a:solidFill>
                <a:ea typeface="Droid Sans Fallback"/>
              </a:rPr>
              <a:t>Vertical profiles of zonal/meridional wind </a:t>
            </a:r>
          </a:p>
          <a:p>
            <a:pPr lvl="2">
              <a:defRPr/>
            </a:pPr>
            <a:r>
              <a:rPr lang="en-US" sz="1500" b="1" spc="-1" dirty="0">
                <a:solidFill>
                  <a:srgbClr val="3B7600"/>
                </a:solidFill>
              </a:rPr>
              <a:t>10-min profiles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Comparison to ICON-D2 analysis data retrieved from the nearest</a:t>
            </a:r>
          </a:p>
          <a:p>
            <a:pPr marL="355579" lvl="1" indent="0">
              <a:buNone/>
              <a:defRPr/>
            </a:pPr>
            <a:r>
              <a:rPr lang="en-US" sz="1800" b="1" spc="-1" dirty="0">
                <a:solidFill>
                  <a:srgbClr val="3B7600"/>
                </a:solidFill>
              </a:rPr>
              <a:t>     </a:t>
            </a:r>
            <a:r>
              <a:rPr lang="en-US" sz="1800" spc="-1" dirty="0"/>
              <a:t>neighbor grid point DWLs scans at each full hour</a:t>
            </a:r>
            <a:endParaRPr lang="en-US" sz="1500" spc="-1" dirty="0"/>
          </a:p>
          <a:p>
            <a:pPr marL="717507" lvl="2" indent="0">
              <a:buNone/>
              <a:defRPr/>
            </a:pPr>
            <a:endParaRPr lang="en-US" sz="1500" b="1" spc="-1" dirty="0">
              <a:solidFill>
                <a:srgbClr val="3B7600"/>
              </a:solidFill>
            </a:endParaRPr>
          </a:p>
          <a:p>
            <a:pPr marL="369866" lvl="2" indent="0">
              <a:buNone/>
              <a:defRPr/>
            </a:pP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161" y="0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Data &amp; Method - Observations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04695" y="1225269"/>
            <a:ext cx="2771541" cy="15490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4112" y="2741817"/>
            <a:ext cx="4419499" cy="3446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081701" y="2885860"/>
            <a:ext cx="1339890" cy="117043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9005713" y="5729379"/>
            <a:ext cx="233542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spc="-1" dirty="0">
                <a:solidFill>
                  <a:srgbClr val="0000FF"/>
                </a:solidFill>
                <a:ea typeface="Droid Sans Fallback"/>
              </a:rPr>
              <a:t>Blue points </a:t>
            </a:r>
            <a:r>
              <a:rPr lang="en-GB" sz="1200" b="1" spc="-1" dirty="0">
                <a:solidFill>
                  <a:srgbClr val="000000"/>
                </a:solidFill>
                <a:ea typeface="Droid Sans Fallback"/>
              </a:rPr>
              <a:t>depict DWL sites</a:t>
            </a:r>
            <a:endParaRPr lang="de-DE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DE6FD-0A02-41D5-BFF6-F71ACF8E81C2}"/>
              </a:ext>
            </a:extLst>
          </p:cNvPr>
          <p:cNvSpPr txBox="1"/>
          <p:nvPr/>
        </p:nvSpPr>
        <p:spPr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642DB-E19A-4FEF-B79A-08519F72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6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161" y="0"/>
            <a:ext cx="9158904" cy="767748"/>
          </a:xfrm>
        </p:spPr>
        <p:txBody>
          <a:bodyPr/>
          <a:lstStyle/>
          <a:p>
            <a:pPr>
              <a:defRPr/>
            </a:pPr>
            <a:r>
              <a:rPr lang="en-US" dirty="0"/>
              <a:t>Data &amp; Method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B2660-E8E0-4485-A7C4-4DE8D09FF4B8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6C19-9338-4329-BE51-DB5ACDF9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704548-B1CB-44A2-8083-1C5505BC5F29}"/>
                  </a:ext>
                </a:extLst>
              </p:cNvPr>
              <p:cNvSpPr/>
              <p:nvPr/>
            </p:nvSpPr>
            <p:spPr>
              <a:xfrm>
                <a:off x="487485" y="961702"/>
                <a:ext cx="11217030" cy="646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r>
                  <a:rPr lang="de-DE" sz="1800" b="1" dirty="0"/>
                  <a:t>Verification </a:t>
                </a:r>
                <a:r>
                  <a:rPr lang="de-DE" sz="1800" b="1" dirty="0" err="1"/>
                  <a:t>metrics</a:t>
                </a:r>
                <a:endParaRPr lang="en-US" sz="1800" b="1" dirty="0"/>
              </a:p>
              <a:p>
                <a:pPr marL="685800" lvl="2" indent="-606425">
                  <a:spcBef>
                    <a:spcPts val="499"/>
                  </a:spcBef>
                  <a:spcAft>
                    <a:spcPts val="499"/>
                  </a:spcAft>
                  <a:buSzPct val="100000"/>
                  <a:buBlip>
                    <a:blip r:embed="rId3"/>
                  </a:buBlip>
                  <a:tabLst>
                    <a:tab pos="4114800" algn="l"/>
                  </a:tabLst>
                  <a:defRPr/>
                </a:pPr>
                <a:r>
                  <a:rPr lang="en-US" sz="1800" dirty="0"/>
                  <a:t>Bias=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                 (1)</a:t>
                </a:r>
              </a:p>
              <a:p>
                <a:pPr marL="685800" lvl="2" indent="-606425">
                  <a:spcBef>
                    <a:spcPts val="499"/>
                  </a:spcBef>
                  <a:spcAft>
                    <a:spcPts val="499"/>
                  </a:spcAft>
                  <a:buSzPct val="100000"/>
                  <a:buBlip>
                    <a:blip r:embed="rId3"/>
                  </a:buBlip>
                  <a:defRPr/>
                </a:pPr>
                <a:r>
                  <a:rPr lang="en-US" sz="1800" dirty="0"/>
                  <a:t>Mean Absolute Error (MAE)</a:t>
                </a:r>
              </a:p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r>
                  <a:rPr lang="en-US" sz="1800" dirty="0"/>
                  <a:t>	 MAE=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800" dirty="0"/>
                  <a:t>		       (2)</a:t>
                </a:r>
              </a:p>
              <a:p>
                <a:pPr marL="685800" lvl="2" indent="-606425">
                  <a:spcBef>
                    <a:spcPts val="499"/>
                  </a:spcBef>
                  <a:spcAft>
                    <a:spcPts val="499"/>
                  </a:spcAft>
                  <a:buSzPct val="100000"/>
                  <a:buBlip>
                    <a:blip r:embed="rId3"/>
                  </a:buBlip>
                  <a:defRPr/>
                </a:pPr>
                <a:r>
                  <a:rPr lang="en-US" sz="1800" dirty="0"/>
                  <a:t>Correlation coefficient (R)</a:t>
                </a:r>
              </a:p>
              <a:p>
                <a:pPr lvl="1">
                  <a:defRPr/>
                </a:pPr>
                <a:r>
                  <a:rPr lang="en-US" sz="1800" dirty="0"/>
                  <a:t> </a:t>
                </a:r>
              </a:p>
              <a:p>
                <a:pPr lvl="1">
                  <a:tabLst>
                    <a:tab pos="4005263" algn="l"/>
                    <a:tab pos="4170363" algn="l"/>
                  </a:tabLst>
                  <a:defRPr/>
                </a:pPr>
                <a:r>
                  <a:rPr lang="en-US" sz="1800" dirty="0"/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       (3)   </a:t>
                </a:r>
              </a:p>
              <a:p>
                <a:pPr lvl="1">
                  <a:defRPr/>
                </a:pPr>
                <a:endParaRPr lang="en-US" sz="1800" dirty="0"/>
              </a:p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endParaRPr lang="en-US" sz="1800" b="1" dirty="0"/>
              </a:p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endParaRPr lang="en-US" sz="1800" dirty="0"/>
              </a:p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endParaRPr lang="en-US" sz="1800" dirty="0"/>
              </a:p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endParaRPr lang="en-US" sz="1800" dirty="0"/>
              </a:p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endParaRPr lang="en-US" sz="1800" dirty="0"/>
              </a:p>
              <a:p>
                <a:pPr marL="79375" lvl="2"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endParaRPr lang="en-US" sz="1800" dirty="0"/>
              </a:p>
              <a:p>
                <a:pPr marL="714038" lvl="2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SzPct val="100000"/>
                  <a:defRPr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704548-B1CB-44A2-8083-1C5505BC5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85" y="961702"/>
                <a:ext cx="11217030" cy="6464783"/>
              </a:xfrm>
              <a:prstGeom prst="rect">
                <a:avLst/>
              </a:prstGeom>
              <a:blipFill>
                <a:blip r:embed="rId4"/>
                <a:stretch>
                  <a:fillRect t="-5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A10223-CAE3-44C5-B878-6755FE1E688C}"/>
                  </a:ext>
                </a:extLst>
              </p:cNvPr>
              <p:cNvSpPr/>
              <p:nvPr/>
            </p:nvSpPr>
            <p:spPr>
              <a:xfrm>
                <a:off x="73152" y="4542565"/>
                <a:ext cx="683056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defRPr/>
                </a:pPr>
                <a:r>
                  <a:rPr lang="en-US" sz="1800" dirty="0"/>
                  <a:t>Where:</a:t>
                </a:r>
              </a:p>
              <a:p>
                <a:pPr lvl="1">
                  <a:defRPr/>
                </a:pPr>
                <a:r>
                  <a:rPr lang="en-US" sz="1800" dirty="0"/>
                  <a:t>	N: number of data points </a:t>
                </a:r>
              </a:p>
              <a:p>
                <a:pPr lvl="1">
                  <a:defRPr/>
                </a:pPr>
                <a:r>
                  <a:rPr lang="en-US" sz="1800" dirty="0"/>
                  <a:t> 	</a:t>
                </a:r>
                <a:r>
                  <a:rPr lang="en-US" sz="1800" dirty="0" err="1"/>
                  <a:t>U</a:t>
                </a:r>
                <a:r>
                  <a:rPr lang="en-US" sz="1800" baseline="-25000" dirty="0" err="1"/>
                  <a:t>o</a:t>
                </a:r>
                <a:r>
                  <a:rPr lang="en-US" sz="1800" dirty="0"/>
                  <a:t> : </a:t>
                </a:r>
                <a:r>
                  <a:rPr lang="en-US" sz="1800" b="1" dirty="0"/>
                  <a:t>observed</a:t>
                </a:r>
                <a:r>
                  <a:rPr lang="en-US" sz="1800" dirty="0"/>
                  <a:t> wind speed</a:t>
                </a:r>
              </a:p>
              <a:p>
                <a:pPr lvl="1">
                  <a:defRPr/>
                </a:pPr>
                <a:r>
                  <a:rPr lang="en-US" sz="1800" dirty="0"/>
                  <a:t> 	U</a:t>
                </a:r>
                <a:r>
                  <a:rPr lang="en-US" sz="1800" baseline="-25000" dirty="0"/>
                  <a:t>A</a:t>
                </a:r>
                <a:r>
                  <a:rPr lang="en-US" sz="1800" dirty="0"/>
                  <a:t> : </a:t>
                </a:r>
                <a:r>
                  <a:rPr lang="en-US" sz="1800" b="1" dirty="0"/>
                  <a:t>analysis</a:t>
                </a:r>
                <a:r>
                  <a:rPr lang="en-US" sz="1800" dirty="0"/>
                  <a:t> wind speed</a:t>
                </a:r>
              </a:p>
              <a:p>
                <a:pPr lvl="1">
                  <a:defRPr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/>
                  <a:t>  : </a:t>
                </a:r>
                <a:r>
                  <a:rPr lang="en-US" sz="1800" b="1" dirty="0"/>
                  <a:t>mean</a:t>
                </a:r>
                <a:r>
                  <a:rPr lang="en-US" sz="1800" dirty="0"/>
                  <a:t> of the values of the </a:t>
                </a:r>
                <a:r>
                  <a:rPr lang="en-US" sz="1800" dirty="0" err="1"/>
                  <a:t>U</a:t>
                </a:r>
                <a:r>
                  <a:rPr lang="en-US" sz="1800" baseline="-25000" dirty="0" err="1"/>
                  <a:t>o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-, U</a:t>
                </a:r>
                <a:r>
                  <a:rPr lang="en-US" sz="1800" baseline="-25000" dirty="0"/>
                  <a:t>A</a:t>
                </a:r>
                <a:r>
                  <a:rPr lang="en-US" sz="1800" dirty="0"/>
                  <a:t> -variable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A10223-CAE3-44C5-B878-6755FE1E6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4542565"/>
                <a:ext cx="6830568" cy="1477328"/>
              </a:xfrm>
              <a:prstGeom prst="rect">
                <a:avLst/>
              </a:prstGeom>
              <a:blipFill>
                <a:blip r:embed="rId5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50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B2660-E8E0-4485-A7C4-4DE8D09FF4B8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6C19-9338-4329-BE51-DB5ACDF9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7</a:t>
            </a:fld>
            <a:endParaRPr lang="en-US" dirty="0"/>
          </a:p>
        </p:txBody>
      </p: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476C375A-907B-4F8C-9EA5-2CA1E29AF75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88000" y="662563"/>
            <a:ext cx="11125200" cy="5057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  Vertical profile of horizontal wind</a:t>
            </a:r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de-DE" sz="1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4E421FD-4447-4946-8A49-C10B1FA94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/>
          <a:stretch/>
        </p:blipFill>
        <p:spPr bwMode="auto">
          <a:xfrm>
            <a:off x="288000" y="1026296"/>
            <a:ext cx="4630836" cy="2718694"/>
          </a:xfrm>
          <a:prstGeom prst="rect">
            <a:avLst/>
          </a:prstGeom>
        </p:spPr>
      </p:pic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4F31FA53-CDDE-4A7E-A450-88DEEBE3863E}"/>
              </a:ext>
            </a:extLst>
          </p:cNvPr>
          <p:cNvSpPr txBox="1">
            <a:spLocks/>
          </p:cNvSpPr>
          <p:nvPr/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493"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696EC4-B4CF-4701-AD06-A8439D6D8E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2" name="Titel 4">
            <a:extLst>
              <a:ext uri="{FF2B5EF4-FFF2-40B4-BE49-F238E27FC236}">
                <a16:creationId xmlns:a16="http://schemas.microsoft.com/office/drawing/2014/main" id="{139E9EFB-85DE-4E64-BE23-6A1CBE3271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" y="-59436"/>
            <a:ext cx="9628631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en-US" sz="2400" dirty="0"/>
              <a:t>Mean wind characteristics during campaign</a:t>
            </a:r>
            <a:endParaRPr lang="de-DE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252D0FD-F2D8-43BF-AD78-7844FE46C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181" y="480061"/>
            <a:ext cx="4620146" cy="35196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87918AF-9C2E-4B87-A09E-7FE350B6B169}"/>
              </a:ext>
            </a:extLst>
          </p:cNvPr>
          <p:cNvSpPr/>
          <p:nvPr/>
        </p:nvSpPr>
        <p:spPr bwMode="auto">
          <a:xfrm>
            <a:off x="3694176" y="1038308"/>
            <a:ext cx="110348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Complex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 terrain</a:t>
            </a:r>
            <a:endParaRPr lang="de-DE" sz="14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78BF18-50A4-4E75-83DE-CFB14E6AE050}"/>
              </a:ext>
            </a:extLst>
          </p:cNvPr>
          <p:cNvCxnSpPr>
            <a:cxnSpLocks/>
          </p:cNvCxnSpPr>
          <p:nvPr/>
        </p:nvCxnSpPr>
        <p:spPr>
          <a:xfrm flipH="1">
            <a:off x="4797658" y="1965960"/>
            <a:ext cx="3093614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A247C9-07F6-4C5C-A9C3-B221FC739A8E}"/>
              </a:ext>
            </a:extLst>
          </p:cNvPr>
          <p:cNvSpPr txBox="1"/>
          <p:nvPr/>
        </p:nvSpPr>
        <p:spPr>
          <a:xfrm>
            <a:off x="659149" y="2898926"/>
            <a:ext cx="107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6600"/>
                </a:solidFill>
              </a:rPr>
              <a:t>D2-analysis</a:t>
            </a:r>
          </a:p>
          <a:p>
            <a:r>
              <a:rPr lang="en-US" sz="1200" b="1" dirty="0">
                <a:solidFill>
                  <a:srgbClr val="009900"/>
                </a:solidFill>
              </a:rPr>
              <a:t>DWL</a:t>
            </a:r>
            <a:endParaRPr lang="de-DE" sz="12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4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B2660-E8E0-4485-A7C4-4DE8D09FF4B8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6C19-9338-4329-BE51-DB5ACDF9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8</a:t>
            </a:fld>
            <a:endParaRPr lang="en-US" dirty="0"/>
          </a:p>
        </p:txBody>
      </p: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476C375A-907B-4F8C-9EA5-2CA1E29AF75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88000" y="662563"/>
            <a:ext cx="11125200" cy="5057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  Vertical profile of horizontal wind</a:t>
            </a:r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de-DE" sz="1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4E421FD-4447-4946-8A49-C10B1FA94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/>
          <a:stretch/>
        </p:blipFill>
        <p:spPr bwMode="auto">
          <a:xfrm>
            <a:off x="288000" y="1026296"/>
            <a:ext cx="4630836" cy="2718694"/>
          </a:xfrm>
          <a:prstGeom prst="rect">
            <a:avLst/>
          </a:prstGeom>
        </p:spPr>
      </p:pic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4F31FA53-CDDE-4A7E-A450-88DEEBE3863E}"/>
              </a:ext>
            </a:extLst>
          </p:cNvPr>
          <p:cNvSpPr txBox="1">
            <a:spLocks/>
          </p:cNvSpPr>
          <p:nvPr/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493"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696EC4-B4CF-4701-AD06-A8439D6D8E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2" name="Titel 4">
            <a:extLst>
              <a:ext uri="{FF2B5EF4-FFF2-40B4-BE49-F238E27FC236}">
                <a16:creationId xmlns:a16="http://schemas.microsoft.com/office/drawing/2014/main" id="{139E9EFB-85DE-4E64-BE23-6A1CBE3271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" y="-59436"/>
            <a:ext cx="9628631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en-US" sz="2400" dirty="0"/>
              <a:t>Mean wind characteristics during campaign</a:t>
            </a:r>
            <a:endParaRPr lang="de-DE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252D0FD-F2D8-43BF-AD78-7844FE46C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181" y="480061"/>
            <a:ext cx="4620146" cy="3519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71FE26-C911-49C1-9AAC-9B9D3A45A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-1"/>
          <a:stretch/>
        </p:blipFill>
        <p:spPr bwMode="auto">
          <a:xfrm>
            <a:off x="288000" y="3852046"/>
            <a:ext cx="4630836" cy="24149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78BF18-50A4-4E75-83DE-CFB14E6AE050}"/>
              </a:ext>
            </a:extLst>
          </p:cNvPr>
          <p:cNvCxnSpPr>
            <a:cxnSpLocks/>
          </p:cNvCxnSpPr>
          <p:nvPr/>
        </p:nvCxnSpPr>
        <p:spPr>
          <a:xfrm flipH="1">
            <a:off x="4797658" y="1965960"/>
            <a:ext cx="3093614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3E49E8-806F-47D0-ACAB-46C52A774AD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8836" y="2350375"/>
            <a:ext cx="2380529" cy="183184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4FB0272-B3F6-4D37-8223-9EF86629F57A}"/>
              </a:ext>
            </a:extLst>
          </p:cNvPr>
          <p:cNvSpPr/>
          <p:nvPr/>
        </p:nvSpPr>
        <p:spPr bwMode="auto">
          <a:xfrm>
            <a:off x="5118017" y="4254403"/>
            <a:ext cx="6901157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speed in ICON-D2 agrees relatively well with DWL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Differences are </a:t>
            </a:r>
          </a:p>
          <a:p>
            <a:pPr marL="1561887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small for the site in flat terrain,</a:t>
            </a:r>
          </a:p>
          <a:p>
            <a:pPr marL="1561887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and larger for the site in complex terrain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--&gt; Systematically compare ICON-D2 with DWL all sites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8DF64A-CFD6-4D49-ACF8-634A7CA5F9F2}"/>
              </a:ext>
            </a:extLst>
          </p:cNvPr>
          <p:cNvSpPr/>
          <p:nvPr/>
        </p:nvSpPr>
        <p:spPr bwMode="auto">
          <a:xfrm>
            <a:off x="3693507" y="1044414"/>
            <a:ext cx="110348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Complex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 terrain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84A132-6752-46DF-8536-6502821511BC}"/>
              </a:ext>
            </a:extLst>
          </p:cNvPr>
          <p:cNvSpPr/>
          <p:nvPr/>
        </p:nvSpPr>
        <p:spPr bwMode="auto">
          <a:xfrm>
            <a:off x="3771144" y="3879196"/>
            <a:ext cx="102651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Flat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 terrain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268DD-AAF8-43A4-9911-1A41402E972E}"/>
              </a:ext>
            </a:extLst>
          </p:cNvPr>
          <p:cNvSpPr txBox="1"/>
          <p:nvPr/>
        </p:nvSpPr>
        <p:spPr bwMode="auto">
          <a:xfrm>
            <a:off x="659149" y="2898926"/>
            <a:ext cx="92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C6600"/>
                </a:solidFill>
              </a:rPr>
              <a:t>D2-analysis</a:t>
            </a:r>
          </a:p>
          <a:p>
            <a:r>
              <a:rPr lang="en-US" sz="1000" b="1" dirty="0">
                <a:solidFill>
                  <a:srgbClr val="009900"/>
                </a:solidFill>
              </a:rPr>
              <a:t>DWL</a:t>
            </a:r>
            <a:endParaRPr lang="de-DE" sz="1000" b="1" dirty="0">
              <a:solidFill>
                <a:srgbClr val="0099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C7430-B8E0-48A0-B525-187C2770B02E}"/>
              </a:ext>
            </a:extLst>
          </p:cNvPr>
          <p:cNvSpPr txBox="1"/>
          <p:nvPr/>
        </p:nvSpPr>
        <p:spPr bwMode="auto">
          <a:xfrm>
            <a:off x="653584" y="5502367"/>
            <a:ext cx="92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C6600"/>
                </a:solidFill>
              </a:rPr>
              <a:t>D2-analysis</a:t>
            </a:r>
          </a:p>
          <a:p>
            <a:r>
              <a:rPr lang="en-US" sz="1000" b="1" dirty="0">
                <a:solidFill>
                  <a:srgbClr val="009900"/>
                </a:solidFill>
              </a:rPr>
              <a:t>DWL</a:t>
            </a:r>
            <a:endParaRPr lang="de-DE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6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September 03, 2024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B2660-E8E0-4485-A7C4-4DE8D09FF4B8}"/>
              </a:ext>
            </a:extLst>
          </p:cNvPr>
          <p:cNvSpPr txBox="1"/>
          <p:nvPr/>
        </p:nvSpPr>
        <p:spPr bwMode="auto">
          <a:xfrm>
            <a:off x="2103120" y="6455405"/>
            <a:ext cx="24140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Duc Nguyen</a:t>
            </a:r>
            <a:endParaRPr lang="de-D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6C19-9338-4329-BE51-DB5ACDF9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6EC4-B4CF-4701-AD06-A8439D6D8E12}" type="slidenum">
              <a:rPr lang="en-US" smtClean="0"/>
              <a:t>9</a:t>
            </a:fld>
            <a:endParaRPr lang="en-US" dirty="0"/>
          </a:p>
        </p:txBody>
      </p: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476C375A-907B-4F8C-9EA5-2CA1E29AF75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88000" y="662563"/>
            <a:ext cx="11125200" cy="5057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  Vertical profile of horizontal wind</a:t>
            </a:r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de-DE" sz="1800" dirty="0"/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4F31FA53-CDDE-4A7E-A450-88DEEBE3863E}"/>
              </a:ext>
            </a:extLst>
          </p:cNvPr>
          <p:cNvSpPr txBox="1">
            <a:spLocks/>
          </p:cNvSpPr>
          <p:nvPr/>
        </p:nvSpPr>
        <p:spPr bwMode="auto"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493"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696EC4-B4CF-4701-AD06-A8439D6D8E1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2" name="Titel 4">
            <a:extLst>
              <a:ext uri="{FF2B5EF4-FFF2-40B4-BE49-F238E27FC236}">
                <a16:creationId xmlns:a16="http://schemas.microsoft.com/office/drawing/2014/main" id="{139E9EFB-85DE-4E64-BE23-6A1CBE3271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" y="-59436"/>
            <a:ext cx="9628631" cy="539496"/>
          </a:xfrm>
        </p:spPr>
        <p:txBody>
          <a:bodyPr vertOverflow="overflow" horzOverflow="overflow" vert="horz" wrap="square" lIns="0" tIns="0" rIns="0" bIns="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en-US" sz="2400" dirty="0"/>
              <a:t>Mean wind characteristics during campaign</a:t>
            </a:r>
            <a:endParaRPr lang="de-DE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6FBB56-BE5A-4BAC-9EFC-0AB714970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/>
          <a:stretch/>
        </p:blipFill>
        <p:spPr bwMode="auto">
          <a:xfrm>
            <a:off x="404372" y="1215489"/>
            <a:ext cx="5540884" cy="3264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354401-263B-4C5E-B913-6D97BB70F7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/>
          <a:stretch/>
        </p:blipFill>
        <p:spPr bwMode="auto">
          <a:xfrm>
            <a:off x="6362736" y="1229147"/>
            <a:ext cx="5541264" cy="31943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73C55D-EF02-4DA7-B739-63ECB478B07D}"/>
              </a:ext>
            </a:extLst>
          </p:cNvPr>
          <p:cNvSpPr/>
          <p:nvPr/>
        </p:nvSpPr>
        <p:spPr bwMode="auto">
          <a:xfrm>
            <a:off x="4701441" y="1247435"/>
            <a:ext cx="113202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Wind speed 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693CB6-6FE4-45D0-9A91-7603E73644A3}"/>
              </a:ext>
            </a:extLst>
          </p:cNvPr>
          <p:cNvSpPr/>
          <p:nvPr/>
        </p:nvSpPr>
        <p:spPr bwMode="auto">
          <a:xfrm>
            <a:off x="7081196" y="2048672"/>
            <a:ext cx="123984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Number of observations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2D931E-90B7-4C9E-A8A2-6D094C5B4533}"/>
              </a:ext>
            </a:extLst>
          </p:cNvPr>
          <p:cNvSpPr/>
          <p:nvPr/>
        </p:nvSpPr>
        <p:spPr bwMode="auto">
          <a:xfrm>
            <a:off x="436228" y="4606005"/>
            <a:ext cx="64796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Wind speed characteristics similar between all sites</a:t>
            </a:r>
          </a:p>
          <a:p>
            <a:pPr marL="952393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ICON-D2 and DWL agree relatively well at all sites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1416B-0BC9-497E-B77D-68F18569E6CF}"/>
              </a:ext>
            </a:extLst>
          </p:cNvPr>
          <p:cNvSpPr/>
          <p:nvPr/>
        </p:nvSpPr>
        <p:spPr bwMode="auto">
          <a:xfrm>
            <a:off x="2458292" y="3545793"/>
            <a:ext cx="14330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/>
              <a:t>Solid line: </a:t>
            </a:r>
            <a:r>
              <a:rPr lang="en-US" sz="1200" dirty="0" err="1"/>
              <a:t>Obs</a:t>
            </a:r>
            <a:endParaRPr lang="en-US" sz="1200" dirty="0"/>
          </a:p>
          <a:p>
            <a:r>
              <a:rPr lang="en-US" sz="1200" dirty="0"/>
              <a:t>Dashed line: Ana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82724093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1892</Words>
  <Application>Microsoft Office PowerPoint</Application>
  <DocSecurity>0</DocSecurity>
  <PresentationFormat>Widescreen</PresentationFormat>
  <Paragraphs>425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Droid Sans Fallback</vt:lpstr>
      <vt:lpstr>Times New Roman</vt:lpstr>
      <vt:lpstr>Folienmaster_Fächer</vt:lpstr>
      <vt:lpstr>PowerPoint Presentation</vt:lpstr>
      <vt:lpstr>Introduction </vt:lpstr>
      <vt:lpstr>Introduction </vt:lpstr>
      <vt:lpstr>Data &amp; Method - Analysis</vt:lpstr>
      <vt:lpstr>Data &amp; Method - Observations</vt:lpstr>
      <vt:lpstr>Data &amp; Method</vt:lpstr>
      <vt:lpstr>Mean wind characteristics during campaign</vt:lpstr>
      <vt:lpstr>Mean wind characteristics during campaign</vt:lpstr>
      <vt:lpstr>Mean wind characteristics during campaign</vt:lpstr>
      <vt:lpstr>Mean wind characteristics during campaign</vt:lpstr>
      <vt:lpstr>Mean wind characteristics during campaign</vt:lpstr>
      <vt:lpstr>ICON-D2 analysis bias (Obs - Ana)</vt:lpstr>
      <vt:lpstr>ICON-D2 analysis bias (Obs - Ana)</vt:lpstr>
      <vt:lpstr>ICON-D2 analysis bias (Obs - Ana)</vt:lpstr>
      <vt:lpstr>ICON-D2 analysis bias (Obs - Ana)</vt:lpstr>
      <vt:lpstr>ICON-D2 analysis - other verification metrics</vt:lpstr>
      <vt:lpstr>Summary and outlook </vt:lpstr>
      <vt:lpstr>Outlook</vt:lpstr>
      <vt:lpstr>References</vt:lpstr>
      <vt:lpstr>A campaign re-analysis for ‘Swabian MOSES 2023’: how do high-resolution observations change the analysis of a convective-scale data assimilation system? </vt:lpstr>
      <vt:lpstr>Thank you for your attention! Any question/suggestion?  Contact: duc.nguyen2@kit.edu</vt:lpstr>
      <vt:lpstr>Correlation coefficient</vt:lpstr>
      <vt:lpstr> Mean Absolute Error</vt:lpstr>
      <vt:lpstr> Mean Absolute percentage error</vt:lpstr>
      <vt:lpstr>Topography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Franzi</dc:creator>
  <cp:keywords/>
  <dc:description/>
  <cp:lastModifiedBy>Nguyen, Duc (IMKTRO)</cp:lastModifiedBy>
  <cp:revision>459</cp:revision>
  <dcterms:created xsi:type="dcterms:W3CDTF">2017-12-07T14:50:50Z</dcterms:created>
  <dcterms:modified xsi:type="dcterms:W3CDTF">2024-09-03T04:28:59Z</dcterms:modified>
  <cp:category/>
  <dc:identifier/>
  <cp:contentStatus/>
  <dc:language/>
  <cp:version/>
</cp:coreProperties>
</file>