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0" r:id="rId2"/>
    <p:sldId id="268" r:id="rId3"/>
    <p:sldId id="258" r:id="rId4"/>
    <p:sldId id="292" r:id="rId5"/>
    <p:sldId id="287" r:id="rId6"/>
    <p:sldId id="288" r:id="rId7"/>
    <p:sldId id="281" r:id="rId8"/>
    <p:sldId id="286" r:id="rId9"/>
    <p:sldId id="285" r:id="rId10"/>
    <p:sldId id="282" r:id="rId11"/>
    <p:sldId id="290" r:id="rId12"/>
    <p:sldId id="289" r:id="rId13"/>
    <p:sldId id="284" r:id="rId14"/>
    <p:sldId id="260" r:id="rId15"/>
    <p:sldId id="291" r:id="rId16"/>
    <p:sldId id="261" r:id="rId17"/>
    <p:sldId id="293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1502" userDrawn="1">
          <p15:clr>
            <a:srgbClr val="A4A3A4"/>
          </p15:clr>
        </p15:guide>
        <p15:guide id="6" pos="5768" userDrawn="1">
          <p15:clr>
            <a:srgbClr val="A4A3A4"/>
          </p15:clr>
        </p15:guide>
        <p15:guide id="7" orient="horz" pos="2228" userDrawn="1">
          <p15:clr>
            <a:srgbClr val="A4A3A4"/>
          </p15:clr>
        </p15:guide>
        <p15:guide id="8" orient="horz" pos="913" userDrawn="1">
          <p15:clr>
            <a:srgbClr val="A4A3A4"/>
          </p15:clr>
        </p15:guide>
        <p15:guide id="9" pos="5269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248" userDrawn="1">
          <p15:clr>
            <a:srgbClr val="A4A3A4"/>
          </p15:clr>
        </p15:guide>
        <p15:guide id="12" orient="horz" pos="2523" userDrawn="1">
          <p15:clr>
            <a:srgbClr val="A4A3A4"/>
          </p15:clr>
        </p15:guide>
        <p15:guide id="13" pos="2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7E29"/>
    <a:srgbClr val="2A98CD"/>
    <a:srgbClr val="3E3E3D"/>
    <a:srgbClr val="EB1515"/>
    <a:srgbClr val="D8D8D8"/>
    <a:srgbClr val="DB2E25"/>
    <a:srgbClr val="C42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96005" autoAdjust="0"/>
  </p:normalViewPr>
  <p:slideViewPr>
    <p:cSldViewPr snapToGrid="0">
      <p:cViewPr varScale="1">
        <p:scale>
          <a:sx n="70" d="100"/>
          <a:sy n="70" d="100"/>
        </p:scale>
        <p:origin x="706" y="43"/>
      </p:cViewPr>
      <p:guideLst>
        <p:guide orient="horz" pos="232"/>
        <p:guide pos="483"/>
        <p:guide pos="7423"/>
        <p:guide orient="horz" pos="4020"/>
        <p:guide orient="horz" pos="1502"/>
        <p:guide pos="5768"/>
        <p:guide orient="horz" pos="2228"/>
        <p:guide orient="horz" pos="913"/>
        <p:guide pos="5269"/>
        <p:guide pos="3840"/>
        <p:guide pos="4248"/>
        <p:guide orient="horz" pos="2523"/>
        <p:guide pos="21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496"/>
    </p:cViewPr>
  </p:sorterViewPr>
  <p:notesViewPr>
    <p:cSldViewPr snapToGrid="0">
      <p:cViewPr varScale="1">
        <p:scale>
          <a:sx n="121" d="100"/>
          <a:sy n="121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DD6AE-8C26-4F1B-B84E-3144B6FA23F7}" type="datetimeFigureOut">
              <a:rPr lang="pl-PL" smtClean="0"/>
              <a:t>01.09.2024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FA3B9-4054-4768-A287-B4E588A5EA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147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3FAAF-CC5F-4C8F-A3AD-78F60C842C27}" type="datetimeFigureOut">
              <a:rPr lang="pl-PL" smtClean="0"/>
              <a:t>01.09.2024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5303-1FE7-4C21-BBC3-43AA1027C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13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76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96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59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063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822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6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59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53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60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34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12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2024 Annual Meeting of EMS, Barcelona 2-6 September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48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2.svg"/><Relationship Id="rId7" Type="http://schemas.openxmlformats.org/officeDocument/2006/relationships/image" Target="../media/image36.tiff"/><Relationship Id="rId12" Type="http://schemas.openxmlformats.org/officeDocument/2006/relationships/image" Target="../media/image4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11" Type="http://schemas.openxmlformats.org/officeDocument/2006/relationships/image" Target="../media/image40.tiff"/><Relationship Id="rId5" Type="http://schemas.openxmlformats.org/officeDocument/2006/relationships/image" Target="../media/image4.svg"/><Relationship Id="rId10" Type="http://schemas.openxmlformats.org/officeDocument/2006/relationships/image" Target="../media/image39.tiff"/><Relationship Id="rId4" Type="http://schemas.openxmlformats.org/officeDocument/2006/relationships/image" Target="../media/image3.png"/><Relationship Id="rId9" Type="http://schemas.openxmlformats.org/officeDocument/2006/relationships/image" Target="../media/image3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d.docs.live.net/b1e189fb65c140eb/Dokumenty/Wyja%C5%9Bnienie%20rozbie%C5%BCno%C5%9Bci%20mi%C4%99dzy%20wnioskiem.docx?web=1" TargetMode="Externa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2.svg"/><Relationship Id="rId7" Type="http://schemas.openxmlformats.org/officeDocument/2006/relationships/image" Target="../media/image1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3" Type="http://schemas.openxmlformats.org/officeDocument/2006/relationships/image" Target="../media/image2.svg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4.svg"/><Relationship Id="rId15" Type="http://schemas.openxmlformats.org/officeDocument/2006/relationships/image" Target="../media/image23.tif"/><Relationship Id="rId10" Type="http://schemas.openxmlformats.org/officeDocument/2006/relationships/image" Target="../media/image18.tiff"/><Relationship Id="rId4" Type="http://schemas.openxmlformats.org/officeDocument/2006/relationships/image" Target="../media/image3.png"/><Relationship Id="rId9" Type="http://schemas.openxmlformats.org/officeDocument/2006/relationships/image" Target="../media/image17.tiff"/><Relationship Id="rId14" Type="http://schemas.openxmlformats.org/officeDocument/2006/relationships/image" Target="../media/image22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.svg"/><Relationship Id="rId7" Type="http://schemas.openxmlformats.org/officeDocument/2006/relationships/image" Target="../media/image2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11" Type="http://schemas.openxmlformats.org/officeDocument/2006/relationships/image" Target="../media/image30.tif"/><Relationship Id="rId5" Type="http://schemas.openxmlformats.org/officeDocument/2006/relationships/image" Target="../media/image4.svg"/><Relationship Id="rId10" Type="http://schemas.openxmlformats.org/officeDocument/2006/relationships/image" Target="../media/image29.tiff"/><Relationship Id="rId4" Type="http://schemas.openxmlformats.org/officeDocument/2006/relationships/image" Target="../media/image3.png"/><Relationship Id="rId9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wolny kształt: kształt 37"/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E7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75502" y="1914209"/>
            <a:ext cx="7514513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i="1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Dry and Wet Spells in Poland in the Period 1966–2023</a:t>
            </a:r>
            <a:endParaRPr lang="pl-PL" sz="3200" b="1" i="1" u="none" strike="noStrike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3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678478" y="3423685"/>
            <a:ext cx="7493250" cy="880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866D483-1F46-F4F8-69BA-F8A0670E5F0D}"/>
              </a:ext>
            </a:extLst>
          </p:cNvPr>
          <p:cNvSpPr txBox="1"/>
          <p:nvPr/>
        </p:nvSpPr>
        <p:spPr>
          <a:xfrm>
            <a:off x="675502" y="3237648"/>
            <a:ext cx="7514513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i="1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Joanna Wibig</a:t>
            </a:r>
          </a:p>
          <a:p>
            <a:r>
              <a:rPr lang="pl-PL" sz="24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Department</a:t>
            </a:r>
            <a:r>
              <a:rPr lang="pl-PL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Meteorology</a:t>
            </a:r>
            <a:r>
              <a:rPr lang="pl-PL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 and </a:t>
            </a:r>
            <a:r>
              <a:rPr lang="pl-PL" sz="24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Climatology</a:t>
            </a:r>
            <a:endParaRPr lang="pl-PL" sz="2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pl-PL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University of </a:t>
            </a:r>
            <a:r>
              <a:rPr lang="pl-PL" sz="24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Lodz</a:t>
            </a:r>
            <a:r>
              <a:rPr lang="pl-PL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pl-PL" sz="2400" b="1" i="1" u="none" strike="noStrike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3200" b="1" i="1" u="none" strike="noStrike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3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CAA60E1-6E11-13B9-D0A3-54828365A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3439" y="5431971"/>
            <a:ext cx="2713497" cy="115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pic>
        <p:nvPicPr>
          <p:cNvPr id="6" name="Obraz 5" descr="Obraz zawierający tekst, zrzut ekranu, linia, Czcionka&#10;&#10;Opis wygenerowany automatycznie">
            <a:extLst>
              <a:ext uri="{FF2B5EF4-FFF2-40B4-BE49-F238E27FC236}">
                <a16:creationId xmlns:a16="http://schemas.microsoft.com/office/drawing/2014/main" id="{B7014352-9BF9-ADF5-8209-CEB60BC26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" y="689748"/>
            <a:ext cx="5967663" cy="465119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AA510FC-C3FE-A0FF-A14B-21FCA5D8E15D}"/>
              </a:ext>
            </a:extLst>
          </p:cNvPr>
          <p:cNvSpPr txBox="1"/>
          <p:nvPr/>
        </p:nvSpPr>
        <p:spPr>
          <a:xfrm>
            <a:off x="584423" y="5549621"/>
            <a:ext cx="5257800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length of the longest spell in the year (A) and the annual number of dry spell days (B) </a:t>
            </a:r>
            <a:endParaRPr lang="pl-PL" sz="18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 descr="Obraz zawierający tekst, zrzut ekranu, Wykres, diagram&#10;&#10;Opis wygenerowany automatycznie">
            <a:extLst>
              <a:ext uri="{FF2B5EF4-FFF2-40B4-BE49-F238E27FC236}">
                <a16:creationId xmlns:a16="http://schemas.microsoft.com/office/drawing/2014/main" id="{A27992B4-AF45-FB22-8EA5-D92B007CD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43" y="1931367"/>
            <a:ext cx="4786614" cy="233996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A67536-5D6A-CEA0-8CAE-491C3160F422}"/>
              </a:ext>
            </a:extLst>
          </p:cNvPr>
          <p:cNvSpPr txBox="1"/>
          <p:nvPr/>
        </p:nvSpPr>
        <p:spPr>
          <a:xfrm>
            <a:off x="7178411" y="4510092"/>
            <a:ext cx="4360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Number of dry spell days depending on the number of stations where no precipitation was recorded</a:t>
            </a:r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15CA6F7-487D-CA09-105C-3DB09178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559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pic>
        <p:nvPicPr>
          <p:cNvPr id="3" name="Obraz 2" descr="Obraz zawierający tekst, zrzut ekranu, linia, diagram&#10;&#10;Opis wygenerowany automatycznie">
            <a:extLst>
              <a:ext uri="{FF2B5EF4-FFF2-40B4-BE49-F238E27FC236}">
                <a16:creationId xmlns:a16="http://schemas.microsoft.com/office/drawing/2014/main" id="{FE3B80DC-DCEA-F7D5-579D-2ED7C8CA2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9" y="1947409"/>
            <a:ext cx="6091677" cy="296318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B9C1528-945F-FBCD-3512-9870CB53A24E}"/>
              </a:ext>
            </a:extLst>
          </p:cNvPr>
          <p:cNvSpPr txBox="1"/>
          <p:nvPr/>
        </p:nvSpPr>
        <p:spPr>
          <a:xfrm>
            <a:off x="957943" y="5338473"/>
            <a:ext cx="4953000" cy="881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annual numbers of wet days averaged in the area of Poland in the period 1966-2023 with the linear trend line</a:t>
            </a:r>
            <a:endParaRPr lang="pl-PL" sz="18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8A3AD94-88D1-E79F-4E12-D74C37B190AD}"/>
              </a:ext>
            </a:extLst>
          </p:cNvPr>
          <p:cNvSpPr txBox="1"/>
          <p:nvPr/>
        </p:nvSpPr>
        <p:spPr>
          <a:xfrm>
            <a:off x="1276303" y="698459"/>
            <a:ext cx="309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>
                <a:solidFill>
                  <a:srgbClr val="C00000"/>
                </a:solidFill>
                <a:latin typeface="Georgia" panose="02040502050405020303" pitchFamily="18" charset="0"/>
              </a:rPr>
              <a:t>WET DAYS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956AC78-0790-3CC1-4611-0BDAC8F8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16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pic>
        <p:nvPicPr>
          <p:cNvPr id="2" name="Obraz 1" descr="Obraz zawierający mapa&#10;&#10;Opis wygenerowany automatycznie">
            <a:extLst>
              <a:ext uri="{FF2B5EF4-FFF2-40B4-BE49-F238E27FC236}">
                <a16:creationId xmlns:a16="http://schemas.microsoft.com/office/drawing/2014/main" id="{B19EEC66-1546-98AC-3BA3-BD2D318BB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3" y="997769"/>
            <a:ext cx="2584659" cy="2584659"/>
          </a:xfrm>
          <a:prstGeom prst="rect">
            <a:avLst/>
          </a:prstGeom>
        </p:spPr>
      </p:pic>
      <p:pic>
        <p:nvPicPr>
          <p:cNvPr id="3" name="Obraz 2" descr="Obraz zawierający mapa, tekst&#10;&#10;Opis wygenerowany automatycznie">
            <a:extLst>
              <a:ext uri="{FF2B5EF4-FFF2-40B4-BE49-F238E27FC236}">
                <a16:creationId xmlns:a16="http://schemas.microsoft.com/office/drawing/2014/main" id="{DA449D65-92EA-22B6-F538-391C798BD4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70" y="960069"/>
            <a:ext cx="2584659" cy="2584659"/>
          </a:xfrm>
          <a:prstGeom prst="rect">
            <a:avLst/>
          </a:prstGeom>
        </p:spPr>
      </p:pic>
      <p:pic>
        <p:nvPicPr>
          <p:cNvPr id="4" name="Obraz 3" descr="Obraz zawierający mapa, tekst&#10;&#10;Opis wygenerowany automatycznie">
            <a:extLst>
              <a:ext uri="{FF2B5EF4-FFF2-40B4-BE49-F238E27FC236}">
                <a16:creationId xmlns:a16="http://schemas.microsoft.com/office/drawing/2014/main" id="{B88CEBC7-DD9F-AB8B-6FC3-6A5C6CD8E6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817" y="960068"/>
            <a:ext cx="2584659" cy="2584659"/>
          </a:xfrm>
          <a:prstGeom prst="rect">
            <a:avLst/>
          </a:prstGeom>
        </p:spPr>
      </p:pic>
      <p:pic>
        <p:nvPicPr>
          <p:cNvPr id="8" name="Obraz 7" descr="Obraz zawierający mapa, tekst&#10;&#10;Opis wygenerowany automatycznie">
            <a:extLst>
              <a:ext uri="{FF2B5EF4-FFF2-40B4-BE49-F238E27FC236}">
                <a16:creationId xmlns:a16="http://schemas.microsoft.com/office/drawing/2014/main" id="{52A5DE9D-CCCF-76DF-352B-852BAD172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8" y="3836698"/>
            <a:ext cx="2584658" cy="2584658"/>
          </a:xfrm>
          <a:prstGeom prst="rect">
            <a:avLst/>
          </a:prstGeom>
        </p:spPr>
      </p:pic>
      <p:pic>
        <p:nvPicPr>
          <p:cNvPr id="10" name="Obraz 9" descr="Obraz zawierający mapa&#10;&#10;Opis wygenerowany automatycznie">
            <a:extLst>
              <a:ext uri="{FF2B5EF4-FFF2-40B4-BE49-F238E27FC236}">
                <a16:creationId xmlns:a16="http://schemas.microsoft.com/office/drawing/2014/main" id="{CA5839B8-232C-4C3E-0F8B-3B6184D24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78" y="3805896"/>
            <a:ext cx="2584658" cy="2584658"/>
          </a:xfrm>
          <a:prstGeom prst="rect">
            <a:avLst/>
          </a:prstGeom>
        </p:spPr>
      </p:pic>
      <p:pic>
        <p:nvPicPr>
          <p:cNvPr id="11" name="Obraz 10" descr="Obraz zawierający mapa, tekst&#10;&#10;Opis wygenerowany automatycznie">
            <a:extLst>
              <a:ext uri="{FF2B5EF4-FFF2-40B4-BE49-F238E27FC236}">
                <a16:creationId xmlns:a16="http://schemas.microsoft.com/office/drawing/2014/main" id="{11747225-916F-940E-6657-00F0366D36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01" y="3710827"/>
            <a:ext cx="2470375" cy="2470375"/>
          </a:xfrm>
          <a:prstGeom prst="rect">
            <a:avLst/>
          </a:prstGeom>
        </p:spPr>
      </p:pic>
      <p:pic>
        <p:nvPicPr>
          <p:cNvPr id="13" name="Obraz 12" descr="Obraz zawierający zrzut ekranu, tekst, Wielobarwność&#10;&#10;Opis wygenerowany automatycznie">
            <a:extLst>
              <a:ext uri="{FF2B5EF4-FFF2-40B4-BE49-F238E27FC236}">
                <a16:creationId xmlns:a16="http://schemas.microsoft.com/office/drawing/2014/main" id="{284D2325-3D15-78D3-6110-03D8F866AD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56218" y="2035829"/>
            <a:ext cx="432138" cy="3093198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144362C-4365-622D-E0D9-A295709FDA67}"/>
              </a:ext>
            </a:extLst>
          </p:cNvPr>
          <p:cNvSpPr txBox="1"/>
          <p:nvPr/>
        </p:nvSpPr>
        <p:spPr>
          <a:xfrm>
            <a:off x="583145" y="206833"/>
            <a:ext cx="9504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Trends in the number of wet days in six selected months in Poland in the period 1966-2023: 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2653F49-C1D3-D201-5DF4-BA90DF548008}"/>
              </a:ext>
            </a:extLst>
          </p:cNvPr>
          <p:cNvSpPr txBox="1"/>
          <p:nvPr/>
        </p:nvSpPr>
        <p:spPr>
          <a:xfrm>
            <a:off x="416541" y="3252541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Jan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E853644-8090-F694-244E-439374277FC8}"/>
              </a:ext>
            </a:extLst>
          </p:cNvPr>
          <p:cNvSpPr txBox="1"/>
          <p:nvPr/>
        </p:nvSpPr>
        <p:spPr>
          <a:xfrm>
            <a:off x="7020199" y="6064466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Dec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4FDA168-FDE5-1410-4EEA-E408F5B42497}"/>
              </a:ext>
            </a:extLst>
          </p:cNvPr>
          <p:cNvSpPr txBox="1"/>
          <p:nvPr/>
        </p:nvSpPr>
        <p:spPr>
          <a:xfrm>
            <a:off x="3821810" y="6065095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Nov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2DD26F0-35B6-C9BA-E297-1A138FF88281}"/>
              </a:ext>
            </a:extLst>
          </p:cNvPr>
          <p:cNvSpPr txBox="1"/>
          <p:nvPr/>
        </p:nvSpPr>
        <p:spPr>
          <a:xfrm>
            <a:off x="866305" y="6139712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Aug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45E23D6-94E2-60F7-CFE7-3D3FF26CAFF2}"/>
              </a:ext>
            </a:extLst>
          </p:cNvPr>
          <p:cNvSpPr txBox="1"/>
          <p:nvPr/>
        </p:nvSpPr>
        <p:spPr>
          <a:xfrm>
            <a:off x="7020199" y="3176341"/>
            <a:ext cx="100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June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65859F2-4527-F9B4-857D-2281A8537C77}"/>
              </a:ext>
            </a:extLst>
          </p:cNvPr>
          <p:cNvSpPr txBox="1"/>
          <p:nvPr/>
        </p:nvSpPr>
        <p:spPr>
          <a:xfrm>
            <a:off x="3780228" y="3198167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Apr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E64CD3F-9BBE-8226-659F-13B0A6854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033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pic>
        <p:nvPicPr>
          <p:cNvPr id="6" name="Obraz 5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345EE379-BD30-54D1-6A7F-6B628A733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86" y="2381230"/>
            <a:ext cx="4195274" cy="209553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45FF8A5-5665-57EA-EF59-D48CC43D0DB5}"/>
              </a:ext>
            </a:extLst>
          </p:cNvPr>
          <p:cNvSpPr txBox="1"/>
          <p:nvPr/>
        </p:nvSpPr>
        <p:spPr>
          <a:xfrm>
            <a:off x="7924759" y="4653535"/>
            <a:ext cx="4005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distribution of wet spells in relation to their length</a:t>
            </a:r>
            <a:endParaRPr lang="pl-PL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3285637A-64A8-0DB3-786A-A774F1B5A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51822"/>
              </p:ext>
            </p:extLst>
          </p:nvPr>
        </p:nvGraphicFramePr>
        <p:xfrm>
          <a:off x="175064" y="1311230"/>
          <a:ext cx="7170822" cy="48279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146">
                  <a:extLst>
                    <a:ext uri="{9D8B030D-6E8A-4147-A177-3AD203B41FA5}">
                      <a16:colId xmlns:a16="http://schemas.microsoft.com/office/drawing/2014/main" val="1753815676"/>
                    </a:ext>
                  </a:extLst>
                </a:gridCol>
                <a:gridCol w="1534907">
                  <a:extLst>
                    <a:ext uri="{9D8B030D-6E8A-4147-A177-3AD203B41FA5}">
                      <a16:colId xmlns:a16="http://schemas.microsoft.com/office/drawing/2014/main" val="2081749280"/>
                    </a:ext>
                  </a:extLst>
                </a:gridCol>
                <a:gridCol w="1534907">
                  <a:extLst>
                    <a:ext uri="{9D8B030D-6E8A-4147-A177-3AD203B41FA5}">
                      <a16:colId xmlns:a16="http://schemas.microsoft.com/office/drawing/2014/main" val="1509691491"/>
                    </a:ext>
                  </a:extLst>
                </a:gridCol>
                <a:gridCol w="1603955">
                  <a:extLst>
                    <a:ext uri="{9D8B030D-6E8A-4147-A177-3AD203B41FA5}">
                      <a16:colId xmlns:a16="http://schemas.microsoft.com/office/drawing/2014/main" val="881924468"/>
                    </a:ext>
                  </a:extLst>
                </a:gridCol>
                <a:gridCol w="1534907">
                  <a:extLst>
                    <a:ext uri="{9D8B030D-6E8A-4147-A177-3AD203B41FA5}">
                      <a16:colId xmlns:a16="http://schemas.microsoft.com/office/drawing/2014/main" val="2670018742"/>
                    </a:ext>
                  </a:extLst>
                </a:gridCol>
              </a:tblGrid>
              <a:tr h="88768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Number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Begin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End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Length in days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endParaRPr lang="pl-PL" sz="20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endParaRPr lang="pl-PL" sz="20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Precipitation in mm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83952715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29.06.1980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12.7.1980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14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121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9906605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19.10.2002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30.10.2002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60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8276754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4.12.1988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14.12.1988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11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43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7161600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26.08.1995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5.09.1995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11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128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2163510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25.10.1998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4.11.1998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11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60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1981949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7.09.2001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17.09.2001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11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87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1946764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28.02.1998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9.03.1998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38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6118210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27.05.2013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5.06.2013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91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0088763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9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8.05.2014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17.05.2014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pl-PL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117</a:t>
                      </a:r>
                      <a:endParaRPr lang="pl-PL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7097346"/>
                  </a:ext>
                </a:extLst>
              </a:tr>
            </a:tbl>
          </a:graphicData>
        </a:graphic>
      </p:graphicFrame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D951A60-9324-CB2F-5C44-A6FA16AB81E9}"/>
              </a:ext>
            </a:extLst>
          </p:cNvPr>
          <p:cNvSpPr txBox="1"/>
          <p:nvPr/>
        </p:nvSpPr>
        <p:spPr>
          <a:xfrm>
            <a:off x="414622" y="566411"/>
            <a:ext cx="6691705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ordia New" panose="020B0304020202020204" pitchFamily="34" charset="-34"/>
              </a:rPr>
              <a:t>Nine of the longest wet spells in Poland</a:t>
            </a:r>
            <a:endParaRPr lang="pl-PL" sz="24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C979B93-66CB-26B3-9546-A06A655DF4B4}"/>
              </a:ext>
            </a:extLst>
          </p:cNvPr>
          <p:cNvSpPr txBox="1"/>
          <p:nvPr/>
        </p:nvSpPr>
        <p:spPr>
          <a:xfrm>
            <a:off x="7860088" y="788010"/>
            <a:ext cx="309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>
                <a:solidFill>
                  <a:srgbClr val="C00000"/>
                </a:solidFill>
                <a:latin typeface="Georgia" panose="02040502050405020303" pitchFamily="18" charset="0"/>
              </a:rPr>
              <a:t>WET SPELLS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3DF886F4-1CDF-795A-0C74-675D92BE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036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: kształt 13"/>
          <p:cNvSpPr/>
          <p:nvPr/>
        </p:nvSpPr>
        <p:spPr>
          <a:xfrm>
            <a:off x="-1" y="0"/>
            <a:ext cx="6334897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589421" y="1684702"/>
            <a:ext cx="4928038" cy="298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200" b="1" i="1" u="none" strike="noStrike" baseline="0" dirty="0">
                <a:latin typeface="Georgia" panose="02040502050405020303" pitchFamily="18" charset="0"/>
              </a:rPr>
              <a:t>The total precipitation in</a:t>
            </a:r>
            <a:r>
              <a:rPr lang="pl-PL" sz="2200" b="1" i="1" u="none" strike="noStrike" baseline="0" dirty="0">
                <a:latin typeface="Georgia" panose="02040502050405020303" pitchFamily="18" charset="0"/>
              </a:rPr>
              <a:t> </a:t>
            </a:r>
            <a:r>
              <a:rPr lang="en-US" sz="2200" b="1" i="1" u="none" strike="noStrike" baseline="0" dirty="0">
                <a:latin typeface="Georgia" panose="02040502050405020303" pitchFamily="18" charset="0"/>
              </a:rPr>
              <a:t>wet spells expressed as a percentage of average annual precipitation (A),</a:t>
            </a:r>
            <a:endParaRPr lang="pl-PL" sz="2200" b="1" i="1" u="none" strike="noStrike" baseline="0" dirty="0">
              <a:latin typeface="Georgia" panose="02040502050405020303" pitchFamily="18" charset="0"/>
            </a:endParaRPr>
          </a:p>
          <a:p>
            <a:pPr algn="l"/>
            <a:endParaRPr lang="en-US" sz="2200" b="1" i="1" u="none" strike="noStrike" baseline="0" dirty="0">
              <a:latin typeface="Georgia" panose="02040502050405020303" pitchFamily="18" charset="0"/>
            </a:endParaRPr>
          </a:p>
          <a:p>
            <a:pPr algn="l"/>
            <a:r>
              <a:rPr lang="en-US" sz="2200" b="1" i="1" u="none" strike="noStrike" baseline="0" dirty="0">
                <a:latin typeface="Georgia" panose="02040502050405020303" pitchFamily="18" charset="0"/>
              </a:rPr>
              <a:t>the duration of the longest wet spell in the year</a:t>
            </a:r>
            <a:r>
              <a:rPr lang="pl-PL" sz="2200" b="1" i="1" u="none" strike="noStrike" baseline="0" dirty="0">
                <a:latin typeface="Georgia" panose="02040502050405020303" pitchFamily="18" charset="0"/>
              </a:rPr>
              <a:t> </a:t>
            </a:r>
            <a:r>
              <a:rPr lang="en-US" sz="2200" b="1" i="1" u="none" strike="noStrike" baseline="0" dirty="0">
                <a:latin typeface="Georgia" panose="02040502050405020303" pitchFamily="18" charset="0"/>
              </a:rPr>
              <a:t>(B),</a:t>
            </a:r>
            <a:endParaRPr lang="pl-PL" sz="2200" b="1" i="1" u="none" strike="noStrike" baseline="0" dirty="0">
              <a:latin typeface="Georgia" panose="02040502050405020303" pitchFamily="18" charset="0"/>
            </a:endParaRPr>
          </a:p>
          <a:p>
            <a:pPr algn="l"/>
            <a:r>
              <a:rPr lang="en-US" sz="2200" b="1" i="1" u="none" strike="noStrike" baseline="0" dirty="0">
                <a:latin typeface="Georgia" panose="02040502050405020303" pitchFamily="18" charset="0"/>
              </a:rPr>
              <a:t> </a:t>
            </a:r>
            <a:endParaRPr lang="pl-PL" sz="2200" b="1" i="1" u="none" strike="noStrike" baseline="0" dirty="0">
              <a:latin typeface="Georgia" panose="02040502050405020303" pitchFamily="18" charset="0"/>
            </a:endParaRPr>
          </a:p>
          <a:p>
            <a:pPr algn="l"/>
            <a:r>
              <a:rPr lang="en-US" sz="2200" b="1" i="1" u="none" strike="noStrike" baseline="0" dirty="0">
                <a:latin typeface="Georgia" panose="02040502050405020303" pitchFamily="18" charset="0"/>
              </a:rPr>
              <a:t>the annual number of wet spell days (C)</a:t>
            </a:r>
            <a:r>
              <a:rPr lang="pl-PL" sz="2200" b="1" i="1" dirty="0">
                <a:solidFill>
                  <a:srgbClr val="3E3E3D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71390" y="1343383"/>
            <a:ext cx="238205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pl-PL" sz="8000" b="1" dirty="0">
              <a:solidFill>
                <a:srgbClr val="5E7E29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4" name="Obraz 3" descr="Obraz zawierający tekst, diagram, Wykres, zrzut ekranu&#10;&#10;Opis wygenerowany automatycznie">
            <a:extLst>
              <a:ext uri="{FF2B5EF4-FFF2-40B4-BE49-F238E27FC236}">
                <a16:creationId xmlns:a16="http://schemas.microsoft.com/office/drawing/2014/main" id="{487FD960-4B89-B156-3307-87ABC1386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49" y="87086"/>
            <a:ext cx="5867826" cy="685800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9899AB1-ACA2-4546-393C-A54BA8A3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6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pic>
        <p:nvPicPr>
          <p:cNvPr id="4" name="Obraz 3" descr="Obraz zawierający tekst, zrzut ekranu, linia, Wykres">
            <a:extLst>
              <a:ext uri="{FF2B5EF4-FFF2-40B4-BE49-F238E27FC236}">
                <a16:creationId xmlns:a16="http://schemas.microsoft.com/office/drawing/2014/main" id="{F3FC83BB-9AE0-7984-EB99-DB97EAE554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3" y="1914327"/>
            <a:ext cx="4953000" cy="238521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BF2B92F-F0B3-FAD3-897B-8D96AB499509}"/>
              </a:ext>
            </a:extLst>
          </p:cNvPr>
          <p:cNvSpPr txBox="1"/>
          <p:nvPr/>
        </p:nvSpPr>
        <p:spPr>
          <a:xfrm>
            <a:off x="-350157" y="4827796"/>
            <a:ext cx="6096000" cy="881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 algn="just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 of wet spell days depending on the number of stations where at least 1mm of precipitation was recorded</a:t>
            </a:r>
            <a:endParaRPr lang="pl-PL" sz="18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1D97AA5-578F-67BC-B062-E50F7325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682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idity - Zbiór zdjęć royalty-free (Susza)">
            <a:extLst>
              <a:ext uri="{FF2B5EF4-FFF2-40B4-BE49-F238E27FC236}">
                <a16:creationId xmlns:a16="http://schemas.microsoft.com/office/drawing/2014/main" id="{11ED7A5D-DC05-C42B-142C-070DE2B0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71" y="-97971"/>
            <a:ext cx="3026229" cy="69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a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0" y="-1"/>
            <a:ext cx="1244237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E7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406539" y="0"/>
            <a:ext cx="11077890" cy="1958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</a:pPr>
            <a:r>
              <a:rPr lang="pl-PL" sz="3600" b="1" dirty="0" err="1">
                <a:solidFill>
                  <a:schemeClr val="bg1"/>
                </a:solidFill>
              </a:rPr>
              <a:t>Summary</a:t>
            </a:r>
            <a:endParaRPr lang="pl-PL" sz="36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en-US" sz="22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average annual precipitation total has not been changing considerably in Poland</a:t>
            </a:r>
            <a:r>
              <a:rPr lang="pl-PL" sz="22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pl-PL" sz="2200" b="1" dirty="0" err="1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however</a:t>
            </a:r>
            <a:r>
              <a:rPr lang="pl-PL" sz="22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2200" b="1" dirty="0" err="1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its</a:t>
            </a:r>
            <a:r>
              <a:rPr lang="pl-PL" sz="22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regime </a:t>
            </a:r>
            <a:r>
              <a:rPr lang="pl-PL" sz="2200" b="1" dirty="0" err="1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has</a:t>
            </a:r>
            <a:r>
              <a:rPr lang="pl-PL" sz="22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2200" b="1" dirty="0" err="1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changed</a:t>
            </a:r>
            <a:r>
              <a:rPr lang="pl-PL" sz="22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pl-PL" sz="2600" b="1" u="sng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Winter</a:t>
            </a:r>
            <a:r>
              <a:rPr lang="pl-PL" sz="22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pl-PL" sz="2200" b="1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December</a:t>
            </a:r>
            <a:r>
              <a:rPr lang="pl-PL" sz="22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2200" b="1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is</a:t>
            </a:r>
            <a:r>
              <a:rPr lang="pl-PL" sz="22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2200" b="1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drier</a:t>
            </a:r>
            <a:r>
              <a:rPr lang="pl-PL" sz="22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with </a:t>
            </a:r>
            <a:r>
              <a:rPr lang="pl-PL" sz="2200" b="1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more</a:t>
            </a:r>
            <a:r>
              <a:rPr lang="pl-PL" sz="22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2200" b="1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dry</a:t>
            </a:r>
            <a:r>
              <a:rPr lang="pl-PL" sz="22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2200" b="1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days</a:t>
            </a:r>
            <a:r>
              <a:rPr lang="pl-PL" sz="22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pl-PL" sz="2200" b="1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whereas</a:t>
            </a:r>
            <a:r>
              <a:rPr lang="pl-PL" sz="22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In January and February, an increase in precipitation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and the number of wet days is clearly visible, with a decrease in the number of dry days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.</a:t>
            </a:r>
          </a:p>
          <a:p>
            <a:pPr algn="l">
              <a:spcAft>
                <a:spcPts val="600"/>
              </a:spcAft>
            </a:pPr>
            <a:r>
              <a:rPr lang="pl-PL" sz="2600" b="1" u="sng" dirty="0">
                <a:solidFill>
                  <a:schemeClr val="bg1"/>
                </a:solidFill>
              </a:rPr>
              <a:t>Spring: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the most substantial changes are observed in April.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Precipitation is decreasing in almost the entire country, significantly in the north and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e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a</a:t>
            </a:r>
            <a:r>
              <a:rPr lang="en-US" sz="2200" b="1" i="0" u="none" strike="noStrike" baseline="0" dirty="0" err="1">
                <a:solidFill>
                  <a:schemeClr val="bg1"/>
                </a:solidFill>
              </a:rPr>
              <a:t>st.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 In the same regions, the number of dry days is increasing, and the number of wet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pl-PL" sz="2200" b="1" i="0" u="none" strike="noStrike" baseline="0" dirty="0" err="1">
                <a:solidFill>
                  <a:schemeClr val="bg1"/>
                </a:solidFill>
              </a:rPr>
              <a:t>days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pl-PL" sz="2200" b="1" i="0" u="none" strike="noStrike" baseline="0" dirty="0" err="1">
                <a:solidFill>
                  <a:schemeClr val="bg1"/>
                </a:solidFill>
              </a:rPr>
              <a:t>is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pl-PL" sz="2200" b="1" i="0" u="none" strike="noStrike" baseline="0" dirty="0" err="1">
                <a:solidFill>
                  <a:schemeClr val="bg1"/>
                </a:solidFill>
              </a:rPr>
              <a:t>decreasing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,</a:t>
            </a:r>
          </a:p>
          <a:p>
            <a:pPr algn="l">
              <a:spcAft>
                <a:spcPts val="600"/>
              </a:spcAft>
            </a:pPr>
            <a:r>
              <a:rPr lang="pl-PL" sz="2600" b="1" u="sng" dirty="0" err="1">
                <a:solidFill>
                  <a:schemeClr val="bg1"/>
                </a:solidFill>
              </a:rPr>
              <a:t>Summer</a:t>
            </a:r>
            <a:r>
              <a:rPr lang="pl-PL" sz="2600" b="1" u="sng" dirty="0">
                <a:solidFill>
                  <a:schemeClr val="bg1"/>
                </a:solidFill>
              </a:rPr>
              <a:t>: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During the summer, precipitation decreases in the south and increases in the north.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A similar picture characterizes changes in the frequency of dry and wet days.</a:t>
            </a:r>
            <a:endParaRPr lang="pl-PL" sz="2200" b="1" i="0" u="none" strike="noStrike" baseline="0" dirty="0">
              <a:solidFill>
                <a:schemeClr val="bg1"/>
              </a:solidFill>
            </a:endParaRPr>
          </a:p>
          <a:p>
            <a:pPr algn="l">
              <a:spcAft>
                <a:spcPts val="600"/>
              </a:spcAft>
            </a:pPr>
            <a:r>
              <a:rPr lang="pl-PL" sz="2600" b="1" u="sng" dirty="0" err="1">
                <a:solidFill>
                  <a:schemeClr val="bg1"/>
                </a:solidFill>
              </a:rPr>
              <a:t>Autumn</a:t>
            </a:r>
            <a:r>
              <a:rPr lang="pl-PL" sz="2600" b="1" u="sng" dirty="0">
                <a:solidFill>
                  <a:schemeClr val="bg1"/>
                </a:solidFill>
              </a:rPr>
              <a:t>: 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September is drier in the north of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the country, with more rainfall in the south. The number of wet days decreases significantly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in the north and remains virtually unchanged in the south. In contrast, dry days increase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throughout the country, but most strongly in the north.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strong changes are recorded in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November everywhere, except in the southeastern parts of Poland. Precipitation decreases</a:t>
            </a:r>
            <a:r>
              <a:rPr lang="pl-PL" sz="2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200" b="1" i="0" u="none" strike="noStrike" baseline="0" dirty="0">
                <a:solidFill>
                  <a:schemeClr val="bg1"/>
                </a:solidFill>
              </a:rPr>
              <a:t>and the number of dry days increases accordingly</a:t>
            </a:r>
            <a:r>
              <a:rPr lang="en-US" sz="1800" b="1" i="0" u="none" strike="noStrike" baseline="0" dirty="0">
                <a:solidFill>
                  <a:schemeClr val="bg1"/>
                </a:solidFill>
                <a:latin typeface="URWPalladioL-Roma"/>
              </a:rPr>
              <a:t>.</a:t>
            </a:r>
            <a:endParaRPr lang="pl-PL" sz="3600" b="1" dirty="0">
              <a:solidFill>
                <a:schemeClr val="bg1"/>
              </a:solidFill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0F5A6F-A8E6-8522-37B0-D5C64BB8D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r="15894" b="826"/>
          <a:stretch/>
        </p:blipFill>
        <p:spPr>
          <a:xfrm>
            <a:off x="8898582" y="0"/>
            <a:ext cx="3293418" cy="6857999"/>
          </a:xfrm>
          <a:prstGeom prst="rect">
            <a:avLst/>
          </a:prstGeom>
        </p:spPr>
      </p:pic>
      <p:pic>
        <p:nvPicPr>
          <p:cNvPr id="4" name="Grafika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1" y="-1"/>
            <a:ext cx="4963886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E7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406539" y="495552"/>
            <a:ext cx="2554375" cy="1958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 err="1">
                <a:solidFill>
                  <a:schemeClr val="bg1"/>
                </a:solidFill>
                <a:latin typeface="Baguet Script" panose="00000500000000000000" pitchFamily="2" charset="-18"/>
              </a:rPr>
              <a:t>Thanks</a:t>
            </a:r>
            <a:r>
              <a:rPr lang="pl-PL" sz="3600" b="1" dirty="0">
                <a:solidFill>
                  <a:schemeClr val="bg1"/>
                </a:solidFill>
                <a:latin typeface="Baguet Script" panose="00000500000000000000" pitchFamily="2" charset="-18"/>
              </a:rPr>
              <a:t> for </a:t>
            </a:r>
            <a:r>
              <a:rPr lang="pl-PL" sz="3600" b="1" dirty="0" err="1">
                <a:solidFill>
                  <a:schemeClr val="bg1"/>
                </a:solidFill>
                <a:latin typeface="Baguet Script" panose="00000500000000000000" pitchFamily="2" charset="-18"/>
              </a:rPr>
              <a:t>your</a:t>
            </a:r>
            <a:r>
              <a:rPr lang="pl-PL" sz="3600" b="1" dirty="0">
                <a:solidFill>
                  <a:schemeClr val="bg1"/>
                </a:solidFill>
                <a:latin typeface="Baguet Script" panose="00000500000000000000" pitchFamily="2" charset="-18"/>
              </a:rPr>
              <a:t> </a:t>
            </a:r>
            <a:r>
              <a:rPr lang="pl-PL" sz="3600" b="1" dirty="0" err="1">
                <a:solidFill>
                  <a:schemeClr val="bg1"/>
                </a:solidFill>
                <a:latin typeface="Baguet Script" panose="00000500000000000000" pitchFamily="2" charset="-18"/>
              </a:rPr>
              <a:t>attention</a:t>
            </a:r>
            <a:endParaRPr lang="pl-PL" sz="3600" b="1" dirty="0">
              <a:solidFill>
                <a:schemeClr val="bg1"/>
              </a:solidFill>
              <a:latin typeface="Baguet Script" panose="00000500000000000000" pitchFamily="2" charset="-18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2A2BC63-E906-5782-61E7-39597241A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577" y="-1"/>
            <a:ext cx="86979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pole tekstowe 38"/>
          <p:cNvSpPr txBox="1"/>
          <p:nvPr/>
        </p:nvSpPr>
        <p:spPr>
          <a:xfrm>
            <a:off x="168389" y="4927313"/>
            <a:ext cx="3352800" cy="15808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sz="22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research was funded by National Science Center (NC</a:t>
            </a:r>
            <a:r>
              <a:rPr lang="pl-PL" sz="22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grant number 2019/33/B/ST10/01136</a:t>
            </a:r>
            <a:endParaRPr lang="pl-PL" sz="2200" b="1" i="1" dirty="0">
              <a:solidFill>
                <a:schemeClr val="bg1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DAFB654-434C-B030-F6A7-562297573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636" y="6022393"/>
            <a:ext cx="26209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BANKSY</a:t>
            </a:r>
          </a:p>
        </p:txBody>
      </p:sp>
    </p:spTree>
    <p:extLst>
      <p:ext uri="{BB962C8B-B14F-4D97-AF65-F5344CB8AC3E}">
        <p14:creationId xmlns:p14="http://schemas.microsoft.com/office/powerpoint/2010/main" val="77298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6" t="12719" r="34062" b="5217"/>
          <a:stretch/>
        </p:blipFill>
        <p:spPr>
          <a:xfrm>
            <a:off x="1904999" y="-614264"/>
            <a:ext cx="10629902" cy="7962121"/>
          </a:xfrm>
          <a:prstGeom prst="rect">
            <a:avLst/>
          </a:prstGeom>
        </p:spPr>
      </p:pic>
      <p:pic>
        <p:nvPicPr>
          <p:cNvPr id="1026" name="Picture 2" descr="Powódź na Bugu 2024. Ponad sto osób odciętych przez wodę. Czy można  wysadzić zatory lodowe ładunkami wybuchowymi?">
            <a:extLst>
              <a:ext uri="{FF2B5EF4-FFF2-40B4-BE49-F238E27FC236}">
                <a16:creationId xmlns:a16="http://schemas.microsoft.com/office/drawing/2014/main" id="{76A10323-7E8C-A354-F967-25F05648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08856"/>
            <a:ext cx="11811001" cy="696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olny kształt: kształt 7"/>
          <p:cNvSpPr/>
          <p:nvPr/>
        </p:nvSpPr>
        <p:spPr>
          <a:xfrm>
            <a:off x="9773" y="0"/>
            <a:ext cx="6674055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81732" y="811432"/>
            <a:ext cx="4915742" cy="2468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AutoNum type="arabicPeriod"/>
            </a:pP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</a:rPr>
              <a:t>Motivation</a:t>
            </a:r>
            <a:endParaRPr lang="pl-PL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pl-PL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</a:rPr>
              <a:t>Methods</a:t>
            </a:r>
            <a:endParaRPr lang="pl-PL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</a:rPr>
              <a:t>Precipitation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pl-PL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</a:rPr>
              <a:t>Dry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</a:rPr>
              <a:t>days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</a:rPr>
              <a:t>spells</a:t>
            </a:r>
            <a:endParaRPr lang="pl-PL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Wet </a:t>
            </a: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</a:rPr>
              <a:t>days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</a:rPr>
              <a:t>spells</a:t>
            </a:r>
            <a:endParaRPr lang="pl-PL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</a:rPr>
              <a:t>Summary</a:t>
            </a:r>
            <a:endParaRPr lang="pl-PL" sz="2400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 </a:t>
            </a:r>
          </a:p>
        </p:txBody>
      </p:sp>
      <p:pic>
        <p:nvPicPr>
          <p:cNvPr id="7" name="Grafika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5312" y="371923"/>
            <a:ext cx="1129242" cy="117629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81059" y="32236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5E7E29"/>
                </a:solidFill>
              </a:rPr>
              <a:t>OUTLINE</a:t>
            </a:r>
            <a:endParaRPr lang="pl-PL" sz="1100" b="1" dirty="0">
              <a:solidFill>
                <a:srgbClr val="5E7E29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971FBAF-F6E4-825C-FF5F-F3831A54A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3598699"/>
            <a:ext cx="5860973" cy="407073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10AFB08-9AC2-6C35-2074-31CF97014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302" y="5707276"/>
            <a:ext cx="1299990" cy="545335"/>
          </a:xfrm>
          <a:prstGeom prst="rect">
            <a:avLst/>
          </a:prstGeom>
        </p:spPr>
      </p:pic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B69917A2-4E8F-D9EA-2B37-972649821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28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olny kształt: kształt 3"/>
          <p:cNvSpPr/>
          <p:nvPr/>
        </p:nvSpPr>
        <p:spPr>
          <a:xfrm>
            <a:off x="-1" y="0"/>
            <a:ext cx="13443857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i="1">
                <a:solidFill>
                  <a:srgbClr val="5E7E29"/>
                </a:solidFill>
                <a:latin typeface="Georgia" panose="02040502050405020303" pitchFamily="18" charset="0"/>
              </a:rPr>
              <a:t>Data</a:t>
            </a:r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444795" y="2290191"/>
            <a:ext cx="240151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400" b="1" dirty="0">
                <a:solidFill>
                  <a:schemeClr val="bg1"/>
                </a:solidFill>
              </a:rPr>
              <a:t>Dodatkowe informacje</a:t>
            </a:r>
          </a:p>
        </p:txBody>
      </p:sp>
      <p:sp>
        <p:nvSpPr>
          <p:cNvPr id="16" name="pole tekstowe 18"/>
          <p:cNvSpPr txBox="1"/>
          <p:nvPr/>
        </p:nvSpPr>
        <p:spPr>
          <a:xfrm>
            <a:off x="609348" y="371923"/>
            <a:ext cx="175285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i="1" dirty="0">
                <a:solidFill>
                  <a:srgbClr val="5E7E29"/>
                </a:solidFill>
                <a:latin typeface="Georgia" panose="02040502050405020303" pitchFamily="18" charset="0"/>
              </a:rPr>
              <a:t>Data</a:t>
            </a:r>
            <a:r>
              <a:rPr lang="pl-PL" sz="2400" b="1" dirty="0">
                <a:solidFill>
                  <a:srgbClr val="5E7E29"/>
                </a:solidFill>
              </a:rPr>
              <a:t> </a:t>
            </a:r>
          </a:p>
        </p:txBody>
      </p:sp>
      <p:pic>
        <p:nvPicPr>
          <p:cNvPr id="3" name="Obraz 2" descr="Obraz zawierający tekst, mapa, diagram, atlas&#10;&#10;Opis wygenerowany automatycznie">
            <a:extLst>
              <a:ext uri="{FF2B5EF4-FFF2-40B4-BE49-F238E27FC236}">
                <a16:creationId xmlns:a16="http://schemas.microsoft.com/office/drawing/2014/main" id="{4AAAF362-C475-F6C6-6201-FB7F2DE75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1492142"/>
            <a:ext cx="11095193" cy="4790255"/>
          </a:xfrm>
          <a:prstGeom prst="rect">
            <a:avLst/>
          </a:prstGeom>
        </p:spPr>
      </p:pic>
      <p:sp>
        <p:nvSpPr>
          <p:cNvPr id="2" name="pole tekstowe 18">
            <a:extLst>
              <a:ext uri="{FF2B5EF4-FFF2-40B4-BE49-F238E27FC236}">
                <a16:creationId xmlns:a16="http://schemas.microsoft.com/office/drawing/2014/main" id="{496D9FE0-E314-B47F-C2EF-E51C4064375A}"/>
              </a:ext>
            </a:extLst>
          </p:cNvPr>
          <p:cNvSpPr txBox="1"/>
          <p:nvPr/>
        </p:nvSpPr>
        <p:spPr>
          <a:xfrm>
            <a:off x="3722662" y="112865"/>
            <a:ext cx="7544052" cy="1236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Daily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meteorological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totals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from 48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stations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in Poland from the period 1966-2023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provided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by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provided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by IMWM-PRI (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Institute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of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Meteorology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Water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Management –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Polish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Research</a:t>
            </a:r>
            <a:r>
              <a:rPr lang="pl-PL" sz="20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Institute</a:t>
            </a:r>
            <a:r>
              <a:rPr lang="pl-PL" sz="2000" b="1" dirty="0">
                <a:solidFill>
                  <a:srgbClr val="5E7E29"/>
                </a:solidFill>
              </a:rPr>
              <a:t> )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C4D17A-C06F-F7A7-79CC-30D1DD94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09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olny kształt: kształt 3"/>
          <p:cNvSpPr/>
          <p:nvPr/>
        </p:nvSpPr>
        <p:spPr>
          <a:xfrm>
            <a:off x="0" y="0"/>
            <a:ext cx="13443857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200" b="1" i="1" dirty="0">
              <a:latin typeface="Georgia" panose="02040502050405020303" pitchFamily="18" charset="0"/>
            </a:endParaRPr>
          </a:p>
        </p:txBody>
      </p:sp>
      <p:sp>
        <p:nvSpPr>
          <p:cNvPr id="16" name="pole tekstowe 18"/>
          <p:cNvSpPr txBox="1"/>
          <p:nvPr/>
        </p:nvSpPr>
        <p:spPr>
          <a:xfrm>
            <a:off x="609347" y="371923"/>
            <a:ext cx="193790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Methods</a:t>
            </a:r>
            <a:r>
              <a:rPr lang="pl-PL" sz="2400" b="1" dirty="0">
                <a:solidFill>
                  <a:srgbClr val="5E7E29"/>
                </a:solidFill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CA505B6-0CBF-2C17-7B32-0D7EAC4FF0EF}"/>
              </a:ext>
            </a:extLst>
          </p:cNvPr>
          <p:cNvSpPr txBox="1"/>
          <p:nvPr/>
        </p:nvSpPr>
        <p:spPr>
          <a:xfrm>
            <a:off x="592412" y="1108474"/>
            <a:ext cx="553266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ry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days </a:t>
            </a:r>
            <a:r>
              <a:rPr lang="pl-PL" sz="24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days with precipitation below 0.1 mm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967951D-855F-ABA9-1854-8106BA713D37}"/>
              </a:ext>
            </a:extLst>
          </p:cNvPr>
          <p:cNvSpPr txBox="1"/>
          <p:nvPr/>
        </p:nvSpPr>
        <p:spPr>
          <a:xfrm>
            <a:off x="6624207" y="1108473"/>
            <a:ext cx="565240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Wet </a:t>
            </a:r>
            <a:r>
              <a:rPr lang="en-US" sz="2400" b="1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days</a:t>
            </a:r>
            <a:r>
              <a:rPr lang="pl-PL" sz="2400" b="1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2200" b="1" i="1" dirty="0">
                <a:solidFill>
                  <a:srgbClr val="000000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srgbClr val="000000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days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with precipitation at least 1 mm</a:t>
            </a:r>
            <a:endParaRPr lang="pl-PL" sz="2200" b="1" i="1" dirty="0">
              <a:latin typeface="Georgia" panose="02040502050405020303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8956D18-AF29-FBC3-161D-43197ACE1EFC}"/>
              </a:ext>
            </a:extLst>
          </p:cNvPr>
          <p:cNvSpPr txBox="1"/>
          <p:nvPr/>
        </p:nvSpPr>
        <p:spPr>
          <a:xfrm>
            <a:off x="592412" y="2290227"/>
            <a:ext cx="530406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Dry spell at particular stations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– a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sequence of at least 7 consecutive dry days</a:t>
            </a:r>
            <a:endParaRPr lang="pl-PL" sz="2200" b="1" i="1" dirty="0">
              <a:latin typeface="Georgia" panose="02040502050405020303" pitchFamily="18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C07D3BF-9518-CF5C-A2C9-7BFC207F5C52}"/>
              </a:ext>
            </a:extLst>
          </p:cNvPr>
          <p:cNvSpPr txBox="1"/>
          <p:nvPr/>
        </p:nvSpPr>
        <p:spPr>
          <a:xfrm>
            <a:off x="592412" y="3820486"/>
            <a:ext cx="53886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Dry spell in Poland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sequence of at least 7 consecutive days  in which dry spells continue on at least 12 stations</a:t>
            </a:r>
            <a:r>
              <a:rPr lang="en-US" sz="2200" b="1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2200" b="1" i="1" dirty="0">
              <a:latin typeface="Georgia" panose="02040502050405020303" pitchFamily="18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2F93611-1E88-920E-D541-9D064F6B5D93}"/>
              </a:ext>
            </a:extLst>
          </p:cNvPr>
          <p:cNvSpPr txBox="1"/>
          <p:nvPr/>
        </p:nvSpPr>
        <p:spPr>
          <a:xfrm>
            <a:off x="6624207" y="2290227"/>
            <a:ext cx="530406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chemeClr val="accent1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Wet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spell at particular stations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– a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sequence of at least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consecutive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wet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days</a:t>
            </a:r>
            <a:endParaRPr lang="pl-PL" sz="2200" b="1" i="1" dirty="0">
              <a:latin typeface="Georgia" panose="02040502050405020303" pitchFamily="18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A1EFC9A-B3E0-F6DE-97F0-0E84637D4B84}"/>
              </a:ext>
            </a:extLst>
          </p:cNvPr>
          <p:cNvSpPr txBox="1"/>
          <p:nvPr/>
        </p:nvSpPr>
        <p:spPr>
          <a:xfrm>
            <a:off x="6581898" y="3861085"/>
            <a:ext cx="53886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chemeClr val="accent1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Wet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spell in Poland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sequence of at least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consecutive days  in which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wet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spells continue on at least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stations</a:t>
            </a:r>
            <a:r>
              <a:rPr lang="en-US" sz="2200" b="1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2200" b="1" i="1" dirty="0">
              <a:latin typeface="Georgia" panose="02040502050405020303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7E7C9C0-2F47-6257-B073-FD5E3584A2E9}"/>
              </a:ext>
            </a:extLst>
          </p:cNvPr>
          <p:cNvSpPr txBox="1"/>
          <p:nvPr/>
        </p:nvSpPr>
        <p:spPr>
          <a:xfrm>
            <a:off x="609348" y="5729899"/>
            <a:ext cx="116672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Trends in monthly 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and </a:t>
            </a:r>
            <a:r>
              <a:rPr lang="pl-PL" sz="2200" b="1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seasonal</a:t>
            </a:r>
            <a:r>
              <a:rPr lang="pl-PL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values of precipitation, dry and wet days at stations were calculated using the Sen-Theil estimator of slope and Mann-Kendall test </a:t>
            </a:r>
            <a:endParaRPr lang="pl-PL" sz="2200" b="1" i="1" dirty="0">
              <a:latin typeface="Georgia" panose="02040502050405020303" pitchFamily="18" charset="0"/>
            </a:endParaRPr>
          </a:p>
        </p:txBody>
      </p:sp>
      <p:sp>
        <p:nvSpPr>
          <p:cNvPr id="19" name="Symbol zastępczy stopki 18">
            <a:extLst>
              <a:ext uri="{FF2B5EF4-FFF2-40B4-BE49-F238E27FC236}">
                <a16:creationId xmlns:a16="http://schemas.microsoft.com/office/drawing/2014/main" id="{29222F8F-8DA4-DED4-2176-AB1C535D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25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pic>
        <p:nvPicPr>
          <p:cNvPr id="2" name="Obraz 1" descr="Obraz zawierający mapa, tekst&#10;&#10;Opis wygenerowany automatycznie">
            <a:extLst>
              <a:ext uri="{FF2B5EF4-FFF2-40B4-BE49-F238E27FC236}">
                <a16:creationId xmlns:a16="http://schemas.microsoft.com/office/drawing/2014/main" id="{0BFE3B57-0A10-F445-67D3-6BC244257F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40" y="1249937"/>
            <a:ext cx="4089133" cy="4089133"/>
          </a:xfrm>
          <a:prstGeom prst="rect">
            <a:avLst/>
          </a:prstGeom>
        </p:spPr>
      </p:pic>
      <p:pic>
        <p:nvPicPr>
          <p:cNvPr id="4" name="Obraz 3" descr="Obraz zawierający zrzut ekranu, tekst, Wielobarwność, numer&#10;&#10;Opis wygenerowany automatycznie">
            <a:extLst>
              <a:ext uri="{FF2B5EF4-FFF2-40B4-BE49-F238E27FC236}">
                <a16:creationId xmlns:a16="http://schemas.microsoft.com/office/drawing/2014/main" id="{2F6D74C3-22F9-F915-428A-F4E5040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422" y="1249937"/>
            <a:ext cx="510155" cy="3772989"/>
          </a:xfrm>
          <a:prstGeom prst="rect">
            <a:avLst/>
          </a:prstGeom>
        </p:spPr>
      </p:pic>
      <p:pic>
        <p:nvPicPr>
          <p:cNvPr id="7" name="Obraz 6" descr="Obraz zawierający rysowanie, szkic, clipart, mapa&#10;&#10;Opis wygenerowany automatycznie">
            <a:extLst>
              <a:ext uri="{FF2B5EF4-FFF2-40B4-BE49-F238E27FC236}">
                <a16:creationId xmlns:a16="http://schemas.microsoft.com/office/drawing/2014/main" id="{82855CFD-E01E-DC3A-7F54-9B3FB031B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41" y="1249937"/>
            <a:ext cx="4409975" cy="4409975"/>
          </a:xfrm>
          <a:prstGeom prst="rect">
            <a:avLst/>
          </a:prstGeom>
        </p:spPr>
      </p:pic>
      <p:pic>
        <p:nvPicPr>
          <p:cNvPr id="8" name="Obraz 7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EB7D4C85-7602-40EF-EECF-2F8C3B8ACC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1939" y="1249937"/>
            <a:ext cx="545604" cy="377298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241504B-D1AE-6076-A670-D9F6ADC271CA}"/>
              </a:ext>
            </a:extLst>
          </p:cNvPr>
          <p:cNvSpPr txBox="1"/>
          <p:nvPr/>
        </p:nvSpPr>
        <p:spPr>
          <a:xfrm>
            <a:off x="1683972" y="5349951"/>
            <a:ext cx="8062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Average annual precipitation totals in Poland from 1966 to 2023 (A) and their long-term trends (A). Areas with statistically significant trends are dotted</a:t>
            </a:r>
            <a:endParaRPr lang="pl-PL" dirty="0"/>
          </a:p>
        </p:txBody>
      </p:sp>
      <p:sp>
        <p:nvSpPr>
          <p:cNvPr id="3" name="pole tekstowe 18">
            <a:extLst>
              <a:ext uri="{FF2B5EF4-FFF2-40B4-BE49-F238E27FC236}">
                <a16:creationId xmlns:a16="http://schemas.microsoft.com/office/drawing/2014/main" id="{B445C024-CC46-9948-90D5-B4F0D3349D83}"/>
              </a:ext>
            </a:extLst>
          </p:cNvPr>
          <p:cNvSpPr txBox="1"/>
          <p:nvPr/>
        </p:nvSpPr>
        <p:spPr>
          <a:xfrm>
            <a:off x="761621" y="590737"/>
            <a:ext cx="373405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Annual</a:t>
            </a:r>
            <a:r>
              <a:rPr lang="pl-PL" sz="2800" b="1" i="1" dirty="0">
                <a:solidFill>
                  <a:srgbClr val="5E7E29"/>
                </a:solidFill>
                <a:latin typeface="Georgia" panose="02040502050405020303" pitchFamily="18" charset="0"/>
              </a:rPr>
              <a:t>  </a:t>
            </a:r>
            <a:r>
              <a:rPr lang="pl-PL" sz="2800" b="1" i="1" dirty="0" err="1">
                <a:solidFill>
                  <a:srgbClr val="5E7E29"/>
                </a:solidFill>
                <a:latin typeface="Georgia" panose="02040502050405020303" pitchFamily="18" charset="0"/>
              </a:rPr>
              <a:t>totals</a:t>
            </a:r>
            <a:r>
              <a:rPr lang="pl-PL" sz="2400" b="1" dirty="0">
                <a:solidFill>
                  <a:srgbClr val="5E7E29"/>
                </a:solidFill>
              </a:rPr>
              <a:t> 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99B7FE5-754C-B2AD-13E6-D8DDA8A96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4980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pic>
        <p:nvPicPr>
          <p:cNvPr id="2" name="Obraz 1" descr="Obraz zawierający mapa&#10;&#10;Opis wygenerowany automatycznie">
            <a:extLst>
              <a:ext uri="{FF2B5EF4-FFF2-40B4-BE49-F238E27FC236}">
                <a16:creationId xmlns:a16="http://schemas.microsoft.com/office/drawing/2014/main" id="{7BCB1393-7574-40DE-F23E-86BCB4BC3C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40" y="1022710"/>
            <a:ext cx="2262866" cy="2262866"/>
          </a:xfrm>
          <a:prstGeom prst="rect">
            <a:avLst/>
          </a:prstGeom>
        </p:spPr>
      </p:pic>
      <p:pic>
        <p:nvPicPr>
          <p:cNvPr id="3" name="Obraz 2" descr="Obraz zawierający szkic, mapa&#10;&#10;Opis wygenerowany automatycznie">
            <a:extLst>
              <a:ext uri="{FF2B5EF4-FFF2-40B4-BE49-F238E27FC236}">
                <a16:creationId xmlns:a16="http://schemas.microsoft.com/office/drawing/2014/main" id="{C04FDA56-B38C-AF78-B25F-60F7A140DA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01" y="1107085"/>
            <a:ext cx="2287884" cy="2287884"/>
          </a:xfrm>
          <a:prstGeom prst="rect">
            <a:avLst/>
          </a:prstGeom>
        </p:spPr>
      </p:pic>
      <p:pic>
        <p:nvPicPr>
          <p:cNvPr id="4" name="Obraz 3" descr="Obraz zawierający mapa&#10;&#10;Opis wygenerowany automatycznie">
            <a:extLst>
              <a:ext uri="{FF2B5EF4-FFF2-40B4-BE49-F238E27FC236}">
                <a16:creationId xmlns:a16="http://schemas.microsoft.com/office/drawing/2014/main" id="{78A63437-044B-8718-CE87-C544CBEAED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34" y="1141116"/>
            <a:ext cx="2287884" cy="2287884"/>
          </a:xfrm>
          <a:prstGeom prst="rect">
            <a:avLst/>
          </a:prstGeom>
        </p:spPr>
      </p:pic>
      <p:pic>
        <p:nvPicPr>
          <p:cNvPr id="7" name="Obraz 6" descr="Obraz zawierający mapa, tekst&#10;&#10;Opis wygenerowany automatycznie">
            <a:extLst>
              <a:ext uri="{FF2B5EF4-FFF2-40B4-BE49-F238E27FC236}">
                <a16:creationId xmlns:a16="http://schemas.microsoft.com/office/drawing/2014/main" id="{F996D527-D456-B2CD-507D-0D6F7D9F3F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022" y="1141116"/>
            <a:ext cx="2287884" cy="2287884"/>
          </a:xfrm>
          <a:prstGeom prst="rect">
            <a:avLst/>
          </a:prstGeom>
        </p:spPr>
      </p:pic>
      <p:pic>
        <p:nvPicPr>
          <p:cNvPr id="8" name="Obraz 7" descr="Obraz zawierający rysowanie, mapa, ilustracja&#10;&#10;Opis wygenerowany automatycznie">
            <a:extLst>
              <a:ext uri="{FF2B5EF4-FFF2-40B4-BE49-F238E27FC236}">
                <a16:creationId xmlns:a16="http://schemas.microsoft.com/office/drawing/2014/main" id="{8FE191E1-F522-B583-23FD-AFC01A09C9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4" y="3584457"/>
            <a:ext cx="2243892" cy="2243892"/>
          </a:xfrm>
          <a:prstGeom prst="rect">
            <a:avLst/>
          </a:prstGeom>
        </p:spPr>
      </p:pic>
      <p:pic>
        <p:nvPicPr>
          <p:cNvPr id="9" name="Obraz 8" descr="Obraz zawierający mapa, tekst&#10;&#10;Opis wygenerowany automatycznie">
            <a:extLst>
              <a:ext uri="{FF2B5EF4-FFF2-40B4-BE49-F238E27FC236}">
                <a16:creationId xmlns:a16="http://schemas.microsoft.com/office/drawing/2014/main" id="{C8EA4117-8CF4-F06E-44FE-C513EB8D37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44" y="3667046"/>
            <a:ext cx="2243892" cy="2243892"/>
          </a:xfrm>
          <a:prstGeom prst="rect">
            <a:avLst/>
          </a:prstGeom>
        </p:spPr>
      </p:pic>
      <p:pic>
        <p:nvPicPr>
          <p:cNvPr id="10" name="Obraz 9" descr="Obraz zawierający mapa, rysowanie, ilustracja&#10;&#10;Opis wygenerowany automatycznie">
            <a:extLst>
              <a:ext uri="{FF2B5EF4-FFF2-40B4-BE49-F238E27FC236}">
                <a16:creationId xmlns:a16="http://schemas.microsoft.com/office/drawing/2014/main" id="{725E8529-A733-BFF0-31DB-7900B9E72A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27" y="3667046"/>
            <a:ext cx="2243891" cy="2243891"/>
          </a:xfrm>
          <a:prstGeom prst="rect">
            <a:avLst/>
          </a:prstGeom>
        </p:spPr>
      </p:pic>
      <p:pic>
        <p:nvPicPr>
          <p:cNvPr id="11" name="Obraz 10" descr="Obraz zawierający rysowanie, mapa&#10;&#10;Opis wygenerowany automatycznie">
            <a:extLst>
              <a:ext uri="{FF2B5EF4-FFF2-40B4-BE49-F238E27FC236}">
                <a16:creationId xmlns:a16="http://schemas.microsoft.com/office/drawing/2014/main" id="{6EEFA962-F970-B47E-48EE-92348DDC60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90" y="3667047"/>
            <a:ext cx="2243890" cy="224389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B9F8C92-1247-86FE-D500-99470920ED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1521" y="3353677"/>
            <a:ext cx="2949487" cy="33742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682233A-932E-E353-D742-D21C649AE8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8829" y="3429000"/>
            <a:ext cx="3339011" cy="36489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3DD05DD-AEF4-3201-69F0-7495615A16C0}"/>
              </a:ext>
            </a:extLst>
          </p:cNvPr>
          <p:cNvSpPr txBox="1"/>
          <p:nvPr/>
        </p:nvSpPr>
        <p:spPr>
          <a:xfrm>
            <a:off x="1435911" y="5921669"/>
            <a:ext cx="830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Average monthly precipitation sums and their trends in</a:t>
            </a:r>
            <a:r>
              <a:rPr lang="pl-PL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the period 1966-2023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0BCD6AD-EE57-5FA1-207C-42BBCDBF7885}"/>
              </a:ext>
            </a:extLst>
          </p:cNvPr>
          <p:cNvSpPr txBox="1"/>
          <p:nvPr/>
        </p:nvSpPr>
        <p:spPr>
          <a:xfrm>
            <a:off x="831337" y="412839"/>
            <a:ext cx="1470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>
                <a:latin typeface="Georgia" panose="02040502050405020303" pitchFamily="18" charset="0"/>
              </a:rPr>
              <a:t>January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1774F6C-E6A8-5225-43B5-5C1D45EBBE51}"/>
              </a:ext>
            </a:extLst>
          </p:cNvPr>
          <p:cNvSpPr txBox="1"/>
          <p:nvPr/>
        </p:nvSpPr>
        <p:spPr>
          <a:xfrm>
            <a:off x="3485507" y="499479"/>
            <a:ext cx="1470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April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68B015E-C9C3-3B22-D86E-269C192AD168}"/>
              </a:ext>
            </a:extLst>
          </p:cNvPr>
          <p:cNvSpPr txBox="1"/>
          <p:nvPr/>
        </p:nvSpPr>
        <p:spPr>
          <a:xfrm>
            <a:off x="8273327" y="565375"/>
            <a:ext cx="1470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October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D1D8A94-DF36-A0DD-2E0C-6148ECCD7BDC}"/>
              </a:ext>
            </a:extLst>
          </p:cNvPr>
          <p:cNvSpPr txBox="1"/>
          <p:nvPr/>
        </p:nvSpPr>
        <p:spPr>
          <a:xfrm>
            <a:off x="5923230" y="532588"/>
            <a:ext cx="1470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July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0611BAE-4A1F-95B5-419F-D62245F2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pic>
        <p:nvPicPr>
          <p:cNvPr id="13" name="Obraz 12" descr="Obraz zawierający tekst, zrzut ekranu, linia, Wykres&#10;&#10;Opis wygenerowany automatycznie">
            <a:extLst>
              <a:ext uri="{FF2B5EF4-FFF2-40B4-BE49-F238E27FC236}">
                <a16:creationId xmlns:a16="http://schemas.microsoft.com/office/drawing/2014/main" id="{4E656B49-D674-53D5-87B1-F7BEF3A85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43" y="2235086"/>
            <a:ext cx="6279857" cy="30547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AE22A53-730F-CF7A-C37F-F41FDB526133}"/>
              </a:ext>
            </a:extLst>
          </p:cNvPr>
          <p:cNvSpPr txBox="1"/>
          <p:nvPr/>
        </p:nvSpPr>
        <p:spPr>
          <a:xfrm>
            <a:off x="1441489" y="5587772"/>
            <a:ext cx="66901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u="none" strike="noStrike" baseline="0" dirty="0">
                <a:latin typeface="PalatinoLinotype-Roman"/>
              </a:rPr>
              <a:t>The annual numbers of dry days averaged in Poland in the period of 1966–2023 </a:t>
            </a:r>
            <a:r>
              <a:rPr lang="pl-PL" sz="2200" b="1" i="1" u="none" strike="noStrike" baseline="0" dirty="0">
                <a:latin typeface="PalatinoLinotype-Roman"/>
              </a:rPr>
              <a:t>with </a:t>
            </a:r>
            <a:r>
              <a:rPr lang="en-US" sz="2200" b="1" i="1" u="none" strike="noStrike" baseline="0" dirty="0">
                <a:latin typeface="PalatinoLinotype-Roman"/>
              </a:rPr>
              <a:t>linear trend </a:t>
            </a:r>
            <a:endParaRPr lang="pl-PL" sz="2200" b="1" i="1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4366304-AD0D-BBEA-D6FE-03A214D72A76}"/>
              </a:ext>
            </a:extLst>
          </p:cNvPr>
          <p:cNvSpPr txBox="1"/>
          <p:nvPr/>
        </p:nvSpPr>
        <p:spPr>
          <a:xfrm>
            <a:off x="1244543" y="698459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>
                <a:solidFill>
                  <a:srgbClr val="C00000"/>
                </a:solidFill>
                <a:latin typeface="Georgia" panose="02040502050405020303" pitchFamily="18" charset="0"/>
              </a:rPr>
              <a:t>DRY DAYS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D187A299-B8A8-976C-DCEF-3812A1B8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8110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pic>
        <p:nvPicPr>
          <p:cNvPr id="2" name="Obraz 1" descr="Obraz zawierający mapa, tekst&#10;&#10;Opis wygenerowany automatycznie">
            <a:extLst>
              <a:ext uri="{FF2B5EF4-FFF2-40B4-BE49-F238E27FC236}">
                <a16:creationId xmlns:a16="http://schemas.microsoft.com/office/drawing/2014/main" id="{7F16B679-3A69-F35C-E070-6DF34B6248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0" y="677725"/>
            <a:ext cx="3295201" cy="3295201"/>
          </a:xfrm>
          <a:prstGeom prst="rect">
            <a:avLst/>
          </a:prstGeom>
        </p:spPr>
      </p:pic>
      <p:pic>
        <p:nvPicPr>
          <p:cNvPr id="3" name="Obraz 2" descr="Obraz zawierający mapa, tekst&#10;&#10;Opis wygenerowany automatycznie">
            <a:extLst>
              <a:ext uri="{FF2B5EF4-FFF2-40B4-BE49-F238E27FC236}">
                <a16:creationId xmlns:a16="http://schemas.microsoft.com/office/drawing/2014/main" id="{0E59EF49-32EF-FF06-9CC6-A9D440AC95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97" y="672240"/>
            <a:ext cx="3295201" cy="329520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0B9A6F5-BA22-632B-183E-D9109964389F}"/>
              </a:ext>
            </a:extLst>
          </p:cNvPr>
          <p:cNvSpPr txBox="1"/>
          <p:nvPr/>
        </p:nvSpPr>
        <p:spPr>
          <a:xfrm>
            <a:off x="841273" y="134033"/>
            <a:ext cx="9583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Trends in the number of dry days in six selected months in Poland in the period 1966-2023: 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:a16="http://schemas.microsoft.com/office/drawing/2014/main" id="{1C4B0A54-16B5-73D0-188B-5338E374CC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26" y="589732"/>
            <a:ext cx="3227914" cy="3227914"/>
          </a:xfrm>
          <a:prstGeom prst="rect">
            <a:avLst/>
          </a:prstGeom>
        </p:spPr>
      </p:pic>
      <p:pic>
        <p:nvPicPr>
          <p:cNvPr id="11" name="Obraz 10" descr="Obraz zawierający mapa, tekst&#10;&#10;Opis wygenerowany automatycznie">
            <a:extLst>
              <a:ext uri="{FF2B5EF4-FFF2-40B4-BE49-F238E27FC236}">
                <a16:creationId xmlns:a16="http://schemas.microsoft.com/office/drawing/2014/main" id="{31F107D9-AFE2-D808-57B1-B4093B4BD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5" y="3714206"/>
            <a:ext cx="3143794" cy="3143794"/>
          </a:xfrm>
          <a:prstGeom prst="rect">
            <a:avLst/>
          </a:prstGeom>
        </p:spPr>
      </p:pic>
      <p:pic>
        <p:nvPicPr>
          <p:cNvPr id="13" name="Obraz 12" descr="Obraz zawierający mapa, tekst&#10;&#10;Opis wygenerowany automatycznie">
            <a:extLst>
              <a:ext uri="{FF2B5EF4-FFF2-40B4-BE49-F238E27FC236}">
                <a16:creationId xmlns:a16="http://schemas.microsoft.com/office/drawing/2014/main" id="{5A6A731F-CCEF-701A-B2BD-0D2C975DE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41" y="3659832"/>
            <a:ext cx="3143793" cy="3143793"/>
          </a:xfrm>
          <a:prstGeom prst="rect">
            <a:avLst/>
          </a:prstGeom>
        </p:spPr>
      </p:pic>
      <p:pic>
        <p:nvPicPr>
          <p:cNvPr id="14" name="Obraz 13" descr="Obraz zawierający mapa, tekst&#10;&#10;Opis wygenerowany automatycznie">
            <a:extLst>
              <a:ext uri="{FF2B5EF4-FFF2-40B4-BE49-F238E27FC236}">
                <a16:creationId xmlns:a16="http://schemas.microsoft.com/office/drawing/2014/main" id="{896B7950-ACA2-C862-2FDF-A7D801FDEA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34" y="3753969"/>
            <a:ext cx="3104031" cy="3104031"/>
          </a:xfrm>
          <a:prstGeom prst="rect">
            <a:avLst/>
          </a:prstGeom>
        </p:spPr>
      </p:pic>
      <p:pic>
        <p:nvPicPr>
          <p:cNvPr id="15" name="Obraz 14" descr="Obraz zawierający tekst, zrzut ekranu, Wielobarwność&#10;&#10;Opis wygenerowany automatycznie">
            <a:extLst>
              <a:ext uri="{FF2B5EF4-FFF2-40B4-BE49-F238E27FC236}">
                <a16:creationId xmlns:a16="http://schemas.microsoft.com/office/drawing/2014/main" id="{572220A8-DB8D-3B1F-C47D-E3BAA6A83A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2748" y="1742140"/>
            <a:ext cx="555852" cy="3944132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977A9E2-B0A2-D41F-E954-D33907CFF8A2}"/>
              </a:ext>
            </a:extLst>
          </p:cNvPr>
          <p:cNvSpPr txBox="1"/>
          <p:nvPr/>
        </p:nvSpPr>
        <p:spPr>
          <a:xfrm>
            <a:off x="416541" y="3252541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Jan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A88CD98-F065-43C4-AB07-B48F83876858}"/>
              </a:ext>
            </a:extLst>
          </p:cNvPr>
          <p:cNvSpPr txBox="1"/>
          <p:nvPr/>
        </p:nvSpPr>
        <p:spPr>
          <a:xfrm>
            <a:off x="3698892" y="3214271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Apr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8D5391E-2B05-4C66-7BD6-D1E9AE7EABA3}"/>
              </a:ext>
            </a:extLst>
          </p:cNvPr>
          <p:cNvSpPr txBox="1"/>
          <p:nvPr/>
        </p:nvSpPr>
        <p:spPr>
          <a:xfrm>
            <a:off x="7230374" y="3198167"/>
            <a:ext cx="104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June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614DA9C-19ED-37EA-65B3-949A58858E0A}"/>
              </a:ext>
            </a:extLst>
          </p:cNvPr>
          <p:cNvSpPr txBox="1"/>
          <p:nvPr/>
        </p:nvSpPr>
        <p:spPr>
          <a:xfrm>
            <a:off x="7321011" y="6108959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Dec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E397303-42FE-59C9-582B-4C5DB9883937}"/>
              </a:ext>
            </a:extLst>
          </p:cNvPr>
          <p:cNvSpPr txBox="1"/>
          <p:nvPr/>
        </p:nvSpPr>
        <p:spPr>
          <a:xfrm>
            <a:off x="3819773" y="6108960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Nov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ABA6A27-83F6-BFF1-AFC7-55F90EFFB404}"/>
              </a:ext>
            </a:extLst>
          </p:cNvPr>
          <p:cNvSpPr txBox="1"/>
          <p:nvPr/>
        </p:nvSpPr>
        <p:spPr>
          <a:xfrm>
            <a:off x="415603" y="6152715"/>
            <a:ext cx="8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Aug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701654C-A8C3-492C-9F3A-B1521862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09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741" y="5910938"/>
            <a:ext cx="1592195" cy="68011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23E3CB5-47C1-13D9-2DB9-F55702E9E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27455"/>
              </p:ext>
            </p:extLst>
          </p:nvPr>
        </p:nvGraphicFramePr>
        <p:xfrm>
          <a:off x="381000" y="1164770"/>
          <a:ext cx="6357257" cy="5426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8830">
                  <a:extLst>
                    <a:ext uri="{9D8B030D-6E8A-4147-A177-3AD203B41FA5}">
                      <a16:colId xmlns:a16="http://schemas.microsoft.com/office/drawing/2014/main" val="1072963077"/>
                    </a:ext>
                  </a:extLst>
                </a:gridCol>
                <a:gridCol w="1891476">
                  <a:extLst>
                    <a:ext uri="{9D8B030D-6E8A-4147-A177-3AD203B41FA5}">
                      <a16:colId xmlns:a16="http://schemas.microsoft.com/office/drawing/2014/main" val="881277423"/>
                    </a:ext>
                  </a:extLst>
                </a:gridCol>
                <a:gridCol w="1891476">
                  <a:extLst>
                    <a:ext uri="{9D8B030D-6E8A-4147-A177-3AD203B41FA5}">
                      <a16:colId xmlns:a16="http://schemas.microsoft.com/office/drawing/2014/main" val="280973938"/>
                    </a:ext>
                  </a:extLst>
                </a:gridCol>
                <a:gridCol w="1415475">
                  <a:extLst>
                    <a:ext uri="{9D8B030D-6E8A-4147-A177-3AD203B41FA5}">
                      <a16:colId xmlns:a16="http://schemas.microsoft.com/office/drawing/2014/main" val="3533848302"/>
                    </a:ext>
                  </a:extLst>
                </a:gridCol>
              </a:tblGrid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 dirty="0">
                          <a:effectLst/>
                        </a:rPr>
                        <a:t>Number</a:t>
                      </a:r>
                      <a:endParaRPr lang="pl-PL" sz="2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Begin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End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Length in days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1890660"/>
                  </a:ext>
                </a:extLst>
              </a:tr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21.10.2011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2.12.2011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43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0974928"/>
                  </a:ext>
                </a:extLst>
              </a:tr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 dirty="0">
                          <a:effectLst/>
                        </a:rPr>
                        <a:t>29.03.2009</a:t>
                      </a:r>
                      <a:endParaRPr lang="pl-PL" sz="2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5.05.2009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38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975742"/>
                  </a:ext>
                </a:extLst>
              </a:tr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24.02.2022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2.04.2022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38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6220287"/>
                  </a:ext>
                </a:extLst>
              </a:tr>
              <a:tr h="62220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19.03.1974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 dirty="0">
                          <a:effectLst/>
                        </a:rPr>
                        <a:t>19.04.1974</a:t>
                      </a:r>
                      <a:endParaRPr lang="pl-PL" sz="2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32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9353223"/>
                  </a:ext>
                </a:extLst>
              </a:tr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28.06.2006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 dirty="0">
                          <a:effectLst/>
                        </a:rPr>
                        <a:t>29.07.2006</a:t>
                      </a:r>
                      <a:endParaRPr lang="pl-PL" sz="2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32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3032589"/>
                  </a:ext>
                </a:extLst>
              </a:tr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17.04.2000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 dirty="0">
                          <a:effectLst/>
                        </a:rPr>
                        <a:t>17.05.2000</a:t>
                      </a:r>
                      <a:endParaRPr lang="pl-PL" sz="2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31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7036782"/>
                  </a:ext>
                </a:extLst>
              </a:tr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7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28.03.2019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27.04.2019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 dirty="0">
                          <a:effectLst/>
                        </a:rPr>
                        <a:t>31</a:t>
                      </a:r>
                      <a:endParaRPr lang="pl-PL" sz="2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6779425"/>
                  </a:ext>
                </a:extLst>
              </a:tr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8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15.08.2002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13.09.2002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 dirty="0">
                          <a:effectLst/>
                        </a:rPr>
                        <a:t>30</a:t>
                      </a:r>
                      <a:endParaRPr lang="pl-PL" sz="2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3882498"/>
                  </a:ext>
                </a:extLst>
              </a:tr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9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7.02.2003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8.03.2003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 dirty="0">
                          <a:effectLst/>
                        </a:rPr>
                        <a:t>30</a:t>
                      </a:r>
                      <a:endParaRPr lang="pl-PL" sz="2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08257"/>
                  </a:ext>
                </a:extLst>
              </a:tr>
              <a:tr h="48040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10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12.05.1992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>
                          <a:effectLst/>
                        </a:rPr>
                        <a:t>9.06.1992</a:t>
                      </a:r>
                      <a:endParaRPr lang="pl-PL" sz="2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400" dirty="0">
                          <a:effectLst/>
                        </a:rPr>
                        <a:t>29</a:t>
                      </a:r>
                      <a:endParaRPr lang="pl-PL" sz="2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3733169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493936EA-1AD3-764D-C26E-B14486A21865}"/>
              </a:ext>
            </a:extLst>
          </p:cNvPr>
          <p:cNvSpPr txBox="1"/>
          <p:nvPr/>
        </p:nvSpPr>
        <p:spPr>
          <a:xfrm>
            <a:off x="406540" y="166005"/>
            <a:ext cx="6150430" cy="79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ordia New" panose="020B0304020202020204" pitchFamily="34" charset="-34"/>
              </a:rPr>
              <a:t>Ten of the longest-lasting dry spells in Poland</a:t>
            </a:r>
            <a:endParaRPr lang="pl-PL" sz="24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8" name="Obraz 7" descr="Obraz zawierający tekst, zrzut ekranu, linia, Czcionka&#10;&#10;Opis wygenerowany automatycznie">
            <a:extLst>
              <a:ext uri="{FF2B5EF4-FFF2-40B4-BE49-F238E27FC236}">
                <a16:creationId xmlns:a16="http://schemas.microsoft.com/office/drawing/2014/main" id="{7D1EDC01-8603-EF1F-D4FD-8B9BC6EF9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01" y="2476780"/>
            <a:ext cx="4433371" cy="250559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B6EE80D-C09B-49F9-A7E9-88A7136D7B31}"/>
              </a:ext>
            </a:extLst>
          </p:cNvPr>
          <p:cNvSpPr txBox="1"/>
          <p:nvPr/>
        </p:nvSpPr>
        <p:spPr>
          <a:xfrm>
            <a:off x="7191689" y="5108264"/>
            <a:ext cx="4593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distribution of dry spells in relation to their length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C57F136-54BA-AC2B-C0A8-321DA1D26641}"/>
              </a:ext>
            </a:extLst>
          </p:cNvPr>
          <p:cNvSpPr txBox="1"/>
          <p:nvPr/>
        </p:nvSpPr>
        <p:spPr>
          <a:xfrm>
            <a:off x="7557360" y="641550"/>
            <a:ext cx="309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>
                <a:solidFill>
                  <a:srgbClr val="C00000"/>
                </a:solidFill>
                <a:latin typeface="Georgia" panose="02040502050405020303" pitchFamily="18" charset="0"/>
              </a:rPr>
              <a:t>DRY SPELLS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B5678389-7715-E15A-85B2-414C3B48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2024 Annual Meeting of EMS, Barcelona 2-6 September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003556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952</Words>
  <Application>Microsoft Office PowerPoint</Application>
  <PresentationFormat>Panoramiczny</PresentationFormat>
  <Paragraphs>183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8" baseType="lpstr">
      <vt:lpstr>SimSun</vt:lpstr>
      <vt:lpstr>Arial</vt:lpstr>
      <vt:lpstr>Baguet Script</vt:lpstr>
      <vt:lpstr>Bookman Old Style</vt:lpstr>
      <vt:lpstr>Calibri</vt:lpstr>
      <vt:lpstr>Calibri Light</vt:lpstr>
      <vt:lpstr>Georgia</vt:lpstr>
      <vt:lpstr>Palatino Linotype</vt:lpstr>
      <vt:lpstr>PalatinoLinotype-Roman</vt:lpstr>
      <vt:lpstr>URWPalladioL-Roma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xxx</cp:lastModifiedBy>
  <cp:revision>150</cp:revision>
  <dcterms:created xsi:type="dcterms:W3CDTF">2017-01-11T10:24:22Z</dcterms:created>
  <dcterms:modified xsi:type="dcterms:W3CDTF">2024-09-01T12:16:16Z</dcterms:modified>
</cp:coreProperties>
</file>