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1"/>
  </p:sldMasterIdLst>
  <p:notesMasterIdLst>
    <p:notesMasterId r:id="rId4"/>
  </p:notesMasterIdLst>
  <p:sldIdLst>
    <p:sldId id="1407" r:id="rId2"/>
    <p:sldId id="1408" r:id="rId3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9"/>
    <p:restoredTop sz="78266" autoAdjust="0"/>
  </p:normalViewPr>
  <p:slideViewPr>
    <p:cSldViewPr snapToGrid="0" snapToObjects="1" showGuides="1">
      <p:cViewPr varScale="1">
        <p:scale>
          <a:sx n="86" d="100"/>
          <a:sy n="86" d="100"/>
        </p:scale>
        <p:origin x="48" y="48"/>
      </p:cViewPr>
      <p:guideLst>
        <p:guide orient="horz" pos="162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334D8-A77D-BD4A-B908-CB96724D42D6}" type="datetimeFigureOut">
              <a:rPr lang="de-DE" smtClean="0"/>
              <a:t>30.08.2024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86135-F4B8-1248-A027-D66B25A4F4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33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4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729A-0AF0-4995-B32B-9504BC6896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4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390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4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729A-0AF0-4995-B32B-9504BC6896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4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93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17232" y="2714626"/>
            <a:ext cx="8928344" cy="2031205"/>
          </a:xfrm>
          <a:prstGeom prst="round2DiagRect">
            <a:avLst>
              <a:gd name="adj1" fmla="val 0"/>
              <a:gd name="adj2" fmla="val 8317"/>
            </a:avLst>
          </a:prstGeom>
          <a:noFill/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endParaRPr lang="en-US" noProof="0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365444" y="1445896"/>
            <a:ext cx="8524557" cy="285114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100" b="1"/>
            </a:lvl1pPr>
            <a:lvl2pPr marL="355484" indent="0">
              <a:buFont typeface="Arial" panose="020B0604020202020204" pitchFamily="34" charset="0"/>
              <a:buNone/>
              <a:defRPr sz="2599" b="1"/>
            </a:lvl2pPr>
            <a:lvl3pPr marL="717317" indent="0">
              <a:buFont typeface="Arial" panose="020B0604020202020204" pitchFamily="34" charset="0"/>
              <a:buNone/>
              <a:defRPr sz="2599" b="1"/>
            </a:lvl3pPr>
            <a:lvl4pPr marL="1072802" indent="0">
              <a:buFont typeface="Arial" panose="020B0604020202020204" pitchFamily="34" charset="0"/>
              <a:buNone/>
              <a:defRPr sz="2599" b="1"/>
            </a:lvl4pPr>
            <a:lvl5pPr marL="1434634" indent="0">
              <a:buFont typeface="Arial" panose="020B0604020202020204" pitchFamily="34" charset="0"/>
              <a:buNone/>
              <a:defRPr sz="2599" b="1"/>
            </a:lvl5pPr>
          </a:lstStyle>
          <a:p>
            <a:pPr lvl="0"/>
            <a:endParaRPr lang="en-US" noProof="0" dirty="0"/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/>
          </p:nvPr>
        </p:nvSpPr>
        <p:spPr>
          <a:xfrm>
            <a:off x="380676" y="1979931"/>
            <a:ext cx="8515675" cy="5099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799" b="1" i="0" baseline="0"/>
            </a:lvl1pPr>
            <a:lvl2pPr marL="355484" indent="0">
              <a:buFont typeface="Arial" panose="020B0604020202020204" pitchFamily="34" charset="0"/>
              <a:buNone/>
              <a:defRPr sz="1799" b="1" i="0"/>
            </a:lvl2pPr>
            <a:lvl3pPr marL="717317" indent="0">
              <a:buFont typeface="Arial" panose="020B0604020202020204" pitchFamily="34" charset="0"/>
              <a:buNone/>
              <a:defRPr sz="1799" b="1" i="0"/>
            </a:lvl3pPr>
            <a:lvl4pPr marL="1072802" indent="0">
              <a:buFont typeface="Arial" panose="020B0604020202020204" pitchFamily="34" charset="0"/>
              <a:buNone/>
              <a:defRPr sz="1799" b="1" i="0"/>
            </a:lvl4pPr>
            <a:lvl5pPr marL="1434634" indent="0">
              <a:buFont typeface="Arial" panose="020B0604020202020204" pitchFamily="34" charset="0"/>
              <a:buNone/>
              <a:defRPr sz="1799" b="1" i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97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188001"/>
            <a:ext cx="8343900" cy="336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5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3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CF058E8-EE27-40F7-A4C7-F945B7CB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03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5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0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5"/>
            <a:ext cx="8343900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2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christian.grams@meteoswiss.ch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296245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1" y="1187342"/>
            <a:ext cx="8351999" cy="3393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altLang="de-DE" noProof="0" dirty="0" err="1"/>
              <a:t>Karlsruher</a:t>
            </a:r>
            <a:r>
              <a:rPr lang="en-US" altLang="de-DE" noProof="0" dirty="0"/>
              <a:t> Institute for Technology (KIT).</a:t>
            </a:r>
          </a:p>
          <a:p>
            <a:pPr lvl="1"/>
            <a:r>
              <a:rPr lang="en-US" altLang="de-DE" noProof="0" dirty="0"/>
              <a:t>Second level</a:t>
            </a:r>
          </a:p>
          <a:p>
            <a:pPr lvl="2"/>
            <a:r>
              <a:rPr lang="en-US" altLang="de-DE" noProof="0" dirty="0"/>
              <a:t>Third level</a:t>
            </a:r>
          </a:p>
          <a:p>
            <a:pPr lvl="3"/>
            <a:r>
              <a:rPr lang="en-US" altLang="de-DE" noProof="0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07948" y="4741374"/>
            <a:ext cx="8928107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542368" y="4748824"/>
            <a:ext cx="5547536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dirty="0"/>
              <a:t>Workshop on Rossby waves, heatwaves and compound extreme events – 30 November 2023</a:t>
            </a:r>
            <a:endParaRPr lang="de-DE" sz="900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4822546" y="4748824"/>
            <a:ext cx="3927958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/>
              <a:t>Christian M. Grams  </a:t>
            </a:r>
            <a:r>
              <a:rPr lang="de-DE" sz="900" dirty="0">
                <a:hlinkClick r:id="rId7"/>
              </a:rPr>
              <a:t>christian.grams@meteoswiss.ch</a:t>
            </a:r>
            <a:r>
              <a:rPr lang="de-DE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119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ftr="0"/>
  <p:txStyles>
    <p:titleStyle>
      <a:lvl1pPr algn="l" defTabSz="685760" rtl="0" eaLnBrk="1" latinLnBrk="0" hangingPunct="1">
        <a:lnSpc>
          <a:spcPct val="90000"/>
        </a:lnSpc>
        <a:spcBef>
          <a:spcPct val="0"/>
        </a:spcBef>
        <a:buNone/>
        <a:defRPr lang="en-US" sz="23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03586" indent="-203586" algn="l" defTabSz="685760" rtl="0" eaLnBrk="1" latinLnBrk="0" hangingPunct="1">
        <a:lnSpc>
          <a:spcPct val="100000"/>
        </a:lnSpc>
        <a:spcBef>
          <a:spcPts val="450"/>
        </a:spcBef>
        <a:buSzPct val="88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0270" indent="-203586" algn="l" defTabSz="685760" rtl="0" eaLnBrk="1" latinLnBrk="0" hangingPunct="1">
        <a:lnSpc>
          <a:spcPct val="100000"/>
        </a:lnSpc>
        <a:spcBef>
          <a:spcPts val="450"/>
        </a:spcBef>
        <a:buSzPct val="88000"/>
        <a:buFont typeface="Wingdings" panose="05000000000000000000" pitchFamily="2" charset="2"/>
        <a:buChar char="§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36955" indent="-198824" algn="l" defTabSz="673854" rtl="0" eaLnBrk="1" latinLnBrk="0" hangingPunct="1">
        <a:lnSpc>
          <a:spcPct val="100000"/>
        </a:lnSpc>
        <a:spcBef>
          <a:spcPts val="450"/>
        </a:spcBef>
        <a:buSzPct val="88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401" indent="-203586" algn="l" defTabSz="685760" rtl="0" eaLnBrk="1" latinLnBrk="0" hangingPunct="1">
        <a:lnSpc>
          <a:spcPct val="100000"/>
        </a:lnSpc>
        <a:spcBef>
          <a:spcPts val="450"/>
        </a:spcBef>
        <a:buSzPct val="88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086" indent="-198824" algn="l" defTabSz="685760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8"/>
        </a:buBlip>
        <a:defRPr sz="1199" kern="1200">
          <a:solidFill>
            <a:schemeClr val="tx1"/>
          </a:solidFill>
          <a:latin typeface="+mn-lt"/>
          <a:ea typeface="+mn-ea"/>
          <a:cs typeface="+mn-cs"/>
        </a:defRPr>
      </a:lvl5pPr>
      <a:lvl6pPr marL="188584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60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99">
          <p15:clr>
            <a:srgbClr val="F26B43"/>
          </p15:clr>
        </p15:guide>
        <p15:guide id="3" orient="horz" pos="618">
          <p15:clr>
            <a:srgbClr val="F26B43"/>
          </p15:clr>
        </p15:guide>
        <p15:guide id="4" pos="6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1.jpeg"/><Relationship Id="rId18" Type="http://schemas.openxmlformats.org/officeDocument/2006/relationships/hyperlink" Target="https://confluence.ecmwf.int/pages/viewpage.action?pageId=348807887" TargetMode="External"/><Relationship Id="rId3" Type="http://schemas.openxmlformats.org/officeDocument/2006/relationships/image" Target="../media/image2.png"/><Relationship Id="rId21" Type="http://schemas.openxmlformats.org/officeDocument/2006/relationships/hyperlink" Target="mailto:christian.grams@meteoswiss.ch" TargetMode="External"/><Relationship Id="rId7" Type="http://schemas.openxmlformats.org/officeDocument/2006/relationships/image" Target="../media/image6.jpg"/><Relationship Id="rId12" Type="http://schemas.openxmlformats.org/officeDocument/2006/relationships/image" Target="../media/image10.png"/><Relationship Id="rId17" Type="http://schemas.openxmlformats.org/officeDocument/2006/relationships/hyperlink" Target="https://confluence.ecmwf.int/pages/viewpage.action?pageId=348806265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meteoschweiz.admin.ch/ueber-uns/meteoschweiz-blog/de/2023/09/nullgradgrenze-ueber-5000m-vertikalprofile.html" TargetMode="External"/><Relationship Id="rId20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doi.org/10.1029/2022GL100958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2.jpeg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wmf"/><Relationship Id="rId14" Type="http://schemas.openxmlformats.org/officeDocument/2006/relationships/hyperlink" Target="https://floodlist.com/europe/spain-floods-september-202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gif"/><Relationship Id="rId5" Type="http://schemas.openxmlformats.org/officeDocument/2006/relationships/image" Target="../media/image4.png"/><Relationship Id="rId15" Type="http://schemas.openxmlformats.org/officeDocument/2006/relationships/hyperlink" Target="mailto:christian.grams@meteoswiss.ch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wmf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7C2ACF65-C9D9-4361-825C-0B7F1294CB8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40099"/>
            <a:ext cx="9144000" cy="1801049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1284B86-B08B-4C90-BBF9-AD4EE32C67FE}"/>
              </a:ext>
            </a:extLst>
          </p:cNvPr>
          <p:cNvGrpSpPr/>
          <p:nvPr/>
        </p:nvGrpSpPr>
        <p:grpSpPr>
          <a:xfrm>
            <a:off x="4581755" y="4461113"/>
            <a:ext cx="3647845" cy="486786"/>
            <a:chOff x="6110980" y="649402"/>
            <a:chExt cx="4863793" cy="649049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F55EC177-5435-4273-9966-2D4AFA83C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3306" y="742022"/>
              <a:ext cx="1151467" cy="53332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D3EE9F66-C119-4821-9EBC-6EC900C4F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980" y="851021"/>
              <a:ext cx="1662904" cy="285735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6D4958F2-FFA7-442A-AD2A-17CF0ABEE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46502" y="649402"/>
              <a:ext cx="1388129" cy="649049"/>
            </a:xfrm>
            <a:prstGeom prst="rect">
              <a:avLst/>
            </a:prstGeom>
          </p:spPr>
        </p:pic>
      </p:grp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D54752BB-CDD3-438C-BFA6-FEFA2670525A}"/>
              </a:ext>
            </a:extLst>
          </p:cNvPr>
          <p:cNvSpPr txBox="1">
            <a:spLocks/>
          </p:cNvSpPr>
          <p:nvPr/>
        </p:nvSpPr>
        <p:spPr>
          <a:xfrm>
            <a:off x="1189463" y="894370"/>
            <a:ext cx="5185938" cy="76253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347" rtl="0" eaLnBrk="1" latinLnBrk="0" hangingPunct="1">
              <a:lnSpc>
                <a:spcPct val="100000"/>
              </a:lnSpc>
              <a:spcBef>
                <a:spcPts val="600"/>
              </a:spcBef>
              <a:buSzPct val="88000"/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979" indent="0" algn="l" defTabSz="914347" rtl="0" eaLnBrk="1" latinLnBrk="0" hangingPunct="1">
              <a:lnSpc>
                <a:spcPct val="100000"/>
              </a:lnSpc>
              <a:spcBef>
                <a:spcPts val="600"/>
              </a:spcBef>
              <a:buSzPct val="88000"/>
              <a:buFont typeface="Arial" panose="020B0604020202020204" pitchFamily="34" charset="0"/>
              <a:buNone/>
              <a:defRPr sz="346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6422" indent="0" algn="l" defTabSz="898472" rtl="0" eaLnBrk="1" latinLnBrk="0" hangingPunct="1">
              <a:lnSpc>
                <a:spcPct val="100000"/>
              </a:lnSpc>
              <a:spcBef>
                <a:spcPts val="600"/>
              </a:spcBef>
              <a:buSzPct val="88000"/>
              <a:buFont typeface="Arial" panose="020B0604020202020204" pitchFamily="34" charset="0"/>
              <a:buNone/>
              <a:defRPr sz="346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0402" indent="0" algn="l" defTabSz="914347" rtl="0" eaLnBrk="1" latinLnBrk="0" hangingPunct="1">
              <a:lnSpc>
                <a:spcPct val="100000"/>
              </a:lnSpc>
              <a:spcBef>
                <a:spcPts val="600"/>
              </a:spcBef>
              <a:buSzPct val="88000"/>
              <a:buFont typeface="Arial" panose="020B0604020202020204" pitchFamily="34" charset="0"/>
              <a:buNone/>
              <a:defRPr sz="346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2845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346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b="0" u="sng" dirty="0">
                <a:latin typeface="Arial" panose="020B0604020202020204" pitchFamily="34" charset="0"/>
                <a:cs typeface="Arial" panose="020B0604020202020204" pitchFamily="34" charset="0"/>
              </a:rPr>
              <a:t>Christian M. Grams</a:t>
            </a:r>
            <a:r>
              <a:rPr lang="en-GB" sz="1050" b="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A. Oertel2</a:t>
            </a:r>
            <a:r>
              <a:rPr lang="en-GB" sz="105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J. F. Quinting</a:t>
            </a:r>
            <a:r>
              <a:rPr lang="en-GB" sz="105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L. Magnusson</a:t>
            </a:r>
            <a:r>
              <a:rPr lang="en-GB" sz="105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GB" sz="1050" b="0" dirty="0" err="1">
                <a:latin typeface="Arial" panose="020B0604020202020204" pitchFamily="34" charset="0"/>
                <a:cs typeface="Arial" panose="020B0604020202020204" pitchFamily="34" charset="0"/>
              </a:rPr>
              <a:t>Deinhard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050" b="0" dirty="0" err="1">
                <a:latin typeface="Arial" panose="020B0604020202020204" pitchFamily="34" charset="0"/>
                <a:cs typeface="Arial" panose="020B0604020202020204" pitchFamily="34" charset="0"/>
              </a:rPr>
              <a:t>Pickl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05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J. Dorrington</a:t>
            </a:r>
            <a:r>
              <a:rPr lang="en-GB" sz="105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S. Hauser</a:t>
            </a:r>
            <a:r>
              <a:rPr lang="en-GB" sz="105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2,4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J. Wandel</a:t>
            </a:r>
            <a:r>
              <a:rPr lang="en-GB" sz="105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M. Balmaseda</a:t>
            </a:r>
            <a:r>
              <a:rPr lang="en-GB" sz="105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and F. Vitart</a:t>
            </a:r>
            <a:r>
              <a:rPr lang="en-GB" sz="105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GB" sz="7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Federal Institute of Meteorology and Climatology, </a:t>
            </a:r>
            <a:r>
              <a:rPr lang="en-GB" sz="700" b="0" dirty="0" err="1">
                <a:latin typeface="Arial" panose="020B0604020202020204" pitchFamily="34" charset="0"/>
                <a:cs typeface="Arial" panose="020B0604020202020204" pitchFamily="34" charset="0"/>
              </a:rPr>
              <a:t>MeteoSwiss</a:t>
            </a: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, Zürich-</a:t>
            </a:r>
            <a:r>
              <a:rPr lang="en-GB" sz="700" b="0" dirty="0" err="1">
                <a:latin typeface="Arial" panose="020B0604020202020204" pitchFamily="34" charset="0"/>
                <a:cs typeface="Arial" panose="020B0604020202020204" pitchFamily="34" charset="0"/>
              </a:rPr>
              <a:t>Flughafen</a:t>
            </a: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, Switzerland, </a:t>
            </a:r>
            <a:r>
              <a:rPr lang="en-GB" sz="7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Institute of Meteorology and Climate Research (IMKTRO), Karlsruhe Institute of Technology (KIT), Germany, </a:t>
            </a:r>
            <a:r>
              <a:rPr lang="en-GB" sz="7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European Centre for Medium-Range Weather Forecasts (ECMWF), Reading, UK, </a:t>
            </a:r>
            <a:r>
              <a:rPr lang="en-GB" sz="7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School of Meteorology, University of Oklahoma, Norman, OK, </a:t>
            </a:r>
            <a:r>
              <a:rPr lang="en-GB" sz="7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Deutscher </a:t>
            </a:r>
            <a:r>
              <a:rPr lang="en-GB" sz="700" b="0" dirty="0" err="1">
                <a:latin typeface="Arial" panose="020B0604020202020204" pitchFamily="34" charset="0"/>
                <a:cs typeface="Arial" panose="020B0604020202020204" pitchFamily="34" charset="0"/>
              </a:rPr>
              <a:t>Wetterdienst</a:t>
            </a: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 (DWD), Offenbach, Germany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9AE199E7-638F-4795-9576-E051A74F57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5" y="894370"/>
            <a:ext cx="669221" cy="669221"/>
          </a:xfrm>
          <a:prstGeom prst="rect">
            <a:avLst/>
          </a:prstGeom>
        </p:spPr>
      </p:pic>
      <p:pic>
        <p:nvPicPr>
          <p:cNvPr id="25" name="Bild 48">
            <a:extLst>
              <a:ext uri="{FF2B5EF4-FFF2-40B4-BE49-F238E27FC236}">
                <a16:creationId xmlns:a16="http://schemas.microsoft.com/office/drawing/2014/main" id="{DB2DD63D-4756-49AD-A435-0067BD86C9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pic>
        <p:nvPicPr>
          <p:cNvPr id="26" name="Picture 44" descr="Wappen">
            <a:extLst>
              <a:ext uri="{FF2B5EF4-FFF2-40B4-BE49-F238E27FC236}">
                <a16:creationId xmlns:a16="http://schemas.microsoft.com/office/drawing/2014/main" id="{6031D5DA-EA4E-403C-9C52-607EF9CEE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7" y="377446"/>
            <a:ext cx="294726" cy="33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5B9C6B2-3E1F-4809-8E39-F6EE68203820}"/>
              </a:ext>
            </a:extLst>
          </p:cNvPr>
          <p:cNvGrpSpPr/>
          <p:nvPr/>
        </p:nvGrpSpPr>
        <p:grpSpPr>
          <a:xfrm>
            <a:off x="239382" y="1898981"/>
            <a:ext cx="3506126" cy="2388109"/>
            <a:chOff x="181403" y="128930"/>
            <a:chExt cx="9533833" cy="6493729"/>
          </a:xfrm>
        </p:grpSpPr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88477418-8C1A-4EE3-A351-CF357246D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403" y="552428"/>
              <a:ext cx="9533833" cy="5673602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A0638A0-45C0-4132-89AB-E1D4ADBFED46}"/>
                </a:ext>
              </a:extLst>
            </p:cNvPr>
            <p:cNvSpPr txBox="1"/>
            <p:nvPr/>
          </p:nvSpPr>
          <p:spPr>
            <a:xfrm>
              <a:off x="541060" y="6036825"/>
              <a:ext cx="8814518" cy="585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93">
                <a:spcBef>
                  <a:spcPts val="600"/>
                </a:spcBef>
              </a:pPr>
              <a:r>
                <a:rPr lang="en-GB" sz="800" dirty="0" err="1">
                  <a:solidFill>
                    <a:prstClr val="black"/>
                  </a:solidFill>
                  <a:latin typeface="Arial"/>
                </a:rPr>
                <a:t>Oertel</a:t>
              </a:r>
              <a:r>
                <a:rPr lang="en-GB" sz="800" dirty="0">
                  <a:solidFill>
                    <a:prstClr val="black"/>
                  </a:solidFill>
                  <a:latin typeface="Arial"/>
                </a:rPr>
                <a:t> et al., 2023, </a:t>
              </a:r>
              <a:r>
                <a:rPr lang="en-GB" sz="800" i="1" dirty="0" err="1">
                  <a:solidFill>
                    <a:prstClr val="black"/>
                  </a:solidFill>
                  <a:latin typeface="Arial"/>
                </a:rPr>
                <a:t>Geophy</a:t>
              </a:r>
              <a:r>
                <a:rPr lang="en-GB" sz="800" i="1" dirty="0">
                  <a:solidFill>
                    <a:prstClr val="black"/>
                  </a:solidFill>
                  <a:latin typeface="Arial"/>
                </a:rPr>
                <a:t>. Res. Let. </a:t>
              </a:r>
              <a:r>
                <a:rPr lang="en-GB" sz="800" dirty="0">
                  <a:solidFill>
                    <a:prstClr val="black"/>
                  </a:solidFill>
                  <a:latin typeface="Arial"/>
                  <a:hlinkClick r:id="rId11"/>
                </a:rPr>
                <a:t>doi:10.1029/2022GL100958</a:t>
              </a:r>
              <a:r>
                <a:rPr lang="en-GB" sz="800" dirty="0">
                  <a:solidFill>
                    <a:prstClr val="black"/>
                  </a:solidFill>
                  <a:latin typeface="Arial"/>
                </a:rPr>
                <a:t> 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80C60D3-1489-4FF7-B987-20E259E74DF5}"/>
                </a:ext>
              </a:extLst>
            </p:cNvPr>
            <p:cNvSpPr txBox="1"/>
            <p:nvPr/>
          </p:nvSpPr>
          <p:spPr>
            <a:xfrm>
              <a:off x="1519284" y="128930"/>
              <a:ext cx="6636300" cy="753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93">
                <a:spcBef>
                  <a:spcPts val="600"/>
                </a:spcBef>
              </a:pPr>
              <a:r>
                <a:rPr lang="en-GB" sz="1200" dirty="0">
                  <a:solidFill>
                    <a:prstClr val="black"/>
                  </a:solidFill>
                  <a:latin typeface="Arial"/>
                </a:rPr>
                <a:t>2021: T2m anomaly and blocking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D5B17CA-A46A-4F95-997E-CD28A3FF3E31}"/>
              </a:ext>
            </a:extLst>
          </p:cNvPr>
          <p:cNvGrpSpPr/>
          <p:nvPr/>
        </p:nvGrpSpPr>
        <p:grpSpPr>
          <a:xfrm>
            <a:off x="5095549" y="1752037"/>
            <a:ext cx="3492813" cy="1962787"/>
            <a:chOff x="2721936" y="1176237"/>
            <a:chExt cx="7546770" cy="4240910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6955F3CF-30B9-498B-8BD9-8C73A911A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21936" y="1728998"/>
              <a:ext cx="5543286" cy="3688149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</p:spPr>
        </p:pic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DE76CC3A-5E38-4CD4-8BFD-5E2D9D6A89E0}"/>
                </a:ext>
              </a:extLst>
            </p:cNvPr>
            <p:cNvSpPr txBox="1"/>
            <p:nvPr/>
          </p:nvSpPr>
          <p:spPr>
            <a:xfrm>
              <a:off x="2813890" y="1176237"/>
              <a:ext cx="7454816" cy="757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09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2023:  Geopotential height at 200hPa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5B8967B6-85FE-44B8-B1FC-8E85608D18AC}"/>
              </a:ext>
            </a:extLst>
          </p:cNvPr>
          <p:cNvGrpSpPr/>
          <p:nvPr/>
        </p:nvGrpSpPr>
        <p:grpSpPr>
          <a:xfrm>
            <a:off x="3728364" y="2965044"/>
            <a:ext cx="2380033" cy="886321"/>
            <a:chOff x="3728364" y="2965044"/>
            <a:chExt cx="2380033" cy="886321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9040990-C86E-4AB7-A198-2FB8C393E241}"/>
                </a:ext>
              </a:extLst>
            </p:cNvPr>
            <p:cNvGrpSpPr/>
            <p:nvPr/>
          </p:nvGrpSpPr>
          <p:grpSpPr>
            <a:xfrm>
              <a:off x="3728364" y="2965044"/>
              <a:ext cx="1325150" cy="886321"/>
              <a:chOff x="70332" y="4315989"/>
              <a:chExt cx="2863194" cy="1915035"/>
            </a:xfrm>
          </p:grpSpPr>
          <p:grpSp>
            <p:nvGrpSpPr>
              <p:cNvPr id="55" name="Gruppieren 54">
                <a:extLst>
                  <a:ext uri="{FF2B5EF4-FFF2-40B4-BE49-F238E27FC236}">
                    <a16:creationId xmlns:a16="http://schemas.microsoft.com/office/drawing/2014/main" id="{969F9A5D-B771-4D5D-A2ED-A7F3C785CDE7}"/>
                  </a:ext>
                </a:extLst>
              </p:cNvPr>
              <p:cNvGrpSpPr/>
              <p:nvPr/>
            </p:nvGrpSpPr>
            <p:grpSpPr>
              <a:xfrm>
                <a:off x="186070" y="4315989"/>
                <a:ext cx="2518393" cy="1597297"/>
                <a:chOff x="186070" y="4315989"/>
                <a:chExt cx="2518393" cy="1597297"/>
              </a:xfrm>
            </p:grpSpPr>
            <p:sp>
              <p:nvSpPr>
                <p:cNvPr id="58" name="Textfeld 57">
                  <a:extLst>
                    <a:ext uri="{FF2B5EF4-FFF2-40B4-BE49-F238E27FC236}">
                      <a16:creationId xmlns:a16="http://schemas.microsoft.com/office/drawing/2014/main" id="{9DC5BEBC-9868-4AA8-81EA-8D6A8A514453}"/>
                    </a:ext>
                  </a:extLst>
                </p:cNvPr>
                <p:cNvSpPr txBox="1"/>
                <p:nvPr/>
              </p:nvSpPr>
              <p:spPr>
                <a:xfrm>
                  <a:off x="186070" y="4315989"/>
                  <a:ext cx="2518393" cy="11365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0949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rPr>
                    <a:t>Flash-floods in Iberia 3 September</a:t>
                  </a:r>
                </a:p>
              </p:txBody>
            </p:sp>
            <p:pic>
              <p:nvPicPr>
                <p:cNvPr id="59" name="Grafik 58">
                  <a:extLst>
                    <a:ext uri="{FF2B5EF4-FFF2-40B4-BE49-F238E27FC236}">
                      <a16:creationId xmlns:a16="http://schemas.microsoft.com/office/drawing/2014/main" id="{2AE73BED-0E41-4960-8A78-16A65AAF3A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5912" y="4869743"/>
                  <a:ext cx="1391390" cy="1043543"/>
                </a:xfrm>
                <a:prstGeom prst="rect">
                  <a:avLst/>
                </a:prstGeom>
              </p:spPr>
            </p:pic>
          </p:grpSp>
          <p:sp>
            <p:nvSpPr>
              <p:cNvPr id="56" name="Rechteck: abgerundete Ecken 55">
                <a:extLst>
                  <a:ext uri="{FF2B5EF4-FFF2-40B4-BE49-F238E27FC236}">
                    <a16:creationId xmlns:a16="http://schemas.microsoft.com/office/drawing/2014/main" id="{A02AC59C-5FEB-4BFF-8A18-A4F6CDB8BD9E}"/>
                  </a:ext>
                </a:extLst>
              </p:cNvPr>
              <p:cNvSpPr/>
              <p:nvPr/>
            </p:nvSpPr>
            <p:spPr>
              <a:xfrm>
                <a:off x="70332" y="4350468"/>
                <a:ext cx="2702195" cy="1789332"/>
              </a:xfrm>
              <a:prstGeom prst="roundRect">
                <a:avLst>
                  <a:gd name="adj" fmla="val 5139"/>
                </a:avLst>
              </a:prstGeom>
              <a:noFill/>
              <a:ln w="12700" cap="flat" cmpd="sng" algn="ctr">
                <a:solidFill>
                  <a:srgbClr val="4664A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4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398130A0-0AF6-48C9-8657-19FFFBCB0135}"/>
                  </a:ext>
                </a:extLst>
              </p:cNvPr>
              <p:cNvSpPr txBox="1"/>
              <p:nvPr/>
            </p:nvSpPr>
            <p:spPr>
              <a:xfrm>
                <a:off x="70332" y="5832024"/>
                <a:ext cx="2863194" cy="39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6094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photo: </a:t>
                </a:r>
                <a:r>
                  <a:rPr kumimoji="0" lang="en-GB" sz="3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Ayuntamiento</a:t>
                </a:r>
                <a:r>
                  <a: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en-GB" sz="3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Buenache</a:t>
                </a:r>
                <a:r>
                  <a: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de </a:t>
                </a:r>
                <a:r>
                  <a:rPr kumimoji="0" lang="en-GB" sz="3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Alarcón</a:t>
                </a:r>
                <a:r>
                  <a: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hlinkClick r:id="rId14"/>
                  </a:rPr>
                  <a:t>https://floodlist.com/europe/spain-floods-september-2023</a:t>
                </a:r>
                <a:r>
                  <a: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</a:p>
            </p:txBody>
          </p:sp>
        </p:grp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7F2C1034-755E-4F7E-911C-3971BBE84E32}"/>
                </a:ext>
              </a:extLst>
            </p:cNvPr>
            <p:cNvCxnSpPr>
              <a:cxnSpLocks/>
              <a:endCxn id="56" idx="3"/>
            </p:cNvCxnSpPr>
            <p:nvPr/>
          </p:nvCxnSpPr>
          <p:spPr>
            <a:xfrm flipH="1">
              <a:off x="4979000" y="3155008"/>
              <a:ext cx="1129397" cy="240066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triangle" w="med" len="lg"/>
            </a:ln>
            <a:effectLst/>
          </p:spPr>
        </p:cxn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0B4BAEE-A45C-4A61-A2CD-DBFBE77CFE0A}"/>
              </a:ext>
            </a:extLst>
          </p:cNvPr>
          <p:cNvGrpSpPr/>
          <p:nvPr/>
        </p:nvGrpSpPr>
        <p:grpSpPr>
          <a:xfrm>
            <a:off x="3722936" y="1812015"/>
            <a:ext cx="2746857" cy="1115809"/>
            <a:chOff x="80608" y="1882752"/>
            <a:chExt cx="5935015" cy="2410880"/>
          </a:xfrm>
        </p:grpSpPr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6F19E11B-D868-4FE6-BC4A-5214F59E544E}"/>
                </a:ext>
              </a:extLst>
            </p:cNvPr>
            <p:cNvGrpSpPr/>
            <p:nvPr/>
          </p:nvGrpSpPr>
          <p:grpSpPr>
            <a:xfrm>
              <a:off x="93620" y="1882752"/>
              <a:ext cx="2801073" cy="2337224"/>
              <a:chOff x="4290966" y="206437"/>
              <a:chExt cx="2801073" cy="2337224"/>
            </a:xfrm>
          </p:grpSpPr>
          <p:sp>
            <p:nvSpPr>
              <p:cNvPr id="50" name="Rechteck: abgerundete Ecken 49">
                <a:extLst>
                  <a:ext uri="{FF2B5EF4-FFF2-40B4-BE49-F238E27FC236}">
                    <a16:creationId xmlns:a16="http://schemas.microsoft.com/office/drawing/2014/main" id="{CC439F79-FB0B-477C-B661-E2AAE96098C5}"/>
                  </a:ext>
                </a:extLst>
              </p:cNvPr>
              <p:cNvSpPr/>
              <p:nvPr/>
            </p:nvSpPr>
            <p:spPr>
              <a:xfrm>
                <a:off x="4290966" y="206437"/>
                <a:ext cx="2721652" cy="2337224"/>
              </a:xfrm>
              <a:prstGeom prst="roundRect">
                <a:avLst>
                  <a:gd name="adj" fmla="val 5139"/>
                </a:avLst>
              </a:prstGeom>
              <a:noFill/>
              <a:ln w="12700" cap="flat" cmpd="sng" algn="ctr">
                <a:solidFill>
                  <a:srgbClr val="4664A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4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6C524379-68FE-476D-A19B-B4D3D469ED8D}"/>
                  </a:ext>
                </a:extLst>
              </p:cNvPr>
              <p:cNvSpPr txBox="1"/>
              <p:nvPr/>
            </p:nvSpPr>
            <p:spPr>
              <a:xfrm>
                <a:off x="4328872" y="246718"/>
                <a:ext cx="2763167" cy="665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094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Heat wave and record high 0°-line in Central Europe</a:t>
                </a:r>
              </a:p>
            </p:txBody>
          </p:sp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9E8C79BC-D641-4BDF-B76D-096B6F66B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6329" y="903169"/>
                <a:ext cx="1517825" cy="1356793"/>
              </a:xfrm>
              <a:prstGeom prst="rect">
                <a:avLst/>
              </a:prstGeom>
            </p:spPr>
          </p:pic>
        </p:grp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45AFA2E3-6F69-43A0-ABC1-95BC77B9BFF7}"/>
                </a:ext>
              </a:extLst>
            </p:cNvPr>
            <p:cNvSpPr txBox="1"/>
            <p:nvPr/>
          </p:nvSpPr>
          <p:spPr>
            <a:xfrm>
              <a:off x="80608" y="3794883"/>
              <a:ext cx="3142842" cy="49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09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MeteoSwiss</a:t>
              </a:r>
              <a:r>
                <a:rPr kumimoji="0" lang="en-GB" sz="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, </a:t>
              </a:r>
            </a:p>
            <a:p>
              <a:pPr marL="0" marR="0" lvl="0" indent="0" defTabSz="609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hlinkClick r:id="rId16"/>
                </a:rPr>
                <a:t>https://www.meteoschweiz.admin.ch/ueber-uns/meteoschweiz-blog/de/2023/09/nullgradgrenze-ueber-5000m-vertikalprofile.html</a:t>
              </a:r>
              <a:r>
                <a:rPr kumimoji="0" lang="en-GB" sz="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</a:p>
          </p:txBody>
        </p: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E401AFCE-9A35-41A8-A07A-E824283BD3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96681" y="2921881"/>
              <a:ext cx="3218942" cy="1338375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triangle" w="med" len="lg"/>
            </a:ln>
            <a:effectLst/>
          </p:spPr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929A1F8A-59FE-4EB1-B8F7-BE69CA3820B3}"/>
              </a:ext>
            </a:extLst>
          </p:cNvPr>
          <p:cNvGrpSpPr/>
          <p:nvPr/>
        </p:nvGrpSpPr>
        <p:grpSpPr>
          <a:xfrm>
            <a:off x="6895423" y="1795053"/>
            <a:ext cx="2462668" cy="2017160"/>
            <a:chOff x="7037326" y="1855502"/>
            <a:chExt cx="5320982" cy="4358391"/>
          </a:xfrm>
        </p:grpSpPr>
        <p:sp>
          <p:nvSpPr>
            <p:cNvPr id="40" name="Rechteck: abgerundete Ecken 39">
              <a:extLst>
                <a:ext uri="{FF2B5EF4-FFF2-40B4-BE49-F238E27FC236}">
                  <a16:creationId xmlns:a16="http://schemas.microsoft.com/office/drawing/2014/main" id="{F697E05E-CD0F-4E72-9E04-CC7AEA977170}"/>
                </a:ext>
              </a:extLst>
            </p:cNvPr>
            <p:cNvSpPr/>
            <p:nvPr/>
          </p:nvSpPr>
          <p:spPr>
            <a:xfrm>
              <a:off x="8943838" y="1880142"/>
              <a:ext cx="2754322" cy="4333751"/>
            </a:xfrm>
            <a:prstGeom prst="roundRect">
              <a:avLst>
                <a:gd name="adj" fmla="val 5139"/>
              </a:avLst>
            </a:prstGeom>
            <a:noFill/>
            <a:ln w="12700" cap="flat" cmpd="sng" algn="ctr">
              <a:solidFill>
                <a:srgbClr val="4664A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F8AB7757-4F39-42F1-B3E4-CBA7B24BD790}"/>
                </a:ext>
              </a:extLst>
            </p:cNvPr>
            <p:cNvSpPr txBox="1"/>
            <p:nvPr/>
          </p:nvSpPr>
          <p:spPr>
            <a:xfrm>
              <a:off x="8542440" y="1855502"/>
              <a:ext cx="3545989" cy="99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Severe Flooding in </a:t>
              </a:r>
            </a:p>
            <a:p>
              <a:pPr marL="0" marR="0" lvl="0" indent="0" algn="ctr" defTabSz="609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Greece (4-7 Sep.)</a:t>
              </a:r>
            </a:p>
            <a:p>
              <a:pPr marL="0" marR="0" lvl="0" indent="0" algn="ctr" defTabSz="609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and Libya (9-12 Sep.)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08AC035C-5E45-42F6-9D95-37522E8D58AC}"/>
                </a:ext>
              </a:extLst>
            </p:cNvPr>
            <p:cNvSpPr txBox="1"/>
            <p:nvPr/>
          </p:nvSpPr>
          <p:spPr>
            <a:xfrm>
              <a:off x="8812319" y="5620481"/>
              <a:ext cx="3545989" cy="53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09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Meteo.gr &amp; ECMWF:</a:t>
              </a:r>
              <a:endParaRPr kumimoji="0" lang="en-GB" sz="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defTabSz="609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hlinkClick r:id="rId17"/>
                </a:rPr>
                <a:t>https://confluence.ecmwf.int/pages/viewpage.action?pageId=348806265</a:t>
              </a:r>
              <a:r>
                <a:rPr kumimoji="0" lang="en-GB" sz="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</a:t>
              </a:r>
              <a:r>
                <a:rPr kumimoji="0" lang="en-GB" sz="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hlinkClick r:id="rId18"/>
                </a:rPr>
                <a:t>https://confluence.ecmwf.int/pages/viewpage.action?pageId=348807887</a:t>
              </a:r>
              <a:r>
                <a:rPr kumimoji="0" lang="en-GB" sz="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2264CA07-36DD-4A17-B486-4F9B68B21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2931" y="2735036"/>
              <a:ext cx="1921142" cy="1472207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B2301AAF-25D5-4263-ABCC-309083E8F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0" r="9360"/>
            <a:stretch/>
          </p:blipFill>
          <p:spPr>
            <a:xfrm>
              <a:off x="9319350" y="4174799"/>
              <a:ext cx="1908316" cy="1563400"/>
            </a:xfrm>
            <a:prstGeom prst="rect">
              <a:avLst/>
            </a:prstGeom>
          </p:spPr>
        </p:pic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1AACFA7E-D217-4D6E-A11E-AB79FF998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7326" y="3155900"/>
              <a:ext cx="1852901" cy="1642605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triangle" w="med" len="lg"/>
            </a:ln>
            <a:effectLst/>
          </p:spPr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3ECA5EB0-75D3-422E-B592-E7B0518FB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5288" y="5008926"/>
              <a:ext cx="1788549" cy="25947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triangle" w="med" len="lg"/>
            </a:ln>
            <a:effectLst/>
          </p:spPr>
        </p:cxnSp>
      </p:grpSp>
      <p:sp>
        <p:nvSpPr>
          <p:cNvPr id="66" name="Textfeld 65">
            <a:extLst>
              <a:ext uri="{FF2B5EF4-FFF2-40B4-BE49-F238E27FC236}">
                <a16:creationId xmlns:a16="http://schemas.microsoft.com/office/drawing/2014/main" id="{79F7F579-0DE3-42F8-BAA4-48F334F7428E}"/>
              </a:ext>
            </a:extLst>
          </p:cNvPr>
          <p:cNvSpPr txBox="1"/>
          <p:nvPr/>
        </p:nvSpPr>
        <p:spPr>
          <a:xfrm>
            <a:off x="1092799" y="208593"/>
            <a:ext cx="8005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synoptic weather activity and interaction with the extratropical wave guide matter for the prediction of blocking and extremes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F40AAA56-93C7-4BF5-931B-21C363F928CF}"/>
              </a:ext>
            </a:extLst>
          </p:cNvPr>
          <p:cNvSpPr/>
          <p:nvPr/>
        </p:nvSpPr>
        <p:spPr>
          <a:xfrm>
            <a:off x="6628945" y="864650"/>
            <a:ext cx="2260792" cy="807913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christian.grams@meteoswiss.ch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EMS2024-640</a:t>
            </a:r>
            <a:b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'</a:t>
            </a:r>
            <a:r>
              <a:rPr lang="de-CH" sz="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Vestíbul</a:t>
            </a:r>
            <a: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' </a:t>
            </a:r>
            <a:r>
              <a:rPr lang="de-CH" sz="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board</a:t>
            </a:r>
            <a: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CH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VB24</a:t>
            </a:r>
            <a:b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Mon, 08:30-Tue, 19:30</a:t>
            </a:r>
            <a:b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CH" sz="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Author</a:t>
            </a:r>
            <a: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de-CH" sz="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attendance</a:t>
            </a:r>
            <a: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time: </a:t>
            </a:r>
            <a:r>
              <a:rPr lang="de-CH" sz="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Tue 18:00-19:30</a:t>
            </a:r>
            <a: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7C2ACF65-C9D9-4361-825C-0B7F1294CB8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40099"/>
            <a:ext cx="9144000" cy="1801049"/>
          </a:xfrm>
          <a:prstGeom prst="rect">
            <a:avLst/>
          </a:prstGeom>
        </p:spPr>
      </p:pic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B8D1B411-30C1-4DD6-9D5F-E3A61C4A9327}"/>
              </a:ext>
            </a:extLst>
          </p:cNvPr>
          <p:cNvGrpSpPr/>
          <p:nvPr/>
        </p:nvGrpSpPr>
        <p:grpSpPr>
          <a:xfrm>
            <a:off x="4581755" y="4461113"/>
            <a:ext cx="3647845" cy="486786"/>
            <a:chOff x="6110980" y="649402"/>
            <a:chExt cx="4863793" cy="649049"/>
          </a:xfrm>
        </p:grpSpPr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9EF6F45D-8490-4DC1-9D5D-8B8CABF7F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3306" y="742022"/>
              <a:ext cx="1151467" cy="533320"/>
            </a:xfrm>
            <a:prstGeom prst="rect">
              <a:avLst/>
            </a:prstGeom>
          </p:spPr>
        </p:pic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B60D41EA-B8E8-4837-9322-8969E5820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980" y="851021"/>
              <a:ext cx="1662904" cy="285735"/>
            </a:xfrm>
            <a:prstGeom prst="rect">
              <a:avLst/>
            </a:prstGeom>
          </p:spPr>
        </p:pic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B4EC9462-B44E-49D4-AEC0-C604C3922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46502" y="649402"/>
              <a:ext cx="1388129" cy="649049"/>
            </a:xfrm>
            <a:prstGeom prst="rect">
              <a:avLst/>
            </a:prstGeom>
          </p:spPr>
        </p:pic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9AE199E7-638F-4795-9576-E051A74F57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5" y="894370"/>
            <a:ext cx="669221" cy="669221"/>
          </a:xfrm>
          <a:prstGeom prst="rect">
            <a:avLst/>
          </a:prstGeom>
        </p:spPr>
      </p:pic>
      <p:pic>
        <p:nvPicPr>
          <p:cNvPr id="25" name="Bild 48">
            <a:extLst>
              <a:ext uri="{FF2B5EF4-FFF2-40B4-BE49-F238E27FC236}">
                <a16:creationId xmlns:a16="http://schemas.microsoft.com/office/drawing/2014/main" id="{DB2DD63D-4756-49AD-A435-0067BD86C9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pic>
        <p:nvPicPr>
          <p:cNvPr id="26" name="Picture 44" descr="Wappen">
            <a:extLst>
              <a:ext uri="{FF2B5EF4-FFF2-40B4-BE49-F238E27FC236}">
                <a16:creationId xmlns:a16="http://schemas.microsoft.com/office/drawing/2014/main" id="{6031D5DA-EA4E-403C-9C52-607EF9CEE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7" y="377446"/>
            <a:ext cx="294726" cy="33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7455C5AE-4AB0-4A28-8D26-09A2443D7E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1018626" y="1872492"/>
            <a:ext cx="2819457" cy="1675285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50D625C9-B3E2-45A1-9BCD-8174FB24A5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78" y="1879378"/>
            <a:ext cx="2126077" cy="1504919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1FEFA3E3-E236-4810-92B2-C50F8F1F7F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7" y="3535977"/>
            <a:ext cx="3137704" cy="1569989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C15234A0-22C1-4F62-A494-3ADFD27E1FE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4883" y="3443759"/>
            <a:ext cx="4137772" cy="1569989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3AF1E59A-B5A5-4162-9A76-C87C8DDC2CE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3545" y="4714955"/>
            <a:ext cx="2126077" cy="276664"/>
          </a:xfrm>
          <a:prstGeom prst="rect">
            <a:avLst/>
          </a:prstGeom>
        </p:spPr>
      </p:pic>
      <p:sp>
        <p:nvSpPr>
          <p:cNvPr id="70" name="Textfeld 69">
            <a:extLst>
              <a:ext uri="{FF2B5EF4-FFF2-40B4-BE49-F238E27FC236}">
                <a16:creationId xmlns:a16="http://schemas.microsoft.com/office/drawing/2014/main" id="{114010F9-0890-403C-9D06-6B3FD5E84C95}"/>
              </a:ext>
            </a:extLst>
          </p:cNvPr>
          <p:cNvSpPr txBox="1"/>
          <p:nvPr/>
        </p:nvSpPr>
        <p:spPr>
          <a:xfrm>
            <a:off x="12744335" y="24604013"/>
            <a:ext cx="36615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493"/>
            <a:r>
              <a:rPr lang="en-GB" sz="2000" b="1" dirty="0">
                <a:solidFill>
                  <a:prstClr val="black"/>
                </a:solidFill>
                <a:latin typeface="Arial"/>
              </a:rPr>
              <a:t>IFS ENS for T850 on 29 June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0BF52F57-E2F0-444E-BC98-F15D22CC2AA6}"/>
              </a:ext>
            </a:extLst>
          </p:cNvPr>
          <p:cNvSpPr txBox="1"/>
          <p:nvPr/>
        </p:nvSpPr>
        <p:spPr>
          <a:xfrm>
            <a:off x="1097431" y="1670111"/>
            <a:ext cx="30588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493"/>
            <a:r>
              <a:rPr lang="en-GB" sz="1400" b="1" dirty="0">
                <a:solidFill>
                  <a:prstClr val="black"/>
                </a:solidFill>
                <a:latin typeface="Arial"/>
              </a:rPr>
              <a:t>IFS ENS for T850 on 29 June 2021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89E8CA72-8F02-4B5F-A246-BCAF34C6BE0E}"/>
              </a:ext>
            </a:extLst>
          </p:cNvPr>
          <p:cNvSpPr txBox="1"/>
          <p:nvPr/>
        </p:nvSpPr>
        <p:spPr>
          <a:xfrm>
            <a:off x="5105762" y="1712041"/>
            <a:ext cx="35173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493"/>
            <a:r>
              <a:rPr lang="en-GB" sz="1400" b="1" dirty="0">
                <a:solidFill>
                  <a:prstClr val="black"/>
                </a:solidFill>
                <a:latin typeface="Arial"/>
              </a:rPr>
              <a:t>IFS ENS for 72h </a:t>
            </a:r>
            <a:r>
              <a:rPr lang="en-GB" sz="1400" b="1" dirty="0" err="1">
                <a:solidFill>
                  <a:prstClr val="black"/>
                </a:solidFill>
                <a:latin typeface="Arial"/>
              </a:rPr>
              <a:t>precip</a:t>
            </a:r>
            <a:r>
              <a:rPr lang="en-GB" sz="1400" b="1" dirty="0">
                <a:solidFill>
                  <a:prstClr val="black"/>
                </a:solidFill>
                <a:latin typeface="Arial"/>
              </a:rPr>
              <a:t> on 4-7 Sep 2023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B4359C51-51C3-42FE-9257-ADA653A475D9}"/>
              </a:ext>
            </a:extLst>
          </p:cNvPr>
          <p:cNvSpPr txBox="1">
            <a:spLocks/>
          </p:cNvSpPr>
          <p:nvPr/>
        </p:nvSpPr>
        <p:spPr>
          <a:xfrm>
            <a:off x="1189463" y="894370"/>
            <a:ext cx="5185938" cy="76253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347" rtl="0" eaLnBrk="1" latinLnBrk="0" hangingPunct="1">
              <a:lnSpc>
                <a:spcPct val="100000"/>
              </a:lnSpc>
              <a:spcBef>
                <a:spcPts val="600"/>
              </a:spcBef>
              <a:buSzPct val="88000"/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979" indent="0" algn="l" defTabSz="914347" rtl="0" eaLnBrk="1" latinLnBrk="0" hangingPunct="1">
              <a:lnSpc>
                <a:spcPct val="100000"/>
              </a:lnSpc>
              <a:spcBef>
                <a:spcPts val="600"/>
              </a:spcBef>
              <a:buSzPct val="88000"/>
              <a:buFont typeface="Arial" panose="020B0604020202020204" pitchFamily="34" charset="0"/>
              <a:buNone/>
              <a:defRPr sz="346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6422" indent="0" algn="l" defTabSz="898472" rtl="0" eaLnBrk="1" latinLnBrk="0" hangingPunct="1">
              <a:lnSpc>
                <a:spcPct val="100000"/>
              </a:lnSpc>
              <a:spcBef>
                <a:spcPts val="600"/>
              </a:spcBef>
              <a:buSzPct val="88000"/>
              <a:buFont typeface="Arial" panose="020B0604020202020204" pitchFamily="34" charset="0"/>
              <a:buNone/>
              <a:defRPr sz="346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0402" indent="0" algn="l" defTabSz="914347" rtl="0" eaLnBrk="1" latinLnBrk="0" hangingPunct="1">
              <a:lnSpc>
                <a:spcPct val="100000"/>
              </a:lnSpc>
              <a:spcBef>
                <a:spcPts val="600"/>
              </a:spcBef>
              <a:buSzPct val="88000"/>
              <a:buFont typeface="Arial" panose="020B0604020202020204" pitchFamily="34" charset="0"/>
              <a:buNone/>
              <a:defRPr sz="346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2845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346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b="0" u="sng" dirty="0">
                <a:latin typeface="Arial" panose="020B0604020202020204" pitchFamily="34" charset="0"/>
                <a:cs typeface="Arial" panose="020B0604020202020204" pitchFamily="34" charset="0"/>
              </a:rPr>
              <a:t>Christian M. Grams</a:t>
            </a:r>
            <a:r>
              <a:rPr lang="en-GB" sz="1050" b="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A. Oertel2</a:t>
            </a:r>
            <a:r>
              <a:rPr lang="en-GB" sz="105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J. F. Quinting</a:t>
            </a:r>
            <a:r>
              <a:rPr lang="en-GB" sz="105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L. Magnusson</a:t>
            </a:r>
            <a:r>
              <a:rPr lang="en-GB" sz="105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GB" sz="1050" b="0" dirty="0" err="1">
                <a:latin typeface="Arial" panose="020B0604020202020204" pitchFamily="34" charset="0"/>
                <a:cs typeface="Arial" panose="020B0604020202020204" pitchFamily="34" charset="0"/>
              </a:rPr>
              <a:t>Deinhard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050" b="0" dirty="0" err="1">
                <a:latin typeface="Arial" panose="020B0604020202020204" pitchFamily="34" charset="0"/>
                <a:cs typeface="Arial" panose="020B0604020202020204" pitchFamily="34" charset="0"/>
              </a:rPr>
              <a:t>Pickl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05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J. Dorrington</a:t>
            </a:r>
            <a:r>
              <a:rPr lang="en-GB" sz="105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S. Hauser</a:t>
            </a:r>
            <a:r>
              <a:rPr lang="en-GB" sz="105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2,4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J. Wandel</a:t>
            </a:r>
            <a:r>
              <a:rPr lang="en-GB" sz="105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M. Balmaseda</a:t>
            </a:r>
            <a:r>
              <a:rPr lang="en-GB" sz="105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, and F. Vitart</a:t>
            </a:r>
            <a:r>
              <a:rPr lang="en-GB" sz="105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GB" sz="7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Federal Institute of Meteorology and Climatology, </a:t>
            </a:r>
            <a:r>
              <a:rPr lang="en-GB" sz="700" b="0" dirty="0" err="1">
                <a:latin typeface="Arial" panose="020B0604020202020204" pitchFamily="34" charset="0"/>
                <a:cs typeface="Arial" panose="020B0604020202020204" pitchFamily="34" charset="0"/>
              </a:rPr>
              <a:t>MeteoSwiss</a:t>
            </a: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, Zürich-</a:t>
            </a:r>
            <a:r>
              <a:rPr lang="en-GB" sz="700" b="0" dirty="0" err="1">
                <a:latin typeface="Arial" panose="020B0604020202020204" pitchFamily="34" charset="0"/>
                <a:cs typeface="Arial" panose="020B0604020202020204" pitchFamily="34" charset="0"/>
              </a:rPr>
              <a:t>Flughafen</a:t>
            </a: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, Switzerland, </a:t>
            </a:r>
            <a:r>
              <a:rPr lang="en-GB" sz="7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Institute of Meteorology and Climate Research (IMKTRO), Karlsruhe Institute of Technology (KIT), Germany, </a:t>
            </a:r>
            <a:r>
              <a:rPr lang="en-GB" sz="7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European Centre for Medium-Range Weather Forecasts (ECMWF), Reading, UK, </a:t>
            </a:r>
            <a:r>
              <a:rPr lang="en-GB" sz="7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School of Meteorology, University of Oklahoma, Norman, OK, </a:t>
            </a:r>
            <a:r>
              <a:rPr lang="en-GB" sz="7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Deutscher </a:t>
            </a:r>
            <a:r>
              <a:rPr lang="en-GB" sz="700" b="0" dirty="0" err="1">
                <a:latin typeface="Arial" panose="020B0604020202020204" pitchFamily="34" charset="0"/>
                <a:cs typeface="Arial" panose="020B0604020202020204" pitchFamily="34" charset="0"/>
              </a:rPr>
              <a:t>Wetterdienst</a:t>
            </a: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 (DWD), Offenbach, Germany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0D8C3B-1FC5-4CD3-BCF5-225C5159A0DD}"/>
              </a:ext>
            </a:extLst>
          </p:cNvPr>
          <p:cNvSpPr txBox="1"/>
          <p:nvPr/>
        </p:nvSpPr>
        <p:spPr>
          <a:xfrm>
            <a:off x="1092799" y="208593"/>
            <a:ext cx="8005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synoptic weather activity and interaction with the extratropical wave guide matter for the prediction of blocking and extremes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3676E4A-DF13-4A0A-B44A-AD3D90DB04CE}"/>
              </a:ext>
            </a:extLst>
          </p:cNvPr>
          <p:cNvSpPr/>
          <p:nvPr/>
        </p:nvSpPr>
        <p:spPr>
          <a:xfrm>
            <a:off x="6628945" y="864650"/>
            <a:ext cx="2260792" cy="807913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christian.grams@meteoswiss.ch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EMS2024-640</a:t>
            </a:r>
            <a:b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'</a:t>
            </a:r>
            <a:r>
              <a:rPr lang="de-CH" sz="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Vestíbul</a:t>
            </a:r>
            <a: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' </a:t>
            </a:r>
            <a:r>
              <a:rPr lang="de-CH" sz="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board</a:t>
            </a:r>
            <a: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CH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VB24</a:t>
            </a:r>
            <a:b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Mon, 08:30-Tue, 19:30</a:t>
            </a:r>
            <a:b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CH" sz="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Author</a:t>
            </a:r>
            <a: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de-CH" sz="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attendance</a:t>
            </a:r>
            <a:r>
              <a:rPr lang="de-CH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time: 18:00-19:30.</a:t>
            </a:r>
            <a:endParaRPr lang="en-GB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476</Words>
  <Application>Microsoft Office PowerPoint</Application>
  <PresentationFormat>Benutzerdefiniert</PresentationFormat>
  <Paragraphs>28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Folienmaster_Fächer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2024-08-30T13:35:06Z</dcterms:created>
  <dcterms:modified xsi:type="dcterms:W3CDTF">2024-08-30T13:35:12Z</dcterms:modified>
</cp:coreProperties>
</file>