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2399288"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6600"/>
    <a:srgbClr val="7635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225" autoAdjust="0"/>
    <p:restoredTop sz="94660"/>
  </p:normalViewPr>
  <p:slideViewPr>
    <p:cSldViewPr snapToGrid="0">
      <p:cViewPr>
        <p:scale>
          <a:sx n="33" d="100"/>
          <a:sy n="33" d="100"/>
        </p:scale>
        <p:origin x="1042" y="-49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A044EA9-106C-47EC-BE66-EE947E28F777}" type="datetimeFigureOut">
              <a:rPr lang="es-ES" smtClean="0"/>
              <a:t>22/08/2024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1041194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A044EA9-106C-47EC-BE66-EE947E28F777}" type="datetimeFigureOut">
              <a:rPr lang="es-ES" smtClean="0"/>
              <a:t>22/08/2024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37940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A044EA9-106C-47EC-BE66-EE947E28F777}" type="datetimeFigureOut">
              <a:rPr lang="es-ES" smtClean="0"/>
              <a:t>22/08/2024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263908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A044EA9-106C-47EC-BE66-EE947E28F777}" type="datetimeFigureOut">
              <a:rPr lang="es-ES" smtClean="0"/>
              <a:t>22/08/2024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19032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tint val="82000"/>
                  </a:schemeClr>
                </a:solidFill>
              </a:defRPr>
            </a:lvl1pPr>
            <a:lvl2pPr marL="1619951" indent="0">
              <a:buNone/>
              <a:defRPr sz="7086">
                <a:solidFill>
                  <a:schemeClr val="tx1">
                    <a:tint val="82000"/>
                  </a:schemeClr>
                </a:solidFill>
              </a:defRPr>
            </a:lvl2pPr>
            <a:lvl3pPr marL="3239902" indent="0">
              <a:buNone/>
              <a:defRPr sz="6378">
                <a:solidFill>
                  <a:schemeClr val="tx1">
                    <a:tint val="82000"/>
                  </a:schemeClr>
                </a:solidFill>
              </a:defRPr>
            </a:lvl3pPr>
            <a:lvl4pPr marL="4859853" indent="0">
              <a:buNone/>
              <a:defRPr sz="5669">
                <a:solidFill>
                  <a:schemeClr val="tx1">
                    <a:tint val="82000"/>
                  </a:schemeClr>
                </a:solidFill>
              </a:defRPr>
            </a:lvl4pPr>
            <a:lvl5pPr marL="6479804" indent="0">
              <a:buNone/>
              <a:defRPr sz="5669">
                <a:solidFill>
                  <a:schemeClr val="tx1">
                    <a:tint val="82000"/>
                  </a:schemeClr>
                </a:solidFill>
              </a:defRPr>
            </a:lvl5pPr>
            <a:lvl6pPr marL="8099755" indent="0">
              <a:buNone/>
              <a:defRPr sz="5669">
                <a:solidFill>
                  <a:schemeClr val="tx1">
                    <a:tint val="82000"/>
                  </a:schemeClr>
                </a:solidFill>
              </a:defRPr>
            </a:lvl6pPr>
            <a:lvl7pPr marL="9719706" indent="0">
              <a:buNone/>
              <a:defRPr sz="5669">
                <a:solidFill>
                  <a:schemeClr val="tx1">
                    <a:tint val="82000"/>
                  </a:schemeClr>
                </a:solidFill>
              </a:defRPr>
            </a:lvl7pPr>
            <a:lvl8pPr marL="11339657" indent="0">
              <a:buNone/>
              <a:defRPr sz="5669">
                <a:solidFill>
                  <a:schemeClr val="tx1">
                    <a:tint val="82000"/>
                  </a:schemeClr>
                </a:solidFill>
              </a:defRPr>
            </a:lvl8pPr>
            <a:lvl9pPr marL="12959608" indent="0">
              <a:buNone/>
              <a:defRPr sz="5669">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A044EA9-106C-47EC-BE66-EE947E28F777}" type="datetimeFigureOut">
              <a:rPr lang="es-ES" smtClean="0"/>
              <a:t>22/08/2024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291993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A044EA9-106C-47EC-BE66-EE947E28F777}" type="datetimeFigureOut">
              <a:rPr lang="es-ES" smtClean="0"/>
              <a:t>22/08/2024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197080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Haga clic para modificar los estilos de texto del patrón</a:t>
            </a:r>
          </a:p>
        </p:txBody>
      </p:sp>
      <p:sp>
        <p:nvSpPr>
          <p:cNvPr id="4" name="Content Placeholder 3"/>
          <p:cNvSpPr>
            <a:spLocks noGrp="1"/>
          </p:cNvSpPr>
          <p:nvPr>
            <p:ph sz="half" idx="2"/>
          </p:nvPr>
        </p:nvSpPr>
        <p:spPr>
          <a:xfrm>
            <a:off x="2231675" y="15780233"/>
            <a:ext cx="13706415" cy="2321034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Haga clic para modificar los estilos de texto del patrón</a:t>
            </a:r>
          </a:p>
        </p:txBody>
      </p:sp>
      <p:sp>
        <p:nvSpPr>
          <p:cNvPr id="6" name="Content Placeholder 5"/>
          <p:cNvSpPr>
            <a:spLocks noGrp="1"/>
          </p:cNvSpPr>
          <p:nvPr>
            <p:ph sz="quarter" idx="4"/>
          </p:nvPr>
        </p:nvSpPr>
        <p:spPr>
          <a:xfrm>
            <a:off x="16402142" y="15780233"/>
            <a:ext cx="13773917" cy="2321034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A044EA9-106C-47EC-BE66-EE947E28F777}" type="datetimeFigureOut">
              <a:rPr lang="es-ES" smtClean="0"/>
              <a:t>22/08/2024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49163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A044EA9-106C-47EC-BE66-EE947E28F777}" type="datetimeFigureOut">
              <a:rPr lang="es-ES" smtClean="0"/>
              <a:t>22/08/2024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344237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44EA9-106C-47EC-BE66-EE947E28F777}" type="datetimeFigureOut">
              <a:rPr lang="es-ES" smtClean="0"/>
              <a:t>22/08/2024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158354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Haga clic para modificar el estilo de título del patrón</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A044EA9-106C-47EC-BE66-EE947E28F777}" type="datetimeFigureOut">
              <a:rPr lang="es-ES" smtClean="0"/>
              <a:t>22/08/2024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37173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A044EA9-106C-47EC-BE66-EE947E28F777}" type="datetimeFigureOut">
              <a:rPr lang="es-ES" smtClean="0"/>
              <a:t>22/08/2024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86FCF59-EE74-4FEA-8195-A635FD0BCE45}" type="slidenum">
              <a:rPr lang="es-ES" smtClean="0"/>
              <a:t>‹Nº›</a:t>
            </a:fld>
            <a:endParaRPr lang="es-ES"/>
          </a:p>
        </p:txBody>
      </p:sp>
    </p:spTree>
    <p:extLst>
      <p:ext uri="{BB962C8B-B14F-4D97-AF65-F5344CB8AC3E}">
        <p14:creationId xmlns:p14="http://schemas.microsoft.com/office/powerpoint/2010/main" val="136732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82000"/>
                  </a:schemeClr>
                </a:solidFill>
              </a:defRPr>
            </a:lvl1pPr>
          </a:lstStyle>
          <a:p>
            <a:fld id="{FA044EA9-106C-47EC-BE66-EE947E28F777}" type="datetimeFigureOut">
              <a:rPr lang="es-ES" smtClean="0"/>
              <a:t>22/08/2024</a:t>
            </a:fld>
            <a:endParaRPr lang="es-ES"/>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82000"/>
                  </a:schemeClr>
                </a:solidFill>
              </a:defRPr>
            </a:lvl1pPr>
          </a:lstStyle>
          <a:p>
            <a:endParaRPr lang="es-ES"/>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82000"/>
                  </a:schemeClr>
                </a:solidFill>
              </a:defRPr>
            </a:lvl1pPr>
          </a:lstStyle>
          <a:p>
            <a:fld id="{286FCF59-EE74-4FEA-8195-A635FD0BCE45}" type="slidenum">
              <a:rPr lang="es-ES" smtClean="0"/>
              <a:t>‹Nº›</a:t>
            </a:fld>
            <a:endParaRPr lang="es-ES"/>
          </a:p>
        </p:txBody>
      </p:sp>
    </p:spTree>
    <p:extLst>
      <p:ext uri="{BB962C8B-B14F-4D97-AF65-F5344CB8AC3E}">
        <p14:creationId xmlns:p14="http://schemas.microsoft.com/office/powerpoint/2010/main" val="1965990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hyperlink" Target="mailto:carlos.roman@uca.es" TargetMode="External"/><Relationship Id="rId16" Type="http://schemas.openxmlformats.org/officeDocument/2006/relationships/image" Target="../media/image12.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196C72D-383F-5123-82E4-0A46AFE0CBBA}"/>
              </a:ext>
            </a:extLst>
          </p:cNvPr>
          <p:cNvSpPr txBox="1"/>
          <p:nvPr/>
        </p:nvSpPr>
        <p:spPr>
          <a:xfrm>
            <a:off x="0" y="172135"/>
            <a:ext cx="32399288" cy="2631490"/>
          </a:xfrm>
          <a:prstGeom prst="rect">
            <a:avLst/>
          </a:prstGeom>
          <a:noFill/>
        </p:spPr>
        <p:txBody>
          <a:bodyPr wrap="square">
            <a:spAutoFit/>
          </a:bodyPr>
          <a:lstStyle/>
          <a:p>
            <a:pPr algn="ctr">
              <a:spcAft>
                <a:spcPts val="600"/>
              </a:spcAft>
            </a:pPr>
            <a:r>
              <a:rPr lang="en-US" sz="8800" b="1" kern="0" dirty="0">
                <a:solidFill>
                  <a:srgbClr val="002060"/>
                </a:solidFill>
                <a:effectLst/>
                <a:latin typeface="TimesNewRoman,Bold"/>
                <a:ea typeface="Aptos" panose="020B0004020202020204" pitchFamily="34" charset="0"/>
                <a:cs typeface="TimesNewRoman,Bold"/>
              </a:rPr>
              <a:t>The FLUXNET Outreach Working Group</a:t>
            </a:r>
            <a:endParaRPr lang="en-US" sz="8800" b="1" kern="0" dirty="0">
              <a:solidFill>
                <a:srgbClr val="002060"/>
              </a:solidFill>
              <a:latin typeface="TimesNewRoman,Bold"/>
              <a:ea typeface="Aptos" panose="020B0004020202020204" pitchFamily="34" charset="0"/>
              <a:cs typeface="TimesNewRoman,Bold"/>
            </a:endParaRPr>
          </a:p>
          <a:p>
            <a:pPr algn="ctr"/>
            <a:r>
              <a:rPr lang="en-US" sz="7200" kern="0" dirty="0">
                <a:solidFill>
                  <a:schemeClr val="tx2">
                    <a:lumMod val="75000"/>
                    <a:lumOff val="25000"/>
                  </a:schemeClr>
                </a:solidFill>
                <a:latin typeface="TimesNewRoman,Bold"/>
                <a:ea typeface="Aptos" panose="020B0004020202020204" pitchFamily="34" charset="0"/>
                <a:cs typeface="TimesNewRoman,Bold"/>
              </a:rPr>
              <a:t>Communicating Flux Science to Society</a:t>
            </a:r>
            <a:endParaRPr lang="en-US" sz="7200" kern="0" dirty="0">
              <a:solidFill>
                <a:schemeClr val="tx2">
                  <a:lumMod val="75000"/>
                  <a:lumOff val="25000"/>
                </a:schemeClr>
              </a:solidFill>
              <a:effectLst/>
              <a:latin typeface="TimesNewRoman,Bold"/>
              <a:ea typeface="Aptos" panose="020B0004020202020204" pitchFamily="34" charset="0"/>
              <a:cs typeface="TimesNewRoman,Bold"/>
            </a:endParaRPr>
          </a:p>
        </p:txBody>
      </p:sp>
      <p:sp>
        <p:nvSpPr>
          <p:cNvPr id="9" name="CuadroTexto 8">
            <a:extLst>
              <a:ext uri="{FF2B5EF4-FFF2-40B4-BE49-F238E27FC236}">
                <a16:creationId xmlns:a16="http://schemas.microsoft.com/office/drawing/2014/main" id="{FAAA4E9C-C5F6-1D54-B640-FAC866341084}"/>
              </a:ext>
            </a:extLst>
          </p:cNvPr>
          <p:cNvSpPr txBox="1"/>
          <p:nvPr/>
        </p:nvSpPr>
        <p:spPr>
          <a:xfrm>
            <a:off x="6267717" y="2803625"/>
            <a:ext cx="19863854" cy="2448812"/>
          </a:xfrm>
          <a:prstGeom prst="rect">
            <a:avLst/>
          </a:prstGeom>
          <a:noFill/>
        </p:spPr>
        <p:txBody>
          <a:bodyPr wrap="square">
            <a:spAutoFit/>
          </a:bodyPr>
          <a:lstStyle/>
          <a:p>
            <a:pPr algn="ctr">
              <a:lnSpc>
                <a:spcPct val="107000"/>
              </a:lnSpc>
              <a:spcAft>
                <a:spcPts val="800"/>
              </a:spcAft>
            </a:pPr>
            <a:r>
              <a:rPr lang="es-ES" sz="3600" kern="0" dirty="0">
                <a:effectLst/>
                <a:latin typeface="TimesNewRoman,Bold"/>
                <a:ea typeface="Aptos" panose="020B0004020202020204" pitchFamily="34" charset="0"/>
                <a:cs typeface="TimesNewRoman,Bold"/>
              </a:rPr>
              <a:t>Carlos Román-Cascón</a:t>
            </a:r>
            <a:r>
              <a:rPr lang="es-ES" sz="3600" kern="0" baseline="30000" dirty="0">
                <a:effectLst/>
                <a:latin typeface="TimesNewRoman,Bold"/>
                <a:ea typeface="Aptos" panose="020B0004020202020204" pitchFamily="34" charset="0"/>
                <a:cs typeface="TimesNewRoman,Bold"/>
              </a:rPr>
              <a:t>1</a:t>
            </a:r>
            <a:r>
              <a:rPr lang="es-ES" sz="3600" kern="0" dirty="0">
                <a:effectLst/>
                <a:latin typeface="TimesNewRoman,Bold"/>
                <a:ea typeface="Aptos" panose="020B0004020202020204" pitchFamily="34" charset="0"/>
                <a:cs typeface="TimesNewRoman,Bold"/>
              </a:rPr>
              <a:t>, Jason Kelley</a:t>
            </a:r>
            <a:r>
              <a:rPr lang="es-ES" sz="3600" kern="0" baseline="30000" dirty="0">
                <a:effectLst/>
                <a:latin typeface="TimesNewRoman,Bold"/>
                <a:ea typeface="Aptos" panose="020B0004020202020204" pitchFamily="34" charset="0"/>
                <a:cs typeface="TimesNewRoman,Bold"/>
              </a:rPr>
              <a:t>2</a:t>
            </a:r>
            <a:r>
              <a:rPr lang="es-ES" sz="3600" kern="0" dirty="0">
                <a:effectLst/>
                <a:latin typeface="TimesNewRoman,Bold"/>
                <a:ea typeface="Aptos" panose="020B0004020202020204" pitchFamily="34" charset="0"/>
                <a:cs typeface="TimesNewRoman,Bold"/>
              </a:rPr>
              <a:t>, </a:t>
            </a:r>
            <a:r>
              <a:rPr lang="es-ES" sz="3600" kern="0" dirty="0" err="1">
                <a:effectLst/>
                <a:latin typeface="TimesNewRoman,Bold"/>
                <a:ea typeface="Aptos" panose="020B0004020202020204" pitchFamily="34" charset="0"/>
                <a:cs typeface="TimesNewRoman,Bold"/>
              </a:rPr>
              <a:t>Maoya</a:t>
            </a:r>
            <a:r>
              <a:rPr lang="es-ES" sz="3600" kern="0" dirty="0">
                <a:effectLst/>
                <a:latin typeface="TimesNewRoman,Bold"/>
                <a:ea typeface="Aptos" panose="020B0004020202020204" pitchFamily="34" charset="0"/>
                <a:cs typeface="TimesNewRoman,Bold"/>
              </a:rPr>
              <a:t> Bassiouni</a:t>
            </a:r>
            <a:r>
              <a:rPr lang="es-ES" sz="3600" kern="0" baseline="30000" dirty="0">
                <a:effectLst/>
                <a:latin typeface="TimesNewRoman,Bold"/>
                <a:ea typeface="Aptos" panose="020B0004020202020204" pitchFamily="34" charset="0"/>
                <a:cs typeface="TimesNewRoman,Bold"/>
              </a:rPr>
              <a:t>3</a:t>
            </a:r>
            <a:r>
              <a:rPr lang="es-ES" sz="3600" kern="0" dirty="0">
                <a:effectLst/>
                <a:latin typeface="TimesNewRoman,Bold"/>
                <a:ea typeface="Aptos" panose="020B0004020202020204" pitchFamily="34" charset="0"/>
                <a:cs typeface="TimesNewRoman,Bold"/>
              </a:rPr>
              <a:t>, Sung-Ching Lee</a:t>
            </a:r>
            <a:r>
              <a:rPr lang="es-ES" sz="3600" kern="0" baseline="30000" dirty="0">
                <a:effectLst/>
                <a:latin typeface="TimesNewRoman,Bold"/>
                <a:ea typeface="Aptos" panose="020B0004020202020204" pitchFamily="34" charset="0"/>
                <a:cs typeface="TimesNewRoman,Bold"/>
              </a:rPr>
              <a:t>4</a:t>
            </a:r>
            <a:r>
              <a:rPr lang="es-ES" sz="3600" kern="0" dirty="0">
                <a:effectLst/>
                <a:latin typeface="TimesNewRoman,Bold"/>
                <a:ea typeface="Aptos" panose="020B0004020202020204" pitchFamily="34" charset="0"/>
                <a:cs typeface="TimesNewRoman,Bold"/>
              </a:rPr>
              <a:t>, </a:t>
            </a:r>
            <a:r>
              <a:rPr lang="es-ES" sz="3600" kern="0" dirty="0" err="1">
                <a:effectLst/>
                <a:latin typeface="TimesNewRoman,Bold"/>
                <a:ea typeface="Aptos" panose="020B0004020202020204" pitchFamily="34" charset="0"/>
                <a:cs typeface="TimesNewRoman,Bold"/>
              </a:rPr>
              <a:t>Maricar</a:t>
            </a:r>
            <a:r>
              <a:rPr lang="es-ES" sz="3600" kern="0" dirty="0">
                <a:effectLst/>
                <a:latin typeface="TimesNewRoman,Bold"/>
                <a:ea typeface="Aptos" panose="020B0004020202020204" pitchFamily="34" charset="0"/>
                <a:cs typeface="TimesNewRoman,Bold"/>
              </a:rPr>
              <a:t> Aguilos</a:t>
            </a:r>
            <a:r>
              <a:rPr lang="es-ES" sz="3600" kern="0" baseline="30000" dirty="0">
                <a:effectLst/>
                <a:latin typeface="TimesNewRoman,Bold"/>
                <a:ea typeface="Aptos" panose="020B0004020202020204" pitchFamily="34" charset="0"/>
                <a:cs typeface="TimesNewRoman,Bold"/>
              </a:rPr>
              <a:t>5</a:t>
            </a:r>
            <a:r>
              <a:rPr lang="es-ES" sz="3600" kern="0" dirty="0">
                <a:latin typeface="TimesNewRoman,Bold"/>
              </a:rPr>
              <a:t>, </a:t>
            </a:r>
          </a:p>
          <a:p>
            <a:pPr algn="ctr">
              <a:lnSpc>
                <a:spcPct val="107000"/>
              </a:lnSpc>
              <a:spcAft>
                <a:spcPts val="800"/>
              </a:spcAft>
            </a:pPr>
            <a:r>
              <a:rPr lang="en-US" sz="3600" kern="0" dirty="0">
                <a:latin typeface="TimesNewRoman,Bold"/>
              </a:rPr>
              <a:t>and all the </a:t>
            </a:r>
            <a:r>
              <a:rPr lang="es-ES" sz="3600" kern="0" dirty="0">
                <a:latin typeface="TimesNewRoman,Bold"/>
              </a:rPr>
              <a:t>FLUXNET </a:t>
            </a:r>
            <a:r>
              <a:rPr lang="en-US" sz="3600" kern="0" dirty="0">
                <a:latin typeface="TimesNewRoman,Bold"/>
              </a:rPr>
              <a:t>Outreach Committee members</a:t>
            </a:r>
          </a:p>
          <a:p>
            <a:pPr algn="ctr">
              <a:lnSpc>
                <a:spcPct val="107000"/>
              </a:lnSpc>
              <a:spcAft>
                <a:spcPts val="800"/>
              </a:spcAft>
            </a:pPr>
            <a:r>
              <a:rPr lang="en-US" sz="2000" kern="0" baseline="30000" dirty="0">
                <a:effectLst/>
                <a:latin typeface="TimesNewRoman,Bold"/>
                <a:ea typeface="Aptos" panose="020B0004020202020204" pitchFamily="34" charset="0"/>
                <a:cs typeface="TimesNewRoman,Bold"/>
              </a:rPr>
              <a:t>1</a:t>
            </a:r>
            <a:r>
              <a:rPr lang="en-US" sz="2000" kern="0" dirty="0">
                <a:effectLst/>
                <a:latin typeface="TimesNewRoman,Bold"/>
                <a:ea typeface="Aptos" panose="020B0004020202020204" pitchFamily="34" charset="0"/>
                <a:cs typeface="TimesNewRoman,Bold"/>
              </a:rPr>
              <a:t>University of Cádiz, INMAR, Applied Physics Department, Puerto Real, Spain (</a:t>
            </a:r>
            <a:r>
              <a:rPr lang="en-US" sz="2000" kern="0" dirty="0">
                <a:effectLst/>
                <a:latin typeface="TimesNewRoman,Bold"/>
                <a:ea typeface="Aptos" panose="020B0004020202020204" pitchFamily="34" charset="0"/>
                <a:cs typeface="TimesNewRoman,Bold"/>
                <a:hlinkClick r:id="rId2"/>
              </a:rPr>
              <a:t>carlos.roman@uca.es</a:t>
            </a:r>
            <a:r>
              <a:rPr lang="en-US" sz="2000" kern="0" dirty="0">
                <a:effectLst/>
                <a:latin typeface="TimesNewRoman,Bold"/>
                <a:ea typeface="Aptos" panose="020B0004020202020204" pitchFamily="34" charset="0"/>
                <a:cs typeface="TimesNewRoman,Bold"/>
              </a:rPr>
              <a:t>); </a:t>
            </a:r>
            <a:r>
              <a:rPr lang="en-US" sz="2000" kern="0" baseline="30000" dirty="0">
                <a:effectLst/>
                <a:latin typeface="TimesNewRoman,Bold"/>
                <a:ea typeface="Aptos" panose="020B0004020202020204" pitchFamily="34" charset="0"/>
                <a:cs typeface="TimesNewRoman,Bold"/>
              </a:rPr>
              <a:t>2</a:t>
            </a:r>
            <a:r>
              <a:rPr lang="en-US" sz="2000" kern="0" dirty="0">
                <a:effectLst/>
                <a:latin typeface="TimesNewRoman,Bold"/>
                <a:ea typeface="Aptos" panose="020B0004020202020204" pitchFamily="34" charset="0"/>
                <a:cs typeface="TimesNewRoman,Bold"/>
              </a:rPr>
              <a:t>Asperatus Consulting, 30063 Beaver Creek Road, Corvallis OR 97333, US;  </a:t>
            </a:r>
            <a:r>
              <a:rPr lang="en-US" sz="2000" kern="0" baseline="30000" dirty="0">
                <a:effectLst/>
                <a:latin typeface="TimesNewRoman,Bold"/>
                <a:ea typeface="Aptos" panose="020B0004020202020204" pitchFamily="34" charset="0"/>
                <a:cs typeface="TimesNewRoman,Bold"/>
              </a:rPr>
              <a:t>3</a:t>
            </a:r>
            <a:r>
              <a:rPr lang="en-US" sz="2000" kern="0" dirty="0">
                <a:effectLst/>
                <a:latin typeface="TimesNewRoman,Bold"/>
                <a:ea typeface="Aptos" panose="020B0004020202020204" pitchFamily="34" charset="0"/>
                <a:cs typeface="TimesNewRoman,Bold"/>
              </a:rPr>
              <a:t>Department of Environmental Science, Policy and Management, University of California Berkeley, Berkeley, CA, US; </a:t>
            </a:r>
            <a:r>
              <a:rPr lang="en-US" sz="2000" kern="0" baseline="30000" dirty="0">
                <a:effectLst/>
                <a:latin typeface="TimesNewRoman,Bold"/>
                <a:ea typeface="Aptos" panose="020B0004020202020204" pitchFamily="34" charset="0"/>
                <a:cs typeface="TimesNewRoman,Bold"/>
              </a:rPr>
              <a:t>4</a:t>
            </a:r>
            <a:r>
              <a:rPr lang="en-US" sz="2000" kern="0" dirty="0">
                <a:effectLst/>
                <a:latin typeface="TimesNewRoman,Bold"/>
                <a:ea typeface="Aptos" panose="020B0004020202020204" pitchFamily="34" charset="0"/>
                <a:cs typeface="TimesNewRoman,Bold"/>
              </a:rPr>
              <a:t>Max-Planck Institute for Biogeochemistry, Biogeochemical Integration, Jena, Germany; </a:t>
            </a:r>
            <a:r>
              <a:rPr lang="en-US" sz="2000" kern="0" baseline="30000" dirty="0">
                <a:effectLst/>
                <a:latin typeface="TimesNewRoman,Bold"/>
                <a:ea typeface="Aptos" panose="020B0004020202020204" pitchFamily="34" charset="0"/>
                <a:cs typeface="TimesNewRoman,Bold"/>
              </a:rPr>
              <a:t>5</a:t>
            </a:r>
            <a:r>
              <a:rPr lang="en-US" sz="2000" kern="0" dirty="0">
                <a:effectLst/>
                <a:latin typeface="TimesNewRoman,Bold"/>
                <a:ea typeface="Aptos" panose="020B0004020202020204" pitchFamily="34" charset="0"/>
                <a:cs typeface="TimesNewRoman,Bold"/>
              </a:rPr>
              <a:t>Department of Forestry and Environmental Resources, North Carolina State University, Raleigh, NC 27607, </a:t>
            </a:r>
            <a:r>
              <a:rPr lang="en-US" sz="2000" kern="0" dirty="0">
                <a:latin typeface="TimesNewRoman,Bold"/>
              </a:rPr>
              <a:t>US</a:t>
            </a:r>
          </a:p>
        </p:txBody>
      </p:sp>
      <p:sp>
        <p:nvSpPr>
          <p:cNvPr id="19" name="CuadroTexto 18">
            <a:extLst>
              <a:ext uri="{FF2B5EF4-FFF2-40B4-BE49-F238E27FC236}">
                <a16:creationId xmlns:a16="http://schemas.microsoft.com/office/drawing/2014/main" id="{3D4CBCA6-5C89-0403-BE59-1C73C83591FC}"/>
              </a:ext>
            </a:extLst>
          </p:cNvPr>
          <p:cNvSpPr txBox="1"/>
          <p:nvPr/>
        </p:nvSpPr>
        <p:spPr>
          <a:xfrm>
            <a:off x="745816" y="5516894"/>
            <a:ext cx="30910594" cy="7452000"/>
          </a:xfrm>
          <a:prstGeom prst="roundRect">
            <a:avLst/>
          </a:prstGeom>
          <a:solidFill>
            <a:schemeClr val="bg2">
              <a:lumMod val="90000"/>
            </a:schemeClr>
          </a:solidFill>
          <a:ln>
            <a:solidFill>
              <a:schemeClr val="tx1"/>
            </a:solidFill>
          </a:ln>
        </p:spPr>
        <p:txBody>
          <a:bodyPr wrap="square">
            <a:spAutoFit/>
          </a:bodyPr>
          <a:lstStyle/>
          <a:p>
            <a:pPr algn="ctr"/>
            <a:r>
              <a:rPr lang="en-US" sz="3600" dirty="0">
                <a:solidFill>
                  <a:schemeClr val="accent4">
                    <a:lumMod val="50000"/>
                  </a:schemeClr>
                </a:solidFill>
                <a:latin typeface="Palatino Linotype" panose="02040502050505030304" pitchFamily="18" charset="0"/>
              </a:rPr>
              <a:t>.</a:t>
            </a: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r>
              <a:rPr lang="en-US" sz="2800" dirty="0">
                <a:solidFill>
                  <a:schemeClr val="accent4">
                    <a:lumMod val="50000"/>
                  </a:schemeClr>
                </a:solidFill>
                <a:latin typeface="Palatino Linotype" panose="02040502050505030304" pitchFamily="18" charset="0"/>
              </a:rPr>
              <a:t> </a:t>
            </a:r>
          </a:p>
          <a:p>
            <a:pPr algn="ctr"/>
            <a:endParaRPr lang="en-US" sz="2800" b="0" i="0" u="none" strike="noStrike" baseline="0" dirty="0">
              <a:solidFill>
                <a:schemeClr val="accent4">
                  <a:lumMod val="50000"/>
                </a:schemeClr>
              </a:solidFill>
              <a:latin typeface="Palatino Linotype" panose="02040502050505030304" pitchFamily="18" charset="0"/>
            </a:endParaRPr>
          </a:p>
          <a:p>
            <a:pPr algn="ctr"/>
            <a:endParaRPr lang="en-US" sz="2800" dirty="0">
              <a:solidFill>
                <a:schemeClr val="accent4">
                  <a:lumMod val="50000"/>
                </a:schemeClr>
              </a:solidFill>
              <a:latin typeface="Palatino Linotype" panose="02040502050505030304" pitchFamily="18" charset="0"/>
            </a:endParaRPr>
          </a:p>
          <a:p>
            <a:pPr algn="ctr"/>
            <a:endParaRPr lang="en-US" sz="2800" b="0" i="0" u="none" strike="noStrike" baseline="0" dirty="0">
              <a:solidFill>
                <a:schemeClr val="accent4">
                  <a:lumMod val="50000"/>
                </a:schemeClr>
              </a:solidFill>
              <a:latin typeface="Palatino Linotype" panose="02040502050505030304" pitchFamily="18" charset="0"/>
            </a:endParaRPr>
          </a:p>
        </p:txBody>
      </p:sp>
      <p:sp>
        <p:nvSpPr>
          <p:cNvPr id="30" name="CuadroTexto 29">
            <a:extLst>
              <a:ext uri="{FF2B5EF4-FFF2-40B4-BE49-F238E27FC236}">
                <a16:creationId xmlns:a16="http://schemas.microsoft.com/office/drawing/2014/main" id="{FD4DDA76-447F-0686-0BCF-EDDD1ED752D3}"/>
              </a:ext>
            </a:extLst>
          </p:cNvPr>
          <p:cNvSpPr txBox="1"/>
          <p:nvPr/>
        </p:nvSpPr>
        <p:spPr>
          <a:xfrm>
            <a:off x="744347" y="5800166"/>
            <a:ext cx="30910594" cy="6709529"/>
          </a:xfrm>
          <a:prstGeom prst="rect">
            <a:avLst/>
          </a:prstGeom>
          <a:noFill/>
        </p:spPr>
        <p:txBody>
          <a:bodyPr wrap="square">
            <a:spAutoFit/>
          </a:bodyPr>
          <a:lstStyle/>
          <a:p>
            <a:pPr algn="ctr"/>
            <a:r>
              <a:rPr lang="en-US" sz="8000" b="1" i="0" strike="noStrike" baseline="0" dirty="0">
                <a:latin typeface="Palatino Linotype" panose="02040502050505030304" pitchFamily="18" charset="0"/>
              </a:rPr>
              <a:t>MAIN OBJECTIVES</a:t>
            </a:r>
          </a:p>
          <a:p>
            <a:pPr algn="ctr"/>
            <a:endParaRPr lang="en-US" sz="2000" b="1" i="0" strike="noStrike" baseline="0" dirty="0">
              <a:latin typeface="Palatino Linotype" panose="02040502050505030304" pitchFamily="18" charset="0"/>
            </a:endParaRPr>
          </a:p>
          <a:p>
            <a:pPr algn="ctr"/>
            <a:endParaRPr lang="en-US" sz="1000" b="1" dirty="0">
              <a:latin typeface="Palatino Linotype" panose="02040502050505030304" pitchFamily="18" charset="0"/>
            </a:endParaRPr>
          </a:p>
          <a:p>
            <a:pPr algn="ctr"/>
            <a:r>
              <a:rPr lang="en-US" sz="7200" b="1" dirty="0">
                <a:latin typeface="Palatino Linotype" panose="02040502050505030304" pitchFamily="18" charset="0"/>
              </a:rPr>
              <a:t>To </a:t>
            </a:r>
            <a:r>
              <a:rPr lang="en-US" sz="7200" b="1" i="0" u="none" strike="noStrike" baseline="0" dirty="0">
                <a:latin typeface="Palatino Linotype" panose="02040502050505030304" pitchFamily="18" charset="0"/>
              </a:rPr>
              <a:t>share flux </a:t>
            </a:r>
            <a:r>
              <a:rPr lang="en-US" sz="7200" b="1" dirty="0">
                <a:latin typeface="Palatino Linotype" panose="02040502050505030304" pitchFamily="18" charset="0"/>
              </a:rPr>
              <a:t>s</a:t>
            </a:r>
            <a:r>
              <a:rPr lang="en-US" sz="7200" b="1" i="0" u="none" strike="noStrike" baseline="0" dirty="0">
                <a:latin typeface="Palatino Linotype" panose="02040502050505030304" pitchFamily="18" charset="0"/>
              </a:rPr>
              <a:t>cience beyond typical research activities</a:t>
            </a:r>
          </a:p>
          <a:p>
            <a:pPr algn="ctr"/>
            <a:endParaRPr lang="en-US" sz="7200" dirty="0">
              <a:latin typeface="Palatino Linotype" panose="02040502050505030304" pitchFamily="18" charset="0"/>
            </a:endParaRPr>
          </a:p>
          <a:p>
            <a:pPr algn="ctr"/>
            <a:r>
              <a:rPr lang="en-US" sz="7200" b="1" i="0" u="none" strike="noStrike" baseline="0" dirty="0">
                <a:latin typeface="Palatino Linotype" panose="02040502050505030304" pitchFamily="18" charset="0"/>
              </a:rPr>
              <a:t>To bridge gaps between </a:t>
            </a:r>
            <a:r>
              <a:rPr lang="en-US" sz="7200" b="1" dirty="0">
                <a:latin typeface="Palatino Linotype" panose="02040502050505030304" pitchFamily="18" charset="0"/>
              </a:rPr>
              <a:t>flux </a:t>
            </a:r>
            <a:r>
              <a:rPr lang="en-US" sz="7200" b="1" i="0" u="none" strike="noStrike" baseline="0" dirty="0">
                <a:latin typeface="Palatino Linotype" panose="02040502050505030304" pitchFamily="18" charset="0"/>
              </a:rPr>
              <a:t>scientists and the rest of the world!</a:t>
            </a:r>
          </a:p>
          <a:p>
            <a:pPr algn="ctr"/>
            <a:r>
              <a:rPr lang="en-US" sz="4800" dirty="0">
                <a:latin typeface="Palatino Linotype" panose="02040502050505030304" pitchFamily="18" charset="0"/>
              </a:rPr>
              <a:t>(</a:t>
            </a:r>
            <a:r>
              <a:rPr lang="en-US" sz="4800" b="0" i="0" u="none" strike="noStrike" baseline="0" dirty="0">
                <a:latin typeface="Palatino Linotype" panose="02040502050505030304" pitchFamily="18" charset="0"/>
              </a:rPr>
              <a:t>applied research, conservation of natural resources, government policies, </a:t>
            </a:r>
          </a:p>
          <a:p>
            <a:pPr algn="ctr"/>
            <a:r>
              <a:rPr lang="en-US" sz="4800" b="0" i="0" u="none" strike="noStrike" baseline="0" dirty="0">
                <a:latin typeface="Palatino Linotype" panose="02040502050505030304" pitchFamily="18" charset="0"/>
              </a:rPr>
              <a:t>incentive programs, popular belief, society in general!)</a:t>
            </a:r>
            <a:endParaRPr lang="en-US" sz="4800" dirty="0">
              <a:latin typeface="Palatino Linotype" panose="02040502050505030304" pitchFamily="18" charset="0"/>
            </a:endParaRPr>
          </a:p>
        </p:txBody>
      </p:sp>
      <p:sp>
        <p:nvSpPr>
          <p:cNvPr id="35" name="CuadroTexto 34">
            <a:extLst>
              <a:ext uri="{FF2B5EF4-FFF2-40B4-BE49-F238E27FC236}">
                <a16:creationId xmlns:a16="http://schemas.microsoft.com/office/drawing/2014/main" id="{B06E1ABB-3F0F-8917-31AC-0B26F8703E0C}"/>
              </a:ext>
            </a:extLst>
          </p:cNvPr>
          <p:cNvSpPr txBox="1"/>
          <p:nvPr/>
        </p:nvSpPr>
        <p:spPr>
          <a:xfrm>
            <a:off x="902248" y="41109289"/>
            <a:ext cx="30594791" cy="1886927"/>
          </a:xfrm>
          <a:prstGeom prst="rect">
            <a:avLst/>
          </a:prstGeom>
          <a:noFill/>
        </p:spPr>
        <p:txBody>
          <a:bodyPr wrap="square">
            <a:spAutoFit/>
          </a:bodyPr>
          <a:lstStyle/>
          <a:p>
            <a:pPr algn="ctr">
              <a:lnSpc>
                <a:spcPct val="107000"/>
              </a:lnSpc>
              <a:spcAft>
                <a:spcPts val="800"/>
              </a:spcAft>
            </a:pPr>
            <a:r>
              <a:rPr lang="en-US" sz="3200" b="1" i="1" kern="0" dirty="0">
                <a:latin typeface="TimesNewRoman"/>
                <a:ea typeface="Aptos" panose="020B0004020202020204" pitchFamily="34" charset="0"/>
                <a:cs typeface="TimesNewRoman"/>
              </a:rPr>
              <a:t>ACKNOWLEDGEMENTS</a:t>
            </a:r>
            <a:endParaRPr lang="en-US" sz="2200" i="1" kern="0" dirty="0">
              <a:latin typeface="TimesNewRoman"/>
              <a:ea typeface="Aptos" panose="020B0004020202020204" pitchFamily="34" charset="0"/>
              <a:cs typeface="Times New Roman" panose="02020603050405020304" pitchFamily="18" charset="0"/>
            </a:endParaRPr>
          </a:p>
          <a:p>
            <a:pPr algn="just">
              <a:lnSpc>
                <a:spcPct val="107000"/>
              </a:lnSpc>
              <a:spcAft>
                <a:spcPts val="800"/>
              </a:spcAft>
            </a:pPr>
            <a:r>
              <a:rPr lang="en-US" sz="2200" i="1" kern="0" dirty="0">
                <a:latin typeface="TimesNewRoman"/>
                <a:ea typeface="Aptos" panose="020B0004020202020204" pitchFamily="34" charset="0"/>
                <a:cs typeface="Times New Roman" panose="02020603050405020304" pitchFamily="18" charset="0"/>
              </a:rPr>
              <a:t>WIND4US project (Disentangling the complexity of the WIND systems in coastal areas FOR a better Understanding of their impacts on Society), funded by the 2023 Research Consolidation call for projects of the Ministry of Sciences and Innovation and the Spanish Research Agency inside “Plan de </a:t>
            </a:r>
            <a:r>
              <a:rPr lang="en-US" sz="2200" i="1" kern="0" dirty="0" err="1">
                <a:latin typeface="TimesNewRoman"/>
                <a:ea typeface="Aptos" panose="020B0004020202020204" pitchFamily="34" charset="0"/>
                <a:cs typeface="Times New Roman" panose="02020603050405020304" pitchFamily="18" charset="0"/>
              </a:rPr>
              <a:t>Recuperación</a:t>
            </a:r>
            <a:r>
              <a:rPr lang="en-US" sz="2200" i="1" kern="0" dirty="0">
                <a:latin typeface="TimesNewRoman"/>
                <a:ea typeface="Aptos" panose="020B0004020202020204" pitchFamily="34" charset="0"/>
                <a:cs typeface="Times New Roman" panose="02020603050405020304" pitchFamily="18" charset="0"/>
              </a:rPr>
              <a:t>, </a:t>
            </a:r>
            <a:r>
              <a:rPr lang="en-US" sz="2200" i="1" kern="0" dirty="0" err="1">
                <a:latin typeface="TimesNewRoman"/>
                <a:ea typeface="Aptos" panose="020B0004020202020204" pitchFamily="34" charset="0"/>
                <a:cs typeface="Times New Roman" panose="02020603050405020304" pitchFamily="18" charset="0"/>
              </a:rPr>
              <a:t>Transformación</a:t>
            </a:r>
            <a:r>
              <a:rPr lang="en-US" sz="2200" i="1" kern="0" dirty="0">
                <a:latin typeface="TimesNewRoman"/>
                <a:ea typeface="Aptos" panose="020B0004020202020204" pitchFamily="34" charset="0"/>
                <a:cs typeface="Times New Roman" panose="02020603050405020304" pitchFamily="18" charset="0"/>
              </a:rPr>
              <a:t> y </a:t>
            </a:r>
            <a:r>
              <a:rPr lang="en-US" sz="2200" i="1" kern="0" dirty="0" err="1">
                <a:latin typeface="TimesNewRoman"/>
                <a:ea typeface="Aptos" panose="020B0004020202020204" pitchFamily="34" charset="0"/>
                <a:cs typeface="Times New Roman" panose="02020603050405020304" pitchFamily="18" charset="0"/>
              </a:rPr>
              <a:t>Resiliencia</a:t>
            </a:r>
            <a:r>
              <a:rPr lang="en-US" sz="2200" i="1" kern="0" dirty="0">
                <a:latin typeface="TimesNewRoman"/>
                <a:ea typeface="Aptos" panose="020B0004020202020204" pitchFamily="34" charset="0"/>
                <a:cs typeface="Times New Roman" panose="02020603050405020304" pitchFamily="18" charset="0"/>
              </a:rPr>
              <a:t>” (</a:t>
            </a:r>
            <a:r>
              <a:rPr lang="en-US" sz="2200" i="1" kern="0" dirty="0" err="1">
                <a:latin typeface="TimesNewRoman"/>
                <a:ea typeface="Aptos" panose="020B0004020202020204" pitchFamily="34" charset="0"/>
                <a:cs typeface="Times New Roman" panose="02020603050405020304" pitchFamily="18" charset="0"/>
              </a:rPr>
              <a:t>NextGenerationEU</a:t>
            </a:r>
            <a:r>
              <a:rPr lang="en-US" sz="2200" i="1" kern="0" dirty="0">
                <a:latin typeface="TimesNewRoman"/>
                <a:ea typeface="Aptos" panose="020B0004020202020204" pitchFamily="34" charset="0"/>
                <a:cs typeface="Times New Roman" panose="02020603050405020304" pitchFamily="18" charset="0"/>
              </a:rPr>
              <a:t> funding).</a:t>
            </a:r>
          </a:p>
          <a:p>
            <a:pPr algn="just">
              <a:lnSpc>
                <a:spcPct val="107000"/>
              </a:lnSpc>
              <a:spcAft>
                <a:spcPts val="800"/>
              </a:spcAft>
            </a:pPr>
            <a:r>
              <a:rPr lang="en-US" sz="2200" i="1" kern="0" dirty="0">
                <a:effectLst/>
                <a:latin typeface="TimesNewRoman"/>
                <a:ea typeface="Aptos" panose="020B0004020202020204" pitchFamily="34" charset="0"/>
                <a:cs typeface="TimesNewRoman"/>
              </a:rPr>
              <a:t>OceanUCA</a:t>
            </a:r>
            <a:r>
              <a:rPr lang="en-US" sz="2200" i="1" kern="0" dirty="0">
                <a:latin typeface="TimesNewRoman"/>
                <a:ea typeface="Aptos" panose="020B0004020202020204" pitchFamily="34" charset="0"/>
                <a:cs typeface="TimesNewRoman"/>
              </a:rPr>
              <a:t> </a:t>
            </a:r>
            <a:r>
              <a:rPr lang="en-US" sz="2200" i="1" kern="0" dirty="0">
                <a:effectLst/>
                <a:latin typeface="TimesNewRoman"/>
                <a:ea typeface="Aptos" panose="020B0004020202020204" pitchFamily="34" charset="0"/>
                <a:cs typeface="TimesNewRoman"/>
              </a:rPr>
              <a:t>project, funded by the 2023 call for Marine Sciences </a:t>
            </a:r>
            <a:r>
              <a:rPr lang="en-US" sz="2200" i="1" kern="0" dirty="0" err="1">
                <a:effectLst/>
                <a:latin typeface="TimesNewRoman"/>
                <a:ea typeface="Aptos" panose="020B0004020202020204" pitchFamily="34" charset="0"/>
                <a:cs typeface="TimesNewRoman"/>
              </a:rPr>
              <a:t>I+D+i</a:t>
            </a:r>
            <a:r>
              <a:rPr lang="en-US" sz="2200" i="1" kern="0" dirty="0">
                <a:effectLst/>
                <a:latin typeface="TimesNewRoman"/>
                <a:ea typeface="Aptos" panose="020B0004020202020204" pitchFamily="34" charset="0"/>
                <a:cs typeface="TimesNewRoman"/>
              </a:rPr>
              <a:t> projects in the frame of: “Plan </a:t>
            </a:r>
            <a:r>
              <a:rPr lang="en-US" sz="2200" i="1" kern="0" dirty="0" err="1">
                <a:effectLst/>
                <a:latin typeface="TimesNewRoman"/>
                <a:ea typeface="Aptos" panose="020B0004020202020204" pitchFamily="34" charset="0"/>
                <a:cs typeface="TimesNewRoman"/>
              </a:rPr>
              <a:t>Complementario</a:t>
            </a:r>
            <a:r>
              <a:rPr lang="en-US" sz="2200" i="1" kern="0" dirty="0">
                <a:effectLst/>
                <a:latin typeface="TimesNewRoman"/>
                <a:ea typeface="Aptos" panose="020B0004020202020204" pitchFamily="34" charset="0"/>
                <a:cs typeface="TimesNewRoman"/>
              </a:rPr>
              <a:t> de </a:t>
            </a:r>
            <a:r>
              <a:rPr lang="en-US" sz="2200" i="1" kern="0" dirty="0" err="1">
                <a:effectLst/>
                <a:latin typeface="TimesNewRoman"/>
                <a:ea typeface="Aptos" panose="020B0004020202020204" pitchFamily="34" charset="0"/>
                <a:cs typeface="TimesNewRoman"/>
              </a:rPr>
              <a:t>Ciencias</a:t>
            </a:r>
            <a:r>
              <a:rPr lang="en-US" sz="2200" i="1" kern="0" dirty="0">
                <a:effectLst/>
                <a:latin typeface="TimesNewRoman"/>
                <a:ea typeface="Aptos" panose="020B0004020202020204" pitchFamily="34" charset="0"/>
                <a:cs typeface="TimesNewRoman"/>
              </a:rPr>
              <a:t> Marinas of Junta de Andalucía” and “Plan de </a:t>
            </a:r>
            <a:r>
              <a:rPr lang="en-US" sz="2200" i="1" kern="0" dirty="0" err="1">
                <a:effectLst/>
                <a:latin typeface="TimesNewRoman"/>
                <a:ea typeface="Aptos" panose="020B0004020202020204" pitchFamily="34" charset="0"/>
                <a:cs typeface="TimesNewRoman"/>
              </a:rPr>
              <a:t>Recuperación</a:t>
            </a:r>
            <a:r>
              <a:rPr lang="en-US" sz="2200" i="1" kern="0" dirty="0">
                <a:effectLst/>
                <a:latin typeface="TimesNewRoman"/>
                <a:ea typeface="Aptos" panose="020B0004020202020204" pitchFamily="34" charset="0"/>
                <a:cs typeface="TimesNewRoman"/>
              </a:rPr>
              <a:t>, </a:t>
            </a:r>
            <a:r>
              <a:rPr lang="en-US" sz="2200" i="1" kern="0" dirty="0" err="1">
                <a:effectLst/>
                <a:latin typeface="TimesNewRoman"/>
                <a:ea typeface="Aptos" panose="020B0004020202020204" pitchFamily="34" charset="0"/>
                <a:cs typeface="TimesNewRoman"/>
              </a:rPr>
              <a:t>Transformación</a:t>
            </a:r>
            <a:r>
              <a:rPr lang="en-US" sz="2200" i="1" kern="0" dirty="0">
                <a:effectLst/>
                <a:latin typeface="TimesNewRoman"/>
                <a:ea typeface="Aptos" panose="020B0004020202020204" pitchFamily="34" charset="0"/>
                <a:cs typeface="TimesNewRoman"/>
              </a:rPr>
              <a:t> y </a:t>
            </a:r>
            <a:r>
              <a:rPr lang="en-US" sz="2200" i="1" kern="0" dirty="0" err="1">
                <a:effectLst/>
                <a:latin typeface="TimesNewRoman"/>
                <a:ea typeface="Aptos" panose="020B0004020202020204" pitchFamily="34" charset="0"/>
                <a:cs typeface="TimesNewRoman"/>
              </a:rPr>
              <a:t>Resiliencia</a:t>
            </a:r>
            <a:r>
              <a:rPr lang="en-US" sz="2200" i="1" kern="0" dirty="0">
                <a:effectLst/>
                <a:latin typeface="TimesNewRoman"/>
                <a:ea typeface="Aptos" panose="020B0004020202020204" pitchFamily="34" charset="0"/>
                <a:cs typeface="TimesNewRoman"/>
              </a:rPr>
              <a:t>” (</a:t>
            </a:r>
            <a:r>
              <a:rPr lang="en-US" sz="2200" i="1" kern="0" dirty="0" err="1">
                <a:effectLst/>
                <a:latin typeface="TimesNewRoman"/>
                <a:ea typeface="Aptos" panose="020B0004020202020204" pitchFamily="34" charset="0"/>
                <a:cs typeface="TimesNewRoman"/>
              </a:rPr>
              <a:t>NextGenerationEU</a:t>
            </a:r>
            <a:r>
              <a:rPr lang="en-US" sz="2200" i="1" kern="0" dirty="0">
                <a:effectLst/>
                <a:latin typeface="TimesNewRoman"/>
                <a:ea typeface="Aptos" panose="020B0004020202020204" pitchFamily="34" charset="0"/>
                <a:cs typeface="TimesNewRoman"/>
              </a:rPr>
              <a:t> funding).</a:t>
            </a:r>
          </a:p>
        </p:txBody>
      </p:sp>
      <p:pic>
        <p:nvPicPr>
          <p:cNvPr id="13" name="Imagen 12" descr="Logotipo&#10;&#10;Descripción generada automáticamente">
            <a:extLst>
              <a:ext uri="{FF2B5EF4-FFF2-40B4-BE49-F238E27FC236}">
                <a16:creationId xmlns:a16="http://schemas.microsoft.com/office/drawing/2014/main" id="{BEC3F88D-7111-1A51-67B8-F8A3DA2F1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055" y="333270"/>
            <a:ext cx="4029075" cy="3914775"/>
          </a:xfrm>
          <a:prstGeom prst="rect">
            <a:avLst/>
          </a:prstGeom>
        </p:spPr>
      </p:pic>
      <p:grpSp>
        <p:nvGrpSpPr>
          <p:cNvPr id="29" name="Grupo 28">
            <a:extLst>
              <a:ext uri="{FF2B5EF4-FFF2-40B4-BE49-F238E27FC236}">
                <a16:creationId xmlns:a16="http://schemas.microsoft.com/office/drawing/2014/main" id="{EAE82370-1B55-7F2E-F258-E6CB8F213790}"/>
              </a:ext>
            </a:extLst>
          </p:cNvPr>
          <p:cNvGrpSpPr/>
          <p:nvPr/>
        </p:nvGrpSpPr>
        <p:grpSpPr>
          <a:xfrm>
            <a:off x="744347" y="14864703"/>
            <a:ext cx="14811667" cy="12600000"/>
            <a:chOff x="1683685" y="15081202"/>
            <a:chExt cx="14811667" cy="12600000"/>
          </a:xfrm>
        </p:grpSpPr>
        <p:sp>
          <p:nvSpPr>
            <p:cNvPr id="24" name="Rectángulo: esquinas redondeadas 23">
              <a:extLst>
                <a:ext uri="{FF2B5EF4-FFF2-40B4-BE49-F238E27FC236}">
                  <a16:creationId xmlns:a16="http://schemas.microsoft.com/office/drawing/2014/main" id="{235EBED7-4B9D-DF70-3AFD-3FCBF2D2170C}"/>
                </a:ext>
              </a:extLst>
            </p:cNvPr>
            <p:cNvSpPr/>
            <p:nvPr/>
          </p:nvSpPr>
          <p:spPr>
            <a:xfrm>
              <a:off x="1683685" y="15081202"/>
              <a:ext cx="14760000" cy="12600000"/>
            </a:xfrm>
            <a:prstGeom prst="roundRect">
              <a:avLst>
                <a:gd name="adj" fmla="val 12982"/>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4DB211D3-65AB-2BF9-DB7F-B05F5A89EFA8}"/>
                </a:ext>
              </a:extLst>
            </p:cNvPr>
            <p:cNvSpPr txBox="1"/>
            <p:nvPr/>
          </p:nvSpPr>
          <p:spPr>
            <a:xfrm>
              <a:off x="1768463" y="15461045"/>
              <a:ext cx="14726889" cy="11418510"/>
            </a:xfrm>
            <a:prstGeom prst="rect">
              <a:avLst/>
            </a:prstGeom>
            <a:noFill/>
          </p:spPr>
          <p:txBody>
            <a:bodyPr wrap="square">
              <a:spAutoFit/>
            </a:bodyPr>
            <a:lstStyle/>
            <a:p>
              <a:pPr algn="ctr"/>
              <a:endParaRPr lang="en-US" sz="1000" b="1" dirty="0">
                <a:solidFill>
                  <a:schemeClr val="accent1">
                    <a:lumMod val="75000"/>
                  </a:schemeClr>
                </a:solidFill>
                <a:latin typeface="Palatino Linotype" panose="02040502050505030304" pitchFamily="18" charset="0"/>
              </a:endParaRPr>
            </a:p>
            <a:p>
              <a:pPr algn="ctr"/>
              <a:r>
                <a:rPr lang="en-US" sz="7200" b="1" dirty="0">
                  <a:latin typeface="Palatino Linotype" panose="02040502050505030304" pitchFamily="18" charset="0"/>
                </a:rPr>
                <a:t>Facilitating flux-related communication beyond scientists!</a:t>
              </a:r>
            </a:p>
            <a:p>
              <a:pPr algn="ctr"/>
              <a:endParaRPr lang="en-US" sz="5400" b="1"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Flux terminology glossary. Translation of audiovisual material into different languages.</a:t>
              </a: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Linking education and outreach. </a:t>
              </a:r>
            </a:p>
            <a:p>
              <a:pPr algn="ctr"/>
              <a:r>
                <a:rPr lang="en-US" sz="4800" b="1" dirty="0">
                  <a:solidFill>
                    <a:schemeClr val="accent1">
                      <a:lumMod val="75000"/>
                    </a:schemeClr>
                  </a:solidFill>
                  <a:latin typeface="Palatino Linotype" panose="02040502050505030304" pitchFamily="18" charset="0"/>
                </a:rPr>
                <a:t>Young scientist training in outreach.</a:t>
              </a:r>
            </a:p>
          </p:txBody>
        </p:sp>
      </p:grpSp>
      <p:sp>
        <p:nvSpPr>
          <p:cNvPr id="8" name="CuadroTexto 7">
            <a:extLst>
              <a:ext uri="{FF2B5EF4-FFF2-40B4-BE49-F238E27FC236}">
                <a16:creationId xmlns:a16="http://schemas.microsoft.com/office/drawing/2014/main" id="{A5042692-8156-E07A-184A-C061D20C7A49}"/>
              </a:ext>
            </a:extLst>
          </p:cNvPr>
          <p:cNvSpPr txBox="1"/>
          <p:nvPr/>
        </p:nvSpPr>
        <p:spPr>
          <a:xfrm>
            <a:off x="0" y="13364628"/>
            <a:ext cx="32399288" cy="1323439"/>
          </a:xfrm>
          <a:prstGeom prst="rect">
            <a:avLst/>
          </a:prstGeom>
          <a:noFill/>
          <a:ln>
            <a:noFill/>
          </a:ln>
        </p:spPr>
        <p:txBody>
          <a:bodyPr wrap="square">
            <a:spAutoFit/>
          </a:bodyPr>
          <a:lstStyle/>
          <a:p>
            <a:pPr algn="ctr"/>
            <a:r>
              <a:rPr lang="en-US" sz="8000" b="1" i="0" strike="noStrike" baseline="0" dirty="0">
                <a:latin typeface="Palatino Linotype" panose="02040502050505030304" pitchFamily="18" charset="0"/>
              </a:rPr>
              <a:t>SOME ACTIVITIES…</a:t>
            </a:r>
            <a:endParaRPr lang="es-ES" sz="16600" dirty="0"/>
          </a:p>
        </p:txBody>
      </p:sp>
      <p:grpSp>
        <p:nvGrpSpPr>
          <p:cNvPr id="31" name="Grupo 30">
            <a:extLst>
              <a:ext uri="{FF2B5EF4-FFF2-40B4-BE49-F238E27FC236}">
                <a16:creationId xmlns:a16="http://schemas.microsoft.com/office/drawing/2014/main" id="{92C29162-6BE5-7E97-D20F-84FA0C1136A3}"/>
              </a:ext>
            </a:extLst>
          </p:cNvPr>
          <p:cNvGrpSpPr/>
          <p:nvPr/>
        </p:nvGrpSpPr>
        <p:grpSpPr>
          <a:xfrm>
            <a:off x="16868792" y="14860904"/>
            <a:ext cx="14863334" cy="12600000"/>
            <a:chOff x="16576351" y="14857163"/>
            <a:chExt cx="14863334" cy="12600000"/>
          </a:xfrm>
        </p:grpSpPr>
        <p:sp>
          <p:nvSpPr>
            <p:cNvPr id="11" name="Rectángulo: esquinas redondeadas 10">
              <a:extLst>
                <a:ext uri="{FF2B5EF4-FFF2-40B4-BE49-F238E27FC236}">
                  <a16:creationId xmlns:a16="http://schemas.microsoft.com/office/drawing/2014/main" id="{DDB4607B-B8AA-3150-5ECA-5F160D199F1A}"/>
                </a:ext>
              </a:extLst>
            </p:cNvPr>
            <p:cNvSpPr/>
            <p:nvPr/>
          </p:nvSpPr>
          <p:spPr>
            <a:xfrm>
              <a:off x="16576351" y="14857163"/>
              <a:ext cx="14760000" cy="12600000"/>
            </a:xfrm>
            <a:prstGeom prst="roundRect">
              <a:avLst>
                <a:gd name="adj" fmla="val 12982"/>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811A62FE-D353-E76B-3E26-A9F9961B5BC9}"/>
                </a:ext>
              </a:extLst>
            </p:cNvPr>
            <p:cNvSpPr txBox="1"/>
            <p:nvPr/>
          </p:nvSpPr>
          <p:spPr>
            <a:xfrm>
              <a:off x="16679685" y="15303643"/>
              <a:ext cx="14760000" cy="12064841"/>
            </a:xfrm>
            <a:prstGeom prst="rect">
              <a:avLst/>
            </a:prstGeom>
            <a:noFill/>
          </p:spPr>
          <p:txBody>
            <a:bodyPr wrap="square">
              <a:spAutoFit/>
            </a:bodyPr>
            <a:lstStyle/>
            <a:p>
              <a:pPr algn="ctr"/>
              <a:endParaRPr lang="en-US" sz="1000" b="1" dirty="0">
                <a:solidFill>
                  <a:schemeClr val="accent1">
                    <a:lumMod val="75000"/>
                  </a:schemeClr>
                </a:solidFill>
                <a:latin typeface="Palatino Linotype" panose="02040502050505030304" pitchFamily="18" charset="0"/>
              </a:endParaRPr>
            </a:p>
            <a:p>
              <a:pPr algn="ctr"/>
              <a:r>
                <a:rPr lang="en-US" sz="7200" b="1" dirty="0">
                  <a:latin typeface="Palatino Linotype" panose="02040502050505030304" pitchFamily="18" charset="0"/>
                </a:rPr>
                <a:t>Art to expand flux science </a:t>
              </a:r>
            </a:p>
            <a:p>
              <a:pPr algn="ctr"/>
              <a:r>
                <a:rPr lang="en-US" sz="7200" b="1" dirty="0">
                  <a:latin typeface="Palatino Linotype" panose="02040502050505030304" pitchFamily="18" charset="0"/>
                </a:rPr>
                <a:t>in our imagination!</a:t>
              </a:r>
            </a:p>
            <a:p>
              <a:pPr algn="ctr"/>
              <a:endParaRPr lang="en-US" sz="5400" b="1"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Using emotions and creativity.</a:t>
              </a:r>
            </a:p>
            <a:p>
              <a:pPr algn="ctr"/>
              <a:endParaRPr lang="en-US" sz="5400" b="1"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Collaborations between artist and researchers at flux tower sites to contemplate </a:t>
              </a:r>
            </a:p>
            <a:p>
              <a:pPr algn="ctr"/>
              <a:r>
                <a:rPr lang="en-US" sz="4800" b="1" dirty="0">
                  <a:solidFill>
                    <a:schemeClr val="accent1">
                      <a:lumMod val="75000"/>
                    </a:schemeClr>
                  </a:solidFill>
                  <a:latin typeface="Palatino Linotype" panose="02040502050505030304" pitchFamily="18" charset="0"/>
                </a:rPr>
                <a:t>the biosphere's breath.</a:t>
              </a:r>
            </a:p>
          </p:txBody>
        </p:sp>
      </p:grpSp>
      <p:grpSp>
        <p:nvGrpSpPr>
          <p:cNvPr id="32" name="Grupo 31">
            <a:extLst>
              <a:ext uri="{FF2B5EF4-FFF2-40B4-BE49-F238E27FC236}">
                <a16:creationId xmlns:a16="http://schemas.microsoft.com/office/drawing/2014/main" id="{773BA854-7129-63CD-246E-59AC8A9B3138}"/>
              </a:ext>
            </a:extLst>
          </p:cNvPr>
          <p:cNvGrpSpPr/>
          <p:nvPr/>
        </p:nvGrpSpPr>
        <p:grpSpPr>
          <a:xfrm>
            <a:off x="718168" y="28417757"/>
            <a:ext cx="14780695" cy="12600000"/>
            <a:chOff x="1116035" y="28264986"/>
            <a:chExt cx="14780695" cy="12600000"/>
          </a:xfrm>
        </p:grpSpPr>
        <p:sp>
          <p:nvSpPr>
            <p:cNvPr id="14" name="Rectángulo: esquinas redondeadas 13">
              <a:extLst>
                <a:ext uri="{FF2B5EF4-FFF2-40B4-BE49-F238E27FC236}">
                  <a16:creationId xmlns:a16="http://schemas.microsoft.com/office/drawing/2014/main" id="{EB76579C-4305-A819-78C4-1E6EBD735ED7}"/>
                </a:ext>
              </a:extLst>
            </p:cNvPr>
            <p:cNvSpPr/>
            <p:nvPr/>
          </p:nvSpPr>
          <p:spPr>
            <a:xfrm>
              <a:off x="1116035" y="28264986"/>
              <a:ext cx="14760000" cy="12600000"/>
            </a:xfrm>
            <a:prstGeom prst="roundRect">
              <a:avLst>
                <a:gd name="adj" fmla="val 12982"/>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25C09D6B-D79F-CB01-A33C-2A8EB979518F}"/>
                </a:ext>
              </a:extLst>
            </p:cNvPr>
            <p:cNvSpPr txBox="1"/>
            <p:nvPr/>
          </p:nvSpPr>
          <p:spPr>
            <a:xfrm>
              <a:off x="1169841" y="28727550"/>
              <a:ext cx="14726889" cy="11880175"/>
            </a:xfrm>
            <a:prstGeom prst="rect">
              <a:avLst/>
            </a:prstGeom>
            <a:noFill/>
          </p:spPr>
          <p:txBody>
            <a:bodyPr wrap="square">
              <a:spAutoFit/>
            </a:bodyPr>
            <a:lstStyle/>
            <a:p>
              <a:pPr algn="ctr"/>
              <a:endParaRPr lang="en-US" sz="1000" b="1" dirty="0">
                <a:solidFill>
                  <a:schemeClr val="accent1">
                    <a:lumMod val="75000"/>
                  </a:schemeClr>
                </a:solidFill>
                <a:latin typeface="Palatino Linotype" panose="02040502050505030304" pitchFamily="18" charset="0"/>
              </a:endParaRPr>
            </a:p>
            <a:p>
              <a:pPr algn="ctr"/>
              <a:r>
                <a:rPr lang="en-US" sz="7200" b="1" dirty="0">
                  <a:latin typeface="Palatino Linotype" panose="02040502050505030304" pitchFamily="18" charset="0"/>
                </a:rPr>
                <a:t>Flux podcasts</a:t>
              </a:r>
            </a:p>
            <a:p>
              <a:pPr algn="ctr"/>
              <a:endParaRPr lang="en-US" sz="6000" b="1"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Bridging the gap between eddy covariance flux scientists and stakeholders.</a:t>
              </a: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dirty="0">
                <a:solidFill>
                  <a:schemeClr val="accent1">
                    <a:lumMod val="75000"/>
                  </a:schemeClr>
                </a:solidFill>
                <a:latin typeface="Palatino Linotype" panose="02040502050505030304" pitchFamily="18" charset="0"/>
              </a:endParaRPr>
            </a:p>
            <a:p>
              <a:pPr algn="ctr"/>
              <a:endParaRPr lang="en-US" sz="4800" b="1" dirty="0">
                <a:solidFill>
                  <a:schemeClr val="accent1">
                    <a:lumMod val="75000"/>
                  </a:schemeClr>
                </a:solidFill>
                <a:latin typeface="Palatino Linotype" panose="02040502050505030304" pitchFamily="18" charset="0"/>
              </a:endParaRPr>
            </a:p>
            <a:p>
              <a:pPr algn="ctr"/>
              <a:endParaRPr lang="en-US" sz="4800" b="1"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Interdisciplinary conversations between a diverse rotation of co-hosts, flux experts and stakeholders about flux science application.</a:t>
              </a:r>
              <a:endParaRPr lang="en-US" sz="4000" dirty="0">
                <a:solidFill>
                  <a:schemeClr val="accent1">
                    <a:lumMod val="75000"/>
                  </a:schemeClr>
                </a:solidFill>
                <a:latin typeface="Palatino Linotype" panose="02040502050505030304" pitchFamily="18" charset="0"/>
              </a:endParaRPr>
            </a:p>
          </p:txBody>
        </p:sp>
      </p:grpSp>
      <p:grpSp>
        <p:nvGrpSpPr>
          <p:cNvPr id="33" name="Grupo 32">
            <a:extLst>
              <a:ext uri="{FF2B5EF4-FFF2-40B4-BE49-F238E27FC236}">
                <a16:creationId xmlns:a16="http://schemas.microsoft.com/office/drawing/2014/main" id="{E199BF43-2FE0-880C-96F7-3C53436C6C4E}"/>
              </a:ext>
            </a:extLst>
          </p:cNvPr>
          <p:cNvGrpSpPr/>
          <p:nvPr/>
        </p:nvGrpSpPr>
        <p:grpSpPr>
          <a:xfrm>
            <a:off x="16861956" y="28417757"/>
            <a:ext cx="14766836" cy="12600000"/>
            <a:chOff x="16532835" y="28238834"/>
            <a:chExt cx="14766836" cy="12600000"/>
          </a:xfrm>
        </p:grpSpPr>
        <p:sp>
          <p:nvSpPr>
            <p:cNvPr id="18" name="Rectángulo: esquinas redondeadas 17">
              <a:extLst>
                <a:ext uri="{FF2B5EF4-FFF2-40B4-BE49-F238E27FC236}">
                  <a16:creationId xmlns:a16="http://schemas.microsoft.com/office/drawing/2014/main" id="{BA826DD6-C00B-4064-96F6-5DECA7BAD9FF}"/>
                </a:ext>
              </a:extLst>
            </p:cNvPr>
            <p:cNvSpPr/>
            <p:nvPr/>
          </p:nvSpPr>
          <p:spPr>
            <a:xfrm>
              <a:off x="16539671" y="28238834"/>
              <a:ext cx="14760000" cy="12600000"/>
            </a:xfrm>
            <a:prstGeom prst="roundRect">
              <a:avLst>
                <a:gd name="adj" fmla="val 12982"/>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C4DF43E1-2BFA-057D-2B07-095F1F187A7C}"/>
                </a:ext>
              </a:extLst>
            </p:cNvPr>
            <p:cNvSpPr txBox="1"/>
            <p:nvPr/>
          </p:nvSpPr>
          <p:spPr>
            <a:xfrm>
              <a:off x="16532835" y="28691088"/>
              <a:ext cx="14726889" cy="11233845"/>
            </a:xfrm>
            <a:prstGeom prst="rect">
              <a:avLst/>
            </a:prstGeom>
            <a:noFill/>
          </p:spPr>
          <p:txBody>
            <a:bodyPr wrap="square">
              <a:spAutoFit/>
            </a:bodyPr>
            <a:lstStyle/>
            <a:p>
              <a:pPr algn="ctr"/>
              <a:endParaRPr lang="en-US" sz="1000" b="1" dirty="0">
                <a:solidFill>
                  <a:schemeClr val="accent1">
                    <a:lumMod val="75000"/>
                  </a:schemeClr>
                </a:solidFill>
                <a:latin typeface="Palatino Linotype" panose="02040502050505030304" pitchFamily="18" charset="0"/>
              </a:endParaRPr>
            </a:p>
            <a:p>
              <a:pPr algn="ctr"/>
              <a:r>
                <a:rPr lang="en-US" sz="7200" b="1" dirty="0">
                  <a:latin typeface="Palatino Linotype" panose="02040502050505030304" pitchFamily="18" charset="0"/>
                </a:rPr>
                <a:t>Novel activities </a:t>
              </a:r>
            </a:p>
            <a:p>
              <a:pPr algn="ctr"/>
              <a:endParaRPr lang="en-US" sz="6000" b="1"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Activities out of scope of traditional ones.</a:t>
              </a: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endParaRPr lang="en-US" sz="5400" dirty="0">
                <a:solidFill>
                  <a:schemeClr val="accent1">
                    <a:lumMod val="75000"/>
                  </a:schemeClr>
                </a:solidFill>
                <a:latin typeface="Palatino Linotype" panose="02040502050505030304" pitchFamily="18" charset="0"/>
              </a:endParaRPr>
            </a:p>
            <a:p>
              <a:pPr algn="ctr"/>
              <a:r>
                <a:rPr lang="en-US" sz="4800" b="1" dirty="0">
                  <a:solidFill>
                    <a:schemeClr val="accent1">
                      <a:lumMod val="75000"/>
                    </a:schemeClr>
                  </a:solidFill>
                  <a:latin typeface="Palatino Linotype" panose="02040502050505030304" pitchFamily="18" charset="0"/>
                </a:rPr>
                <a:t>Testing new ways of science communication.</a:t>
              </a:r>
            </a:p>
          </p:txBody>
        </p:sp>
      </p:grpSp>
      <p:pic>
        <p:nvPicPr>
          <p:cNvPr id="28" name="Imagen 27">
            <a:extLst>
              <a:ext uri="{FF2B5EF4-FFF2-40B4-BE49-F238E27FC236}">
                <a16:creationId xmlns:a16="http://schemas.microsoft.com/office/drawing/2014/main" id="{335232BA-E736-412D-D830-0FC264316454}"/>
              </a:ext>
            </a:extLst>
          </p:cNvPr>
          <p:cNvPicPr>
            <a:picLocks noChangeAspect="1"/>
          </p:cNvPicPr>
          <p:nvPr/>
        </p:nvPicPr>
        <p:blipFill>
          <a:blip r:embed="rId4"/>
          <a:stretch>
            <a:fillRect/>
          </a:stretch>
        </p:blipFill>
        <p:spPr>
          <a:xfrm>
            <a:off x="20642967" y="32425751"/>
            <a:ext cx="7418318" cy="6027383"/>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34" name="Imagen 33" descr="Un muelle sobre el mar&#10;&#10;Descripción generada automáticamente">
            <a:extLst>
              <a:ext uri="{FF2B5EF4-FFF2-40B4-BE49-F238E27FC236}">
                <a16:creationId xmlns:a16="http://schemas.microsoft.com/office/drawing/2014/main" id="{EF6834C1-5404-496E-7661-13F7436C6D92}"/>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l="3057" t="169" r="594" b="14973"/>
          <a:stretch/>
        </p:blipFill>
        <p:spPr>
          <a:xfrm>
            <a:off x="3929209" y="20344860"/>
            <a:ext cx="9133926" cy="3984909"/>
          </a:xfrm>
          <a:prstGeom prst="roundRect">
            <a:avLst>
              <a:gd name="adj" fmla="val 4167"/>
            </a:avLst>
          </a:prstGeom>
          <a:solidFill>
            <a:srgbClr val="FFFFFF"/>
          </a:solidFill>
          <a:ln w="19050" cap="sq">
            <a:solidFill>
              <a:schemeClr val="tx1"/>
            </a:solidFill>
            <a:miter lim="800000"/>
          </a:ln>
          <a:effectLst/>
          <a:scene3d>
            <a:camera prst="orthographicFront"/>
            <a:lightRig rig="threePt" dir="t">
              <a:rot lat="0" lon="0" rev="2700000"/>
            </a:lightRig>
          </a:scene3d>
          <a:sp3d>
            <a:contourClr>
              <a:srgbClr val="C0C0C0"/>
            </a:contourClr>
          </a:sp3d>
        </p:spPr>
      </p:pic>
      <p:pic>
        <p:nvPicPr>
          <p:cNvPr id="39" name="Imagen 38" descr="Diagrama&#10;&#10;Descripción generada automáticamente">
            <a:extLst>
              <a:ext uri="{FF2B5EF4-FFF2-40B4-BE49-F238E27FC236}">
                <a16:creationId xmlns:a16="http://schemas.microsoft.com/office/drawing/2014/main" id="{05E206ED-E608-AA59-E859-FAE489012057}"/>
              </a:ext>
            </a:extLst>
          </p:cNvPr>
          <p:cNvPicPr>
            <a:picLocks noChangeAspect="1"/>
          </p:cNvPicPr>
          <p:nvPr/>
        </p:nvPicPr>
        <p:blipFill>
          <a:blip r:embed="rId7">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30824" y="34105453"/>
            <a:ext cx="7644828" cy="4584398"/>
          </a:xfrm>
          <a:prstGeom prst="rect">
            <a:avLst/>
          </a:prstGeom>
        </p:spPr>
      </p:pic>
      <p:pic>
        <p:nvPicPr>
          <p:cNvPr id="41" name="Imagen 40" descr="Avión volando sobre el campo&#10;&#10;Descripción generada automáticamente">
            <a:extLst>
              <a:ext uri="{FF2B5EF4-FFF2-40B4-BE49-F238E27FC236}">
                <a16:creationId xmlns:a16="http://schemas.microsoft.com/office/drawing/2014/main" id="{9E497104-1CFA-57BF-93A7-EC677AE170F9}"/>
              </a:ext>
            </a:extLst>
          </p:cNvPr>
          <p:cNvPicPr>
            <a:picLocks noChangeAspect="1"/>
          </p:cNvPicPr>
          <p:nvPr/>
        </p:nvPicPr>
        <p:blipFill rotWithShape="1">
          <a:blip r:embed="rId8">
            <a:clrChange>
              <a:clrFrom>
                <a:srgbClr val="4680AE"/>
              </a:clrFrom>
              <a:clrTo>
                <a:srgbClr val="4680AE">
                  <a:alpha val="0"/>
                </a:srgbClr>
              </a:clrTo>
            </a:clrChange>
            <a:extLst>
              <a:ext uri="{28A0092B-C50C-407E-A947-70E740481C1C}">
                <a14:useLocalDpi xmlns:a14="http://schemas.microsoft.com/office/drawing/2010/main" val="0"/>
              </a:ext>
            </a:extLst>
          </a:blip>
          <a:srcRect l="15870" t="23685" r="4494" b="11077"/>
          <a:stretch/>
        </p:blipFill>
        <p:spPr>
          <a:xfrm>
            <a:off x="10644638" y="32251335"/>
            <a:ext cx="4728137" cy="5162899"/>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Imagen 41" descr="Avión volando sobre el campo&#10;&#10;Descripción generada automáticamente">
            <a:extLst>
              <a:ext uri="{FF2B5EF4-FFF2-40B4-BE49-F238E27FC236}">
                <a16:creationId xmlns:a16="http://schemas.microsoft.com/office/drawing/2014/main" id="{590D0F25-3712-3BD5-03AD-AA6E94AD891C}"/>
              </a:ext>
            </a:extLst>
          </p:cNvPr>
          <p:cNvPicPr>
            <a:picLocks noChangeAspect="1"/>
          </p:cNvPicPr>
          <p:nvPr/>
        </p:nvPicPr>
        <p:blipFill rotWithShape="1">
          <a:blip r:embed="rId9">
            <a:clrChange>
              <a:clrFrom>
                <a:srgbClr val="4680AE"/>
              </a:clrFrom>
              <a:clrTo>
                <a:srgbClr val="4680AE">
                  <a:alpha val="0"/>
                </a:srgbClr>
              </a:clrTo>
            </a:clrChange>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l="15870" t="23685" r="4494" b="11077"/>
          <a:stretch/>
        </p:blipFill>
        <p:spPr>
          <a:xfrm>
            <a:off x="9082671" y="34013921"/>
            <a:ext cx="1273737" cy="139086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Imagen 42" descr="Avión volando sobre el campo&#10;&#10;Descripción generada automáticamente">
            <a:extLst>
              <a:ext uri="{FF2B5EF4-FFF2-40B4-BE49-F238E27FC236}">
                <a16:creationId xmlns:a16="http://schemas.microsoft.com/office/drawing/2014/main" id="{7F3EEAC4-FC90-A681-27DA-4C611C2D348A}"/>
              </a:ext>
            </a:extLst>
          </p:cNvPr>
          <p:cNvPicPr>
            <a:picLocks noChangeAspect="1"/>
          </p:cNvPicPr>
          <p:nvPr/>
        </p:nvPicPr>
        <p:blipFill rotWithShape="1">
          <a:blip r:embed="rId11">
            <a:clrChange>
              <a:clrFrom>
                <a:srgbClr val="4680AE"/>
              </a:clrFrom>
              <a:clrTo>
                <a:srgbClr val="4680AE">
                  <a:alpha val="0"/>
                </a:srgbClr>
              </a:clrTo>
            </a:clrChange>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val="0"/>
              </a:ext>
            </a:extLst>
          </a:blip>
          <a:srcRect l="15870" t="23685" r="4494" b="11077"/>
          <a:stretch/>
        </p:blipFill>
        <p:spPr>
          <a:xfrm>
            <a:off x="6475962" y="34562713"/>
            <a:ext cx="554551" cy="605543"/>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Imagen 43" descr="Avión volando sobre el campo&#10;&#10;Descripción generada automáticamente">
            <a:extLst>
              <a:ext uri="{FF2B5EF4-FFF2-40B4-BE49-F238E27FC236}">
                <a16:creationId xmlns:a16="http://schemas.microsoft.com/office/drawing/2014/main" id="{46DE511A-9064-C221-10DF-51CC98216E5A}"/>
              </a:ext>
            </a:extLst>
          </p:cNvPr>
          <p:cNvPicPr>
            <a:picLocks noChangeAspect="1"/>
          </p:cNvPicPr>
          <p:nvPr/>
        </p:nvPicPr>
        <p:blipFill rotWithShape="1">
          <a:blip r:embed="rId12">
            <a:clrChange>
              <a:clrFrom>
                <a:srgbClr val="4680AE"/>
              </a:clrFrom>
              <a:clrTo>
                <a:srgbClr val="4680AE">
                  <a:alpha val="0"/>
                </a:srgbClr>
              </a:clrTo>
            </a:clrChange>
            <a:extLst>
              <a:ext uri="{BEBA8EAE-BF5A-486C-A8C5-ECC9F3942E4B}">
                <a14:imgProps xmlns:a14="http://schemas.microsoft.com/office/drawing/2010/main">
                  <a14:imgLayer r:embed="rId10">
                    <a14:imgEffect>
                      <a14:artisticCutout/>
                    </a14:imgEffect>
                  </a14:imgLayer>
                </a14:imgProps>
              </a:ext>
              <a:ext uri="{28A0092B-C50C-407E-A947-70E740481C1C}">
                <a14:useLocalDpi xmlns:a14="http://schemas.microsoft.com/office/drawing/2010/main" val="0"/>
              </a:ext>
            </a:extLst>
          </a:blip>
          <a:srcRect l="15870" t="23685" r="4494" b="11077"/>
          <a:stretch/>
        </p:blipFill>
        <p:spPr>
          <a:xfrm>
            <a:off x="7597935" y="33996517"/>
            <a:ext cx="898237" cy="980832"/>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Imagen 47" descr="Código QR&#10;&#10;Descripción generada automáticamente">
            <a:extLst>
              <a:ext uri="{FF2B5EF4-FFF2-40B4-BE49-F238E27FC236}">
                <a16:creationId xmlns:a16="http://schemas.microsoft.com/office/drawing/2014/main" id="{5E3E3FD4-505D-8FE7-B8F6-3717B0E0EC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71900" y="514712"/>
            <a:ext cx="3733333" cy="3733333"/>
          </a:xfrm>
          <a:prstGeom prst="rect">
            <a:avLst/>
          </a:prstGeom>
        </p:spPr>
      </p:pic>
      <p:pic>
        <p:nvPicPr>
          <p:cNvPr id="6" name="Imagen 5" descr="Código QR&#10;&#10;Descripción generada automáticamente">
            <a:extLst>
              <a:ext uri="{FF2B5EF4-FFF2-40B4-BE49-F238E27FC236}">
                <a16:creationId xmlns:a16="http://schemas.microsoft.com/office/drawing/2014/main" id="{61D5AB95-0F9E-0052-BD6D-C9D5BA199BF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58365" y="28954728"/>
            <a:ext cx="1505593" cy="1505593"/>
          </a:xfrm>
          <a:prstGeom prst="rect">
            <a:avLst/>
          </a:prstGeom>
        </p:spPr>
      </p:pic>
      <p:pic>
        <p:nvPicPr>
          <p:cNvPr id="16" name="Imagen 15" descr="Código QR&#10;&#10;Descripción generada automáticamente">
            <a:extLst>
              <a:ext uri="{FF2B5EF4-FFF2-40B4-BE49-F238E27FC236}">
                <a16:creationId xmlns:a16="http://schemas.microsoft.com/office/drawing/2014/main" id="{C6E3916F-B13E-5EEE-7D3B-0995A3A92550}"/>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85769" y="16510724"/>
            <a:ext cx="1505594" cy="1505594"/>
          </a:xfrm>
          <a:prstGeom prst="rect">
            <a:avLst/>
          </a:prstGeom>
        </p:spPr>
      </p:pic>
      <p:pic>
        <p:nvPicPr>
          <p:cNvPr id="4" name="Imagen 3" descr="Vista de una montaña&#10;&#10;Descripción generada automáticamente con confianza media">
            <a:extLst>
              <a:ext uri="{FF2B5EF4-FFF2-40B4-BE49-F238E27FC236}">
                <a16:creationId xmlns:a16="http://schemas.microsoft.com/office/drawing/2014/main" id="{6183E6F5-CF06-F239-568B-31586E754210}"/>
              </a:ext>
            </a:extLst>
          </p:cNvPr>
          <p:cNvPicPr>
            <a:picLocks noChangeAspect="1"/>
          </p:cNvPicPr>
          <p:nvPr/>
        </p:nvPicPr>
        <p:blipFill rotWithShape="1">
          <a:blip r:embed="rId16">
            <a:extLst>
              <a:ext uri="{28A0092B-C50C-407E-A947-70E740481C1C}">
                <a14:useLocalDpi xmlns:a14="http://schemas.microsoft.com/office/drawing/2010/main" val="0"/>
              </a:ext>
            </a:extLst>
          </a:blip>
          <a:srcRect t="15952" b="10254"/>
          <a:stretch/>
        </p:blipFill>
        <p:spPr>
          <a:xfrm>
            <a:off x="19552126" y="20063508"/>
            <a:ext cx="9599999" cy="3984909"/>
          </a:xfrm>
          <a:prstGeom prst="roundRect">
            <a:avLst>
              <a:gd name="adj" fmla="val 4005"/>
            </a:avLst>
          </a:prstGeom>
          <a:solidFill>
            <a:srgbClr val="FFFFFF">
              <a:shade val="85000"/>
            </a:srgbClr>
          </a:solidFill>
          <a:ln w="28575">
            <a:solidFill>
              <a:schemeClr val="tx1"/>
            </a:solidFill>
          </a:ln>
          <a:effectLst/>
        </p:spPr>
      </p:pic>
      <p:sp>
        <p:nvSpPr>
          <p:cNvPr id="3" name="CuadroTexto 2">
            <a:extLst>
              <a:ext uri="{FF2B5EF4-FFF2-40B4-BE49-F238E27FC236}">
                <a16:creationId xmlns:a16="http://schemas.microsoft.com/office/drawing/2014/main" id="{6CC6338B-5CCC-BA20-161B-EC6B54C960C9}"/>
              </a:ext>
            </a:extLst>
          </p:cNvPr>
          <p:cNvSpPr txBox="1"/>
          <p:nvPr/>
        </p:nvSpPr>
        <p:spPr>
          <a:xfrm>
            <a:off x="24943540" y="24093700"/>
            <a:ext cx="4208585" cy="369332"/>
          </a:xfrm>
          <a:prstGeom prst="rect">
            <a:avLst/>
          </a:prstGeom>
          <a:noFill/>
        </p:spPr>
        <p:txBody>
          <a:bodyPr wrap="square">
            <a:spAutoFit/>
          </a:bodyPr>
          <a:lstStyle/>
          <a:p>
            <a:pPr algn="r"/>
            <a:r>
              <a:rPr lang="en-US" i="1" dirty="0"/>
              <a:t>@Alex Irving (Oregon State University)</a:t>
            </a:r>
            <a:endParaRPr lang="es-ES" i="1" dirty="0"/>
          </a:p>
        </p:txBody>
      </p:sp>
      <p:pic>
        <p:nvPicPr>
          <p:cNvPr id="15" name="Imagen 55">
            <a:extLst>
              <a:ext uri="{FF2B5EF4-FFF2-40B4-BE49-F238E27FC236}">
                <a16:creationId xmlns:a16="http://schemas.microsoft.com/office/drawing/2014/main" id="{AA0D52F5-ADC6-FD19-43BA-3E5BF1E95B33}"/>
              </a:ext>
            </a:extLst>
          </p:cNvPr>
          <p:cNvPicPr>
            <a:picLocks noChangeAspect="1"/>
          </p:cNvPicPr>
          <p:nvPr/>
        </p:nvPicPr>
        <p:blipFill>
          <a:blip r:embed="rId17"/>
          <a:stretch>
            <a:fillRect/>
          </a:stretch>
        </p:blipFill>
        <p:spPr>
          <a:xfrm>
            <a:off x="18788235" y="41057271"/>
            <a:ext cx="3304959" cy="618557"/>
          </a:xfrm>
          <a:prstGeom prst="rect">
            <a:avLst/>
          </a:prstGeom>
        </p:spPr>
      </p:pic>
    </p:spTree>
    <p:extLst>
      <p:ext uri="{BB962C8B-B14F-4D97-AF65-F5344CB8AC3E}">
        <p14:creationId xmlns:p14="http://schemas.microsoft.com/office/powerpoint/2010/main" val="78164940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820</TotalTime>
  <Words>389</Words>
  <Application>Microsoft Office PowerPoint</Application>
  <PresentationFormat>Personalizado</PresentationFormat>
  <Paragraphs>105</Paragraphs>
  <Slides>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vt:i4>
      </vt:variant>
    </vt:vector>
  </HeadingPairs>
  <TitlesOfParts>
    <vt:vector size="8" baseType="lpstr">
      <vt:lpstr>Aptos</vt:lpstr>
      <vt:lpstr>Aptos Display</vt:lpstr>
      <vt:lpstr>Arial</vt:lpstr>
      <vt:lpstr>Palatino Linotype</vt:lpstr>
      <vt:lpstr>TimesNewRoman</vt:lpstr>
      <vt:lpstr>TimesNewRoman,Bold</vt:lpstr>
      <vt:lpstr>Tema de Office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Román Cascón</dc:creator>
  <cp:lastModifiedBy>Carlos Román Cascón</cp:lastModifiedBy>
  <cp:revision>45</cp:revision>
  <dcterms:created xsi:type="dcterms:W3CDTF">2024-07-01T06:15:49Z</dcterms:created>
  <dcterms:modified xsi:type="dcterms:W3CDTF">2024-08-22T07:01:47Z</dcterms:modified>
</cp:coreProperties>
</file>