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2" r:id="rId2"/>
    <p:sldId id="276" r:id="rId3"/>
    <p:sldId id="274" r:id="rId4"/>
    <p:sldId id="273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64FF"/>
    <a:srgbClr val="E6E6E6"/>
    <a:srgbClr val="5A2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2"/>
    <p:restoredTop sz="94720"/>
  </p:normalViewPr>
  <p:slideViewPr>
    <p:cSldViewPr snapToGrid="0">
      <p:cViewPr>
        <p:scale>
          <a:sx n="154" d="100"/>
          <a:sy n="154" d="100"/>
        </p:scale>
        <p:origin x="220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FC067-13D7-E745-88BE-469A92812729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D1581-FBC3-FF45-B034-7D78A6BF3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NimbusRomNo9L"/>
              </a:rPr>
              <a:t>(</a:t>
            </a:r>
            <a:r>
              <a:rPr lang="pl-PL" sz="1800" dirty="0" err="1">
                <a:effectLst/>
                <a:latin typeface="NimbusRomNo9L"/>
              </a:rPr>
              <a:t>Chang</a:t>
            </a:r>
            <a:r>
              <a:rPr lang="pl-PL" sz="1800" dirty="0">
                <a:effectLst/>
                <a:latin typeface="NimbusRomNo9L"/>
              </a:rPr>
              <a:t> et al., 2016 </a:t>
            </a:r>
            <a:endParaRPr lang="pl-PL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6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3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5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4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D1581-FBC3-FF45-B034-7D78A6BF38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2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E7BA00-C955-8DAC-1B8A-5DCE002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F5657D-D40E-0B95-4DB0-BB7602CE2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B37F44-60CA-56BE-ADD7-F4191009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8C10DC-4459-BE99-EB17-B488C3DF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F9E7D1-D612-5588-1D31-81EF208A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A1AEA7-1B44-7324-51AA-7ADE6F4A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9BCF7EE-459C-770D-FAF5-944D99E2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A4BBAC-4C9F-F928-0632-0C118F97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95485A-630A-1B57-62A3-905EE33DA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6D245A-F2CD-6034-1C8F-17E170E2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8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91EC421-0CD6-E759-5EB7-EE4CB3747B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0556CA-0C90-3C9C-6819-9EC0C366E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3DBE94E-14CF-2567-9D4A-774CC276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10993-6F54-A17B-596D-D1721D1D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A9F123-B07D-39F1-210A-A60F9102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55037-3147-BA3E-D2FA-CD22FE02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020538-DD97-E9BB-AE89-CFD1CA4ED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3A54F5-7C76-02F4-C7CB-AFC346D5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8AFDDE-C1FB-B50B-867C-7295D258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744428-5872-0F56-FAD0-442C5C45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D7F077-D5D5-03D2-FF4A-BBABA0A1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9E4B91-F428-FDD7-CD17-F7D96E230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018FE4-70FE-A444-FD4B-8684124A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DD0DBF-B6C2-3E88-1565-0F49B8DB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1BFEDE-36B7-5880-7B92-2F25AC6E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482820-BB02-B07C-A310-63A5A291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79DE42-272A-AEB8-D24E-F5452411F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759CF9-D4CD-63F2-4EEE-6310FC409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A6B8C3-E733-F5A6-A549-94AA0DF4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CC7B1E-D260-C666-C07F-D2BDBE1C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836554-278D-67D7-E3BE-C8A9ABE7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7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5FCC16-918A-F8A2-8F7C-82D034CA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FB2A82-7C7F-42AE-4A8B-84936620E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5875B94-1A53-A81D-9607-2B70E9DF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AD4B2E7-A37C-2D74-4CD3-E6349FE7E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1758B29-534B-06D7-EF15-332946885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41D121-7637-6E78-90D4-4330FD12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0F10A78-5074-DFE0-8E43-5E9BACDA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44FB064-8F12-7D38-A46D-B862AAC6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3FB32A-F066-2DCC-7472-121B8F26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97A8CB5-DE1D-B090-F888-FA575EF5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220709-99E5-F60A-84C9-0FC84BF8E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4A3D1D-0467-CC9D-4B73-210F51C0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3B1AD78-8626-4E87-D2BF-C198D762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2D33A3D-1AAB-0797-432E-0E11D971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23ADB8-EA2B-456A-E32E-0C3BD8AA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3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7E7D77-6E30-CF37-7285-03390C88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AC0404-EC8C-A0CA-4FA7-F839AA79B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D4740C-D300-004B-0772-69A4B611E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3F815A-869C-C66C-F487-1EF34066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FE9BAE-388E-B0D2-98F9-F7318D47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119137-DE0A-6ADC-A780-89E9D52F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5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F5E223-3D8F-004D-E37D-CC429B97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EB63895-FD47-42AF-DD52-D9E11454F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3FDCBDD-4E19-6F6C-419E-8118CCCA1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1D4AC92-39A5-26FE-E9C9-660C80E1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9C2346-2892-84D1-0405-5B80CF29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EB50A20-820A-345D-3FF6-95F2F729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0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A2C5049-939A-1745-876D-992FE5F4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698159-90B6-46EA-65BA-7D5AEA9A1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FA194E-1095-5472-4310-6429231EA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A3A1A-C6A0-CC4E-8521-B0854FB86DDC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B3F2AA-5B5D-0329-67B1-0C1A62581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6DF6AE-1C12-9EC5-6787-F7056825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9942D-98D3-F74E-92E6-594080F8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9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2998" y="-142045"/>
            <a:ext cx="28551052" cy="16052801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716876F-E042-4C5D-13C9-2E7FE0541BC8}"/>
              </a:ext>
            </a:extLst>
          </p:cNvPr>
          <p:cNvSpPr txBox="1"/>
          <p:nvPr/>
        </p:nvSpPr>
        <p:spPr>
          <a:xfrm>
            <a:off x="145651" y="721236"/>
            <a:ext cx="1186963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0" i="0" u="none" strike="noStrike" dirty="0">
                <a:solidFill>
                  <a:schemeClr val="bg1"/>
                </a:solidFill>
                <a:effectLst/>
                <a:latin typeface="Bauhaus 93" pitchFamily="82" charset="0"/>
              </a:rPr>
              <a:t>High-resolution </a:t>
            </a:r>
            <a:r>
              <a:rPr lang="pl-PL" sz="5400" b="0" i="0" u="none" strike="noStrike" dirty="0" err="1">
                <a:solidFill>
                  <a:schemeClr val="bg1"/>
                </a:solidFill>
                <a:effectLst/>
                <a:latin typeface="Bauhaus 93" pitchFamily="82" charset="0"/>
              </a:rPr>
              <a:t>temperature</a:t>
            </a:r>
            <a:r>
              <a:rPr lang="pl-PL" sz="5400" b="0" i="0" u="none" strike="noStrike" dirty="0">
                <a:solidFill>
                  <a:schemeClr val="bg1"/>
                </a:solidFill>
                <a:effectLst/>
                <a:latin typeface="Bauhaus 93" pitchFamily="82" charset="0"/>
              </a:rPr>
              <a:t> </a:t>
            </a:r>
          </a:p>
          <a:p>
            <a:r>
              <a:rPr lang="pl-PL" sz="5400" b="0" i="0" u="none" strike="noStrike" dirty="0" err="1">
                <a:solidFill>
                  <a:schemeClr val="bg1"/>
                </a:solidFill>
                <a:effectLst/>
                <a:latin typeface="Bauhaus 93" pitchFamily="82" charset="0"/>
              </a:rPr>
              <a:t>profiling</a:t>
            </a:r>
            <a:r>
              <a:rPr lang="pl-PL" sz="5400" b="0" i="0" u="none" strike="noStrike" dirty="0">
                <a:solidFill>
                  <a:schemeClr val="bg1"/>
                </a:solidFill>
                <a:effectLst/>
                <a:latin typeface="Bauhaus 93" pitchFamily="82" charset="0"/>
              </a:rPr>
              <a:t> in the </a:t>
            </a:r>
            <a:r>
              <a:rPr lang="pl-PL" sz="5400" dirty="0">
                <a:solidFill>
                  <a:schemeClr val="bg1"/>
                </a:solidFill>
                <a:latin typeface="Bauhaus 93" pitchFamily="82" charset="0"/>
              </a:rPr>
              <a:t>Pi</a:t>
            </a:r>
            <a:r>
              <a:rPr lang="pl-PL" sz="5400" b="0" i="0" u="none" strike="noStrike" dirty="0">
                <a:solidFill>
                  <a:schemeClr val="bg1"/>
                </a:solidFill>
                <a:effectLst/>
                <a:latin typeface="Bauhaus 93" pitchFamily="82" charset="0"/>
              </a:rPr>
              <a:t> </a:t>
            </a:r>
            <a:r>
              <a:rPr lang="pl-PL" sz="5400" b="0" i="0" u="none" strike="noStrike" dirty="0" err="1">
                <a:solidFill>
                  <a:schemeClr val="bg1"/>
                </a:solidFill>
                <a:effectLst/>
                <a:latin typeface="Bauhaus 93" pitchFamily="82" charset="0"/>
              </a:rPr>
              <a:t>Chamber</a:t>
            </a:r>
            <a:endParaRPr lang="pl-PL" sz="5400" b="0" i="0" u="none" strike="noStrike" dirty="0">
              <a:solidFill>
                <a:schemeClr val="bg1"/>
              </a:solidFill>
              <a:effectLst/>
              <a:latin typeface="Bauhaus 93" pitchFamily="82" charset="0"/>
            </a:endParaRPr>
          </a:p>
          <a:p>
            <a:endParaRPr lang="pl-PL" dirty="0">
              <a:solidFill>
                <a:schemeClr val="bg1"/>
              </a:solidFill>
              <a:latin typeface="Bauhaus 93" pitchFamily="82" charset="0"/>
              <a:ea typeface="Times New Roman" panose="02020603050405020304" pitchFamily="18" charset="0"/>
            </a:endParaRPr>
          </a:p>
          <a:p>
            <a:endParaRPr lang="pl-PL" dirty="0">
              <a:solidFill>
                <a:schemeClr val="bg1"/>
              </a:solidFill>
              <a:latin typeface="Bauhaus 93" pitchFamily="82" charset="0"/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Robert Grosz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Kamal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Kant Chandrakar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Raymond A. Shaw</a:t>
            </a:r>
            <a:r>
              <a:rPr lang="pl-PL" sz="2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Jesse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C. Anderson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Will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Cantrell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</a:p>
          <a:p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and Szymon P. Malinowski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pl-PL" sz="2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r>
              <a:rPr lang="en-US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Institute of Geophysics, University of Warsaw, Poland</a:t>
            </a:r>
            <a:endParaRPr lang="pl-PL" sz="2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aseline="30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Mesoscale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&amp;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Microscale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Meteorology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Laboratory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NSF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National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Center for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Atmospheric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Research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USA</a:t>
            </a:r>
          </a:p>
          <a:p>
            <a:r>
              <a:rPr lang="pl-PL" sz="2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Department of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Physics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Michigan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Technological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University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USA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pl-PL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contact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rgrosz@fuw.edu.pl</a:t>
            </a:r>
            <a:endParaRPr lang="pl-PL" sz="6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1D3A0B58-1B1D-310E-AC99-E66BE1B53A1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98" y="908680"/>
            <a:ext cx="1379437" cy="1379437"/>
          </a:xfrm>
          <a:prstGeom prst="rect">
            <a:avLst/>
          </a:prstGeom>
        </p:spPr>
      </p:pic>
      <p:sp>
        <p:nvSpPr>
          <p:cNvPr id="59" name="Prostokąt 58">
            <a:extLst>
              <a:ext uri="{FF2B5EF4-FFF2-40B4-BE49-F238E27FC236}">
                <a16:creationId xmlns:a16="http://schemas.microsoft.com/office/drawing/2014/main" id="{8183F3BB-691E-672D-C863-F818F150CC18}"/>
              </a:ext>
            </a:extLst>
          </p:cNvPr>
          <p:cNvSpPr/>
          <p:nvPr/>
        </p:nvSpPr>
        <p:spPr>
          <a:xfrm>
            <a:off x="135418" y="5596764"/>
            <a:ext cx="8613727" cy="1080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About - National Center for Atmospheric Research - Organizations -  ENERGYDATA.INFO">
            <a:extLst>
              <a:ext uri="{FF2B5EF4-FFF2-40B4-BE49-F238E27FC236}">
                <a16:creationId xmlns:a16="http://schemas.microsoft.com/office/drawing/2014/main" id="{5D68066A-FACE-D44A-D7D5-E10D140A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78" y="5643211"/>
            <a:ext cx="2574834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Obraz 7172">
            <a:extLst>
              <a:ext uri="{FF2B5EF4-FFF2-40B4-BE49-F238E27FC236}">
                <a16:creationId xmlns:a16="http://schemas.microsoft.com/office/drawing/2014/main" id="{7DC1D72A-C115-AC7E-8E46-F81AF09EE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558" y="5650764"/>
            <a:ext cx="2949808" cy="972000"/>
          </a:xfrm>
          <a:prstGeom prst="rect">
            <a:avLst/>
          </a:prstGeom>
        </p:spPr>
      </p:pic>
      <p:pic>
        <p:nvPicPr>
          <p:cNvPr id="7175" name="Obraz 7174">
            <a:extLst>
              <a:ext uri="{FF2B5EF4-FFF2-40B4-BE49-F238E27FC236}">
                <a16:creationId xmlns:a16="http://schemas.microsoft.com/office/drawing/2014/main" id="{3A394828-7882-5E13-082C-6BE8611A7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5387" y="5143056"/>
            <a:ext cx="803004" cy="803004"/>
          </a:xfrm>
          <a:prstGeom prst="rect">
            <a:avLst/>
          </a:prstGeom>
          <a:solidFill>
            <a:schemeClr val="tx1">
              <a:lumMod val="95000"/>
              <a:lumOff val="5000"/>
              <a:alpha val="63597"/>
            </a:schemeClr>
          </a:solidFill>
          <a:ln>
            <a:noFill/>
          </a:ln>
        </p:spPr>
      </p:pic>
      <p:sp>
        <p:nvSpPr>
          <p:cNvPr id="7176" name="pole tekstowe 7175">
            <a:extLst>
              <a:ext uri="{FF2B5EF4-FFF2-40B4-BE49-F238E27FC236}">
                <a16:creationId xmlns:a16="http://schemas.microsoft.com/office/drawing/2014/main" id="{33E34408-278C-59CF-AEB3-A6E60E41DF72}"/>
              </a:ext>
            </a:extLst>
          </p:cNvPr>
          <p:cNvSpPr txBox="1"/>
          <p:nvPr/>
        </p:nvSpPr>
        <p:spPr>
          <a:xfrm>
            <a:off x="10718497" y="5946060"/>
            <a:ext cx="12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SCREEN CAPTURE WELCOME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D0CD2F-4696-6F7E-9B3E-BD223A44C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764" y="5649119"/>
            <a:ext cx="2195268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80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42052" y="0"/>
            <a:ext cx="28551052" cy="16052801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3F30CC12-FDE0-0BC1-FE2C-FD072847DE74}"/>
              </a:ext>
            </a:extLst>
          </p:cNvPr>
          <p:cNvGrpSpPr/>
          <p:nvPr/>
        </p:nvGrpSpPr>
        <p:grpSpPr>
          <a:xfrm>
            <a:off x="595165" y="330197"/>
            <a:ext cx="11046186" cy="6197602"/>
            <a:chOff x="595165" y="330197"/>
            <a:chExt cx="11046186" cy="6197602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D5AE1136-5198-49BA-F3E5-5CFD105A307D}"/>
                </a:ext>
              </a:extLst>
            </p:cNvPr>
            <p:cNvGrpSpPr/>
            <p:nvPr/>
          </p:nvGrpSpPr>
          <p:grpSpPr>
            <a:xfrm>
              <a:off x="3682427" y="330200"/>
              <a:ext cx="4827146" cy="6197599"/>
              <a:chOff x="3569368" y="377370"/>
              <a:chExt cx="5037603" cy="6480629"/>
            </a:xfrm>
          </p:grpSpPr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id="{CB79B013-1044-3B2B-3B09-BB5BA4F7C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" t="5503" r="310"/>
              <a:stretch/>
            </p:blipFill>
            <p:spPr>
              <a:xfrm>
                <a:off x="3569368" y="377370"/>
                <a:ext cx="5037603" cy="648062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FF1E67CA-803E-5A7E-08A3-1C61FAF23499}"/>
                  </a:ext>
                </a:extLst>
              </p:cNvPr>
              <p:cNvSpPr/>
              <p:nvPr/>
            </p:nvSpPr>
            <p:spPr>
              <a:xfrm>
                <a:off x="3569368" y="3430812"/>
                <a:ext cx="508000" cy="373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9B79E6B4-E0F8-D5A2-8889-6A61E6461D8D}"/>
                </a:ext>
              </a:extLst>
            </p:cNvPr>
            <p:cNvSpPr/>
            <p:nvPr/>
          </p:nvSpPr>
          <p:spPr>
            <a:xfrm>
              <a:off x="595165" y="330197"/>
              <a:ext cx="7914408" cy="31222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4D94594-F5EB-4A7D-9117-CBC30C4CCCAD}"/>
                </a:ext>
              </a:extLst>
            </p:cNvPr>
            <p:cNvSpPr/>
            <p:nvPr/>
          </p:nvSpPr>
          <p:spPr>
            <a:xfrm>
              <a:off x="3726943" y="3452494"/>
              <a:ext cx="7914408" cy="307530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06242798-85EB-75F2-A418-BC4999135E5E}"/>
                  </a:ext>
                </a:extLst>
              </p:cNvPr>
              <p:cNvSpPr txBox="1"/>
              <p:nvPr/>
            </p:nvSpPr>
            <p:spPr>
              <a:xfrm>
                <a:off x="577390" y="530995"/>
                <a:ext cx="3149553" cy="2578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scaling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method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proposed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by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Zhou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and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Xia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(2001) – </a:t>
                </a:r>
                <a14:m>
                  <m:oMath xmlns:m="http://schemas.openxmlformats.org/officeDocument/2006/math"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𝑓</m:t>
                    </m:r>
                    <m:r>
                      <a:rPr lang="pl-PL" sz="2000" i="1" baseline="30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2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𝑃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𝑓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– to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collapse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the PSD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curves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high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convergence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across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all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curves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around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pl-PL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𝑓</m:t>
                        </m:r>
                      </m:e>
                      <m:sub>
                        <m:r>
                          <a:rPr lang="pl-PL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𝑝</m:t>
                        </m:r>
                      </m:sub>
                    </m:sSub>
                    <m:r>
                      <a:rPr lang="pl-PL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4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Hz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06242798-85EB-75F2-A418-BC499913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0" y="530995"/>
                <a:ext cx="3149553" cy="2578206"/>
              </a:xfrm>
              <a:prstGeom prst="rect">
                <a:avLst/>
              </a:prstGeom>
              <a:blipFill>
                <a:blip r:embed="rId6"/>
                <a:stretch>
                  <a:fillRect l="-1606" t="-980" r="-803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016EFDF-6266-CEE5-0E21-DC5BB42DEB6A}"/>
              </a:ext>
            </a:extLst>
          </p:cNvPr>
          <p:cNvSpPr txBox="1"/>
          <p:nvPr/>
        </p:nvSpPr>
        <p:spPr>
          <a:xfrm>
            <a:off x="8582300" y="3607708"/>
            <a:ext cx="301453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three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spectrum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regimes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inertial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transition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dissipative</a:t>
            </a:r>
            <a:endParaRPr lang="pl-PL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linearity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slopes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log-log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coordinates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estimated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the Pearson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correlation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coefficient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</a:p>
          <a:p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2B0B820-8C83-E7E9-B111-6C8A577427AB}"/>
              </a:ext>
            </a:extLst>
          </p:cNvPr>
          <p:cNvSpPr txBox="1"/>
          <p:nvPr/>
        </p:nvSpPr>
        <p:spPr>
          <a:xfrm>
            <a:off x="9122000" y="211098"/>
            <a:ext cx="26568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4000" dirty="0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Power</a:t>
            </a:r>
          </a:p>
          <a:p>
            <a:pPr algn="r"/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Spectral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  <a:p>
            <a:pPr algn="r"/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Density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83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8852" y="-8585200"/>
            <a:ext cx="28551052" cy="160528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D62940D-9B77-EE99-8A4F-CAA3C872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0" t="8749" r="48722" b="-1316"/>
          <a:stretch/>
        </p:blipFill>
        <p:spPr>
          <a:xfrm>
            <a:off x="267439" y="3025538"/>
            <a:ext cx="5335090" cy="3417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47284E-62E1-9428-C5B6-EE3EA9E5AA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55" t="56889" r="2047"/>
          <a:stretch/>
        </p:blipFill>
        <p:spPr>
          <a:xfrm>
            <a:off x="4175973" y="280964"/>
            <a:ext cx="3840054" cy="238009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E1FDF6-6EC5-51DA-BC56-2AC4E0B6BF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129" t="8481" r="225" b="-1980"/>
          <a:stretch/>
        </p:blipFill>
        <p:spPr>
          <a:xfrm>
            <a:off x="6957279" y="3025538"/>
            <a:ext cx="4967282" cy="3417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21DFF6E-414C-C81F-F4D1-7FFDCF0EC7D2}"/>
              </a:ext>
            </a:extLst>
          </p:cNvPr>
          <p:cNvSpPr txBox="1"/>
          <p:nvPr/>
        </p:nvSpPr>
        <p:spPr>
          <a:xfrm>
            <a:off x="100504" y="1953175"/>
            <a:ext cx="4433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–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slopes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E3CC525-6FC6-4D88-0E91-AE7C59C9F5CD}"/>
              </a:ext>
            </a:extLst>
          </p:cNvPr>
          <p:cNvSpPr txBox="1"/>
          <p:nvPr/>
        </p:nvSpPr>
        <p:spPr>
          <a:xfrm>
            <a:off x="100505" y="106516"/>
            <a:ext cx="44337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Power</a:t>
            </a:r>
          </a:p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Spectral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Density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4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8694" y="-7456857"/>
            <a:ext cx="28551052" cy="160528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5DDF850-786C-6793-14F7-470422C2124D}"/>
              </a:ext>
            </a:extLst>
          </p:cNvPr>
          <p:cNvSpPr txBox="1"/>
          <p:nvPr/>
        </p:nvSpPr>
        <p:spPr>
          <a:xfrm>
            <a:off x="154172" y="203423"/>
            <a:ext cx="9131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DNS vs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experiment</a:t>
            </a:r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 – standard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deviation</a:t>
            </a:r>
            <a:endParaRPr lang="en-US" sz="4000" dirty="0">
              <a:latin typeface="Bauhaus 93" pitchFamily="8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FC6D54-54BE-E312-1D28-541C22DC7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04" y="1280890"/>
            <a:ext cx="6987440" cy="42962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4C8CE08-2544-A39C-ACEC-4B90C565775F}"/>
              </a:ext>
            </a:extLst>
          </p:cNvPr>
          <p:cNvSpPr txBox="1"/>
          <p:nvPr/>
        </p:nvSpPr>
        <p:spPr>
          <a:xfrm>
            <a:off x="154172" y="1628507"/>
            <a:ext cx="444446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Cloud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Model 1 (CM1) (Bryan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Fritsch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2002) with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computational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domain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960 × 960 × 500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grid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cells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The model and setup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described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detail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Chandrakar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al. (2022, 2023)</a:t>
            </a:r>
          </a:p>
          <a:p>
            <a:pPr algn="just"/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temperature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boundary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conditions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consistent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Eulerian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temperature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series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outputted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0.0012–0.0015 s</a:t>
            </a:r>
          </a:p>
        </p:txBody>
      </p:sp>
    </p:spTree>
    <p:extLst>
      <p:ext uri="{BB962C8B-B14F-4D97-AF65-F5344CB8AC3E}">
        <p14:creationId xmlns:p14="http://schemas.microsoft.com/office/powerpoint/2010/main" val="1793504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8652" y="-1168401"/>
            <a:ext cx="28551052" cy="160528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8AF5674-4FD3-3672-F82B-C65A84A89B17}"/>
              </a:ext>
            </a:extLst>
          </p:cNvPr>
          <p:cNvSpPr txBox="1"/>
          <p:nvPr/>
        </p:nvSpPr>
        <p:spPr>
          <a:xfrm>
            <a:off x="154172" y="203423"/>
            <a:ext cx="7010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DNS vs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experiment</a:t>
            </a:r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 –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skewness</a:t>
            </a:r>
            <a:endParaRPr lang="en-US" sz="4000" dirty="0">
              <a:latin typeface="Bauhaus 93" pitchFamily="8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21AF82-49FB-C492-EF4C-0B7577609F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3" t="4806" r="-170" b="49923"/>
          <a:stretch/>
        </p:blipFill>
        <p:spPr>
          <a:xfrm>
            <a:off x="701748" y="1350335"/>
            <a:ext cx="5215066" cy="32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E60E9E3-1CBA-867A-8A43-0DA08EC5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8" t="54729" r="243"/>
          <a:stretch/>
        </p:blipFill>
        <p:spPr>
          <a:xfrm>
            <a:off x="6337332" y="3037854"/>
            <a:ext cx="5215066" cy="324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0E06F04-D8D1-0985-2D56-52B11475C47B}"/>
              </a:ext>
            </a:extLst>
          </p:cNvPr>
          <p:cNvSpPr txBox="1"/>
          <p:nvPr/>
        </p:nvSpPr>
        <p:spPr>
          <a:xfrm>
            <a:off x="7019117" y="6360981"/>
            <a:ext cx="428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Mean vertical flow around the axis</a:t>
            </a:r>
          </a:p>
        </p:txBody>
      </p:sp>
    </p:spTree>
    <p:extLst>
      <p:ext uri="{BB962C8B-B14F-4D97-AF65-F5344CB8AC3E}">
        <p14:creationId xmlns:p14="http://schemas.microsoft.com/office/powerpoint/2010/main" val="3365902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09367" y="-590120"/>
            <a:ext cx="28551052" cy="160528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C2D7F1E-E9E7-157C-BED0-833F2C8F2727}"/>
              </a:ext>
            </a:extLst>
          </p:cNvPr>
          <p:cNvSpPr txBox="1"/>
          <p:nvPr/>
        </p:nvSpPr>
        <p:spPr>
          <a:xfrm>
            <a:off x="154173" y="203423"/>
            <a:ext cx="2791046" cy="73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Take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away</a:t>
            </a:r>
            <a:endParaRPr lang="en-US" sz="4000" dirty="0">
              <a:latin typeface="Bauhaus 93" pitchFamily="82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238CF0-BEC6-D209-5717-F3074D9A001B}"/>
              </a:ext>
            </a:extLst>
          </p:cNvPr>
          <p:cNvSpPr txBox="1"/>
          <p:nvPr/>
        </p:nvSpPr>
        <p:spPr>
          <a:xfrm>
            <a:off x="512964" y="1227157"/>
            <a:ext cx="1116607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basic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characteristics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significant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standard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deviation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skewness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and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exponents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power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spectrum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distribution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temperature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fluctuations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near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top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bottom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surfaces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-&gt; dynamics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thermal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plumes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their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interaction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the LSC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topographic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effects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n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major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differences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observed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corresponding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topographic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effects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likely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due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insufficient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time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series</a:t>
            </a:r>
            <a:r>
              <a:rPr lang="pl-PL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regimes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PSD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revealed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periodicity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LSC with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respect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temperature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differences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we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identified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three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distinct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regimes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inertial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(∼ −7/5),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transition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(∼ −3),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dissipative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(∼ −7).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break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between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inertial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transition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was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attributed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a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transition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from the LSC-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dominated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regime to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thermal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plume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regime.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findings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consistent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not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directly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related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RBC </a:t>
            </a:r>
            <a:r>
              <a:rPr lang="pl-PL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though </a:t>
            </a:r>
            <a:endParaRPr lang="pl-PL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versus DNS –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findings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showed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convincing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agreement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DNS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conducted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similar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thermodynamic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conditions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comparative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field.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Velocity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profiles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argument for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thermal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plumes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328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29228" y="-2726877"/>
            <a:ext cx="28551052" cy="160528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48D9084-BAF9-2392-7A0C-0E3641604131}"/>
              </a:ext>
            </a:extLst>
          </p:cNvPr>
          <p:cNvSpPr txBox="1"/>
          <p:nvPr/>
        </p:nvSpPr>
        <p:spPr>
          <a:xfrm>
            <a:off x="761790" y="1095837"/>
            <a:ext cx="1066842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Motivation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  <a:p>
            <a:endParaRPr lang="pl-PL" sz="32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 a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microphysical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perspective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which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primary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chamber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spatial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variability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scalar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fluctuations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within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chamber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including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properties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large-scale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circulation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(LSC),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crucial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impacts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not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positioning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instruments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inside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chamber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but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also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strategies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measurements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such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as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lengths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measurement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series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a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comprehensive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involved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different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phenomena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effectively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linked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together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aimed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addressing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full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spectrum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focus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the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study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endParaRPr lang="en-US" sz="32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08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28628" y="-8695877"/>
            <a:ext cx="28551052" cy="160528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25153C9-659C-6B8D-103C-55F4480BB062}"/>
              </a:ext>
            </a:extLst>
          </p:cNvPr>
          <p:cNvSpPr txBox="1"/>
          <p:nvPr/>
        </p:nvSpPr>
        <p:spPr>
          <a:xfrm>
            <a:off x="461961" y="270588"/>
            <a:ext cx="2872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Pi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Chamber</a:t>
            </a:r>
            <a:endParaRPr lang="en-US" sz="4000" dirty="0">
              <a:latin typeface="Bauhaus 93" pitchFamily="82" charset="0"/>
            </a:endParaRPr>
          </a:p>
        </p:txBody>
      </p:sp>
      <p:pic>
        <p:nvPicPr>
          <p:cNvPr id="3" name="Pi Chamber.mp4">
            <a:hlinkClick r:id="" action="ppaction://media"/>
            <a:extLst>
              <a:ext uri="{FF2B5EF4-FFF2-40B4-BE49-F238E27FC236}">
                <a16:creationId xmlns:a16="http://schemas.microsoft.com/office/drawing/2014/main" id="{52EFC633-D6AE-D151-1489-36B25CAEF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7888" y="443629"/>
            <a:ext cx="5307324" cy="298537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1166259-9E9A-3278-F212-3907EFB56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300" y="3841846"/>
            <a:ext cx="4361051" cy="261492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B7F9948-F09C-7903-B8DF-5FDD1F96F114}"/>
              </a:ext>
            </a:extLst>
          </p:cNvPr>
          <p:cNvSpPr txBox="1"/>
          <p:nvPr/>
        </p:nvSpPr>
        <p:spPr>
          <a:xfrm>
            <a:off x="461958" y="1205384"/>
            <a:ext cx="5965733" cy="18774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reproducible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controlled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measurements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across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wide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temporal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minutes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days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two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modes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pressure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reduction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Rayleigh-Bénard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convection</a:t>
            </a:r>
            <a:r>
              <a:rPr lang="pl-PL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8F28322A-C458-09EB-9D79-4604540943DF}"/>
                  </a:ext>
                </a:extLst>
              </p:cNvPr>
              <p:cNvSpPr txBox="1"/>
              <p:nvPr/>
            </p:nvSpPr>
            <p:spPr>
              <a:xfrm>
                <a:off x="6757164" y="4028249"/>
                <a:ext cx="5088771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The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established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LSC period (single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roll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) for temeprature difference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20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Δ</m:t>
                    </m:r>
                    <m:r>
                      <a:rPr lang="pl-PL" sz="20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𝑇</m:t>
                    </m:r>
                    <m:r>
                      <a:rPr lang="pl-PL" sz="2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12 K, was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approximated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𝜏</m:t>
                    </m:r>
                    <m:r>
                      <a:rPr lang="el-GR" sz="2000" i="1" baseline="-25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12</m:t>
                    </m:r>
                    <m:r>
                      <a:rPr lang="el-GR" sz="20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 ≈</m:t>
                    </m:r>
                  </m:oMath>
                </a14:m>
                <a:r>
                  <a:rPr lang="el-GR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72 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 (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moist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convection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with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mixing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ratio of 7.55</a:t>
                </a:r>
                <a:r>
                  <a:rPr lang="el-GR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 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g</a:t>
                </a:r>
                <a:r>
                  <a:rPr lang="el-GR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 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kg</a:t>
                </a:r>
                <a:r>
                  <a:rPr lang="pl-PL" sz="2000" baseline="30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−1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). </a:t>
                </a:r>
              </a:p>
            </p:txBody>
          </p:sp>
        </mc:Choice>
        <mc:Fallback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8F28322A-C458-09EB-9D79-46045409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164" y="4028249"/>
                <a:ext cx="5088771" cy="1323439"/>
              </a:xfrm>
              <a:prstGeom prst="rect">
                <a:avLst/>
              </a:prstGeom>
              <a:blipFill>
                <a:blip r:embed="rId9"/>
                <a:stretch>
                  <a:fillRect l="-995" t="-2857" r="-1244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A0C8E6D-4C11-B2A2-C1F0-3173868AD4D3}"/>
              </a:ext>
            </a:extLst>
          </p:cNvPr>
          <p:cNvSpPr txBox="1"/>
          <p:nvPr/>
        </p:nvSpPr>
        <p:spPr>
          <a:xfrm>
            <a:off x="6647887" y="5765086"/>
            <a:ext cx="5307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Anderson, J. C., </a:t>
            </a:r>
            <a:r>
              <a:rPr lang="pl-PL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al.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AMT, </a:t>
            </a:r>
            <a:r>
              <a:rPr lang="pl-P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5473–5485, (2021)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37BF8B9-9B3A-C3D6-2A21-7129BC2714E8}"/>
              </a:ext>
            </a:extLst>
          </p:cNvPr>
          <p:cNvSpPr txBox="1"/>
          <p:nvPr/>
        </p:nvSpPr>
        <p:spPr>
          <a:xfrm>
            <a:off x="874221" y="3244334"/>
            <a:ext cx="5141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1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Chang</a:t>
            </a:r>
            <a:r>
              <a:rPr lang="pl-PL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K., </a:t>
            </a:r>
            <a:r>
              <a:rPr lang="pl-PL" sz="18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al</a:t>
            </a:r>
            <a:r>
              <a:rPr lang="pl-PL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., BAMS, </a:t>
            </a:r>
            <a:r>
              <a:rPr lang="pl-PL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97</a:t>
            </a:r>
            <a:r>
              <a:rPr lang="pl-PL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2343–2358, </a:t>
            </a:r>
            <a:r>
              <a:rPr lang="pl-PL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(2016) </a:t>
            </a:r>
            <a:endParaRPr lang="pl-PL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558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76028" y="-2752277"/>
            <a:ext cx="28551052" cy="160528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FAFDE22-9CE0-A153-B43F-3292822BC009}"/>
              </a:ext>
            </a:extLst>
          </p:cNvPr>
          <p:cNvSpPr txBox="1"/>
          <p:nvPr/>
        </p:nvSpPr>
        <p:spPr>
          <a:xfrm>
            <a:off x="3656166" y="1642427"/>
            <a:ext cx="57800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222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1992 –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prototype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∼ 50 µm thick thermocouple</a:t>
            </a:r>
            <a:endParaRPr lang="pl-P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2250" indent="-214313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1997 – UFT,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resistive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platinum-coated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tungsten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wire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2.5 µm thick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 mm long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∼50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Ω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resistance, and time constant ∼10</a:t>
            </a:r>
            <a:r>
              <a:rPr lang="en-US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-4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</a:t>
            </a:r>
          </a:p>
          <a:p>
            <a:pPr marL="7937" algn="just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937" algn="just"/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UFT-M </a:t>
            </a:r>
            <a:r>
              <a:rPr lang="pl-PL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(POST, 2007), 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UFT-2-0 </a:t>
            </a:r>
            <a:r>
              <a:rPr lang="pl-PL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(ACORES, 2017), </a:t>
            </a:r>
          </a:p>
          <a:p>
            <a:pPr marL="7937" algn="just"/>
            <a:r>
              <a:rPr lang="pl-PL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UFT-2-A and UFT-2-B (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EUREC</a:t>
            </a:r>
            <a:r>
              <a:rPr lang="pl-PL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A, 2020)</a:t>
            </a:r>
          </a:p>
          <a:p>
            <a:pPr algn="just"/>
            <a:endParaRPr lang="pl-PL" dirty="0">
              <a:solidFill>
                <a:schemeClr val="accent4">
                  <a:lumMod val="40000"/>
                  <a:lumOff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current version of UFT utilizes 3 mm long wire spanned on an industry miniature wire probe, right angle, parallel by DANTEC®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B28CA5B-D669-658C-E086-BFEABBDD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961" y="1147515"/>
            <a:ext cx="2413311" cy="41291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3E0E0CE-4202-1FD4-EB7D-1098D482B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97" y="1747466"/>
            <a:ext cx="1977580" cy="426954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535733-1E10-1257-118B-95C80DA3D476}"/>
              </a:ext>
            </a:extLst>
          </p:cNvPr>
          <p:cNvSpPr txBox="1"/>
          <p:nvPr/>
        </p:nvSpPr>
        <p:spPr>
          <a:xfrm>
            <a:off x="244463" y="5987165"/>
            <a:ext cx="7139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Haman, K. E., </a:t>
            </a:r>
            <a:r>
              <a:rPr lang="pl-PL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al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., J.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Atmos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Oceanic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., </a:t>
            </a:r>
            <a:r>
              <a:rPr lang="pl-P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217–227, (1997)</a:t>
            </a:r>
          </a:p>
          <a:p>
            <a:pPr algn="r"/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Kumala, W., </a:t>
            </a:r>
            <a:r>
              <a:rPr lang="pl-PL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al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., J.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Atmos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Oceanic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., </a:t>
            </a:r>
            <a:r>
              <a:rPr lang="pl-P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pl-P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2043–2054, (2013)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4763E2-64AB-833D-0387-96D61DB28F95}"/>
              </a:ext>
            </a:extLst>
          </p:cNvPr>
          <p:cNvSpPr txBox="1"/>
          <p:nvPr/>
        </p:nvSpPr>
        <p:spPr>
          <a:xfrm>
            <a:off x="3656166" y="487046"/>
            <a:ext cx="6671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UltraFast</a:t>
            </a:r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Thermometer</a:t>
            </a:r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 (UFT) </a:t>
            </a:r>
            <a:endParaRPr lang="en-US" sz="4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20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96228" y="-8645077"/>
            <a:ext cx="28551052" cy="160528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8EAB8E9-BCFD-EA71-4978-C2D6266F5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05" y="667996"/>
            <a:ext cx="4699338" cy="54847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7A94FCA2-600C-B9D8-D338-A866E3EAD6D8}"/>
                  </a:ext>
                </a:extLst>
              </p:cNvPr>
              <p:cNvSpPr txBox="1"/>
              <p:nvPr/>
            </p:nvSpPr>
            <p:spPr>
              <a:xfrm>
                <a:off x="461961" y="1982368"/>
                <a:ext cx="6028486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high resolution (2 kHz)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temperature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time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series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at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selected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locations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in a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vertical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profile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near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the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axis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of the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chamber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pl-PL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investigation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for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three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pl-PL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pl-PL" sz="2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10 K, 15 K, and 20 K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at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Rayleigh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number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Ra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∼ 10</a:t>
                </a:r>
                <a:r>
                  <a:rPr lang="pl-PL" sz="2000" baseline="30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9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and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Prandtl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number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Pr</a:t>
                </a:r>
                <a:r>
                  <a:rPr lang="el-GR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 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≈ 0.7 </a:t>
                </a:r>
              </a:p>
              <a:p>
                <a:pPr algn="just"/>
                <a:endParaRPr lang="pl-PL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variable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measurement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time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(3 min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19 min)</a:t>
                </a:r>
                <a:r>
                  <a:rPr lang="el-GR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 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pl-PL" sz="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less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emphasized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aspect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– the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surface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topography</a:t>
                </a:r>
                <a:r>
                  <a:rPr lang="el-GR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i.e.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longitudinal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stripes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on the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floor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and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ceiling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(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aluminum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bars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4 cm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wide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and 1.4</a:t>
                </a:r>
                <a:r>
                  <a:rPr lang="el-GR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 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cm high,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separated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by 17 cm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intervals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)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7A94FCA2-600C-B9D8-D338-A866E3EA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61" y="1982368"/>
                <a:ext cx="6028486" cy="3847207"/>
              </a:xfrm>
              <a:prstGeom prst="rect">
                <a:avLst/>
              </a:prstGeom>
              <a:blipFill>
                <a:blip r:embed="rId6"/>
                <a:stretch>
                  <a:fillRect l="-840" t="-990" r="-840" b="-2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404E93AE-FB95-C3DD-6AC5-9EE1DDAF73D5}"/>
              </a:ext>
            </a:extLst>
          </p:cNvPr>
          <p:cNvSpPr txBox="1"/>
          <p:nvPr/>
        </p:nvSpPr>
        <p:spPr>
          <a:xfrm>
            <a:off x="461961" y="667996"/>
            <a:ext cx="4526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Setup and </a:t>
            </a:r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strategy</a:t>
            </a:r>
            <a:endParaRPr lang="en-US" sz="4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7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6228" y="-8026401"/>
            <a:ext cx="28551052" cy="160528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3002AB4-590C-0FCE-CA72-61135C41F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093" y="184150"/>
            <a:ext cx="5905500" cy="648970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54B41BF-144C-92C7-4267-D953D27C04A5}"/>
                  </a:ext>
                </a:extLst>
              </p:cNvPr>
              <p:cNvSpPr txBox="1"/>
              <p:nvPr/>
            </p:nvSpPr>
            <p:spPr>
              <a:xfrm>
                <a:off x="424798" y="184150"/>
                <a:ext cx="4569758" cy="6350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l-PL" sz="4000" dirty="0" err="1">
                    <a:solidFill>
                      <a:schemeClr val="bg1"/>
                    </a:solidFill>
                    <a:latin typeface="Bauhaus 93" pitchFamily="82" charset="0"/>
                    <a:ea typeface="Roboto" panose="02000000000000000000" pitchFamily="2" charset="0"/>
                  </a:rPr>
                  <a:t>Results</a:t>
                </a:r>
                <a:endParaRPr lang="en-US" sz="2000" dirty="0">
                  <a:latin typeface="Bauhaus 93" pitchFamily="82" charset="0"/>
                </a:endParaRPr>
              </a:p>
              <a:p>
                <a:endParaRPr lang="pl-PL" sz="200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pl-PL" sz="200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Temperature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fluctuations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i="1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T′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time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series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corresponding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to </a:t>
                </a:r>
                <a:r>
                  <a:rPr lang="pl-PL" sz="200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different</a:t>
                </a:r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sz="2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∆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𝑇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endParaRPr lang="el-GR" sz="200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l-GR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l-GR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Experiments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names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explanation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:</a:t>
                </a:r>
              </a:p>
              <a:p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algn="ctr"/>
                <a:r>
                  <a:rPr lang="pl-PL" sz="4000" dirty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</a:t>
                </a:r>
                <a:r>
                  <a:rPr lang="pl-PL" sz="4000" dirty="0">
                    <a:solidFill>
                      <a:srgbClr val="92D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20</a:t>
                </a:r>
                <a:r>
                  <a:rPr lang="pl-PL" sz="4000" dirty="0">
                    <a:solidFill>
                      <a:srgbClr val="00B0F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-S</a:t>
                </a:r>
                <a:r>
                  <a:rPr lang="pl-PL" sz="4000" dirty="0">
                    <a:solidFill>
                      <a:srgbClr val="D064FF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-L</a:t>
                </a:r>
              </a:p>
              <a:p>
                <a:endParaRPr lang="pl-PL" sz="2000" dirty="0">
                  <a:solidFill>
                    <a:srgbClr val="D064FF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l-PL" sz="2000" dirty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 –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vertical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profiling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l-PL" sz="2000" dirty="0">
                    <a:solidFill>
                      <a:srgbClr val="92D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20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– </a:t>
                </a:r>
                <a14:m>
                  <m:oMath xmlns:m="http://schemas.openxmlformats.org/officeDocument/2006/math">
                    <m:r>
                      <a:rPr lang="pl-PL" sz="2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∆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𝑇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pl-PL" sz="2000" dirty="0">
                    <a:solidFill>
                      <a:srgbClr val="00B0F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 –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type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of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boundaries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(</a:t>
                </a:r>
                <a:r>
                  <a:rPr lang="pl-PL" sz="2000" dirty="0">
                    <a:solidFill>
                      <a:srgbClr val="00B0F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for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smooth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       and </a:t>
                </a:r>
                <a:r>
                  <a:rPr lang="pl-PL" sz="2000" dirty="0">
                    <a:solidFill>
                      <a:srgbClr val="00B0F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for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rough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pl-PL" sz="2000" dirty="0">
                    <a:solidFill>
                      <a:srgbClr val="D064FF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 – 19 min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measurement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time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54B41BF-144C-92C7-4267-D953D27C0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8" y="184150"/>
                <a:ext cx="4569758" cy="6350456"/>
              </a:xfrm>
              <a:prstGeom prst="rect">
                <a:avLst/>
              </a:prstGeom>
              <a:blipFill>
                <a:blip r:embed="rId5"/>
                <a:stretch>
                  <a:fillRect l="-4709" t="-1796" b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970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18828" y="-1168401"/>
            <a:ext cx="28551052" cy="160528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B2BA72-044B-7871-4B6E-F7E3DFB3C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604" y="975512"/>
            <a:ext cx="8430792" cy="5220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EC614A9-A059-C46A-ACE4-89667C2CC01C}"/>
              </a:ext>
            </a:extLst>
          </p:cNvPr>
          <p:cNvSpPr txBox="1"/>
          <p:nvPr/>
        </p:nvSpPr>
        <p:spPr>
          <a:xfrm>
            <a:off x="100505" y="106516"/>
            <a:ext cx="4433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Standard </a:t>
            </a:r>
            <a:r>
              <a:rPr lang="pl-PL" sz="4000" dirty="0" err="1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deviation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62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59628" y="-5003801"/>
            <a:ext cx="28551052" cy="160528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FADABF2-134F-F433-7B3F-DA708406A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65" y="1009306"/>
            <a:ext cx="8464069" cy="5220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E71D5B9-818F-1B8B-B905-7E57EE8F46DE}"/>
              </a:ext>
            </a:extLst>
          </p:cNvPr>
          <p:cNvSpPr txBox="1"/>
          <p:nvPr/>
        </p:nvSpPr>
        <p:spPr>
          <a:xfrm>
            <a:off x="100505" y="106516"/>
            <a:ext cx="4433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err="1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Skewness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09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D7E4A7F8-98E3-CA62-BDE9-1FF502FA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7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59052" y="3830"/>
            <a:ext cx="28551052" cy="16052801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4BEBA530-7286-6B32-E9FB-C0D83CD44287}"/>
              </a:ext>
            </a:extLst>
          </p:cNvPr>
          <p:cNvGrpSpPr/>
          <p:nvPr/>
        </p:nvGrpSpPr>
        <p:grpSpPr>
          <a:xfrm>
            <a:off x="486724" y="370223"/>
            <a:ext cx="11218552" cy="6116302"/>
            <a:chOff x="486724" y="370223"/>
            <a:chExt cx="11218552" cy="6116302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A9FB0B44-E441-0EFE-562D-DF8D07D4F46C}"/>
                </a:ext>
              </a:extLst>
            </p:cNvPr>
            <p:cNvGrpSpPr/>
            <p:nvPr/>
          </p:nvGrpSpPr>
          <p:grpSpPr>
            <a:xfrm>
              <a:off x="3782291" y="371475"/>
              <a:ext cx="4627418" cy="6115050"/>
              <a:chOff x="3625042" y="495300"/>
              <a:chExt cx="4627418" cy="6115050"/>
            </a:xfrm>
          </p:grpSpPr>
          <p:pic>
            <p:nvPicPr>
              <p:cNvPr id="3" name="Obraz 2">
                <a:extLst>
                  <a:ext uri="{FF2B5EF4-FFF2-40B4-BE49-F238E27FC236}">
                    <a16:creationId xmlns:a16="http://schemas.microsoft.com/office/drawing/2014/main" id="{0BCFBD24-51A5-739D-986B-18A635325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892"/>
              <a:stretch/>
            </p:blipFill>
            <p:spPr>
              <a:xfrm>
                <a:off x="3625042" y="495300"/>
                <a:ext cx="4627418" cy="611505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D58A584B-B2B9-E8FE-F4CF-C93C6504A1C3}"/>
                  </a:ext>
                </a:extLst>
              </p:cNvPr>
              <p:cNvSpPr/>
              <p:nvPr/>
            </p:nvSpPr>
            <p:spPr>
              <a:xfrm>
                <a:off x="3625042" y="3547110"/>
                <a:ext cx="436418" cy="247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4D3250D0-E1FD-9AF7-23FA-6F2C873431FB}"/>
                </a:ext>
              </a:extLst>
            </p:cNvPr>
            <p:cNvSpPr/>
            <p:nvPr/>
          </p:nvSpPr>
          <p:spPr>
            <a:xfrm>
              <a:off x="3790868" y="370223"/>
              <a:ext cx="7914408" cy="30518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7196BC1-1C31-FF93-4047-023F996708AB}"/>
                </a:ext>
              </a:extLst>
            </p:cNvPr>
            <p:cNvSpPr/>
            <p:nvPr/>
          </p:nvSpPr>
          <p:spPr>
            <a:xfrm>
              <a:off x="486724" y="3425790"/>
              <a:ext cx="7914408" cy="30518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E3FC2FB5-9B9E-360F-3B3A-B1027840409B}"/>
                  </a:ext>
                </a:extLst>
              </p:cNvPr>
              <p:cNvSpPr txBox="1"/>
              <p:nvPr/>
            </p:nvSpPr>
            <p:spPr>
              <a:xfrm>
                <a:off x="8557025" y="772742"/>
                <a:ext cx="314825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vertical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variability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of the LSC period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grey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regions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describe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+/- 1</a:t>
                </a:r>
                <a:r>
                  <a:rPr lang="el-GR" sz="2000" i="1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σ</a:t>
                </a:r>
                <a:r>
                  <a:rPr lang="el-GR" sz="2000" i="1" baseline="-25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τ</a:t>
                </a:r>
                <a:r>
                  <a:rPr lang="el-GR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endParaRPr lang="pl-PL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𝜏</m:t>
                    </m:r>
                    <m:r>
                      <a:rPr lang="el-GR" sz="2000" i="1" baseline="-25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12</m:t>
                    </m:r>
                    <m:r>
                      <a:rPr lang="el-G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 ≈</m:t>
                    </m:r>
                  </m:oMath>
                </a14:m>
                <a:r>
                  <a:rPr lang="el-GR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72 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 </a:t>
                </a:r>
                <a:r>
                  <a:rPr lang="pl-PL" sz="20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obtained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by Anderson </a:t>
                </a:r>
                <a:r>
                  <a:rPr lang="pl-PL" sz="2000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et al.</a:t>
                </a:r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(2021) for </a:t>
                </a:r>
                <a14:m>
                  <m:oMath xmlns:m="http://schemas.openxmlformats.org/officeDocument/2006/math"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∆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𝑇</m:t>
                    </m:r>
                    <m:r>
                      <a:rPr lang="pl-PL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 =</m:t>
                    </m:r>
                  </m:oMath>
                </a14:m>
                <a:r>
                  <a:rPr lang="pl-PL" sz="2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12 K </a:t>
                </a:r>
              </a:p>
            </p:txBody>
          </p:sp>
        </mc:Choice>
        <mc:Fallback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E3FC2FB5-9B9E-360F-3B3A-B10278404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025" y="772742"/>
                <a:ext cx="3148251" cy="2246769"/>
              </a:xfrm>
              <a:prstGeom prst="rect">
                <a:avLst/>
              </a:prstGeom>
              <a:blipFill>
                <a:blip r:embed="rId6"/>
                <a:stretch>
                  <a:fillRect l="-1606" t="-1124" r="-1205" b="-3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D4D66745-43E7-AD04-C412-D9729C4E3C96}"/>
                  </a:ext>
                </a:extLst>
              </p:cNvPr>
              <p:cNvSpPr txBox="1"/>
              <p:nvPr/>
            </p:nvSpPr>
            <p:spPr>
              <a:xfrm>
                <a:off x="537094" y="3938616"/>
                <a:ext cx="3253774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relationship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between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l-GR" sz="1800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τ</a:t>
                </a:r>
                <a:r>
                  <a:rPr lang="el-GR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pl-PL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∆</m:t>
                    </m:r>
                    <m:r>
                      <a:rPr lang="pl-PL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𝑇</m:t>
                    </m:r>
                  </m:oMath>
                </a14:m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modeled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by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exponential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function</a:t>
                </a:r>
                <a:endParaRPr lang="pl-PL" sz="1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plot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includes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95%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simultaneous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functional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bounds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, and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root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mean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squared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error (</a:t>
                </a:r>
                <a:r>
                  <a:rPr lang="pl-PL" sz="1800" i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RMSE</a:t>
                </a:r>
                <a:r>
                  <a:rPr lang="pl-PL" sz="18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) </a:t>
                </a:r>
                <a:endParaRPr lang="en-US" dirty="0"/>
              </a:p>
            </p:txBody>
          </p:sp>
        </mc:Choice>
        <mc:Fallback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D4D66745-43E7-AD04-C412-D9729C4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4" y="3938616"/>
                <a:ext cx="3253774" cy="2031325"/>
              </a:xfrm>
              <a:prstGeom prst="rect">
                <a:avLst/>
              </a:prstGeom>
              <a:blipFill>
                <a:blip r:embed="rId7"/>
                <a:stretch>
                  <a:fillRect l="-1167" t="-1250" r="-1946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D490A81-C7BC-1C2A-7DF5-831629BF2BAA}"/>
              </a:ext>
            </a:extLst>
          </p:cNvPr>
          <p:cNvSpPr txBox="1"/>
          <p:nvPr/>
        </p:nvSpPr>
        <p:spPr>
          <a:xfrm>
            <a:off x="100505" y="106516"/>
            <a:ext cx="44337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effectLst/>
                <a:latin typeface="Bauhaus 93" pitchFamily="82" charset="0"/>
                <a:ea typeface="Roboto" panose="02000000000000000000" pitchFamily="2" charset="0"/>
              </a:rPr>
              <a:t>Power</a:t>
            </a:r>
          </a:p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Spectral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  <a:p>
            <a:r>
              <a:rPr lang="pl-PL" sz="4000" dirty="0" err="1">
                <a:solidFill>
                  <a:schemeClr val="bg1"/>
                </a:solidFill>
                <a:latin typeface="Bauhaus 93" pitchFamily="82" charset="0"/>
                <a:ea typeface="Roboto" panose="02000000000000000000" pitchFamily="2" charset="0"/>
              </a:rPr>
              <a:t>Density</a:t>
            </a:r>
            <a:endParaRPr lang="pl-PL" sz="4000" dirty="0">
              <a:solidFill>
                <a:schemeClr val="bg1"/>
              </a:solidFill>
              <a:latin typeface="Bauhaus 93" pitchFamily="8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15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964</Words>
  <Application>Microsoft Macintosh PowerPoint</Application>
  <PresentationFormat>Panoramiczny</PresentationFormat>
  <Paragraphs>99</Paragraphs>
  <Slides>14</Slides>
  <Notes>6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Bauhaus 93</vt:lpstr>
      <vt:lpstr>Calibri</vt:lpstr>
      <vt:lpstr>Calibri Light</vt:lpstr>
      <vt:lpstr>Cambria Math</vt:lpstr>
      <vt:lpstr>NimbusRomNo9L</vt:lpstr>
      <vt:lpstr>Roboto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Grosz</dc:creator>
  <cp:lastModifiedBy>Robert Grosz</cp:lastModifiedBy>
  <cp:revision>5</cp:revision>
  <dcterms:created xsi:type="dcterms:W3CDTF">2024-09-04T11:31:30Z</dcterms:created>
  <dcterms:modified xsi:type="dcterms:W3CDTF">2024-09-05T12:24:16Z</dcterms:modified>
</cp:coreProperties>
</file>