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56" r:id="rId6"/>
    <p:sldId id="257" r:id="rId7"/>
    <p:sldId id="259" r:id="rId8"/>
    <p:sldId id="2147376435" r:id="rId9"/>
    <p:sldId id="263" r:id="rId10"/>
    <p:sldId id="265" r:id="rId11"/>
    <p:sldId id="2147376433" r:id="rId12"/>
    <p:sldId id="261" r:id="rId13"/>
    <p:sldId id="262" r:id="rId14"/>
    <p:sldId id="264" r:id="rId15"/>
    <p:sldId id="260" r:id="rId16"/>
    <p:sldId id="2147376436" r:id="rId17"/>
    <p:sldId id="2147376430" r:id="rId1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2EA8A9-2664-A04D-857B-D67F7FB111AF}">
          <p14:sldIdLst>
            <p14:sldId id="256"/>
            <p14:sldId id="257"/>
            <p14:sldId id="259"/>
            <p14:sldId id="2147376435"/>
            <p14:sldId id="263"/>
            <p14:sldId id="265"/>
            <p14:sldId id="2147376433"/>
            <p14:sldId id="261"/>
            <p14:sldId id="262"/>
            <p14:sldId id="264"/>
            <p14:sldId id="260"/>
            <p14:sldId id="2147376436"/>
            <p14:sldId id="21473764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FB356A"/>
    <a:srgbClr val="FF8AD8"/>
    <a:srgbClr val="2E3F4C"/>
    <a:srgbClr val="064E83"/>
    <a:srgbClr val="6C8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D5FF31-07EE-7B44-89EC-E8F19DABD3D5}" v="2" dt="2025-09-09T20:05:08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65965"/>
  </p:normalViewPr>
  <p:slideViewPr>
    <p:cSldViewPr snapToGrid="0">
      <p:cViewPr varScale="1">
        <p:scale>
          <a:sx n="76" d="100"/>
          <a:sy n="76" d="100"/>
        </p:scale>
        <p:origin x="2152" y="200"/>
      </p:cViewPr>
      <p:guideLst>
        <p:guide orient="horz" pos="216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1A7-8A0E-BC4A-B507-BC9FBEDEB94D}" type="datetime1">
              <a:rPr lang="en-US" smtClean="0"/>
              <a:pPr/>
              <a:t>9/8/25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E683-3A33-1F4A-90D8-528147015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9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BA50B-6875-0F43-A70A-41BA2A188017}" type="datetime1">
              <a:rPr lang="en-US" smtClean="0"/>
              <a:pPr/>
              <a:t>9/8/25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270C-FB42-C54A-AC71-B4EEB4FA7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67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74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87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29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want to thank you for your time and attention today. As always, we are open to receiving feedback or questions via the portal or forum. </a:t>
            </a:r>
          </a:p>
          <a:p>
            <a:r>
              <a:rPr lang="en-US"/>
              <a:t>On the next slide, I will share some useful links and now I’m happy to answer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99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12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1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8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20E38-C554-AFC4-846E-7D1182CD3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8535ED-5FED-CDD9-7C9A-3320096E85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7FFF5A-5FFB-43FC-F570-EE0FA9D14B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B6D5E-2703-4E8B-8115-A9539D4E0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70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47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58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73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13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7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8076534" y="5984875"/>
            <a:ext cx="1953066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ECMWF </a:t>
            </a:r>
            <a:fld id="{D4C56AD5-C73F-B44A-96CB-E8BE2C5CB95A}" type="datetime4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September 8, 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0" y="1294198"/>
            <a:ext cx="786960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1980000"/>
            <a:ext cx="7869600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0" y="2700001"/>
            <a:ext cx="786960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3121224"/>
            <a:ext cx="7869600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000" y="3429000"/>
            <a:ext cx="7869600" cy="22826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err="1"/>
              <a:t>email@ddress</a:t>
            </a:r>
            <a:endParaRPr lang="en-GB"/>
          </a:p>
        </p:txBody>
      </p:sp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0" y="5984875"/>
            <a:ext cx="2135591" cy="366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000" y="360000"/>
            <a:ext cx="786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59999" y="936000"/>
            <a:ext cx="786960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1" y="6293597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40000" y="360000"/>
            <a:ext cx="570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40000" y="936000"/>
            <a:ext cx="570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05F19C50-BC3B-5841-9AFF-3A0443B66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582373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0001" y="6293597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02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000" y="936000"/>
            <a:ext cx="1002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" y="6308254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trip2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forum.ecmwf.int/" TargetMode="External"/><Relationship Id="rId4" Type="http://schemas.openxmlformats.org/officeDocument/2006/relationships/hyperlink" Target="https://confluence.ecmwf.int/site/support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ds.atmosphere.copernicus.eu/" TargetMode="External"/><Relationship Id="rId3" Type="http://schemas.openxmlformats.org/officeDocument/2006/relationships/hyperlink" Target="https://www.ecmwf.int/en/forecasts/datasets/open-data" TargetMode="External"/><Relationship Id="rId7" Type="http://schemas.openxmlformats.org/officeDocument/2006/relationships/hyperlink" Target="https://apps.ecmwf.int/datasets/data/tigg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pps.ecmwf.int/datasets/data/s2s-realtime-daily-averaged-ecmf/levtype=sfc/type=cf/" TargetMode="External"/><Relationship Id="rId5" Type="http://schemas.openxmlformats.org/officeDocument/2006/relationships/hyperlink" Target="https://apps.ecmwf.int/archive-catalogue/" TargetMode="External"/><Relationship Id="rId4" Type="http://schemas.openxmlformats.org/officeDocument/2006/relationships/hyperlink" Target="https://charts.ecmwf.int/" TargetMode="External"/><Relationship Id="rId9" Type="http://schemas.openxmlformats.org/officeDocument/2006/relationships/hyperlink" Target="https://cds.climate.copernicus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36060" y="1729150"/>
            <a:ext cx="7869600" cy="979371"/>
          </a:xfrm>
        </p:spPr>
        <p:txBody>
          <a:bodyPr/>
          <a:lstStyle/>
          <a:p>
            <a:r>
              <a:rPr lang="en-GB" sz="2800">
                <a:solidFill>
                  <a:srgbClr val="2E3F4C"/>
                </a:solidFill>
              </a:rPr>
              <a:t>ECMWF Open Data: </a:t>
            </a:r>
            <a:br>
              <a:rPr lang="en-GB" sz="2800">
                <a:solidFill>
                  <a:srgbClr val="2E3F4C"/>
                </a:solidFill>
              </a:rPr>
            </a:br>
            <a:r>
              <a:rPr lang="en-GB" sz="2800">
                <a:solidFill>
                  <a:srgbClr val="2E3F4C"/>
                </a:solidFill>
              </a:rPr>
              <a:t>The Final Step of the Programme</a:t>
            </a:r>
            <a:endParaRPr lang="en-US" sz="2800">
              <a:solidFill>
                <a:srgbClr val="2E3F4C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836060" y="2874523"/>
            <a:ext cx="5632666" cy="743280"/>
          </a:xfrm>
        </p:spPr>
        <p:txBody>
          <a:bodyPr/>
          <a:lstStyle/>
          <a:p>
            <a:r>
              <a:rPr lang="en-GB">
                <a:solidFill>
                  <a:srgbClr val="2E3F4C"/>
                </a:solidFill>
              </a:rPr>
              <a:t>Expanding Access to Weather &amp; Climate Forecast Data</a:t>
            </a:r>
            <a:endParaRPr lang="en-US">
              <a:solidFill>
                <a:srgbClr val="2E3F4C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36060" y="4007806"/>
            <a:ext cx="7869600" cy="283347"/>
          </a:xfrm>
        </p:spPr>
        <p:txBody>
          <a:bodyPr/>
          <a:lstStyle/>
          <a:p>
            <a:r>
              <a:rPr lang="en-US" sz="1800" b="1">
                <a:solidFill>
                  <a:srgbClr val="2E3F4C"/>
                </a:solidFill>
              </a:rPr>
              <a:t>Alba Gomez Segura </a:t>
            </a:r>
            <a:r>
              <a:rPr lang="en-US" sz="1600">
                <a:solidFill>
                  <a:srgbClr val="2E3F4C"/>
                </a:solidFill>
              </a:rPr>
              <a:t>on behalf of Maartje </a:t>
            </a:r>
            <a:r>
              <a:rPr lang="en-US" sz="1600" err="1">
                <a:solidFill>
                  <a:srgbClr val="2E3F4C"/>
                </a:solidFill>
              </a:rPr>
              <a:t>Kuilman</a:t>
            </a:r>
            <a:r>
              <a:rPr lang="en-US" sz="1600" b="1">
                <a:solidFill>
                  <a:srgbClr val="2E3F4C"/>
                </a:solidFill>
              </a:rPr>
              <a:t> </a:t>
            </a:r>
            <a:endParaRPr lang="en-US" sz="1800" b="1">
              <a:solidFill>
                <a:srgbClr val="2E3F4C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836060" y="4429029"/>
            <a:ext cx="7869600" cy="239040"/>
          </a:xfrm>
        </p:spPr>
        <p:txBody>
          <a:bodyPr/>
          <a:lstStyle/>
          <a:p>
            <a:r>
              <a:rPr lang="en-US" sz="1400">
                <a:solidFill>
                  <a:srgbClr val="2E3F4C"/>
                </a:solidFill>
              </a:rPr>
              <a:t>Forecasts &amp; Services Department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36060" y="4736805"/>
            <a:ext cx="7869600" cy="213969"/>
          </a:xfrm>
        </p:spPr>
        <p:txBody>
          <a:bodyPr/>
          <a:lstStyle/>
          <a:p>
            <a:r>
              <a:rPr lang="en-US" sz="1200" err="1">
                <a:solidFill>
                  <a:srgbClr val="2E3F4C"/>
                </a:solidFill>
              </a:rPr>
              <a:t>Alba.gomezsegura@ecmwf.int</a:t>
            </a:r>
            <a:endParaRPr lang="en-US" sz="1200">
              <a:solidFill>
                <a:srgbClr val="2E3F4C"/>
              </a:solidFill>
            </a:endParaRPr>
          </a:p>
        </p:txBody>
      </p:sp>
      <p:pic>
        <p:nvPicPr>
          <p:cNvPr id="1026" name="Picture 2" descr="A circle with flags in it&#10;&#10;AI-generated content may be incorrect.">
            <a:extLst>
              <a:ext uri="{FF2B5EF4-FFF2-40B4-BE49-F238E27FC236}">
                <a16:creationId xmlns:a16="http://schemas.microsoft.com/office/drawing/2014/main" id="{4218395F-83C8-77BD-E29F-7FF0378D3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25" y="1729150"/>
            <a:ext cx="3247091" cy="320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04B9-7E5B-3003-AAFE-81188E65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</a:rPr>
              <a:t>Open vs Free Data vs Open and Free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BACA8-2290-6EC7-4884-7291D1F4D7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5876B-56F1-6F9F-2694-4F2498864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30A7B4-BB16-BCE9-7598-879EC85C50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92400" y="1322255"/>
            <a:ext cx="8417200" cy="4986000"/>
          </a:xfrm>
        </p:spPr>
        <p:txBody>
          <a:bodyPr/>
          <a:lstStyle/>
          <a:p>
            <a:pPr indent="0" fontAlgn="base">
              <a:buNone/>
            </a:pPr>
            <a:r>
              <a:rPr lang="en-GB" b="1"/>
              <a:t>Open data</a:t>
            </a:r>
            <a:r>
              <a:rPr lang="en-US"/>
              <a:t>​</a:t>
            </a:r>
          </a:p>
          <a:p>
            <a:pPr indent="0" fontAlgn="base">
              <a:buNone/>
            </a:pPr>
            <a:r>
              <a:rPr lang="en-GB"/>
              <a:t>Data that can be used, modified, and shared by anyone for any purpose, but may be subject to delivery or service charges.</a:t>
            </a:r>
            <a:r>
              <a:rPr lang="en-US"/>
              <a:t>​</a:t>
            </a:r>
          </a:p>
          <a:p>
            <a:pPr indent="0" fontAlgn="base">
              <a:buNone/>
            </a:pPr>
            <a:endParaRPr lang="en-US"/>
          </a:p>
          <a:p>
            <a:pPr indent="0" fontAlgn="base">
              <a:buNone/>
            </a:pPr>
            <a:r>
              <a:rPr lang="en-GB" b="1"/>
              <a:t>Free data</a:t>
            </a:r>
            <a:r>
              <a:rPr lang="en-US"/>
              <a:t>​</a:t>
            </a:r>
          </a:p>
          <a:p>
            <a:pPr indent="0" fontAlgn="base">
              <a:buNone/>
            </a:pPr>
            <a:r>
              <a:rPr lang="en-GB"/>
              <a:t>Data that can be accessed without charge but may be subject to certain restrictions on its use, modification, or sharing. </a:t>
            </a:r>
            <a:r>
              <a:rPr lang="en-US"/>
              <a:t>​</a:t>
            </a:r>
          </a:p>
          <a:p>
            <a:pPr indent="0" fontAlgn="base">
              <a:buNone/>
            </a:pPr>
            <a:endParaRPr lang="en-US"/>
          </a:p>
          <a:p>
            <a:pPr indent="0" fontAlgn="base">
              <a:buNone/>
            </a:pPr>
            <a:r>
              <a:rPr lang="en-GB" b="1"/>
              <a:t>Free and open data</a:t>
            </a:r>
            <a:r>
              <a:rPr lang="en-US"/>
              <a:t>​</a:t>
            </a:r>
          </a:p>
          <a:p>
            <a:pPr indent="0" fontAlgn="base">
              <a:buNone/>
            </a:pPr>
            <a:r>
              <a:rPr lang="en-GB"/>
              <a:t>Data that can be used, modified, and </a:t>
            </a:r>
            <a:r>
              <a:rPr lang="en-US"/>
              <a:t>​</a:t>
            </a:r>
            <a:r>
              <a:rPr lang="en-GB"/>
              <a:t>shared by anyone for any purposes, but may be subject to delivery or service charges.</a:t>
            </a:r>
            <a:r>
              <a:rPr lang="en-US"/>
              <a:t>​</a:t>
            </a:r>
            <a:r>
              <a:rPr lang="en-GB"/>
              <a:t>​</a:t>
            </a:r>
          </a:p>
          <a:p>
            <a:pPr indent="0" fontAlgn="base">
              <a:buNone/>
            </a:pPr>
            <a:endParaRPr lang="en-US"/>
          </a:p>
        </p:txBody>
      </p:sp>
      <p:pic>
        <p:nvPicPr>
          <p:cNvPr id="10" name="Graphic 9" descr="Unlock with solid fill">
            <a:extLst>
              <a:ext uri="{FF2B5EF4-FFF2-40B4-BE49-F238E27FC236}">
                <a16:creationId xmlns:a16="http://schemas.microsoft.com/office/drawing/2014/main" id="{E1346928-260C-43F2-8006-D069CF5A2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5654" y="1381024"/>
            <a:ext cx="914400" cy="914400"/>
          </a:xfrm>
          <a:prstGeom prst="rect">
            <a:avLst/>
          </a:prstGeom>
        </p:spPr>
      </p:pic>
      <p:pic>
        <p:nvPicPr>
          <p:cNvPr id="11" name="Graphic 10" descr="Unlock with solid fill">
            <a:extLst>
              <a:ext uri="{FF2B5EF4-FFF2-40B4-BE49-F238E27FC236}">
                <a16:creationId xmlns:a16="http://schemas.microsoft.com/office/drawing/2014/main" id="{D80F6334-4014-E92F-D734-432C9F0B7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276" y="4420687"/>
            <a:ext cx="914400" cy="914400"/>
          </a:xfrm>
          <a:prstGeom prst="rect">
            <a:avLst/>
          </a:prstGeom>
        </p:spPr>
      </p:pic>
      <p:pic>
        <p:nvPicPr>
          <p:cNvPr id="15" name="Graphic 14" descr="Euro with solid fill">
            <a:extLst>
              <a:ext uri="{FF2B5EF4-FFF2-40B4-BE49-F238E27FC236}">
                <a16:creationId xmlns:a16="http://schemas.microsoft.com/office/drawing/2014/main" id="{CF498478-C0F6-3604-3B98-91B9771016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83716" y="1381024"/>
            <a:ext cx="914400" cy="914400"/>
          </a:xfrm>
          <a:prstGeom prst="rect">
            <a:avLst/>
          </a:prstGeom>
        </p:spPr>
      </p:pic>
      <p:pic>
        <p:nvPicPr>
          <p:cNvPr id="16" name="Graphic 15" descr="Euro with solid fill">
            <a:extLst>
              <a:ext uri="{FF2B5EF4-FFF2-40B4-BE49-F238E27FC236}">
                <a16:creationId xmlns:a16="http://schemas.microsoft.com/office/drawing/2014/main" id="{875EA3C0-A591-3901-C98C-428255437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277" y="2900855"/>
            <a:ext cx="914400" cy="9144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9ED2E3-B25C-1050-3DE8-4296EF65EED5}"/>
              </a:ext>
            </a:extLst>
          </p:cNvPr>
          <p:cNvCxnSpPr/>
          <p:nvPr/>
        </p:nvCxnSpPr>
        <p:spPr>
          <a:xfrm flipV="1">
            <a:off x="921164" y="2824209"/>
            <a:ext cx="1104625" cy="1067693"/>
          </a:xfrm>
          <a:prstGeom prst="line">
            <a:avLst/>
          </a:prstGeom>
          <a:ln w="28575">
            <a:solidFill>
              <a:srgbClr val="FB356A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957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1290-9F5F-0B6B-373C-2C9F5E16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</a:rPr>
              <a:t>ECMWF Data Policy in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BBFFF-9DAC-5CAA-2E69-457C884256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433AF-022D-039A-A3B6-3F954CC32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CFB2EB4-BD40-5855-F9D4-E676119BF44D}"/>
              </a:ext>
            </a:extLst>
          </p:cNvPr>
          <p:cNvSpPr/>
          <p:nvPr/>
        </p:nvSpPr>
        <p:spPr>
          <a:xfrm>
            <a:off x="854818" y="1043609"/>
            <a:ext cx="5303520" cy="26537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Free &amp; Open Data: </a:t>
            </a:r>
            <a:br>
              <a:rPr lang="en-US" b="1">
                <a:solidFill>
                  <a:srgbClr val="002060"/>
                </a:solidFill>
              </a:rPr>
            </a:br>
            <a:endParaRPr lang="en-US" b="1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</a:rPr>
              <a:t>Council-approved, WMO-compliant subset of the full ECMWF Real-time Catalogue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</a:rPr>
              <a:t>Free of all charges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</a:rPr>
              <a:t>1h latency at 0.25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</a:rPr>
              <a:t>No support provided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F6A58A-F8B9-C083-90A8-8A7DA375BA9D}"/>
              </a:ext>
            </a:extLst>
          </p:cNvPr>
          <p:cNvSpPr/>
          <p:nvPr/>
        </p:nvSpPr>
        <p:spPr>
          <a:xfrm>
            <a:off x="244556" y="6247585"/>
            <a:ext cx="11944270" cy="6104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C65CCC2-3467-C7FC-28D7-DA65DA184D26}"/>
              </a:ext>
            </a:extLst>
          </p:cNvPr>
          <p:cNvSpPr/>
          <p:nvPr/>
        </p:nvSpPr>
        <p:spPr>
          <a:xfrm>
            <a:off x="6336863" y="1043609"/>
            <a:ext cx="5303520" cy="26537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Open Data: </a:t>
            </a:r>
            <a:br>
              <a:rPr lang="en-US" b="1">
                <a:solidFill>
                  <a:srgbClr val="002060"/>
                </a:solidFill>
              </a:rPr>
            </a:br>
            <a:endParaRPr lang="en-US" b="1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</a:rPr>
              <a:t>The full ECMWF Real-time Catalogue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</a:rPr>
              <a:t>Direct delivery to user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</a:rPr>
              <a:t>No data cost, but service charges may apply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002060"/>
                </a:solidFill>
              </a:rPr>
              <a:t>Customisation</a:t>
            </a:r>
            <a:r>
              <a:rPr lang="en-US">
                <a:solidFill>
                  <a:srgbClr val="002060"/>
                </a:solidFill>
              </a:rPr>
              <a:t> of data delivery is possible and full support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C18C547-B160-5A64-4236-C202967D10DD}"/>
              </a:ext>
            </a:extLst>
          </p:cNvPr>
          <p:cNvSpPr/>
          <p:nvPr/>
        </p:nvSpPr>
        <p:spPr>
          <a:xfrm>
            <a:off x="854818" y="3864537"/>
            <a:ext cx="5303520" cy="267437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Fee-waiver scheme:</a:t>
            </a:r>
            <a:br>
              <a:rPr lang="en-US" b="1">
                <a:solidFill>
                  <a:schemeClr val="bg1"/>
                </a:solidFill>
              </a:rPr>
            </a:br>
            <a:endParaRPr lang="en-US" b="1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Applicable to Council-approved use cases (i.e. Research, UN agencies, EU bodies, etc.) to access data without service charges, but </a:t>
            </a:r>
            <a:r>
              <a:rPr lang="en-US" b="1">
                <a:solidFill>
                  <a:schemeClr val="bg1"/>
                </a:solidFill>
              </a:rPr>
              <a:t>subject to management approval</a:t>
            </a:r>
            <a:r>
              <a:rPr lang="en-US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Permitted only for </a:t>
            </a:r>
            <a:r>
              <a:rPr lang="en-US" b="1">
                <a:solidFill>
                  <a:schemeClr val="bg1"/>
                </a:solidFill>
              </a:rPr>
              <a:t>Official Duty</a:t>
            </a:r>
            <a:r>
              <a:rPr lang="en-US">
                <a:solidFill>
                  <a:schemeClr val="bg1"/>
                </a:solidFill>
              </a:rPr>
              <a:t> or </a:t>
            </a:r>
            <a:r>
              <a:rPr lang="en-US" b="1">
                <a:solidFill>
                  <a:schemeClr val="bg1"/>
                </a:solidFill>
              </a:rPr>
              <a:t>Research Purposes.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146C2A-1669-B699-4D51-0405A6C16661}"/>
              </a:ext>
            </a:extLst>
          </p:cNvPr>
          <p:cNvSpPr/>
          <p:nvPr/>
        </p:nvSpPr>
        <p:spPr>
          <a:xfrm>
            <a:off x="6336863" y="3864536"/>
            <a:ext cx="5303520" cy="26743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Restricted Products:</a:t>
            </a:r>
            <a:br>
              <a:rPr lang="en-US" b="1">
                <a:solidFill>
                  <a:srgbClr val="002060"/>
                </a:solidFill>
              </a:rPr>
            </a:br>
            <a:endParaRPr lang="en-US" b="1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</a:rPr>
              <a:t>Any product that is </a:t>
            </a:r>
            <a:r>
              <a:rPr lang="en-US" b="1" u="sng">
                <a:solidFill>
                  <a:srgbClr val="002060"/>
                </a:solidFill>
              </a:rPr>
              <a:t>not</a:t>
            </a:r>
            <a:r>
              <a:rPr lang="en-US">
                <a:solidFill>
                  <a:srgbClr val="002060"/>
                </a:solidFill>
              </a:rPr>
              <a:t> formally part of the ECMWF Real-time Catalogue.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</a:rPr>
              <a:t>May be available for MS/CS evaluation before being added to the catalogue later</a:t>
            </a:r>
            <a:r>
              <a:rPr lang="en-US" sz="1400">
                <a:solidFill>
                  <a:srgbClr val="002060"/>
                </a:solidFill>
              </a:rPr>
              <a:t>. </a:t>
            </a:r>
            <a:endParaRPr lang="en-US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</a:rPr>
              <a:t>No external access, unless </a:t>
            </a:r>
            <a:r>
              <a:rPr lang="en-US" b="1">
                <a:solidFill>
                  <a:srgbClr val="002060"/>
                </a:solidFill>
              </a:rPr>
              <a:t>approved by management</a:t>
            </a:r>
            <a:r>
              <a:rPr lang="en-US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182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4D82D-1F67-4D35-01CF-CA43946EE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7A424-639E-E6A3-876D-C16E46A83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pic>
        <p:nvPicPr>
          <p:cNvPr id="6" name="Picture 2" descr="A circle with flags in it&#10;&#10;AI-generated content may be incorrect.">
            <a:extLst>
              <a:ext uri="{FF2B5EF4-FFF2-40B4-BE49-F238E27FC236}">
                <a16:creationId xmlns:a16="http://schemas.microsoft.com/office/drawing/2014/main" id="{1F096458-26FB-3F12-CF95-C26AD1CC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25" y="1729150"/>
            <a:ext cx="3247091" cy="320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5C0EECB-A919-1708-F090-C0DA0CEB925E}"/>
              </a:ext>
            </a:extLst>
          </p:cNvPr>
          <p:cNvSpPr txBox="1">
            <a:spLocks/>
          </p:cNvSpPr>
          <p:nvPr/>
        </p:nvSpPr>
        <p:spPr>
          <a:xfrm>
            <a:off x="5001160" y="2139214"/>
            <a:ext cx="7869600" cy="97937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ctr" defTabSz="457200" rtl="0" eaLnBrk="1" latinLnBrk="0" hangingPunct="1">
              <a:defRPr sz="900" b="1" kern="1200">
                <a:solidFill>
                  <a:srgbClr val="064E8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>
                <a:solidFill>
                  <a:srgbClr val="2E3F4C"/>
                </a:solidFill>
              </a:rPr>
              <a:t>Thank you for listening!</a:t>
            </a:r>
          </a:p>
          <a:p>
            <a:pPr algn="l"/>
            <a:endParaRPr lang="en-GB" sz="2800">
              <a:solidFill>
                <a:srgbClr val="2E3F4C"/>
              </a:solidFill>
            </a:endParaRPr>
          </a:p>
          <a:p>
            <a:pPr algn="l"/>
            <a:r>
              <a:rPr lang="en-GB" sz="2800">
                <a:solidFill>
                  <a:srgbClr val="2E3F4C"/>
                </a:solidFill>
              </a:rPr>
              <a:t>Questions? </a:t>
            </a:r>
            <a:endParaRPr lang="en-US" sz="2800">
              <a:solidFill>
                <a:srgbClr val="2E3F4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57CEA8-D0A0-DC0D-E2C7-F872F3C74505}"/>
              </a:ext>
            </a:extLst>
          </p:cNvPr>
          <p:cNvSpPr txBox="1"/>
          <p:nvPr/>
        </p:nvSpPr>
        <p:spPr>
          <a:xfrm>
            <a:off x="5001160" y="3594100"/>
            <a:ext cx="6921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Contact us for more information via the ECMWF Support Portal:</a:t>
            </a:r>
            <a:br>
              <a:rPr lang="en-US"/>
            </a:br>
            <a:r>
              <a:rPr lang="en-US">
                <a:hlinkClick r:id="rId4"/>
              </a:rPr>
              <a:t>https://confluence.ecmwf.int/site/support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or engage with the community in the ECMWF Forum: </a:t>
            </a:r>
            <a:br>
              <a:rPr lang="en-US"/>
            </a:br>
            <a:r>
              <a:rPr lang="en-US">
                <a:hlinkClick r:id="rId5"/>
              </a:rPr>
              <a:t>https://forum.ecmwf.int/</a:t>
            </a:r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19952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B1F4F-2DCC-3F2B-2B70-872825FC0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</a:rPr>
              <a:t>Available Open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7B21F-0B38-C06E-ECE3-A93970EEC7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80000" y="1512000"/>
            <a:ext cx="10029600" cy="4986000"/>
          </a:xfrm>
        </p:spPr>
        <p:txBody>
          <a:bodyPr/>
          <a:lstStyle/>
          <a:p>
            <a:pPr fontAlgn="base"/>
            <a:r>
              <a:rPr lang="en-GB"/>
              <a:t>Real-time open data (</a:t>
            </a:r>
            <a:r>
              <a:rPr lang="en-GB" u="sng">
                <a:hlinkClick r:id="rId3"/>
              </a:rPr>
              <a:t>https://www.ecmwf.int/en/forecasts/datasets/open-data</a:t>
            </a:r>
            <a:r>
              <a:rPr lang="en-GB"/>
              <a:t>)</a:t>
            </a:r>
            <a:r>
              <a:rPr lang="en-US"/>
              <a:t>​</a:t>
            </a:r>
          </a:p>
          <a:p>
            <a:pPr fontAlgn="base"/>
            <a:r>
              <a:rPr lang="en-GB"/>
              <a:t>Open Charts (</a:t>
            </a:r>
            <a:r>
              <a:rPr lang="en-GB" u="sng">
                <a:hlinkClick r:id="rId4"/>
              </a:rPr>
              <a:t>https://charts.ecmwf.int/</a:t>
            </a:r>
            <a:r>
              <a:rPr lang="en-GB"/>
              <a:t>)</a:t>
            </a:r>
            <a:r>
              <a:rPr lang="en-US"/>
              <a:t>​</a:t>
            </a:r>
          </a:p>
          <a:p>
            <a:pPr fontAlgn="base"/>
            <a:r>
              <a:rPr lang="en-GB"/>
              <a:t>Archive data (licence required) (</a:t>
            </a:r>
            <a:r>
              <a:rPr lang="en-GB" u="sng">
                <a:hlinkClick r:id="rId5"/>
              </a:rPr>
              <a:t>https://apps.ecmwf.int/archive-catalogue/</a:t>
            </a:r>
            <a:r>
              <a:rPr lang="en-GB"/>
              <a:t>)</a:t>
            </a:r>
            <a:r>
              <a:rPr lang="en-US"/>
              <a:t>​</a:t>
            </a:r>
          </a:p>
          <a:p>
            <a:pPr fontAlgn="base"/>
            <a:r>
              <a:rPr lang="en-US"/>
              <a:t>S2S Dataset (</a:t>
            </a:r>
            <a:r>
              <a:rPr lang="en-US">
                <a:hlinkClick r:id="rId6"/>
              </a:rPr>
              <a:t>https://apps.ecmwf.int/datasets/data/s2s-realtime-daily-averaged-ecmf/levtype=sfc/type=cf/</a:t>
            </a:r>
            <a:r>
              <a:rPr lang="en-US"/>
              <a:t>)</a:t>
            </a:r>
          </a:p>
          <a:p>
            <a:pPr fontAlgn="base"/>
            <a:r>
              <a:rPr lang="en-GB"/>
              <a:t>TIGGE Dataset (</a:t>
            </a:r>
            <a:r>
              <a:rPr lang="en-GB" u="sng">
                <a:hlinkClick r:id="rId7"/>
              </a:rPr>
              <a:t>https://apps.ecmwf.int/datasets/data/tigge</a:t>
            </a:r>
            <a:r>
              <a:rPr lang="en-GB"/>
              <a:t>)</a:t>
            </a:r>
            <a:r>
              <a:rPr lang="en-US"/>
              <a:t>​</a:t>
            </a:r>
          </a:p>
          <a:p>
            <a:pPr fontAlgn="base"/>
            <a:r>
              <a:rPr lang="en-GB"/>
              <a:t>CAMS and C3S, including CAMS global air quality analysis, forecast, and C3S seasonal forecast and reanalysis:</a:t>
            </a:r>
            <a:r>
              <a:rPr lang="en-US"/>
              <a:t>​</a:t>
            </a:r>
            <a:br>
              <a:rPr lang="en-US"/>
            </a:br>
            <a:r>
              <a:rPr lang="en-US"/>
              <a:t>	</a:t>
            </a:r>
            <a:r>
              <a:rPr lang="en-GB"/>
              <a:t>- 	Atmosphere Data Store (</a:t>
            </a:r>
            <a:r>
              <a:rPr lang="en-GB" u="sng">
                <a:hlinkClick r:id="rId8"/>
              </a:rPr>
              <a:t>https://ads.atmosphere.copernicus.eu</a:t>
            </a:r>
            <a:r>
              <a:rPr lang="en-GB"/>
              <a:t>)</a:t>
            </a:r>
            <a:r>
              <a:rPr lang="en-US"/>
              <a:t>​</a:t>
            </a:r>
            <a:br>
              <a:rPr lang="en-US"/>
            </a:br>
            <a:r>
              <a:rPr lang="en-US"/>
              <a:t>	</a:t>
            </a:r>
            <a:r>
              <a:rPr lang="en-GB"/>
              <a:t>- 	Climate Data Store (</a:t>
            </a:r>
            <a:r>
              <a:rPr lang="en-GB" u="sng">
                <a:hlinkClick r:id="rId9"/>
              </a:rPr>
              <a:t>https://cds.climate.copernicus.eu/</a:t>
            </a:r>
            <a:r>
              <a:rPr lang="en-GB"/>
              <a:t>) </a:t>
            </a:r>
            <a:r>
              <a:rPr lang="en-US"/>
              <a:t>​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17303-4FF1-CF0F-0E41-05A35695DE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AB5BE-693E-37B0-F005-E94D8F443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</p:spTree>
    <p:extLst>
      <p:ext uri="{BB962C8B-B14F-4D97-AF65-F5344CB8AC3E}">
        <p14:creationId xmlns:p14="http://schemas.microsoft.com/office/powerpoint/2010/main" val="386351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B3D3A20-66DE-D8E5-2FC4-8CBDF5E0E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</a:rPr>
              <a:t>The Open Data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pic>
        <p:nvPicPr>
          <p:cNvPr id="11" name="Picture 10" descr="A diagram of data processing&#10;&#10;AI-generated content may be incorrect.">
            <a:extLst>
              <a:ext uri="{FF2B5EF4-FFF2-40B4-BE49-F238E27FC236}">
                <a16:creationId xmlns:a16="http://schemas.microsoft.com/office/drawing/2014/main" id="{0303B211-78F8-B812-2F11-661E9AD9F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28" y="1140456"/>
            <a:ext cx="11060284" cy="45770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2E6-BF27-984E-5437-F288A54C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</a:rPr>
              <a:t>What is currently open?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C8017-DD00-C04B-784E-AFA2913254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80000" y="1138890"/>
            <a:ext cx="5261165" cy="4580217"/>
          </a:xfrm>
        </p:spPr>
        <p:txBody>
          <a:bodyPr lIns="0" tIns="0" rIns="0" bIns="0" anchor="t"/>
          <a:lstStyle/>
          <a:p>
            <a:pPr indent="0">
              <a:buNone/>
            </a:pPr>
            <a:r>
              <a:rPr lang="en-US" dirty="0">
                <a:solidFill>
                  <a:srgbClr val="002060"/>
                </a:solidFill>
              </a:rPr>
              <a:t>ECMWF IFS 15-day Forecast (Ensemble &amp; Control)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~31km resolution (0.25 degrees)</a:t>
            </a:r>
            <a:endParaRPr lang="en-US" sz="1600" dirty="0"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1600" dirty="0"/>
              <a:t>3h timesteps from 0 to 144 </a:t>
            </a:r>
            <a:endParaRPr lang="en-US" sz="1600" dirty="0"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1600" dirty="0"/>
              <a:t>6h timesteps from 150 to 360</a:t>
            </a:r>
            <a:endParaRPr lang="en-US" sz="1600" dirty="0"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1600" dirty="0"/>
              <a:t>Variables sufficient to </a:t>
            </a:r>
            <a:r>
              <a:rPr lang="en-US" sz="1600" dirty="0" err="1"/>
              <a:t>initialise</a:t>
            </a:r>
            <a:r>
              <a:rPr lang="en-US" sz="1600" dirty="0"/>
              <a:t> limited area models</a:t>
            </a:r>
            <a:endParaRPr lang="en-US" sz="1600" dirty="0"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1600" dirty="0"/>
              <a:t>Available with 1h latency</a:t>
            </a:r>
            <a:endParaRPr lang="en-US" sz="1600" dirty="0">
              <a:cs typeface="Arial"/>
            </a:endParaRP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>
                <a:solidFill>
                  <a:srgbClr val="002060"/>
                </a:solidFill>
              </a:rPr>
              <a:t>ECMWF AIFS 15-day Forecast (Single and ENS)</a:t>
            </a:r>
            <a:endParaRPr lang="en-US" dirty="0">
              <a:solidFill>
                <a:srgbClr val="002060"/>
              </a:solidFill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1600" dirty="0"/>
              <a:t>Single at ~31km resolution (0.25 degrees)</a:t>
            </a:r>
            <a:endParaRPr lang="en-US" sz="1600" dirty="0"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1600" dirty="0"/>
              <a:t>ENS at ~31km resolution (0.25 degrees)</a:t>
            </a:r>
            <a:endParaRPr lang="en-US" sz="1600" dirty="0"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1600" dirty="0"/>
              <a:t>Same parameters as IFS open data</a:t>
            </a:r>
            <a:endParaRPr lang="en-US" sz="1600" dirty="0"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1600" dirty="0"/>
              <a:t>Available as soon as it’s ready</a:t>
            </a:r>
            <a:endParaRPr lang="en-US" sz="1600" dirty="0">
              <a:cs typeface="Arial"/>
            </a:endParaRPr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D4176-ABAE-0B11-B889-142452CCBE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5BAF1-A55E-5FB6-6B40-0A9A43968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A9DF2B-223D-0D9B-8219-9683FA0BC569}"/>
              </a:ext>
            </a:extLst>
          </p:cNvPr>
          <p:cNvSpPr txBox="1"/>
          <p:nvPr/>
        </p:nvSpPr>
        <p:spPr>
          <a:xfrm>
            <a:off x="7499537" y="360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Free &amp; Open Data Uptake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FC7F29-1416-8587-72A6-B27C6C6C4F80}"/>
              </a:ext>
            </a:extLst>
          </p:cNvPr>
          <p:cNvSpPr txBox="1"/>
          <p:nvPr/>
        </p:nvSpPr>
        <p:spPr>
          <a:xfrm>
            <a:off x="7400925" y="5601791"/>
            <a:ext cx="4291584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 panose="020B0604020202020204" pitchFamily="34" charset="0"/>
              </a:rPr>
              <a:t>In August 2025, 1.032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 panose="020B0604020202020204" pitchFamily="34" charset="0"/>
              </a:rPr>
              <a:t>PetaBytes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 panose="020B0604020202020204" pitchFamily="34" charset="0"/>
              </a:rPr>
              <a:t> downloaded. </a:t>
            </a:r>
            <a:br>
              <a:rPr lang="en-US">
                <a:latin typeface="Arial Narrow"/>
                <a:cs typeface="Arial Narrow" panose="020B0604020202020204" pitchFamily="34" charset="0"/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 panose="020B0604020202020204" pitchFamily="34" charset="0"/>
              </a:rPr>
              <a:t>The count of files retrieved was 127 million.</a:t>
            </a:r>
          </a:p>
        </p:txBody>
      </p:sp>
      <p:pic>
        <p:nvPicPr>
          <p:cNvPr id="8" name="Picture 7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C34BF4FF-70F6-B83F-ECF1-462DB9285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188" y="955039"/>
            <a:ext cx="4754909" cy="458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6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AE9CC-55B7-EDA7-82BD-239E3B136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29D1-F8A7-EE97-5FCE-90D807A0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</a:rPr>
              <a:t>What is currently open?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ED005-3AA4-0082-0B54-79F1DF11DA9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80000" y="1138890"/>
            <a:ext cx="5261165" cy="4580217"/>
          </a:xfrm>
        </p:spPr>
        <p:txBody>
          <a:bodyPr lIns="0" tIns="0" rIns="0" bIns="0" anchor="t"/>
          <a:lstStyle/>
          <a:p>
            <a:pPr indent="0">
              <a:buNone/>
            </a:pPr>
            <a:r>
              <a:rPr lang="en-US" dirty="0">
                <a:solidFill>
                  <a:srgbClr val="002060"/>
                </a:solidFill>
              </a:rPr>
              <a:t>ECMWF IFS 15-day Forecast (Ensemble &amp; Control)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~31km resolution (0.25 degrees)</a:t>
            </a:r>
            <a:endParaRPr lang="en-US" sz="1600" dirty="0"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1600" dirty="0"/>
              <a:t>3h timesteps from 0 to 144 </a:t>
            </a:r>
            <a:endParaRPr lang="en-US" sz="1600" dirty="0"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1600" dirty="0"/>
              <a:t>6h timesteps from 150 to 360</a:t>
            </a:r>
            <a:endParaRPr lang="en-US" sz="1600" dirty="0"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1600" dirty="0"/>
              <a:t>Variables sufficient to </a:t>
            </a:r>
            <a:r>
              <a:rPr lang="en-US" sz="1600" dirty="0" err="1"/>
              <a:t>initialise</a:t>
            </a:r>
            <a:r>
              <a:rPr lang="en-US" sz="1600" dirty="0"/>
              <a:t> limited area models</a:t>
            </a:r>
            <a:endParaRPr lang="en-US" sz="1600" dirty="0"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1600" dirty="0"/>
              <a:t>Available with 1h latency</a:t>
            </a:r>
            <a:endParaRPr lang="en-US" sz="1600" dirty="0">
              <a:cs typeface="Arial"/>
            </a:endParaRP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>
                <a:solidFill>
                  <a:srgbClr val="002060"/>
                </a:solidFill>
              </a:rPr>
              <a:t>ECMWF AIFS 15-day Forecast (Single and ENS)</a:t>
            </a:r>
            <a:endParaRPr lang="en-US" dirty="0">
              <a:solidFill>
                <a:srgbClr val="002060"/>
              </a:solidFill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1600" dirty="0"/>
              <a:t>Single at ~31km resolution (0.25 degrees)</a:t>
            </a:r>
            <a:endParaRPr lang="en-US" sz="1600" dirty="0"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1600" dirty="0"/>
              <a:t>ENS at ~31km resolution (0.25 degrees)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Same parameters as IFS open data</a:t>
            </a:r>
            <a:endParaRPr lang="en-US" sz="1600" dirty="0"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1600" dirty="0"/>
              <a:t>Available as soon as it’s ready</a:t>
            </a:r>
            <a:endParaRPr lang="en-US" sz="1600" dirty="0">
              <a:cs typeface="Arial"/>
            </a:endParaRPr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F6AE2-0C5B-ABF5-9BAB-E41AA231E9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76849-92F6-1F4D-A082-ADF3D532E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B26737-A4F6-118E-1DA3-79C1BC4D44D9}"/>
              </a:ext>
            </a:extLst>
          </p:cNvPr>
          <p:cNvSpPr txBox="1"/>
          <p:nvPr/>
        </p:nvSpPr>
        <p:spPr>
          <a:xfrm>
            <a:off x="7499537" y="360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Licensed User Uptake</a:t>
            </a:r>
          </a:p>
        </p:txBody>
      </p:sp>
      <p:pic>
        <p:nvPicPr>
          <p:cNvPr id="10" name="Picture 9" descr="A graph of a number of years&#10;&#10;AI-generated content may be incorrect.">
            <a:extLst>
              <a:ext uri="{FF2B5EF4-FFF2-40B4-BE49-F238E27FC236}">
                <a16:creationId xmlns:a16="http://schemas.microsoft.com/office/drawing/2014/main" id="{6191B613-42E0-1A60-7D10-37DB3EC0F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153" y="972443"/>
            <a:ext cx="5042967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8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95C3-D2C5-B22C-A175-CC695F40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</a:rPr>
              <a:t>Making Data Accessible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22EE9-A05E-C862-EB70-B55413925E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1190D-70A9-A007-A94F-77B2FA6FB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pic>
        <p:nvPicPr>
          <p:cNvPr id="4098" name="Picture 2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204A9C6D-04B1-395E-473D-B94EB84DF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86" y="729332"/>
            <a:ext cx="5156742" cy="207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BD561CEB-A0B5-2C84-DD05-5ACD7756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04" y="2779060"/>
            <a:ext cx="5898921" cy="351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967910-873C-73CE-9720-5853C6606E09}"/>
              </a:ext>
            </a:extLst>
          </p:cNvPr>
          <p:cNvSpPr/>
          <p:nvPr/>
        </p:nvSpPr>
        <p:spPr>
          <a:xfrm>
            <a:off x="1080000" y="977900"/>
            <a:ext cx="5396011" cy="49911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4AED3-5D89-7FFB-4665-F095D4BF5B7D}"/>
              </a:ext>
            </a:extLst>
          </p:cNvPr>
          <p:cNvSpPr txBox="1"/>
          <p:nvPr/>
        </p:nvSpPr>
        <p:spPr>
          <a:xfrm>
            <a:off x="1219200" y="1351508"/>
            <a:ext cx="5070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base">
              <a:buNone/>
            </a:pPr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Compliance to “FAIR” = Findable, Accessible, Interoperable and Reusable: </a:t>
            </a:r>
            <a:r>
              <a:rPr lang="en-GB" sz="220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Jupyter</a:t>
            </a:r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Notebooks for open charts</a:t>
            </a: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​</a:t>
            </a:r>
          </a:p>
          <a:p>
            <a:pPr indent="0" fontAlgn="base">
              <a:buNone/>
            </a:pPr>
            <a:endParaRPr lang="en-US" sz="2200">
              <a:solidFill>
                <a:schemeClr val="tx1">
                  <a:lumMod val="75000"/>
                  <a:lumOff val="2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Design of an API to easily download the data</a:t>
            </a: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Development of open-source Python libraries to process and visualise the data</a:t>
            </a: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Development of </a:t>
            </a:r>
            <a:r>
              <a:rPr lang="en-GB" sz="220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Jupyter</a:t>
            </a:r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notebooks that showcase the use of libraries </a:t>
            </a: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​</a:t>
            </a:r>
            <a:b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and the data</a:t>
            </a: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Updated and maintained user documentation to support increasing number of active users</a:t>
            </a: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​</a:t>
            </a:r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​</a:t>
            </a:r>
          </a:p>
        </p:txBody>
      </p:sp>
      <p:pic>
        <p:nvPicPr>
          <p:cNvPr id="9" name="Picture 8" descr="A logo with orange and grey circles&#10;&#10;AI-generated content may be incorrect.">
            <a:extLst>
              <a:ext uri="{FF2B5EF4-FFF2-40B4-BE49-F238E27FC236}">
                <a16:creationId xmlns:a16="http://schemas.microsoft.com/office/drawing/2014/main" id="{C43BD565-C67B-D430-8D13-A6D037F89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268" y="3848002"/>
            <a:ext cx="595198" cy="691024"/>
          </a:xfrm>
          <a:prstGeom prst="rect">
            <a:avLst/>
          </a:prstGeom>
        </p:spPr>
      </p:pic>
      <p:sp>
        <p:nvSpPr>
          <p:cNvPr id="3" name="8-point Star 2">
            <a:extLst>
              <a:ext uri="{FF2B5EF4-FFF2-40B4-BE49-F238E27FC236}">
                <a16:creationId xmlns:a16="http://schemas.microsoft.com/office/drawing/2014/main" id="{178D46F1-3618-2E4D-3D24-C7846F6EEFDF}"/>
              </a:ext>
            </a:extLst>
          </p:cNvPr>
          <p:cNvSpPr/>
          <p:nvPr/>
        </p:nvSpPr>
        <p:spPr>
          <a:xfrm>
            <a:off x="9604039" y="137825"/>
            <a:ext cx="2298158" cy="2298158"/>
          </a:xfrm>
          <a:prstGeom prst="star8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ECMWF Open Data has an 88% </a:t>
            </a:r>
            <a:br>
              <a:rPr lang="en-US"/>
            </a:br>
            <a:r>
              <a:rPr lang="en-US"/>
              <a:t>FAIR Score! </a:t>
            </a:r>
          </a:p>
        </p:txBody>
      </p:sp>
    </p:spTree>
    <p:extLst>
      <p:ext uri="{BB962C8B-B14F-4D97-AF65-F5344CB8AC3E}">
        <p14:creationId xmlns:p14="http://schemas.microsoft.com/office/powerpoint/2010/main" val="280504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235F7-4A44-80D2-8A7E-41A5FCF3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</a:rPr>
              <a:t>ECMWF Open Data Client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29C0E-AC99-9DE8-9D73-04DF9FD8DA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FFA1A-2EEC-DCA1-5757-6E3543E5B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09D7215-5A70-97F6-4CB1-7C3D4CE4E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57" y="876748"/>
            <a:ext cx="6532286" cy="510450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D5547D-9A5A-E6E9-B3FE-11F0A4598CA7}"/>
              </a:ext>
            </a:extLst>
          </p:cNvPr>
          <p:cNvSpPr txBox="1"/>
          <p:nvPr/>
        </p:nvSpPr>
        <p:spPr>
          <a:xfrm>
            <a:off x="7924800" y="1577787"/>
            <a:ext cx="3695700" cy="3970318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 common misunderstanding is that users need to take ALL of the products in a single file in order to access the parameter they require. </a:t>
            </a:r>
          </a:p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ECMWF has provided .index files that enable the client to retrieve exactly what you require. </a:t>
            </a:r>
          </a:p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More information can be found in the client documentation: </a:t>
            </a:r>
          </a:p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https://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github.com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/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ecmwf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/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ecmwf-opendata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5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3E7C-2F74-7FC9-1C71-11892FD0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0000"/>
            <a:ext cx="10029600" cy="369332"/>
          </a:xfrm>
        </p:spPr>
        <p:txBody>
          <a:bodyPr>
            <a:normAutofit/>
          </a:bodyPr>
          <a:lstStyle/>
          <a:p>
            <a:r>
              <a:rPr lang="en-US" b="1"/>
              <a:t>Challenges during the Open Data transition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BE8619-1B0B-1F81-0825-347F3190D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985" y="897543"/>
            <a:ext cx="7898853" cy="541071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44653-7030-BB9E-4968-2A3EDB9C5C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E4AB80EA-DB86-D849-B86F-15DAF31F0474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518E3-BC6D-1DC0-297A-1928AA66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2372" y="6308255"/>
            <a:ext cx="4053639" cy="230657"/>
          </a:xfrm>
        </p:spPr>
        <p:txBody>
          <a:bodyPr anchor="b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/>
              <a:t>European Centre for Medium-Range Weather Forecasts</a:t>
            </a:r>
          </a:p>
        </p:txBody>
      </p:sp>
    </p:spTree>
    <p:extLst>
      <p:ext uri="{BB962C8B-B14F-4D97-AF65-F5344CB8AC3E}">
        <p14:creationId xmlns:p14="http://schemas.microsoft.com/office/powerpoint/2010/main" val="402931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C1CC-3245-F56C-5D01-73D822265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</a:rPr>
              <a:t>What we’ve observed and learned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4013A-F794-4B78-299B-4F4123BACE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F8CE0-16EB-F419-E28E-3003673EA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37EB2F-0FB2-4104-E554-F9397B81F0EE}"/>
              </a:ext>
            </a:extLst>
          </p:cNvPr>
          <p:cNvCxnSpPr>
            <a:cxnSpLocks/>
          </p:cNvCxnSpPr>
          <p:nvPr/>
        </p:nvCxnSpPr>
        <p:spPr>
          <a:xfrm>
            <a:off x="6094412" y="1063605"/>
            <a:ext cx="0" cy="491975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Plus 7">
            <a:extLst>
              <a:ext uri="{FF2B5EF4-FFF2-40B4-BE49-F238E27FC236}">
                <a16:creationId xmlns:a16="http://schemas.microsoft.com/office/drawing/2014/main" id="{2FF0F245-D254-C0F5-84F7-1750D33DB641}"/>
              </a:ext>
            </a:extLst>
          </p:cNvPr>
          <p:cNvSpPr/>
          <p:nvPr/>
        </p:nvSpPr>
        <p:spPr>
          <a:xfrm>
            <a:off x="884582" y="874643"/>
            <a:ext cx="1292087" cy="1292087"/>
          </a:xfrm>
          <a:prstGeom prst="mathPlus">
            <a:avLst/>
          </a:prstGeom>
          <a:solidFill>
            <a:srgbClr val="FB356A"/>
          </a:solidFill>
          <a:ln>
            <a:solidFill>
              <a:srgbClr val="FB356A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>
            <a:extLst>
              <a:ext uri="{FF2B5EF4-FFF2-40B4-BE49-F238E27FC236}">
                <a16:creationId xmlns:a16="http://schemas.microsoft.com/office/drawing/2014/main" id="{C4B65FFD-D134-0B08-071E-E00FEB618F59}"/>
              </a:ext>
            </a:extLst>
          </p:cNvPr>
          <p:cNvSpPr/>
          <p:nvPr/>
        </p:nvSpPr>
        <p:spPr>
          <a:xfrm>
            <a:off x="6271591" y="874330"/>
            <a:ext cx="1292400" cy="1292400"/>
          </a:xfrm>
          <a:prstGeom prst="mathMinus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ACFF24-EAA3-05F2-B9D8-092969095717}"/>
              </a:ext>
            </a:extLst>
          </p:cNvPr>
          <p:cNvSpPr txBox="1"/>
          <p:nvPr/>
        </p:nvSpPr>
        <p:spPr>
          <a:xfrm>
            <a:off x="1637495" y="1572776"/>
            <a:ext cx="4140000" cy="440120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Huge uptake across services</a:t>
            </a:r>
            <a:b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Positive opinion of the open data offering</a:t>
            </a:r>
            <a:b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Increasing attribution over time (slowly)</a:t>
            </a:r>
            <a:b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Diversity of users (startups, NGOs, universities, beyond NWP)</a:t>
            </a:r>
            <a:b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Catalyst for innovation and re-use (apps, education, visualisations)</a:t>
            </a:r>
            <a:b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Raised ECMWF’s global visibility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816647-6201-375C-2AA2-469C79B73D0D}"/>
              </a:ext>
            </a:extLst>
          </p:cNvPr>
          <p:cNvSpPr txBox="1"/>
          <p:nvPr/>
        </p:nvSpPr>
        <p:spPr>
          <a:xfrm>
            <a:off x="6888991" y="1578028"/>
            <a:ext cx="4140000" cy="440120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Significant load on systems</a:t>
            </a:r>
            <a:b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Difficult to balance expectations with sustainability</a:t>
            </a:r>
            <a:b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Attribution often ignored</a:t>
            </a:r>
            <a:b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High support &amp; documentation burden</a:t>
            </a:r>
            <a:b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Hard to measure downstream impact / benefit</a:t>
            </a:r>
            <a:b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Cultural shift inside ECMWF</a:t>
            </a:r>
            <a:b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4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card with blue text&#10;&#10;AI-generated content may be incorrect.">
            <a:extLst>
              <a:ext uri="{FF2B5EF4-FFF2-40B4-BE49-F238E27FC236}">
                <a16:creationId xmlns:a16="http://schemas.microsoft.com/office/drawing/2014/main" id="{7F804038-16B9-83E7-E936-C4FCC145B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676" y="805069"/>
            <a:ext cx="7056315" cy="58056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AC3859-1CB2-2966-3DAE-77D26359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88600"/>
            <a:ext cx="10029600" cy="369332"/>
          </a:xfrm>
        </p:spPr>
        <p:txBody>
          <a:bodyPr/>
          <a:lstStyle/>
          <a:p>
            <a:r>
              <a:rPr lang="en-US" sz="3600" b="1">
                <a:solidFill>
                  <a:srgbClr val="002060"/>
                </a:solidFill>
              </a:rPr>
              <a:t>Big News!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64D53-E86B-033E-F44F-E7970EE28C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F5876-11FA-ACC9-F064-7C5D5774EDBF}"/>
              </a:ext>
            </a:extLst>
          </p:cNvPr>
          <p:cNvSpPr txBox="1"/>
          <p:nvPr/>
        </p:nvSpPr>
        <p:spPr>
          <a:xfrm>
            <a:off x="993913" y="1033669"/>
            <a:ext cx="426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21 days, 9 hours, 45 minutes to go…</a:t>
            </a:r>
          </a:p>
        </p:txBody>
      </p:sp>
      <p:pic>
        <p:nvPicPr>
          <p:cNvPr id="14" name="Graphic 13" descr="Megaphone with solid fill">
            <a:extLst>
              <a:ext uri="{FF2B5EF4-FFF2-40B4-BE49-F238E27FC236}">
                <a16:creationId xmlns:a16="http://schemas.microsoft.com/office/drawing/2014/main" id="{13E351A7-03BF-A0B5-C75E-ADB76733C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840" y="3884404"/>
            <a:ext cx="2613596" cy="261359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phic 14" descr="Megaphone with solid fill">
            <a:extLst>
              <a:ext uri="{FF2B5EF4-FFF2-40B4-BE49-F238E27FC236}">
                <a16:creationId xmlns:a16="http://schemas.microsoft.com/office/drawing/2014/main" id="{571F1E4C-0D8B-6D67-6293-547AA8FB4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331387" y="3884404"/>
            <a:ext cx="2613596" cy="261359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112527"/>
      </p:ext>
    </p:extLst>
  </p:cSld>
  <p:clrMapOvr>
    <a:masterClrMapping/>
  </p:clrMapOvr>
</p:sld>
</file>

<file path=ppt/theme/theme1.xml><?xml version="1.0" encoding="utf-8"?>
<a:theme xmlns:a="http://schemas.openxmlformats.org/drawingml/2006/main" name="ECMWF Light 16:9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MWF_16.9_light_blue.potx" id="{6E553A05-1FF4-41A6-8DCD-4A16C4C52284}" vid="{CB9C2DB0-F904-43F7-8D0F-6F373F3FC0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715c95-b911-42b3-8126-9e6d7eb3f0dc" xsi:nil="true"/>
    <lcf76f155ced4ddcb4097134ff3c332f xmlns="34da5c7c-42ce-4f97-8e89-5ab6a0675279">
      <Terms xmlns="http://schemas.microsoft.com/office/infopath/2007/PartnerControls"/>
    </lcf76f155ced4ddcb4097134ff3c332f>
    <_dlc_DocId xmlns="3b715c95-b911-42b3-8126-9e6d7eb3f0dc">ZUXVPJ72JVYN-308980409-14</_dlc_DocId>
    <_dlc_DocIdUrl xmlns="3b715c95-b911-42b3-8126-9e6d7eb3f0dc">
      <Url>https://ecmwf.sharepoint.com/sites/templates/_layouts/15/DocIdRedir.aspx?ID=ZUXVPJ72JVYN-308980409-14</Url>
      <Description>ZUXVPJ72JVYN-308980409-14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BE5B23F872F249BA78B9EED1161059" ma:contentTypeVersion="10" ma:contentTypeDescription="Create a new document." ma:contentTypeScope="" ma:versionID="25fab8bf07a7e3a25727b8e11abd01d1">
  <xsd:schema xmlns:xsd="http://www.w3.org/2001/XMLSchema" xmlns:xs="http://www.w3.org/2001/XMLSchema" xmlns:p="http://schemas.microsoft.com/office/2006/metadata/properties" xmlns:ns2="34da5c7c-42ce-4f97-8e89-5ab6a0675279" xmlns:ns3="3b715c95-b911-42b3-8126-9e6d7eb3f0dc" targetNamespace="http://schemas.microsoft.com/office/2006/metadata/properties" ma:root="true" ma:fieldsID="b9c2926da8c2155b7fea994d3382d458" ns2:_="" ns3:_="">
    <xsd:import namespace="34da5c7c-42ce-4f97-8e89-5ab6a0675279"/>
    <xsd:import namespace="3b715c95-b911-42b3-8126-9e6d7eb3f0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a5c7c-42ce-4f97-8e89-5ab6a0675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4cf7ce8-6a73-4870-b03b-717f0b586e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15c95-b911-42b3-8126-9e6d7eb3f0d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16a6648-1e96-4828-bd7b-a115050f65f6}" ma:internalName="TaxCatchAll" ma:showField="CatchAllData" ma:web="3b715c95-b911-42b3-8126-9e6d7eb3f0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940C50-C4CE-40EC-9E91-05D71EB15BD4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34da5c7c-42ce-4f97-8e89-5ab6a0675279"/>
    <ds:schemaRef ds:uri="3b715c95-b911-42b3-8126-9e6d7eb3f0dc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F4FCF79-45E3-4FE6-A7E3-979A64AFA10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1C7391A-24E9-458E-ACEF-7669EE83A25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1CADD64-E79A-425E-8D98-807DB4C5A380}">
  <ds:schemaRefs>
    <ds:schemaRef ds:uri="34da5c7c-42ce-4f97-8e89-5ab6a0675279"/>
    <ds:schemaRef ds:uri="3b715c95-b911-42b3-8126-9e6d7eb3f0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21b711c6-aab7-4d36-9ffb-ac0357bc20ba}" enabled="0" method="" siteId="{21b711c6-aab7-4d36-9ffb-ac0357bc20b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ECMWF Light 16:9 blue</Template>
  <TotalTime>1551</TotalTime>
  <Words>1072</Words>
  <Application>Microsoft Macintosh PowerPoint</Application>
  <PresentationFormat>Custom</PresentationFormat>
  <Paragraphs>145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Narrow</vt:lpstr>
      <vt:lpstr>Calibri</vt:lpstr>
      <vt:lpstr>ECMWF Light 16:9 blue</vt:lpstr>
      <vt:lpstr>PowerPoint Presentation</vt:lpstr>
      <vt:lpstr>The Open Data Timeline</vt:lpstr>
      <vt:lpstr>What is currently open?</vt:lpstr>
      <vt:lpstr>What is currently open?</vt:lpstr>
      <vt:lpstr>Making Data Accessible</vt:lpstr>
      <vt:lpstr>ECMWF Open Data Client</vt:lpstr>
      <vt:lpstr>Challenges during the Open Data transition</vt:lpstr>
      <vt:lpstr>What we’ve observed and learned</vt:lpstr>
      <vt:lpstr>Big News!</vt:lpstr>
      <vt:lpstr>Open vs Free Data vs Open and Free Data</vt:lpstr>
      <vt:lpstr>ECMWF Data Policy in Summary</vt:lpstr>
      <vt:lpstr>PowerPoint Presentation</vt:lpstr>
      <vt:lpstr>Available Open Datasets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Pidduck</dc:creator>
  <cp:lastModifiedBy>Alba Gomez Segura</cp:lastModifiedBy>
  <cp:revision>5</cp:revision>
  <cp:lastPrinted>2014-11-19T12:15:44Z</cp:lastPrinted>
  <dcterms:created xsi:type="dcterms:W3CDTF">2025-09-06T10:42:33Z</dcterms:created>
  <dcterms:modified xsi:type="dcterms:W3CDTF">2025-09-09T20:05:56Z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0x01010079BE5B23F872F249BA78B9EED1161059</vt:lpwstr>
  </property>
  <property fmtid="{D5CDD505-2E9C-101B-9397-08002B2CF9AE}" pid="3" name="Order">
    <vt:r8>1400</vt:r8>
  </property>
  <property fmtid="{D5CDD505-2E9C-101B-9397-08002B2CF9AE}" pid="4" name="_dlc_DocIdItemGuid">
    <vt:lpwstr>f3292dc5-5bd6-5895-bef3-864e095b01f2</vt:lpwstr>
  </property>
  <property fmtid="{D5CDD505-2E9C-101B-9397-08002B2CF9AE}" pid="5" name="MediaServiceImageTags">
    <vt:lpwstr/>
  </property>
</Properties>
</file>