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36" r:id="rId3"/>
    <p:sldId id="285" r:id="rId4"/>
    <p:sldId id="337" r:id="rId5"/>
    <p:sldId id="340" r:id="rId6"/>
    <p:sldId id="341" r:id="rId7"/>
    <p:sldId id="350" r:id="rId8"/>
    <p:sldId id="348" r:id="rId9"/>
    <p:sldId id="347" r:id="rId10"/>
    <p:sldId id="349" r:id="rId11"/>
    <p:sldId id="361" r:id="rId12"/>
    <p:sldId id="362" r:id="rId13"/>
    <p:sldId id="346" r:id="rId14"/>
    <p:sldId id="363" r:id="rId15"/>
    <p:sldId id="339" r:id="rId16"/>
    <p:sldId id="259" r:id="rId17"/>
    <p:sldId id="357" r:id="rId18"/>
    <p:sldId id="355" r:id="rId19"/>
    <p:sldId id="353"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FFCC"/>
    <a:srgbClr val="666699"/>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7" autoAdjust="0"/>
    <p:restoredTop sz="94660"/>
  </p:normalViewPr>
  <p:slideViewPr>
    <p:cSldViewPr snapToGrid="0">
      <p:cViewPr varScale="1">
        <p:scale>
          <a:sx n="77" d="100"/>
          <a:sy n="77" d="100"/>
        </p:scale>
        <p:origin x="60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74BDD-C43A-4C90-85D3-BE24E2256705}" type="datetimeFigureOut">
              <a:rPr lang="en-US" smtClean="0"/>
              <a:t>9/10/2025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B3A62-DEBF-4D0A-957A-95C5CA1810D1}" type="slidenum">
              <a:rPr lang="en-US" smtClean="0"/>
              <a:t>‹N›</a:t>
            </a:fld>
            <a:endParaRPr lang="en-US"/>
          </a:p>
        </p:txBody>
      </p:sp>
    </p:spTree>
    <p:extLst>
      <p:ext uri="{BB962C8B-B14F-4D97-AF65-F5344CB8AC3E}">
        <p14:creationId xmlns:p14="http://schemas.microsoft.com/office/powerpoint/2010/main" val="107688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296F073E-0178-444A-8692-9E40DCFB00BF}" type="datetime1">
              <a:rPr lang="en-US" smtClean="0"/>
              <a:t>9/10/2025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82C65B5-465E-4670-A799-08A8E7AC27D2}" type="slidenum">
              <a:rPr lang="en-US" smtClean="0"/>
              <a:t>‹N›</a:t>
            </a:fld>
            <a:endParaRPr lang="en-US"/>
          </a:p>
        </p:txBody>
      </p:sp>
    </p:spTree>
    <p:extLst>
      <p:ext uri="{BB962C8B-B14F-4D97-AF65-F5344CB8AC3E}">
        <p14:creationId xmlns:p14="http://schemas.microsoft.com/office/powerpoint/2010/main" val="365832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50468766-9F2D-4790-90A3-14D1B7C70B1D}" type="datetime1">
              <a:rPr lang="en-US" smtClean="0"/>
              <a:t>9/10/2025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82C65B5-465E-4670-A799-08A8E7AC27D2}" type="slidenum">
              <a:rPr lang="en-US" smtClean="0"/>
              <a:t>‹N›</a:t>
            </a:fld>
            <a:endParaRPr lang="en-US"/>
          </a:p>
        </p:txBody>
      </p:sp>
    </p:spTree>
    <p:extLst>
      <p:ext uri="{BB962C8B-B14F-4D97-AF65-F5344CB8AC3E}">
        <p14:creationId xmlns:p14="http://schemas.microsoft.com/office/powerpoint/2010/main" val="198221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81CD8D67-7E53-4496-9C3C-E094C313E9A3}" type="datetime1">
              <a:rPr lang="en-US" smtClean="0"/>
              <a:t>9/10/2025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82C65B5-465E-4670-A799-08A8E7AC27D2}" type="slidenum">
              <a:rPr lang="en-US" smtClean="0"/>
              <a:t>‹N›</a:t>
            </a:fld>
            <a:endParaRPr lang="en-US"/>
          </a:p>
        </p:txBody>
      </p:sp>
    </p:spTree>
    <p:extLst>
      <p:ext uri="{BB962C8B-B14F-4D97-AF65-F5344CB8AC3E}">
        <p14:creationId xmlns:p14="http://schemas.microsoft.com/office/powerpoint/2010/main" val="248373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5D55265D-5044-4DE0-8620-516F6498BF06}" type="datetime1">
              <a:rPr lang="en-US" smtClean="0"/>
              <a:t>9/10/2025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82C65B5-465E-4670-A799-08A8E7AC27D2}" type="slidenum">
              <a:rPr lang="en-US" smtClean="0"/>
              <a:t>‹N›</a:t>
            </a:fld>
            <a:endParaRPr lang="en-US"/>
          </a:p>
        </p:txBody>
      </p:sp>
    </p:spTree>
    <p:extLst>
      <p:ext uri="{BB962C8B-B14F-4D97-AF65-F5344CB8AC3E}">
        <p14:creationId xmlns:p14="http://schemas.microsoft.com/office/powerpoint/2010/main" val="310606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1234406A-7553-457A-9848-98A3EBBA6288}" type="datetime1">
              <a:rPr lang="en-US" smtClean="0"/>
              <a:t>9/10/2025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282C65B5-465E-4670-A799-08A8E7AC27D2}" type="slidenum">
              <a:rPr lang="en-US" smtClean="0"/>
              <a:t>‹N›</a:t>
            </a:fld>
            <a:endParaRPr lang="en-US"/>
          </a:p>
        </p:txBody>
      </p:sp>
    </p:spTree>
    <p:extLst>
      <p:ext uri="{BB962C8B-B14F-4D97-AF65-F5344CB8AC3E}">
        <p14:creationId xmlns:p14="http://schemas.microsoft.com/office/powerpoint/2010/main" val="366386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12D5AF0C-3454-48B1-94E4-7A4C8BCD233E}" type="datetime1">
              <a:rPr lang="en-US" smtClean="0"/>
              <a:t>9/10/2025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82C65B5-465E-4670-A799-08A8E7AC27D2}" type="slidenum">
              <a:rPr lang="en-US" smtClean="0"/>
              <a:t>‹N›</a:t>
            </a:fld>
            <a:endParaRPr lang="en-US"/>
          </a:p>
        </p:txBody>
      </p:sp>
    </p:spTree>
    <p:extLst>
      <p:ext uri="{BB962C8B-B14F-4D97-AF65-F5344CB8AC3E}">
        <p14:creationId xmlns:p14="http://schemas.microsoft.com/office/powerpoint/2010/main" val="168569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AA833A8C-E038-488C-8DB5-7EECB44B7817}" type="datetime1">
              <a:rPr lang="en-US" smtClean="0"/>
              <a:t>9/10/2025</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282C65B5-465E-4670-A799-08A8E7AC27D2}" type="slidenum">
              <a:rPr lang="en-US" smtClean="0"/>
              <a:t>‹N›</a:t>
            </a:fld>
            <a:endParaRPr lang="en-US"/>
          </a:p>
        </p:txBody>
      </p:sp>
    </p:spTree>
    <p:extLst>
      <p:ext uri="{BB962C8B-B14F-4D97-AF65-F5344CB8AC3E}">
        <p14:creationId xmlns:p14="http://schemas.microsoft.com/office/powerpoint/2010/main" val="233277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B9078A5F-34D9-4E0C-81A5-AF72B5F03A9B}" type="datetime1">
              <a:rPr lang="en-US" smtClean="0"/>
              <a:t>9/10/2025</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282C65B5-465E-4670-A799-08A8E7AC27D2}" type="slidenum">
              <a:rPr lang="en-US" smtClean="0"/>
              <a:t>‹N›</a:t>
            </a:fld>
            <a:endParaRPr lang="en-US"/>
          </a:p>
        </p:txBody>
      </p:sp>
    </p:spTree>
    <p:extLst>
      <p:ext uri="{BB962C8B-B14F-4D97-AF65-F5344CB8AC3E}">
        <p14:creationId xmlns:p14="http://schemas.microsoft.com/office/powerpoint/2010/main" val="131421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4955A6F-C22B-414B-8BB8-0BF3F78DC028}" type="datetime1">
              <a:rPr lang="en-US" smtClean="0"/>
              <a:t>9/10/2025</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282C65B5-465E-4670-A799-08A8E7AC27D2}" type="slidenum">
              <a:rPr lang="en-US" smtClean="0"/>
              <a:t>‹N›</a:t>
            </a:fld>
            <a:endParaRPr lang="en-US"/>
          </a:p>
        </p:txBody>
      </p:sp>
    </p:spTree>
    <p:extLst>
      <p:ext uri="{BB962C8B-B14F-4D97-AF65-F5344CB8AC3E}">
        <p14:creationId xmlns:p14="http://schemas.microsoft.com/office/powerpoint/2010/main" val="13725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E384D011-A30F-430E-8D47-80D9FAB4A9C8}" type="datetime1">
              <a:rPr lang="en-US" smtClean="0"/>
              <a:t>9/10/2025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82C65B5-465E-4670-A799-08A8E7AC27D2}" type="slidenum">
              <a:rPr lang="en-US" smtClean="0"/>
              <a:t>‹N›</a:t>
            </a:fld>
            <a:endParaRPr lang="en-US"/>
          </a:p>
        </p:txBody>
      </p:sp>
    </p:spTree>
    <p:extLst>
      <p:ext uri="{BB962C8B-B14F-4D97-AF65-F5344CB8AC3E}">
        <p14:creationId xmlns:p14="http://schemas.microsoft.com/office/powerpoint/2010/main" val="285509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BABEA145-441F-4FA1-9BE0-F4BB3E77F98D}" type="datetime1">
              <a:rPr lang="en-US" smtClean="0"/>
              <a:t>9/10/2025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282C65B5-465E-4670-A799-08A8E7AC27D2}" type="slidenum">
              <a:rPr lang="en-US" smtClean="0"/>
              <a:t>‹N›</a:t>
            </a:fld>
            <a:endParaRPr lang="en-US"/>
          </a:p>
        </p:txBody>
      </p:sp>
    </p:spTree>
    <p:extLst>
      <p:ext uri="{BB962C8B-B14F-4D97-AF65-F5344CB8AC3E}">
        <p14:creationId xmlns:p14="http://schemas.microsoft.com/office/powerpoint/2010/main" val="158149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BCC7-54C5-4AF7-83F5-7F3234B1A32B}" type="datetime1">
              <a:rPr lang="en-US" smtClean="0"/>
              <a:t>9/10/2025</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C65B5-465E-4670-A799-08A8E7AC27D2}" type="slidenum">
              <a:rPr lang="en-US" smtClean="0"/>
              <a:t>‹N›</a:t>
            </a:fld>
            <a:endParaRPr lang="en-US"/>
          </a:p>
        </p:txBody>
      </p:sp>
    </p:spTree>
    <p:extLst>
      <p:ext uri="{BB962C8B-B14F-4D97-AF65-F5344CB8AC3E}">
        <p14:creationId xmlns:p14="http://schemas.microsoft.com/office/powerpoint/2010/main" val="410364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4.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8.png"/><Relationship Id="rId7"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40.png"/><Relationship Id="rId4" Type="http://schemas.openxmlformats.org/officeDocument/2006/relationships/image" Target="../media/image2.jpe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hyperlink" Target="https://github.com/SHYFEM-model"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35.png"/><Relationship Id="rId5" Type="http://schemas.openxmlformats.org/officeDocument/2006/relationships/image" Target="../media/image5.png"/><Relationship Id="rId15" Type="http://schemas.openxmlformats.org/officeDocument/2006/relationships/image" Target="../media/image48.png"/><Relationship Id="rId10" Type="http://schemas.openxmlformats.org/officeDocument/2006/relationships/image" Target="../media/image47.png"/><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3.jpeg"/><Relationship Id="rId5" Type="http://schemas.openxmlformats.org/officeDocument/2006/relationships/image" Target="../media/image4.png"/><Relationship Id="rId10" Type="http://schemas.openxmlformats.org/officeDocument/2006/relationships/image" Target="../media/image52.png"/><Relationship Id="rId4" Type="http://schemas.openxmlformats.org/officeDocument/2006/relationships/image" Target="../media/image3.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jp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8.png"/><Relationship Id="rId5" Type="http://schemas.openxmlformats.org/officeDocument/2006/relationships/image" Target="../media/image2.jpeg"/><Relationship Id="rId10"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1.png"/><Relationship Id="rId5" Type="http://schemas.openxmlformats.org/officeDocument/2006/relationships/image" Target="../media/image2.jpeg"/><Relationship Id="rId10" Type="http://schemas.openxmlformats.org/officeDocument/2006/relationships/image" Target="../media/image60.png"/><Relationship Id="rId4" Type="http://schemas.openxmlformats.org/officeDocument/2006/relationships/hyperlink" Target="https://www.mmm.ucar.edu/models/wrf" TargetMode="Externa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0.png"/><Relationship Id="rId5" Type="http://schemas.openxmlformats.org/officeDocument/2006/relationships/image" Target="../media/image2.jpeg"/><Relationship Id="rId10" Type="http://schemas.openxmlformats.org/officeDocument/2006/relationships/image" Target="../media/image39.png"/><Relationship Id="rId4" Type="http://schemas.openxmlformats.org/officeDocument/2006/relationships/hyperlink" Target="https://ral.ucar.edu/projects/wrf_hydro" TargetMode="Externa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hyperlink" Target="https://github.com/SHYFEM-model"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45.pn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jpe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1.png"/><Relationship Id="rId1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5.png"/><Relationship Id="rId12" Type="http://schemas.microsoft.com/office/2007/relationships/hdphoto" Target="../media/hdphoto2.wdp"/><Relationship Id="rId17" Type="http://schemas.openxmlformats.org/officeDocument/2006/relationships/image" Target="../media/image24.png"/><Relationship Id="rId2" Type="http://schemas.openxmlformats.org/officeDocument/2006/relationships/image" Target="../media/image17.png"/><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22.png"/><Relationship Id="rId10" Type="http://schemas.openxmlformats.org/officeDocument/2006/relationships/image" Target="../media/image19.png"/><Relationship Id="rId19" Type="http://schemas.openxmlformats.org/officeDocument/2006/relationships/image" Target="../media/image25.png"/><Relationship Id="rId4" Type="http://schemas.openxmlformats.org/officeDocument/2006/relationships/image" Target="../media/image2.jpeg"/><Relationship Id="rId9" Type="http://schemas.openxmlformats.org/officeDocument/2006/relationships/image" Target="../media/image18.png"/><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2446" y="4848446"/>
            <a:ext cx="2009554" cy="2009554"/>
          </a:xfrm>
          <a:prstGeom prst="rect">
            <a:avLst/>
          </a:prstGeom>
        </p:spPr>
      </p:pic>
      <p:sp>
        <p:nvSpPr>
          <p:cNvPr id="12" name="CasellaDiTesto 11"/>
          <p:cNvSpPr txBox="1"/>
          <p:nvPr/>
        </p:nvSpPr>
        <p:spPr>
          <a:xfrm>
            <a:off x="859635" y="2412622"/>
            <a:ext cx="10035512" cy="1446550"/>
          </a:xfrm>
          <a:prstGeom prst="rect">
            <a:avLst/>
          </a:prstGeom>
          <a:noFill/>
        </p:spPr>
        <p:txBody>
          <a:bodyPr wrap="square" rtlCol="0">
            <a:spAutoFit/>
          </a:bodyPr>
          <a:lstStyle/>
          <a:p>
            <a:pPr algn="ctr"/>
            <a:r>
              <a:rPr lang="en-US" sz="3600" dirty="0">
                <a:solidFill>
                  <a:srgbClr val="0070C0"/>
                </a:solidFill>
              </a:rPr>
              <a:t>Towards very high resolution downscaling of climate scenarios </a:t>
            </a:r>
            <a:r>
              <a:rPr lang="en-US" sz="3600" dirty="0" smtClean="0">
                <a:solidFill>
                  <a:srgbClr val="0070C0"/>
                </a:solidFill>
              </a:rPr>
              <a:t>for Mediterranean </a:t>
            </a:r>
            <a:r>
              <a:rPr lang="en-US" sz="3600" dirty="0">
                <a:solidFill>
                  <a:srgbClr val="0070C0"/>
                </a:solidFill>
              </a:rPr>
              <a:t>coastal </a:t>
            </a:r>
            <a:r>
              <a:rPr lang="en-US" sz="3600" dirty="0" smtClean="0">
                <a:solidFill>
                  <a:srgbClr val="0070C0"/>
                </a:solidFill>
              </a:rPr>
              <a:t>areas</a:t>
            </a:r>
          </a:p>
          <a:p>
            <a:pPr algn="ctr"/>
            <a:r>
              <a:rPr lang="en-US" sz="1600" dirty="0">
                <a:solidFill>
                  <a:srgbClr val="0070C0"/>
                </a:solidFill>
              </a:rPr>
              <a:t>EMS2025-675</a:t>
            </a:r>
            <a:endParaRPr lang="en-US" sz="1600" dirty="0" smtClean="0">
              <a:solidFill>
                <a:srgbClr val="0070C0"/>
              </a:solidFill>
            </a:endParaRPr>
          </a:p>
        </p:txBody>
      </p:sp>
      <p:sp>
        <p:nvSpPr>
          <p:cNvPr id="16" name="CasellaDiTesto 15"/>
          <p:cNvSpPr txBox="1"/>
          <p:nvPr/>
        </p:nvSpPr>
        <p:spPr>
          <a:xfrm>
            <a:off x="1178988" y="4164136"/>
            <a:ext cx="9396806" cy="1754326"/>
          </a:xfrm>
          <a:prstGeom prst="rect">
            <a:avLst/>
          </a:prstGeom>
          <a:noFill/>
        </p:spPr>
        <p:txBody>
          <a:bodyPr wrap="square" rtlCol="0">
            <a:spAutoFit/>
          </a:bodyPr>
          <a:lstStyle/>
          <a:p>
            <a:pPr algn="ctr"/>
            <a:r>
              <a:rPr lang="it-IT" dirty="0">
                <a:solidFill>
                  <a:srgbClr val="0070C0"/>
                </a:solidFill>
              </a:rPr>
              <a:t>Alessandro </a:t>
            </a:r>
            <a:r>
              <a:rPr lang="it-IT" dirty="0" smtClean="0">
                <a:solidFill>
                  <a:srgbClr val="0070C0"/>
                </a:solidFill>
              </a:rPr>
              <a:t>Minigher, </a:t>
            </a:r>
            <a:r>
              <a:rPr lang="it-IT" dirty="0">
                <a:solidFill>
                  <a:srgbClr val="0070C0"/>
                </a:solidFill>
              </a:rPr>
              <a:t>Carmela </a:t>
            </a:r>
            <a:r>
              <a:rPr lang="it-IT" dirty="0" smtClean="0">
                <a:solidFill>
                  <a:srgbClr val="0070C0"/>
                </a:solidFill>
              </a:rPr>
              <a:t>Cioffi, </a:t>
            </a:r>
            <a:r>
              <a:rPr lang="it-IT" dirty="0">
                <a:solidFill>
                  <a:srgbClr val="0070C0"/>
                </a:solidFill>
              </a:rPr>
              <a:t>Cristina </a:t>
            </a:r>
            <a:r>
              <a:rPr lang="it-IT" dirty="0" smtClean="0">
                <a:solidFill>
                  <a:srgbClr val="0070C0"/>
                </a:solidFill>
              </a:rPr>
              <a:t>Moro, </a:t>
            </a:r>
            <a:r>
              <a:rPr lang="it-IT" dirty="0">
                <a:solidFill>
                  <a:srgbClr val="0070C0"/>
                </a:solidFill>
              </a:rPr>
              <a:t>Dario </a:t>
            </a:r>
            <a:r>
              <a:rPr lang="it-IT" dirty="0" smtClean="0">
                <a:solidFill>
                  <a:srgbClr val="0070C0"/>
                </a:solidFill>
              </a:rPr>
              <a:t>Giaiotti, </a:t>
            </a:r>
            <a:r>
              <a:rPr lang="it-IT" dirty="0">
                <a:solidFill>
                  <a:srgbClr val="0070C0"/>
                </a:solidFill>
              </a:rPr>
              <a:t>Elena </a:t>
            </a:r>
            <a:r>
              <a:rPr lang="it-IT" dirty="0" smtClean="0">
                <a:solidFill>
                  <a:srgbClr val="0070C0"/>
                </a:solidFill>
              </a:rPr>
              <a:t>Gianesini, </a:t>
            </a:r>
            <a:r>
              <a:rPr lang="it-IT" dirty="0">
                <a:solidFill>
                  <a:srgbClr val="0070C0"/>
                </a:solidFill>
              </a:rPr>
              <a:t>Marco</a:t>
            </a:r>
          </a:p>
          <a:p>
            <a:pPr algn="ctr"/>
            <a:r>
              <a:rPr lang="it-IT" dirty="0" smtClean="0">
                <a:solidFill>
                  <a:srgbClr val="0070C0"/>
                </a:solidFill>
              </a:rPr>
              <a:t>Zampar, </a:t>
            </a:r>
            <a:r>
              <a:rPr lang="it-IT" dirty="0">
                <a:solidFill>
                  <a:srgbClr val="0070C0"/>
                </a:solidFill>
              </a:rPr>
              <a:t>and Sara </a:t>
            </a:r>
            <a:r>
              <a:rPr lang="it-IT" dirty="0" smtClean="0">
                <a:solidFill>
                  <a:srgbClr val="0070C0"/>
                </a:solidFill>
              </a:rPr>
              <a:t>Bacer</a:t>
            </a:r>
          </a:p>
          <a:p>
            <a:pPr algn="ctr"/>
            <a:endParaRPr lang="it-IT" dirty="0" smtClean="0">
              <a:solidFill>
                <a:srgbClr val="0070C0"/>
              </a:solidFill>
            </a:endParaRPr>
          </a:p>
          <a:p>
            <a:pPr algn="ctr"/>
            <a:r>
              <a:rPr lang="en-US" dirty="0" smtClean="0">
                <a:solidFill>
                  <a:srgbClr val="0070C0"/>
                </a:solidFill>
              </a:rPr>
              <a:t>ARPA FVG – CRMA  Regional Center for Environmental Modeling</a:t>
            </a:r>
          </a:p>
          <a:p>
            <a:pPr algn="ctr"/>
            <a:r>
              <a:rPr lang="en-US" dirty="0" err="1" smtClean="0">
                <a:solidFill>
                  <a:srgbClr val="0070C0"/>
                </a:solidFill>
              </a:rPr>
              <a:t>Palmanova</a:t>
            </a:r>
            <a:r>
              <a:rPr lang="en-US" dirty="0" smtClean="0">
                <a:solidFill>
                  <a:srgbClr val="0070C0"/>
                </a:solidFill>
              </a:rPr>
              <a:t>, Italy</a:t>
            </a:r>
          </a:p>
          <a:p>
            <a:pPr algn="ctr"/>
            <a:r>
              <a:rPr lang="en-US" dirty="0" smtClean="0">
                <a:solidFill>
                  <a:srgbClr val="0070C0"/>
                </a:solidFill>
              </a:rPr>
              <a:t>(dario.giaiotti@arpa.fvg.it)</a:t>
            </a:r>
          </a:p>
        </p:txBody>
      </p:sp>
      <p:sp>
        <p:nvSpPr>
          <p:cNvPr id="17" name="CasellaDiTesto 16"/>
          <p:cNvSpPr txBox="1"/>
          <p:nvPr/>
        </p:nvSpPr>
        <p:spPr>
          <a:xfrm>
            <a:off x="1178988" y="5994585"/>
            <a:ext cx="9396806" cy="738664"/>
          </a:xfrm>
          <a:prstGeom prst="rect">
            <a:avLst/>
          </a:prstGeom>
          <a:noFill/>
        </p:spPr>
        <p:txBody>
          <a:bodyPr wrap="square" rtlCol="0">
            <a:spAutoFit/>
          </a:bodyPr>
          <a:lstStyle/>
          <a:p>
            <a:pPr algn="ctr"/>
            <a:r>
              <a:rPr lang="en-US" sz="1400" dirty="0" err="1">
                <a:solidFill>
                  <a:srgbClr val="0070C0"/>
                </a:solidFill>
              </a:rPr>
              <a:t>Cankarjev</a:t>
            </a:r>
            <a:r>
              <a:rPr lang="en-US" sz="1400" dirty="0">
                <a:solidFill>
                  <a:srgbClr val="0070C0"/>
                </a:solidFill>
              </a:rPr>
              <a:t> </a:t>
            </a:r>
            <a:r>
              <a:rPr lang="en-US" sz="1400" dirty="0" smtClean="0">
                <a:solidFill>
                  <a:srgbClr val="0070C0"/>
                </a:solidFill>
              </a:rPr>
              <a:t>Dom</a:t>
            </a:r>
          </a:p>
          <a:p>
            <a:pPr algn="ctr"/>
            <a:r>
              <a:rPr lang="en-US" sz="1400" dirty="0" smtClean="0">
                <a:solidFill>
                  <a:srgbClr val="0070C0"/>
                </a:solidFill>
              </a:rPr>
              <a:t>7-12 September 2025</a:t>
            </a:r>
          </a:p>
          <a:p>
            <a:pPr algn="ctr"/>
            <a:r>
              <a:rPr lang="en-US" sz="1400" dirty="0" smtClean="0">
                <a:solidFill>
                  <a:srgbClr val="0070C0"/>
                </a:solidFill>
              </a:rPr>
              <a:t>Ljubljana, Slovenia</a:t>
            </a:r>
          </a:p>
        </p:txBody>
      </p:sp>
      <p:sp>
        <p:nvSpPr>
          <p:cNvPr id="18" name="CasellaDiTesto 17"/>
          <p:cNvSpPr txBox="1"/>
          <p:nvPr/>
        </p:nvSpPr>
        <p:spPr>
          <a:xfrm>
            <a:off x="1178988" y="1141286"/>
            <a:ext cx="9396806" cy="923330"/>
          </a:xfrm>
          <a:prstGeom prst="rect">
            <a:avLst/>
          </a:prstGeom>
          <a:noFill/>
        </p:spPr>
        <p:txBody>
          <a:bodyPr wrap="square" rtlCol="0">
            <a:spAutoFit/>
          </a:bodyPr>
          <a:lstStyle/>
          <a:p>
            <a:pPr algn="ctr"/>
            <a:r>
              <a:rPr lang="en-US" dirty="0" smtClean="0">
                <a:solidFill>
                  <a:srgbClr val="0070C0"/>
                </a:solidFill>
              </a:rPr>
              <a:t>EMS Annual Meeting 2025</a:t>
            </a:r>
          </a:p>
          <a:p>
            <a:pPr algn="ctr"/>
            <a:r>
              <a:rPr lang="en-US" dirty="0" smtClean="0">
                <a:solidFill>
                  <a:srgbClr val="0070C0"/>
                </a:solidFill>
              </a:rPr>
              <a:t>UP3.5</a:t>
            </a:r>
          </a:p>
          <a:p>
            <a:pPr algn="ctr"/>
            <a:r>
              <a:rPr lang="en-US" dirty="0" smtClean="0">
                <a:solidFill>
                  <a:srgbClr val="0070C0"/>
                </a:solidFill>
              </a:rPr>
              <a:t>Advancing </a:t>
            </a:r>
            <a:r>
              <a:rPr lang="en-US" dirty="0">
                <a:solidFill>
                  <a:srgbClr val="0070C0"/>
                </a:solidFill>
              </a:rPr>
              <a:t>understanding of Mediterranean climate</a:t>
            </a:r>
            <a:endParaRPr lang="en-US" dirty="0" smtClean="0">
              <a:solidFill>
                <a:srgbClr val="0070C0"/>
              </a:solidFill>
            </a:endParaRPr>
          </a:p>
        </p:txBody>
      </p:sp>
      <p:grpSp>
        <p:nvGrpSpPr>
          <p:cNvPr id="22" name="Gruppo 21"/>
          <p:cNvGrpSpPr/>
          <p:nvPr/>
        </p:nvGrpSpPr>
        <p:grpSpPr>
          <a:xfrm>
            <a:off x="78194" y="32021"/>
            <a:ext cx="12011503" cy="512265"/>
            <a:chOff x="78194" y="32021"/>
            <a:chExt cx="12011503" cy="512265"/>
          </a:xfrm>
        </p:grpSpPr>
        <p:pic>
          <p:nvPicPr>
            <p:cNvPr id="8"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5"/>
            <a:stretch>
              <a:fillRect/>
            </a:stretch>
          </p:blipFill>
          <p:spPr>
            <a:xfrm>
              <a:off x="78194" y="40563"/>
              <a:ext cx="1521971" cy="417238"/>
            </a:xfrm>
            <a:prstGeom prst="rect">
              <a:avLst/>
            </a:prstGeom>
          </p:spPr>
        </p:pic>
        <p:sp>
          <p:nvSpPr>
            <p:cNvPr id="3" name="CasellaDiTesto 2"/>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19" name="Immagine 18"/>
            <p:cNvPicPr>
              <a:picLocks noChangeAspect="1"/>
            </p:cNvPicPr>
            <p:nvPr/>
          </p:nvPicPr>
          <p:blipFill>
            <a:blip r:embed="rId6"/>
            <a:stretch>
              <a:fillRect/>
            </a:stretch>
          </p:blipFill>
          <p:spPr>
            <a:xfrm>
              <a:off x="7300684" y="42623"/>
              <a:ext cx="1559379" cy="413119"/>
            </a:xfrm>
            <a:prstGeom prst="rect">
              <a:avLst/>
            </a:prstGeom>
          </p:spPr>
        </p:pic>
        <p:pic>
          <p:nvPicPr>
            <p:cNvPr id="13" name="Immagine 12"/>
            <p:cNvPicPr>
              <a:picLocks noChangeAspect="1"/>
            </p:cNvPicPr>
            <p:nvPr/>
          </p:nvPicPr>
          <p:blipFill>
            <a:blip r:embed="rId7"/>
            <a:stretch>
              <a:fillRect/>
            </a:stretch>
          </p:blipFill>
          <p:spPr>
            <a:xfrm>
              <a:off x="8743037" y="32404"/>
              <a:ext cx="1699447" cy="511882"/>
            </a:xfrm>
            <a:prstGeom prst="rect">
              <a:avLst/>
            </a:prstGeom>
          </p:spPr>
        </p:pic>
      </p:grpSp>
    </p:spTree>
    <p:extLst>
      <p:ext uri="{BB962C8B-B14F-4D97-AF65-F5344CB8AC3E}">
        <p14:creationId xmlns:p14="http://schemas.microsoft.com/office/powerpoint/2010/main" val="2008824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5166" y="1040860"/>
            <a:ext cx="10024539" cy="646331"/>
          </a:xfrm>
          <a:prstGeom prst="rect">
            <a:avLst/>
          </a:prstGeom>
          <a:noFill/>
        </p:spPr>
        <p:txBody>
          <a:bodyPr wrap="none" rtlCol="0">
            <a:spAutoFit/>
          </a:bodyPr>
          <a:lstStyle/>
          <a:p>
            <a:r>
              <a:rPr lang="en-US" dirty="0" smtClean="0"/>
              <a:t>The atmospheric fields are perturbed using the anomaly signal of lager scale simulations (EURO-CORDEX)</a:t>
            </a:r>
          </a:p>
          <a:p>
            <a:r>
              <a:rPr lang="en-US" dirty="0" smtClean="0"/>
              <a:t>Statistical perturbation - fields independence </a:t>
            </a:r>
            <a:endParaRPr lang="en-US" dirty="0"/>
          </a:p>
        </p:txBody>
      </p:sp>
      <p:sp>
        <p:nvSpPr>
          <p:cNvPr id="3" name="CasellaDiTesto 2"/>
          <p:cNvSpPr txBox="1"/>
          <p:nvPr/>
        </p:nvSpPr>
        <p:spPr>
          <a:xfrm>
            <a:off x="279991" y="520664"/>
            <a:ext cx="11531009" cy="523220"/>
          </a:xfrm>
          <a:prstGeom prst="rect">
            <a:avLst/>
          </a:prstGeom>
          <a:noFill/>
        </p:spPr>
        <p:txBody>
          <a:bodyPr wrap="square" rtlCol="0">
            <a:spAutoFit/>
          </a:bodyPr>
          <a:lstStyle/>
          <a:p>
            <a:r>
              <a:rPr lang="en-US" sz="2800" dirty="0" smtClean="0">
                <a:solidFill>
                  <a:srgbClr val="0070C0"/>
                </a:solidFill>
              </a:rPr>
              <a:t>Atmospheric benchmark perturbation: how</a:t>
            </a:r>
            <a:endParaRPr lang="en-US" sz="2800" dirty="0">
              <a:solidFill>
                <a:srgbClr val="0070C0"/>
              </a:solidFill>
            </a:endParaRPr>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10</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4"/>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5"/>
            <a:stretch>
              <a:fillRect/>
            </a:stretch>
          </p:blipFill>
          <p:spPr>
            <a:xfrm>
              <a:off x="7300684" y="42623"/>
              <a:ext cx="1559379" cy="413119"/>
            </a:xfrm>
            <a:prstGeom prst="rect">
              <a:avLst/>
            </a:prstGeom>
          </p:spPr>
        </p:pic>
        <p:pic>
          <p:nvPicPr>
            <p:cNvPr id="51" name="Immagine 50"/>
            <p:cNvPicPr>
              <a:picLocks noChangeAspect="1"/>
            </p:cNvPicPr>
            <p:nvPr/>
          </p:nvPicPr>
          <p:blipFill>
            <a:blip r:embed="rId6"/>
            <a:stretch>
              <a:fillRect/>
            </a:stretch>
          </p:blipFill>
          <p:spPr>
            <a:xfrm>
              <a:off x="8743038" y="32404"/>
              <a:ext cx="1692734" cy="509860"/>
            </a:xfrm>
            <a:prstGeom prst="rect">
              <a:avLst/>
            </a:prstGeom>
          </p:spPr>
        </p:pic>
      </p:grpSp>
      <p:pic>
        <p:nvPicPr>
          <p:cNvPr id="5" name="Immagine 4"/>
          <p:cNvPicPr>
            <a:picLocks noChangeAspect="1"/>
          </p:cNvPicPr>
          <p:nvPr/>
        </p:nvPicPr>
        <p:blipFill>
          <a:blip r:embed="rId7"/>
          <a:stretch>
            <a:fillRect/>
          </a:stretch>
        </p:blipFill>
        <p:spPr>
          <a:xfrm>
            <a:off x="78194" y="4544918"/>
            <a:ext cx="3978920" cy="2176557"/>
          </a:xfrm>
          <a:prstGeom prst="rect">
            <a:avLst/>
          </a:prstGeom>
        </p:spPr>
      </p:pic>
      <p:pic>
        <p:nvPicPr>
          <p:cNvPr id="6" name="Immagine 5"/>
          <p:cNvPicPr>
            <a:picLocks noChangeAspect="1"/>
          </p:cNvPicPr>
          <p:nvPr/>
        </p:nvPicPr>
        <p:blipFill>
          <a:blip r:embed="rId8"/>
          <a:stretch>
            <a:fillRect/>
          </a:stretch>
        </p:blipFill>
        <p:spPr>
          <a:xfrm>
            <a:off x="7306517" y="4621596"/>
            <a:ext cx="4031225" cy="2236404"/>
          </a:xfrm>
          <a:prstGeom prst="rect">
            <a:avLst/>
          </a:prstGeom>
        </p:spPr>
      </p:pic>
      <p:sp>
        <p:nvSpPr>
          <p:cNvPr id="15" name="CasellaDiTesto 14"/>
          <p:cNvSpPr txBox="1"/>
          <p:nvPr/>
        </p:nvSpPr>
        <p:spPr>
          <a:xfrm>
            <a:off x="118877" y="3976058"/>
            <a:ext cx="2227020" cy="923330"/>
          </a:xfrm>
          <a:prstGeom prst="rect">
            <a:avLst/>
          </a:prstGeom>
          <a:noFill/>
        </p:spPr>
        <p:txBody>
          <a:bodyPr wrap="none" rtlCol="0">
            <a:spAutoFit/>
          </a:bodyPr>
          <a:lstStyle/>
          <a:p>
            <a:r>
              <a:rPr lang="en-US" dirty="0" smtClean="0"/>
              <a:t>Benchmark Fields</a:t>
            </a:r>
          </a:p>
          <a:p>
            <a:r>
              <a:rPr lang="en-US" dirty="0"/>
              <a:t>Reference GWL 1.0 °C</a:t>
            </a:r>
          </a:p>
          <a:p>
            <a:endParaRPr lang="en-US" dirty="0"/>
          </a:p>
        </p:txBody>
      </p:sp>
      <p:sp>
        <p:nvSpPr>
          <p:cNvPr id="17" name="CasellaDiTesto 16"/>
          <p:cNvSpPr txBox="1"/>
          <p:nvPr/>
        </p:nvSpPr>
        <p:spPr>
          <a:xfrm>
            <a:off x="2920415" y="2132028"/>
            <a:ext cx="2227020" cy="369332"/>
          </a:xfrm>
          <a:prstGeom prst="rect">
            <a:avLst/>
          </a:prstGeom>
          <a:noFill/>
        </p:spPr>
        <p:txBody>
          <a:bodyPr wrap="none" rtlCol="0">
            <a:spAutoFit/>
          </a:bodyPr>
          <a:lstStyle/>
          <a:p>
            <a:r>
              <a:rPr lang="en-US" dirty="0" smtClean="0"/>
              <a:t>Reference GWL 1.0 °C</a:t>
            </a:r>
            <a:endParaRPr lang="en-US" dirty="0"/>
          </a:p>
        </p:txBody>
      </p:sp>
      <p:grpSp>
        <p:nvGrpSpPr>
          <p:cNvPr id="10" name="Gruppo 9"/>
          <p:cNvGrpSpPr/>
          <p:nvPr/>
        </p:nvGrpSpPr>
        <p:grpSpPr>
          <a:xfrm>
            <a:off x="8915856" y="2899601"/>
            <a:ext cx="1651803" cy="535911"/>
            <a:chOff x="4583542" y="2350492"/>
            <a:chExt cx="1651803" cy="535911"/>
          </a:xfrm>
        </p:grpSpPr>
        <p:pic>
          <p:nvPicPr>
            <p:cNvPr id="20" name="Immagine 19"/>
            <p:cNvPicPr>
              <a:picLocks noChangeAspect="1"/>
            </p:cNvPicPr>
            <p:nvPr/>
          </p:nvPicPr>
          <p:blipFill>
            <a:blip r:embed="rId9"/>
            <a:stretch>
              <a:fillRect/>
            </a:stretch>
          </p:blipFill>
          <p:spPr>
            <a:xfrm>
              <a:off x="5131799" y="2364192"/>
              <a:ext cx="1103546" cy="514988"/>
            </a:xfrm>
            <a:prstGeom prst="rect">
              <a:avLst/>
            </a:prstGeom>
          </p:spPr>
        </p:pic>
        <p:grpSp>
          <p:nvGrpSpPr>
            <p:cNvPr id="21" name="Gruppo 20"/>
            <p:cNvGrpSpPr/>
            <p:nvPr/>
          </p:nvGrpSpPr>
          <p:grpSpPr>
            <a:xfrm>
              <a:off x="4583542" y="2350492"/>
              <a:ext cx="548257" cy="535911"/>
              <a:chOff x="747151" y="1547589"/>
              <a:chExt cx="1694436" cy="1689676"/>
            </a:xfrm>
          </p:grpSpPr>
          <p:pic>
            <p:nvPicPr>
              <p:cNvPr id="22" name="Immagine 21"/>
              <p:cNvPicPr>
                <a:picLocks noChangeAspect="1"/>
              </p:cNvPicPr>
              <p:nvPr/>
            </p:nvPicPr>
            <p:blipFill>
              <a:blip r:embed="rId10"/>
              <a:stretch>
                <a:fillRect/>
              </a:stretch>
            </p:blipFill>
            <p:spPr>
              <a:xfrm>
                <a:off x="747151" y="1547589"/>
                <a:ext cx="1694436" cy="1689676"/>
              </a:xfrm>
              <a:prstGeom prst="rect">
                <a:avLst/>
              </a:prstGeom>
            </p:spPr>
          </p:pic>
          <p:sp>
            <p:nvSpPr>
              <p:cNvPr id="24" name="CasellaDiTesto 23"/>
              <p:cNvSpPr txBox="1"/>
              <p:nvPr/>
            </p:nvSpPr>
            <p:spPr>
              <a:xfrm>
                <a:off x="1062623" y="2053321"/>
                <a:ext cx="962351" cy="557968"/>
              </a:xfrm>
              <a:prstGeom prst="rect">
                <a:avLst/>
              </a:prstGeom>
              <a:noFill/>
            </p:spPr>
            <p:txBody>
              <a:bodyPr wrap="none" rtlCol="0">
                <a:spAutoFit/>
              </a:bodyPr>
              <a:lstStyle/>
              <a:p>
                <a:r>
                  <a:rPr lang="it-IT" sz="1050" dirty="0" smtClean="0">
                    <a:solidFill>
                      <a:srgbClr val="FFFF00"/>
                    </a:solidFill>
                  </a:rPr>
                  <a:t>Euro</a:t>
                </a:r>
                <a:endParaRPr lang="it-IT" sz="1050" dirty="0">
                  <a:solidFill>
                    <a:srgbClr val="FFFF00"/>
                  </a:solidFill>
                </a:endParaRPr>
              </a:p>
            </p:txBody>
          </p:sp>
        </p:grpSp>
      </p:grpSp>
      <p:sp>
        <p:nvSpPr>
          <p:cNvPr id="27" name="CasellaDiTesto 26"/>
          <p:cNvSpPr txBox="1"/>
          <p:nvPr/>
        </p:nvSpPr>
        <p:spPr>
          <a:xfrm>
            <a:off x="4648970" y="4773416"/>
            <a:ext cx="1865704" cy="369332"/>
          </a:xfrm>
          <a:prstGeom prst="rect">
            <a:avLst/>
          </a:prstGeom>
          <a:noFill/>
        </p:spPr>
        <p:txBody>
          <a:bodyPr wrap="none" rtlCol="0">
            <a:spAutoFit/>
          </a:bodyPr>
          <a:lstStyle/>
          <a:p>
            <a:r>
              <a:rPr lang="en-US" dirty="0" smtClean="0"/>
              <a:t>Quantile mapping</a:t>
            </a:r>
            <a:endParaRPr lang="en-US" dirty="0"/>
          </a:p>
        </p:txBody>
      </p:sp>
      <p:sp>
        <p:nvSpPr>
          <p:cNvPr id="28" name="CasellaDiTesto 27"/>
          <p:cNvSpPr txBox="1"/>
          <p:nvPr/>
        </p:nvSpPr>
        <p:spPr>
          <a:xfrm>
            <a:off x="2936115" y="1915814"/>
            <a:ext cx="2227148" cy="369332"/>
          </a:xfrm>
          <a:prstGeom prst="rect">
            <a:avLst/>
          </a:prstGeom>
          <a:noFill/>
        </p:spPr>
        <p:txBody>
          <a:bodyPr wrap="none" rtlCol="0">
            <a:spAutoFit/>
          </a:bodyPr>
          <a:lstStyle/>
          <a:p>
            <a:r>
              <a:rPr lang="en-US" dirty="0"/>
              <a:t>S</a:t>
            </a:r>
            <a:r>
              <a:rPr lang="en-US" dirty="0" smtClean="0"/>
              <a:t>cenario    GWL X.Y °C</a:t>
            </a:r>
            <a:endParaRPr lang="en-US" dirty="0"/>
          </a:p>
        </p:txBody>
      </p:sp>
      <p:sp>
        <p:nvSpPr>
          <p:cNvPr id="29" name="CasellaDiTesto 28"/>
          <p:cNvSpPr txBox="1"/>
          <p:nvPr/>
        </p:nvSpPr>
        <p:spPr>
          <a:xfrm>
            <a:off x="279991" y="1859999"/>
            <a:ext cx="2368963" cy="1015663"/>
          </a:xfrm>
          <a:prstGeom prst="rect">
            <a:avLst/>
          </a:prstGeom>
          <a:noFill/>
        </p:spPr>
        <p:txBody>
          <a:bodyPr wrap="square" rtlCol="0">
            <a:spAutoFit/>
          </a:bodyPr>
          <a:lstStyle/>
          <a:p>
            <a:pPr algn="ctr"/>
            <a:r>
              <a:rPr lang="en-US" dirty="0" smtClean="0"/>
              <a:t>Scenario vs Reference anomaly</a:t>
            </a:r>
          </a:p>
          <a:p>
            <a:pPr algn="just"/>
            <a:r>
              <a:rPr lang="en-US" sz="1200" dirty="0" smtClean="0"/>
              <a:t>Monthly anomalies based on daily data over 20 years time window</a:t>
            </a:r>
            <a:endParaRPr lang="en-US" sz="1200" dirty="0"/>
          </a:p>
        </p:txBody>
      </p:sp>
      <p:pic>
        <p:nvPicPr>
          <p:cNvPr id="11" name="Immagine 10"/>
          <p:cNvPicPr>
            <a:picLocks noChangeAspect="1"/>
          </p:cNvPicPr>
          <p:nvPr/>
        </p:nvPicPr>
        <p:blipFill>
          <a:blip r:embed="rId11"/>
          <a:stretch>
            <a:fillRect/>
          </a:stretch>
        </p:blipFill>
        <p:spPr>
          <a:xfrm>
            <a:off x="4717885" y="5102976"/>
            <a:ext cx="1727874" cy="1348308"/>
          </a:xfrm>
          <a:prstGeom prst="rect">
            <a:avLst/>
          </a:prstGeom>
        </p:spPr>
      </p:pic>
      <p:sp>
        <p:nvSpPr>
          <p:cNvPr id="32" name="CasellaDiTesto 31"/>
          <p:cNvSpPr txBox="1"/>
          <p:nvPr/>
        </p:nvSpPr>
        <p:spPr>
          <a:xfrm>
            <a:off x="118877" y="3045297"/>
            <a:ext cx="3651064" cy="646331"/>
          </a:xfrm>
          <a:prstGeom prst="rect">
            <a:avLst/>
          </a:prstGeom>
          <a:noFill/>
        </p:spPr>
        <p:txBody>
          <a:bodyPr wrap="none" rtlCol="0">
            <a:spAutoFit/>
          </a:bodyPr>
          <a:lstStyle/>
          <a:p>
            <a:r>
              <a:rPr lang="en-US" dirty="0" smtClean="0"/>
              <a:t>Hourly temperature (anomaly)</a:t>
            </a:r>
          </a:p>
          <a:p>
            <a:r>
              <a:rPr lang="en-US" dirty="0" smtClean="0"/>
              <a:t>Daily precipitation (relative anomaly)</a:t>
            </a:r>
            <a:endParaRPr lang="en-US" dirty="0"/>
          </a:p>
        </p:txBody>
      </p:sp>
      <p:sp>
        <p:nvSpPr>
          <p:cNvPr id="14" name="Freccia circolare in su 13"/>
          <p:cNvSpPr/>
          <p:nvPr/>
        </p:nvSpPr>
        <p:spPr>
          <a:xfrm rot="21194447" flipV="1">
            <a:off x="3396366" y="4545292"/>
            <a:ext cx="4460545" cy="7081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Immagine 8"/>
          <p:cNvPicPr>
            <a:picLocks noChangeAspect="1"/>
          </p:cNvPicPr>
          <p:nvPr/>
        </p:nvPicPr>
        <p:blipFill>
          <a:blip r:embed="rId12"/>
          <a:stretch>
            <a:fillRect/>
          </a:stretch>
        </p:blipFill>
        <p:spPr>
          <a:xfrm>
            <a:off x="5189815" y="2508907"/>
            <a:ext cx="3744245" cy="1961635"/>
          </a:xfrm>
          <a:prstGeom prst="rect">
            <a:avLst/>
          </a:prstGeom>
        </p:spPr>
      </p:pic>
      <p:sp>
        <p:nvSpPr>
          <p:cNvPr id="33" name="Rettangolo arrotondato 32"/>
          <p:cNvSpPr/>
          <p:nvPr/>
        </p:nvSpPr>
        <p:spPr>
          <a:xfrm>
            <a:off x="2498959" y="4061495"/>
            <a:ext cx="1886005" cy="5426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Benchmark Atmospheric Fields</a:t>
            </a:r>
            <a:endParaRPr lang="en-US" sz="1600" dirty="0">
              <a:solidFill>
                <a:schemeClr val="tx1"/>
              </a:solidFill>
            </a:endParaRPr>
          </a:p>
        </p:txBody>
      </p:sp>
      <p:sp>
        <p:nvSpPr>
          <p:cNvPr id="34" name="Rettangolo arrotondato 33"/>
          <p:cNvSpPr/>
          <p:nvPr/>
        </p:nvSpPr>
        <p:spPr>
          <a:xfrm>
            <a:off x="10232080" y="4166396"/>
            <a:ext cx="1886005" cy="542654"/>
          </a:xfrm>
          <a:prstGeom prst="roundRect">
            <a:avLst/>
          </a:prstGeom>
          <a:pattFill prst="lgConfetti">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Perturbed Atmospheric Fields</a:t>
            </a:r>
            <a:endParaRPr lang="en-US" sz="1600" dirty="0">
              <a:solidFill>
                <a:schemeClr val="tx1"/>
              </a:solidFill>
            </a:endParaRPr>
          </a:p>
        </p:txBody>
      </p:sp>
      <p:sp>
        <p:nvSpPr>
          <p:cNvPr id="13" name="CasellaDiTesto 12"/>
          <p:cNvSpPr txBox="1"/>
          <p:nvPr/>
        </p:nvSpPr>
        <p:spPr>
          <a:xfrm>
            <a:off x="8467441" y="3995273"/>
            <a:ext cx="1723742" cy="646331"/>
          </a:xfrm>
          <a:prstGeom prst="rect">
            <a:avLst/>
          </a:prstGeom>
          <a:noFill/>
        </p:spPr>
        <p:txBody>
          <a:bodyPr wrap="none" rtlCol="0">
            <a:spAutoFit/>
          </a:bodyPr>
          <a:lstStyle/>
          <a:p>
            <a:r>
              <a:rPr lang="en-US" dirty="0" smtClean="0"/>
              <a:t>Perturbed Fields</a:t>
            </a:r>
          </a:p>
          <a:p>
            <a:r>
              <a:rPr lang="en-US" dirty="0" smtClean="0"/>
              <a:t>Scenario  X.Y °C</a:t>
            </a:r>
            <a:endParaRPr lang="en-US" dirty="0"/>
          </a:p>
        </p:txBody>
      </p:sp>
      <p:pic>
        <p:nvPicPr>
          <p:cNvPr id="7" name="Immagine 6"/>
          <p:cNvPicPr>
            <a:picLocks noChangeAspect="1"/>
          </p:cNvPicPr>
          <p:nvPr/>
        </p:nvPicPr>
        <p:blipFill>
          <a:blip r:embed="rId13"/>
          <a:stretch>
            <a:fillRect/>
          </a:stretch>
        </p:blipFill>
        <p:spPr>
          <a:xfrm>
            <a:off x="5613804" y="1460609"/>
            <a:ext cx="6258468" cy="1008568"/>
          </a:xfrm>
          <a:prstGeom prst="rect">
            <a:avLst/>
          </a:prstGeom>
        </p:spPr>
      </p:pic>
    </p:spTree>
    <p:extLst>
      <p:ext uri="{BB962C8B-B14F-4D97-AF65-F5344CB8AC3E}">
        <p14:creationId xmlns:p14="http://schemas.microsoft.com/office/powerpoint/2010/main" val="244517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magin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165" y="1283677"/>
            <a:ext cx="3039916" cy="1519959"/>
          </a:xfrm>
          <a:prstGeom prst="rect">
            <a:avLst/>
          </a:prstGeom>
          <a:ln w="15875">
            <a:solidFill>
              <a:schemeClr val="tx1"/>
            </a:solidFill>
          </a:ln>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9487" y="2850595"/>
            <a:ext cx="4694446" cy="2640626"/>
          </a:xfrm>
          <a:prstGeom prst="rect">
            <a:avLst/>
          </a:prstGeom>
        </p:spPr>
      </p:pic>
      <p:sp>
        <p:nvSpPr>
          <p:cNvPr id="2" name="CasellaDiTesto 1"/>
          <p:cNvSpPr txBox="1"/>
          <p:nvPr/>
        </p:nvSpPr>
        <p:spPr>
          <a:xfrm>
            <a:off x="1828475" y="6439430"/>
            <a:ext cx="7667164" cy="369332"/>
          </a:xfrm>
          <a:prstGeom prst="rect">
            <a:avLst/>
          </a:prstGeom>
          <a:noFill/>
        </p:spPr>
        <p:txBody>
          <a:bodyPr wrap="none" rtlCol="0">
            <a:spAutoFit/>
          </a:bodyPr>
          <a:lstStyle/>
          <a:p>
            <a:r>
              <a:rPr lang="en-US" dirty="0"/>
              <a:t>The Hydrologic fields simulation  (1 km resolution </a:t>
            </a:r>
            <a:r>
              <a:rPr lang="en-US" dirty="0" smtClean="0"/>
              <a:t>) by </a:t>
            </a:r>
            <a:r>
              <a:rPr lang="en-US" dirty="0"/>
              <a:t>way of WRF-Hydro model </a:t>
            </a:r>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11</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6"/>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7"/>
            <a:stretch>
              <a:fillRect/>
            </a:stretch>
          </p:blipFill>
          <p:spPr>
            <a:xfrm>
              <a:off x="7300684" y="42623"/>
              <a:ext cx="1559379" cy="413119"/>
            </a:xfrm>
            <a:prstGeom prst="rect">
              <a:avLst/>
            </a:prstGeom>
          </p:spPr>
        </p:pic>
        <p:pic>
          <p:nvPicPr>
            <p:cNvPr id="51" name="Immagine 50"/>
            <p:cNvPicPr>
              <a:picLocks noChangeAspect="1"/>
            </p:cNvPicPr>
            <p:nvPr/>
          </p:nvPicPr>
          <p:blipFill>
            <a:blip r:embed="rId8"/>
            <a:stretch>
              <a:fillRect/>
            </a:stretch>
          </p:blipFill>
          <p:spPr>
            <a:xfrm>
              <a:off x="8743038" y="32404"/>
              <a:ext cx="1692734" cy="509860"/>
            </a:xfrm>
            <a:prstGeom prst="rect">
              <a:avLst/>
            </a:prstGeom>
          </p:spPr>
        </p:pic>
      </p:grpSp>
      <p:sp>
        <p:nvSpPr>
          <p:cNvPr id="20" name="Freccia in giù 19"/>
          <p:cNvSpPr/>
          <p:nvPr/>
        </p:nvSpPr>
        <p:spPr>
          <a:xfrm>
            <a:off x="5178019" y="3858261"/>
            <a:ext cx="1671518" cy="58118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INPUT</a:t>
            </a:r>
            <a:endParaRPr lang="en-US" b="1" dirty="0">
              <a:solidFill>
                <a:schemeClr val="tx1"/>
              </a:solidFill>
            </a:endParaRPr>
          </a:p>
        </p:txBody>
      </p:sp>
      <p:sp>
        <p:nvSpPr>
          <p:cNvPr id="53" name="Rettangolo arrotondato 52"/>
          <p:cNvSpPr/>
          <p:nvPr/>
        </p:nvSpPr>
        <p:spPr>
          <a:xfrm>
            <a:off x="4700180" y="2961772"/>
            <a:ext cx="2678289" cy="810321"/>
          </a:xfrm>
          <a:prstGeom prst="roundRect">
            <a:avLst/>
          </a:prstGeom>
          <a:pattFill prst="lgConfetti">
            <a:fgClr>
              <a:schemeClr val="accent4">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Perturbed Atmospheric Fields</a:t>
            </a:r>
            <a:endParaRPr lang="en-US" sz="2400" dirty="0">
              <a:solidFill>
                <a:schemeClr val="tx1"/>
              </a:solidFill>
            </a:endParaRPr>
          </a:p>
        </p:txBody>
      </p:sp>
      <p:sp>
        <p:nvSpPr>
          <p:cNvPr id="56" name="CasellaDiTesto 55"/>
          <p:cNvSpPr txBox="1"/>
          <p:nvPr/>
        </p:nvSpPr>
        <p:spPr>
          <a:xfrm>
            <a:off x="279991" y="520664"/>
            <a:ext cx="11809706" cy="523220"/>
          </a:xfrm>
          <a:prstGeom prst="rect">
            <a:avLst/>
          </a:prstGeom>
          <a:noFill/>
        </p:spPr>
        <p:txBody>
          <a:bodyPr wrap="square" rtlCol="0">
            <a:spAutoFit/>
          </a:bodyPr>
          <a:lstStyle/>
          <a:p>
            <a:r>
              <a:rPr lang="en-US" sz="2800" dirty="0" smtClean="0">
                <a:solidFill>
                  <a:srgbClr val="0070C0"/>
                </a:solidFill>
              </a:rPr>
              <a:t>Hydrologic benchmark perturbation: how</a:t>
            </a:r>
            <a:endParaRPr lang="en-US" sz="2800" dirty="0">
              <a:solidFill>
                <a:srgbClr val="0070C0"/>
              </a:solidFill>
            </a:endParaRPr>
          </a:p>
        </p:txBody>
      </p:sp>
      <p:pic>
        <p:nvPicPr>
          <p:cNvPr id="22" name="Immagine 21"/>
          <p:cNvPicPr/>
          <p:nvPr/>
        </p:nvPicPr>
        <p:blipFill>
          <a:blip r:embed="rId9" cstate="print">
            <a:extLst>
              <a:ext uri="{28A0092B-C50C-407E-A947-70E740481C1C}">
                <a14:useLocalDpi xmlns:a14="http://schemas.microsoft.com/office/drawing/2010/main" val="0"/>
              </a:ext>
            </a:extLst>
          </a:blip>
          <a:stretch>
            <a:fillRect/>
          </a:stretch>
        </p:blipFill>
        <p:spPr>
          <a:xfrm>
            <a:off x="7981104" y="3467539"/>
            <a:ext cx="1746728" cy="1798103"/>
          </a:xfrm>
          <a:prstGeom prst="rect">
            <a:avLst/>
          </a:prstGeom>
        </p:spPr>
      </p:pic>
      <p:grpSp>
        <p:nvGrpSpPr>
          <p:cNvPr id="24" name="Gruppo 23"/>
          <p:cNvGrpSpPr/>
          <p:nvPr/>
        </p:nvGrpSpPr>
        <p:grpSpPr>
          <a:xfrm>
            <a:off x="4331243" y="4539110"/>
            <a:ext cx="3225385" cy="852448"/>
            <a:chOff x="1454881" y="1601380"/>
            <a:chExt cx="3225385" cy="852448"/>
          </a:xfrm>
        </p:grpSpPr>
        <p:sp>
          <p:nvSpPr>
            <p:cNvPr id="25" name="Rettangolo arrotondato 24"/>
            <p:cNvSpPr/>
            <p:nvPr/>
          </p:nvSpPr>
          <p:spPr>
            <a:xfrm>
              <a:off x="1454881" y="1601380"/>
              <a:ext cx="3225385" cy="8524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Numerical model run </a:t>
              </a:r>
              <a:endParaRPr lang="en-US" dirty="0">
                <a:solidFill>
                  <a:schemeClr val="tx1"/>
                </a:solidFill>
              </a:endParaRPr>
            </a:p>
            <a:p>
              <a:pPr algn="ctr"/>
              <a:endParaRPr lang="en-US" dirty="0" smtClean="0"/>
            </a:p>
            <a:p>
              <a:pPr algn="ctr"/>
              <a:endParaRPr lang="en-US" dirty="0"/>
            </a:p>
          </p:txBody>
        </p:sp>
        <p:pic>
          <p:nvPicPr>
            <p:cNvPr id="27" name="Immagine 26"/>
            <p:cNvPicPr>
              <a:picLocks noChangeAspect="1"/>
            </p:cNvPicPr>
            <p:nvPr/>
          </p:nvPicPr>
          <p:blipFill>
            <a:blip r:embed="rId10"/>
            <a:stretch>
              <a:fillRect/>
            </a:stretch>
          </p:blipFill>
          <p:spPr>
            <a:xfrm>
              <a:off x="1565591" y="1924013"/>
              <a:ext cx="2960665" cy="443647"/>
            </a:xfrm>
            <a:prstGeom prst="rect">
              <a:avLst/>
            </a:prstGeom>
          </p:spPr>
        </p:pic>
      </p:grpSp>
      <p:sp>
        <p:nvSpPr>
          <p:cNvPr id="28" name="Rettangolo arrotondato 27"/>
          <p:cNvSpPr/>
          <p:nvPr/>
        </p:nvSpPr>
        <p:spPr>
          <a:xfrm>
            <a:off x="78195" y="5201555"/>
            <a:ext cx="2482125" cy="810321"/>
          </a:xfrm>
          <a:prstGeom prst="roundRect">
            <a:avLst/>
          </a:prstGeom>
          <a:pattFill prst="lgConfetti">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Perturbed Hydrologic</a:t>
            </a:r>
          </a:p>
          <a:p>
            <a:pPr algn="ctr"/>
            <a:r>
              <a:rPr lang="en-US" sz="2000" dirty="0" smtClean="0">
                <a:solidFill>
                  <a:schemeClr val="tx1"/>
                </a:solidFill>
              </a:rPr>
              <a:t>Fields</a:t>
            </a:r>
            <a:endParaRPr lang="en-US" sz="2000" dirty="0">
              <a:solidFill>
                <a:schemeClr val="tx1"/>
              </a:solidFill>
            </a:endParaRPr>
          </a:p>
        </p:txBody>
      </p:sp>
      <p:sp>
        <p:nvSpPr>
          <p:cNvPr id="29" name="Rettangolo arrotondato 28"/>
          <p:cNvSpPr/>
          <p:nvPr/>
        </p:nvSpPr>
        <p:spPr>
          <a:xfrm>
            <a:off x="69527" y="3858261"/>
            <a:ext cx="2332853" cy="810321"/>
          </a:xfrm>
          <a:prstGeom prst="roundRect">
            <a:avLst/>
          </a:prstGeom>
          <a:pattFill prst="lgConfetti">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Perturbed Rivers</a:t>
            </a:r>
          </a:p>
          <a:p>
            <a:pPr algn="ctr"/>
            <a:r>
              <a:rPr lang="en-US" sz="2400" dirty="0" smtClean="0">
                <a:solidFill>
                  <a:schemeClr val="tx1"/>
                </a:solidFill>
              </a:rPr>
              <a:t>Streamflow</a:t>
            </a:r>
            <a:endParaRPr lang="en-US" sz="2400" dirty="0">
              <a:solidFill>
                <a:schemeClr val="tx1"/>
              </a:solidFill>
            </a:endParaRPr>
          </a:p>
        </p:txBody>
      </p:sp>
      <p:sp>
        <p:nvSpPr>
          <p:cNvPr id="5" name="Parentesi graffa chiusa 4"/>
          <p:cNvSpPr/>
          <p:nvPr/>
        </p:nvSpPr>
        <p:spPr>
          <a:xfrm>
            <a:off x="2398275" y="3751099"/>
            <a:ext cx="386224" cy="2467954"/>
          </a:xfrm>
          <a:prstGeom prst="rightBrace">
            <a:avLst>
              <a:gd name="adj1" fmla="val 132456"/>
              <a:gd name="adj2"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ttangolo arrotondato 29"/>
          <p:cNvSpPr/>
          <p:nvPr/>
        </p:nvSpPr>
        <p:spPr>
          <a:xfrm>
            <a:off x="56909" y="1257550"/>
            <a:ext cx="2348951" cy="810321"/>
          </a:xfrm>
          <a:prstGeom prst="roundRect">
            <a:avLst/>
          </a:prstGeom>
          <a:pattFill prst="lgConfetti">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Perturbed Rivers</a:t>
            </a:r>
          </a:p>
          <a:p>
            <a:pPr algn="ctr"/>
            <a:r>
              <a:rPr lang="en-US" sz="2400" dirty="0" smtClean="0">
                <a:solidFill>
                  <a:schemeClr val="tx1"/>
                </a:solidFill>
              </a:rPr>
              <a:t>Streamflow</a:t>
            </a:r>
            <a:endParaRPr lang="en-US" sz="2400" dirty="0">
              <a:solidFill>
                <a:schemeClr val="tx1"/>
              </a:solidFill>
            </a:endParaRPr>
          </a:p>
        </p:txBody>
      </p:sp>
      <p:sp>
        <p:nvSpPr>
          <p:cNvPr id="31" name="Rettangolo arrotondato 30"/>
          <p:cNvSpPr/>
          <p:nvPr/>
        </p:nvSpPr>
        <p:spPr>
          <a:xfrm>
            <a:off x="252405" y="2567592"/>
            <a:ext cx="1691805" cy="81032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Bias Correction</a:t>
            </a:r>
            <a:endParaRPr lang="en-US" sz="2400" dirty="0">
              <a:solidFill>
                <a:schemeClr val="tx1"/>
              </a:solidFill>
            </a:endParaRPr>
          </a:p>
        </p:txBody>
      </p:sp>
      <p:sp>
        <p:nvSpPr>
          <p:cNvPr id="7" name="Freccia in su 6"/>
          <p:cNvSpPr/>
          <p:nvPr/>
        </p:nvSpPr>
        <p:spPr>
          <a:xfrm>
            <a:off x="507151" y="3415322"/>
            <a:ext cx="1145220" cy="405020"/>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INPUT</a:t>
            </a:r>
            <a:endParaRPr lang="en-US" sz="1100" b="1" dirty="0">
              <a:solidFill>
                <a:schemeClr val="tx1"/>
              </a:solidFill>
            </a:endParaRPr>
          </a:p>
        </p:txBody>
      </p:sp>
      <p:sp>
        <p:nvSpPr>
          <p:cNvPr id="36" name="Freccia in su 35"/>
          <p:cNvSpPr/>
          <p:nvPr/>
        </p:nvSpPr>
        <p:spPr>
          <a:xfrm>
            <a:off x="381740" y="2105280"/>
            <a:ext cx="1446735" cy="39893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OUTPUT</a:t>
            </a:r>
            <a:endParaRPr lang="en-US" sz="1100" b="1" dirty="0">
              <a:solidFill>
                <a:schemeClr val="tx1"/>
              </a:solidFill>
            </a:endParaRPr>
          </a:p>
        </p:txBody>
      </p:sp>
      <p:sp>
        <p:nvSpPr>
          <p:cNvPr id="3" name="Rettangolo 2"/>
          <p:cNvSpPr/>
          <p:nvPr/>
        </p:nvSpPr>
        <p:spPr>
          <a:xfrm>
            <a:off x="5020888" y="1381415"/>
            <a:ext cx="6828896" cy="923330"/>
          </a:xfrm>
          <a:prstGeom prst="rect">
            <a:avLst/>
          </a:prstGeom>
        </p:spPr>
        <p:txBody>
          <a:bodyPr wrap="square">
            <a:spAutoFit/>
          </a:bodyPr>
          <a:lstStyle/>
          <a:p>
            <a:r>
              <a:rPr lang="en-US" dirty="0"/>
              <a:t>The </a:t>
            </a:r>
            <a:r>
              <a:rPr lang="en-US" dirty="0" smtClean="0"/>
              <a:t>hydrologic </a:t>
            </a:r>
            <a:r>
              <a:rPr lang="en-US" dirty="0"/>
              <a:t>fields </a:t>
            </a:r>
            <a:r>
              <a:rPr lang="en-US" dirty="0" smtClean="0"/>
              <a:t>and rivers streamflow are </a:t>
            </a:r>
            <a:r>
              <a:rPr lang="en-US" dirty="0"/>
              <a:t>perturbed </a:t>
            </a:r>
            <a:r>
              <a:rPr lang="en-US" dirty="0" smtClean="0"/>
              <a:t>executing a WRF-Hydro run using perturbed atmospheric fields as inputs.</a:t>
            </a:r>
            <a:endParaRPr lang="en-US" dirty="0"/>
          </a:p>
          <a:p>
            <a:r>
              <a:rPr lang="en-US" dirty="0" smtClean="0"/>
              <a:t>Dynamical perturbation </a:t>
            </a:r>
            <a:r>
              <a:rPr lang="en-US" dirty="0"/>
              <a:t>- fields </a:t>
            </a:r>
            <a:r>
              <a:rPr lang="en-US" dirty="0" smtClean="0"/>
              <a:t>coherence </a:t>
            </a:r>
            <a:endParaRPr lang="en-US" dirty="0"/>
          </a:p>
        </p:txBody>
      </p:sp>
      <p:sp>
        <p:nvSpPr>
          <p:cNvPr id="33" name="CasellaDiTesto 32"/>
          <p:cNvSpPr txBox="1"/>
          <p:nvPr/>
        </p:nvSpPr>
        <p:spPr>
          <a:xfrm>
            <a:off x="3410042" y="1567625"/>
            <a:ext cx="1209242" cy="646331"/>
          </a:xfrm>
          <a:prstGeom prst="rect">
            <a:avLst/>
          </a:prstGeom>
          <a:noFill/>
        </p:spPr>
        <p:txBody>
          <a:bodyPr wrap="none" rtlCol="0">
            <a:spAutoFit/>
          </a:bodyPr>
          <a:lstStyle/>
          <a:p>
            <a:r>
              <a:rPr lang="en-US" dirty="0"/>
              <a:t>S</a:t>
            </a:r>
            <a:r>
              <a:rPr lang="en-US" dirty="0" smtClean="0"/>
              <a:t>cenario   </a:t>
            </a:r>
          </a:p>
          <a:p>
            <a:r>
              <a:rPr lang="en-US" dirty="0" smtClean="0"/>
              <a:t>GWL X.Y °C</a:t>
            </a:r>
            <a:endParaRPr lang="en-US" dirty="0"/>
          </a:p>
        </p:txBody>
      </p:sp>
      <p:sp>
        <p:nvSpPr>
          <p:cNvPr id="21" name="Freccia a sinistra 20"/>
          <p:cNvSpPr/>
          <p:nvPr/>
        </p:nvSpPr>
        <p:spPr>
          <a:xfrm>
            <a:off x="2826666" y="4439447"/>
            <a:ext cx="1353028" cy="1091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OUTPUT</a:t>
            </a:r>
            <a:endParaRPr lang="en-US" b="1" dirty="0">
              <a:solidFill>
                <a:schemeClr val="tx1"/>
              </a:solidFill>
            </a:endParaRPr>
          </a:p>
        </p:txBody>
      </p:sp>
    </p:spTree>
    <p:extLst>
      <p:ext uri="{BB962C8B-B14F-4D97-AF65-F5344CB8AC3E}">
        <p14:creationId xmlns:p14="http://schemas.microsoft.com/office/powerpoint/2010/main" val="607261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magine 82"/>
          <p:cNvPicPr>
            <a:picLocks noChangeAspect="1"/>
          </p:cNvPicPr>
          <p:nvPr/>
        </p:nvPicPr>
        <p:blipFill>
          <a:blip r:embed="rId2"/>
          <a:stretch>
            <a:fillRect/>
          </a:stretch>
        </p:blipFill>
        <p:spPr>
          <a:xfrm>
            <a:off x="2454813" y="4279833"/>
            <a:ext cx="3855146" cy="2028033"/>
          </a:xfrm>
          <a:prstGeom prst="rect">
            <a:avLst/>
          </a:prstGeom>
        </p:spPr>
      </p:pic>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5"/>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6"/>
            <a:stretch>
              <a:fillRect/>
            </a:stretch>
          </p:blipFill>
          <p:spPr>
            <a:xfrm>
              <a:off x="7300684" y="42623"/>
              <a:ext cx="1559379" cy="413119"/>
            </a:xfrm>
            <a:prstGeom prst="rect">
              <a:avLst/>
            </a:prstGeom>
          </p:spPr>
        </p:pic>
        <p:pic>
          <p:nvPicPr>
            <p:cNvPr id="51" name="Immagine 50"/>
            <p:cNvPicPr>
              <a:picLocks noChangeAspect="1"/>
            </p:cNvPicPr>
            <p:nvPr/>
          </p:nvPicPr>
          <p:blipFill>
            <a:blip r:embed="rId7"/>
            <a:stretch>
              <a:fillRect/>
            </a:stretch>
          </p:blipFill>
          <p:spPr>
            <a:xfrm>
              <a:off x="8743038" y="32404"/>
              <a:ext cx="1692734" cy="509860"/>
            </a:xfrm>
            <a:prstGeom prst="rect">
              <a:avLst/>
            </a:prstGeom>
          </p:spPr>
        </p:pic>
      </p:grpSp>
      <p:sp>
        <p:nvSpPr>
          <p:cNvPr id="56" name="CasellaDiTesto 55"/>
          <p:cNvSpPr txBox="1"/>
          <p:nvPr/>
        </p:nvSpPr>
        <p:spPr>
          <a:xfrm>
            <a:off x="279991" y="520664"/>
            <a:ext cx="11809706" cy="523220"/>
          </a:xfrm>
          <a:prstGeom prst="rect">
            <a:avLst/>
          </a:prstGeom>
          <a:noFill/>
        </p:spPr>
        <p:txBody>
          <a:bodyPr wrap="square" rtlCol="0">
            <a:spAutoFit/>
          </a:bodyPr>
          <a:lstStyle/>
          <a:p>
            <a:r>
              <a:rPr lang="en-US" sz="2800" dirty="0">
                <a:solidFill>
                  <a:srgbClr val="0070C0"/>
                </a:solidFill>
              </a:rPr>
              <a:t>H</a:t>
            </a:r>
            <a:r>
              <a:rPr lang="en-US" sz="2800" dirty="0" smtClean="0">
                <a:solidFill>
                  <a:srgbClr val="0070C0"/>
                </a:solidFill>
              </a:rPr>
              <a:t>ydrodynamic and Thermohaline benchmark perturbation: how</a:t>
            </a:r>
            <a:endParaRPr lang="en-US" sz="2800" dirty="0">
              <a:solidFill>
                <a:srgbClr val="0070C0"/>
              </a:solidFill>
            </a:endParaRPr>
          </a:p>
        </p:txBody>
      </p:sp>
      <p:grpSp>
        <p:nvGrpSpPr>
          <p:cNvPr id="74" name="Gruppo 73"/>
          <p:cNvGrpSpPr/>
          <p:nvPr/>
        </p:nvGrpSpPr>
        <p:grpSpPr>
          <a:xfrm>
            <a:off x="156393" y="1146567"/>
            <a:ext cx="5490007" cy="3092536"/>
            <a:chOff x="156393" y="1645336"/>
            <a:chExt cx="5490007" cy="3092536"/>
          </a:xfrm>
        </p:grpSpPr>
        <p:pic>
          <p:nvPicPr>
            <p:cNvPr id="72" name="Immagine 71"/>
            <p:cNvPicPr>
              <a:picLocks noChangeAspect="1"/>
            </p:cNvPicPr>
            <p:nvPr/>
          </p:nvPicPr>
          <p:blipFill>
            <a:blip r:embed="rId8"/>
            <a:stretch>
              <a:fillRect/>
            </a:stretch>
          </p:blipFill>
          <p:spPr>
            <a:xfrm>
              <a:off x="156393" y="1645336"/>
              <a:ext cx="5490007" cy="3092536"/>
            </a:xfrm>
            <a:prstGeom prst="rect">
              <a:avLst/>
            </a:prstGeom>
          </p:spPr>
        </p:pic>
        <p:pic>
          <p:nvPicPr>
            <p:cNvPr id="73" name="Immagine 72"/>
            <p:cNvPicPr>
              <a:picLocks noChangeAspect="1"/>
            </p:cNvPicPr>
            <p:nvPr/>
          </p:nvPicPr>
          <p:blipFill>
            <a:blip r:embed="rId9"/>
            <a:stretch>
              <a:fillRect/>
            </a:stretch>
          </p:blipFill>
          <p:spPr>
            <a:xfrm>
              <a:off x="3358224" y="3327265"/>
              <a:ext cx="1452766" cy="1163365"/>
            </a:xfrm>
            <a:prstGeom prst="rect">
              <a:avLst/>
            </a:prstGeom>
          </p:spPr>
        </p:pic>
      </p:grpSp>
      <p:grpSp>
        <p:nvGrpSpPr>
          <p:cNvPr id="71" name="Gruppo 70"/>
          <p:cNvGrpSpPr/>
          <p:nvPr/>
        </p:nvGrpSpPr>
        <p:grpSpPr>
          <a:xfrm>
            <a:off x="5770692" y="1630852"/>
            <a:ext cx="1686757" cy="1111097"/>
            <a:chOff x="5131293" y="1367161"/>
            <a:chExt cx="1686757" cy="1111097"/>
          </a:xfrm>
          <a:pattFill prst="lgConfetti">
            <a:fgClr>
              <a:schemeClr val="accent1"/>
            </a:fgClr>
            <a:bgClr>
              <a:schemeClr val="bg1"/>
            </a:bgClr>
          </a:pattFill>
        </p:grpSpPr>
        <p:sp>
          <p:nvSpPr>
            <p:cNvPr id="68" name="Rettangolo arrotondato 67"/>
            <p:cNvSpPr/>
            <p:nvPr/>
          </p:nvSpPr>
          <p:spPr>
            <a:xfrm>
              <a:off x="5131293" y="1367161"/>
              <a:ext cx="1686757" cy="111109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chemeClr val="tx1"/>
                </a:solidFill>
              </a:endParaRPr>
            </a:p>
            <a:p>
              <a:pPr algn="ctr"/>
              <a:endParaRPr lang="en-US" dirty="0" smtClean="0"/>
            </a:p>
            <a:p>
              <a:pPr algn="ctr"/>
              <a:endParaRPr lang="en-US" dirty="0"/>
            </a:p>
          </p:txBody>
        </p:sp>
        <p:pic>
          <p:nvPicPr>
            <p:cNvPr id="46" name="Immagine 45"/>
            <p:cNvPicPr>
              <a:picLocks noChangeAspect="1"/>
            </p:cNvPicPr>
            <p:nvPr/>
          </p:nvPicPr>
          <p:blipFill>
            <a:blip r:embed="rId10"/>
            <a:stretch>
              <a:fillRect/>
            </a:stretch>
          </p:blipFill>
          <p:spPr>
            <a:xfrm>
              <a:off x="5227510" y="1457296"/>
              <a:ext cx="864967" cy="269354"/>
            </a:xfrm>
            <a:prstGeom prst="rect">
              <a:avLst/>
            </a:prstGeom>
            <a:grpFill/>
          </p:spPr>
        </p:pic>
        <p:pic>
          <p:nvPicPr>
            <p:cNvPr id="60" name="Immagine 59"/>
            <p:cNvPicPr>
              <a:picLocks noChangeAspect="1"/>
            </p:cNvPicPr>
            <p:nvPr/>
          </p:nvPicPr>
          <p:blipFill>
            <a:blip r:embed="rId11"/>
            <a:stretch>
              <a:fillRect/>
            </a:stretch>
          </p:blipFill>
          <p:spPr>
            <a:xfrm>
              <a:off x="5227510" y="1730684"/>
              <a:ext cx="864967" cy="286895"/>
            </a:xfrm>
            <a:prstGeom prst="rect">
              <a:avLst/>
            </a:prstGeom>
            <a:grpFill/>
          </p:spPr>
        </p:pic>
      </p:grpSp>
      <p:grpSp>
        <p:nvGrpSpPr>
          <p:cNvPr id="64" name="Gruppo 63"/>
          <p:cNvGrpSpPr/>
          <p:nvPr/>
        </p:nvGrpSpPr>
        <p:grpSpPr>
          <a:xfrm>
            <a:off x="5437820" y="3483983"/>
            <a:ext cx="2352503" cy="925685"/>
            <a:chOff x="5673275" y="3152078"/>
            <a:chExt cx="2352503" cy="925685"/>
          </a:xfrm>
        </p:grpSpPr>
        <p:sp>
          <p:nvSpPr>
            <p:cNvPr id="65" name="Rettangolo arrotondato 64"/>
            <p:cNvSpPr/>
            <p:nvPr/>
          </p:nvSpPr>
          <p:spPr>
            <a:xfrm>
              <a:off x="5673275" y="3152078"/>
              <a:ext cx="2352503" cy="92568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Numerical model run </a:t>
              </a:r>
              <a:endParaRPr lang="en-US" dirty="0">
                <a:solidFill>
                  <a:schemeClr val="tx1"/>
                </a:solidFill>
              </a:endParaRPr>
            </a:p>
            <a:p>
              <a:pPr algn="ctr"/>
              <a:endParaRPr lang="en-US" dirty="0" smtClean="0"/>
            </a:p>
            <a:p>
              <a:pPr algn="ctr"/>
              <a:endParaRPr lang="en-US" dirty="0"/>
            </a:p>
          </p:txBody>
        </p:sp>
        <p:pic>
          <p:nvPicPr>
            <p:cNvPr id="66" name="Immagine 65"/>
            <p:cNvPicPr>
              <a:picLocks noChangeAspect="1"/>
            </p:cNvPicPr>
            <p:nvPr/>
          </p:nvPicPr>
          <p:blipFill>
            <a:blip r:embed="rId12"/>
            <a:stretch>
              <a:fillRect/>
            </a:stretch>
          </p:blipFill>
          <p:spPr>
            <a:xfrm>
              <a:off x="5872380" y="3557239"/>
              <a:ext cx="1932646" cy="433977"/>
            </a:xfrm>
            <a:prstGeom prst="rect">
              <a:avLst/>
            </a:prstGeom>
            <a:ln w="12700">
              <a:solidFill>
                <a:schemeClr val="tx1"/>
              </a:solidFill>
            </a:ln>
          </p:spPr>
        </p:pic>
      </p:grpSp>
      <p:sp>
        <p:nvSpPr>
          <p:cNvPr id="70" name="Freccia in giù 69"/>
          <p:cNvSpPr/>
          <p:nvPr/>
        </p:nvSpPr>
        <p:spPr>
          <a:xfrm>
            <a:off x="5737070" y="2828496"/>
            <a:ext cx="1671518" cy="58118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INPUT</a:t>
            </a:r>
            <a:endParaRPr lang="en-US" b="1" dirty="0">
              <a:solidFill>
                <a:schemeClr val="tx1"/>
              </a:solidFill>
            </a:endParaRPr>
          </a:p>
        </p:txBody>
      </p:sp>
      <p:sp>
        <p:nvSpPr>
          <p:cNvPr id="77" name="Freccia a sinistra 76"/>
          <p:cNvSpPr/>
          <p:nvPr/>
        </p:nvSpPr>
        <p:spPr>
          <a:xfrm>
            <a:off x="7884846" y="3550259"/>
            <a:ext cx="1064613" cy="816320"/>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INPUT</a:t>
            </a:r>
            <a:endParaRPr lang="en-US" b="1" dirty="0">
              <a:solidFill>
                <a:schemeClr val="tx1"/>
              </a:solidFill>
            </a:endParaRPr>
          </a:p>
        </p:txBody>
      </p:sp>
      <p:sp>
        <p:nvSpPr>
          <p:cNvPr id="78" name="Parentesi graffa aperta 77"/>
          <p:cNvSpPr/>
          <p:nvPr/>
        </p:nvSpPr>
        <p:spPr>
          <a:xfrm>
            <a:off x="9039531" y="2824943"/>
            <a:ext cx="621437" cy="2266953"/>
          </a:xfrm>
          <a:prstGeom prst="leftBrace">
            <a:avLst>
              <a:gd name="adj1" fmla="val 79761"/>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Rettangolo arrotondato 78"/>
          <p:cNvSpPr/>
          <p:nvPr/>
        </p:nvSpPr>
        <p:spPr>
          <a:xfrm>
            <a:off x="5483058" y="5151702"/>
            <a:ext cx="3897425" cy="1071921"/>
          </a:xfrm>
          <a:prstGeom prst="roundRect">
            <a:avLst/>
          </a:prstGeom>
          <a:pattFill prst="lgConfetti">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Perturbed </a:t>
            </a:r>
          </a:p>
          <a:p>
            <a:pPr algn="ctr"/>
            <a:r>
              <a:rPr lang="en-US" sz="2400" dirty="0" smtClean="0">
                <a:solidFill>
                  <a:schemeClr val="tx1"/>
                </a:solidFill>
              </a:rPr>
              <a:t>Hydrodynamic</a:t>
            </a:r>
            <a:r>
              <a:rPr lang="en-US" sz="2400" dirty="0">
                <a:solidFill>
                  <a:schemeClr val="tx1"/>
                </a:solidFill>
              </a:rPr>
              <a:t> </a:t>
            </a:r>
            <a:r>
              <a:rPr lang="en-US" sz="2400" dirty="0" smtClean="0">
                <a:solidFill>
                  <a:schemeClr val="tx1"/>
                </a:solidFill>
              </a:rPr>
              <a:t>Thermohaline</a:t>
            </a:r>
          </a:p>
          <a:p>
            <a:pPr algn="ctr"/>
            <a:r>
              <a:rPr lang="en-US" sz="2400" dirty="0" smtClean="0">
                <a:solidFill>
                  <a:schemeClr val="tx1"/>
                </a:solidFill>
              </a:rPr>
              <a:t>Fields</a:t>
            </a:r>
            <a:endParaRPr lang="en-US" sz="2400" dirty="0">
              <a:solidFill>
                <a:schemeClr val="tx1"/>
              </a:solidFill>
            </a:endParaRPr>
          </a:p>
        </p:txBody>
      </p:sp>
      <p:sp>
        <p:nvSpPr>
          <p:cNvPr id="80" name="Freccia in giù 79"/>
          <p:cNvSpPr/>
          <p:nvPr/>
        </p:nvSpPr>
        <p:spPr>
          <a:xfrm>
            <a:off x="5651725" y="4455654"/>
            <a:ext cx="1979013" cy="62371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OUTPUT</a:t>
            </a:r>
            <a:endParaRPr lang="en-US" b="1" dirty="0">
              <a:solidFill>
                <a:schemeClr val="tx1"/>
              </a:solidFill>
            </a:endParaRPr>
          </a:p>
        </p:txBody>
      </p:sp>
      <p:sp>
        <p:nvSpPr>
          <p:cNvPr id="81" name="CasellaDiTesto 80"/>
          <p:cNvSpPr txBox="1"/>
          <p:nvPr/>
        </p:nvSpPr>
        <p:spPr>
          <a:xfrm>
            <a:off x="5512018" y="995596"/>
            <a:ext cx="2189525" cy="646331"/>
          </a:xfrm>
          <a:prstGeom prst="rect">
            <a:avLst/>
          </a:prstGeom>
          <a:noFill/>
        </p:spPr>
        <p:txBody>
          <a:bodyPr wrap="square" rtlCol="0">
            <a:spAutoFit/>
          </a:bodyPr>
          <a:lstStyle/>
          <a:p>
            <a:pPr algn="ctr"/>
            <a:r>
              <a:rPr lang="en-US" dirty="0" smtClean="0"/>
              <a:t>Perturbed </a:t>
            </a:r>
          </a:p>
          <a:p>
            <a:pPr algn="ctr"/>
            <a:r>
              <a:rPr lang="en-US" dirty="0" smtClean="0"/>
              <a:t>Boundary Conditions</a:t>
            </a:r>
            <a:endParaRPr lang="en-US" dirty="0"/>
          </a:p>
        </p:txBody>
      </p:sp>
      <p:sp>
        <p:nvSpPr>
          <p:cNvPr id="82" name="CasellaDiTesto 81"/>
          <p:cNvSpPr txBox="1"/>
          <p:nvPr/>
        </p:nvSpPr>
        <p:spPr>
          <a:xfrm>
            <a:off x="10216185" y="2449464"/>
            <a:ext cx="867417" cy="369332"/>
          </a:xfrm>
          <a:prstGeom prst="rect">
            <a:avLst/>
          </a:prstGeom>
          <a:noFill/>
        </p:spPr>
        <p:txBody>
          <a:bodyPr wrap="none" rtlCol="0">
            <a:spAutoFit/>
          </a:bodyPr>
          <a:lstStyle/>
          <a:p>
            <a:r>
              <a:rPr lang="en-US" dirty="0" smtClean="0"/>
              <a:t>Forcing</a:t>
            </a:r>
            <a:endParaRPr lang="en-US" dirty="0"/>
          </a:p>
        </p:txBody>
      </p:sp>
      <p:sp>
        <p:nvSpPr>
          <p:cNvPr id="30" name="CasellaDiTesto 29"/>
          <p:cNvSpPr txBox="1"/>
          <p:nvPr/>
        </p:nvSpPr>
        <p:spPr>
          <a:xfrm>
            <a:off x="998670" y="6450473"/>
            <a:ext cx="10191701" cy="369332"/>
          </a:xfrm>
          <a:prstGeom prst="rect">
            <a:avLst/>
          </a:prstGeom>
          <a:noFill/>
        </p:spPr>
        <p:txBody>
          <a:bodyPr wrap="none" rtlCol="0">
            <a:spAutoFit/>
          </a:bodyPr>
          <a:lstStyle/>
          <a:p>
            <a:r>
              <a:rPr lang="en-US" dirty="0"/>
              <a:t>The </a:t>
            </a:r>
            <a:r>
              <a:rPr lang="en-US" dirty="0" smtClean="0"/>
              <a:t>Hydrodynamic and thermohaline </a:t>
            </a:r>
            <a:r>
              <a:rPr lang="en-US" dirty="0"/>
              <a:t>fields simulation </a:t>
            </a:r>
            <a:r>
              <a:rPr lang="en-US" dirty="0" smtClean="0"/>
              <a:t>by </a:t>
            </a:r>
            <a:r>
              <a:rPr lang="en-US" dirty="0"/>
              <a:t>way of </a:t>
            </a:r>
            <a:r>
              <a:rPr lang="en-US" dirty="0" smtClean="0"/>
              <a:t>SHYFEM </a:t>
            </a:r>
            <a:r>
              <a:rPr lang="en-US" dirty="0"/>
              <a:t>model </a:t>
            </a:r>
            <a:r>
              <a:rPr lang="en-US" sz="1000" dirty="0"/>
              <a:t>(</a:t>
            </a:r>
            <a:r>
              <a:rPr lang="en-US" sz="1000" dirty="0">
                <a:hlinkClick r:id="rId13"/>
              </a:rPr>
              <a:t>https://</a:t>
            </a:r>
            <a:r>
              <a:rPr lang="en-US" sz="1000" dirty="0" smtClean="0">
                <a:hlinkClick r:id="rId13"/>
              </a:rPr>
              <a:t>github.com/SHYFEM-model</a:t>
            </a:r>
            <a:r>
              <a:rPr lang="en-US" sz="1000" dirty="0" smtClean="0"/>
              <a:t>)    </a:t>
            </a:r>
            <a:r>
              <a:rPr lang="en-US" dirty="0" smtClean="0"/>
              <a:t> </a:t>
            </a:r>
            <a:endParaRPr lang="en-US" dirty="0"/>
          </a:p>
        </p:txBody>
      </p:sp>
      <p:sp>
        <p:nvSpPr>
          <p:cNvPr id="31" name="Rettangolo arrotondato 30"/>
          <p:cNvSpPr/>
          <p:nvPr/>
        </p:nvSpPr>
        <p:spPr>
          <a:xfrm>
            <a:off x="9455394" y="2961403"/>
            <a:ext cx="2678289" cy="810321"/>
          </a:xfrm>
          <a:prstGeom prst="roundRect">
            <a:avLst/>
          </a:prstGeom>
          <a:pattFill prst="lgConfetti">
            <a:fgClr>
              <a:schemeClr val="accent4">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Perturbed Atmospheric Fields</a:t>
            </a:r>
            <a:endParaRPr lang="en-US" sz="2400" dirty="0">
              <a:solidFill>
                <a:schemeClr val="tx1"/>
              </a:solidFill>
            </a:endParaRPr>
          </a:p>
        </p:txBody>
      </p:sp>
      <p:sp>
        <p:nvSpPr>
          <p:cNvPr id="32" name="Rettangolo arrotondato 31"/>
          <p:cNvSpPr/>
          <p:nvPr/>
        </p:nvSpPr>
        <p:spPr>
          <a:xfrm>
            <a:off x="9506871" y="4167645"/>
            <a:ext cx="2348951" cy="810321"/>
          </a:xfrm>
          <a:prstGeom prst="roundRect">
            <a:avLst/>
          </a:prstGeom>
          <a:pattFill prst="lgConfetti">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Perturbed Rivers</a:t>
            </a:r>
          </a:p>
          <a:p>
            <a:pPr algn="ctr"/>
            <a:r>
              <a:rPr lang="en-US" sz="2400" dirty="0" smtClean="0">
                <a:solidFill>
                  <a:schemeClr val="tx1"/>
                </a:solidFill>
              </a:rPr>
              <a:t>Streamflow</a:t>
            </a:r>
            <a:endParaRPr lang="en-US" sz="2400" dirty="0">
              <a:solidFill>
                <a:schemeClr val="tx1"/>
              </a:solidFill>
            </a:endParaRPr>
          </a:p>
        </p:txBody>
      </p:sp>
      <p:sp>
        <p:nvSpPr>
          <p:cNvPr id="33"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12</a:t>
            </a:fld>
            <a:r>
              <a:rPr lang="en-US" dirty="0" smtClean="0"/>
              <a:t>/16</a:t>
            </a:r>
            <a:endParaRPr lang="en-US" dirty="0"/>
          </a:p>
        </p:txBody>
      </p:sp>
    </p:spTree>
    <p:extLst>
      <p:ext uri="{BB962C8B-B14F-4D97-AF65-F5344CB8AC3E}">
        <p14:creationId xmlns:p14="http://schemas.microsoft.com/office/powerpoint/2010/main" val="1153071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979428"/>
            <a:ext cx="9875717" cy="338554"/>
          </a:xfrm>
          <a:prstGeom prst="rect">
            <a:avLst/>
          </a:prstGeom>
          <a:noFill/>
        </p:spPr>
        <p:txBody>
          <a:bodyPr wrap="none" rtlCol="0">
            <a:spAutoFit/>
          </a:bodyPr>
          <a:lstStyle/>
          <a:p>
            <a:r>
              <a:rPr lang="en-US" sz="1600" dirty="0" smtClean="0"/>
              <a:t>Boundary conditions to the computational domain are the perturbed Copernicus Marine Service boundary conditions</a:t>
            </a:r>
            <a:endParaRPr lang="en-US" sz="1600" dirty="0"/>
          </a:p>
        </p:txBody>
      </p:sp>
      <p:sp>
        <p:nvSpPr>
          <p:cNvPr id="3" name="CasellaDiTesto 2"/>
          <p:cNvSpPr txBox="1"/>
          <p:nvPr/>
        </p:nvSpPr>
        <p:spPr>
          <a:xfrm>
            <a:off x="279991" y="520664"/>
            <a:ext cx="11531009" cy="523220"/>
          </a:xfrm>
          <a:prstGeom prst="rect">
            <a:avLst/>
          </a:prstGeom>
          <a:noFill/>
        </p:spPr>
        <p:txBody>
          <a:bodyPr wrap="square" rtlCol="0">
            <a:spAutoFit/>
          </a:bodyPr>
          <a:lstStyle/>
          <a:p>
            <a:r>
              <a:rPr lang="en-US" sz="2800" dirty="0" smtClean="0">
                <a:solidFill>
                  <a:srgbClr val="0070C0"/>
                </a:solidFill>
              </a:rPr>
              <a:t>Perturbation of Hydrodynamic and </a:t>
            </a:r>
            <a:r>
              <a:rPr lang="en-US" sz="2800" dirty="0" err="1">
                <a:solidFill>
                  <a:srgbClr val="0070C0"/>
                </a:solidFill>
              </a:rPr>
              <a:t>T</a:t>
            </a:r>
            <a:r>
              <a:rPr lang="en-US" sz="2800" dirty="0" err="1" smtClean="0">
                <a:solidFill>
                  <a:srgbClr val="0070C0"/>
                </a:solidFill>
              </a:rPr>
              <a:t>hermosteric</a:t>
            </a:r>
            <a:r>
              <a:rPr lang="en-US" sz="2800" dirty="0" smtClean="0">
                <a:solidFill>
                  <a:srgbClr val="0070C0"/>
                </a:solidFill>
              </a:rPr>
              <a:t> boundary conditions: how</a:t>
            </a:r>
            <a:endParaRPr lang="en-US" sz="2800" dirty="0">
              <a:solidFill>
                <a:srgbClr val="0070C0"/>
              </a:solidFill>
            </a:endParaRPr>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13</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4"/>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5"/>
            <a:stretch>
              <a:fillRect/>
            </a:stretch>
          </p:blipFill>
          <p:spPr>
            <a:xfrm>
              <a:off x="7300684" y="42623"/>
              <a:ext cx="1559379" cy="413119"/>
            </a:xfrm>
            <a:prstGeom prst="rect">
              <a:avLst/>
            </a:prstGeom>
          </p:spPr>
        </p:pic>
        <p:pic>
          <p:nvPicPr>
            <p:cNvPr id="51" name="Immagine 50"/>
            <p:cNvPicPr>
              <a:picLocks noChangeAspect="1"/>
            </p:cNvPicPr>
            <p:nvPr/>
          </p:nvPicPr>
          <p:blipFill>
            <a:blip r:embed="rId6"/>
            <a:stretch>
              <a:fillRect/>
            </a:stretch>
          </p:blipFill>
          <p:spPr>
            <a:xfrm>
              <a:off x="8743038" y="32404"/>
              <a:ext cx="1692734" cy="509860"/>
            </a:xfrm>
            <a:prstGeom prst="rect">
              <a:avLst/>
            </a:prstGeom>
          </p:spPr>
        </p:pic>
      </p:grpSp>
      <p:grpSp>
        <p:nvGrpSpPr>
          <p:cNvPr id="40" name="Gruppo 39"/>
          <p:cNvGrpSpPr/>
          <p:nvPr/>
        </p:nvGrpSpPr>
        <p:grpSpPr>
          <a:xfrm>
            <a:off x="231632" y="1720410"/>
            <a:ext cx="1406120" cy="3098032"/>
            <a:chOff x="452056" y="3088762"/>
            <a:chExt cx="1406120" cy="3098032"/>
          </a:xfrm>
        </p:grpSpPr>
        <p:sp>
          <p:nvSpPr>
            <p:cNvPr id="13" name="Rettangolo 12"/>
            <p:cNvSpPr/>
            <p:nvPr/>
          </p:nvSpPr>
          <p:spPr>
            <a:xfrm>
              <a:off x="452056" y="3088762"/>
              <a:ext cx="1406120" cy="3098032"/>
            </a:xfrm>
            <a:prstGeom prst="rect">
              <a:avLst/>
            </a:prstGeom>
            <a:solidFill>
              <a:srgbClr val="FFFF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p>
          </p:txBody>
        </p:sp>
        <p:sp>
          <p:nvSpPr>
            <p:cNvPr id="15" name="Rettangolo con singolo angolo ritagliato 14"/>
            <p:cNvSpPr/>
            <p:nvPr/>
          </p:nvSpPr>
          <p:spPr>
            <a:xfrm>
              <a:off x="579886" y="3774346"/>
              <a:ext cx="1107852" cy="524141"/>
            </a:xfrm>
            <a:prstGeom prst="snip1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000" dirty="0" smtClean="0">
                  <a:solidFill>
                    <a:schemeClr val="tx1"/>
                  </a:solidFill>
                </a:rPr>
                <a:t>GCM A RCP 8.5</a:t>
              </a:r>
              <a:endParaRPr lang="it-IT" sz="1000" dirty="0">
                <a:solidFill>
                  <a:schemeClr val="tx1"/>
                </a:solidFill>
              </a:endParaRPr>
            </a:p>
          </p:txBody>
        </p:sp>
        <p:sp>
          <p:nvSpPr>
            <p:cNvPr id="17" name="Rettangolo con singolo angolo ritagliato 16"/>
            <p:cNvSpPr/>
            <p:nvPr/>
          </p:nvSpPr>
          <p:spPr>
            <a:xfrm>
              <a:off x="579886" y="4467246"/>
              <a:ext cx="1107852" cy="524141"/>
            </a:xfrm>
            <a:prstGeom prst="snip1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000" dirty="0" smtClean="0">
                  <a:solidFill>
                    <a:schemeClr val="tx1"/>
                  </a:solidFill>
                </a:rPr>
                <a:t>GCM B </a:t>
              </a:r>
              <a:r>
                <a:rPr lang="it-IT" sz="1000" dirty="0">
                  <a:solidFill>
                    <a:schemeClr val="tx1"/>
                  </a:solidFill>
                </a:rPr>
                <a:t>RCP 8</a:t>
              </a:r>
              <a:r>
                <a:rPr lang="it-IT" sz="1000" dirty="0" smtClean="0">
                  <a:solidFill>
                    <a:schemeClr val="tx1"/>
                  </a:solidFill>
                </a:rPr>
                <a:t>.5</a:t>
              </a:r>
            </a:p>
          </p:txBody>
        </p:sp>
        <p:sp>
          <p:nvSpPr>
            <p:cNvPr id="18" name="Rettangolo con singolo angolo ritagliato 17"/>
            <p:cNvSpPr/>
            <p:nvPr/>
          </p:nvSpPr>
          <p:spPr>
            <a:xfrm>
              <a:off x="592078" y="5153111"/>
              <a:ext cx="1107852" cy="524141"/>
            </a:xfrm>
            <a:prstGeom prst="snip1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000" dirty="0" smtClean="0">
                  <a:solidFill>
                    <a:schemeClr val="tx1"/>
                  </a:solidFill>
                </a:rPr>
                <a:t>GCM D RCP 8.5</a:t>
              </a:r>
              <a:endParaRPr lang="it-IT" sz="1000" dirty="0">
                <a:solidFill>
                  <a:schemeClr val="tx1"/>
                </a:solidFill>
              </a:endParaRPr>
            </a:p>
          </p:txBody>
        </p:sp>
        <p:sp>
          <p:nvSpPr>
            <p:cNvPr id="19" name="CasellaDiTesto 18"/>
            <p:cNvSpPr txBox="1"/>
            <p:nvPr/>
          </p:nvSpPr>
          <p:spPr>
            <a:xfrm>
              <a:off x="622495" y="3121068"/>
              <a:ext cx="1065242" cy="246221"/>
            </a:xfrm>
            <a:prstGeom prst="rect">
              <a:avLst/>
            </a:prstGeom>
            <a:noFill/>
          </p:spPr>
          <p:txBody>
            <a:bodyPr wrap="square" rtlCol="0">
              <a:spAutoFit/>
            </a:bodyPr>
            <a:lstStyle/>
            <a:p>
              <a:pPr algn="ctr"/>
              <a:r>
                <a:rPr lang="it-IT" sz="1000" b="1" dirty="0" smtClean="0"/>
                <a:t>CMIP6</a:t>
              </a:r>
              <a:endParaRPr lang="it-IT" sz="1000" b="1" dirty="0"/>
            </a:p>
          </p:txBody>
        </p:sp>
        <p:pic>
          <p:nvPicPr>
            <p:cNvPr id="29" name="Immagine 28"/>
            <p:cNvPicPr>
              <a:picLocks noChangeAspect="1"/>
            </p:cNvPicPr>
            <p:nvPr/>
          </p:nvPicPr>
          <p:blipFill>
            <a:blip r:embed="rId7"/>
            <a:stretch>
              <a:fillRect/>
            </a:stretch>
          </p:blipFill>
          <p:spPr>
            <a:xfrm>
              <a:off x="537878" y="3416966"/>
              <a:ext cx="1168634" cy="242464"/>
            </a:xfrm>
            <a:prstGeom prst="rect">
              <a:avLst/>
            </a:prstGeom>
          </p:spPr>
        </p:pic>
        <p:sp>
          <p:nvSpPr>
            <p:cNvPr id="30" name="CasellaDiTesto 29"/>
            <p:cNvSpPr txBox="1"/>
            <p:nvPr/>
          </p:nvSpPr>
          <p:spPr>
            <a:xfrm>
              <a:off x="507679" y="5792168"/>
              <a:ext cx="1252266" cy="369332"/>
            </a:xfrm>
            <a:prstGeom prst="rect">
              <a:avLst/>
            </a:prstGeom>
            <a:noFill/>
          </p:spPr>
          <p:txBody>
            <a:bodyPr wrap="none" rtlCol="0">
              <a:spAutoFit/>
            </a:bodyPr>
            <a:lstStyle/>
            <a:p>
              <a:r>
                <a:rPr lang="en-US" dirty="0" smtClean="0"/>
                <a:t>………………..</a:t>
              </a:r>
              <a:endParaRPr lang="en-US" dirty="0"/>
            </a:p>
          </p:txBody>
        </p:sp>
      </p:grpSp>
      <p:grpSp>
        <p:nvGrpSpPr>
          <p:cNvPr id="41" name="Gruppo 40"/>
          <p:cNvGrpSpPr/>
          <p:nvPr/>
        </p:nvGrpSpPr>
        <p:grpSpPr>
          <a:xfrm>
            <a:off x="2037054" y="1710131"/>
            <a:ext cx="1406120" cy="3118590"/>
            <a:chOff x="2156445" y="3068204"/>
            <a:chExt cx="1406120" cy="3118590"/>
          </a:xfrm>
        </p:grpSpPr>
        <p:sp>
          <p:nvSpPr>
            <p:cNvPr id="12" name="Rettangolo 11"/>
            <p:cNvSpPr/>
            <p:nvPr/>
          </p:nvSpPr>
          <p:spPr>
            <a:xfrm>
              <a:off x="2156445" y="3068204"/>
              <a:ext cx="1406120" cy="3118590"/>
            </a:xfrm>
            <a:prstGeom prst="rect">
              <a:avLst/>
            </a:prstGeom>
            <a:solidFill>
              <a:srgbClr val="FFFF00">
                <a:alpha val="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p>
          </p:txBody>
        </p:sp>
        <p:sp>
          <p:nvSpPr>
            <p:cNvPr id="16" name="Rettangolo con singolo angolo ritagliato 15"/>
            <p:cNvSpPr/>
            <p:nvPr/>
          </p:nvSpPr>
          <p:spPr>
            <a:xfrm>
              <a:off x="2350936" y="3720613"/>
              <a:ext cx="1109016" cy="564459"/>
            </a:xfrm>
            <a:prstGeom prst="snip1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000" dirty="0" smtClean="0">
                  <a:solidFill>
                    <a:schemeClr val="tx1"/>
                  </a:solidFill>
                </a:rPr>
                <a:t>RCM X RCP </a:t>
              </a:r>
              <a:r>
                <a:rPr lang="it-IT" sz="1000" dirty="0">
                  <a:solidFill>
                    <a:schemeClr val="tx1"/>
                  </a:solidFill>
                </a:rPr>
                <a:t>8.5</a:t>
              </a:r>
            </a:p>
          </p:txBody>
        </p:sp>
        <p:sp>
          <p:nvSpPr>
            <p:cNvPr id="20" name="CasellaDiTesto 19"/>
            <p:cNvSpPr txBox="1"/>
            <p:nvPr/>
          </p:nvSpPr>
          <p:spPr>
            <a:xfrm>
              <a:off x="2292974" y="3107183"/>
              <a:ext cx="1065242" cy="246221"/>
            </a:xfrm>
            <a:prstGeom prst="rect">
              <a:avLst/>
            </a:prstGeom>
            <a:noFill/>
          </p:spPr>
          <p:txBody>
            <a:bodyPr wrap="square" rtlCol="0">
              <a:spAutoFit/>
            </a:bodyPr>
            <a:lstStyle/>
            <a:p>
              <a:pPr algn="ctr"/>
              <a:r>
                <a:rPr lang="it-IT" sz="1000" b="1" dirty="0" smtClean="0"/>
                <a:t>CORDEX</a:t>
              </a:r>
              <a:endParaRPr lang="it-IT" sz="1000" b="1" dirty="0"/>
            </a:p>
          </p:txBody>
        </p:sp>
        <p:sp>
          <p:nvSpPr>
            <p:cNvPr id="21" name="Rettangolo con singolo angolo ritagliato 20"/>
            <p:cNvSpPr/>
            <p:nvPr/>
          </p:nvSpPr>
          <p:spPr>
            <a:xfrm>
              <a:off x="2336615" y="4424142"/>
              <a:ext cx="1109016" cy="564459"/>
            </a:xfrm>
            <a:prstGeom prst="snip1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000" dirty="0" smtClean="0">
                  <a:solidFill>
                    <a:schemeClr val="tx1"/>
                  </a:solidFill>
                </a:rPr>
                <a:t>RCMY RCP </a:t>
              </a:r>
              <a:r>
                <a:rPr lang="it-IT" sz="1000" dirty="0">
                  <a:solidFill>
                    <a:schemeClr val="tx1"/>
                  </a:solidFill>
                </a:rPr>
                <a:t>8.5</a:t>
              </a:r>
            </a:p>
          </p:txBody>
        </p:sp>
        <p:sp>
          <p:nvSpPr>
            <p:cNvPr id="23" name="Rettangolo con singolo angolo ritagliato 22"/>
            <p:cNvSpPr/>
            <p:nvPr/>
          </p:nvSpPr>
          <p:spPr>
            <a:xfrm>
              <a:off x="2326884" y="5146795"/>
              <a:ext cx="1109016" cy="564459"/>
            </a:xfrm>
            <a:prstGeom prst="snip1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000" dirty="0" smtClean="0">
                  <a:solidFill>
                    <a:schemeClr val="tx1"/>
                  </a:solidFill>
                </a:rPr>
                <a:t>RCM Z RCP </a:t>
              </a:r>
              <a:r>
                <a:rPr lang="it-IT" sz="1000" dirty="0">
                  <a:solidFill>
                    <a:schemeClr val="tx1"/>
                  </a:solidFill>
                </a:rPr>
                <a:t>8.5</a:t>
              </a:r>
            </a:p>
          </p:txBody>
        </p:sp>
        <p:sp>
          <p:nvSpPr>
            <p:cNvPr id="31" name="CasellaDiTesto 30"/>
            <p:cNvSpPr txBox="1"/>
            <p:nvPr/>
          </p:nvSpPr>
          <p:spPr>
            <a:xfrm>
              <a:off x="2257231" y="5798264"/>
              <a:ext cx="1252266" cy="369332"/>
            </a:xfrm>
            <a:prstGeom prst="rect">
              <a:avLst/>
            </a:prstGeom>
            <a:noFill/>
          </p:spPr>
          <p:txBody>
            <a:bodyPr wrap="none" rtlCol="0">
              <a:spAutoFit/>
            </a:bodyPr>
            <a:lstStyle/>
            <a:p>
              <a:r>
                <a:rPr lang="en-US" dirty="0" smtClean="0"/>
                <a:t>………………..</a:t>
              </a:r>
              <a:endParaRPr lang="en-US" dirty="0"/>
            </a:p>
          </p:txBody>
        </p:sp>
        <p:pic>
          <p:nvPicPr>
            <p:cNvPr id="32" name="Immagine 31"/>
            <p:cNvPicPr>
              <a:picLocks noChangeAspect="1"/>
            </p:cNvPicPr>
            <p:nvPr/>
          </p:nvPicPr>
          <p:blipFill>
            <a:blip r:embed="rId8"/>
            <a:stretch>
              <a:fillRect/>
            </a:stretch>
          </p:blipFill>
          <p:spPr>
            <a:xfrm>
              <a:off x="2488109" y="3344745"/>
              <a:ext cx="674972" cy="314987"/>
            </a:xfrm>
            <a:prstGeom prst="rect">
              <a:avLst/>
            </a:prstGeom>
          </p:spPr>
        </p:pic>
      </p:grpSp>
      <p:pic>
        <p:nvPicPr>
          <p:cNvPr id="36" name="Immagine 35"/>
          <p:cNvPicPr>
            <a:picLocks noChangeAspect="1"/>
          </p:cNvPicPr>
          <p:nvPr/>
        </p:nvPicPr>
        <p:blipFill>
          <a:blip r:embed="rId9"/>
          <a:stretch>
            <a:fillRect/>
          </a:stretch>
        </p:blipFill>
        <p:spPr>
          <a:xfrm>
            <a:off x="10055887" y="979428"/>
            <a:ext cx="2011427" cy="2111147"/>
          </a:xfrm>
          <a:prstGeom prst="rect">
            <a:avLst/>
          </a:prstGeom>
        </p:spPr>
      </p:pic>
      <p:sp>
        <p:nvSpPr>
          <p:cNvPr id="5" name="Ovale 4"/>
          <p:cNvSpPr/>
          <p:nvPr/>
        </p:nvSpPr>
        <p:spPr>
          <a:xfrm>
            <a:off x="10791496" y="1148463"/>
            <a:ext cx="447117" cy="332585"/>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uppo 10"/>
          <p:cNvGrpSpPr/>
          <p:nvPr/>
        </p:nvGrpSpPr>
        <p:grpSpPr>
          <a:xfrm>
            <a:off x="8459477" y="2558039"/>
            <a:ext cx="3176270" cy="2505789"/>
            <a:chOff x="4410950" y="1606674"/>
            <a:chExt cx="5773574" cy="4554826"/>
          </a:xfrm>
        </p:grpSpPr>
        <p:pic>
          <p:nvPicPr>
            <p:cNvPr id="37" name="Immagin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38847" y="1622208"/>
              <a:ext cx="5685950" cy="4539292"/>
            </a:xfrm>
            <a:prstGeom prst="rect">
              <a:avLst/>
            </a:prstGeom>
          </p:spPr>
        </p:pic>
        <p:sp>
          <p:nvSpPr>
            <p:cNvPr id="39" name="CasellaDiTesto 38"/>
            <p:cNvSpPr txBox="1"/>
            <p:nvPr/>
          </p:nvSpPr>
          <p:spPr>
            <a:xfrm>
              <a:off x="4410950" y="1606674"/>
              <a:ext cx="5773574" cy="559453"/>
            </a:xfrm>
            <a:prstGeom prst="rect">
              <a:avLst/>
            </a:prstGeom>
            <a:solidFill>
              <a:schemeClr val="bg1"/>
            </a:solidFill>
          </p:spPr>
          <p:txBody>
            <a:bodyPr wrap="square" rtlCol="0">
              <a:spAutoFit/>
            </a:bodyPr>
            <a:lstStyle/>
            <a:p>
              <a:pPr algn="ctr"/>
              <a:r>
                <a:rPr lang="en-US" sz="1400" dirty="0" smtClean="0"/>
                <a:t>SHYFEM model computational domain</a:t>
              </a:r>
              <a:endParaRPr lang="en-US" sz="1400" dirty="0"/>
            </a:p>
          </p:txBody>
        </p:sp>
        <p:sp>
          <p:nvSpPr>
            <p:cNvPr id="10" name="Figura a mano libera 9"/>
            <p:cNvSpPr/>
            <p:nvPr/>
          </p:nvSpPr>
          <p:spPr>
            <a:xfrm>
              <a:off x="5242034" y="3752193"/>
              <a:ext cx="3137799" cy="2099147"/>
            </a:xfrm>
            <a:custGeom>
              <a:avLst/>
              <a:gdLst>
                <a:gd name="connsiteX0" fmla="*/ 0 w 3137799"/>
                <a:gd name="connsiteY0" fmla="*/ 0 h 2099147"/>
                <a:gd name="connsiteX1" fmla="*/ 39414 w 3137799"/>
                <a:gd name="connsiteY1" fmla="*/ 15766 h 2099147"/>
                <a:gd name="connsiteX2" fmla="*/ 55180 w 3137799"/>
                <a:gd name="connsiteY2" fmla="*/ 39414 h 2099147"/>
                <a:gd name="connsiteX3" fmla="*/ 70945 w 3137799"/>
                <a:gd name="connsiteY3" fmla="*/ 86710 h 2099147"/>
                <a:gd name="connsiteX4" fmla="*/ 78828 w 3137799"/>
                <a:gd name="connsiteY4" fmla="*/ 118241 h 2099147"/>
                <a:gd name="connsiteX5" fmla="*/ 94594 w 3137799"/>
                <a:gd name="connsiteY5" fmla="*/ 141890 h 2099147"/>
                <a:gd name="connsiteX6" fmla="*/ 102476 w 3137799"/>
                <a:gd name="connsiteY6" fmla="*/ 181304 h 2099147"/>
                <a:gd name="connsiteX7" fmla="*/ 110359 w 3137799"/>
                <a:gd name="connsiteY7" fmla="*/ 204952 h 2099147"/>
                <a:gd name="connsiteX8" fmla="*/ 134007 w 3137799"/>
                <a:gd name="connsiteY8" fmla="*/ 331076 h 2099147"/>
                <a:gd name="connsiteX9" fmla="*/ 149773 w 3137799"/>
                <a:gd name="connsiteY9" fmla="*/ 386255 h 2099147"/>
                <a:gd name="connsiteX10" fmla="*/ 165538 w 3137799"/>
                <a:gd name="connsiteY10" fmla="*/ 409904 h 2099147"/>
                <a:gd name="connsiteX11" fmla="*/ 181304 w 3137799"/>
                <a:gd name="connsiteY11" fmla="*/ 457200 h 2099147"/>
                <a:gd name="connsiteX12" fmla="*/ 189187 w 3137799"/>
                <a:gd name="connsiteY12" fmla="*/ 480848 h 2099147"/>
                <a:gd name="connsiteX13" fmla="*/ 197069 w 3137799"/>
                <a:gd name="connsiteY13" fmla="*/ 504497 h 2099147"/>
                <a:gd name="connsiteX14" fmla="*/ 212835 w 3137799"/>
                <a:gd name="connsiteY14" fmla="*/ 528145 h 2099147"/>
                <a:gd name="connsiteX15" fmla="*/ 236483 w 3137799"/>
                <a:gd name="connsiteY15" fmla="*/ 575441 h 2099147"/>
                <a:gd name="connsiteX16" fmla="*/ 252249 w 3137799"/>
                <a:gd name="connsiteY16" fmla="*/ 654269 h 2099147"/>
                <a:gd name="connsiteX17" fmla="*/ 260132 w 3137799"/>
                <a:gd name="connsiteY17" fmla="*/ 677917 h 2099147"/>
                <a:gd name="connsiteX18" fmla="*/ 275897 w 3137799"/>
                <a:gd name="connsiteY18" fmla="*/ 740979 h 2099147"/>
                <a:gd name="connsiteX19" fmla="*/ 291663 w 3137799"/>
                <a:gd name="connsiteY19" fmla="*/ 764628 h 2099147"/>
                <a:gd name="connsiteX20" fmla="*/ 315311 w 3137799"/>
                <a:gd name="connsiteY20" fmla="*/ 859221 h 2099147"/>
                <a:gd name="connsiteX21" fmla="*/ 323194 w 3137799"/>
                <a:gd name="connsiteY21" fmla="*/ 882869 h 2099147"/>
                <a:gd name="connsiteX22" fmla="*/ 331076 w 3137799"/>
                <a:gd name="connsiteY22" fmla="*/ 906517 h 2099147"/>
                <a:gd name="connsiteX23" fmla="*/ 346842 w 3137799"/>
                <a:gd name="connsiteY23" fmla="*/ 930166 h 2099147"/>
                <a:gd name="connsiteX24" fmla="*/ 354725 w 3137799"/>
                <a:gd name="connsiteY24" fmla="*/ 953814 h 2099147"/>
                <a:gd name="connsiteX25" fmla="*/ 386256 w 3137799"/>
                <a:gd name="connsiteY25" fmla="*/ 1001110 h 2099147"/>
                <a:gd name="connsiteX26" fmla="*/ 402021 w 3137799"/>
                <a:gd name="connsiteY26" fmla="*/ 1024759 h 2099147"/>
                <a:gd name="connsiteX27" fmla="*/ 425669 w 3137799"/>
                <a:gd name="connsiteY27" fmla="*/ 1072055 h 2099147"/>
                <a:gd name="connsiteX28" fmla="*/ 449318 w 3137799"/>
                <a:gd name="connsiteY28" fmla="*/ 1150883 h 2099147"/>
                <a:gd name="connsiteX29" fmla="*/ 465083 w 3137799"/>
                <a:gd name="connsiteY29" fmla="*/ 1174531 h 2099147"/>
                <a:gd name="connsiteX30" fmla="*/ 488732 w 3137799"/>
                <a:gd name="connsiteY30" fmla="*/ 1221828 h 2099147"/>
                <a:gd name="connsiteX31" fmla="*/ 512380 w 3137799"/>
                <a:gd name="connsiteY31" fmla="*/ 1269124 h 2099147"/>
                <a:gd name="connsiteX32" fmla="*/ 536028 w 3137799"/>
                <a:gd name="connsiteY32" fmla="*/ 1284890 h 2099147"/>
                <a:gd name="connsiteX33" fmla="*/ 567559 w 3137799"/>
                <a:gd name="connsiteY33" fmla="*/ 1379483 h 2099147"/>
                <a:gd name="connsiteX34" fmla="*/ 575442 w 3137799"/>
                <a:gd name="connsiteY34" fmla="*/ 1403131 h 2099147"/>
                <a:gd name="connsiteX35" fmla="*/ 591207 w 3137799"/>
                <a:gd name="connsiteY35" fmla="*/ 1426779 h 2099147"/>
                <a:gd name="connsiteX36" fmla="*/ 630621 w 3137799"/>
                <a:gd name="connsiteY36" fmla="*/ 1481959 h 2099147"/>
                <a:gd name="connsiteX37" fmla="*/ 670035 w 3137799"/>
                <a:gd name="connsiteY37" fmla="*/ 1529255 h 2099147"/>
                <a:gd name="connsiteX38" fmla="*/ 725214 w 3137799"/>
                <a:gd name="connsiteY38" fmla="*/ 1592317 h 2099147"/>
                <a:gd name="connsiteX39" fmla="*/ 764628 w 3137799"/>
                <a:gd name="connsiteY39" fmla="*/ 1663262 h 2099147"/>
                <a:gd name="connsiteX40" fmla="*/ 788276 w 3137799"/>
                <a:gd name="connsiteY40" fmla="*/ 1679028 h 2099147"/>
                <a:gd name="connsiteX41" fmla="*/ 827690 w 3137799"/>
                <a:gd name="connsiteY41" fmla="*/ 1718441 h 2099147"/>
                <a:gd name="connsiteX42" fmla="*/ 843456 w 3137799"/>
                <a:gd name="connsiteY42" fmla="*/ 1742090 h 2099147"/>
                <a:gd name="connsiteX43" fmla="*/ 890752 w 3137799"/>
                <a:gd name="connsiteY43" fmla="*/ 1773621 h 2099147"/>
                <a:gd name="connsiteX44" fmla="*/ 906518 w 3137799"/>
                <a:gd name="connsiteY44" fmla="*/ 1797269 h 2099147"/>
                <a:gd name="connsiteX45" fmla="*/ 953814 w 3137799"/>
                <a:gd name="connsiteY45" fmla="*/ 1820917 h 2099147"/>
                <a:gd name="connsiteX46" fmla="*/ 1024759 w 3137799"/>
                <a:gd name="connsiteY46" fmla="*/ 1868214 h 2099147"/>
                <a:gd name="connsiteX47" fmla="*/ 1048407 w 3137799"/>
                <a:gd name="connsiteY47" fmla="*/ 1883979 h 2099147"/>
                <a:gd name="connsiteX48" fmla="*/ 1072056 w 3137799"/>
                <a:gd name="connsiteY48" fmla="*/ 1891862 h 2099147"/>
                <a:gd name="connsiteX49" fmla="*/ 1087821 w 3137799"/>
                <a:gd name="connsiteY49" fmla="*/ 1915510 h 2099147"/>
                <a:gd name="connsiteX50" fmla="*/ 1158766 w 3137799"/>
                <a:gd name="connsiteY50" fmla="*/ 1954924 h 2099147"/>
                <a:gd name="connsiteX51" fmla="*/ 1182414 w 3137799"/>
                <a:gd name="connsiteY51" fmla="*/ 1970690 h 2099147"/>
                <a:gd name="connsiteX52" fmla="*/ 1206063 w 3137799"/>
                <a:gd name="connsiteY52" fmla="*/ 1994338 h 2099147"/>
                <a:gd name="connsiteX53" fmla="*/ 1245476 w 3137799"/>
                <a:gd name="connsiteY53" fmla="*/ 2002221 h 2099147"/>
                <a:gd name="connsiteX54" fmla="*/ 1300656 w 3137799"/>
                <a:gd name="connsiteY54" fmla="*/ 2017986 h 2099147"/>
                <a:gd name="connsiteX55" fmla="*/ 1355835 w 3137799"/>
                <a:gd name="connsiteY55" fmla="*/ 2025869 h 2099147"/>
                <a:gd name="connsiteX56" fmla="*/ 1395249 w 3137799"/>
                <a:gd name="connsiteY56" fmla="*/ 2033752 h 2099147"/>
                <a:gd name="connsiteX57" fmla="*/ 1458311 w 3137799"/>
                <a:gd name="connsiteY57" fmla="*/ 2041635 h 2099147"/>
                <a:gd name="connsiteX58" fmla="*/ 1497725 w 3137799"/>
                <a:gd name="connsiteY58" fmla="*/ 2049517 h 2099147"/>
                <a:gd name="connsiteX59" fmla="*/ 1615966 w 3137799"/>
                <a:gd name="connsiteY59" fmla="*/ 2057400 h 2099147"/>
                <a:gd name="connsiteX60" fmla="*/ 1671145 w 3137799"/>
                <a:gd name="connsiteY60" fmla="*/ 2065283 h 2099147"/>
                <a:gd name="connsiteX61" fmla="*/ 1718442 w 3137799"/>
                <a:gd name="connsiteY61" fmla="*/ 2073166 h 2099147"/>
                <a:gd name="connsiteX62" fmla="*/ 2238704 w 3137799"/>
                <a:gd name="connsiteY62" fmla="*/ 2088931 h 2099147"/>
                <a:gd name="connsiteX63" fmla="*/ 2341180 w 3137799"/>
                <a:gd name="connsiteY63" fmla="*/ 2088931 h 2099147"/>
                <a:gd name="connsiteX64" fmla="*/ 2364828 w 3137799"/>
                <a:gd name="connsiteY64" fmla="*/ 2081048 h 2099147"/>
                <a:gd name="connsiteX65" fmla="*/ 2585545 w 3137799"/>
                <a:gd name="connsiteY65" fmla="*/ 2065283 h 2099147"/>
                <a:gd name="connsiteX66" fmla="*/ 2632842 w 3137799"/>
                <a:gd name="connsiteY66" fmla="*/ 2049517 h 2099147"/>
                <a:gd name="connsiteX67" fmla="*/ 2703787 w 3137799"/>
                <a:gd name="connsiteY67" fmla="*/ 2017986 h 2099147"/>
                <a:gd name="connsiteX68" fmla="*/ 2735318 w 3137799"/>
                <a:gd name="connsiteY68" fmla="*/ 2010104 h 2099147"/>
                <a:gd name="connsiteX69" fmla="*/ 2837794 w 3137799"/>
                <a:gd name="connsiteY69" fmla="*/ 1994338 h 2099147"/>
                <a:gd name="connsiteX70" fmla="*/ 2885090 w 3137799"/>
                <a:gd name="connsiteY70" fmla="*/ 1986455 h 2099147"/>
                <a:gd name="connsiteX71" fmla="*/ 2908738 w 3137799"/>
                <a:gd name="connsiteY71" fmla="*/ 1970690 h 2099147"/>
                <a:gd name="connsiteX72" fmla="*/ 2956035 w 3137799"/>
                <a:gd name="connsiteY72" fmla="*/ 1954924 h 2099147"/>
                <a:gd name="connsiteX73" fmla="*/ 2979683 w 3137799"/>
                <a:gd name="connsiteY73" fmla="*/ 1947041 h 2099147"/>
                <a:gd name="connsiteX74" fmla="*/ 3003332 w 3137799"/>
                <a:gd name="connsiteY74" fmla="*/ 1939159 h 2099147"/>
                <a:gd name="connsiteX75" fmla="*/ 3034863 w 3137799"/>
                <a:gd name="connsiteY75" fmla="*/ 1923393 h 2099147"/>
                <a:gd name="connsiteX76" fmla="*/ 3121573 w 3137799"/>
                <a:gd name="connsiteY76" fmla="*/ 1907628 h 2099147"/>
                <a:gd name="connsiteX77" fmla="*/ 3137338 w 3137799"/>
                <a:gd name="connsiteY77" fmla="*/ 1931276 h 2099147"/>
                <a:gd name="connsiteX78" fmla="*/ 3121573 w 3137799"/>
                <a:gd name="connsiteY78" fmla="*/ 1986455 h 209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37799" h="2099147">
                  <a:moveTo>
                    <a:pt x="0" y="0"/>
                  </a:moveTo>
                  <a:cubicBezTo>
                    <a:pt x="13138" y="5255"/>
                    <a:pt x="27900" y="7541"/>
                    <a:pt x="39414" y="15766"/>
                  </a:cubicBezTo>
                  <a:cubicBezTo>
                    <a:pt x="47123" y="21273"/>
                    <a:pt x="51332" y="30757"/>
                    <a:pt x="55180" y="39414"/>
                  </a:cubicBezTo>
                  <a:cubicBezTo>
                    <a:pt x="61929" y="54600"/>
                    <a:pt x="66914" y="70588"/>
                    <a:pt x="70945" y="86710"/>
                  </a:cubicBezTo>
                  <a:cubicBezTo>
                    <a:pt x="73573" y="97220"/>
                    <a:pt x="74560" y="108283"/>
                    <a:pt x="78828" y="118241"/>
                  </a:cubicBezTo>
                  <a:cubicBezTo>
                    <a:pt x="82560" y="126949"/>
                    <a:pt x="89339" y="134007"/>
                    <a:pt x="94594" y="141890"/>
                  </a:cubicBezTo>
                  <a:cubicBezTo>
                    <a:pt x="97221" y="155028"/>
                    <a:pt x="99227" y="168306"/>
                    <a:pt x="102476" y="181304"/>
                  </a:cubicBezTo>
                  <a:cubicBezTo>
                    <a:pt x="104491" y="189365"/>
                    <a:pt x="108873" y="196777"/>
                    <a:pt x="110359" y="204952"/>
                  </a:cubicBezTo>
                  <a:cubicBezTo>
                    <a:pt x="138548" y="359989"/>
                    <a:pt x="95083" y="175380"/>
                    <a:pt x="134007" y="331076"/>
                  </a:cubicBezTo>
                  <a:cubicBezTo>
                    <a:pt x="136533" y="341180"/>
                    <a:pt x="144118" y="374945"/>
                    <a:pt x="149773" y="386255"/>
                  </a:cubicBezTo>
                  <a:cubicBezTo>
                    <a:pt x="154010" y="394729"/>
                    <a:pt x="161690" y="401247"/>
                    <a:pt x="165538" y="409904"/>
                  </a:cubicBezTo>
                  <a:cubicBezTo>
                    <a:pt x="172287" y="425090"/>
                    <a:pt x="176049" y="441435"/>
                    <a:pt x="181304" y="457200"/>
                  </a:cubicBezTo>
                  <a:lnTo>
                    <a:pt x="189187" y="480848"/>
                  </a:lnTo>
                  <a:cubicBezTo>
                    <a:pt x="191815" y="488731"/>
                    <a:pt x="192460" y="497583"/>
                    <a:pt x="197069" y="504497"/>
                  </a:cubicBezTo>
                  <a:cubicBezTo>
                    <a:pt x="202324" y="512380"/>
                    <a:pt x="208598" y="519671"/>
                    <a:pt x="212835" y="528145"/>
                  </a:cubicBezTo>
                  <a:cubicBezTo>
                    <a:pt x="245476" y="593424"/>
                    <a:pt x="191297" y="507660"/>
                    <a:pt x="236483" y="575441"/>
                  </a:cubicBezTo>
                  <a:cubicBezTo>
                    <a:pt x="241738" y="601717"/>
                    <a:pt x="243775" y="628848"/>
                    <a:pt x="252249" y="654269"/>
                  </a:cubicBezTo>
                  <a:cubicBezTo>
                    <a:pt x="254877" y="662152"/>
                    <a:pt x="258117" y="669856"/>
                    <a:pt x="260132" y="677917"/>
                  </a:cubicBezTo>
                  <a:cubicBezTo>
                    <a:pt x="264631" y="695912"/>
                    <a:pt x="266886" y="722957"/>
                    <a:pt x="275897" y="740979"/>
                  </a:cubicBezTo>
                  <a:cubicBezTo>
                    <a:pt x="280134" y="749453"/>
                    <a:pt x="286408" y="756745"/>
                    <a:pt x="291663" y="764628"/>
                  </a:cubicBezTo>
                  <a:cubicBezTo>
                    <a:pt x="302277" y="828316"/>
                    <a:pt x="294491" y="796762"/>
                    <a:pt x="315311" y="859221"/>
                  </a:cubicBezTo>
                  <a:lnTo>
                    <a:pt x="323194" y="882869"/>
                  </a:lnTo>
                  <a:cubicBezTo>
                    <a:pt x="325821" y="890752"/>
                    <a:pt x="326467" y="899604"/>
                    <a:pt x="331076" y="906517"/>
                  </a:cubicBezTo>
                  <a:cubicBezTo>
                    <a:pt x="336331" y="914400"/>
                    <a:pt x="342605" y="921692"/>
                    <a:pt x="346842" y="930166"/>
                  </a:cubicBezTo>
                  <a:cubicBezTo>
                    <a:pt x="350558" y="937598"/>
                    <a:pt x="350690" y="946551"/>
                    <a:pt x="354725" y="953814"/>
                  </a:cubicBezTo>
                  <a:cubicBezTo>
                    <a:pt x="363927" y="970377"/>
                    <a:pt x="375746" y="985345"/>
                    <a:pt x="386256" y="1001110"/>
                  </a:cubicBezTo>
                  <a:cubicBezTo>
                    <a:pt x="391511" y="1008993"/>
                    <a:pt x="399025" y="1015771"/>
                    <a:pt x="402021" y="1024759"/>
                  </a:cubicBezTo>
                  <a:cubicBezTo>
                    <a:pt x="412900" y="1057395"/>
                    <a:pt x="405295" y="1041493"/>
                    <a:pt x="425669" y="1072055"/>
                  </a:cubicBezTo>
                  <a:cubicBezTo>
                    <a:pt x="430076" y="1089682"/>
                    <a:pt x="441641" y="1139368"/>
                    <a:pt x="449318" y="1150883"/>
                  </a:cubicBezTo>
                  <a:cubicBezTo>
                    <a:pt x="454573" y="1158766"/>
                    <a:pt x="460846" y="1166057"/>
                    <a:pt x="465083" y="1174531"/>
                  </a:cubicBezTo>
                  <a:cubicBezTo>
                    <a:pt x="497718" y="1239800"/>
                    <a:pt x="443551" y="1154056"/>
                    <a:pt x="488732" y="1221828"/>
                  </a:cubicBezTo>
                  <a:cubicBezTo>
                    <a:pt x="495143" y="1241064"/>
                    <a:pt x="497097" y="1253841"/>
                    <a:pt x="512380" y="1269124"/>
                  </a:cubicBezTo>
                  <a:cubicBezTo>
                    <a:pt x="519079" y="1275823"/>
                    <a:pt x="528145" y="1279635"/>
                    <a:pt x="536028" y="1284890"/>
                  </a:cubicBezTo>
                  <a:lnTo>
                    <a:pt x="567559" y="1379483"/>
                  </a:lnTo>
                  <a:cubicBezTo>
                    <a:pt x="570187" y="1387366"/>
                    <a:pt x="570833" y="1396217"/>
                    <a:pt x="575442" y="1403131"/>
                  </a:cubicBezTo>
                  <a:cubicBezTo>
                    <a:pt x="580697" y="1411014"/>
                    <a:pt x="587359" y="1418122"/>
                    <a:pt x="591207" y="1426779"/>
                  </a:cubicBezTo>
                  <a:cubicBezTo>
                    <a:pt x="616797" y="1484358"/>
                    <a:pt x="587609" y="1467621"/>
                    <a:pt x="630621" y="1481959"/>
                  </a:cubicBezTo>
                  <a:cubicBezTo>
                    <a:pt x="686971" y="1566481"/>
                    <a:pt x="599210" y="1438193"/>
                    <a:pt x="670035" y="1529255"/>
                  </a:cubicBezTo>
                  <a:cubicBezTo>
                    <a:pt x="719554" y="1592923"/>
                    <a:pt x="679434" y="1561797"/>
                    <a:pt x="725214" y="1592317"/>
                  </a:cubicBezTo>
                  <a:cubicBezTo>
                    <a:pt x="733429" y="1616961"/>
                    <a:pt x="741394" y="1647772"/>
                    <a:pt x="764628" y="1663262"/>
                  </a:cubicBezTo>
                  <a:lnTo>
                    <a:pt x="788276" y="1679028"/>
                  </a:lnTo>
                  <a:cubicBezTo>
                    <a:pt x="830322" y="1742094"/>
                    <a:pt x="775135" y="1665886"/>
                    <a:pt x="827690" y="1718441"/>
                  </a:cubicBezTo>
                  <a:cubicBezTo>
                    <a:pt x="834389" y="1725140"/>
                    <a:pt x="836326" y="1735851"/>
                    <a:pt x="843456" y="1742090"/>
                  </a:cubicBezTo>
                  <a:cubicBezTo>
                    <a:pt x="857715" y="1754567"/>
                    <a:pt x="890752" y="1773621"/>
                    <a:pt x="890752" y="1773621"/>
                  </a:cubicBezTo>
                  <a:cubicBezTo>
                    <a:pt x="896007" y="1781504"/>
                    <a:pt x="899819" y="1790570"/>
                    <a:pt x="906518" y="1797269"/>
                  </a:cubicBezTo>
                  <a:cubicBezTo>
                    <a:pt x="921801" y="1812552"/>
                    <a:pt x="934578" y="1814506"/>
                    <a:pt x="953814" y="1820917"/>
                  </a:cubicBezTo>
                  <a:lnTo>
                    <a:pt x="1024759" y="1868214"/>
                  </a:lnTo>
                  <a:cubicBezTo>
                    <a:pt x="1032642" y="1873469"/>
                    <a:pt x="1039419" y="1880983"/>
                    <a:pt x="1048407" y="1883979"/>
                  </a:cubicBezTo>
                  <a:lnTo>
                    <a:pt x="1072056" y="1891862"/>
                  </a:lnTo>
                  <a:cubicBezTo>
                    <a:pt x="1077311" y="1899745"/>
                    <a:pt x="1080691" y="1909272"/>
                    <a:pt x="1087821" y="1915510"/>
                  </a:cubicBezTo>
                  <a:cubicBezTo>
                    <a:pt x="1154102" y="1973506"/>
                    <a:pt x="1111849" y="1931465"/>
                    <a:pt x="1158766" y="1954924"/>
                  </a:cubicBezTo>
                  <a:cubicBezTo>
                    <a:pt x="1167240" y="1959161"/>
                    <a:pt x="1175136" y="1964625"/>
                    <a:pt x="1182414" y="1970690"/>
                  </a:cubicBezTo>
                  <a:cubicBezTo>
                    <a:pt x="1190978" y="1977827"/>
                    <a:pt x="1196092" y="1989352"/>
                    <a:pt x="1206063" y="1994338"/>
                  </a:cubicBezTo>
                  <a:cubicBezTo>
                    <a:pt x="1218046" y="2000330"/>
                    <a:pt x="1232478" y="1998971"/>
                    <a:pt x="1245476" y="2002221"/>
                  </a:cubicBezTo>
                  <a:cubicBezTo>
                    <a:pt x="1290504" y="2013478"/>
                    <a:pt x="1246590" y="2008156"/>
                    <a:pt x="1300656" y="2017986"/>
                  </a:cubicBezTo>
                  <a:cubicBezTo>
                    <a:pt x="1318936" y="2021310"/>
                    <a:pt x="1337508" y="2022814"/>
                    <a:pt x="1355835" y="2025869"/>
                  </a:cubicBezTo>
                  <a:cubicBezTo>
                    <a:pt x="1369051" y="2028072"/>
                    <a:pt x="1382007" y="2031715"/>
                    <a:pt x="1395249" y="2033752"/>
                  </a:cubicBezTo>
                  <a:cubicBezTo>
                    <a:pt x="1416187" y="2036973"/>
                    <a:pt x="1437373" y="2038414"/>
                    <a:pt x="1458311" y="2041635"/>
                  </a:cubicBezTo>
                  <a:cubicBezTo>
                    <a:pt x="1471553" y="2043672"/>
                    <a:pt x="1484393" y="2048184"/>
                    <a:pt x="1497725" y="2049517"/>
                  </a:cubicBezTo>
                  <a:cubicBezTo>
                    <a:pt x="1537030" y="2053447"/>
                    <a:pt x="1576552" y="2054772"/>
                    <a:pt x="1615966" y="2057400"/>
                  </a:cubicBezTo>
                  <a:lnTo>
                    <a:pt x="1671145" y="2065283"/>
                  </a:lnTo>
                  <a:cubicBezTo>
                    <a:pt x="1686942" y="2067713"/>
                    <a:pt x="1702473" y="2072501"/>
                    <a:pt x="1718442" y="2073166"/>
                  </a:cubicBezTo>
                  <a:cubicBezTo>
                    <a:pt x="1891792" y="2080389"/>
                    <a:pt x="2238704" y="2088931"/>
                    <a:pt x="2238704" y="2088931"/>
                  </a:cubicBezTo>
                  <a:cubicBezTo>
                    <a:pt x="2284375" y="2104155"/>
                    <a:pt x="2263711" y="2100850"/>
                    <a:pt x="2341180" y="2088931"/>
                  </a:cubicBezTo>
                  <a:cubicBezTo>
                    <a:pt x="2349392" y="2087668"/>
                    <a:pt x="2356583" y="2082079"/>
                    <a:pt x="2364828" y="2081048"/>
                  </a:cubicBezTo>
                  <a:cubicBezTo>
                    <a:pt x="2389749" y="2077933"/>
                    <a:pt x="2567951" y="2066456"/>
                    <a:pt x="2585545" y="2065283"/>
                  </a:cubicBezTo>
                  <a:cubicBezTo>
                    <a:pt x="2601311" y="2060028"/>
                    <a:pt x="2619014" y="2058735"/>
                    <a:pt x="2632842" y="2049517"/>
                  </a:cubicBezTo>
                  <a:cubicBezTo>
                    <a:pt x="2663898" y="2028813"/>
                    <a:pt x="2658763" y="2029241"/>
                    <a:pt x="2703787" y="2017986"/>
                  </a:cubicBezTo>
                  <a:cubicBezTo>
                    <a:pt x="2714297" y="2015359"/>
                    <a:pt x="2724695" y="2012229"/>
                    <a:pt x="2735318" y="2010104"/>
                  </a:cubicBezTo>
                  <a:cubicBezTo>
                    <a:pt x="2768102" y="2003547"/>
                    <a:pt x="2804968" y="1999388"/>
                    <a:pt x="2837794" y="1994338"/>
                  </a:cubicBezTo>
                  <a:cubicBezTo>
                    <a:pt x="2853591" y="1991908"/>
                    <a:pt x="2869325" y="1989083"/>
                    <a:pt x="2885090" y="1986455"/>
                  </a:cubicBezTo>
                  <a:cubicBezTo>
                    <a:pt x="2892973" y="1981200"/>
                    <a:pt x="2900081" y="1974538"/>
                    <a:pt x="2908738" y="1970690"/>
                  </a:cubicBezTo>
                  <a:cubicBezTo>
                    <a:pt x="2923924" y="1963941"/>
                    <a:pt x="2940269" y="1960179"/>
                    <a:pt x="2956035" y="1954924"/>
                  </a:cubicBezTo>
                  <a:lnTo>
                    <a:pt x="2979683" y="1947041"/>
                  </a:lnTo>
                  <a:cubicBezTo>
                    <a:pt x="2987566" y="1944413"/>
                    <a:pt x="2995900" y="1942875"/>
                    <a:pt x="3003332" y="1939159"/>
                  </a:cubicBezTo>
                  <a:cubicBezTo>
                    <a:pt x="3013842" y="1933904"/>
                    <a:pt x="3023860" y="1927519"/>
                    <a:pt x="3034863" y="1923393"/>
                  </a:cubicBezTo>
                  <a:cubicBezTo>
                    <a:pt x="3057737" y="1914815"/>
                    <a:pt x="3101428" y="1910506"/>
                    <a:pt x="3121573" y="1907628"/>
                  </a:cubicBezTo>
                  <a:cubicBezTo>
                    <a:pt x="3126828" y="1915511"/>
                    <a:pt x="3136163" y="1921875"/>
                    <a:pt x="3137338" y="1931276"/>
                  </a:cubicBezTo>
                  <a:cubicBezTo>
                    <a:pt x="3140049" y="1952963"/>
                    <a:pt x="3130298" y="1969007"/>
                    <a:pt x="3121573" y="1986455"/>
                  </a:cubicBezTo>
                </a:path>
              </a:pathLst>
            </a:custGeom>
            <a:noFill/>
            <a:ln w="222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Connettore 2 6"/>
          <p:cNvCxnSpPr>
            <a:stCxn id="5" idx="4"/>
          </p:cNvCxnSpPr>
          <p:nvPr/>
        </p:nvCxnSpPr>
        <p:spPr>
          <a:xfrm flipH="1">
            <a:off x="10605819" y="1481048"/>
            <a:ext cx="409236" cy="145772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54" name="Immagine 53"/>
          <p:cNvPicPr>
            <a:picLocks noChangeAspect="1"/>
          </p:cNvPicPr>
          <p:nvPr/>
        </p:nvPicPr>
        <p:blipFill>
          <a:blip r:embed="rId11"/>
          <a:stretch>
            <a:fillRect/>
          </a:stretch>
        </p:blipFill>
        <p:spPr>
          <a:xfrm>
            <a:off x="3850272" y="3133858"/>
            <a:ext cx="3395160" cy="1778748"/>
          </a:xfrm>
          <a:prstGeom prst="rect">
            <a:avLst/>
          </a:prstGeom>
        </p:spPr>
      </p:pic>
      <p:sp>
        <p:nvSpPr>
          <p:cNvPr id="55" name="CasellaDiTesto 54"/>
          <p:cNvSpPr txBox="1"/>
          <p:nvPr/>
        </p:nvSpPr>
        <p:spPr>
          <a:xfrm>
            <a:off x="5801439" y="4828721"/>
            <a:ext cx="1865704" cy="369332"/>
          </a:xfrm>
          <a:prstGeom prst="rect">
            <a:avLst/>
          </a:prstGeom>
          <a:noFill/>
        </p:spPr>
        <p:txBody>
          <a:bodyPr wrap="none" rtlCol="0">
            <a:spAutoFit/>
          </a:bodyPr>
          <a:lstStyle/>
          <a:p>
            <a:r>
              <a:rPr lang="en-US" dirty="0" smtClean="0"/>
              <a:t>Quantile mapping</a:t>
            </a:r>
            <a:endParaRPr lang="en-US" dirty="0"/>
          </a:p>
        </p:txBody>
      </p:sp>
      <p:pic>
        <p:nvPicPr>
          <p:cNvPr id="56" name="Immagine 55"/>
          <p:cNvPicPr>
            <a:picLocks noChangeAspect="1"/>
          </p:cNvPicPr>
          <p:nvPr/>
        </p:nvPicPr>
        <p:blipFill>
          <a:blip r:embed="rId12"/>
          <a:stretch>
            <a:fillRect/>
          </a:stretch>
        </p:blipFill>
        <p:spPr>
          <a:xfrm>
            <a:off x="5744230" y="5116116"/>
            <a:ext cx="1727874" cy="1348308"/>
          </a:xfrm>
          <a:prstGeom prst="rect">
            <a:avLst/>
          </a:prstGeom>
        </p:spPr>
      </p:pic>
      <p:sp>
        <p:nvSpPr>
          <p:cNvPr id="57" name="Freccia circolare in su 56"/>
          <p:cNvSpPr/>
          <p:nvPr/>
        </p:nvSpPr>
        <p:spPr>
          <a:xfrm>
            <a:off x="4326712" y="5841335"/>
            <a:ext cx="4460545" cy="85847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6" name="Gruppo 45"/>
          <p:cNvGrpSpPr/>
          <p:nvPr/>
        </p:nvGrpSpPr>
        <p:grpSpPr>
          <a:xfrm>
            <a:off x="3778928" y="5114979"/>
            <a:ext cx="1686757" cy="1111097"/>
            <a:chOff x="5131293" y="1367161"/>
            <a:chExt cx="1686757" cy="1111097"/>
          </a:xfrm>
        </p:grpSpPr>
        <p:sp>
          <p:nvSpPr>
            <p:cNvPr id="47" name="Rettangolo arrotondato 46"/>
            <p:cNvSpPr/>
            <p:nvPr/>
          </p:nvSpPr>
          <p:spPr>
            <a:xfrm>
              <a:off x="5131293" y="1367161"/>
              <a:ext cx="1686757" cy="111109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chemeClr val="tx1"/>
                </a:solidFill>
              </a:endParaRPr>
            </a:p>
            <a:p>
              <a:pPr algn="ctr"/>
              <a:endParaRPr lang="en-US" dirty="0" smtClean="0"/>
            </a:p>
            <a:p>
              <a:pPr algn="ctr"/>
              <a:endParaRPr lang="en-US" dirty="0"/>
            </a:p>
          </p:txBody>
        </p:sp>
        <p:pic>
          <p:nvPicPr>
            <p:cNvPr id="52" name="Immagine 51"/>
            <p:cNvPicPr>
              <a:picLocks noChangeAspect="1"/>
            </p:cNvPicPr>
            <p:nvPr/>
          </p:nvPicPr>
          <p:blipFill>
            <a:blip r:embed="rId13"/>
            <a:stretch>
              <a:fillRect/>
            </a:stretch>
          </p:blipFill>
          <p:spPr>
            <a:xfrm>
              <a:off x="5227510" y="1457296"/>
              <a:ext cx="1497644" cy="466372"/>
            </a:xfrm>
            <a:prstGeom prst="rect">
              <a:avLst/>
            </a:prstGeom>
          </p:spPr>
        </p:pic>
        <p:pic>
          <p:nvPicPr>
            <p:cNvPr id="53" name="Immagine 52"/>
            <p:cNvPicPr>
              <a:picLocks noChangeAspect="1"/>
            </p:cNvPicPr>
            <p:nvPr/>
          </p:nvPicPr>
          <p:blipFill>
            <a:blip r:embed="rId14"/>
            <a:stretch>
              <a:fillRect/>
            </a:stretch>
          </p:blipFill>
          <p:spPr>
            <a:xfrm>
              <a:off x="5227510" y="1897687"/>
              <a:ext cx="1497644" cy="496743"/>
            </a:xfrm>
            <a:prstGeom prst="rect">
              <a:avLst/>
            </a:prstGeom>
          </p:spPr>
        </p:pic>
      </p:grpSp>
      <p:grpSp>
        <p:nvGrpSpPr>
          <p:cNvPr id="58" name="Gruppo 57"/>
          <p:cNvGrpSpPr/>
          <p:nvPr/>
        </p:nvGrpSpPr>
        <p:grpSpPr>
          <a:xfrm>
            <a:off x="8749015" y="5160937"/>
            <a:ext cx="1686757" cy="1111097"/>
            <a:chOff x="5131293" y="1367161"/>
            <a:chExt cx="1686757" cy="1111097"/>
          </a:xfrm>
          <a:pattFill prst="lgConfetti">
            <a:fgClr>
              <a:schemeClr val="accent1"/>
            </a:fgClr>
            <a:bgClr>
              <a:schemeClr val="bg1"/>
            </a:bgClr>
          </a:pattFill>
        </p:grpSpPr>
        <p:sp>
          <p:nvSpPr>
            <p:cNvPr id="59" name="Rettangolo arrotondato 58"/>
            <p:cNvSpPr/>
            <p:nvPr/>
          </p:nvSpPr>
          <p:spPr>
            <a:xfrm>
              <a:off x="5131293" y="1367161"/>
              <a:ext cx="1686757" cy="111109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chemeClr val="tx1"/>
                </a:solidFill>
              </a:endParaRPr>
            </a:p>
            <a:p>
              <a:pPr algn="ctr"/>
              <a:endParaRPr lang="en-US" dirty="0" smtClean="0"/>
            </a:p>
            <a:p>
              <a:pPr algn="ctr"/>
              <a:endParaRPr lang="en-US" dirty="0"/>
            </a:p>
          </p:txBody>
        </p:sp>
        <p:pic>
          <p:nvPicPr>
            <p:cNvPr id="60" name="Immagine 59"/>
            <p:cNvPicPr>
              <a:picLocks noChangeAspect="1"/>
            </p:cNvPicPr>
            <p:nvPr/>
          </p:nvPicPr>
          <p:blipFill>
            <a:blip r:embed="rId13"/>
            <a:stretch>
              <a:fillRect/>
            </a:stretch>
          </p:blipFill>
          <p:spPr>
            <a:xfrm>
              <a:off x="5227510" y="1457296"/>
              <a:ext cx="864967" cy="269354"/>
            </a:xfrm>
            <a:prstGeom prst="rect">
              <a:avLst/>
            </a:prstGeom>
            <a:grpFill/>
          </p:spPr>
        </p:pic>
        <p:pic>
          <p:nvPicPr>
            <p:cNvPr id="61" name="Immagine 60"/>
            <p:cNvPicPr>
              <a:picLocks noChangeAspect="1"/>
            </p:cNvPicPr>
            <p:nvPr/>
          </p:nvPicPr>
          <p:blipFill>
            <a:blip r:embed="rId14"/>
            <a:stretch>
              <a:fillRect/>
            </a:stretch>
          </p:blipFill>
          <p:spPr>
            <a:xfrm>
              <a:off x="5227510" y="1730684"/>
              <a:ext cx="864967" cy="286895"/>
            </a:xfrm>
            <a:prstGeom prst="rect">
              <a:avLst/>
            </a:prstGeom>
            <a:grpFill/>
          </p:spPr>
        </p:pic>
      </p:grpSp>
      <p:cxnSp>
        <p:nvCxnSpPr>
          <p:cNvPr id="62" name="Connettore 2 61"/>
          <p:cNvCxnSpPr>
            <a:stCxn id="59" idx="0"/>
            <a:endCxn id="10" idx="35"/>
          </p:cNvCxnSpPr>
          <p:nvPr/>
        </p:nvCxnSpPr>
        <p:spPr>
          <a:xfrm flipH="1" flipV="1">
            <a:off x="9241935" y="4523300"/>
            <a:ext cx="350459" cy="6376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CasellaDiTesto 62"/>
          <p:cNvSpPr txBox="1"/>
          <p:nvPr/>
        </p:nvSpPr>
        <p:spPr>
          <a:xfrm>
            <a:off x="3628766" y="2767723"/>
            <a:ext cx="2227020" cy="369332"/>
          </a:xfrm>
          <a:prstGeom prst="rect">
            <a:avLst/>
          </a:prstGeom>
          <a:noFill/>
        </p:spPr>
        <p:txBody>
          <a:bodyPr wrap="none" rtlCol="0">
            <a:spAutoFit/>
          </a:bodyPr>
          <a:lstStyle/>
          <a:p>
            <a:r>
              <a:rPr lang="en-US" dirty="0" smtClean="0"/>
              <a:t>Reference GWL 1.0 °C</a:t>
            </a:r>
            <a:endParaRPr lang="en-US" dirty="0"/>
          </a:p>
        </p:txBody>
      </p:sp>
      <p:sp>
        <p:nvSpPr>
          <p:cNvPr id="64" name="CasellaDiTesto 63"/>
          <p:cNvSpPr txBox="1"/>
          <p:nvPr/>
        </p:nvSpPr>
        <p:spPr>
          <a:xfrm>
            <a:off x="3612209" y="2482393"/>
            <a:ext cx="2227148" cy="369332"/>
          </a:xfrm>
          <a:prstGeom prst="rect">
            <a:avLst/>
          </a:prstGeom>
          <a:noFill/>
        </p:spPr>
        <p:txBody>
          <a:bodyPr wrap="none" rtlCol="0">
            <a:spAutoFit/>
          </a:bodyPr>
          <a:lstStyle/>
          <a:p>
            <a:r>
              <a:rPr lang="en-US" dirty="0"/>
              <a:t>S</a:t>
            </a:r>
            <a:r>
              <a:rPr lang="en-US" dirty="0" smtClean="0"/>
              <a:t>cenario    GWL X.Y °C</a:t>
            </a:r>
            <a:endParaRPr lang="en-US" dirty="0"/>
          </a:p>
        </p:txBody>
      </p:sp>
      <p:sp>
        <p:nvSpPr>
          <p:cNvPr id="75" name="CasellaDiTesto 74"/>
          <p:cNvSpPr txBox="1"/>
          <p:nvPr/>
        </p:nvSpPr>
        <p:spPr>
          <a:xfrm>
            <a:off x="1075196" y="5263751"/>
            <a:ext cx="2017155" cy="923330"/>
          </a:xfrm>
          <a:prstGeom prst="rect">
            <a:avLst/>
          </a:prstGeom>
          <a:noFill/>
        </p:spPr>
        <p:txBody>
          <a:bodyPr wrap="none" rtlCol="0">
            <a:spAutoFit/>
          </a:bodyPr>
          <a:lstStyle/>
          <a:p>
            <a:r>
              <a:rPr lang="en-US" dirty="0" smtClean="0"/>
              <a:t>Water Temperature</a:t>
            </a:r>
          </a:p>
          <a:p>
            <a:r>
              <a:rPr lang="en-US" dirty="0" smtClean="0"/>
              <a:t>Water Salinity</a:t>
            </a:r>
          </a:p>
          <a:p>
            <a:r>
              <a:rPr lang="en-US" dirty="0" smtClean="0"/>
              <a:t>Water Height</a:t>
            </a:r>
            <a:endParaRPr lang="en-US" dirty="0"/>
          </a:p>
        </p:txBody>
      </p:sp>
      <p:pic>
        <p:nvPicPr>
          <p:cNvPr id="6" name="Immagine 5"/>
          <p:cNvPicPr>
            <a:picLocks noChangeAspect="1"/>
          </p:cNvPicPr>
          <p:nvPr/>
        </p:nvPicPr>
        <p:blipFill>
          <a:blip r:embed="rId15"/>
          <a:stretch>
            <a:fillRect/>
          </a:stretch>
        </p:blipFill>
        <p:spPr>
          <a:xfrm>
            <a:off x="4267854" y="1377287"/>
            <a:ext cx="5550393" cy="995379"/>
          </a:xfrm>
          <a:prstGeom prst="rect">
            <a:avLst/>
          </a:prstGeom>
        </p:spPr>
      </p:pic>
    </p:spTree>
    <p:extLst>
      <p:ext uri="{BB962C8B-B14F-4D97-AF65-F5344CB8AC3E}">
        <p14:creationId xmlns:p14="http://schemas.microsoft.com/office/powerpoint/2010/main" val="1242889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http://interreg.c3hpc.exact-lab.it/AdriaClim/SHYFEM_benchmark_comparison/SCENARIO/boxplot_delta/dmm_boxplot_delta_temp_SG0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9801" y="3614364"/>
            <a:ext cx="4189896" cy="314242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79991" y="520664"/>
            <a:ext cx="11531009" cy="523220"/>
          </a:xfrm>
          <a:prstGeom prst="rect">
            <a:avLst/>
          </a:prstGeom>
          <a:noFill/>
        </p:spPr>
        <p:txBody>
          <a:bodyPr wrap="square" rtlCol="0">
            <a:spAutoFit/>
          </a:bodyPr>
          <a:lstStyle/>
          <a:p>
            <a:r>
              <a:rPr lang="en-US" sz="2800" dirty="0" smtClean="0">
                <a:solidFill>
                  <a:srgbClr val="0070C0"/>
                </a:solidFill>
              </a:rPr>
              <a:t>Ensemble of perturbed benchmark to answer questions on climate change</a:t>
            </a:r>
            <a:endParaRPr lang="en-US" sz="2800" dirty="0">
              <a:solidFill>
                <a:srgbClr val="0070C0"/>
              </a:solidFill>
            </a:endParaRPr>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14</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5"/>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6"/>
            <a:stretch>
              <a:fillRect/>
            </a:stretch>
          </p:blipFill>
          <p:spPr>
            <a:xfrm>
              <a:off x="7300684" y="42623"/>
              <a:ext cx="1559379" cy="413119"/>
            </a:xfrm>
            <a:prstGeom prst="rect">
              <a:avLst/>
            </a:prstGeom>
          </p:spPr>
        </p:pic>
        <p:pic>
          <p:nvPicPr>
            <p:cNvPr id="51" name="Immagine 50"/>
            <p:cNvPicPr>
              <a:picLocks noChangeAspect="1"/>
            </p:cNvPicPr>
            <p:nvPr/>
          </p:nvPicPr>
          <p:blipFill>
            <a:blip r:embed="rId7"/>
            <a:stretch>
              <a:fillRect/>
            </a:stretch>
          </p:blipFill>
          <p:spPr>
            <a:xfrm>
              <a:off x="8743038" y="32404"/>
              <a:ext cx="1692734" cy="509860"/>
            </a:xfrm>
            <a:prstGeom prst="rect">
              <a:avLst/>
            </a:prstGeom>
          </p:spPr>
        </p:pic>
      </p:grpSp>
      <p:sp>
        <p:nvSpPr>
          <p:cNvPr id="12" name="Segnaposto numero diapositiva 3"/>
          <p:cNvSpPr txBox="1">
            <a:spLocks/>
          </p:cNvSpPr>
          <p:nvPr/>
        </p:nvSpPr>
        <p:spPr>
          <a:xfrm>
            <a:off x="12856399" y="6537548"/>
            <a:ext cx="701749"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2C65B5-465E-4670-A799-08A8E7AC27D2}" type="slidenum">
              <a:rPr lang="en-US" smtClean="0"/>
              <a:pPr/>
              <a:t>14</a:t>
            </a:fld>
            <a:r>
              <a:rPr lang="en-US" smtClean="0"/>
              <a:t>/16</a:t>
            </a:r>
            <a:endParaRPr lang="en-US" dirty="0"/>
          </a:p>
        </p:txBody>
      </p:sp>
      <p:sp>
        <p:nvSpPr>
          <p:cNvPr id="13" name="Segnaposto numero diapositiva 3"/>
          <p:cNvSpPr txBox="1">
            <a:spLocks/>
          </p:cNvSpPr>
          <p:nvPr/>
        </p:nvSpPr>
        <p:spPr>
          <a:xfrm>
            <a:off x="12856399" y="6537548"/>
            <a:ext cx="701749" cy="365125"/>
          </a:xfrm>
          <a:prstGeom prst="rect">
            <a:avLst/>
          </a:prstGeom>
        </p:spPr>
        <p:txBody>
          <a:bodyPr vert="horz" lIns="91440" tIns="45720" rIns="91440" bIns="45720" rtlCol="0" anchor="ctr"/>
          <a:lstStyle>
            <a:defPPr>
              <a:defRPr lang="it-I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2C65B5-465E-4670-A799-08A8E7AC27D2}" type="slidenum">
              <a:rPr lang="en-US" smtClean="0"/>
              <a:pPr/>
              <a:t>14</a:t>
            </a:fld>
            <a:r>
              <a:rPr lang="en-US" smtClean="0"/>
              <a:t>/16</a:t>
            </a:r>
            <a:endParaRPr lang="en-US" dirty="0"/>
          </a:p>
        </p:txBody>
      </p:sp>
      <p:pic>
        <p:nvPicPr>
          <p:cNvPr id="15" name="Picture 8" descr="http://interreg.c3hpc.exact-lab.it/AdriaClim/SHYFEM_benchmark_comparison/SCENARIO/boxplot_delta/dmm_boxplot_delta_sal_SX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9991" y="4243008"/>
            <a:ext cx="3456810" cy="25926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nterreg.c3hpc.exact-lab.it/AdriaClim/SHYFEM_benchmark_comparison/SCENARIO/profile_delta/dmm_profile_MX015_10_1997F100D0_D13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87226" y="1414012"/>
            <a:ext cx="3860125" cy="34312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interreg.c3hpc.exact-lab.it/AdriaClim/SHYFEM_benchmark_comparison/logos/AdriaClim_modeling_EXT_node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28" y="1324648"/>
            <a:ext cx="3609999" cy="2855070"/>
          </a:xfrm>
          <a:prstGeom prst="rect">
            <a:avLst/>
          </a:prstGeom>
          <a:noFill/>
          <a:extLst>
            <a:ext uri="{909E8E84-426E-40DD-AFC4-6F175D3DCCD1}">
              <a14:hiddenFill xmlns:a14="http://schemas.microsoft.com/office/drawing/2010/main">
                <a:solidFill>
                  <a:srgbClr val="FFFFFF"/>
                </a:solidFill>
              </a14:hiddenFill>
            </a:ext>
          </a:extLst>
        </p:spPr>
      </p:pic>
      <p:pic>
        <p:nvPicPr>
          <p:cNvPr id="18" name="Immagin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07985" y="2546453"/>
            <a:ext cx="2854220" cy="2018094"/>
          </a:xfrm>
          <a:prstGeom prst="rect">
            <a:avLst/>
          </a:prstGeom>
          <a:ln w="3175">
            <a:solidFill>
              <a:schemeClr val="tx1"/>
            </a:solidFill>
          </a:ln>
        </p:spPr>
      </p:pic>
      <p:pic>
        <p:nvPicPr>
          <p:cNvPr id="19" name="Immagin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56047" y="4650756"/>
            <a:ext cx="3064357" cy="2166436"/>
          </a:xfrm>
          <a:prstGeom prst="rect">
            <a:avLst/>
          </a:prstGeom>
          <a:ln w="3175">
            <a:solidFill>
              <a:schemeClr val="tx1"/>
            </a:solidFill>
          </a:ln>
        </p:spPr>
      </p:pic>
      <p:sp>
        <p:nvSpPr>
          <p:cNvPr id="5" name="Rettangolo 4"/>
          <p:cNvSpPr/>
          <p:nvPr/>
        </p:nvSpPr>
        <p:spPr>
          <a:xfrm>
            <a:off x="0" y="1353776"/>
            <a:ext cx="3614553" cy="234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tangolo 20"/>
          <p:cNvSpPr/>
          <p:nvPr/>
        </p:nvSpPr>
        <p:spPr>
          <a:xfrm>
            <a:off x="6821219" y="1078079"/>
            <a:ext cx="3614553" cy="234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ttangolo 21"/>
          <p:cNvSpPr/>
          <p:nvPr/>
        </p:nvSpPr>
        <p:spPr>
          <a:xfrm>
            <a:off x="122248" y="4164112"/>
            <a:ext cx="3149097" cy="296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ttangolo 22"/>
          <p:cNvSpPr/>
          <p:nvPr/>
        </p:nvSpPr>
        <p:spPr>
          <a:xfrm>
            <a:off x="10368572" y="3586864"/>
            <a:ext cx="1391354" cy="401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p:cNvSpPr txBox="1"/>
          <p:nvPr/>
        </p:nvSpPr>
        <p:spPr>
          <a:xfrm>
            <a:off x="893002" y="4091150"/>
            <a:ext cx="1683153" cy="369332"/>
          </a:xfrm>
          <a:prstGeom prst="rect">
            <a:avLst/>
          </a:prstGeom>
          <a:noFill/>
        </p:spPr>
        <p:txBody>
          <a:bodyPr wrap="none" rtlCol="0">
            <a:spAutoFit/>
          </a:bodyPr>
          <a:lstStyle/>
          <a:p>
            <a:r>
              <a:rPr lang="en-US" dirty="0" smtClean="0"/>
              <a:t>Point anomalies</a:t>
            </a:r>
            <a:endParaRPr lang="en-US" dirty="0"/>
          </a:p>
        </p:txBody>
      </p:sp>
      <p:sp>
        <p:nvSpPr>
          <p:cNvPr id="25" name="CasellaDiTesto 24"/>
          <p:cNvSpPr txBox="1"/>
          <p:nvPr/>
        </p:nvSpPr>
        <p:spPr>
          <a:xfrm>
            <a:off x="3986100" y="1718225"/>
            <a:ext cx="1646605" cy="369332"/>
          </a:xfrm>
          <a:prstGeom prst="rect">
            <a:avLst/>
          </a:prstGeom>
          <a:noFill/>
        </p:spPr>
        <p:txBody>
          <a:bodyPr wrap="none" rtlCol="0">
            <a:spAutoFit/>
          </a:bodyPr>
          <a:lstStyle/>
          <a:p>
            <a:r>
              <a:rPr lang="en-US" dirty="0" smtClean="0"/>
              <a:t>Field anomalies</a:t>
            </a:r>
            <a:endParaRPr lang="en-US" dirty="0"/>
          </a:p>
        </p:txBody>
      </p:sp>
      <p:sp>
        <p:nvSpPr>
          <p:cNvPr id="27" name="CasellaDiTesto 26"/>
          <p:cNvSpPr txBox="1"/>
          <p:nvPr/>
        </p:nvSpPr>
        <p:spPr>
          <a:xfrm>
            <a:off x="10162119" y="1974786"/>
            <a:ext cx="1597807" cy="646331"/>
          </a:xfrm>
          <a:prstGeom prst="rect">
            <a:avLst/>
          </a:prstGeom>
          <a:noFill/>
        </p:spPr>
        <p:txBody>
          <a:bodyPr wrap="square" rtlCol="0">
            <a:spAutoFit/>
          </a:bodyPr>
          <a:lstStyle/>
          <a:p>
            <a:r>
              <a:rPr lang="en-US" dirty="0" smtClean="0"/>
              <a:t>Vertical profile anomalies</a:t>
            </a:r>
            <a:endParaRPr lang="en-US" dirty="0"/>
          </a:p>
        </p:txBody>
      </p:sp>
      <p:sp>
        <p:nvSpPr>
          <p:cNvPr id="28" name="CasellaDiTesto 27"/>
          <p:cNvSpPr txBox="1"/>
          <p:nvPr/>
        </p:nvSpPr>
        <p:spPr>
          <a:xfrm>
            <a:off x="242402" y="963630"/>
            <a:ext cx="10126170" cy="369332"/>
          </a:xfrm>
          <a:prstGeom prst="rect">
            <a:avLst/>
          </a:prstGeom>
          <a:noFill/>
        </p:spPr>
        <p:txBody>
          <a:bodyPr wrap="none" rtlCol="0">
            <a:spAutoFit/>
          </a:bodyPr>
          <a:lstStyle/>
          <a:p>
            <a:r>
              <a:rPr lang="en-US" dirty="0" smtClean="0">
                <a:solidFill>
                  <a:srgbClr val="00B050"/>
                </a:solidFill>
              </a:rPr>
              <a:t>General framework: what are the differences between the future climate (GLW)  and the current climate? </a:t>
            </a:r>
            <a:endParaRPr lang="en-US" dirty="0">
              <a:solidFill>
                <a:srgbClr val="00B050"/>
              </a:solidFill>
            </a:endParaRPr>
          </a:p>
        </p:txBody>
      </p:sp>
    </p:spTree>
    <p:extLst>
      <p:ext uri="{BB962C8B-B14F-4D97-AF65-F5344CB8AC3E}">
        <p14:creationId xmlns:p14="http://schemas.microsoft.com/office/powerpoint/2010/main" val="82957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79991" y="520664"/>
            <a:ext cx="11809706" cy="523220"/>
          </a:xfrm>
          <a:prstGeom prst="rect">
            <a:avLst/>
          </a:prstGeom>
          <a:noFill/>
        </p:spPr>
        <p:txBody>
          <a:bodyPr wrap="square" rtlCol="0">
            <a:spAutoFit/>
          </a:bodyPr>
          <a:lstStyle/>
          <a:p>
            <a:r>
              <a:rPr lang="en-US" sz="2800" dirty="0" smtClean="0">
                <a:solidFill>
                  <a:srgbClr val="0070C0"/>
                </a:solidFill>
              </a:rPr>
              <a:t>SWOT analyses of </a:t>
            </a:r>
            <a:r>
              <a:rPr lang="en-US" sz="2800" dirty="0" smtClean="0">
                <a:solidFill>
                  <a:srgbClr val="0070C0"/>
                </a:solidFill>
              </a:rPr>
              <a:t>the methodology to downscale </a:t>
            </a:r>
            <a:r>
              <a:rPr lang="en-US" sz="2800" dirty="0" smtClean="0">
                <a:solidFill>
                  <a:srgbClr val="0070C0"/>
                </a:solidFill>
              </a:rPr>
              <a:t>climate </a:t>
            </a:r>
            <a:r>
              <a:rPr lang="en-US" sz="2800" dirty="0" smtClean="0">
                <a:solidFill>
                  <a:srgbClr val="0070C0"/>
                </a:solidFill>
              </a:rPr>
              <a:t>scenarios at local scale </a:t>
            </a:r>
            <a:endParaRPr lang="en-US" sz="2800" dirty="0">
              <a:solidFill>
                <a:srgbClr val="0070C0"/>
              </a:solidFill>
            </a:endParaRPr>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15</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4"/>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5"/>
            <a:stretch>
              <a:fillRect/>
            </a:stretch>
          </p:blipFill>
          <p:spPr>
            <a:xfrm>
              <a:off x="7300684" y="42623"/>
              <a:ext cx="1559379" cy="413119"/>
            </a:xfrm>
            <a:prstGeom prst="rect">
              <a:avLst/>
            </a:prstGeom>
          </p:spPr>
        </p:pic>
        <p:pic>
          <p:nvPicPr>
            <p:cNvPr id="51" name="Immagine 50"/>
            <p:cNvPicPr>
              <a:picLocks noChangeAspect="1"/>
            </p:cNvPicPr>
            <p:nvPr/>
          </p:nvPicPr>
          <p:blipFill>
            <a:blip r:embed="rId6"/>
            <a:stretch>
              <a:fillRect/>
            </a:stretch>
          </p:blipFill>
          <p:spPr>
            <a:xfrm>
              <a:off x="8743038" y="32404"/>
              <a:ext cx="1692734" cy="509860"/>
            </a:xfrm>
            <a:prstGeom prst="rect">
              <a:avLst/>
            </a:prstGeom>
          </p:spPr>
        </p:pic>
      </p:grpSp>
      <p:grpSp>
        <p:nvGrpSpPr>
          <p:cNvPr id="12" name="Gruppo 11"/>
          <p:cNvGrpSpPr/>
          <p:nvPr/>
        </p:nvGrpSpPr>
        <p:grpSpPr>
          <a:xfrm>
            <a:off x="966198" y="1300955"/>
            <a:ext cx="9905802" cy="4975836"/>
            <a:chOff x="966198" y="1088120"/>
            <a:chExt cx="9905802" cy="4975836"/>
          </a:xfrm>
        </p:grpSpPr>
        <p:grpSp>
          <p:nvGrpSpPr>
            <p:cNvPr id="13" name="Gruppo 12"/>
            <p:cNvGrpSpPr/>
            <p:nvPr/>
          </p:nvGrpSpPr>
          <p:grpSpPr>
            <a:xfrm>
              <a:off x="1323068" y="1443872"/>
              <a:ext cx="4689119" cy="2068209"/>
              <a:chOff x="762039" y="1293352"/>
              <a:chExt cx="4689119" cy="2068209"/>
            </a:xfrm>
          </p:grpSpPr>
          <p:sp>
            <p:nvSpPr>
              <p:cNvPr id="30" name="Rectangle 104">
                <a:extLst>
                  <a:ext uri="{FF2B5EF4-FFF2-40B4-BE49-F238E27FC236}">
                    <a16:creationId xmlns:a16="http://schemas.microsoft.com/office/drawing/2014/main" id="{23CDEE7E-D5B0-E284-3A71-0135C559D632}"/>
                  </a:ext>
                </a:extLst>
              </p:cNvPr>
              <p:cNvSpPr/>
              <p:nvPr/>
            </p:nvSpPr>
            <p:spPr>
              <a:xfrm>
                <a:off x="762039" y="1293352"/>
                <a:ext cx="4689119" cy="206820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31" name="TextBox 109">
                <a:extLst>
                  <a:ext uri="{FF2B5EF4-FFF2-40B4-BE49-F238E27FC236}">
                    <a16:creationId xmlns:a16="http://schemas.microsoft.com/office/drawing/2014/main" id="{D952984D-C68E-463D-30BC-229346D5DD88}"/>
                  </a:ext>
                </a:extLst>
              </p:cNvPr>
              <p:cNvSpPr txBox="1"/>
              <p:nvPr/>
            </p:nvSpPr>
            <p:spPr>
              <a:xfrm>
                <a:off x="877999" y="1416248"/>
                <a:ext cx="4457201" cy="1415772"/>
              </a:xfrm>
              <a:prstGeom prst="rect">
                <a:avLst/>
              </a:prstGeom>
              <a:noFill/>
            </p:spPr>
            <p:txBody>
              <a:bodyPr wrap="square" rtlCol="0">
                <a:spAutoFit/>
              </a:bodyPr>
              <a:lstStyle/>
              <a:p>
                <a:pPr marL="285750" indent="-285750">
                  <a:spcAft>
                    <a:spcPts val="1200"/>
                  </a:spcAft>
                  <a:buClr>
                    <a:srgbClr val="AD5902"/>
                  </a:buClr>
                  <a:buSzPct val="110000"/>
                  <a:buFont typeface=".PingFang SC Regular"/>
                  <a:buChar char="＋"/>
                </a:pPr>
                <a:r>
                  <a:rPr lang="en-US" sz="1400" dirty="0" smtClean="0">
                    <a:latin typeface="Century Gothic" panose="020B0502020202020204" pitchFamily="34" charset="0"/>
                    <a:ea typeface="Arial" charset="0"/>
                    <a:cs typeface="Arial" charset="0"/>
                  </a:rPr>
                  <a:t>Limited resources required</a:t>
                </a:r>
                <a:endParaRPr lang="en-US" sz="1400" dirty="0">
                  <a:latin typeface="Century Gothic" panose="020B0502020202020204" pitchFamily="34" charset="0"/>
                  <a:ea typeface="Arial" charset="0"/>
                  <a:cs typeface="Arial" charset="0"/>
                </a:endParaRPr>
              </a:p>
              <a:p>
                <a:pPr marL="285750" indent="-285750">
                  <a:spcAft>
                    <a:spcPts val="1200"/>
                  </a:spcAft>
                  <a:buClr>
                    <a:srgbClr val="AD5902"/>
                  </a:buClr>
                  <a:buSzPct val="110000"/>
                  <a:buFont typeface=".PingFang SC Regular"/>
                  <a:buChar char="＋"/>
                </a:pPr>
                <a:r>
                  <a:rPr lang="en-US" sz="1400" dirty="0" smtClean="0">
                    <a:latin typeface="Century Gothic" panose="020B0502020202020204" pitchFamily="34" charset="0"/>
                    <a:ea typeface="Arial" charset="0"/>
                    <a:cs typeface="Arial" charset="0"/>
                  </a:rPr>
                  <a:t>Relevant local processes included</a:t>
                </a:r>
                <a:endParaRPr lang="en-US" sz="1400" dirty="0">
                  <a:latin typeface="Century Gothic" panose="020B0502020202020204" pitchFamily="34" charset="0"/>
                  <a:ea typeface="Arial" charset="0"/>
                  <a:cs typeface="Arial" charset="0"/>
                </a:endParaRPr>
              </a:p>
              <a:p>
                <a:pPr marL="285750" indent="-285750">
                  <a:spcAft>
                    <a:spcPts val="1200"/>
                  </a:spcAft>
                  <a:buClr>
                    <a:srgbClr val="AD5902"/>
                  </a:buClr>
                  <a:buSzPct val="110000"/>
                  <a:buFont typeface=".PingFang SC Regular"/>
                  <a:buChar char="＋"/>
                </a:pPr>
                <a:r>
                  <a:rPr lang="en-US" sz="1400" dirty="0" smtClean="0">
                    <a:latin typeface="Century Gothic" panose="020B0502020202020204" pitchFamily="34" charset="0"/>
                    <a:ea typeface="Arial" charset="0"/>
                    <a:cs typeface="Arial" charset="0"/>
                  </a:rPr>
                  <a:t>High spatial resolution reached  </a:t>
                </a:r>
              </a:p>
              <a:p>
                <a:pPr marL="285750" indent="-285750">
                  <a:spcAft>
                    <a:spcPts val="1200"/>
                  </a:spcAft>
                  <a:buClr>
                    <a:srgbClr val="AD5902"/>
                  </a:buClr>
                  <a:buSzPct val="110000"/>
                  <a:buFont typeface=".PingFang SC Regular"/>
                  <a:buChar char="＋"/>
                </a:pPr>
                <a:r>
                  <a:rPr lang="en-US" sz="1400" dirty="0" smtClean="0">
                    <a:latin typeface="Century Gothic" panose="020B0502020202020204" pitchFamily="34" charset="0"/>
                    <a:ea typeface="Arial" charset="0"/>
                    <a:cs typeface="Arial" charset="0"/>
                  </a:rPr>
                  <a:t>Ensemble of simulations availability </a:t>
                </a:r>
                <a:endParaRPr lang="en-US" sz="1400" dirty="0">
                  <a:latin typeface="Century Gothic" panose="020B0502020202020204" pitchFamily="34" charset="0"/>
                  <a:ea typeface="Arial" charset="0"/>
                  <a:cs typeface="Arial" charset="0"/>
                </a:endParaRPr>
              </a:p>
            </p:txBody>
          </p:sp>
        </p:grpSp>
        <p:grpSp>
          <p:nvGrpSpPr>
            <p:cNvPr id="14" name="Gruppo 13"/>
            <p:cNvGrpSpPr/>
            <p:nvPr/>
          </p:nvGrpSpPr>
          <p:grpSpPr>
            <a:xfrm>
              <a:off x="6045572" y="1450428"/>
              <a:ext cx="4819228" cy="2061653"/>
              <a:chOff x="5462372" y="1283900"/>
              <a:chExt cx="4819228" cy="2077661"/>
            </a:xfrm>
          </p:grpSpPr>
          <p:sp>
            <p:nvSpPr>
              <p:cNvPr id="28" name="Rectangle 102">
                <a:extLst>
                  <a:ext uri="{FF2B5EF4-FFF2-40B4-BE49-F238E27FC236}">
                    <a16:creationId xmlns:a16="http://schemas.microsoft.com/office/drawing/2014/main" id="{8062011B-9976-0032-DBBF-57E654FC13EE}"/>
                  </a:ext>
                </a:extLst>
              </p:cNvPr>
              <p:cNvSpPr/>
              <p:nvPr/>
            </p:nvSpPr>
            <p:spPr>
              <a:xfrm>
                <a:off x="5462372" y="1283900"/>
                <a:ext cx="4819228" cy="2077661"/>
              </a:xfrm>
              <a:prstGeom prst="rect">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9" name="TextBox 110">
                <a:extLst>
                  <a:ext uri="{FF2B5EF4-FFF2-40B4-BE49-F238E27FC236}">
                    <a16:creationId xmlns:a16="http://schemas.microsoft.com/office/drawing/2014/main" id="{2D9511AE-2DE9-1139-1796-A1EF19136F72}"/>
                  </a:ext>
                </a:extLst>
              </p:cNvPr>
              <p:cNvSpPr txBox="1"/>
              <p:nvPr/>
            </p:nvSpPr>
            <p:spPr>
              <a:xfrm>
                <a:off x="5593082" y="1376008"/>
                <a:ext cx="4606753" cy="1860998"/>
              </a:xfrm>
              <a:prstGeom prst="rect">
                <a:avLst/>
              </a:prstGeom>
              <a:noFill/>
            </p:spPr>
            <p:txBody>
              <a:bodyPr wrap="square" rtlCol="0">
                <a:spAutoFit/>
              </a:bodyPr>
              <a:lstStyle/>
              <a:p>
                <a:pPr marL="285750" indent="-285750">
                  <a:spcAft>
                    <a:spcPts val="1200"/>
                  </a:spcAft>
                  <a:buClr>
                    <a:srgbClr val="AD2300"/>
                  </a:buClr>
                  <a:buSzPct val="110000"/>
                  <a:buFont typeface="System Font Regular"/>
                  <a:buChar char="—"/>
                </a:pPr>
                <a:r>
                  <a:rPr lang="en-US" sz="1400" dirty="0" smtClean="0">
                    <a:latin typeface="Century Gothic" panose="020B0502020202020204" pitchFamily="34" charset="0"/>
                    <a:ea typeface="Arial" charset="0"/>
                    <a:cs typeface="Arial" charset="0"/>
                  </a:rPr>
                  <a:t>Feedback across scales not fully included</a:t>
                </a:r>
                <a:endParaRPr lang="en-US" sz="1400" dirty="0">
                  <a:latin typeface="Century Gothic" panose="020B0502020202020204" pitchFamily="34" charset="0"/>
                  <a:ea typeface="Arial" charset="0"/>
                  <a:cs typeface="Arial" charset="0"/>
                </a:endParaRPr>
              </a:p>
              <a:p>
                <a:pPr marL="285750" indent="-285750">
                  <a:spcAft>
                    <a:spcPts val="1200"/>
                  </a:spcAft>
                  <a:buClr>
                    <a:srgbClr val="AD2300"/>
                  </a:buClr>
                  <a:buSzPct val="110000"/>
                  <a:buFont typeface="System Font Regular"/>
                  <a:buChar char="—"/>
                </a:pPr>
                <a:r>
                  <a:rPr lang="en-US" sz="1400" dirty="0" smtClean="0">
                    <a:latin typeface="Century Gothic" panose="020B0502020202020204" pitchFamily="34" charset="0"/>
                    <a:ea typeface="Arial" charset="0"/>
                    <a:cs typeface="Arial" charset="0"/>
                  </a:rPr>
                  <a:t>Potential incongruence with respect to physical and principle constrains</a:t>
                </a:r>
              </a:p>
              <a:p>
                <a:pPr marL="285750" indent="-285750">
                  <a:spcAft>
                    <a:spcPts val="1200"/>
                  </a:spcAft>
                  <a:buClr>
                    <a:srgbClr val="AD2300"/>
                  </a:buClr>
                  <a:buSzPct val="110000"/>
                  <a:buFont typeface="System Font Regular"/>
                  <a:buChar char="—"/>
                </a:pPr>
                <a:r>
                  <a:rPr lang="en-US" sz="1400" dirty="0" smtClean="0">
                    <a:latin typeface="Century Gothic" panose="020B0502020202020204" pitchFamily="34" charset="0"/>
                    <a:ea typeface="Arial" charset="0"/>
                    <a:cs typeface="Arial" charset="0"/>
                  </a:rPr>
                  <a:t>Limited time window for extreme frequency analyses</a:t>
                </a:r>
                <a:endParaRPr lang="en-US" sz="1400" dirty="0">
                  <a:latin typeface="Century Gothic" panose="020B0502020202020204" pitchFamily="34" charset="0"/>
                  <a:ea typeface="Arial" charset="0"/>
                  <a:cs typeface="Arial" charset="0"/>
                </a:endParaRPr>
              </a:p>
              <a:p>
                <a:pPr marL="285750" indent="-285750">
                  <a:spcAft>
                    <a:spcPts val="1200"/>
                  </a:spcAft>
                  <a:buClr>
                    <a:srgbClr val="AD2300"/>
                  </a:buClr>
                  <a:buSzPct val="110000"/>
                  <a:buFont typeface="System Font Regular"/>
                  <a:buChar char="—"/>
                </a:pPr>
                <a:endParaRPr lang="en-US" sz="1400" dirty="0"/>
              </a:p>
            </p:txBody>
          </p:sp>
        </p:grpSp>
        <p:sp>
          <p:nvSpPr>
            <p:cNvPr id="15" name="TextBox 98">
              <a:extLst>
                <a:ext uri="{FF2B5EF4-FFF2-40B4-BE49-F238E27FC236}">
                  <a16:creationId xmlns:a16="http://schemas.microsoft.com/office/drawing/2014/main" id="{7A48AE90-D6D0-9CD1-07C0-F77259AF81DE}"/>
                </a:ext>
              </a:extLst>
            </p:cNvPr>
            <p:cNvSpPr txBox="1"/>
            <p:nvPr/>
          </p:nvSpPr>
          <p:spPr>
            <a:xfrm rot="16200000">
              <a:off x="122612" y="4843875"/>
              <a:ext cx="2031582"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Century Gothic" panose="020B0502020202020204" pitchFamily="34" charset="0"/>
                </a:rPr>
                <a:t>EXTERNAL FACTORS</a:t>
              </a:r>
            </a:p>
          </p:txBody>
        </p:sp>
        <p:sp>
          <p:nvSpPr>
            <p:cNvPr id="16" name="TextBox 99">
              <a:extLst>
                <a:ext uri="{FF2B5EF4-FFF2-40B4-BE49-F238E27FC236}">
                  <a16:creationId xmlns:a16="http://schemas.microsoft.com/office/drawing/2014/main" id="{E21ECD1A-04AE-68FE-976E-58928A82E80B}"/>
                </a:ext>
              </a:extLst>
            </p:cNvPr>
            <p:cNvSpPr txBox="1"/>
            <p:nvPr/>
          </p:nvSpPr>
          <p:spPr>
            <a:xfrm rot="16200000">
              <a:off x="161221" y="2347513"/>
              <a:ext cx="1917731" cy="307777"/>
            </a:xfrm>
            <a:prstGeom prst="rect">
              <a:avLst/>
            </a:prstGeom>
            <a:noFill/>
          </p:spPr>
          <p:txBody>
            <a:bodyPr wrap="square" rtlCol="0">
              <a:spAutoFit/>
            </a:bodyPr>
            <a:lstStyle/>
            <a:p>
              <a:pPr algn="ctr"/>
              <a:r>
                <a:rPr lang="en-US" sz="1400" b="1" dirty="0">
                  <a:solidFill>
                    <a:schemeClr val="tx1">
                      <a:lumMod val="65000"/>
                      <a:lumOff val="35000"/>
                    </a:schemeClr>
                  </a:solidFill>
                  <a:latin typeface="Century Gothic" panose="020B0502020202020204" pitchFamily="34" charset="0"/>
                </a:rPr>
                <a:t>INTERNAL FACTORS</a:t>
              </a:r>
            </a:p>
          </p:txBody>
        </p:sp>
        <p:sp>
          <p:nvSpPr>
            <p:cNvPr id="17" name="TextBox 100">
              <a:extLst>
                <a:ext uri="{FF2B5EF4-FFF2-40B4-BE49-F238E27FC236}">
                  <a16:creationId xmlns:a16="http://schemas.microsoft.com/office/drawing/2014/main" id="{9111D247-B21F-B446-D61F-A45651B9648F}"/>
                </a:ext>
              </a:extLst>
            </p:cNvPr>
            <p:cNvSpPr txBox="1"/>
            <p:nvPr/>
          </p:nvSpPr>
          <p:spPr>
            <a:xfrm>
              <a:off x="1323068" y="1088120"/>
              <a:ext cx="4689120" cy="369332"/>
            </a:xfrm>
            <a:prstGeom prst="rect">
              <a:avLst/>
            </a:prstGeom>
            <a:noFill/>
          </p:spPr>
          <p:txBody>
            <a:bodyPr wrap="square" rtlCol="0">
              <a:spAutoFit/>
            </a:bodyPr>
            <a:lstStyle/>
            <a:p>
              <a:pPr algn="ctr"/>
              <a:r>
                <a:rPr lang="en-US" b="1" spc="300" dirty="0">
                  <a:solidFill>
                    <a:schemeClr val="tx1">
                      <a:lumMod val="65000"/>
                      <a:lumOff val="35000"/>
                    </a:schemeClr>
                  </a:solidFill>
                  <a:latin typeface="Century Gothic" panose="020B0502020202020204" pitchFamily="34" charset="0"/>
                </a:rPr>
                <a:t>STRENGTHS  </a:t>
              </a:r>
              <a:r>
                <a:rPr lang="en-US" b="1" spc="300" dirty="0">
                  <a:solidFill>
                    <a:srgbClr val="00B050"/>
                  </a:solidFill>
                  <a:latin typeface="Century Gothic" panose="020B0502020202020204" pitchFamily="34" charset="0"/>
                </a:rPr>
                <a:t>+</a:t>
              </a:r>
            </a:p>
          </p:txBody>
        </p:sp>
        <p:sp>
          <p:nvSpPr>
            <p:cNvPr id="18" name="TextBox 101">
              <a:extLst>
                <a:ext uri="{FF2B5EF4-FFF2-40B4-BE49-F238E27FC236}">
                  <a16:creationId xmlns:a16="http://schemas.microsoft.com/office/drawing/2014/main" id="{32A2CE33-DA01-0B8E-699B-BA81173F4910}"/>
                </a:ext>
              </a:extLst>
            </p:cNvPr>
            <p:cNvSpPr txBox="1"/>
            <p:nvPr/>
          </p:nvSpPr>
          <p:spPr>
            <a:xfrm>
              <a:off x="6045570" y="1098204"/>
              <a:ext cx="4819229" cy="369332"/>
            </a:xfrm>
            <a:prstGeom prst="rect">
              <a:avLst/>
            </a:prstGeom>
            <a:noFill/>
          </p:spPr>
          <p:txBody>
            <a:bodyPr wrap="square" rtlCol="0">
              <a:spAutoFit/>
            </a:bodyPr>
            <a:lstStyle/>
            <a:p>
              <a:pPr algn="ctr"/>
              <a:r>
                <a:rPr lang="en-US" b="1" spc="300" dirty="0">
                  <a:solidFill>
                    <a:schemeClr val="tx1">
                      <a:lumMod val="65000"/>
                      <a:lumOff val="35000"/>
                    </a:schemeClr>
                  </a:solidFill>
                  <a:latin typeface="Century Gothic" panose="020B0502020202020204" pitchFamily="34" charset="0"/>
                </a:rPr>
                <a:t>WEAKNESSES  </a:t>
              </a:r>
              <a:r>
                <a:rPr lang="en-US" b="1" spc="300" dirty="0">
                  <a:solidFill>
                    <a:srgbClr val="FF0000"/>
                  </a:solidFill>
                  <a:latin typeface="Century Gothic" panose="020B0502020202020204" pitchFamily="34" charset="0"/>
                </a:rPr>
                <a:t>–</a:t>
              </a:r>
            </a:p>
          </p:txBody>
        </p:sp>
        <p:grpSp>
          <p:nvGrpSpPr>
            <p:cNvPr id="19" name="Gruppo 18"/>
            <p:cNvGrpSpPr/>
            <p:nvPr/>
          </p:nvGrpSpPr>
          <p:grpSpPr>
            <a:xfrm>
              <a:off x="1323068" y="3968549"/>
              <a:ext cx="4694950" cy="2095407"/>
              <a:chOff x="1323068" y="3534993"/>
              <a:chExt cx="4694950" cy="2095407"/>
            </a:xfrm>
          </p:grpSpPr>
          <p:sp>
            <p:nvSpPr>
              <p:cNvPr id="25" name="Rectangle 96">
                <a:extLst>
                  <a:ext uri="{FF2B5EF4-FFF2-40B4-BE49-F238E27FC236}">
                    <a16:creationId xmlns:a16="http://schemas.microsoft.com/office/drawing/2014/main" id="{F7623C19-B428-5B37-834D-93631E3E2500}"/>
                  </a:ext>
                </a:extLst>
              </p:cNvPr>
              <p:cNvSpPr/>
              <p:nvPr/>
            </p:nvSpPr>
            <p:spPr>
              <a:xfrm>
                <a:off x="1323068" y="3534993"/>
                <a:ext cx="4694950" cy="20954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400" dirty="0">
                  <a:solidFill>
                    <a:schemeClr val="tx1"/>
                  </a:solidFill>
                  <a:latin typeface="Century Gothic" panose="020B0502020202020204" pitchFamily="34" charset="0"/>
                </a:endParaRPr>
              </a:p>
            </p:txBody>
          </p:sp>
          <p:sp>
            <p:nvSpPr>
              <p:cNvPr id="27" name="TextBox 108">
                <a:extLst>
                  <a:ext uri="{FF2B5EF4-FFF2-40B4-BE49-F238E27FC236}">
                    <a16:creationId xmlns:a16="http://schemas.microsoft.com/office/drawing/2014/main" id="{C9C8D993-8400-190D-92CF-6A72C97F55FD}"/>
                  </a:ext>
                </a:extLst>
              </p:cNvPr>
              <p:cNvSpPr txBox="1"/>
              <p:nvPr/>
            </p:nvSpPr>
            <p:spPr>
              <a:xfrm>
                <a:off x="1439027" y="3690200"/>
                <a:ext cx="4524779" cy="1692771"/>
              </a:xfrm>
              <a:prstGeom prst="rect">
                <a:avLst/>
              </a:prstGeom>
              <a:noFill/>
            </p:spPr>
            <p:txBody>
              <a:bodyPr wrap="square" rtlCol="0">
                <a:spAutoFit/>
              </a:bodyPr>
              <a:lstStyle/>
              <a:p>
                <a:pPr marL="285750" indent="-285750">
                  <a:spcAft>
                    <a:spcPts val="1200"/>
                  </a:spcAft>
                  <a:buClr>
                    <a:srgbClr val="007A84"/>
                  </a:buClr>
                  <a:buSzPct val="110000"/>
                  <a:buFont typeface=".PingFang SC Regular"/>
                  <a:buChar char="＋"/>
                </a:pPr>
                <a:r>
                  <a:rPr lang="en-US" sz="1400" dirty="0" smtClean="0">
                    <a:latin typeface="Century Gothic" panose="020B0502020202020204" pitchFamily="34" charset="0"/>
                    <a:ea typeface="Arial" charset="0"/>
                    <a:cs typeface="Arial" charset="0"/>
                  </a:rPr>
                  <a:t>Progressive increase of regional boundary conditions availability </a:t>
                </a:r>
                <a:endParaRPr lang="en-US" sz="1400" dirty="0">
                  <a:latin typeface="Century Gothic" panose="020B0502020202020204" pitchFamily="34" charset="0"/>
                  <a:ea typeface="Arial" charset="0"/>
                  <a:cs typeface="Arial" charset="0"/>
                </a:endParaRPr>
              </a:p>
              <a:p>
                <a:pPr marL="285750" indent="-285750">
                  <a:spcAft>
                    <a:spcPts val="1200"/>
                  </a:spcAft>
                  <a:buClr>
                    <a:srgbClr val="007A84"/>
                  </a:buClr>
                  <a:buSzPct val="110000"/>
                  <a:buFont typeface=".PingFang SC Regular"/>
                  <a:buChar char="＋"/>
                </a:pPr>
                <a:r>
                  <a:rPr lang="en-US" sz="1400" dirty="0" smtClean="0">
                    <a:latin typeface="Century Gothic" panose="020B0502020202020204" pitchFamily="34" charset="0"/>
                    <a:ea typeface="Arial" charset="0"/>
                    <a:cs typeface="Arial" charset="0"/>
                  </a:rPr>
                  <a:t>New numerical models resolving local processes</a:t>
                </a:r>
                <a:endParaRPr lang="en-US" sz="1400" dirty="0">
                  <a:latin typeface="Century Gothic" panose="020B0502020202020204" pitchFamily="34" charset="0"/>
                  <a:ea typeface="Arial" charset="0"/>
                  <a:cs typeface="Arial" charset="0"/>
                </a:endParaRPr>
              </a:p>
              <a:p>
                <a:pPr marL="285750" indent="-285750">
                  <a:spcAft>
                    <a:spcPts val="1200"/>
                  </a:spcAft>
                  <a:buClr>
                    <a:srgbClr val="007A84"/>
                  </a:buClr>
                  <a:buSzPct val="110000"/>
                  <a:buFont typeface=".PingFang SC Regular"/>
                  <a:buChar char="＋"/>
                </a:pPr>
                <a:r>
                  <a:rPr lang="en-US" sz="1400" dirty="0" smtClean="0">
                    <a:latin typeface="Century Gothic" panose="020B0502020202020204" pitchFamily="34" charset="0"/>
                    <a:ea typeface="Arial" charset="0"/>
                    <a:cs typeface="Arial" charset="0"/>
                  </a:rPr>
                  <a:t>Large set of statistical approaches suitable for main climate fields perturbation</a:t>
                </a:r>
              </a:p>
            </p:txBody>
          </p:sp>
        </p:grpSp>
        <p:grpSp>
          <p:nvGrpSpPr>
            <p:cNvPr id="20" name="Gruppo 19"/>
            <p:cNvGrpSpPr/>
            <p:nvPr/>
          </p:nvGrpSpPr>
          <p:grpSpPr>
            <a:xfrm>
              <a:off x="6052772" y="3968549"/>
              <a:ext cx="4819228" cy="2095407"/>
              <a:chOff x="6110372" y="3548418"/>
              <a:chExt cx="4819228" cy="2081982"/>
            </a:xfrm>
          </p:grpSpPr>
          <p:sp>
            <p:nvSpPr>
              <p:cNvPr id="23" name="Rectangle 106">
                <a:extLst>
                  <a:ext uri="{FF2B5EF4-FFF2-40B4-BE49-F238E27FC236}">
                    <a16:creationId xmlns:a16="http://schemas.microsoft.com/office/drawing/2014/main" id="{D580E76E-F2F4-409C-4CB6-83124F1572F7}"/>
                  </a:ext>
                </a:extLst>
              </p:cNvPr>
              <p:cNvSpPr/>
              <p:nvPr/>
            </p:nvSpPr>
            <p:spPr>
              <a:xfrm>
                <a:off x="6110372" y="3548418"/>
                <a:ext cx="4819228" cy="208198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4" name="TextBox 111">
                <a:extLst>
                  <a:ext uri="{FF2B5EF4-FFF2-40B4-BE49-F238E27FC236}">
                    <a16:creationId xmlns:a16="http://schemas.microsoft.com/office/drawing/2014/main" id="{0DC1B5C6-BC46-7E60-1F04-67F317F2C43E}"/>
                  </a:ext>
                </a:extLst>
              </p:cNvPr>
              <p:cNvSpPr txBox="1"/>
              <p:nvPr/>
            </p:nvSpPr>
            <p:spPr>
              <a:xfrm>
                <a:off x="6184934" y="3645800"/>
                <a:ext cx="4655701" cy="1681926"/>
              </a:xfrm>
              <a:prstGeom prst="rect">
                <a:avLst/>
              </a:prstGeom>
              <a:noFill/>
            </p:spPr>
            <p:txBody>
              <a:bodyPr wrap="square" rtlCol="0">
                <a:spAutoFit/>
              </a:bodyPr>
              <a:lstStyle/>
              <a:p>
                <a:pPr marL="285750" indent="-285750">
                  <a:spcAft>
                    <a:spcPts val="1200"/>
                  </a:spcAft>
                  <a:buClr>
                    <a:srgbClr val="353232"/>
                  </a:buClr>
                  <a:buSzPct val="110000"/>
                  <a:buFont typeface="System Font Regular"/>
                  <a:buChar char="—"/>
                </a:pPr>
                <a:r>
                  <a:rPr lang="en-US" sz="1400" dirty="0" smtClean="0">
                    <a:latin typeface="Century Gothic" panose="020B0502020202020204" pitchFamily="34" charset="0"/>
                    <a:ea typeface="Arial" charset="0"/>
                    <a:cs typeface="Arial" charset="0"/>
                  </a:rPr>
                  <a:t>Limited number of boundary conditions to be used for coherent air and sea perturbation</a:t>
                </a:r>
                <a:endParaRPr lang="en-US" sz="1400" dirty="0">
                  <a:latin typeface="Century Gothic" panose="020B0502020202020204" pitchFamily="34" charset="0"/>
                  <a:ea typeface="Arial" charset="0"/>
                  <a:cs typeface="Arial" charset="0"/>
                </a:endParaRPr>
              </a:p>
              <a:p>
                <a:pPr marL="285750" indent="-285750">
                  <a:spcAft>
                    <a:spcPts val="1200"/>
                  </a:spcAft>
                  <a:buClr>
                    <a:srgbClr val="353232"/>
                  </a:buClr>
                  <a:buSzPct val="110000"/>
                  <a:buFont typeface="System Font Regular"/>
                  <a:buChar char="—"/>
                </a:pPr>
                <a:r>
                  <a:rPr lang="en-US" sz="1400" dirty="0" smtClean="0">
                    <a:latin typeface="Century Gothic" panose="020B0502020202020204" pitchFamily="34" charset="0"/>
                    <a:ea typeface="Arial" charset="0"/>
                    <a:cs typeface="Arial" charset="0"/>
                  </a:rPr>
                  <a:t>Unknown quality of future climate scenarios from which perturbations are computed</a:t>
                </a:r>
              </a:p>
              <a:p>
                <a:pPr marL="285750" indent="-285750">
                  <a:spcAft>
                    <a:spcPts val="1200"/>
                  </a:spcAft>
                  <a:buClr>
                    <a:srgbClr val="353232"/>
                  </a:buClr>
                  <a:buSzPct val="110000"/>
                  <a:buFont typeface="System Font Regular"/>
                  <a:buChar char="—"/>
                </a:pPr>
                <a:r>
                  <a:rPr lang="en-US" sz="1400" dirty="0" smtClean="0">
                    <a:latin typeface="Century Gothic" panose="020B0502020202020204" pitchFamily="34" charset="0"/>
                    <a:ea typeface="Arial" charset="0"/>
                    <a:cs typeface="Arial" charset="0"/>
                  </a:rPr>
                  <a:t>Stakeholder capability to exploit </a:t>
                </a:r>
                <a:r>
                  <a:rPr lang="en-US" sz="1400" smtClean="0">
                    <a:latin typeface="Century Gothic" panose="020B0502020202020204" pitchFamily="34" charset="0"/>
                    <a:ea typeface="Arial" charset="0"/>
                    <a:cs typeface="Arial" charset="0"/>
                  </a:rPr>
                  <a:t>the plenty </a:t>
                </a:r>
                <a:r>
                  <a:rPr lang="en-US" sz="1400" dirty="0" smtClean="0">
                    <a:latin typeface="Century Gothic" panose="020B0502020202020204" pitchFamily="34" charset="0"/>
                    <a:ea typeface="Arial" charset="0"/>
                    <a:cs typeface="Arial" charset="0"/>
                  </a:rPr>
                  <a:t>of information </a:t>
                </a:r>
                <a:endParaRPr lang="en-US" sz="1400" dirty="0">
                  <a:latin typeface="Century Gothic" panose="020B0502020202020204" pitchFamily="34" charset="0"/>
                  <a:ea typeface="Arial" charset="0"/>
                  <a:cs typeface="Arial" charset="0"/>
                </a:endParaRPr>
              </a:p>
            </p:txBody>
          </p:sp>
        </p:grpSp>
        <p:sp>
          <p:nvSpPr>
            <p:cNvPr id="21" name="TextBox 112">
              <a:extLst>
                <a:ext uri="{FF2B5EF4-FFF2-40B4-BE49-F238E27FC236}">
                  <a16:creationId xmlns:a16="http://schemas.microsoft.com/office/drawing/2014/main" id="{62C95EE9-634D-CE2F-CEC2-AF86DC92766E}"/>
                </a:ext>
              </a:extLst>
            </p:cNvPr>
            <p:cNvSpPr txBox="1"/>
            <p:nvPr/>
          </p:nvSpPr>
          <p:spPr>
            <a:xfrm>
              <a:off x="1299160" y="3609294"/>
              <a:ext cx="4689120" cy="369332"/>
            </a:xfrm>
            <a:prstGeom prst="rect">
              <a:avLst/>
            </a:prstGeom>
            <a:noFill/>
          </p:spPr>
          <p:txBody>
            <a:bodyPr wrap="square" rtlCol="0">
              <a:spAutoFit/>
            </a:bodyPr>
            <a:lstStyle/>
            <a:p>
              <a:pPr algn="ctr"/>
              <a:r>
                <a:rPr lang="en-US" b="1" spc="300" dirty="0">
                  <a:solidFill>
                    <a:schemeClr val="tx1">
                      <a:lumMod val="65000"/>
                      <a:lumOff val="35000"/>
                    </a:schemeClr>
                  </a:solidFill>
                  <a:latin typeface="Century Gothic" panose="020B0502020202020204" pitchFamily="34" charset="0"/>
                </a:rPr>
                <a:t>OPPORTUNITIES  </a:t>
              </a:r>
              <a:r>
                <a:rPr lang="en-US" b="1" spc="300" dirty="0">
                  <a:solidFill>
                    <a:srgbClr val="00B050"/>
                  </a:solidFill>
                  <a:latin typeface="Century Gothic" panose="020B0502020202020204" pitchFamily="34" charset="0"/>
                </a:rPr>
                <a:t>+</a:t>
              </a:r>
            </a:p>
          </p:txBody>
        </p:sp>
        <p:sp>
          <p:nvSpPr>
            <p:cNvPr id="22" name="TextBox 113">
              <a:extLst>
                <a:ext uri="{FF2B5EF4-FFF2-40B4-BE49-F238E27FC236}">
                  <a16:creationId xmlns:a16="http://schemas.microsoft.com/office/drawing/2014/main" id="{D9A89A27-9841-662F-333C-A79C63EADB77}"/>
                </a:ext>
              </a:extLst>
            </p:cNvPr>
            <p:cNvSpPr txBox="1"/>
            <p:nvPr/>
          </p:nvSpPr>
          <p:spPr>
            <a:xfrm>
              <a:off x="6071104" y="3609294"/>
              <a:ext cx="4800896" cy="369332"/>
            </a:xfrm>
            <a:prstGeom prst="rect">
              <a:avLst/>
            </a:prstGeom>
            <a:noFill/>
          </p:spPr>
          <p:txBody>
            <a:bodyPr wrap="square" rtlCol="0">
              <a:spAutoFit/>
            </a:bodyPr>
            <a:lstStyle/>
            <a:p>
              <a:pPr algn="ctr"/>
              <a:r>
                <a:rPr lang="en-US" b="1" spc="300" dirty="0">
                  <a:solidFill>
                    <a:schemeClr val="tx1">
                      <a:lumMod val="65000"/>
                      <a:lumOff val="35000"/>
                    </a:schemeClr>
                  </a:solidFill>
                  <a:latin typeface="Century Gothic" panose="020B0502020202020204" pitchFamily="34" charset="0"/>
                </a:rPr>
                <a:t>THREATS  </a:t>
              </a:r>
              <a:r>
                <a:rPr lang="en-US" b="1" spc="300" dirty="0">
                  <a:solidFill>
                    <a:srgbClr val="FF0000"/>
                  </a:solidFill>
                  <a:latin typeface="Century Gothic" panose="020B0502020202020204" pitchFamily="34" charset="0"/>
                </a:rPr>
                <a:t>–</a:t>
              </a:r>
            </a:p>
          </p:txBody>
        </p:sp>
      </p:grpSp>
    </p:spTree>
    <p:extLst>
      <p:ext uri="{BB962C8B-B14F-4D97-AF65-F5344CB8AC3E}">
        <p14:creationId xmlns:p14="http://schemas.microsoft.com/office/powerpoint/2010/main" val="2196699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9499" y="4529358"/>
            <a:ext cx="2009554" cy="2009554"/>
          </a:xfrm>
          <a:prstGeom prst="rect">
            <a:avLst/>
          </a:prstGeom>
        </p:spPr>
      </p:pic>
      <p:pic>
        <p:nvPicPr>
          <p:cNvPr id="8"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86" y="4313332"/>
            <a:ext cx="9612757" cy="1308196"/>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0373" y="956191"/>
            <a:ext cx="3718576" cy="1629091"/>
          </a:xfrm>
          <a:prstGeom prst="rect">
            <a:avLst/>
          </a:prstGeom>
        </p:spPr>
      </p:pic>
      <p:sp>
        <p:nvSpPr>
          <p:cNvPr id="2" name="Segnaposto numero diapositiva 1"/>
          <p:cNvSpPr>
            <a:spLocks noGrp="1"/>
          </p:cNvSpPr>
          <p:nvPr>
            <p:ph type="sldNum" sz="quarter" idx="12"/>
          </p:nvPr>
        </p:nvSpPr>
        <p:spPr/>
        <p:txBody>
          <a:bodyPr/>
          <a:lstStyle/>
          <a:p>
            <a:fld id="{282C65B5-465E-4670-A799-08A8E7AC27D2}" type="slidenum">
              <a:rPr lang="en-US" smtClean="0"/>
              <a:t>16</a:t>
            </a:fld>
            <a:r>
              <a:rPr lang="en-US" dirty="0" smtClean="0"/>
              <a:t>/12</a:t>
            </a:r>
            <a:endParaRPr lang="en-US" dirty="0"/>
          </a:p>
        </p:txBody>
      </p:sp>
      <p:grpSp>
        <p:nvGrpSpPr>
          <p:cNvPr id="13" name="Gruppo 12"/>
          <p:cNvGrpSpPr/>
          <p:nvPr/>
        </p:nvGrpSpPr>
        <p:grpSpPr>
          <a:xfrm>
            <a:off x="78194" y="32021"/>
            <a:ext cx="12011503" cy="510243"/>
            <a:chOff x="78194" y="32021"/>
            <a:chExt cx="12011503" cy="510243"/>
          </a:xfrm>
        </p:grpSpPr>
        <p:pic>
          <p:nvPicPr>
            <p:cNvPr id="1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magine 15"/>
            <p:cNvPicPr>
              <a:picLocks noChangeAspect="1"/>
            </p:cNvPicPr>
            <p:nvPr/>
          </p:nvPicPr>
          <p:blipFill>
            <a:blip r:embed="rId7"/>
            <a:stretch>
              <a:fillRect/>
            </a:stretch>
          </p:blipFill>
          <p:spPr>
            <a:xfrm>
              <a:off x="78194" y="40563"/>
              <a:ext cx="1521971" cy="417238"/>
            </a:xfrm>
            <a:prstGeom prst="rect">
              <a:avLst/>
            </a:prstGeom>
          </p:spPr>
        </p:pic>
        <p:sp>
          <p:nvSpPr>
            <p:cNvPr id="17" name="CasellaDiTesto 16"/>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18" name="Immagine 17"/>
            <p:cNvPicPr>
              <a:picLocks noChangeAspect="1"/>
            </p:cNvPicPr>
            <p:nvPr/>
          </p:nvPicPr>
          <p:blipFill>
            <a:blip r:embed="rId8"/>
            <a:stretch>
              <a:fillRect/>
            </a:stretch>
          </p:blipFill>
          <p:spPr>
            <a:xfrm>
              <a:off x="7300684" y="42623"/>
              <a:ext cx="1559379" cy="413119"/>
            </a:xfrm>
            <a:prstGeom prst="rect">
              <a:avLst/>
            </a:prstGeom>
          </p:spPr>
        </p:pic>
        <p:pic>
          <p:nvPicPr>
            <p:cNvPr id="19" name="Immagine 18"/>
            <p:cNvPicPr>
              <a:picLocks noChangeAspect="1"/>
            </p:cNvPicPr>
            <p:nvPr/>
          </p:nvPicPr>
          <p:blipFill>
            <a:blip r:embed="rId9"/>
            <a:stretch>
              <a:fillRect/>
            </a:stretch>
          </p:blipFill>
          <p:spPr>
            <a:xfrm>
              <a:off x="8743038" y="32404"/>
              <a:ext cx="1692734" cy="509860"/>
            </a:xfrm>
            <a:prstGeom prst="rect">
              <a:avLst/>
            </a:prstGeom>
          </p:spPr>
        </p:pic>
      </p:grpSp>
      <p:pic>
        <p:nvPicPr>
          <p:cNvPr id="20" name="Immagine 19"/>
          <p:cNvPicPr>
            <a:picLocks noChangeAspect="1"/>
          </p:cNvPicPr>
          <p:nvPr/>
        </p:nvPicPr>
        <p:blipFill>
          <a:blip r:embed="rId10"/>
          <a:stretch>
            <a:fillRect/>
          </a:stretch>
        </p:blipFill>
        <p:spPr>
          <a:xfrm>
            <a:off x="513386" y="1756867"/>
            <a:ext cx="6582684" cy="945788"/>
          </a:xfrm>
          <a:prstGeom prst="rect">
            <a:avLst/>
          </a:prstGeom>
        </p:spPr>
      </p:pic>
      <p:pic>
        <p:nvPicPr>
          <p:cNvPr id="21" name="Immagine 20"/>
          <p:cNvPicPr>
            <a:picLocks noChangeAspect="1"/>
          </p:cNvPicPr>
          <p:nvPr/>
        </p:nvPicPr>
        <p:blipFill>
          <a:blip r:embed="rId11"/>
          <a:stretch>
            <a:fillRect/>
          </a:stretch>
        </p:blipFill>
        <p:spPr>
          <a:xfrm>
            <a:off x="513386" y="2885217"/>
            <a:ext cx="9251301" cy="957975"/>
          </a:xfrm>
          <a:prstGeom prst="rect">
            <a:avLst/>
          </a:prstGeom>
        </p:spPr>
      </p:pic>
    </p:spTree>
    <p:extLst>
      <p:ext uri="{BB962C8B-B14F-4D97-AF65-F5344CB8AC3E}">
        <p14:creationId xmlns:p14="http://schemas.microsoft.com/office/powerpoint/2010/main" val="3408566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magine 40"/>
          <p:cNvPicPr>
            <a:picLocks noChangeAspect="1"/>
          </p:cNvPicPr>
          <p:nvPr/>
        </p:nvPicPr>
        <p:blipFill>
          <a:blip r:embed="rId2"/>
          <a:stretch>
            <a:fillRect/>
          </a:stretch>
        </p:blipFill>
        <p:spPr>
          <a:xfrm>
            <a:off x="699264" y="2672697"/>
            <a:ext cx="3521112" cy="1839013"/>
          </a:xfrm>
          <a:prstGeom prst="rect">
            <a:avLst/>
          </a:prstGeom>
        </p:spPr>
      </p:pic>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5293" y="2095992"/>
            <a:ext cx="4694446" cy="2640626"/>
          </a:xfrm>
          <a:prstGeom prst="rect">
            <a:avLst/>
          </a:prstGeom>
        </p:spPr>
      </p:pic>
      <p:sp>
        <p:nvSpPr>
          <p:cNvPr id="2" name="CasellaDiTesto 1"/>
          <p:cNvSpPr txBox="1"/>
          <p:nvPr/>
        </p:nvSpPr>
        <p:spPr>
          <a:xfrm>
            <a:off x="279992" y="6055594"/>
            <a:ext cx="11809706" cy="369332"/>
          </a:xfrm>
          <a:prstGeom prst="rect">
            <a:avLst/>
          </a:prstGeom>
          <a:noFill/>
        </p:spPr>
        <p:txBody>
          <a:bodyPr wrap="square" rtlCol="0">
            <a:spAutoFit/>
          </a:bodyPr>
          <a:lstStyle/>
          <a:p>
            <a:r>
              <a:rPr lang="en-US" dirty="0" smtClean="0"/>
              <a:t>Atmospheric fields dynamical downscale: from  ERA5 25 km resolution to 2 km by way of WRF model </a:t>
            </a:r>
            <a:r>
              <a:rPr lang="en-US" sz="1000" dirty="0"/>
              <a:t>(</a:t>
            </a:r>
            <a:r>
              <a:rPr lang="en-US" sz="1000" dirty="0">
                <a:hlinkClick r:id="rId4"/>
              </a:rPr>
              <a:t>https://www.mmm.ucar.edu/models/wrf</a:t>
            </a:r>
            <a:r>
              <a:rPr lang="en-US" sz="1000" dirty="0" smtClean="0"/>
              <a:t>) </a:t>
            </a:r>
            <a:r>
              <a:rPr lang="en-US" dirty="0" smtClean="0"/>
              <a:t> </a:t>
            </a:r>
            <a:endParaRPr lang="en-US" dirty="0"/>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17</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7"/>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8"/>
            <a:stretch>
              <a:fillRect/>
            </a:stretch>
          </p:blipFill>
          <p:spPr>
            <a:xfrm>
              <a:off x="7300684" y="42623"/>
              <a:ext cx="1559379" cy="413119"/>
            </a:xfrm>
            <a:prstGeom prst="rect">
              <a:avLst/>
            </a:prstGeom>
          </p:spPr>
        </p:pic>
        <p:pic>
          <p:nvPicPr>
            <p:cNvPr id="51" name="Immagine 50"/>
            <p:cNvPicPr>
              <a:picLocks noChangeAspect="1"/>
            </p:cNvPicPr>
            <p:nvPr/>
          </p:nvPicPr>
          <p:blipFill>
            <a:blip r:embed="rId9"/>
            <a:stretch>
              <a:fillRect/>
            </a:stretch>
          </p:blipFill>
          <p:spPr>
            <a:xfrm>
              <a:off x="8743038" y="32404"/>
              <a:ext cx="1692734" cy="509860"/>
            </a:xfrm>
            <a:prstGeom prst="rect">
              <a:avLst/>
            </a:prstGeom>
          </p:spPr>
        </p:pic>
      </p:grpSp>
      <p:grpSp>
        <p:nvGrpSpPr>
          <p:cNvPr id="12" name="Gruppo 11"/>
          <p:cNvGrpSpPr/>
          <p:nvPr/>
        </p:nvGrpSpPr>
        <p:grpSpPr>
          <a:xfrm>
            <a:off x="5126390" y="3860043"/>
            <a:ext cx="2376023" cy="1051181"/>
            <a:chOff x="9801470" y="1664968"/>
            <a:chExt cx="2376023" cy="1051181"/>
          </a:xfrm>
        </p:grpSpPr>
        <p:sp>
          <p:nvSpPr>
            <p:cNvPr id="54" name="Rettangolo arrotondato 53"/>
            <p:cNvSpPr/>
            <p:nvPr/>
          </p:nvSpPr>
          <p:spPr>
            <a:xfrm>
              <a:off x="9801470" y="1664968"/>
              <a:ext cx="2376023" cy="105118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Numerical model run </a:t>
              </a:r>
              <a:endParaRPr lang="en-US" dirty="0">
                <a:solidFill>
                  <a:schemeClr val="tx1"/>
                </a:solidFill>
              </a:endParaRPr>
            </a:p>
            <a:p>
              <a:pPr algn="ctr"/>
              <a:endParaRPr lang="en-US" dirty="0" smtClean="0"/>
            </a:p>
            <a:p>
              <a:pPr algn="ctr"/>
              <a:endParaRPr lang="en-US" dirty="0"/>
            </a:p>
          </p:txBody>
        </p:sp>
        <p:pic>
          <p:nvPicPr>
            <p:cNvPr id="23" name="Immagine 22"/>
            <p:cNvPicPr>
              <a:picLocks noChangeAspect="1"/>
            </p:cNvPicPr>
            <p:nvPr/>
          </p:nvPicPr>
          <p:blipFill>
            <a:blip r:embed="rId10"/>
            <a:stretch>
              <a:fillRect/>
            </a:stretch>
          </p:blipFill>
          <p:spPr>
            <a:xfrm>
              <a:off x="10497381" y="2095081"/>
              <a:ext cx="984203" cy="530547"/>
            </a:xfrm>
            <a:prstGeom prst="rect">
              <a:avLst/>
            </a:prstGeom>
          </p:spPr>
        </p:pic>
      </p:grpSp>
      <p:grpSp>
        <p:nvGrpSpPr>
          <p:cNvPr id="14" name="Gruppo 13"/>
          <p:cNvGrpSpPr/>
          <p:nvPr/>
        </p:nvGrpSpPr>
        <p:grpSpPr>
          <a:xfrm>
            <a:off x="5475575" y="2280658"/>
            <a:ext cx="1596327" cy="784079"/>
            <a:chOff x="762778" y="5255120"/>
            <a:chExt cx="1596327" cy="784079"/>
          </a:xfrm>
        </p:grpSpPr>
        <p:sp>
          <p:nvSpPr>
            <p:cNvPr id="43" name="Rettangolo arrotondato 42"/>
            <p:cNvSpPr/>
            <p:nvPr/>
          </p:nvSpPr>
          <p:spPr>
            <a:xfrm>
              <a:off x="762778" y="5255120"/>
              <a:ext cx="1596327" cy="7840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chemeClr val="tx1"/>
                </a:solidFill>
              </a:endParaRPr>
            </a:p>
            <a:p>
              <a:pPr algn="ctr"/>
              <a:r>
                <a:rPr lang="en-US" dirty="0" smtClean="0">
                  <a:solidFill>
                    <a:schemeClr val="tx1"/>
                  </a:solidFill>
                </a:rPr>
                <a:t>ERA5</a:t>
              </a:r>
              <a:endParaRPr lang="en-US" dirty="0">
                <a:solidFill>
                  <a:schemeClr val="tx1"/>
                </a:solidFill>
              </a:endParaRPr>
            </a:p>
            <a:p>
              <a:pPr algn="ctr"/>
              <a:endParaRPr lang="en-US" dirty="0" smtClean="0"/>
            </a:p>
            <a:p>
              <a:pPr algn="ctr"/>
              <a:endParaRPr lang="en-US" dirty="0"/>
            </a:p>
          </p:txBody>
        </p:sp>
        <p:pic>
          <p:nvPicPr>
            <p:cNvPr id="3" name="Immagine 2"/>
            <p:cNvPicPr>
              <a:picLocks noChangeAspect="1"/>
            </p:cNvPicPr>
            <p:nvPr/>
          </p:nvPicPr>
          <p:blipFill>
            <a:blip r:embed="rId11"/>
            <a:stretch>
              <a:fillRect/>
            </a:stretch>
          </p:blipFill>
          <p:spPr>
            <a:xfrm>
              <a:off x="839179" y="5588895"/>
              <a:ext cx="1443526" cy="357771"/>
            </a:xfrm>
            <a:prstGeom prst="rect">
              <a:avLst/>
            </a:prstGeom>
          </p:spPr>
        </p:pic>
      </p:grpSp>
      <p:sp>
        <p:nvSpPr>
          <p:cNvPr id="20" name="Freccia in giù 19"/>
          <p:cNvSpPr/>
          <p:nvPr/>
        </p:nvSpPr>
        <p:spPr>
          <a:xfrm>
            <a:off x="5437980" y="3203321"/>
            <a:ext cx="1671518" cy="58118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INPUT</a:t>
            </a:r>
            <a:endParaRPr lang="en-US" b="1" dirty="0">
              <a:solidFill>
                <a:schemeClr val="tx1"/>
              </a:solidFill>
            </a:endParaRPr>
          </a:p>
        </p:txBody>
      </p:sp>
      <p:sp>
        <p:nvSpPr>
          <p:cNvPr id="21" name="Freccia a sinistra 20"/>
          <p:cNvSpPr/>
          <p:nvPr/>
        </p:nvSpPr>
        <p:spPr>
          <a:xfrm>
            <a:off x="3583968" y="3819966"/>
            <a:ext cx="1353028" cy="1091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OUTPUT</a:t>
            </a:r>
            <a:endParaRPr lang="en-US" b="1" dirty="0">
              <a:solidFill>
                <a:schemeClr val="tx1"/>
              </a:solidFill>
            </a:endParaRPr>
          </a:p>
        </p:txBody>
      </p:sp>
      <p:sp>
        <p:nvSpPr>
          <p:cNvPr id="53" name="Rettangolo arrotondato 52"/>
          <p:cNvSpPr/>
          <p:nvPr/>
        </p:nvSpPr>
        <p:spPr>
          <a:xfrm>
            <a:off x="1263378" y="3897921"/>
            <a:ext cx="2131195" cy="8103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Atmospheric Fields</a:t>
            </a:r>
            <a:endParaRPr lang="en-US" sz="2400" dirty="0">
              <a:solidFill>
                <a:schemeClr val="tx1"/>
              </a:solidFill>
            </a:endParaRPr>
          </a:p>
        </p:txBody>
      </p:sp>
      <p:sp>
        <p:nvSpPr>
          <p:cNvPr id="56" name="CasellaDiTesto 55"/>
          <p:cNvSpPr txBox="1"/>
          <p:nvPr/>
        </p:nvSpPr>
        <p:spPr>
          <a:xfrm>
            <a:off x="279991" y="520664"/>
            <a:ext cx="11531009" cy="523220"/>
          </a:xfrm>
          <a:prstGeom prst="rect">
            <a:avLst/>
          </a:prstGeom>
          <a:noFill/>
        </p:spPr>
        <p:txBody>
          <a:bodyPr wrap="square" rtlCol="0">
            <a:spAutoFit/>
          </a:bodyPr>
          <a:lstStyle/>
          <a:p>
            <a:r>
              <a:rPr lang="en-US" sz="2800" dirty="0" smtClean="0">
                <a:solidFill>
                  <a:srgbClr val="0070C0"/>
                </a:solidFill>
              </a:rPr>
              <a:t>The </a:t>
            </a:r>
            <a:r>
              <a:rPr lang="en-US" sz="2800" dirty="0">
                <a:solidFill>
                  <a:srgbClr val="0070C0"/>
                </a:solidFill>
              </a:rPr>
              <a:t>Atmospheric fields </a:t>
            </a:r>
            <a:r>
              <a:rPr lang="en-US" sz="2800" dirty="0" smtClean="0">
                <a:solidFill>
                  <a:srgbClr val="0070C0"/>
                </a:solidFill>
              </a:rPr>
              <a:t>dynamic downscale: from </a:t>
            </a:r>
            <a:r>
              <a:rPr lang="en-US" sz="2800" dirty="0">
                <a:solidFill>
                  <a:srgbClr val="0070C0"/>
                </a:solidFill>
              </a:rPr>
              <a:t>25 km resolution to 2 </a:t>
            </a:r>
            <a:r>
              <a:rPr lang="en-US" sz="2800" dirty="0" smtClean="0">
                <a:solidFill>
                  <a:srgbClr val="0070C0"/>
                </a:solidFill>
              </a:rPr>
              <a:t>km</a:t>
            </a:r>
            <a:endParaRPr lang="en-US" sz="2800" dirty="0">
              <a:solidFill>
                <a:srgbClr val="0070C0"/>
              </a:solidFill>
            </a:endParaRPr>
          </a:p>
        </p:txBody>
      </p:sp>
    </p:spTree>
    <p:extLst>
      <p:ext uri="{BB962C8B-B14F-4D97-AF65-F5344CB8AC3E}">
        <p14:creationId xmlns:p14="http://schemas.microsoft.com/office/powerpoint/2010/main" val="3144575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1600165" y="1283677"/>
            <a:ext cx="3039916" cy="1519959"/>
            <a:chOff x="1600165" y="1283677"/>
            <a:chExt cx="3039916" cy="1519959"/>
          </a:xfrm>
        </p:grpSpPr>
        <p:pic>
          <p:nvPicPr>
            <p:cNvPr id="34" name="Immagin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165" y="1283677"/>
              <a:ext cx="3039916" cy="1519959"/>
            </a:xfrm>
            <a:prstGeom prst="rect">
              <a:avLst/>
            </a:prstGeom>
            <a:ln w="15875">
              <a:solidFill>
                <a:schemeClr val="tx1"/>
              </a:solidFill>
            </a:ln>
          </p:spPr>
        </p:pic>
        <p:sp>
          <p:nvSpPr>
            <p:cNvPr id="8" name="Rettangolo 7"/>
            <p:cNvSpPr/>
            <p:nvPr/>
          </p:nvSpPr>
          <p:spPr>
            <a:xfrm>
              <a:off x="2140688" y="1396409"/>
              <a:ext cx="2039006" cy="63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9487" y="2850595"/>
            <a:ext cx="4694446" cy="2640626"/>
          </a:xfrm>
          <a:prstGeom prst="rect">
            <a:avLst/>
          </a:prstGeom>
        </p:spPr>
      </p:pic>
      <p:sp>
        <p:nvSpPr>
          <p:cNvPr id="2" name="CasellaDiTesto 1"/>
          <p:cNvSpPr txBox="1"/>
          <p:nvPr/>
        </p:nvSpPr>
        <p:spPr>
          <a:xfrm>
            <a:off x="998670" y="6450473"/>
            <a:ext cx="9890528" cy="369332"/>
          </a:xfrm>
          <a:prstGeom prst="rect">
            <a:avLst/>
          </a:prstGeom>
          <a:noFill/>
        </p:spPr>
        <p:txBody>
          <a:bodyPr wrap="none" rtlCol="0">
            <a:spAutoFit/>
          </a:bodyPr>
          <a:lstStyle/>
          <a:p>
            <a:r>
              <a:rPr lang="en-US" dirty="0"/>
              <a:t>The Hydrologic fields simulation  (1 km resolution </a:t>
            </a:r>
            <a:r>
              <a:rPr lang="en-US" dirty="0" smtClean="0"/>
              <a:t>) by </a:t>
            </a:r>
            <a:r>
              <a:rPr lang="en-US" dirty="0"/>
              <a:t>way of WRF-Hydro model </a:t>
            </a:r>
            <a:r>
              <a:rPr lang="en-US" sz="1000" dirty="0"/>
              <a:t>(</a:t>
            </a:r>
            <a:r>
              <a:rPr lang="en-US" sz="1000" dirty="0">
                <a:hlinkClick r:id="rId4"/>
              </a:rPr>
              <a:t>https://</a:t>
            </a:r>
            <a:r>
              <a:rPr lang="en-US" sz="1000" dirty="0" smtClean="0">
                <a:hlinkClick r:id="rId4"/>
              </a:rPr>
              <a:t>ral.ucar.edu/projects/wrf_hydro</a:t>
            </a:r>
            <a:r>
              <a:rPr lang="en-US" sz="1000" dirty="0" smtClean="0"/>
              <a:t>) </a:t>
            </a:r>
            <a:r>
              <a:rPr lang="en-US" dirty="0" smtClean="0"/>
              <a:t> </a:t>
            </a:r>
            <a:endParaRPr lang="en-US" dirty="0"/>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18</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7"/>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8"/>
            <a:stretch>
              <a:fillRect/>
            </a:stretch>
          </p:blipFill>
          <p:spPr>
            <a:xfrm>
              <a:off x="7300684" y="42623"/>
              <a:ext cx="1559379" cy="413119"/>
            </a:xfrm>
            <a:prstGeom prst="rect">
              <a:avLst/>
            </a:prstGeom>
          </p:spPr>
        </p:pic>
        <p:pic>
          <p:nvPicPr>
            <p:cNvPr id="51" name="Immagine 50"/>
            <p:cNvPicPr>
              <a:picLocks noChangeAspect="1"/>
            </p:cNvPicPr>
            <p:nvPr/>
          </p:nvPicPr>
          <p:blipFill>
            <a:blip r:embed="rId9"/>
            <a:stretch>
              <a:fillRect/>
            </a:stretch>
          </p:blipFill>
          <p:spPr>
            <a:xfrm>
              <a:off x="8743038" y="32404"/>
              <a:ext cx="1692734" cy="509860"/>
            </a:xfrm>
            <a:prstGeom prst="rect">
              <a:avLst/>
            </a:prstGeom>
          </p:spPr>
        </p:pic>
      </p:grpSp>
      <p:sp>
        <p:nvSpPr>
          <p:cNvPr id="20" name="Freccia in giù 19"/>
          <p:cNvSpPr/>
          <p:nvPr/>
        </p:nvSpPr>
        <p:spPr>
          <a:xfrm>
            <a:off x="5178019" y="3858261"/>
            <a:ext cx="1671518" cy="58118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INPUT</a:t>
            </a:r>
            <a:endParaRPr lang="en-US" b="1" dirty="0">
              <a:solidFill>
                <a:schemeClr val="tx1"/>
              </a:solidFill>
            </a:endParaRPr>
          </a:p>
        </p:txBody>
      </p:sp>
      <p:sp>
        <p:nvSpPr>
          <p:cNvPr id="21" name="Freccia a sinistra 20"/>
          <p:cNvSpPr/>
          <p:nvPr/>
        </p:nvSpPr>
        <p:spPr>
          <a:xfrm>
            <a:off x="2826666" y="4439447"/>
            <a:ext cx="1353028" cy="1091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OUTPUT</a:t>
            </a:r>
            <a:endParaRPr lang="en-US" b="1" dirty="0">
              <a:solidFill>
                <a:schemeClr val="tx1"/>
              </a:solidFill>
            </a:endParaRPr>
          </a:p>
        </p:txBody>
      </p:sp>
      <p:sp>
        <p:nvSpPr>
          <p:cNvPr id="53" name="Rettangolo arrotondato 52"/>
          <p:cNvSpPr/>
          <p:nvPr/>
        </p:nvSpPr>
        <p:spPr>
          <a:xfrm>
            <a:off x="4878337" y="2909462"/>
            <a:ext cx="2131195" cy="81032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Atmospheric Fields</a:t>
            </a:r>
            <a:endParaRPr lang="en-US" sz="2400" dirty="0">
              <a:solidFill>
                <a:schemeClr val="tx1"/>
              </a:solidFill>
            </a:endParaRPr>
          </a:p>
        </p:txBody>
      </p:sp>
      <p:sp>
        <p:nvSpPr>
          <p:cNvPr id="56" name="CasellaDiTesto 55"/>
          <p:cNvSpPr txBox="1"/>
          <p:nvPr/>
        </p:nvSpPr>
        <p:spPr>
          <a:xfrm>
            <a:off x="279991" y="520664"/>
            <a:ext cx="11809706" cy="523220"/>
          </a:xfrm>
          <a:prstGeom prst="rect">
            <a:avLst/>
          </a:prstGeom>
          <a:noFill/>
        </p:spPr>
        <p:txBody>
          <a:bodyPr wrap="square" rtlCol="0">
            <a:spAutoFit/>
          </a:bodyPr>
          <a:lstStyle/>
          <a:p>
            <a:r>
              <a:rPr lang="en-US" sz="2800" dirty="0" smtClean="0">
                <a:solidFill>
                  <a:srgbClr val="0070C0"/>
                </a:solidFill>
              </a:rPr>
              <a:t>The Hydrologic fields simulation  (1 </a:t>
            </a:r>
            <a:r>
              <a:rPr lang="en-US" sz="2800" dirty="0">
                <a:solidFill>
                  <a:srgbClr val="0070C0"/>
                </a:solidFill>
              </a:rPr>
              <a:t>km </a:t>
            </a:r>
            <a:r>
              <a:rPr lang="en-US" sz="2800" dirty="0" smtClean="0">
                <a:solidFill>
                  <a:srgbClr val="0070C0"/>
                </a:solidFill>
              </a:rPr>
              <a:t>resolution )</a:t>
            </a:r>
            <a:endParaRPr lang="en-US" sz="2800" dirty="0">
              <a:solidFill>
                <a:srgbClr val="0070C0"/>
              </a:solidFill>
            </a:endParaRPr>
          </a:p>
        </p:txBody>
      </p:sp>
      <p:pic>
        <p:nvPicPr>
          <p:cNvPr id="22" name="Immagine 21"/>
          <p:cNvPicPr/>
          <p:nvPr/>
        </p:nvPicPr>
        <p:blipFill>
          <a:blip r:embed="rId10" cstate="print">
            <a:extLst>
              <a:ext uri="{28A0092B-C50C-407E-A947-70E740481C1C}">
                <a14:useLocalDpi xmlns:a14="http://schemas.microsoft.com/office/drawing/2010/main" val="0"/>
              </a:ext>
            </a:extLst>
          </a:blip>
          <a:stretch>
            <a:fillRect/>
          </a:stretch>
        </p:blipFill>
        <p:spPr>
          <a:xfrm>
            <a:off x="7981104" y="3467539"/>
            <a:ext cx="1746728" cy="1798103"/>
          </a:xfrm>
          <a:prstGeom prst="rect">
            <a:avLst/>
          </a:prstGeom>
        </p:spPr>
      </p:pic>
      <p:grpSp>
        <p:nvGrpSpPr>
          <p:cNvPr id="24" name="Gruppo 23"/>
          <p:cNvGrpSpPr/>
          <p:nvPr/>
        </p:nvGrpSpPr>
        <p:grpSpPr>
          <a:xfrm>
            <a:off x="4331243" y="4539110"/>
            <a:ext cx="3225385" cy="852448"/>
            <a:chOff x="1454881" y="1601380"/>
            <a:chExt cx="3225385" cy="852448"/>
          </a:xfrm>
        </p:grpSpPr>
        <p:sp>
          <p:nvSpPr>
            <p:cNvPr id="25" name="Rettangolo arrotondato 24"/>
            <p:cNvSpPr/>
            <p:nvPr/>
          </p:nvSpPr>
          <p:spPr>
            <a:xfrm>
              <a:off x="1454881" y="1601380"/>
              <a:ext cx="3225385" cy="85244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Numerical model run </a:t>
              </a:r>
              <a:endParaRPr lang="en-US" dirty="0">
                <a:solidFill>
                  <a:schemeClr val="tx1"/>
                </a:solidFill>
              </a:endParaRPr>
            </a:p>
            <a:p>
              <a:pPr algn="ctr"/>
              <a:endParaRPr lang="en-US" dirty="0" smtClean="0"/>
            </a:p>
            <a:p>
              <a:pPr algn="ctr"/>
              <a:endParaRPr lang="en-US" dirty="0"/>
            </a:p>
          </p:txBody>
        </p:sp>
        <p:pic>
          <p:nvPicPr>
            <p:cNvPr id="27" name="Immagine 26"/>
            <p:cNvPicPr>
              <a:picLocks noChangeAspect="1"/>
            </p:cNvPicPr>
            <p:nvPr/>
          </p:nvPicPr>
          <p:blipFill>
            <a:blip r:embed="rId11"/>
            <a:stretch>
              <a:fillRect/>
            </a:stretch>
          </p:blipFill>
          <p:spPr>
            <a:xfrm>
              <a:off x="1565591" y="1924013"/>
              <a:ext cx="2960665" cy="443647"/>
            </a:xfrm>
            <a:prstGeom prst="rect">
              <a:avLst/>
            </a:prstGeom>
          </p:spPr>
        </p:pic>
      </p:grpSp>
      <p:sp>
        <p:nvSpPr>
          <p:cNvPr id="28" name="Rettangolo arrotondato 27"/>
          <p:cNvSpPr/>
          <p:nvPr/>
        </p:nvSpPr>
        <p:spPr>
          <a:xfrm>
            <a:off x="274665" y="5168303"/>
            <a:ext cx="2131195" cy="8103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Hydrologic</a:t>
            </a:r>
          </a:p>
          <a:p>
            <a:pPr algn="ctr"/>
            <a:r>
              <a:rPr lang="en-US" sz="2400" dirty="0" smtClean="0">
                <a:solidFill>
                  <a:schemeClr val="tx1"/>
                </a:solidFill>
              </a:rPr>
              <a:t>Fields</a:t>
            </a:r>
            <a:endParaRPr lang="en-US" sz="2400" dirty="0">
              <a:solidFill>
                <a:schemeClr val="tx1"/>
              </a:solidFill>
            </a:endParaRPr>
          </a:p>
        </p:txBody>
      </p:sp>
      <p:sp>
        <p:nvSpPr>
          <p:cNvPr id="29" name="Rettangolo arrotondato 28"/>
          <p:cNvSpPr/>
          <p:nvPr/>
        </p:nvSpPr>
        <p:spPr>
          <a:xfrm>
            <a:off x="252405" y="3858261"/>
            <a:ext cx="2131195" cy="8103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Rivers</a:t>
            </a:r>
          </a:p>
          <a:p>
            <a:pPr algn="ctr"/>
            <a:r>
              <a:rPr lang="en-US" sz="2400" dirty="0" smtClean="0">
                <a:solidFill>
                  <a:schemeClr val="tx1"/>
                </a:solidFill>
              </a:rPr>
              <a:t>Streamflow</a:t>
            </a:r>
            <a:endParaRPr lang="en-US" sz="2400" dirty="0">
              <a:solidFill>
                <a:schemeClr val="tx1"/>
              </a:solidFill>
            </a:endParaRPr>
          </a:p>
        </p:txBody>
      </p:sp>
      <p:sp>
        <p:nvSpPr>
          <p:cNvPr id="5" name="Parentesi graffa chiusa 4"/>
          <p:cNvSpPr/>
          <p:nvPr/>
        </p:nvSpPr>
        <p:spPr>
          <a:xfrm>
            <a:off x="2323458" y="3751099"/>
            <a:ext cx="386224" cy="2467954"/>
          </a:xfrm>
          <a:prstGeom prst="rightBrace">
            <a:avLst>
              <a:gd name="adj1" fmla="val 132456"/>
              <a:gd name="adj2"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ettangolo arrotondato 29"/>
          <p:cNvSpPr/>
          <p:nvPr/>
        </p:nvSpPr>
        <p:spPr>
          <a:xfrm>
            <a:off x="56909" y="1257550"/>
            <a:ext cx="2317615" cy="8103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Unbiased Rivers</a:t>
            </a:r>
          </a:p>
          <a:p>
            <a:pPr algn="ctr"/>
            <a:r>
              <a:rPr lang="en-US" sz="2400" dirty="0" smtClean="0">
                <a:solidFill>
                  <a:schemeClr val="tx1"/>
                </a:solidFill>
              </a:rPr>
              <a:t>Streamflow</a:t>
            </a:r>
            <a:endParaRPr lang="en-US" sz="2400" dirty="0">
              <a:solidFill>
                <a:schemeClr val="tx1"/>
              </a:solidFill>
            </a:endParaRPr>
          </a:p>
        </p:txBody>
      </p:sp>
      <p:sp>
        <p:nvSpPr>
          <p:cNvPr id="31" name="Rettangolo arrotondato 30"/>
          <p:cNvSpPr/>
          <p:nvPr/>
        </p:nvSpPr>
        <p:spPr>
          <a:xfrm>
            <a:off x="252405" y="2567592"/>
            <a:ext cx="1691805" cy="81032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Bias Correction</a:t>
            </a:r>
            <a:endParaRPr lang="en-US" sz="2400" dirty="0">
              <a:solidFill>
                <a:schemeClr val="tx1"/>
              </a:solidFill>
            </a:endParaRPr>
          </a:p>
        </p:txBody>
      </p:sp>
      <p:sp>
        <p:nvSpPr>
          <p:cNvPr id="32" name="Rettangolo arrotondato 31"/>
          <p:cNvSpPr/>
          <p:nvPr/>
        </p:nvSpPr>
        <p:spPr>
          <a:xfrm>
            <a:off x="2693721" y="2655481"/>
            <a:ext cx="2131195" cy="52210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Measurements</a:t>
            </a:r>
            <a:endParaRPr lang="en-US" sz="2400" dirty="0">
              <a:solidFill>
                <a:schemeClr val="tx1"/>
              </a:solidFill>
            </a:endParaRPr>
          </a:p>
        </p:txBody>
      </p:sp>
      <p:sp>
        <p:nvSpPr>
          <p:cNvPr id="6" name="Freccia a sinistra 5"/>
          <p:cNvSpPr/>
          <p:nvPr/>
        </p:nvSpPr>
        <p:spPr>
          <a:xfrm>
            <a:off x="2013818" y="2786852"/>
            <a:ext cx="599896" cy="405161"/>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INPUT</a:t>
            </a:r>
            <a:endParaRPr lang="en-US" sz="900" dirty="0">
              <a:solidFill>
                <a:schemeClr val="tx1"/>
              </a:solidFill>
            </a:endParaRPr>
          </a:p>
        </p:txBody>
      </p:sp>
      <p:sp>
        <p:nvSpPr>
          <p:cNvPr id="7" name="Freccia in su 6"/>
          <p:cNvSpPr/>
          <p:nvPr/>
        </p:nvSpPr>
        <p:spPr>
          <a:xfrm>
            <a:off x="507151" y="3415322"/>
            <a:ext cx="1145220" cy="405020"/>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INPUT</a:t>
            </a:r>
            <a:endParaRPr lang="en-US" sz="1100" b="1" dirty="0">
              <a:solidFill>
                <a:schemeClr val="tx1"/>
              </a:solidFill>
            </a:endParaRPr>
          </a:p>
        </p:txBody>
      </p:sp>
      <p:sp>
        <p:nvSpPr>
          <p:cNvPr id="36" name="Freccia in su 35"/>
          <p:cNvSpPr/>
          <p:nvPr/>
        </p:nvSpPr>
        <p:spPr>
          <a:xfrm>
            <a:off x="381740" y="2105280"/>
            <a:ext cx="1446735" cy="39893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OUTPUT</a:t>
            </a:r>
            <a:endParaRPr lang="en-US" sz="1100" b="1" dirty="0">
              <a:solidFill>
                <a:schemeClr val="tx1"/>
              </a:solidFill>
            </a:endParaRPr>
          </a:p>
        </p:txBody>
      </p:sp>
    </p:spTree>
    <p:extLst>
      <p:ext uri="{BB962C8B-B14F-4D97-AF65-F5344CB8AC3E}">
        <p14:creationId xmlns:p14="http://schemas.microsoft.com/office/powerpoint/2010/main" val="3196560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magine 82"/>
          <p:cNvPicPr>
            <a:picLocks noChangeAspect="1"/>
          </p:cNvPicPr>
          <p:nvPr/>
        </p:nvPicPr>
        <p:blipFill>
          <a:blip r:embed="rId2"/>
          <a:stretch>
            <a:fillRect/>
          </a:stretch>
        </p:blipFill>
        <p:spPr>
          <a:xfrm>
            <a:off x="2454813" y="4279833"/>
            <a:ext cx="3855146" cy="2028033"/>
          </a:xfrm>
          <a:prstGeom prst="rect">
            <a:avLst/>
          </a:prstGeom>
        </p:spPr>
      </p:pic>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5"/>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6"/>
            <a:stretch>
              <a:fillRect/>
            </a:stretch>
          </p:blipFill>
          <p:spPr>
            <a:xfrm>
              <a:off x="7300684" y="42623"/>
              <a:ext cx="1559379" cy="413119"/>
            </a:xfrm>
            <a:prstGeom prst="rect">
              <a:avLst/>
            </a:prstGeom>
          </p:spPr>
        </p:pic>
        <p:pic>
          <p:nvPicPr>
            <p:cNvPr id="51" name="Immagine 50"/>
            <p:cNvPicPr>
              <a:picLocks noChangeAspect="1"/>
            </p:cNvPicPr>
            <p:nvPr/>
          </p:nvPicPr>
          <p:blipFill>
            <a:blip r:embed="rId7"/>
            <a:stretch>
              <a:fillRect/>
            </a:stretch>
          </p:blipFill>
          <p:spPr>
            <a:xfrm>
              <a:off x="8743038" y="32404"/>
              <a:ext cx="1692734" cy="509860"/>
            </a:xfrm>
            <a:prstGeom prst="rect">
              <a:avLst/>
            </a:prstGeom>
          </p:spPr>
        </p:pic>
      </p:grpSp>
      <p:sp>
        <p:nvSpPr>
          <p:cNvPr id="56" name="CasellaDiTesto 55"/>
          <p:cNvSpPr txBox="1"/>
          <p:nvPr/>
        </p:nvSpPr>
        <p:spPr>
          <a:xfrm>
            <a:off x="279991" y="520664"/>
            <a:ext cx="11809706" cy="523220"/>
          </a:xfrm>
          <a:prstGeom prst="rect">
            <a:avLst/>
          </a:prstGeom>
          <a:noFill/>
        </p:spPr>
        <p:txBody>
          <a:bodyPr wrap="square" rtlCol="0">
            <a:spAutoFit/>
          </a:bodyPr>
          <a:lstStyle/>
          <a:p>
            <a:r>
              <a:rPr lang="en-US" sz="2800" dirty="0" smtClean="0">
                <a:solidFill>
                  <a:srgbClr val="0070C0"/>
                </a:solidFill>
              </a:rPr>
              <a:t>The hydrodynamic and thermohaline </a:t>
            </a:r>
            <a:r>
              <a:rPr lang="en-US" sz="2800" dirty="0">
                <a:solidFill>
                  <a:srgbClr val="0070C0"/>
                </a:solidFill>
              </a:rPr>
              <a:t>fields </a:t>
            </a:r>
            <a:r>
              <a:rPr lang="en-US" sz="2800" dirty="0" smtClean="0">
                <a:solidFill>
                  <a:srgbClr val="0070C0"/>
                </a:solidFill>
              </a:rPr>
              <a:t>simulation (from 4 km to 10 m)</a:t>
            </a:r>
            <a:endParaRPr lang="en-US" sz="2800" dirty="0">
              <a:solidFill>
                <a:srgbClr val="0070C0"/>
              </a:solidFill>
            </a:endParaRPr>
          </a:p>
        </p:txBody>
      </p:sp>
      <p:grpSp>
        <p:nvGrpSpPr>
          <p:cNvPr id="74" name="Gruppo 73"/>
          <p:cNvGrpSpPr/>
          <p:nvPr/>
        </p:nvGrpSpPr>
        <p:grpSpPr>
          <a:xfrm>
            <a:off x="156393" y="1146567"/>
            <a:ext cx="5490007" cy="3092536"/>
            <a:chOff x="156393" y="1645336"/>
            <a:chExt cx="5490007" cy="3092536"/>
          </a:xfrm>
        </p:grpSpPr>
        <p:pic>
          <p:nvPicPr>
            <p:cNvPr id="72" name="Immagine 71"/>
            <p:cNvPicPr>
              <a:picLocks noChangeAspect="1"/>
            </p:cNvPicPr>
            <p:nvPr/>
          </p:nvPicPr>
          <p:blipFill>
            <a:blip r:embed="rId8"/>
            <a:stretch>
              <a:fillRect/>
            </a:stretch>
          </p:blipFill>
          <p:spPr>
            <a:xfrm>
              <a:off x="156393" y="1645336"/>
              <a:ext cx="5490007" cy="3092536"/>
            </a:xfrm>
            <a:prstGeom prst="rect">
              <a:avLst/>
            </a:prstGeom>
          </p:spPr>
        </p:pic>
        <p:pic>
          <p:nvPicPr>
            <p:cNvPr id="73" name="Immagine 72"/>
            <p:cNvPicPr>
              <a:picLocks noChangeAspect="1"/>
            </p:cNvPicPr>
            <p:nvPr/>
          </p:nvPicPr>
          <p:blipFill>
            <a:blip r:embed="rId9"/>
            <a:stretch>
              <a:fillRect/>
            </a:stretch>
          </p:blipFill>
          <p:spPr>
            <a:xfrm>
              <a:off x="3358224" y="3327265"/>
              <a:ext cx="1452766" cy="1163365"/>
            </a:xfrm>
            <a:prstGeom prst="rect">
              <a:avLst/>
            </a:prstGeom>
          </p:spPr>
        </p:pic>
      </p:grpSp>
      <p:grpSp>
        <p:nvGrpSpPr>
          <p:cNvPr id="71" name="Gruppo 70"/>
          <p:cNvGrpSpPr/>
          <p:nvPr/>
        </p:nvGrpSpPr>
        <p:grpSpPr>
          <a:xfrm>
            <a:off x="5770692" y="1630852"/>
            <a:ext cx="1686757" cy="1111097"/>
            <a:chOff x="5131293" y="1367161"/>
            <a:chExt cx="1686757" cy="1111097"/>
          </a:xfrm>
        </p:grpSpPr>
        <p:sp>
          <p:nvSpPr>
            <p:cNvPr id="68" name="Rettangolo arrotondato 67"/>
            <p:cNvSpPr/>
            <p:nvPr/>
          </p:nvSpPr>
          <p:spPr>
            <a:xfrm>
              <a:off x="5131293" y="1367161"/>
              <a:ext cx="1686757" cy="111109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chemeClr val="tx1"/>
                </a:solidFill>
              </a:endParaRPr>
            </a:p>
            <a:p>
              <a:pPr algn="ctr"/>
              <a:endParaRPr lang="en-US" dirty="0" smtClean="0"/>
            </a:p>
            <a:p>
              <a:pPr algn="ctr"/>
              <a:endParaRPr lang="en-US" dirty="0"/>
            </a:p>
          </p:txBody>
        </p:sp>
        <p:pic>
          <p:nvPicPr>
            <p:cNvPr id="46" name="Immagine 45"/>
            <p:cNvPicPr>
              <a:picLocks noChangeAspect="1"/>
            </p:cNvPicPr>
            <p:nvPr/>
          </p:nvPicPr>
          <p:blipFill>
            <a:blip r:embed="rId10"/>
            <a:stretch>
              <a:fillRect/>
            </a:stretch>
          </p:blipFill>
          <p:spPr>
            <a:xfrm>
              <a:off x="5227510" y="1457296"/>
              <a:ext cx="1497644" cy="466372"/>
            </a:xfrm>
            <a:prstGeom prst="rect">
              <a:avLst/>
            </a:prstGeom>
          </p:spPr>
        </p:pic>
        <p:pic>
          <p:nvPicPr>
            <p:cNvPr id="60" name="Immagine 59"/>
            <p:cNvPicPr>
              <a:picLocks noChangeAspect="1"/>
            </p:cNvPicPr>
            <p:nvPr/>
          </p:nvPicPr>
          <p:blipFill>
            <a:blip r:embed="rId11"/>
            <a:stretch>
              <a:fillRect/>
            </a:stretch>
          </p:blipFill>
          <p:spPr>
            <a:xfrm>
              <a:off x="5227510" y="1897687"/>
              <a:ext cx="1497644" cy="496743"/>
            </a:xfrm>
            <a:prstGeom prst="rect">
              <a:avLst/>
            </a:prstGeom>
          </p:spPr>
        </p:pic>
      </p:grpSp>
      <p:grpSp>
        <p:nvGrpSpPr>
          <p:cNvPr id="64" name="Gruppo 63"/>
          <p:cNvGrpSpPr/>
          <p:nvPr/>
        </p:nvGrpSpPr>
        <p:grpSpPr>
          <a:xfrm>
            <a:off x="5437820" y="3483983"/>
            <a:ext cx="2352503" cy="925685"/>
            <a:chOff x="5673275" y="3152078"/>
            <a:chExt cx="2352503" cy="925685"/>
          </a:xfrm>
        </p:grpSpPr>
        <p:sp>
          <p:nvSpPr>
            <p:cNvPr id="65" name="Rettangolo arrotondato 64"/>
            <p:cNvSpPr/>
            <p:nvPr/>
          </p:nvSpPr>
          <p:spPr>
            <a:xfrm>
              <a:off x="5673275" y="3152078"/>
              <a:ext cx="2352503" cy="92568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Numerical model run </a:t>
              </a:r>
              <a:endParaRPr lang="en-US" dirty="0">
                <a:solidFill>
                  <a:schemeClr val="tx1"/>
                </a:solidFill>
              </a:endParaRPr>
            </a:p>
            <a:p>
              <a:pPr algn="ctr"/>
              <a:endParaRPr lang="en-US" dirty="0" smtClean="0"/>
            </a:p>
            <a:p>
              <a:pPr algn="ctr"/>
              <a:endParaRPr lang="en-US" dirty="0"/>
            </a:p>
          </p:txBody>
        </p:sp>
        <p:pic>
          <p:nvPicPr>
            <p:cNvPr id="66" name="Immagine 65"/>
            <p:cNvPicPr>
              <a:picLocks noChangeAspect="1"/>
            </p:cNvPicPr>
            <p:nvPr/>
          </p:nvPicPr>
          <p:blipFill>
            <a:blip r:embed="rId12"/>
            <a:stretch>
              <a:fillRect/>
            </a:stretch>
          </p:blipFill>
          <p:spPr>
            <a:xfrm>
              <a:off x="5872380" y="3557239"/>
              <a:ext cx="1932646" cy="433977"/>
            </a:xfrm>
            <a:prstGeom prst="rect">
              <a:avLst/>
            </a:prstGeom>
            <a:ln w="12700">
              <a:solidFill>
                <a:schemeClr val="tx1"/>
              </a:solidFill>
            </a:ln>
          </p:spPr>
        </p:pic>
      </p:grpSp>
      <p:sp>
        <p:nvSpPr>
          <p:cNvPr id="70" name="Freccia in giù 69"/>
          <p:cNvSpPr/>
          <p:nvPr/>
        </p:nvSpPr>
        <p:spPr>
          <a:xfrm>
            <a:off x="5737070" y="2828496"/>
            <a:ext cx="1671518" cy="581186"/>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INPUT</a:t>
            </a:r>
            <a:endParaRPr lang="en-US" b="1" dirty="0">
              <a:solidFill>
                <a:schemeClr val="tx1"/>
              </a:solidFill>
            </a:endParaRPr>
          </a:p>
        </p:txBody>
      </p:sp>
      <p:sp>
        <p:nvSpPr>
          <p:cNvPr id="75" name="Rettangolo arrotondato 74"/>
          <p:cNvSpPr/>
          <p:nvPr/>
        </p:nvSpPr>
        <p:spPr>
          <a:xfrm>
            <a:off x="9640079" y="2995318"/>
            <a:ext cx="2131195" cy="81032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Atmospheric Fields</a:t>
            </a:r>
            <a:endParaRPr lang="en-US" sz="2400" dirty="0">
              <a:solidFill>
                <a:schemeClr val="tx1"/>
              </a:solidFill>
            </a:endParaRPr>
          </a:p>
        </p:txBody>
      </p:sp>
      <p:sp>
        <p:nvSpPr>
          <p:cNvPr id="76" name="Rettangolo arrotondato 75"/>
          <p:cNvSpPr/>
          <p:nvPr/>
        </p:nvSpPr>
        <p:spPr>
          <a:xfrm>
            <a:off x="9651911" y="4158683"/>
            <a:ext cx="2131195" cy="81032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Rivers</a:t>
            </a:r>
          </a:p>
          <a:p>
            <a:pPr algn="ctr"/>
            <a:r>
              <a:rPr lang="en-US" sz="2400" dirty="0" smtClean="0">
                <a:solidFill>
                  <a:schemeClr val="tx1"/>
                </a:solidFill>
              </a:rPr>
              <a:t>Streamflow</a:t>
            </a:r>
            <a:endParaRPr lang="en-US" sz="2400" dirty="0">
              <a:solidFill>
                <a:schemeClr val="tx1"/>
              </a:solidFill>
            </a:endParaRPr>
          </a:p>
        </p:txBody>
      </p:sp>
      <p:sp>
        <p:nvSpPr>
          <p:cNvPr id="77" name="Freccia a sinistra 76"/>
          <p:cNvSpPr/>
          <p:nvPr/>
        </p:nvSpPr>
        <p:spPr>
          <a:xfrm>
            <a:off x="7884846" y="3550259"/>
            <a:ext cx="1064613" cy="816320"/>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INPUT</a:t>
            </a:r>
            <a:endParaRPr lang="en-US" b="1" dirty="0">
              <a:solidFill>
                <a:schemeClr val="tx1"/>
              </a:solidFill>
            </a:endParaRPr>
          </a:p>
        </p:txBody>
      </p:sp>
      <p:sp>
        <p:nvSpPr>
          <p:cNvPr id="78" name="Parentesi graffa aperta 77"/>
          <p:cNvSpPr/>
          <p:nvPr/>
        </p:nvSpPr>
        <p:spPr>
          <a:xfrm>
            <a:off x="9126244" y="2824943"/>
            <a:ext cx="621437" cy="2266953"/>
          </a:xfrm>
          <a:prstGeom prst="leftBrace">
            <a:avLst>
              <a:gd name="adj1" fmla="val 79761"/>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Rettangolo arrotondato 78"/>
          <p:cNvSpPr/>
          <p:nvPr/>
        </p:nvSpPr>
        <p:spPr>
          <a:xfrm>
            <a:off x="5483058" y="5151702"/>
            <a:ext cx="2316349" cy="107192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Hydrodynamic</a:t>
            </a:r>
          </a:p>
          <a:p>
            <a:pPr algn="ctr"/>
            <a:r>
              <a:rPr lang="en-US" sz="2400" dirty="0" smtClean="0">
                <a:solidFill>
                  <a:schemeClr val="tx1"/>
                </a:solidFill>
              </a:rPr>
              <a:t>Thermohaline</a:t>
            </a:r>
          </a:p>
          <a:p>
            <a:pPr algn="ctr"/>
            <a:r>
              <a:rPr lang="en-US" sz="2400" dirty="0" smtClean="0">
                <a:solidFill>
                  <a:schemeClr val="tx1"/>
                </a:solidFill>
              </a:rPr>
              <a:t>Fields</a:t>
            </a:r>
            <a:endParaRPr lang="en-US" sz="2400" dirty="0">
              <a:solidFill>
                <a:schemeClr val="tx1"/>
              </a:solidFill>
            </a:endParaRPr>
          </a:p>
        </p:txBody>
      </p:sp>
      <p:sp>
        <p:nvSpPr>
          <p:cNvPr id="80" name="Freccia in giù 79"/>
          <p:cNvSpPr/>
          <p:nvPr/>
        </p:nvSpPr>
        <p:spPr>
          <a:xfrm>
            <a:off x="5651725" y="4455654"/>
            <a:ext cx="1979013" cy="62371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OUTPUT</a:t>
            </a:r>
            <a:endParaRPr lang="en-US" b="1" dirty="0">
              <a:solidFill>
                <a:schemeClr val="tx1"/>
              </a:solidFill>
            </a:endParaRPr>
          </a:p>
        </p:txBody>
      </p:sp>
      <p:sp>
        <p:nvSpPr>
          <p:cNvPr id="81" name="CasellaDiTesto 80"/>
          <p:cNvSpPr txBox="1"/>
          <p:nvPr/>
        </p:nvSpPr>
        <p:spPr>
          <a:xfrm>
            <a:off x="5527697" y="1216453"/>
            <a:ext cx="2151102" cy="369332"/>
          </a:xfrm>
          <a:prstGeom prst="rect">
            <a:avLst/>
          </a:prstGeom>
          <a:noFill/>
        </p:spPr>
        <p:txBody>
          <a:bodyPr wrap="none" rtlCol="0">
            <a:spAutoFit/>
          </a:bodyPr>
          <a:lstStyle/>
          <a:p>
            <a:r>
              <a:rPr lang="en-US" dirty="0" smtClean="0"/>
              <a:t>Boundary Conditions</a:t>
            </a:r>
            <a:endParaRPr lang="en-US" dirty="0"/>
          </a:p>
        </p:txBody>
      </p:sp>
      <p:sp>
        <p:nvSpPr>
          <p:cNvPr id="82" name="CasellaDiTesto 81"/>
          <p:cNvSpPr txBox="1"/>
          <p:nvPr/>
        </p:nvSpPr>
        <p:spPr>
          <a:xfrm>
            <a:off x="10216185" y="2449464"/>
            <a:ext cx="867417" cy="369332"/>
          </a:xfrm>
          <a:prstGeom prst="rect">
            <a:avLst/>
          </a:prstGeom>
          <a:noFill/>
        </p:spPr>
        <p:txBody>
          <a:bodyPr wrap="none" rtlCol="0">
            <a:spAutoFit/>
          </a:bodyPr>
          <a:lstStyle/>
          <a:p>
            <a:r>
              <a:rPr lang="en-US" dirty="0" smtClean="0"/>
              <a:t>Forcing</a:t>
            </a:r>
            <a:endParaRPr lang="en-US" dirty="0"/>
          </a:p>
        </p:txBody>
      </p:sp>
      <p:sp>
        <p:nvSpPr>
          <p:cNvPr id="30" name="CasellaDiTesto 29"/>
          <p:cNvSpPr txBox="1"/>
          <p:nvPr/>
        </p:nvSpPr>
        <p:spPr>
          <a:xfrm>
            <a:off x="998670" y="6450473"/>
            <a:ext cx="10191701" cy="369332"/>
          </a:xfrm>
          <a:prstGeom prst="rect">
            <a:avLst/>
          </a:prstGeom>
          <a:noFill/>
        </p:spPr>
        <p:txBody>
          <a:bodyPr wrap="none" rtlCol="0">
            <a:spAutoFit/>
          </a:bodyPr>
          <a:lstStyle/>
          <a:p>
            <a:r>
              <a:rPr lang="en-US" dirty="0"/>
              <a:t>The </a:t>
            </a:r>
            <a:r>
              <a:rPr lang="en-US" dirty="0" smtClean="0"/>
              <a:t>Hydrodynamic and thermohaline </a:t>
            </a:r>
            <a:r>
              <a:rPr lang="en-US" dirty="0"/>
              <a:t>fields simulation </a:t>
            </a:r>
            <a:r>
              <a:rPr lang="en-US" dirty="0" smtClean="0"/>
              <a:t>by </a:t>
            </a:r>
            <a:r>
              <a:rPr lang="en-US" dirty="0"/>
              <a:t>way of </a:t>
            </a:r>
            <a:r>
              <a:rPr lang="en-US" dirty="0" smtClean="0"/>
              <a:t>SHYFEM </a:t>
            </a:r>
            <a:r>
              <a:rPr lang="en-US" dirty="0"/>
              <a:t>model </a:t>
            </a:r>
            <a:r>
              <a:rPr lang="en-US" sz="1000" dirty="0"/>
              <a:t>(</a:t>
            </a:r>
            <a:r>
              <a:rPr lang="en-US" sz="1000" dirty="0">
                <a:hlinkClick r:id="rId13"/>
              </a:rPr>
              <a:t>https://</a:t>
            </a:r>
            <a:r>
              <a:rPr lang="en-US" sz="1000" dirty="0" smtClean="0">
                <a:hlinkClick r:id="rId13"/>
              </a:rPr>
              <a:t>github.com/SHYFEM-model</a:t>
            </a:r>
            <a:r>
              <a:rPr lang="en-US" sz="1000" dirty="0" smtClean="0"/>
              <a:t>)    </a:t>
            </a:r>
            <a:r>
              <a:rPr lang="en-US" dirty="0" smtClean="0"/>
              <a:t> </a:t>
            </a:r>
            <a:endParaRPr lang="en-US" dirty="0"/>
          </a:p>
        </p:txBody>
      </p:sp>
    </p:spTree>
    <p:extLst>
      <p:ext uri="{BB962C8B-B14F-4D97-AF65-F5344CB8AC3E}">
        <p14:creationId xmlns:p14="http://schemas.microsoft.com/office/powerpoint/2010/main" val="4069865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3772" y="1381552"/>
            <a:ext cx="11531009" cy="5339923"/>
          </a:xfrm>
          <a:prstGeom prst="rect">
            <a:avLst/>
          </a:prstGeom>
          <a:noFill/>
        </p:spPr>
        <p:txBody>
          <a:bodyPr wrap="square" rtlCol="0">
            <a:spAutoFit/>
          </a:bodyPr>
          <a:lstStyle/>
          <a:p>
            <a:pPr marL="342900" indent="-342900">
              <a:lnSpc>
                <a:spcPct val="150000"/>
              </a:lnSpc>
              <a:spcAft>
                <a:spcPts val="3000"/>
              </a:spcAft>
              <a:buFont typeface="Wingdings" panose="05000000000000000000" pitchFamily="2" charset="2"/>
              <a:buChar char="q"/>
            </a:pPr>
            <a:r>
              <a:rPr lang="en-US" sz="2400" dirty="0" smtClean="0"/>
              <a:t>Why to downscale global and regional climate scenarios to the local scale?</a:t>
            </a:r>
          </a:p>
          <a:p>
            <a:pPr marL="342900" indent="-342900">
              <a:lnSpc>
                <a:spcPct val="150000"/>
              </a:lnSpc>
              <a:spcAft>
                <a:spcPts val="3000"/>
              </a:spcAft>
              <a:buFont typeface="Wingdings" panose="05000000000000000000" pitchFamily="2" charset="2"/>
              <a:buChar char="q"/>
            </a:pPr>
            <a:r>
              <a:rPr lang="en-US" sz="2400" dirty="0" smtClean="0"/>
              <a:t>From global climate change to local scale climate response.</a:t>
            </a:r>
          </a:p>
          <a:p>
            <a:pPr marL="342900" indent="-342900">
              <a:lnSpc>
                <a:spcPct val="150000"/>
              </a:lnSpc>
              <a:spcAft>
                <a:spcPts val="3000"/>
              </a:spcAft>
              <a:buFont typeface="Wingdings" panose="05000000000000000000" pitchFamily="2" charset="2"/>
              <a:buChar char="q"/>
            </a:pPr>
            <a:r>
              <a:rPr lang="en-US" sz="2400" dirty="0" smtClean="0"/>
              <a:t>The essential role of simulation ensembles to explore future climate.</a:t>
            </a:r>
          </a:p>
          <a:p>
            <a:pPr marL="342900" indent="-342900">
              <a:lnSpc>
                <a:spcPct val="150000"/>
              </a:lnSpc>
              <a:spcAft>
                <a:spcPts val="3000"/>
              </a:spcAft>
              <a:buFont typeface="Wingdings" panose="05000000000000000000" pitchFamily="2" charset="2"/>
              <a:buChar char="q"/>
            </a:pPr>
            <a:r>
              <a:rPr lang="en-US" sz="2400" dirty="0" smtClean="0"/>
              <a:t>The methodology </a:t>
            </a:r>
            <a:r>
              <a:rPr lang="en-US" sz="2400" dirty="0"/>
              <a:t>to generate ensembles of </a:t>
            </a:r>
            <a:r>
              <a:rPr lang="en-US" sz="2400" dirty="0" smtClean="0"/>
              <a:t>high resolution </a:t>
            </a:r>
            <a:r>
              <a:rPr lang="en-US" sz="2400" dirty="0"/>
              <a:t>simulations at the local </a:t>
            </a:r>
            <a:r>
              <a:rPr lang="en-US" sz="2400" dirty="0" smtClean="0"/>
              <a:t>scale.</a:t>
            </a:r>
          </a:p>
          <a:p>
            <a:pPr marL="342900" indent="-342900">
              <a:lnSpc>
                <a:spcPct val="150000"/>
              </a:lnSpc>
              <a:spcAft>
                <a:spcPts val="3000"/>
              </a:spcAft>
              <a:buFont typeface="Wingdings" panose="05000000000000000000" pitchFamily="2" charset="2"/>
              <a:buChar char="q"/>
            </a:pPr>
            <a:r>
              <a:rPr lang="en-US" sz="2400" dirty="0" smtClean="0"/>
              <a:t>Concluding remarks.</a:t>
            </a:r>
          </a:p>
          <a:p>
            <a:pPr marL="342900" indent="-342900">
              <a:buFont typeface="+mj-lt"/>
              <a:buAutoNum type="arabicPeriod"/>
            </a:pPr>
            <a:endParaRPr lang="en-US" dirty="0" smtClean="0"/>
          </a:p>
          <a:p>
            <a:endParaRPr lang="en-US" dirty="0"/>
          </a:p>
        </p:txBody>
      </p:sp>
      <p:sp>
        <p:nvSpPr>
          <p:cNvPr id="3" name="CasellaDiTesto 2"/>
          <p:cNvSpPr txBox="1"/>
          <p:nvPr/>
        </p:nvSpPr>
        <p:spPr>
          <a:xfrm>
            <a:off x="279991" y="520664"/>
            <a:ext cx="11531009" cy="523220"/>
          </a:xfrm>
          <a:prstGeom prst="rect">
            <a:avLst/>
          </a:prstGeom>
          <a:noFill/>
        </p:spPr>
        <p:txBody>
          <a:bodyPr wrap="square" rtlCol="0">
            <a:spAutoFit/>
          </a:bodyPr>
          <a:lstStyle/>
          <a:p>
            <a:r>
              <a:rPr lang="en-US" sz="2800" dirty="0" smtClean="0">
                <a:solidFill>
                  <a:srgbClr val="0070C0"/>
                </a:solidFill>
              </a:rPr>
              <a:t>Outline</a:t>
            </a:r>
            <a:endParaRPr lang="en-US" sz="2800" dirty="0">
              <a:solidFill>
                <a:srgbClr val="0070C0"/>
              </a:solidFill>
            </a:endParaRPr>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2</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27"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Immagine 28"/>
            <p:cNvPicPr>
              <a:picLocks noChangeAspect="1"/>
            </p:cNvPicPr>
            <p:nvPr/>
          </p:nvPicPr>
          <p:blipFill>
            <a:blip r:embed="rId4"/>
            <a:stretch>
              <a:fillRect/>
            </a:stretch>
          </p:blipFill>
          <p:spPr>
            <a:xfrm>
              <a:off x="78194" y="40563"/>
              <a:ext cx="1521971" cy="417238"/>
            </a:xfrm>
            <a:prstGeom prst="rect">
              <a:avLst/>
            </a:prstGeom>
          </p:spPr>
        </p:pic>
        <p:sp>
          <p:nvSpPr>
            <p:cNvPr id="30" name="CasellaDiTesto 29"/>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31" name="Immagine 30"/>
            <p:cNvPicPr>
              <a:picLocks noChangeAspect="1"/>
            </p:cNvPicPr>
            <p:nvPr/>
          </p:nvPicPr>
          <p:blipFill>
            <a:blip r:embed="rId5"/>
            <a:stretch>
              <a:fillRect/>
            </a:stretch>
          </p:blipFill>
          <p:spPr>
            <a:xfrm>
              <a:off x="7300684" y="42623"/>
              <a:ext cx="1559379" cy="413119"/>
            </a:xfrm>
            <a:prstGeom prst="rect">
              <a:avLst/>
            </a:prstGeom>
          </p:spPr>
        </p:pic>
        <p:pic>
          <p:nvPicPr>
            <p:cNvPr id="32" name="Immagine 31"/>
            <p:cNvPicPr>
              <a:picLocks noChangeAspect="1"/>
            </p:cNvPicPr>
            <p:nvPr/>
          </p:nvPicPr>
          <p:blipFill>
            <a:blip r:embed="rId6"/>
            <a:stretch>
              <a:fillRect/>
            </a:stretch>
          </p:blipFill>
          <p:spPr>
            <a:xfrm>
              <a:off x="8743038" y="32404"/>
              <a:ext cx="1692734" cy="509860"/>
            </a:xfrm>
            <a:prstGeom prst="rect">
              <a:avLst/>
            </a:prstGeom>
          </p:spPr>
        </p:pic>
      </p:grpSp>
    </p:spTree>
    <p:extLst>
      <p:ext uri="{BB962C8B-B14F-4D97-AF65-F5344CB8AC3E}">
        <p14:creationId xmlns:p14="http://schemas.microsoft.com/office/powerpoint/2010/main" val="67662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o 9"/>
          <p:cNvGrpSpPr/>
          <p:nvPr/>
        </p:nvGrpSpPr>
        <p:grpSpPr>
          <a:xfrm>
            <a:off x="5627740" y="5813930"/>
            <a:ext cx="843340" cy="821950"/>
            <a:chOff x="5842068" y="5935579"/>
            <a:chExt cx="629012" cy="660196"/>
          </a:xfrm>
        </p:grpSpPr>
        <p:pic>
          <p:nvPicPr>
            <p:cNvPr id="39" name="Immagine 38"/>
            <p:cNvPicPr>
              <a:picLocks noChangeAspect="1"/>
            </p:cNvPicPr>
            <p:nvPr/>
          </p:nvPicPr>
          <p:blipFill>
            <a:blip r:embed="rId2"/>
            <a:stretch>
              <a:fillRect/>
            </a:stretch>
          </p:blipFill>
          <p:spPr>
            <a:xfrm>
              <a:off x="5842068" y="5935579"/>
              <a:ext cx="629012" cy="660196"/>
            </a:xfrm>
            <a:prstGeom prst="rect">
              <a:avLst/>
            </a:prstGeom>
          </p:spPr>
        </p:pic>
        <p:sp>
          <p:nvSpPr>
            <p:cNvPr id="9" name="Ovale 8"/>
            <p:cNvSpPr/>
            <p:nvPr/>
          </p:nvSpPr>
          <p:spPr>
            <a:xfrm>
              <a:off x="6062412" y="5935579"/>
              <a:ext cx="258478" cy="216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uppo 7"/>
          <p:cNvGrpSpPr/>
          <p:nvPr/>
        </p:nvGrpSpPr>
        <p:grpSpPr>
          <a:xfrm>
            <a:off x="-98862" y="2693076"/>
            <a:ext cx="5418467" cy="3557807"/>
            <a:chOff x="-98862" y="2693076"/>
            <a:chExt cx="5418467" cy="3557807"/>
          </a:xfrm>
        </p:grpSpPr>
        <p:pic>
          <p:nvPicPr>
            <p:cNvPr id="14" name="Immagine 13"/>
            <p:cNvPicPr>
              <a:picLocks noChangeAspect="1"/>
            </p:cNvPicPr>
            <p:nvPr/>
          </p:nvPicPr>
          <p:blipFill>
            <a:blip r:embed="rId3"/>
            <a:stretch>
              <a:fillRect/>
            </a:stretch>
          </p:blipFill>
          <p:spPr>
            <a:xfrm>
              <a:off x="-98862" y="2693076"/>
              <a:ext cx="5418467" cy="3557807"/>
            </a:xfrm>
            <a:prstGeom prst="rect">
              <a:avLst/>
            </a:prstGeom>
          </p:spPr>
        </p:pic>
        <p:sp>
          <p:nvSpPr>
            <p:cNvPr id="6" name="Figura a mano libera 5"/>
            <p:cNvSpPr/>
            <p:nvPr/>
          </p:nvSpPr>
          <p:spPr>
            <a:xfrm>
              <a:off x="986589" y="4002505"/>
              <a:ext cx="2366211" cy="1933074"/>
            </a:xfrm>
            <a:custGeom>
              <a:avLst/>
              <a:gdLst>
                <a:gd name="connsiteX0" fmla="*/ 0 w 2366211"/>
                <a:gd name="connsiteY0" fmla="*/ 1909011 h 1933074"/>
                <a:gd name="connsiteX1" fmla="*/ 56148 w 2366211"/>
                <a:gd name="connsiteY1" fmla="*/ 1171074 h 1933074"/>
                <a:gd name="connsiteX2" fmla="*/ 320843 w 2366211"/>
                <a:gd name="connsiteY2" fmla="*/ 393032 h 1933074"/>
                <a:gd name="connsiteX3" fmla="*/ 625643 w 2366211"/>
                <a:gd name="connsiteY3" fmla="*/ 0 h 1933074"/>
                <a:gd name="connsiteX4" fmla="*/ 2366211 w 2366211"/>
                <a:gd name="connsiteY4" fmla="*/ 1243263 h 1933074"/>
                <a:gd name="connsiteX5" fmla="*/ 2045369 w 2366211"/>
                <a:gd name="connsiteY5" fmla="*/ 1612232 h 1933074"/>
                <a:gd name="connsiteX6" fmla="*/ 1820779 w 2366211"/>
                <a:gd name="connsiteY6" fmla="*/ 1933074 h 1933074"/>
                <a:gd name="connsiteX7" fmla="*/ 0 w 2366211"/>
                <a:gd name="connsiteY7" fmla="*/ 1909011 h 193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6211" h="1933074">
                  <a:moveTo>
                    <a:pt x="0" y="1909011"/>
                  </a:moveTo>
                  <a:lnTo>
                    <a:pt x="56148" y="1171074"/>
                  </a:lnTo>
                  <a:lnTo>
                    <a:pt x="320843" y="393032"/>
                  </a:lnTo>
                  <a:lnTo>
                    <a:pt x="625643" y="0"/>
                  </a:lnTo>
                  <a:lnTo>
                    <a:pt x="2366211" y="1243263"/>
                  </a:lnTo>
                  <a:lnTo>
                    <a:pt x="2045369" y="1612232"/>
                  </a:lnTo>
                  <a:lnTo>
                    <a:pt x="1820779" y="1933074"/>
                  </a:lnTo>
                  <a:lnTo>
                    <a:pt x="0" y="1909011"/>
                  </a:lnTo>
                  <a:close/>
                </a:path>
              </a:pathLst>
            </a:custGeom>
            <a:solidFill>
              <a:srgbClr val="C0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6"/>
            <p:cNvSpPr/>
            <p:nvPr/>
          </p:nvSpPr>
          <p:spPr>
            <a:xfrm>
              <a:off x="1251284" y="2991853"/>
              <a:ext cx="3168316" cy="2558715"/>
            </a:xfrm>
            <a:custGeom>
              <a:avLst/>
              <a:gdLst>
                <a:gd name="connsiteX0" fmla="*/ 0 w 3168316"/>
                <a:gd name="connsiteY0" fmla="*/ 1540042 h 2558715"/>
                <a:gd name="connsiteX1" fmla="*/ 336884 w 3168316"/>
                <a:gd name="connsiteY1" fmla="*/ 1026694 h 2558715"/>
                <a:gd name="connsiteX2" fmla="*/ 705853 w 3168316"/>
                <a:gd name="connsiteY2" fmla="*/ 593558 h 2558715"/>
                <a:gd name="connsiteX3" fmla="*/ 1147011 w 3168316"/>
                <a:gd name="connsiteY3" fmla="*/ 280736 h 2558715"/>
                <a:gd name="connsiteX4" fmla="*/ 1692442 w 3168316"/>
                <a:gd name="connsiteY4" fmla="*/ 8021 h 2558715"/>
                <a:gd name="connsiteX5" fmla="*/ 3168316 w 3168316"/>
                <a:gd name="connsiteY5" fmla="*/ 0 h 2558715"/>
                <a:gd name="connsiteX6" fmla="*/ 3144253 w 3168316"/>
                <a:gd name="connsiteY6" fmla="*/ 1644315 h 2558715"/>
                <a:gd name="connsiteX7" fmla="*/ 2791327 w 3168316"/>
                <a:gd name="connsiteY7" fmla="*/ 1804736 h 2558715"/>
                <a:gd name="connsiteX8" fmla="*/ 2398295 w 3168316"/>
                <a:gd name="connsiteY8" fmla="*/ 2029326 h 2558715"/>
                <a:gd name="connsiteX9" fmla="*/ 2133600 w 3168316"/>
                <a:gd name="connsiteY9" fmla="*/ 2253915 h 2558715"/>
                <a:gd name="connsiteX10" fmla="*/ 1852863 w 3168316"/>
                <a:gd name="connsiteY10" fmla="*/ 2558715 h 2558715"/>
                <a:gd name="connsiteX11" fmla="*/ 0 w 3168316"/>
                <a:gd name="connsiteY11" fmla="*/ 1540042 h 255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16" h="2558715">
                  <a:moveTo>
                    <a:pt x="0" y="1540042"/>
                  </a:moveTo>
                  <a:lnTo>
                    <a:pt x="336884" y="1026694"/>
                  </a:lnTo>
                  <a:lnTo>
                    <a:pt x="705853" y="593558"/>
                  </a:lnTo>
                  <a:lnTo>
                    <a:pt x="1147011" y="280736"/>
                  </a:lnTo>
                  <a:lnTo>
                    <a:pt x="1692442" y="8021"/>
                  </a:lnTo>
                  <a:lnTo>
                    <a:pt x="3168316" y="0"/>
                  </a:lnTo>
                  <a:lnTo>
                    <a:pt x="3144253" y="1644315"/>
                  </a:lnTo>
                  <a:lnTo>
                    <a:pt x="2791327" y="1804736"/>
                  </a:lnTo>
                  <a:lnTo>
                    <a:pt x="2398295" y="2029326"/>
                  </a:lnTo>
                  <a:lnTo>
                    <a:pt x="2133600" y="2253915"/>
                  </a:lnTo>
                  <a:lnTo>
                    <a:pt x="1852863" y="2558715"/>
                  </a:lnTo>
                  <a:lnTo>
                    <a:pt x="0" y="1540042"/>
                  </a:lnTo>
                  <a:close/>
                </a:path>
              </a:pathLst>
            </a:custGeom>
            <a:solidFill>
              <a:srgbClr val="FFC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asellaDiTesto 2"/>
          <p:cNvSpPr txBox="1"/>
          <p:nvPr/>
        </p:nvSpPr>
        <p:spPr>
          <a:xfrm>
            <a:off x="279991" y="520664"/>
            <a:ext cx="11531009" cy="523220"/>
          </a:xfrm>
          <a:prstGeom prst="rect">
            <a:avLst/>
          </a:prstGeom>
          <a:noFill/>
        </p:spPr>
        <p:txBody>
          <a:bodyPr wrap="square" rtlCol="0">
            <a:spAutoFit/>
          </a:bodyPr>
          <a:lstStyle/>
          <a:p>
            <a:r>
              <a:rPr lang="en-US" sz="2800" dirty="0">
                <a:solidFill>
                  <a:srgbClr val="0070C0"/>
                </a:solidFill>
              </a:rPr>
              <a:t>Climate change, stakeholders requests and available information </a:t>
            </a:r>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3</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6"/>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7"/>
            <a:stretch>
              <a:fillRect/>
            </a:stretch>
          </p:blipFill>
          <p:spPr>
            <a:xfrm>
              <a:off x="7300684" y="42623"/>
              <a:ext cx="1559379" cy="413119"/>
            </a:xfrm>
            <a:prstGeom prst="rect">
              <a:avLst/>
            </a:prstGeom>
          </p:spPr>
        </p:pic>
        <p:pic>
          <p:nvPicPr>
            <p:cNvPr id="51" name="Immagine 50"/>
            <p:cNvPicPr>
              <a:picLocks noChangeAspect="1"/>
            </p:cNvPicPr>
            <p:nvPr/>
          </p:nvPicPr>
          <p:blipFill>
            <a:blip r:embed="rId8"/>
            <a:stretch>
              <a:fillRect/>
            </a:stretch>
          </p:blipFill>
          <p:spPr>
            <a:xfrm>
              <a:off x="8743038" y="32404"/>
              <a:ext cx="1692734" cy="509860"/>
            </a:xfrm>
            <a:prstGeom prst="rect">
              <a:avLst/>
            </a:prstGeom>
          </p:spPr>
        </p:pic>
      </p:grpSp>
      <p:sp>
        <p:nvSpPr>
          <p:cNvPr id="12" name="Freccia a destra con strisce 11"/>
          <p:cNvSpPr/>
          <p:nvPr/>
        </p:nvSpPr>
        <p:spPr>
          <a:xfrm rot="5400000">
            <a:off x="5787351" y="2884235"/>
            <a:ext cx="550122" cy="869344"/>
          </a:xfrm>
          <a:prstGeom prst="strip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921573" y="1878078"/>
            <a:ext cx="2577822" cy="400110"/>
          </a:xfrm>
          <a:prstGeom prst="rect">
            <a:avLst/>
          </a:prstGeom>
          <a:noFill/>
        </p:spPr>
        <p:txBody>
          <a:bodyPr wrap="none" rtlCol="0">
            <a:spAutoFit/>
          </a:bodyPr>
          <a:lstStyle/>
          <a:p>
            <a:r>
              <a:rPr lang="en-US" sz="2000" dirty="0" smtClean="0"/>
              <a:t>Stakeholder effectivity </a:t>
            </a:r>
            <a:endParaRPr lang="en-US" sz="2000" dirty="0"/>
          </a:p>
        </p:txBody>
      </p:sp>
      <p:pic>
        <p:nvPicPr>
          <p:cNvPr id="15" name="Immagine 14"/>
          <p:cNvPicPr>
            <a:picLocks noChangeAspect="1"/>
          </p:cNvPicPr>
          <p:nvPr/>
        </p:nvPicPr>
        <p:blipFill>
          <a:blip r:embed="rId9"/>
          <a:stretch>
            <a:fillRect/>
          </a:stretch>
        </p:blipFill>
        <p:spPr>
          <a:xfrm>
            <a:off x="6806453" y="2712593"/>
            <a:ext cx="5214134" cy="3500437"/>
          </a:xfrm>
          <a:prstGeom prst="rect">
            <a:avLst/>
          </a:prstGeom>
        </p:spPr>
      </p:pic>
      <p:sp>
        <p:nvSpPr>
          <p:cNvPr id="16" name="CasellaDiTesto 15"/>
          <p:cNvSpPr txBox="1"/>
          <p:nvPr/>
        </p:nvSpPr>
        <p:spPr>
          <a:xfrm>
            <a:off x="9630343" y="1742355"/>
            <a:ext cx="1941750" cy="1015663"/>
          </a:xfrm>
          <a:prstGeom prst="rect">
            <a:avLst/>
          </a:prstGeom>
          <a:noFill/>
        </p:spPr>
        <p:txBody>
          <a:bodyPr wrap="none" rtlCol="0">
            <a:spAutoFit/>
          </a:bodyPr>
          <a:lstStyle/>
          <a:p>
            <a:pPr algn="ctr"/>
            <a:r>
              <a:rPr lang="en-US" sz="2000" dirty="0" smtClean="0"/>
              <a:t>Processes scales </a:t>
            </a:r>
          </a:p>
          <a:p>
            <a:pPr algn="ctr"/>
            <a:r>
              <a:rPr lang="en-US" sz="2000" dirty="0" smtClean="0"/>
              <a:t>and </a:t>
            </a:r>
          </a:p>
          <a:p>
            <a:pPr algn="ctr"/>
            <a:r>
              <a:rPr lang="en-US" sz="2000" dirty="0" smtClean="0"/>
              <a:t>models spectra</a:t>
            </a:r>
            <a:endParaRPr lang="en-US" sz="2000" dirty="0"/>
          </a:p>
        </p:txBody>
      </p:sp>
      <p:pic>
        <p:nvPicPr>
          <p:cNvPr id="17" name="Immagine 16"/>
          <p:cNvPicPr>
            <a:picLocks noChangeAspect="1"/>
          </p:cNvPicPr>
          <p:nvPr/>
        </p:nvPicPr>
        <p:blipFill>
          <a:blip r:embed="rId10"/>
          <a:stretch>
            <a:fillRect/>
          </a:stretch>
        </p:blipFill>
        <p:spPr>
          <a:xfrm>
            <a:off x="6693388" y="1235267"/>
            <a:ext cx="863394" cy="835741"/>
          </a:xfrm>
          <a:prstGeom prst="rect">
            <a:avLst/>
          </a:prstGeom>
        </p:spPr>
      </p:pic>
      <p:sp>
        <p:nvSpPr>
          <p:cNvPr id="18" name="Freccia circolare in giù 17"/>
          <p:cNvSpPr/>
          <p:nvPr/>
        </p:nvSpPr>
        <p:spPr>
          <a:xfrm flipH="1">
            <a:off x="3238023" y="1395669"/>
            <a:ext cx="6466114" cy="1927531"/>
          </a:xfrm>
          <a:prstGeom prst="curvedDownArrow">
            <a:avLst>
              <a:gd name="adj1" fmla="val 12084"/>
              <a:gd name="adj2" fmla="val 50000"/>
              <a:gd name="adj3" fmla="val 25000"/>
            </a:avLst>
          </a:prstGeom>
          <a:solidFill>
            <a:srgbClr val="7030A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 name="Immagine 18"/>
          <p:cNvPicPr>
            <a:picLocks noChangeAspect="1"/>
          </p:cNvPicPr>
          <p:nvPr/>
        </p:nvPicPr>
        <p:blipFill>
          <a:blip r:embed="rId11"/>
          <a:stretch>
            <a:fillRect/>
          </a:stretch>
        </p:blipFill>
        <p:spPr>
          <a:xfrm>
            <a:off x="4568208" y="1329869"/>
            <a:ext cx="2180395" cy="452381"/>
          </a:xfrm>
          <a:prstGeom prst="rect">
            <a:avLst/>
          </a:prstGeom>
        </p:spPr>
      </p:pic>
      <p:pic>
        <p:nvPicPr>
          <p:cNvPr id="20" name="Immagine 19"/>
          <p:cNvPicPr>
            <a:picLocks noChangeAspect="1"/>
          </p:cNvPicPr>
          <p:nvPr/>
        </p:nvPicPr>
        <p:blipFill>
          <a:blip r:embed="rId12"/>
          <a:stretch>
            <a:fillRect/>
          </a:stretch>
        </p:blipFill>
        <p:spPr>
          <a:xfrm>
            <a:off x="5525861" y="4170250"/>
            <a:ext cx="1103546" cy="514988"/>
          </a:xfrm>
          <a:prstGeom prst="rect">
            <a:avLst/>
          </a:prstGeom>
        </p:spPr>
      </p:pic>
      <p:grpSp>
        <p:nvGrpSpPr>
          <p:cNvPr id="21" name="Gruppo 20"/>
          <p:cNvGrpSpPr/>
          <p:nvPr/>
        </p:nvGrpSpPr>
        <p:grpSpPr>
          <a:xfrm>
            <a:off x="5525861" y="3672476"/>
            <a:ext cx="1087960" cy="535911"/>
            <a:chOff x="747151" y="1547589"/>
            <a:chExt cx="3362438" cy="1689676"/>
          </a:xfrm>
        </p:grpSpPr>
        <p:pic>
          <p:nvPicPr>
            <p:cNvPr id="22" name="Immagine 21"/>
            <p:cNvPicPr>
              <a:picLocks noChangeAspect="1"/>
            </p:cNvPicPr>
            <p:nvPr/>
          </p:nvPicPr>
          <p:blipFill>
            <a:blip r:embed="rId13"/>
            <a:stretch>
              <a:fillRect/>
            </a:stretch>
          </p:blipFill>
          <p:spPr>
            <a:xfrm>
              <a:off x="747151" y="1547589"/>
              <a:ext cx="1694436" cy="1689676"/>
            </a:xfrm>
            <a:prstGeom prst="rect">
              <a:avLst/>
            </a:prstGeom>
          </p:spPr>
        </p:pic>
        <p:pic>
          <p:nvPicPr>
            <p:cNvPr id="23" name="Immagine 22"/>
            <p:cNvPicPr>
              <a:picLocks noChangeAspect="1"/>
            </p:cNvPicPr>
            <p:nvPr/>
          </p:nvPicPr>
          <p:blipFill>
            <a:blip r:embed="rId14"/>
            <a:stretch>
              <a:fillRect/>
            </a:stretch>
          </p:blipFill>
          <p:spPr>
            <a:xfrm>
              <a:off x="2420774" y="1548450"/>
              <a:ext cx="1688815" cy="1688815"/>
            </a:xfrm>
            <a:prstGeom prst="rect">
              <a:avLst/>
            </a:prstGeom>
          </p:spPr>
        </p:pic>
        <p:sp>
          <p:nvSpPr>
            <p:cNvPr id="24" name="CasellaDiTesto 23"/>
            <p:cNvSpPr txBox="1"/>
            <p:nvPr/>
          </p:nvSpPr>
          <p:spPr>
            <a:xfrm>
              <a:off x="1062623" y="2053321"/>
              <a:ext cx="962351" cy="557968"/>
            </a:xfrm>
            <a:prstGeom prst="rect">
              <a:avLst/>
            </a:prstGeom>
            <a:noFill/>
          </p:spPr>
          <p:txBody>
            <a:bodyPr wrap="none" rtlCol="0">
              <a:spAutoFit/>
            </a:bodyPr>
            <a:lstStyle/>
            <a:p>
              <a:r>
                <a:rPr lang="it-IT" sz="1050" dirty="0" smtClean="0">
                  <a:solidFill>
                    <a:srgbClr val="FFFF00"/>
                  </a:solidFill>
                </a:rPr>
                <a:t>Euro</a:t>
              </a:r>
              <a:endParaRPr lang="it-IT" sz="1050" dirty="0">
                <a:solidFill>
                  <a:srgbClr val="FFFF00"/>
                </a:solidFill>
              </a:endParaRPr>
            </a:p>
          </p:txBody>
        </p:sp>
        <p:sp>
          <p:nvSpPr>
            <p:cNvPr id="25" name="CasellaDiTesto 24"/>
            <p:cNvSpPr txBox="1"/>
            <p:nvPr/>
          </p:nvSpPr>
          <p:spPr>
            <a:xfrm>
              <a:off x="2866971" y="2100039"/>
              <a:ext cx="884856" cy="507242"/>
            </a:xfrm>
            <a:prstGeom prst="rect">
              <a:avLst/>
            </a:prstGeom>
            <a:noFill/>
          </p:spPr>
          <p:txBody>
            <a:bodyPr wrap="none" rtlCol="0">
              <a:spAutoFit/>
            </a:bodyPr>
            <a:lstStyle/>
            <a:p>
              <a:r>
                <a:rPr lang="it-IT" sz="900" dirty="0" err="1" smtClean="0">
                  <a:solidFill>
                    <a:srgbClr val="FFFF00"/>
                  </a:solidFill>
                </a:rPr>
                <a:t>Med</a:t>
              </a:r>
              <a:endParaRPr lang="it-IT" sz="900" dirty="0">
                <a:solidFill>
                  <a:srgbClr val="FFFF00"/>
                </a:solidFill>
              </a:endParaRPr>
            </a:p>
          </p:txBody>
        </p:sp>
      </p:grpSp>
      <p:sp>
        <p:nvSpPr>
          <p:cNvPr id="27" name="Freccia circolare in giù 26"/>
          <p:cNvSpPr/>
          <p:nvPr/>
        </p:nvSpPr>
        <p:spPr>
          <a:xfrm flipH="1">
            <a:off x="3519486" y="3152456"/>
            <a:ext cx="5615615" cy="997032"/>
          </a:xfrm>
          <a:prstGeom prst="curvedDownArrow">
            <a:avLst/>
          </a:prstGeom>
          <a:solidFill>
            <a:schemeClr val="accent1">
              <a:lumMod val="60000"/>
              <a:lumOff val="40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ccia circolare in giù 27"/>
          <p:cNvSpPr/>
          <p:nvPr/>
        </p:nvSpPr>
        <p:spPr>
          <a:xfrm flipH="1" flipV="1">
            <a:off x="2324075" y="5353040"/>
            <a:ext cx="6357282" cy="411208"/>
          </a:xfrm>
          <a:prstGeom prst="curvedDownArrow">
            <a:avLst/>
          </a:prstGeom>
          <a:solidFill>
            <a:srgbClr val="C00000">
              <a:alpha val="3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uppo 28"/>
          <p:cNvGrpSpPr/>
          <p:nvPr/>
        </p:nvGrpSpPr>
        <p:grpSpPr>
          <a:xfrm>
            <a:off x="4990554" y="5041620"/>
            <a:ext cx="1977529" cy="753126"/>
            <a:chOff x="5347957" y="5911001"/>
            <a:chExt cx="1977529" cy="753126"/>
          </a:xfrm>
        </p:grpSpPr>
        <p:sp>
          <p:nvSpPr>
            <p:cNvPr id="30" name="Rettangolo arrotondato 29"/>
            <p:cNvSpPr/>
            <p:nvPr/>
          </p:nvSpPr>
          <p:spPr>
            <a:xfrm>
              <a:off x="5347957" y="5925569"/>
              <a:ext cx="1967912" cy="73855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0008" y="6248040"/>
              <a:ext cx="796571" cy="30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ettangolo 31"/>
            <p:cNvSpPr/>
            <p:nvPr/>
          </p:nvSpPr>
          <p:spPr>
            <a:xfrm>
              <a:off x="5486521" y="5911001"/>
              <a:ext cx="1838965" cy="307777"/>
            </a:xfrm>
            <a:prstGeom prst="rect">
              <a:avLst/>
            </a:prstGeom>
          </p:spPr>
          <p:txBody>
            <a:bodyPr wrap="none">
              <a:spAutoFit/>
            </a:bodyPr>
            <a:lstStyle/>
            <a:p>
              <a:r>
                <a:rPr lang="en-US" sz="1400" dirty="0"/>
                <a:t>Local </a:t>
              </a:r>
              <a:r>
                <a:rPr lang="en-US" sz="1400" dirty="0" smtClean="0"/>
                <a:t>Scientific Entities</a:t>
              </a:r>
              <a:endParaRPr lang="en-US" sz="1400" dirty="0"/>
            </a:p>
          </p:txBody>
        </p:sp>
        <p:sp>
          <p:nvSpPr>
            <p:cNvPr id="33" name="Rettangolo 32"/>
            <p:cNvSpPr/>
            <p:nvPr/>
          </p:nvSpPr>
          <p:spPr>
            <a:xfrm>
              <a:off x="5486521" y="6140906"/>
              <a:ext cx="793487" cy="523220"/>
            </a:xfrm>
            <a:prstGeom prst="rect">
              <a:avLst/>
            </a:prstGeom>
          </p:spPr>
          <p:txBody>
            <a:bodyPr wrap="none">
              <a:spAutoFit/>
            </a:bodyPr>
            <a:lstStyle/>
            <a:p>
              <a:r>
                <a:rPr lang="en-US" sz="1400" dirty="0" smtClean="0"/>
                <a:t>Univ.</a:t>
              </a:r>
            </a:p>
            <a:p>
              <a:r>
                <a:rPr lang="en-US" sz="1400" dirty="0" smtClean="0"/>
                <a:t>Res. </a:t>
              </a:r>
              <a:r>
                <a:rPr lang="en-US" sz="1400" dirty="0" err="1" smtClean="0"/>
                <a:t>Inst</a:t>
              </a:r>
              <a:endParaRPr lang="en-US" sz="1400" dirty="0"/>
            </a:p>
          </p:txBody>
        </p:sp>
      </p:grpSp>
      <p:sp>
        <p:nvSpPr>
          <p:cNvPr id="34" name="CasellaDiTesto 33"/>
          <p:cNvSpPr txBox="1"/>
          <p:nvPr/>
        </p:nvSpPr>
        <p:spPr>
          <a:xfrm>
            <a:off x="4458501" y="2060616"/>
            <a:ext cx="2934666" cy="1015663"/>
          </a:xfrm>
          <a:prstGeom prst="rect">
            <a:avLst/>
          </a:prstGeom>
          <a:noFill/>
        </p:spPr>
        <p:txBody>
          <a:bodyPr wrap="square" rtlCol="0">
            <a:spAutoFit/>
          </a:bodyPr>
          <a:lstStyle/>
          <a:p>
            <a:pPr algn="just"/>
            <a:r>
              <a:rPr lang="en-US" sz="1000" dirty="0" smtClean="0"/>
              <a:t>IPCC AR6 </a:t>
            </a:r>
            <a:r>
              <a:rPr lang="en-US" sz="1000" dirty="0"/>
              <a:t>WGI </a:t>
            </a:r>
            <a:r>
              <a:rPr lang="en-US" sz="1000" dirty="0" smtClean="0"/>
              <a:t>Atlas shows CORDEX </a:t>
            </a:r>
            <a:r>
              <a:rPr lang="en-US" sz="1000" dirty="0"/>
              <a:t>and </a:t>
            </a:r>
            <a:r>
              <a:rPr lang="en-US" sz="1000" dirty="0" smtClean="0"/>
              <a:t>CMIP5 have remarkably </a:t>
            </a:r>
            <a:r>
              <a:rPr lang="en-US" sz="1000" dirty="0"/>
              <a:t>similar scaling relationships and </a:t>
            </a:r>
            <a:r>
              <a:rPr lang="en-US" sz="1000" dirty="0" smtClean="0"/>
              <a:t>robustness </a:t>
            </a:r>
            <a:r>
              <a:rPr lang="en-US" sz="1000" dirty="0"/>
              <a:t>in the emergence of the climate </a:t>
            </a:r>
            <a:r>
              <a:rPr lang="en-US" sz="1000" dirty="0" smtClean="0"/>
              <a:t>change signal. These support </a:t>
            </a:r>
            <a:r>
              <a:rPr lang="en-US" sz="1000" dirty="0"/>
              <a:t>the use of regional climate models in the context of global warming level studies. </a:t>
            </a:r>
          </a:p>
        </p:txBody>
      </p:sp>
    </p:spTree>
    <p:extLst>
      <p:ext uri="{BB962C8B-B14F-4D97-AF65-F5344CB8AC3E}">
        <p14:creationId xmlns:p14="http://schemas.microsoft.com/office/powerpoint/2010/main" val="2278338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79991" y="520664"/>
            <a:ext cx="11531009" cy="523220"/>
          </a:xfrm>
          <a:prstGeom prst="rect">
            <a:avLst/>
          </a:prstGeom>
          <a:noFill/>
        </p:spPr>
        <p:txBody>
          <a:bodyPr wrap="square" rtlCol="0">
            <a:spAutoFit/>
          </a:bodyPr>
          <a:lstStyle/>
          <a:p>
            <a:r>
              <a:rPr lang="en-US" sz="2800" dirty="0" smtClean="0">
                <a:solidFill>
                  <a:srgbClr val="0070C0"/>
                </a:solidFill>
              </a:rPr>
              <a:t>Environmental feedbacks </a:t>
            </a:r>
            <a:r>
              <a:rPr lang="en-US" sz="2800" dirty="0">
                <a:solidFill>
                  <a:srgbClr val="0070C0"/>
                </a:solidFill>
              </a:rPr>
              <a:t>and </a:t>
            </a:r>
            <a:r>
              <a:rPr lang="en-US" sz="2800" dirty="0" smtClean="0">
                <a:solidFill>
                  <a:srgbClr val="0070C0"/>
                </a:solidFill>
              </a:rPr>
              <a:t>complexity simulation</a:t>
            </a:r>
            <a:endParaRPr lang="en-US" sz="2800" dirty="0">
              <a:solidFill>
                <a:srgbClr val="0070C0"/>
              </a:solidFill>
            </a:endParaRPr>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4</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4"/>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5"/>
            <a:stretch>
              <a:fillRect/>
            </a:stretch>
          </p:blipFill>
          <p:spPr>
            <a:xfrm>
              <a:off x="7300684" y="42623"/>
              <a:ext cx="1559379" cy="413119"/>
            </a:xfrm>
            <a:prstGeom prst="rect">
              <a:avLst/>
            </a:prstGeom>
          </p:spPr>
        </p:pic>
        <p:pic>
          <p:nvPicPr>
            <p:cNvPr id="51" name="Immagine 50"/>
            <p:cNvPicPr>
              <a:picLocks noChangeAspect="1"/>
            </p:cNvPicPr>
            <p:nvPr/>
          </p:nvPicPr>
          <p:blipFill>
            <a:blip r:embed="rId6"/>
            <a:stretch>
              <a:fillRect/>
            </a:stretch>
          </p:blipFill>
          <p:spPr>
            <a:xfrm>
              <a:off x="8743038" y="32404"/>
              <a:ext cx="1692734" cy="509860"/>
            </a:xfrm>
            <a:prstGeom prst="rect">
              <a:avLst/>
            </a:prstGeom>
          </p:spPr>
        </p:pic>
      </p:grpSp>
      <p:pic>
        <p:nvPicPr>
          <p:cNvPr id="12" name="Immagine 11"/>
          <p:cNvPicPr>
            <a:picLocks noChangeAspect="1"/>
          </p:cNvPicPr>
          <p:nvPr/>
        </p:nvPicPr>
        <p:blipFill>
          <a:blip r:embed="rId7"/>
          <a:stretch>
            <a:fillRect/>
          </a:stretch>
        </p:blipFill>
        <p:spPr>
          <a:xfrm>
            <a:off x="4508268" y="1254039"/>
            <a:ext cx="7495170" cy="5106239"/>
          </a:xfrm>
          <a:prstGeom prst="rect">
            <a:avLst/>
          </a:prstGeom>
        </p:spPr>
      </p:pic>
      <p:sp>
        <p:nvSpPr>
          <p:cNvPr id="13" name="CasellaDiTesto 12"/>
          <p:cNvSpPr txBox="1"/>
          <p:nvPr/>
        </p:nvSpPr>
        <p:spPr>
          <a:xfrm>
            <a:off x="199484" y="1435853"/>
            <a:ext cx="4372515" cy="5509200"/>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dirty="0" smtClean="0"/>
              <a:t>Feedback across the scales are the reality.</a:t>
            </a:r>
          </a:p>
          <a:p>
            <a:pPr marL="285750" indent="-285750">
              <a:spcAft>
                <a:spcPts val="2400"/>
              </a:spcAft>
              <a:buFont typeface="Arial" panose="020B0604020202020204" pitchFamily="34" charset="0"/>
              <a:buChar char="•"/>
            </a:pPr>
            <a:r>
              <a:rPr lang="en-US" dirty="0" smtClean="0"/>
              <a:t>Feedback is an essential element for complexity.</a:t>
            </a:r>
          </a:p>
          <a:p>
            <a:pPr marL="285750" indent="-285750">
              <a:spcAft>
                <a:spcPts val="2400"/>
              </a:spcAft>
              <a:buFont typeface="Arial" panose="020B0604020202020204" pitchFamily="34" charset="0"/>
              <a:buChar char="•"/>
            </a:pPr>
            <a:r>
              <a:rPr lang="en-US" dirty="0" smtClean="0"/>
              <a:t>In climate downscaling</a:t>
            </a:r>
            <a:r>
              <a:rPr lang="en-US" dirty="0"/>
              <a:t> </a:t>
            </a:r>
            <a:r>
              <a:rPr lang="en-US" dirty="0" smtClean="0"/>
              <a:t>for </a:t>
            </a:r>
            <a:r>
              <a:rPr lang="en-US" dirty="0"/>
              <a:t>small domains, upward </a:t>
            </a:r>
            <a:r>
              <a:rPr lang="en-US" dirty="0" smtClean="0"/>
              <a:t>feedback is considered to be significantly weaker than boundary forcing.</a:t>
            </a:r>
          </a:p>
          <a:p>
            <a:pPr marL="285750" indent="-285750">
              <a:spcAft>
                <a:spcPts val="2400"/>
              </a:spcAft>
              <a:buFont typeface="Arial" panose="020B0604020202020204" pitchFamily="34" charset="0"/>
              <a:buChar char="•"/>
            </a:pPr>
            <a:r>
              <a:rPr lang="en-US" dirty="0" smtClean="0"/>
              <a:t>One way model is a practical way to transfer the boundary signal into the simulation domain.</a:t>
            </a:r>
          </a:p>
          <a:p>
            <a:pPr marL="285750" indent="-285750">
              <a:spcAft>
                <a:spcPts val="2400"/>
              </a:spcAft>
              <a:buFont typeface="Arial" panose="020B0604020202020204" pitchFamily="34" charset="0"/>
              <a:buChar char="•"/>
            </a:pPr>
            <a:r>
              <a:rPr lang="en-US" dirty="0" smtClean="0"/>
              <a:t>Forcing from boundary is expected too generate a reliable response at the local scale.</a:t>
            </a:r>
          </a:p>
          <a:p>
            <a:pPr marL="285750" indent="-285750">
              <a:spcAft>
                <a:spcPts val="2400"/>
              </a:spcAft>
              <a:buFont typeface="Arial" panose="020B0604020202020204" pitchFamily="34" charset="0"/>
              <a:buChar char="•"/>
            </a:pPr>
            <a:endParaRPr lang="en-US" dirty="0" smtClean="0"/>
          </a:p>
        </p:txBody>
      </p:sp>
      <p:sp>
        <p:nvSpPr>
          <p:cNvPr id="14" name="Freccia a destra con strisce 13"/>
          <p:cNvSpPr/>
          <p:nvPr/>
        </p:nvSpPr>
        <p:spPr>
          <a:xfrm rot="19118282">
            <a:off x="6179771" y="4184141"/>
            <a:ext cx="535021" cy="379379"/>
          </a:xfrm>
          <a:prstGeom prst="stripedRightArrow">
            <a:avLst/>
          </a:prstGeom>
          <a:gradFill>
            <a:gsLst>
              <a:gs pos="0">
                <a:schemeClr val="accent2">
                  <a:lumMod val="75000"/>
                </a:schemeClr>
              </a:gs>
              <a:gs pos="100000">
                <a:schemeClr val="accent6">
                  <a:lumMod val="60000"/>
                  <a:lumOff val="4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ccia a destra con strisce 14"/>
          <p:cNvSpPr/>
          <p:nvPr/>
        </p:nvSpPr>
        <p:spPr>
          <a:xfrm rot="9234115">
            <a:off x="7062240" y="4486591"/>
            <a:ext cx="700503" cy="810500"/>
          </a:xfrm>
          <a:prstGeom prst="stripedRightArrow">
            <a:avLst>
              <a:gd name="adj1" fmla="val 50234"/>
              <a:gd name="adj2" fmla="val 50000"/>
            </a:avLst>
          </a:prstGeom>
          <a:gradFill>
            <a:gsLst>
              <a:gs pos="0">
                <a:schemeClr val="accent6">
                  <a:lumMod val="60000"/>
                  <a:lumOff val="40000"/>
                </a:schemeClr>
              </a:gs>
              <a:gs pos="100000">
                <a:schemeClr val="accent2">
                  <a:lumMod val="60000"/>
                  <a:lumOff val="4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a destra con strisce 15"/>
          <p:cNvSpPr/>
          <p:nvPr/>
        </p:nvSpPr>
        <p:spPr>
          <a:xfrm rot="19118282">
            <a:off x="7674642" y="2601241"/>
            <a:ext cx="535021" cy="379379"/>
          </a:xfrm>
          <a:prstGeom prst="stripedRightArrow">
            <a:avLst/>
          </a:prstGeom>
          <a:gradFill>
            <a:gsLst>
              <a:gs pos="0">
                <a:schemeClr val="accent6">
                  <a:lumMod val="60000"/>
                  <a:lumOff val="40000"/>
                </a:schemeClr>
              </a:gs>
              <a:gs pos="100000">
                <a:srgbClr val="7030A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ccia a destra con strisce 16"/>
          <p:cNvSpPr/>
          <p:nvPr/>
        </p:nvSpPr>
        <p:spPr>
          <a:xfrm rot="7450778">
            <a:off x="8787009" y="2903691"/>
            <a:ext cx="700503" cy="810500"/>
          </a:xfrm>
          <a:prstGeom prst="stripedRightArrow">
            <a:avLst>
              <a:gd name="adj1" fmla="val 50234"/>
              <a:gd name="adj2" fmla="val 50000"/>
            </a:avLst>
          </a:prstGeom>
          <a:gradFill>
            <a:gsLst>
              <a:gs pos="0">
                <a:srgbClr val="7030A0"/>
              </a:gs>
              <a:gs pos="100000">
                <a:schemeClr val="accent6">
                  <a:lumMod val="60000"/>
                  <a:lumOff val="4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887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8194" y="1043884"/>
            <a:ext cx="12113806" cy="1200329"/>
          </a:xfrm>
          <a:prstGeom prst="rect">
            <a:avLst/>
          </a:prstGeom>
          <a:noFill/>
        </p:spPr>
        <p:txBody>
          <a:bodyPr wrap="square" rtlCol="0">
            <a:spAutoFit/>
          </a:bodyPr>
          <a:lstStyle/>
          <a:p>
            <a:pPr marL="342900" indent="-342900">
              <a:buFont typeface="Wingdings" panose="05000000000000000000" pitchFamily="2" charset="2"/>
              <a:buChar char="q"/>
            </a:pPr>
            <a:r>
              <a:rPr lang="en-US" dirty="0" smtClean="0"/>
              <a:t>Complex system are described by many variables (fields of 3D environmental systems).</a:t>
            </a:r>
          </a:p>
          <a:p>
            <a:pPr marL="342900" indent="-342900">
              <a:buFont typeface="Wingdings" panose="05000000000000000000" pitchFamily="2" charset="2"/>
              <a:buChar char="q"/>
            </a:pPr>
            <a:r>
              <a:rPr lang="en-US" dirty="0" smtClean="0"/>
              <a:t>Dynamical evolution of complex systems is an orbit in a multidimensional state phase.</a:t>
            </a:r>
          </a:p>
          <a:p>
            <a:pPr marL="342900" indent="-342900">
              <a:buFont typeface="Wingdings" panose="05000000000000000000" pitchFamily="2" charset="2"/>
              <a:buChar char="q"/>
            </a:pPr>
            <a:r>
              <a:rPr lang="en-US" dirty="0" smtClean="0"/>
              <a:t>Nobody knows the orbit without uncertainty. So uncertainty is essential to analyze the system evolution.</a:t>
            </a:r>
          </a:p>
          <a:p>
            <a:pPr marL="342900" indent="-342900">
              <a:buFont typeface="Wingdings" panose="05000000000000000000" pitchFamily="2" charset="2"/>
              <a:buChar char="q"/>
            </a:pPr>
            <a:r>
              <a:rPr lang="en-US" dirty="0" smtClean="0"/>
              <a:t>Ensemble of simulations allows the exploration of the phase state areas (of uncertainty) in which the complex system lives.</a:t>
            </a:r>
            <a:endParaRPr lang="en-US" dirty="0"/>
          </a:p>
        </p:txBody>
      </p:sp>
      <p:sp>
        <p:nvSpPr>
          <p:cNvPr id="3" name="CasellaDiTesto 2"/>
          <p:cNvSpPr txBox="1"/>
          <p:nvPr/>
        </p:nvSpPr>
        <p:spPr>
          <a:xfrm>
            <a:off x="279991" y="520664"/>
            <a:ext cx="11531009" cy="523220"/>
          </a:xfrm>
          <a:prstGeom prst="rect">
            <a:avLst/>
          </a:prstGeom>
          <a:noFill/>
        </p:spPr>
        <p:txBody>
          <a:bodyPr wrap="square" rtlCol="0">
            <a:spAutoFit/>
          </a:bodyPr>
          <a:lstStyle/>
          <a:p>
            <a:r>
              <a:rPr lang="en-US" sz="2800" dirty="0" smtClean="0">
                <a:solidFill>
                  <a:srgbClr val="0070C0"/>
                </a:solidFill>
              </a:rPr>
              <a:t>The importance of</a:t>
            </a:r>
            <a:r>
              <a:rPr lang="en-US" sz="2800" dirty="0">
                <a:solidFill>
                  <a:srgbClr val="0070C0"/>
                </a:solidFill>
              </a:rPr>
              <a:t> </a:t>
            </a:r>
            <a:r>
              <a:rPr lang="en-US" sz="2800" dirty="0" smtClean="0">
                <a:solidFill>
                  <a:srgbClr val="0070C0"/>
                </a:solidFill>
              </a:rPr>
              <a:t>an ensemble of simulations</a:t>
            </a:r>
            <a:endParaRPr lang="en-US" sz="2800" dirty="0">
              <a:solidFill>
                <a:srgbClr val="0070C0"/>
              </a:solidFill>
            </a:endParaRPr>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5</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4"/>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5"/>
            <a:stretch>
              <a:fillRect/>
            </a:stretch>
          </p:blipFill>
          <p:spPr>
            <a:xfrm>
              <a:off x="7300684" y="42623"/>
              <a:ext cx="1559379" cy="413119"/>
            </a:xfrm>
            <a:prstGeom prst="rect">
              <a:avLst/>
            </a:prstGeom>
          </p:spPr>
        </p:pic>
        <p:pic>
          <p:nvPicPr>
            <p:cNvPr id="51" name="Immagine 50"/>
            <p:cNvPicPr>
              <a:picLocks noChangeAspect="1"/>
            </p:cNvPicPr>
            <p:nvPr/>
          </p:nvPicPr>
          <p:blipFill>
            <a:blip r:embed="rId6"/>
            <a:stretch>
              <a:fillRect/>
            </a:stretch>
          </p:blipFill>
          <p:spPr>
            <a:xfrm>
              <a:off x="8743038" y="32404"/>
              <a:ext cx="1692734" cy="509860"/>
            </a:xfrm>
            <a:prstGeom prst="rect">
              <a:avLst/>
            </a:prstGeom>
          </p:spPr>
        </p:pic>
      </p:grpSp>
      <p:pic>
        <p:nvPicPr>
          <p:cNvPr id="5" name="Immagine 4"/>
          <p:cNvPicPr>
            <a:picLocks noChangeAspect="1"/>
          </p:cNvPicPr>
          <p:nvPr/>
        </p:nvPicPr>
        <p:blipFill>
          <a:blip r:embed="rId7"/>
          <a:stretch>
            <a:fillRect/>
          </a:stretch>
        </p:blipFill>
        <p:spPr>
          <a:xfrm>
            <a:off x="906105" y="2156891"/>
            <a:ext cx="9609495" cy="4709130"/>
          </a:xfrm>
          <a:prstGeom prst="rect">
            <a:avLst/>
          </a:prstGeom>
        </p:spPr>
      </p:pic>
    </p:spTree>
    <p:extLst>
      <p:ext uri="{BB962C8B-B14F-4D97-AF65-F5344CB8AC3E}">
        <p14:creationId xmlns:p14="http://schemas.microsoft.com/office/powerpoint/2010/main" val="70894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magine 56"/>
          <p:cNvPicPr>
            <a:picLocks noChangeAspect="1"/>
          </p:cNvPicPr>
          <p:nvPr/>
        </p:nvPicPr>
        <p:blipFill>
          <a:blip r:embed="rId2">
            <a:extLst>
              <a:ext uri="{BEBA8EAE-BF5A-486C-A8C5-ECC9F3942E4B}">
                <a14:imgProps xmlns:a14="http://schemas.microsoft.com/office/drawing/2010/main">
                  <a14:imgLayer r:embed="rId3">
                    <a14:imgEffect>
                      <a14:colorTemperature colorTemp="3000"/>
                    </a14:imgEffect>
                  </a14:imgLayer>
                </a14:imgProps>
              </a:ext>
            </a:extLst>
          </a:blip>
          <a:stretch>
            <a:fillRect/>
          </a:stretch>
        </p:blipFill>
        <p:spPr>
          <a:xfrm>
            <a:off x="9498829" y="1538066"/>
            <a:ext cx="1212348" cy="1715779"/>
          </a:xfrm>
          <a:prstGeom prst="rect">
            <a:avLst/>
          </a:prstGeom>
        </p:spPr>
      </p:pic>
      <p:sp>
        <p:nvSpPr>
          <p:cNvPr id="2" name="CasellaDiTesto 1"/>
          <p:cNvSpPr txBox="1"/>
          <p:nvPr/>
        </p:nvSpPr>
        <p:spPr>
          <a:xfrm>
            <a:off x="302452" y="3454409"/>
            <a:ext cx="2547428" cy="553998"/>
          </a:xfrm>
          <a:prstGeom prst="rect">
            <a:avLst/>
          </a:prstGeom>
          <a:noFill/>
        </p:spPr>
        <p:txBody>
          <a:bodyPr wrap="none" rtlCol="0">
            <a:spAutoFit/>
          </a:bodyPr>
          <a:lstStyle/>
          <a:p>
            <a:pPr algn="ctr"/>
            <a:r>
              <a:rPr lang="en-US" dirty="0" smtClean="0"/>
              <a:t>The Benchmark</a:t>
            </a:r>
          </a:p>
          <a:p>
            <a:pPr algn="ctr"/>
            <a:r>
              <a:rPr lang="en-US" sz="1200" dirty="0" smtClean="0"/>
              <a:t>(the current state of the local climate)</a:t>
            </a:r>
            <a:endParaRPr lang="en-US" sz="1200" dirty="0"/>
          </a:p>
        </p:txBody>
      </p:sp>
      <p:sp>
        <p:nvSpPr>
          <p:cNvPr id="3" name="CasellaDiTesto 2"/>
          <p:cNvSpPr txBox="1"/>
          <p:nvPr/>
        </p:nvSpPr>
        <p:spPr>
          <a:xfrm>
            <a:off x="379828" y="520664"/>
            <a:ext cx="11812171" cy="523220"/>
          </a:xfrm>
          <a:prstGeom prst="rect">
            <a:avLst/>
          </a:prstGeom>
          <a:noFill/>
        </p:spPr>
        <p:txBody>
          <a:bodyPr wrap="square" rtlCol="0">
            <a:spAutoFit/>
          </a:bodyPr>
          <a:lstStyle/>
          <a:p>
            <a:r>
              <a:rPr lang="en-US" sz="2800" dirty="0" smtClean="0">
                <a:solidFill>
                  <a:srgbClr val="0070C0"/>
                </a:solidFill>
              </a:rPr>
              <a:t>The elements: benchmark, perturbations and anomalies</a:t>
            </a:r>
            <a:endParaRPr lang="en-US" sz="2800" dirty="0">
              <a:solidFill>
                <a:srgbClr val="0070C0"/>
              </a:solidFill>
            </a:endParaRPr>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6</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6"/>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7"/>
            <a:stretch>
              <a:fillRect/>
            </a:stretch>
          </p:blipFill>
          <p:spPr>
            <a:xfrm>
              <a:off x="7300684" y="42623"/>
              <a:ext cx="1559379" cy="413119"/>
            </a:xfrm>
            <a:prstGeom prst="rect">
              <a:avLst/>
            </a:prstGeom>
          </p:spPr>
        </p:pic>
        <p:pic>
          <p:nvPicPr>
            <p:cNvPr id="51" name="Immagine 50"/>
            <p:cNvPicPr>
              <a:picLocks noChangeAspect="1"/>
            </p:cNvPicPr>
            <p:nvPr/>
          </p:nvPicPr>
          <p:blipFill>
            <a:blip r:embed="rId8"/>
            <a:stretch>
              <a:fillRect/>
            </a:stretch>
          </p:blipFill>
          <p:spPr>
            <a:xfrm>
              <a:off x="8743038" y="32404"/>
              <a:ext cx="1692734" cy="509860"/>
            </a:xfrm>
            <a:prstGeom prst="rect">
              <a:avLst/>
            </a:prstGeom>
          </p:spPr>
        </p:pic>
      </p:grpSp>
      <p:pic>
        <p:nvPicPr>
          <p:cNvPr id="14" name="Immagine 13"/>
          <p:cNvPicPr>
            <a:picLocks noChangeAspect="1"/>
          </p:cNvPicPr>
          <p:nvPr/>
        </p:nvPicPr>
        <p:blipFill>
          <a:blip r:embed="rId9"/>
          <a:stretch>
            <a:fillRect/>
          </a:stretch>
        </p:blipFill>
        <p:spPr>
          <a:xfrm>
            <a:off x="1018736" y="4626017"/>
            <a:ext cx="2308240" cy="1907477"/>
          </a:xfrm>
          <a:prstGeom prst="rect">
            <a:avLst/>
          </a:prstGeom>
          <a:scene3d>
            <a:camera prst="orthographicFront">
              <a:rot lat="488029" lon="19297744" rev="815017"/>
            </a:camera>
            <a:lightRig rig="threePt" dir="t"/>
          </a:scene3d>
        </p:spPr>
      </p:pic>
      <p:pic>
        <p:nvPicPr>
          <p:cNvPr id="15" name="Immagine 14"/>
          <p:cNvPicPr>
            <a:picLocks noChangeAspect="1"/>
          </p:cNvPicPr>
          <p:nvPr/>
        </p:nvPicPr>
        <p:blipFill>
          <a:blip r:embed="rId10"/>
          <a:stretch>
            <a:fillRect/>
          </a:stretch>
        </p:blipFill>
        <p:spPr>
          <a:xfrm>
            <a:off x="1853280" y="4737076"/>
            <a:ext cx="2347792" cy="1923066"/>
          </a:xfrm>
          <a:prstGeom prst="rect">
            <a:avLst/>
          </a:prstGeom>
          <a:scene3d>
            <a:camera prst="orthographicFront">
              <a:rot lat="488029" lon="19297744" rev="815017"/>
            </a:camera>
            <a:lightRig rig="threePt" dir="t"/>
          </a:scene3d>
        </p:spPr>
      </p:pic>
      <p:pic>
        <p:nvPicPr>
          <p:cNvPr id="20" name="Immagine 19"/>
          <p:cNvPicPr>
            <a:picLocks noChangeAspect="1"/>
          </p:cNvPicPr>
          <p:nvPr/>
        </p:nvPicPr>
        <p:blipFill>
          <a:blip r:embed="rId11">
            <a:extLst>
              <a:ext uri="{BEBA8EAE-BF5A-486C-A8C5-ECC9F3942E4B}">
                <a14:imgProps xmlns:a14="http://schemas.microsoft.com/office/drawing/2010/main">
                  <a14:imgLayer r:embed="rId12">
                    <a14:imgEffect>
                      <a14:sharpenSoften amount="96000"/>
                    </a14:imgEffect>
                    <a14:imgEffect>
                      <a14:colorTemperature colorTemp="11200"/>
                    </a14:imgEffect>
                  </a14:imgLayer>
                </a14:imgProps>
              </a:ext>
            </a:extLst>
          </a:blip>
          <a:stretch>
            <a:fillRect/>
          </a:stretch>
        </p:blipFill>
        <p:spPr>
          <a:xfrm>
            <a:off x="7490389" y="4579494"/>
            <a:ext cx="2308240" cy="1907477"/>
          </a:xfrm>
          <a:prstGeom prst="rect">
            <a:avLst/>
          </a:prstGeom>
          <a:effectLst>
            <a:outerShdw blurRad="50800" dist="50800" dir="5400000" algn="ctr" rotWithShape="0">
              <a:srgbClr val="000000">
                <a:alpha val="99000"/>
              </a:srgbClr>
            </a:outerShdw>
          </a:effectLst>
          <a:scene3d>
            <a:camera prst="orthographicFront">
              <a:rot lat="488029" lon="19297744" rev="815017"/>
            </a:camera>
            <a:lightRig rig="threePt" dir="t"/>
          </a:scene3d>
        </p:spPr>
      </p:pic>
      <p:pic>
        <p:nvPicPr>
          <p:cNvPr id="21" name="Immagine 20"/>
          <p:cNvPicPr>
            <a:picLocks noChangeAspect="1"/>
          </p:cNvPicPr>
          <p:nvPr/>
        </p:nvPicPr>
        <p:blipFill>
          <a:blip r:embed="rId13">
            <a:extLst>
              <a:ext uri="{BEBA8EAE-BF5A-486C-A8C5-ECC9F3942E4B}">
                <a14:imgProps xmlns:a14="http://schemas.microsoft.com/office/drawing/2010/main">
                  <a14:imgLayer r:embed="rId14">
                    <a14:imgEffect>
                      <a14:sharpenSoften amount="76000"/>
                    </a14:imgEffect>
                    <a14:imgEffect>
                      <a14:brightnessContrast bright="22000"/>
                    </a14:imgEffect>
                  </a14:imgLayer>
                </a14:imgProps>
              </a:ext>
            </a:extLst>
          </a:blip>
          <a:stretch>
            <a:fillRect/>
          </a:stretch>
        </p:blipFill>
        <p:spPr>
          <a:xfrm>
            <a:off x="8324933" y="4690553"/>
            <a:ext cx="2347792" cy="1923066"/>
          </a:xfrm>
          <a:prstGeom prst="rect">
            <a:avLst/>
          </a:prstGeom>
          <a:effectLst>
            <a:outerShdw blurRad="50800" dist="50800" dir="5400000" algn="ctr" rotWithShape="0">
              <a:srgbClr val="000000">
                <a:alpha val="99000"/>
              </a:srgbClr>
            </a:outerShdw>
          </a:effectLst>
          <a:scene3d>
            <a:camera prst="orthographicFront">
              <a:rot lat="488029" lon="19297744" rev="815017"/>
            </a:camera>
            <a:lightRig rig="threePt" dir="t"/>
          </a:scene3d>
        </p:spPr>
      </p:pic>
      <p:grpSp>
        <p:nvGrpSpPr>
          <p:cNvPr id="25" name="Gruppo 24"/>
          <p:cNvGrpSpPr/>
          <p:nvPr/>
        </p:nvGrpSpPr>
        <p:grpSpPr>
          <a:xfrm>
            <a:off x="4556769" y="4426779"/>
            <a:ext cx="2233928" cy="2305951"/>
            <a:chOff x="832541" y="1459318"/>
            <a:chExt cx="4500147" cy="4708037"/>
          </a:xfrm>
        </p:grpSpPr>
        <p:pic>
          <p:nvPicPr>
            <p:cNvPr id="27" name="Immagine 26"/>
            <p:cNvPicPr>
              <a:picLocks noChangeAspect="1"/>
            </p:cNvPicPr>
            <p:nvPr/>
          </p:nvPicPr>
          <p:blipFill>
            <a:blip r:embed="rId15"/>
            <a:stretch>
              <a:fillRect/>
            </a:stretch>
          </p:blipFill>
          <p:spPr>
            <a:xfrm>
              <a:off x="894038" y="1842419"/>
              <a:ext cx="4438650" cy="4191000"/>
            </a:xfrm>
            <a:prstGeom prst="rect">
              <a:avLst/>
            </a:prstGeom>
          </p:spPr>
        </p:pic>
        <p:cxnSp>
          <p:nvCxnSpPr>
            <p:cNvPr id="28" name="Connettore 2 27"/>
            <p:cNvCxnSpPr/>
            <p:nvPr/>
          </p:nvCxnSpPr>
          <p:spPr>
            <a:xfrm flipV="1">
              <a:off x="886017" y="1708484"/>
              <a:ext cx="8021" cy="4458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a:off x="886017" y="6167355"/>
              <a:ext cx="43356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832541" y="1459318"/>
              <a:ext cx="979242" cy="276999"/>
            </a:xfrm>
            <a:prstGeom prst="rect">
              <a:avLst/>
            </a:prstGeom>
            <a:noFill/>
          </p:spPr>
          <p:txBody>
            <a:bodyPr wrap="none" rtlCol="0">
              <a:spAutoFit/>
            </a:bodyPr>
            <a:lstStyle/>
            <a:p>
              <a:r>
                <a:rPr lang="en-US" sz="1200" dirty="0" smtClean="0"/>
                <a:t>Precipitation</a:t>
              </a:r>
              <a:endParaRPr lang="en-US" sz="1200" dirty="0"/>
            </a:p>
          </p:txBody>
        </p:sp>
        <p:sp>
          <p:nvSpPr>
            <p:cNvPr id="31" name="CasellaDiTesto 30"/>
            <p:cNvSpPr txBox="1"/>
            <p:nvPr/>
          </p:nvSpPr>
          <p:spPr>
            <a:xfrm>
              <a:off x="2897464" y="5704702"/>
              <a:ext cx="1186286" cy="276998"/>
            </a:xfrm>
            <a:prstGeom prst="rect">
              <a:avLst/>
            </a:prstGeom>
            <a:noFill/>
          </p:spPr>
          <p:txBody>
            <a:bodyPr wrap="none" rtlCol="0">
              <a:spAutoFit/>
            </a:bodyPr>
            <a:lstStyle/>
            <a:p>
              <a:r>
                <a:rPr lang="en-US" sz="1200" dirty="0" smtClean="0"/>
                <a:t>Air temperature</a:t>
              </a:r>
              <a:endParaRPr lang="en-US" sz="1200" dirty="0"/>
            </a:p>
          </p:txBody>
        </p:sp>
      </p:grpSp>
      <p:sp>
        <p:nvSpPr>
          <p:cNvPr id="42" name="CasellaDiTesto 41"/>
          <p:cNvSpPr txBox="1"/>
          <p:nvPr/>
        </p:nvSpPr>
        <p:spPr>
          <a:xfrm>
            <a:off x="1972391" y="4008407"/>
            <a:ext cx="998222" cy="307777"/>
          </a:xfrm>
          <a:prstGeom prst="rect">
            <a:avLst/>
          </a:prstGeom>
          <a:noFill/>
        </p:spPr>
        <p:txBody>
          <a:bodyPr wrap="none" rtlCol="0">
            <a:spAutoFit/>
          </a:bodyPr>
          <a:lstStyle/>
          <a:p>
            <a:r>
              <a:rPr lang="en-US" sz="1400" dirty="0" smtClean="0"/>
              <a:t>GWL 1.0 °C</a:t>
            </a:r>
            <a:endParaRPr lang="en-US" sz="1400" dirty="0"/>
          </a:p>
        </p:txBody>
      </p:sp>
      <p:sp>
        <p:nvSpPr>
          <p:cNvPr id="43" name="CasellaDiTesto 42"/>
          <p:cNvSpPr txBox="1"/>
          <p:nvPr/>
        </p:nvSpPr>
        <p:spPr>
          <a:xfrm>
            <a:off x="7946154" y="4102411"/>
            <a:ext cx="998222" cy="307777"/>
          </a:xfrm>
          <a:prstGeom prst="rect">
            <a:avLst/>
          </a:prstGeom>
          <a:noFill/>
        </p:spPr>
        <p:txBody>
          <a:bodyPr wrap="none" rtlCol="0">
            <a:spAutoFit/>
          </a:bodyPr>
          <a:lstStyle/>
          <a:p>
            <a:r>
              <a:rPr lang="en-US" sz="1400" dirty="0" smtClean="0"/>
              <a:t>GWL 2.0 °C</a:t>
            </a:r>
            <a:endParaRPr lang="en-US" sz="1400" dirty="0"/>
          </a:p>
        </p:txBody>
      </p:sp>
      <p:sp>
        <p:nvSpPr>
          <p:cNvPr id="5" name="Freccia circolare in giù 4"/>
          <p:cNvSpPr/>
          <p:nvPr/>
        </p:nvSpPr>
        <p:spPr>
          <a:xfrm flipV="1">
            <a:off x="3236329" y="5596757"/>
            <a:ext cx="6144154" cy="835895"/>
          </a:xfrm>
          <a:prstGeom prst="curvedDownArrow">
            <a:avLst>
              <a:gd name="adj1" fmla="val 8590"/>
              <a:gd name="adj2" fmla="val 337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e 5"/>
          <p:cNvSpPr/>
          <p:nvPr/>
        </p:nvSpPr>
        <p:spPr>
          <a:xfrm>
            <a:off x="4641722" y="4689219"/>
            <a:ext cx="196947" cy="10550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2 7"/>
          <p:cNvCxnSpPr>
            <a:stCxn id="6" idx="2"/>
            <a:endCxn id="42" idx="3"/>
          </p:cNvCxnSpPr>
          <p:nvPr/>
        </p:nvCxnSpPr>
        <p:spPr>
          <a:xfrm flipH="1" flipV="1">
            <a:off x="2970613" y="4162296"/>
            <a:ext cx="1671109" cy="579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flipV="1">
            <a:off x="5210985" y="4410188"/>
            <a:ext cx="3113948" cy="783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CasellaDiTesto 52"/>
          <p:cNvSpPr txBox="1"/>
          <p:nvPr/>
        </p:nvSpPr>
        <p:spPr>
          <a:xfrm>
            <a:off x="8679872" y="3521068"/>
            <a:ext cx="2476704" cy="553998"/>
          </a:xfrm>
          <a:prstGeom prst="rect">
            <a:avLst/>
          </a:prstGeom>
          <a:noFill/>
        </p:spPr>
        <p:txBody>
          <a:bodyPr wrap="none" rtlCol="0">
            <a:spAutoFit/>
          </a:bodyPr>
          <a:lstStyle/>
          <a:p>
            <a:pPr algn="ctr"/>
            <a:r>
              <a:rPr lang="en-US" dirty="0" smtClean="0"/>
              <a:t>The Perturbation</a:t>
            </a:r>
          </a:p>
          <a:p>
            <a:pPr algn="ctr"/>
            <a:r>
              <a:rPr lang="en-US" sz="1200" dirty="0" smtClean="0"/>
              <a:t>(the future state of the local climate)</a:t>
            </a:r>
            <a:endParaRPr lang="en-US" sz="1200" dirty="0"/>
          </a:p>
        </p:txBody>
      </p:sp>
      <p:pic>
        <p:nvPicPr>
          <p:cNvPr id="54" name="Immagine 53"/>
          <p:cNvPicPr>
            <a:picLocks noChangeAspect="1"/>
          </p:cNvPicPr>
          <p:nvPr/>
        </p:nvPicPr>
        <p:blipFill>
          <a:blip r:embed="rId16"/>
          <a:stretch>
            <a:fillRect/>
          </a:stretch>
        </p:blipFill>
        <p:spPr>
          <a:xfrm>
            <a:off x="1351527" y="1359751"/>
            <a:ext cx="1261861" cy="1785853"/>
          </a:xfrm>
          <a:prstGeom prst="rect">
            <a:avLst/>
          </a:prstGeom>
        </p:spPr>
      </p:pic>
      <p:sp>
        <p:nvSpPr>
          <p:cNvPr id="10" name="Freccia a destra 9"/>
          <p:cNvSpPr/>
          <p:nvPr/>
        </p:nvSpPr>
        <p:spPr>
          <a:xfrm>
            <a:off x="31794" y="1554792"/>
            <a:ext cx="1347069" cy="584081"/>
          </a:xfrm>
          <a:prstGeom prst="rightArrow">
            <a:avLst>
              <a:gd name="adj1" fmla="val 50285"/>
              <a:gd name="adj2" fmla="val 42381"/>
            </a:avLst>
          </a:prstGeom>
          <a:solidFill>
            <a:schemeClr val="accent6">
              <a:lumMod val="60000"/>
              <a:lumOff val="40000"/>
            </a:schemeClr>
          </a:solidFill>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Actual</a:t>
            </a:r>
          </a:p>
          <a:p>
            <a:pPr algn="ctr"/>
            <a:r>
              <a:rPr lang="en-US" sz="900" dirty="0">
                <a:solidFill>
                  <a:schemeClr val="tx1"/>
                </a:solidFill>
              </a:rPr>
              <a:t>b</a:t>
            </a:r>
            <a:r>
              <a:rPr lang="en-US" sz="900" dirty="0" smtClean="0">
                <a:solidFill>
                  <a:schemeClr val="tx1"/>
                </a:solidFill>
              </a:rPr>
              <a:t>oundary conditions</a:t>
            </a:r>
            <a:endParaRPr lang="en-US" sz="900" dirty="0">
              <a:solidFill>
                <a:schemeClr val="tx1"/>
              </a:solidFill>
            </a:endParaRPr>
          </a:p>
        </p:txBody>
      </p:sp>
      <p:sp>
        <p:nvSpPr>
          <p:cNvPr id="56" name="Freccia a sinistra 55"/>
          <p:cNvSpPr/>
          <p:nvPr/>
        </p:nvSpPr>
        <p:spPr>
          <a:xfrm>
            <a:off x="10765829" y="2554251"/>
            <a:ext cx="1323868" cy="617329"/>
          </a:xfrm>
          <a:prstGeom prst="leftArrow">
            <a:avLst/>
          </a:prstGeom>
          <a:pattFill prst="lgConfetti">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P</a:t>
            </a:r>
            <a:r>
              <a:rPr lang="en-US" sz="900" dirty="0" smtClean="0">
                <a:solidFill>
                  <a:schemeClr val="tx1"/>
                </a:solidFill>
              </a:rPr>
              <a:t>erturbed forcing</a:t>
            </a:r>
            <a:endParaRPr lang="en-US" sz="900" dirty="0">
              <a:solidFill>
                <a:schemeClr val="tx1"/>
              </a:solidFill>
            </a:endParaRPr>
          </a:p>
        </p:txBody>
      </p:sp>
      <p:sp>
        <p:nvSpPr>
          <p:cNvPr id="58" name="CasellaDiTesto 57"/>
          <p:cNvSpPr txBox="1"/>
          <p:nvPr/>
        </p:nvSpPr>
        <p:spPr>
          <a:xfrm>
            <a:off x="1459995" y="1581297"/>
            <a:ext cx="1099290" cy="307777"/>
          </a:xfrm>
          <a:prstGeom prst="rect">
            <a:avLst/>
          </a:prstGeom>
          <a:noFill/>
        </p:spPr>
        <p:txBody>
          <a:bodyPr wrap="square" rtlCol="0">
            <a:spAutoFit/>
          </a:bodyPr>
          <a:lstStyle/>
          <a:p>
            <a:r>
              <a:rPr lang="en-US" sz="1400" dirty="0" smtClean="0"/>
              <a:t>GWL 1.0 °C</a:t>
            </a:r>
            <a:endParaRPr lang="en-US" sz="1400" dirty="0"/>
          </a:p>
        </p:txBody>
      </p:sp>
      <p:sp>
        <p:nvSpPr>
          <p:cNvPr id="61" name="CasellaDiTesto 60"/>
          <p:cNvSpPr txBox="1"/>
          <p:nvPr/>
        </p:nvSpPr>
        <p:spPr>
          <a:xfrm>
            <a:off x="9614767" y="1692943"/>
            <a:ext cx="998222" cy="307777"/>
          </a:xfrm>
          <a:prstGeom prst="rect">
            <a:avLst/>
          </a:prstGeom>
          <a:noFill/>
        </p:spPr>
        <p:txBody>
          <a:bodyPr wrap="none" rtlCol="0">
            <a:spAutoFit/>
          </a:bodyPr>
          <a:lstStyle/>
          <a:p>
            <a:r>
              <a:rPr lang="en-US" sz="1400" dirty="0" smtClean="0"/>
              <a:t>GWL 2.0 °C</a:t>
            </a:r>
            <a:endParaRPr lang="en-US" sz="1400" dirty="0"/>
          </a:p>
        </p:txBody>
      </p:sp>
      <p:sp>
        <p:nvSpPr>
          <p:cNvPr id="70" name="Freccia a destra 69"/>
          <p:cNvSpPr/>
          <p:nvPr/>
        </p:nvSpPr>
        <p:spPr>
          <a:xfrm>
            <a:off x="31794" y="2406106"/>
            <a:ext cx="1347069" cy="584081"/>
          </a:xfrm>
          <a:prstGeom prst="rightArrow">
            <a:avLst>
              <a:gd name="adj1" fmla="val 50285"/>
              <a:gd name="adj2" fmla="val 42381"/>
            </a:avLst>
          </a:prstGeom>
          <a:solidFill>
            <a:schemeClr val="accent1">
              <a:lumMod val="40000"/>
              <a:lumOff val="60000"/>
            </a:schemeClr>
          </a:solidFill>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Actual forcing</a:t>
            </a:r>
            <a:endParaRPr lang="en-US" sz="900" dirty="0">
              <a:solidFill>
                <a:schemeClr val="tx1"/>
              </a:solidFill>
            </a:endParaRPr>
          </a:p>
        </p:txBody>
      </p:sp>
      <p:sp>
        <p:nvSpPr>
          <p:cNvPr id="71" name="Freccia a sinistra 70"/>
          <p:cNvSpPr/>
          <p:nvPr/>
        </p:nvSpPr>
        <p:spPr>
          <a:xfrm>
            <a:off x="10765829" y="1686910"/>
            <a:ext cx="1323868" cy="652016"/>
          </a:xfrm>
          <a:prstGeom prst="leftArrow">
            <a:avLst/>
          </a:prstGeom>
          <a:pattFill prst="lgConfetti">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Perturbed</a:t>
            </a:r>
          </a:p>
          <a:p>
            <a:pPr algn="ctr"/>
            <a:r>
              <a:rPr lang="en-US" sz="900" dirty="0">
                <a:solidFill>
                  <a:schemeClr val="tx1"/>
                </a:solidFill>
              </a:rPr>
              <a:t>boundary conditions</a:t>
            </a:r>
          </a:p>
        </p:txBody>
      </p:sp>
      <p:grpSp>
        <p:nvGrpSpPr>
          <p:cNvPr id="77" name="Gruppo 76"/>
          <p:cNvGrpSpPr/>
          <p:nvPr/>
        </p:nvGrpSpPr>
        <p:grpSpPr>
          <a:xfrm>
            <a:off x="3414083" y="1238069"/>
            <a:ext cx="5258755" cy="1604345"/>
            <a:chOff x="3421117" y="1491289"/>
            <a:chExt cx="5258755" cy="1604345"/>
          </a:xfrm>
        </p:grpSpPr>
        <p:sp>
          <p:nvSpPr>
            <p:cNvPr id="73" name="Rettangolo 72"/>
            <p:cNvSpPr/>
            <p:nvPr/>
          </p:nvSpPr>
          <p:spPr>
            <a:xfrm>
              <a:off x="3421117" y="1491289"/>
              <a:ext cx="5258755" cy="16043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uppo 68"/>
            <p:cNvGrpSpPr/>
            <p:nvPr/>
          </p:nvGrpSpPr>
          <p:grpSpPr>
            <a:xfrm>
              <a:off x="3701196" y="1802344"/>
              <a:ext cx="4709825" cy="1183555"/>
              <a:chOff x="3902502" y="2874044"/>
              <a:chExt cx="4288330" cy="1002449"/>
            </a:xfrm>
          </p:grpSpPr>
          <p:pic>
            <p:nvPicPr>
              <p:cNvPr id="62" name="Immagine 61"/>
              <p:cNvPicPr>
                <a:picLocks noChangeAspect="1"/>
              </p:cNvPicPr>
              <p:nvPr/>
            </p:nvPicPr>
            <p:blipFill>
              <a:blip r:embed="rId10"/>
              <a:stretch>
                <a:fillRect/>
              </a:stretch>
            </p:blipFill>
            <p:spPr>
              <a:xfrm>
                <a:off x="5353542" y="2886433"/>
                <a:ext cx="1193597" cy="977670"/>
              </a:xfrm>
              <a:prstGeom prst="rect">
                <a:avLst/>
              </a:prstGeom>
              <a:scene3d>
                <a:camera prst="orthographicFront">
                  <a:rot lat="0" lon="0" rev="0"/>
                </a:camera>
                <a:lightRig rig="threePt" dir="t"/>
              </a:scene3d>
            </p:spPr>
          </p:pic>
          <p:pic>
            <p:nvPicPr>
              <p:cNvPr id="63" name="Immagine 62"/>
              <p:cNvPicPr>
                <a:picLocks noChangeAspect="1"/>
              </p:cNvPicPr>
              <p:nvPr/>
            </p:nvPicPr>
            <p:blipFill>
              <a:blip r:embed="rId13">
                <a:extLst>
                  <a:ext uri="{BEBA8EAE-BF5A-486C-A8C5-ECC9F3942E4B}">
                    <a14:imgProps xmlns:a14="http://schemas.microsoft.com/office/drawing/2010/main">
                      <a14:imgLayer r:embed="rId14">
                        <a14:imgEffect>
                          <a14:sharpenSoften amount="76000"/>
                        </a14:imgEffect>
                        <a14:imgEffect>
                          <a14:brightnessContrast bright="22000"/>
                        </a14:imgEffect>
                      </a14:imgLayer>
                    </a14:imgProps>
                  </a:ext>
                </a:extLst>
              </a:blip>
              <a:stretch>
                <a:fillRect/>
              </a:stretch>
            </p:blipFill>
            <p:spPr>
              <a:xfrm>
                <a:off x="3902502" y="2920375"/>
                <a:ext cx="1110721" cy="909787"/>
              </a:xfrm>
              <a:prstGeom prst="rect">
                <a:avLst/>
              </a:prstGeom>
              <a:effectLst>
                <a:outerShdw dist="50800" sx="1000" sy="1000" algn="ctr" rotWithShape="0">
                  <a:srgbClr val="000000">
                    <a:alpha val="99000"/>
                  </a:srgbClr>
                </a:outerShdw>
              </a:effectLst>
              <a:scene3d>
                <a:camera prst="orthographicFront">
                  <a:rot lat="0" lon="0" rev="0"/>
                </a:camera>
                <a:lightRig rig="threePt" dir="t"/>
              </a:scene3d>
              <a:sp3d prstMaterial="metal"/>
            </p:spPr>
          </p:pic>
          <p:pic>
            <p:nvPicPr>
              <p:cNvPr id="47" name="Immagine 46"/>
              <p:cNvPicPr>
                <a:picLocks noChangeAspect="1"/>
              </p:cNvPicPr>
              <p:nvPr/>
            </p:nvPicPr>
            <p:blipFill>
              <a:blip r:embed="rId17">
                <a:extLst>
                  <a:ext uri="{BEBA8EAE-BF5A-486C-A8C5-ECC9F3942E4B}">
                    <a14:imgProps xmlns:a14="http://schemas.microsoft.com/office/drawing/2010/main">
                      <a14:imgLayer r:embed="rId18">
                        <a14:imgEffect>
                          <a14:sharpenSoften amount="33000"/>
                        </a14:imgEffect>
                        <a14:imgEffect>
                          <a14:brightnessContrast bright="64000" contrast="54000"/>
                        </a14:imgEffect>
                      </a14:imgLayer>
                    </a14:imgProps>
                  </a:ext>
                </a:extLst>
              </a:blip>
              <a:stretch>
                <a:fillRect/>
              </a:stretch>
            </p:blipFill>
            <p:spPr>
              <a:xfrm>
                <a:off x="6978093" y="2874044"/>
                <a:ext cx="1212739" cy="1002449"/>
              </a:xfrm>
              <a:prstGeom prst="rect">
                <a:avLst/>
              </a:prstGeom>
            </p:spPr>
          </p:pic>
          <p:sp>
            <p:nvSpPr>
              <p:cNvPr id="64" name="CasellaDiTesto 63"/>
              <p:cNvSpPr txBox="1"/>
              <p:nvPr/>
            </p:nvSpPr>
            <p:spPr>
              <a:xfrm>
                <a:off x="5022528" y="2959770"/>
                <a:ext cx="388356" cy="830997"/>
              </a:xfrm>
              <a:prstGeom prst="rect">
                <a:avLst/>
              </a:prstGeom>
              <a:noFill/>
            </p:spPr>
            <p:txBody>
              <a:bodyPr wrap="square" rtlCol="0">
                <a:spAutoFit/>
              </a:bodyPr>
              <a:lstStyle/>
              <a:p>
                <a:r>
                  <a:rPr lang="en-US" sz="4800" dirty="0" smtClean="0"/>
                  <a:t>-</a:t>
                </a:r>
                <a:endParaRPr lang="en-US" sz="4800" dirty="0"/>
              </a:p>
            </p:txBody>
          </p:sp>
          <p:sp>
            <p:nvSpPr>
              <p:cNvPr id="65" name="CasellaDiTesto 64"/>
              <p:cNvSpPr txBox="1"/>
              <p:nvPr/>
            </p:nvSpPr>
            <p:spPr>
              <a:xfrm>
                <a:off x="6548954" y="2959770"/>
                <a:ext cx="388356" cy="830997"/>
              </a:xfrm>
              <a:prstGeom prst="rect">
                <a:avLst/>
              </a:prstGeom>
              <a:noFill/>
            </p:spPr>
            <p:txBody>
              <a:bodyPr wrap="square" rtlCol="0">
                <a:spAutoFit/>
              </a:bodyPr>
              <a:lstStyle/>
              <a:p>
                <a:r>
                  <a:rPr lang="en-US" sz="4800" dirty="0" smtClean="0"/>
                  <a:t>=</a:t>
                </a:r>
                <a:endParaRPr lang="en-US" sz="4800" dirty="0"/>
              </a:p>
            </p:txBody>
          </p:sp>
          <p:sp>
            <p:nvSpPr>
              <p:cNvPr id="66" name="CasellaDiTesto 65"/>
              <p:cNvSpPr txBox="1"/>
              <p:nvPr/>
            </p:nvSpPr>
            <p:spPr>
              <a:xfrm>
                <a:off x="3927067" y="3245618"/>
                <a:ext cx="1115562" cy="307777"/>
              </a:xfrm>
              <a:prstGeom prst="rect">
                <a:avLst/>
              </a:prstGeom>
              <a:noFill/>
            </p:spPr>
            <p:txBody>
              <a:bodyPr wrap="none" rtlCol="0">
                <a:spAutoFit/>
              </a:bodyPr>
              <a:lstStyle/>
              <a:p>
                <a:pPr algn="ctr"/>
                <a:r>
                  <a:rPr lang="en-US" sz="1400" dirty="0" smtClean="0"/>
                  <a:t>Perturbation</a:t>
                </a:r>
              </a:p>
            </p:txBody>
          </p:sp>
          <p:sp>
            <p:nvSpPr>
              <p:cNvPr id="67" name="CasellaDiTesto 66"/>
              <p:cNvSpPr txBox="1"/>
              <p:nvPr/>
            </p:nvSpPr>
            <p:spPr>
              <a:xfrm>
                <a:off x="5473583" y="3240025"/>
                <a:ext cx="1010213" cy="307777"/>
              </a:xfrm>
              <a:prstGeom prst="rect">
                <a:avLst/>
              </a:prstGeom>
              <a:noFill/>
            </p:spPr>
            <p:txBody>
              <a:bodyPr wrap="none" rtlCol="0">
                <a:spAutoFit/>
              </a:bodyPr>
              <a:lstStyle/>
              <a:p>
                <a:pPr algn="ctr"/>
                <a:r>
                  <a:rPr lang="en-US" sz="1400" dirty="0" smtClean="0"/>
                  <a:t>Benchmark</a:t>
                </a:r>
              </a:p>
            </p:txBody>
          </p:sp>
          <p:sp>
            <p:nvSpPr>
              <p:cNvPr id="68" name="CasellaDiTesto 67"/>
              <p:cNvSpPr txBox="1"/>
              <p:nvPr/>
            </p:nvSpPr>
            <p:spPr>
              <a:xfrm>
                <a:off x="7159506" y="3252413"/>
                <a:ext cx="849913" cy="307777"/>
              </a:xfrm>
              <a:prstGeom prst="rect">
                <a:avLst/>
              </a:prstGeom>
              <a:noFill/>
            </p:spPr>
            <p:txBody>
              <a:bodyPr wrap="none" rtlCol="0">
                <a:spAutoFit/>
              </a:bodyPr>
              <a:lstStyle/>
              <a:p>
                <a:pPr algn="ctr"/>
                <a:r>
                  <a:rPr lang="en-US" sz="1400" b="1" dirty="0" smtClean="0"/>
                  <a:t>Anomaly</a:t>
                </a:r>
              </a:p>
            </p:txBody>
          </p:sp>
        </p:grpSp>
        <p:sp>
          <p:nvSpPr>
            <p:cNvPr id="74" name="CasellaDiTesto 73"/>
            <p:cNvSpPr txBox="1"/>
            <p:nvPr/>
          </p:nvSpPr>
          <p:spPr>
            <a:xfrm>
              <a:off x="5426697" y="1491290"/>
              <a:ext cx="998222" cy="307777"/>
            </a:xfrm>
            <a:prstGeom prst="rect">
              <a:avLst/>
            </a:prstGeom>
            <a:noFill/>
          </p:spPr>
          <p:txBody>
            <a:bodyPr wrap="none" rtlCol="0">
              <a:spAutoFit/>
            </a:bodyPr>
            <a:lstStyle/>
            <a:p>
              <a:r>
                <a:rPr lang="en-US" sz="1400" dirty="0" smtClean="0"/>
                <a:t>GWL 1.0 °C</a:t>
              </a:r>
              <a:endParaRPr lang="en-US" sz="1400" dirty="0"/>
            </a:p>
          </p:txBody>
        </p:sp>
        <p:sp>
          <p:nvSpPr>
            <p:cNvPr id="75" name="CasellaDiTesto 74"/>
            <p:cNvSpPr txBox="1"/>
            <p:nvPr/>
          </p:nvSpPr>
          <p:spPr>
            <a:xfrm>
              <a:off x="3784140" y="1526059"/>
              <a:ext cx="998222" cy="307777"/>
            </a:xfrm>
            <a:prstGeom prst="rect">
              <a:avLst/>
            </a:prstGeom>
            <a:noFill/>
          </p:spPr>
          <p:txBody>
            <a:bodyPr wrap="none" rtlCol="0">
              <a:spAutoFit/>
            </a:bodyPr>
            <a:lstStyle/>
            <a:p>
              <a:r>
                <a:rPr lang="en-US" sz="1400" dirty="0" smtClean="0"/>
                <a:t>GWL 2.0 °C</a:t>
              </a:r>
              <a:endParaRPr lang="en-US" sz="1400" dirty="0"/>
            </a:p>
          </p:txBody>
        </p:sp>
      </p:grpSp>
      <p:pic>
        <p:nvPicPr>
          <p:cNvPr id="76" name="Immagine 75"/>
          <p:cNvPicPr>
            <a:picLocks noChangeAspect="1"/>
          </p:cNvPicPr>
          <p:nvPr/>
        </p:nvPicPr>
        <p:blipFill>
          <a:blip r:embed="rId19"/>
          <a:stretch>
            <a:fillRect/>
          </a:stretch>
        </p:blipFill>
        <p:spPr>
          <a:xfrm>
            <a:off x="4640552" y="2868047"/>
            <a:ext cx="2568303" cy="1333732"/>
          </a:xfrm>
          <a:prstGeom prst="rect">
            <a:avLst/>
          </a:prstGeom>
        </p:spPr>
      </p:pic>
    </p:spTree>
    <p:extLst>
      <p:ext uri="{BB962C8B-B14F-4D97-AF65-F5344CB8AC3E}">
        <p14:creationId xmlns:p14="http://schemas.microsoft.com/office/powerpoint/2010/main" val="3595478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79991" y="520664"/>
            <a:ext cx="11531009" cy="523220"/>
          </a:xfrm>
          <a:prstGeom prst="rect">
            <a:avLst/>
          </a:prstGeom>
          <a:noFill/>
        </p:spPr>
        <p:txBody>
          <a:bodyPr wrap="square" rtlCol="0">
            <a:spAutoFit/>
          </a:bodyPr>
          <a:lstStyle/>
          <a:p>
            <a:r>
              <a:rPr lang="en-US" sz="2800" dirty="0" smtClean="0">
                <a:solidFill>
                  <a:srgbClr val="0070C0"/>
                </a:solidFill>
              </a:rPr>
              <a:t>Benchmark generation</a:t>
            </a:r>
            <a:endParaRPr lang="en-US" sz="2800" dirty="0">
              <a:solidFill>
                <a:srgbClr val="0070C0"/>
              </a:solidFill>
            </a:endParaRPr>
          </a:p>
        </p:txBody>
      </p:sp>
      <p:sp>
        <p:nvSpPr>
          <p:cNvPr id="4" name="Segnaposto numero diapositiva 3"/>
          <p:cNvSpPr>
            <a:spLocks noGrp="1"/>
          </p:cNvSpPr>
          <p:nvPr>
            <p:ph type="sldNum" sz="quarter" idx="12"/>
          </p:nvPr>
        </p:nvSpPr>
        <p:spPr>
          <a:xfrm>
            <a:off x="11238614" y="6427365"/>
            <a:ext cx="701749" cy="365125"/>
          </a:xfrm>
        </p:spPr>
        <p:txBody>
          <a:bodyPr/>
          <a:lstStyle/>
          <a:p>
            <a:fld id="{282C65B5-465E-4670-A799-08A8E7AC27D2}" type="slidenum">
              <a:rPr lang="en-US" smtClean="0"/>
              <a:t>7</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4"/>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5"/>
            <a:stretch>
              <a:fillRect/>
            </a:stretch>
          </p:blipFill>
          <p:spPr>
            <a:xfrm>
              <a:off x="7300684" y="42623"/>
              <a:ext cx="1559379" cy="413119"/>
            </a:xfrm>
            <a:prstGeom prst="rect">
              <a:avLst/>
            </a:prstGeom>
          </p:spPr>
        </p:pic>
        <p:pic>
          <p:nvPicPr>
            <p:cNvPr id="51" name="Immagine 50"/>
            <p:cNvPicPr>
              <a:picLocks noChangeAspect="1"/>
            </p:cNvPicPr>
            <p:nvPr/>
          </p:nvPicPr>
          <p:blipFill>
            <a:blip r:embed="rId6"/>
            <a:stretch>
              <a:fillRect/>
            </a:stretch>
          </p:blipFill>
          <p:spPr>
            <a:xfrm>
              <a:off x="8743038" y="32404"/>
              <a:ext cx="1692734" cy="509860"/>
            </a:xfrm>
            <a:prstGeom prst="rect">
              <a:avLst/>
            </a:prstGeom>
          </p:spPr>
        </p:pic>
      </p:grpSp>
      <p:pic>
        <p:nvPicPr>
          <p:cNvPr id="7" name="Immagine 6"/>
          <p:cNvPicPr>
            <a:picLocks noChangeAspect="1"/>
          </p:cNvPicPr>
          <p:nvPr/>
        </p:nvPicPr>
        <p:blipFill>
          <a:blip r:embed="rId7"/>
          <a:stretch>
            <a:fillRect/>
          </a:stretch>
        </p:blipFill>
        <p:spPr>
          <a:xfrm>
            <a:off x="5692620" y="989841"/>
            <a:ext cx="6304604" cy="1945170"/>
          </a:xfrm>
          <a:prstGeom prst="rect">
            <a:avLst/>
          </a:prstGeom>
        </p:spPr>
      </p:pic>
      <p:sp>
        <p:nvSpPr>
          <p:cNvPr id="2" name="CasellaDiTesto 1"/>
          <p:cNvSpPr txBox="1"/>
          <p:nvPr/>
        </p:nvSpPr>
        <p:spPr>
          <a:xfrm>
            <a:off x="5724878" y="993751"/>
            <a:ext cx="2507161" cy="369332"/>
          </a:xfrm>
          <a:prstGeom prst="rect">
            <a:avLst/>
          </a:prstGeom>
          <a:noFill/>
        </p:spPr>
        <p:txBody>
          <a:bodyPr wrap="none" rtlCol="0">
            <a:spAutoFit/>
          </a:bodyPr>
          <a:lstStyle/>
          <a:p>
            <a:r>
              <a:rPr lang="en-US" dirty="0" smtClean="0"/>
              <a:t>Atmospheric component</a:t>
            </a:r>
            <a:endParaRPr lang="en-US" dirty="0"/>
          </a:p>
        </p:txBody>
      </p:sp>
      <p:pic>
        <p:nvPicPr>
          <p:cNvPr id="9" name="Immagine 8"/>
          <p:cNvPicPr>
            <a:picLocks noChangeAspect="1"/>
          </p:cNvPicPr>
          <p:nvPr/>
        </p:nvPicPr>
        <p:blipFill>
          <a:blip r:embed="rId8"/>
          <a:stretch>
            <a:fillRect/>
          </a:stretch>
        </p:blipFill>
        <p:spPr>
          <a:xfrm>
            <a:off x="5878701" y="3423268"/>
            <a:ext cx="6118523" cy="2678951"/>
          </a:xfrm>
          <a:prstGeom prst="rect">
            <a:avLst/>
          </a:prstGeom>
        </p:spPr>
      </p:pic>
      <p:sp>
        <p:nvSpPr>
          <p:cNvPr id="15" name="CasellaDiTesto 14"/>
          <p:cNvSpPr txBox="1"/>
          <p:nvPr/>
        </p:nvSpPr>
        <p:spPr>
          <a:xfrm>
            <a:off x="5914610" y="6205245"/>
            <a:ext cx="2317429" cy="369332"/>
          </a:xfrm>
          <a:prstGeom prst="rect">
            <a:avLst/>
          </a:prstGeom>
          <a:noFill/>
        </p:spPr>
        <p:txBody>
          <a:bodyPr wrap="none" rtlCol="0">
            <a:spAutoFit/>
          </a:bodyPr>
          <a:lstStyle/>
          <a:p>
            <a:r>
              <a:rPr lang="en-US" dirty="0" smtClean="0"/>
              <a:t>Hydrologic component</a:t>
            </a:r>
            <a:endParaRPr lang="en-US" dirty="0"/>
          </a:p>
        </p:txBody>
      </p:sp>
      <p:sp>
        <p:nvSpPr>
          <p:cNvPr id="8" name="Freccia in giù 7"/>
          <p:cNvSpPr/>
          <p:nvPr/>
        </p:nvSpPr>
        <p:spPr>
          <a:xfrm>
            <a:off x="8080373" y="2935011"/>
            <a:ext cx="1449637" cy="597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OUTPUT</a:t>
            </a:r>
            <a:endParaRPr lang="en-US" sz="1200" b="1" dirty="0">
              <a:solidFill>
                <a:schemeClr val="tx1"/>
              </a:solidFill>
            </a:endParaRPr>
          </a:p>
        </p:txBody>
      </p:sp>
      <p:cxnSp>
        <p:nvCxnSpPr>
          <p:cNvPr id="14" name="Connettore 4 13"/>
          <p:cNvCxnSpPr/>
          <p:nvPr/>
        </p:nvCxnSpPr>
        <p:spPr>
          <a:xfrm rot="10800000" flipV="1">
            <a:off x="5406503" y="2738961"/>
            <a:ext cx="1146500" cy="581281"/>
          </a:xfrm>
          <a:prstGeom prst="bentConnector3">
            <a:avLst>
              <a:gd name="adj1" fmla="val 3540"/>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4 23"/>
          <p:cNvCxnSpPr/>
          <p:nvPr/>
        </p:nvCxnSpPr>
        <p:spPr>
          <a:xfrm rot="10800000">
            <a:off x="5493313" y="3316505"/>
            <a:ext cx="1059691" cy="145806"/>
          </a:xfrm>
          <a:prstGeom prst="bentConnector3">
            <a:avLst>
              <a:gd name="adj1" fmla="val 3923"/>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 name="Immagine 11"/>
          <p:cNvPicPr>
            <a:picLocks noChangeAspect="1"/>
          </p:cNvPicPr>
          <p:nvPr/>
        </p:nvPicPr>
        <p:blipFill>
          <a:blip r:embed="rId9"/>
          <a:stretch>
            <a:fillRect/>
          </a:stretch>
        </p:blipFill>
        <p:spPr>
          <a:xfrm>
            <a:off x="78194" y="1498310"/>
            <a:ext cx="5415110" cy="3251770"/>
          </a:xfrm>
          <a:prstGeom prst="rect">
            <a:avLst/>
          </a:prstGeom>
        </p:spPr>
      </p:pic>
      <p:sp>
        <p:nvSpPr>
          <p:cNvPr id="31" name="CasellaDiTesto 30"/>
          <p:cNvSpPr txBox="1"/>
          <p:nvPr/>
        </p:nvSpPr>
        <p:spPr>
          <a:xfrm>
            <a:off x="113753" y="1159890"/>
            <a:ext cx="4447821" cy="369332"/>
          </a:xfrm>
          <a:prstGeom prst="rect">
            <a:avLst/>
          </a:prstGeom>
          <a:noFill/>
        </p:spPr>
        <p:txBody>
          <a:bodyPr wrap="none" rtlCol="0">
            <a:spAutoFit/>
          </a:bodyPr>
          <a:lstStyle/>
          <a:p>
            <a:r>
              <a:rPr lang="en-US" dirty="0" smtClean="0"/>
              <a:t>Hydrodynamic and Thermohaline component</a:t>
            </a:r>
            <a:endParaRPr lang="en-US" dirty="0"/>
          </a:p>
        </p:txBody>
      </p:sp>
      <p:grpSp>
        <p:nvGrpSpPr>
          <p:cNvPr id="5" name="Gruppo 4"/>
          <p:cNvGrpSpPr/>
          <p:nvPr/>
        </p:nvGrpSpPr>
        <p:grpSpPr>
          <a:xfrm>
            <a:off x="279991" y="4846026"/>
            <a:ext cx="2778710" cy="1889125"/>
            <a:chOff x="279991" y="4846026"/>
            <a:chExt cx="2778710" cy="1889125"/>
          </a:xfrm>
        </p:grpSpPr>
        <p:sp>
          <p:nvSpPr>
            <p:cNvPr id="23" name="Rettangolo arrotondato 22"/>
            <p:cNvSpPr/>
            <p:nvPr/>
          </p:nvSpPr>
          <p:spPr>
            <a:xfrm>
              <a:off x="279991" y="4846026"/>
              <a:ext cx="2778710" cy="18891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Benchmark</a:t>
              </a:r>
            </a:p>
            <a:p>
              <a:pPr algn="r"/>
              <a:r>
                <a:rPr lang="en-US" dirty="0"/>
                <a:t> </a:t>
              </a:r>
              <a:r>
                <a:rPr lang="en-US" dirty="0" smtClean="0"/>
                <a:t> (2011-2020)</a:t>
              </a:r>
              <a:endParaRPr lang="en-US" dirty="0"/>
            </a:p>
          </p:txBody>
        </p:sp>
        <p:sp>
          <p:nvSpPr>
            <p:cNvPr id="33" name="Rettangolo arrotondato 32"/>
            <p:cNvSpPr/>
            <p:nvPr/>
          </p:nvSpPr>
          <p:spPr>
            <a:xfrm>
              <a:off x="397779" y="5517162"/>
              <a:ext cx="1153252" cy="45926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Unbiased Rivers</a:t>
              </a:r>
            </a:p>
            <a:p>
              <a:pPr algn="ctr"/>
              <a:r>
                <a:rPr lang="en-US" sz="1000" dirty="0" smtClean="0">
                  <a:solidFill>
                    <a:schemeClr val="tx1"/>
                  </a:solidFill>
                </a:rPr>
                <a:t>Streamflow</a:t>
              </a:r>
              <a:endParaRPr lang="en-US" sz="1000" dirty="0">
                <a:solidFill>
                  <a:schemeClr val="tx1"/>
                </a:solidFill>
              </a:endParaRPr>
            </a:p>
          </p:txBody>
        </p:sp>
        <p:sp>
          <p:nvSpPr>
            <p:cNvPr id="34" name="Rettangolo arrotondato 33"/>
            <p:cNvSpPr/>
            <p:nvPr/>
          </p:nvSpPr>
          <p:spPr>
            <a:xfrm>
              <a:off x="397779" y="4985378"/>
              <a:ext cx="1177820" cy="4655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Atmospheric Fields</a:t>
              </a:r>
              <a:endParaRPr lang="en-US" sz="1000" dirty="0">
                <a:solidFill>
                  <a:schemeClr val="tx1"/>
                </a:solidFill>
              </a:endParaRPr>
            </a:p>
          </p:txBody>
        </p:sp>
        <p:sp>
          <p:nvSpPr>
            <p:cNvPr id="35" name="Rettangolo arrotondato 34"/>
            <p:cNvSpPr/>
            <p:nvPr/>
          </p:nvSpPr>
          <p:spPr>
            <a:xfrm>
              <a:off x="422346" y="6037496"/>
              <a:ext cx="1128686" cy="6028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Hydrodynamic</a:t>
              </a:r>
            </a:p>
            <a:p>
              <a:pPr algn="ctr"/>
              <a:r>
                <a:rPr lang="en-US" sz="1000" dirty="0" smtClean="0">
                  <a:solidFill>
                    <a:schemeClr val="tx1"/>
                  </a:solidFill>
                </a:rPr>
                <a:t>Thermohaline</a:t>
              </a:r>
            </a:p>
            <a:p>
              <a:pPr algn="ctr"/>
              <a:r>
                <a:rPr lang="en-US" sz="1000" dirty="0" smtClean="0">
                  <a:solidFill>
                    <a:schemeClr val="tx1"/>
                  </a:solidFill>
                </a:rPr>
                <a:t>Fields</a:t>
              </a:r>
              <a:endParaRPr lang="en-US" sz="1000" dirty="0">
                <a:solidFill>
                  <a:schemeClr val="tx1"/>
                </a:solidFill>
              </a:endParaRPr>
            </a:p>
          </p:txBody>
        </p:sp>
      </p:grpSp>
      <p:sp>
        <p:nvSpPr>
          <p:cNvPr id="27" name="CasellaDiTesto 26"/>
          <p:cNvSpPr txBox="1"/>
          <p:nvPr/>
        </p:nvSpPr>
        <p:spPr>
          <a:xfrm>
            <a:off x="5557108" y="3008727"/>
            <a:ext cx="715004" cy="307777"/>
          </a:xfrm>
          <a:prstGeom prst="rect">
            <a:avLst/>
          </a:prstGeom>
          <a:noFill/>
        </p:spPr>
        <p:txBody>
          <a:bodyPr wrap="none" rtlCol="0">
            <a:spAutoFit/>
          </a:bodyPr>
          <a:lstStyle/>
          <a:p>
            <a:r>
              <a:rPr lang="en-US" sz="1400" dirty="0" smtClean="0"/>
              <a:t>Forcing</a:t>
            </a:r>
            <a:endParaRPr lang="en-US" sz="1400" dirty="0"/>
          </a:p>
        </p:txBody>
      </p:sp>
    </p:spTree>
    <p:extLst>
      <p:ext uri="{BB962C8B-B14F-4D97-AF65-F5344CB8AC3E}">
        <p14:creationId xmlns:p14="http://schemas.microsoft.com/office/powerpoint/2010/main" val="2032318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arrotondato 29"/>
          <p:cNvSpPr/>
          <p:nvPr/>
        </p:nvSpPr>
        <p:spPr>
          <a:xfrm>
            <a:off x="6407628" y="1768621"/>
            <a:ext cx="5732402" cy="497842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p:cNvSpPr txBox="1"/>
          <p:nvPr/>
        </p:nvSpPr>
        <p:spPr>
          <a:xfrm>
            <a:off x="279991" y="520664"/>
            <a:ext cx="11531009" cy="523220"/>
          </a:xfrm>
          <a:prstGeom prst="rect">
            <a:avLst/>
          </a:prstGeom>
          <a:noFill/>
        </p:spPr>
        <p:txBody>
          <a:bodyPr wrap="square" rtlCol="0">
            <a:spAutoFit/>
          </a:bodyPr>
          <a:lstStyle/>
          <a:p>
            <a:r>
              <a:rPr lang="en-US" sz="2800" dirty="0" smtClean="0">
                <a:solidFill>
                  <a:srgbClr val="0070C0"/>
                </a:solidFill>
              </a:rPr>
              <a:t>The general logic of perturbed benchmark as future environmental state </a:t>
            </a:r>
            <a:endParaRPr lang="en-US" sz="2800" dirty="0">
              <a:solidFill>
                <a:srgbClr val="0070C0"/>
              </a:solidFill>
            </a:endParaRPr>
          </a:p>
        </p:txBody>
      </p:sp>
      <p:sp>
        <p:nvSpPr>
          <p:cNvPr id="4" name="Segnaposto numero diapositiva 3"/>
          <p:cNvSpPr>
            <a:spLocks noGrp="1"/>
          </p:cNvSpPr>
          <p:nvPr>
            <p:ph type="sldNum" sz="quarter" idx="12"/>
          </p:nvPr>
        </p:nvSpPr>
        <p:spPr>
          <a:xfrm>
            <a:off x="11539590" y="6492875"/>
            <a:ext cx="701749" cy="365125"/>
          </a:xfrm>
        </p:spPr>
        <p:txBody>
          <a:bodyPr/>
          <a:lstStyle/>
          <a:p>
            <a:fld id="{282C65B5-465E-4670-A799-08A8E7AC27D2}" type="slidenum">
              <a:rPr lang="en-US" smtClean="0"/>
              <a:t>8</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4"/>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5"/>
            <a:stretch>
              <a:fillRect/>
            </a:stretch>
          </p:blipFill>
          <p:spPr>
            <a:xfrm>
              <a:off x="7300684" y="42623"/>
              <a:ext cx="1559379" cy="413119"/>
            </a:xfrm>
            <a:prstGeom prst="rect">
              <a:avLst/>
            </a:prstGeom>
          </p:spPr>
        </p:pic>
        <p:pic>
          <p:nvPicPr>
            <p:cNvPr id="51" name="Immagine 50"/>
            <p:cNvPicPr>
              <a:picLocks noChangeAspect="1"/>
            </p:cNvPicPr>
            <p:nvPr/>
          </p:nvPicPr>
          <p:blipFill>
            <a:blip r:embed="rId6"/>
            <a:stretch>
              <a:fillRect/>
            </a:stretch>
          </p:blipFill>
          <p:spPr>
            <a:xfrm>
              <a:off x="8743038" y="32404"/>
              <a:ext cx="1692734" cy="509860"/>
            </a:xfrm>
            <a:prstGeom prst="rect">
              <a:avLst/>
            </a:prstGeom>
          </p:spPr>
        </p:pic>
      </p:grpSp>
      <p:pic>
        <p:nvPicPr>
          <p:cNvPr id="21" name="Immagine 20"/>
          <p:cNvPicPr>
            <a:picLocks noChangeAspect="1"/>
          </p:cNvPicPr>
          <p:nvPr/>
        </p:nvPicPr>
        <p:blipFill>
          <a:blip r:embed="rId7"/>
          <a:stretch>
            <a:fillRect/>
          </a:stretch>
        </p:blipFill>
        <p:spPr>
          <a:xfrm>
            <a:off x="6864399" y="2514491"/>
            <a:ext cx="4125085" cy="2477111"/>
          </a:xfrm>
          <a:prstGeom prst="rect">
            <a:avLst/>
          </a:prstGeom>
        </p:spPr>
      </p:pic>
      <p:sp>
        <p:nvSpPr>
          <p:cNvPr id="22" name="Rettangolo arrotondato 21"/>
          <p:cNvSpPr/>
          <p:nvPr/>
        </p:nvSpPr>
        <p:spPr>
          <a:xfrm>
            <a:off x="10659021" y="4108207"/>
            <a:ext cx="1430676" cy="542654"/>
          </a:xfrm>
          <a:prstGeom prst="roundRect">
            <a:avLst/>
          </a:prstGeom>
          <a:pattFill prst="lgConfetti">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Perturbed Atmospheric Fields</a:t>
            </a:r>
            <a:endParaRPr lang="en-US" sz="1200" dirty="0">
              <a:solidFill>
                <a:schemeClr val="tx1"/>
              </a:solidFill>
            </a:endParaRPr>
          </a:p>
        </p:txBody>
      </p:sp>
      <p:sp>
        <p:nvSpPr>
          <p:cNvPr id="23" name="Rettangolo arrotondato 22"/>
          <p:cNvSpPr/>
          <p:nvPr/>
        </p:nvSpPr>
        <p:spPr>
          <a:xfrm>
            <a:off x="10691817" y="3183787"/>
            <a:ext cx="1365083" cy="504190"/>
          </a:xfrm>
          <a:prstGeom prst="roundRect">
            <a:avLst/>
          </a:prstGeom>
          <a:pattFill prst="lgConfetti">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Perturbed Rivers</a:t>
            </a:r>
          </a:p>
          <a:p>
            <a:pPr algn="ctr"/>
            <a:r>
              <a:rPr lang="en-US" sz="1200" dirty="0" smtClean="0">
                <a:solidFill>
                  <a:schemeClr val="tx1"/>
                </a:solidFill>
              </a:rPr>
              <a:t>Streamflow</a:t>
            </a:r>
            <a:endParaRPr lang="en-US" sz="1200" dirty="0">
              <a:solidFill>
                <a:schemeClr val="tx1"/>
              </a:solidFill>
            </a:endParaRPr>
          </a:p>
        </p:txBody>
      </p:sp>
      <p:sp>
        <p:nvSpPr>
          <p:cNvPr id="24" name="Rettangolo arrotondato 23"/>
          <p:cNvSpPr/>
          <p:nvPr/>
        </p:nvSpPr>
        <p:spPr>
          <a:xfrm>
            <a:off x="9446557" y="2576946"/>
            <a:ext cx="989215" cy="752622"/>
          </a:xfrm>
          <a:prstGeom prst="roundRect">
            <a:avLst/>
          </a:prstGeom>
          <a:pattFill prst="lgConfetti">
            <a:fgClr>
              <a:schemeClr val="accent1">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Perturbed Boundary Conditions</a:t>
            </a:r>
            <a:endParaRPr lang="en-US" sz="1200" dirty="0">
              <a:solidFill>
                <a:schemeClr val="tx1"/>
              </a:solidFill>
            </a:endParaRPr>
          </a:p>
        </p:txBody>
      </p:sp>
      <p:sp>
        <p:nvSpPr>
          <p:cNvPr id="25" name="Rettangolo arrotondato 24"/>
          <p:cNvSpPr/>
          <p:nvPr/>
        </p:nvSpPr>
        <p:spPr>
          <a:xfrm>
            <a:off x="7527268" y="5376284"/>
            <a:ext cx="1944796" cy="799864"/>
          </a:xfrm>
          <a:prstGeom prst="roundRect">
            <a:avLst/>
          </a:prstGeom>
          <a:pattFill prst="lgConfetti">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Perturbed</a:t>
            </a:r>
          </a:p>
          <a:p>
            <a:pPr algn="ctr"/>
            <a:r>
              <a:rPr lang="en-US" dirty="0">
                <a:solidFill>
                  <a:schemeClr val="tx1"/>
                </a:solidFill>
              </a:rPr>
              <a:t> </a:t>
            </a:r>
            <a:r>
              <a:rPr lang="en-US" dirty="0" smtClean="0">
                <a:solidFill>
                  <a:schemeClr val="tx1"/>
                </a:solidFill>
              </a:rPr>
              <a:t> (10 years)</a:t>
            </a:r>
            <a:endParaRPr lang="en-US" dirty="0">
              <a:solidFill>
                <a:schemeClr val="tx1"/>
              </a:solidFill>
            </a:endParaRPr>
          </a:p>
        </p:txBody>
      </p:sp>
      <p:grpSp>
        <p:nvGrpSpPr>
          <p:cNvPr id="7" name="Gruppo 6"/>
          <p:cNvGrpSpPr/>
          <p:nvPr/>
        </p:nvGrpSpPr>
        <p:grpSpPr>
          <a:xfrm>
            <a:off x="28316" y="1718665"/>
            <a:ext cx="5732402" cy="4978426"/>
            <a:chOff x="28316" y="1718665"/>
            <a:chExt cx="5732402" cy="4978426"/>
          </a:xfrm>
        </p:grpSpPr>
        <p:sp>
          <p:nvSpPr>
            <p:cNvPr id="5" name="Rettangolo arrotondato 4"/>
            <p:cNvSpPr/>
            <p:nvPr/>
          </p:nvSpPr>
          <p:spPr>
            <a:xfrm>
              <a:off x="28316" y="1718665"/>
              <a:ext cx="5732402" cy="497842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magine 11"/>
            <p:cNvPicPr>
              <a:picLocks noChangeAspect="1"/>
            </p:cNvPicPr>
            <p:nvPr/>
          </p:nvPicPr>
          <p:blipFill>
            <a:blip r:embed="rId7"/>
            <a:stretch>
              <a:fillRect/>
            </a:stretch>
          </p:blipFill>
          <p:spPr>
            <a:xfrm>
              <a:off x="78194" y="2292843"/>
              <a:ext cx="4086482" cy="2453930"/>
            </a:xfrm>
            <a:prstGeom prst="rect">
              <a:avLst/>
            </a:prstGeom>
          </p:spPr>
        </p:pic>
        <p:sp>
          <p:nvSpPr>
            <p:cNvPr id="13" name="CasellaDiTesto 12"/>
            <p:cNvSpPr txBox="1"/>
            <p:nvPr/>
          </p:nvSpPr>
          <p:spPr>
            <a:xfrm>
              <a:off x="3528469" y="3183787"/>
              <a:ext cx="715004" cy="307777"/>
            </a:xfrm>
            <a:prstGeom prst="rect">
              <a:avLst/>
            </a:prstGeom>
            <a:noFill/>
          </p:spPr>
          <p:txBody>
            <a:bodyPr wrap="none" rtlCol="0">
              <a:spAutoFit/>
            </a:bodyPr>
            <a:lstStyle/>
            <a:p>
              <a:r>
                <a:rPr lang="en-US" sz="1400" dirty="0" smtClean="0"/>
                <a:t>Forcing</a:t>
              </a:r>
              <a:endParaRPr lang="en-US" sz="1400" dirty="0"/>
            </a:p>
          </p:txBody>
        </p:sp>
        <p:sp>
          <p:nvSpPr>
            <p:cNvPr id="14" name="Rettangolo arrotondato 13"/>
            <p:cNvSpPr/>
            <p:nvPr/>
          </p:nvSpPr>
          <p:spPr>
            <a:xfrm>
              <a:off x="4287075" y="3080979"/>
              <a:ext cx="1294747" cy="51339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Unbiased Rivers</a:t>
              </a:r>
            </a:p>
            <a:p>
              <a:pPr algn="ctr"/>
              <a:r>
                <a:rPr lang="en-US" sz="1200" dirty="0" smtClean="0">
                  <a:solidFill>
                    <a:schemeClr val="tx1"/>
                  </a:solidFill>
                </a:rPr>
                <a:t>Streamflow</a:t>
              </a:r>
              <a:endParaRPr lang="en-US" sz="1200" dirty="0">
                <a:solidFill>
                  <a:schemeClr val="tx1"/>
                </a:solidFill>
              </a:endParaRPr>
            </a:p>
          </p:txBody>
        </p:sp>
        <p:sp>
          <p:nvSpPr>
            <p:cNvPr id="15" name="Rettangolo arrotondato 14"/>
            <p:cNvSpPr/>
            <p:nvPr/>
          </p:nvSpPr>
          <p:spPr>
            <a:xfrm>
              <a:off x="4287075" y="3753047"/>
              <a:ext cx="1294747" cy="51339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Atmospheric Fields</a:t>
              </a:r>
              <a:endParaRPr lang="en-US" sz="1200" dirty="0">
                <a:solidFill>
                  <a:schemeClr val="tx1"/>
                </a:solidFill>
              </a:endParaRPr>
            </a:p>
          </p:txBody>
        </p:sp>
        <p:sp>
          <p:nvSpPr>
            <p:cNvPr id="17" name="Rettangolo arrotondato 16"/>
            <p:cNvSpPr/>
            <p:nvPr/>
          </p:nvSpPr>
          <p:spPr>
            <a:xfrm>
              <a:off x="906087" y="5397909"/>
              <a:ext cx="1944796" cy="79986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Benchmark</a:t>
              </a:r>
            </a:p>
            <a:p>
              <a:pPr algn="ctr"/>
              <a:r>
                <a:rPr lang="en-US" dirty="0"/>
                <a:t> </a:t>
              </a:r>
              <a:r>
                <a:rPr lang="en-US" dirty="0" smtClean="0"/>
                <a:t> (10 years)</a:t>
              </a:r>
              <a:endParaRPr lang="en-US" dirty="0"/>
            </a:p>
          </p:txBody>
        </p:sp>
        <p:sp>
          <p:nvSpPr>
            <p:cNvPr id="27" name="CasellaDiTesto 26"/>
            <p:cNvSpPr txBox="1"/>
            <p:nvPr/>
          </p:nvSpPr>
          <p:spPr>
            <a:xfrm>
              <a:off x="3177108" y="5453051"/>
              <a:ext cx="1232004" cy="646331"/>
            </a:xfrm>
            <a:prstGeom prst="rect">
              <a:avLst/>
            </a:prstGeom>
            <a:noFill/>
          </p:spPr>
          <p:txBody>
            <a:bodyPr wrap="none" rtlCol="0">
              <a:spAutoFit/>
            </a:bodyPr>
            <a:lstStyle/>
            <a:p>
              <a:r>
                <a:rPr lang="en-US" dirty="0" smtClean="0"/>
                <a:t>GWL 1.0 °C</a:t>
              </a:r>
            </a:p>
            <a:p>
              <a:r>
                <a:rPr lang="en-US" dirty="0" smtClean="0"/>
                <a:t>2011-2020</a:t>
              </a:r>
            </a:p>
          </p:txBody>
        </p:sp>
      </p:grpSp>
      <p:sp>
        <p:nvSpPr>
          <p:cNvPr id="29" name="CasellaDiTesto 28"/>
          <p:cNvSpPr txBox="1"/>
          <p:nvPr/>
        </p:nvSpPr>
        <p:spPr>
          <a:xfrm>
            <a:off x="9819770" y="5492564"/>
            <a:ext cx="1232004" cy="646331"/>
          </a:xfrm>
          <a:prstGeom prst="rect">
            <a:avLst/>
          </a:prstGeom>
          <a:noFill/>
        </p:spPr>
        <p:txBody>
          <a:bodyPr wrap="none" rtlCol="0">
            <a:spAutoFit/>
          </a:bodyPr>
          <a:lstStyle/>
          <a:p>
            <a:r>
              <a:rPr lang="en-US" dirty="0" smtClean="0"/>
              <a:t>GWL X.Y °C</a:t>
            </a:r>
          </a:p>
          <a:p>
            <a:r>
              <a:rPr lang="en-US" dirty="0" smtClean="0"/>
              <a:t>20?? + 10</a:t>
            </a:r>
          </a:p>
        </p:txBody>
      </p:sp>
      <p:sp>
        <p:nvSpPr>
          <p:cNvPr id="32" name="CasellaDiTesto 31"/>
          <p:cNvSpPr txBox="1"/>
          <p:nvPr/>
        </p:nvSpPr>
        <p:spPr>
          <a:xfrm>
            <a:off x="290085" y="1031979"/>
            <a:ext cx="11958210" cy="646331"/>
          </a:xfrm>
          <a:prstGeom prst="rect">
            <a:avLst/>
          </a:prstGeom>
          <a:noFill/>
        </p:spPr>
        <p:txBody>
          <a:bodyPr wrap="none" rtlCol="0">
            <a:spAutoFit/>
          </a:bodyPr>
          <a:lstStyle/>
          <a:p>
            <a:r>
              <a:rPr lang="en-US" dirty="0" smtClean="0"/>
              <a:t>The 10 year </a:t>
            </a:r>
            <a:r>
              <a:rPr lang="en-US" b="1" dirty="0" smtClean="0"/>
              <a:t>benchmark</a:t>
            </a:r>
            <a:r>
              <a:rPr lang="en-US" dirty="0" smtClean="0"/>
              <a:t> is considered as reference for the present climate (GWL 1.0 °C- 2011-2020) – ten years o hourly data</a:t>
            </a:r>
          </a:p>
          <a:p>
            <a:r>
              <a:rPr lang="en-US" dirty="0"/>
              <a:t>The 10 year </a:t>
            </a:r>
            <a:r>
              <a:rPr lang="en-US" b="1" dirty="0"/>
              <a:t>p</a:t>
            </a:r>
            <a:r>
              <a:rPr lang="en-US" b="1" dirty="0" smtClean="0"/>
              <a:t>erturbation</a:t>
            </a:r>
            <a:r>
              <a:rPr lang="en-US" dirty="0" smtClean="0"/>
              <a:t> </a:t>
            </a:r>
            <a:r>
              <a:rPr lang="en-US" dirty="0"/>
              <a:t>is considered </a:t>
            </a:r>
            <a:r>
              <a:rPr lang="en-US" dirty="0" smtClean="0"/>
              <a:t>to describe the future climate </a:t>
            </a:r>
            <a:r>
              <a:rPr lang="en-US" dirty="0"/>
              <a:t>(GWL </a:t>
            </a:r>
            <a:r>
              <a:rPr lang="en-US" dirty="0" smtClean="0"/>
              <a:t>X.Y </a:t>
            </a:r>
            <a:r>
              <a:rPr lang="en-US" dirty="0"/>
              <a:t>°C- </a:t>
            </a:r>
            <a:r>
              <a:rPr lang="en-US" dirty="0" smtClean="0"/>
              <a:t>20?? + 10</a:t>
            </a:r>
            <a:r>
              <a:rPr lang="en-US" dirty="0"/>
              <a:t>) – ten years o hourly data</a:t>
            </a:r>
            <a:endParaRPr lang="en-US" dirty="0" smtClean="0"/>
          </a:p>
        </p:txBody>
      </p:sp>
    </p:spTree>
    <p:extLst>
      <p:ext uri="{BB962C8B-B14F-4D97-AF65-F5344CB8AC3E}">
        <p14:creationId xmlns:p14="http://schemas.microsoft.com/office/powerpoint/2010/main" val="3221617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9991" y="1023239"/>
            <a:ext cx="9367373" cy="369332"/>
          </a:xfrm>
          <a:prstGeom prst="rect">
            <a:avLst/>
          </a:prstGeom>
          <a:noFill/>
        </p:spPr>
        <p:txBody>
          <a:bodyPr wrap="none" rtlCol="0">
            <a:spAutoFit/>
          </a:bodyPr>
          <a:lstStyle/>
          <a:p>
            <a:r>
              <a:rPr lang="en-US" dirty="0" smtClean="0"/>
              <a:t>GWLs global </a:t>
            </a:r>
            <a:r>
              <a:rPr lang="en-US" dirty="0"/>
              <a:t>average temperature change </a:t>
            </a:r>
            <a:r>
              <a:rPr lang="en-US" dirty="0" smtClean="0"/>
              <a:t>levels: 1.5</a:t>
            </a:r>
            <a:r>
              <a:rPr lang="en-US" dirty="0"/>
              <a:t>˚C, 2˚C, 3˚C, and 4˚C (relative to 1850-1900). </a:t>
            </a:r>
          </a:p>
        </p:txBody>
      </p:sp>
      <p:sp>
        <p:nvSpPr>
          <p:cNvPr id="3" name="CasellaDiTesto 2"/>
          <p:cNvSpPr txBox="1"/>
          <p:nvPr/>
        </p:nvSpPr>
        <p:spPr>
          <a:xfrm>
            <a:off x="279991" y="520664"/>
            <a:ext cx="11531009" cy="523220"/>
          </a:xfrm>
          <a:prstGeom prst="rect">
            <a:avLst/>
          </a:prstGeom>
          <a:noFill/>
        </p:spPr>
        <p:txBody>
          <a:bodyPr wrap="square" rtlCol="0">
            <a:spAutoFit/>
          </a:bodyPr>
          <a:lstStyle/>
          <a:p>
            <a:r>
              <a:rPr lang="en-US" sz="2800" dirty="0" smtClean="0">
                <a:solidFill>
                  <a:srgbClr val="0070C0"/>
                </a:solidFill>
              </a:rPr>
              <a:t>Perturbation according to Global Warming Levels (GWL)</a:t>
            </a:r>
            <a:endParaRPr lang="en-US" sz="2800" dirty="0">
              <a:solidFill>
                <a:srgbClr val="0070C0"/>
              </a:solidFill>
            </a:endParaRPr>
          </a:p>
        </p:txBody>
      </p:sp>
      <p:sp>
        <p:nvSpPr>
          <p:cNvPr id="4" name="Segnaposto numero diapositiva 3"/>
          <p:cNvSpPr>
            <a:spLocks noGrp="1"/>
          </p:cNvSpPr>
          <p:nvPr>
            <p:ph type="sldNum" sz="quarter" idx="12"/>
          </p:nvPr>
        </p:nvSpPr>
        <p:spPr>
          <a:xfrm>
            <a:off x="11238614" y="6356350"/>
            <a:ext cx="701749" cy="365125"/>
          </a:xfrm>
        </p:spPr>
        <p:txBody>
          <a:bodyPr/>
          <a:lstStyle/>
          <a:p>
            <a:fld id="{282C65B5-465E-4670-A799-08A8E7AC27D2}" type="slidenum">
              <a:rPr lang="en-US" smtClean="0"/>
              <a:t>9</a:t>
            </a:fld>
            <a:r>
              <a:rPr lang="en-US" dirty="0" smtClean="0"/>
              <a:t>/16</a:t>
            </a:r>
            <a:endParaRPr lang="en-US" dirty="0"/>
          </a:p>
        </p:txBody>
      </p:sp>
      <p:grpSp>
        <p:nvGrpSpPr>
          <p:cNvPr id="26" name="Gruppo 25"/>
          <p:cNvGrpSpPr/>
          <p:nvPr/>
        </p:nvGrpSpPr>
        <p:grpSpPr>
          <a:xfrm>
            <a:off x="78194" y="32021"/>
            <a:ext cx="12011503" cy="510243"/>
            <a:chOff x="78194" y="32021"/>
            <a:chExt cx="12011503" cy="510243"/>
          </a:xfrm>
        </p:grpSpPr>
        <p:pic>
          <p:nvPicPr>
            <p:cNvPr id="44" name="Picture 5" descr="A blue and white logo&#10;&#10;Description automatically generated">
              <a:extLst>
                <a:ext uri="{FF2B5EF4-FFF2-40B4-BE49-F238E27FC236}">
                  <a16:creationId xmlns:a16="http://schemas.microsoft.com/office/drawing/2014/main" id="{AC4B1A0E-32C8-A4A3-B9D2-5A87C9C694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6100" y="32021"/>
              <a:ext cx="3191444" cy="434323"/>
            </a:xfrm>
            <a:prstGeom prst="rect">
              <a:avLst/>
            </a:prstGeom>
          </p:spPr>
        </p:pic>
        <p:pic>
          <p:nvPicPr>
            <p:cNvPr id="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484" y="35823"/>
              <a:ext cx="1100213" cy="42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Immagine 47"/>
            <p:cNvPicPr>
              <a:picLocks noChangeAspect="1"/>
            </p:cNvPicPr>
            <p:nvPr/>
          </p:nvPicPr>
          <p:blipFill>
            <a:blip r:embed="rId4"/>
            <a:stretch>
              <a:fillRect/>
            </a:stretch>
          </p:blipFill>
          <p:spPr>
            <a:xfrm>
              <a:off x="78194" y="40563"/>
              <a:ext cx="1521971" cy="417238"/>
            </a:xfrm>
            <a:prstGeom prst="rect">
              <a:avLst/>
            </a:prstGeom>
          </p:spPr>
        </p:pic>
        <p:sp>
          <p:nvSpPr>
            <p:cNvPr id="49" name="CasellaDiTesto 48"/>
            <p:cNvSpPr txBox="1"/>
            <p:nvPr/>
          </p:nvSpPr>
          <p:spPr>
            <a:xfrm>
              <a:off x="1551031" y="154225"/>
              <a:ext cx="2435069" cy="276999"/>
            </a:xfrm>
            <a:prstGeom prst="rect">
              <a:avLst/>
            </a:prstGeom>
            <a:noFill/>
          </p:spPr>
          <p:txBody>
            <a:bodyPr wrap="square" rtlCol="0">
              <a:spAutoFit/>
            </a:bodyPr>
            <a:lstStyle/>
            <a:p>
              <a:r>
                <a:rPr lang="en-US" sz="1200" dirty="0">
                  <a:solidFill>
                    <a:srgbClr val="666699"/>
                  </a:solidFill>
                </a:rPr>
                <a:t>Ljubljana </a:t>
              </a:r>
              <a:r>
                <a:rPr lang="en-US" sz="1200" dirty="0" smtClean="0">
                  <a:solidFill>
                    <a:srgbClr val="666699"/>
                  </a:solidFill>
                </a:rPr>
                <a:t>7–12 </a:t>
              </a:r>
              <a:r>
                <a:rPr lang="en-US" sz="1200" dirty="0">
                  <a:solidFill>
                    <a:srgbClr val="666699"/>
                  </a:solidFill>
                </a:rPr>
                <a:t>September 2025</a:t>
              </a:r>
            </a:p>
          </p:txBody>
        </p:sp>
        <p:pic>
          <p:nvPicPr>
            <p:cNvPr id="50" name="Immagine 49"/>
            <p:cNvPicPr>
              <a:picLocks noChangeAspect="1"/>
            </p:cNvPicPr>
            <p:nvPr/>
          </p:nvPicPr>
          <p:blipFill>
            <a:blip r:embed="rId5"/>
            <a:stretch>
              <a:fillRect/>
            </a:stretch>
          </p:blipFill>
          <p:spPr>
            <a:xfrm>
              <a:off x="7300684" y="42623"/>
              <a:ext cx="1559379" cy="413119"/>
            </a:xfrm>
            <a:prstGeom prst="rect">
              <a:avLst/>
            </a:prstGeom>
          </p:spPr>
        </p:pic>
        <p:pic>
          <p:nvPicPr>
            <p:cNvPr id="51" name="Immagine 50"/>
            <p:cNvPicPr>
              <a:picLocks noChangeAspect="1"/>
            </p:cNvPicPr>
            <p:nvPr/>
          </p:nvPicPr>
          <p:blipFill>
            <a:blip r:embed="rId6"/>
            <a:stretch>
              <a:fillRect/>
            </a:stretch>
          </p:blipFill>
          <p:spPr>
            <a:xfrm>
              <a:off x="8743038" y="32404"/>
              <a:ext cx="1692734" cy="509860"/>
            </a:xfrm>
            <a:prstGeom prst="rect">
              <a:avLst/>
            </a:prstGeom>
          </p:spPr>
        </p:pic>
      </p:grpSp>
      <p:pic>
        <p:nvPicPr>
          <p:cNvPr id="12" name="Immagine 11"/>
          <p:cNvPicPr>
            <a:picLocks noChangeAspect="1"/>
          </p:cNvPicPr>
          <p:nvPr/>
        </p:nvPicPr>
        <p:blipFill>
          <a:blip r:embed="rId7"/>
          <a:stretch>
            <a:fillRect/>
          </a:stretch>
        </p:blipFill>
        <p:spPr>
          <a:xfrm>
            <a:off x="1551031" y="1715207"/>
            <a:ext cx="7660025" cy="1149227"/>
          </a:xfrm>
          <a:prstGeom prst="rect">
            <a:avLst/>
          </a:prstGeom>
        </p:spPr>
      </p:pic>
      <p:pic>
        <p:nvPicPr>
          <p:cNvPr id="5" name="Immagine 4"/>
          <p:cNvPicPr>
            <a:picLocks noChangeAspect="1"/>
          </p:cNvPicPr>
          <p:nvPr/>
        </p:nvPicPr>
        <p:blipFill>
          <a:blip r:embed="rId8"/>
          <a:stretch>
            <a:fillRect/>
          </a:stretch>
        </p:blipFill>
        <p:spPr>
          <a:xfrm>
            <a:off x="279991" y="3131705"/>
            <a:ext cx="3810000" cy="2933700"/>
          </a:xfrm>
          <a:prstGeom prst="rect">
            <a:avLst/>
          </a:prstGeom>
        </p:spPr>
      </p:pic>
      <p:sp>
        <p:nvSpPr>
          <p:cNvPr id="14" name="CasellaDiTesto 13"/>
          <p:cNvSpPr txBox="1"/>
          <p:nvPr/>
        </p:nvSpPr>
        <p:spPr>
          <a:xfrm>
            <a:off x="78194" y="6079351"/>
            <a:ext cx="4136359" cy="400110"/>
          </a:xfrm>
          <a:prstGeom prst="rect">
            <a:avLst/>
          </a:prstGeom>
          <a:noFill/>
        </p:spPr>
        <p:txBody>
          <a:bodyPr wrap="square" rtlCol="0">
            <a:spAutoFit/>
          </a:bodyPr>
          <a:lstStyle/>
          <a:p>
            <a:r>
              <a:rPr lang="en-US" sz="1000" dirty="0" smtClean="0"/>
              <a:t>Global </a:t>
            </a:r>
            <a:r>
              <a:rPr lang="en-US" sz="1000" dirty="0"/>
              <a:t>surface air temperature changes relative to the 1995–2014 average (left axis) and relative to the 1850–1900 </a:t>
            </a:r>
            <a:r>
              <a:rPr lang="en-US" sz="1000" dirty="0" smtClean="0"/>
              <a:t>average. From </a:t>
            </a:r>
            <a:r>
              <a:rPr lang="en-US" sz="1000" dirty="0"/>
              <a:t>IPCC AR6, figure 4.2</a:t>
            </a:r>
          </a:p>
        </p:txBody>
      </p:sp>
      <p:pic>
        <p:nvPicPr>
          <p:cNvPr id="6" name="Immagine 5"/>
          <p:cNvPicPr>
            <a:picLocks noChangeAspect="1"/>
          </p:cNvPicPr>
          <p:nvPr/>
        </p:nvPicPr>
        <p:blipFill>
          <a:blip r:embed="rId9"/>
          <a:stretch>
            <a:fillRect/>
          </a:stretch>
        </p:blipFill>
        <p:spPr>
          <a:xfrm>
            <a:off x="5019251" y="3407178"/>
            <a:ext cx="6044060" cy="2382754"/>
          </a:xfrm>
          <a:prstGeom prst="rect">
            <a:avLst/>
          </a:prstGeom>
        </p:spPr>
      </p:pic>
      <p:sp>
        <p:nvSpPr>
          <p:cNvPr id="16" name="CasellaDiTesto 15"/>
          <p:cNvSpPr txBox="1"/>
          <p:nvPr/>
        </p:nvSpPr>
        <p:spPr>
          <a:xfrm>
            <a:off x="8456204" y="3225572"/>
            <a:ext cx="2782410" cy="246221"/>
          </a:xfrm>
          <a:prstGeom prst="rect">
            <a:avLst/>
          </a:prstGeom>
          <a:noFill/>
        </p:spPr>
        <p:txBody>
          <a:bodyPr wrap="square" rtlCol="0">
            <a:spAutoFit/>
          </a:bodyPr>
          <a:lstStyle/>
          <a:p>
            <a:r>
              <a:rPr lang="en-US" sz="1000" dirty="0" smtClean="0"/>
              <a:t>Global Warming Levels as defined in IPCC AR6</a:t>
            </a:r>
            <a:endParaRPr lang="en-US" sz="1000" dirty="0"/>
          </a:p>
        </p:txBody>
      </p:sp>
      <p:sp>
        <p:nvSpPr>
          <p:cNvPr id="17" name="CasellaDiTesto 16"/>
          <p:cNvSpPr txBox="1"/>
          <p:nvPr/>
        </p:nvSpPr>
        <p:spPr>
          <a:xfrm>
            <a:off x="360332" y="2077472"/>
            <a:ext cx="963970" cy="523220"/>
          </a:xfrm>
          <a:prstGeom prst="rect">
            <a:avLst/>
          </a:prstGeom>
          <a:noFill/>
        </p:spPr>
        <p:txBody>
          <a:bodyPr wrap="square" rtlCol="0">
            <a:spAutoFit/>
          </a:bodyPr>
          <a:lstStyle/>
          <a:p>
            <a:r>
              <a:rPr lang="en-US" b="1" dirty="0" smtClean="0">
                <a:solidFill>
                  <a:srgbClr val="C00000"/>
                </a:solidFill>
              </a:rPr>
              <a:t>RCP 8.5</a:t>
            </a:r>
          </a:p>
          <a:p>
            <a:r>
              <a:rPr lang="en-US" sz="1000" dirty="0" smtClean="0"/>
              <a:t>(5 simulations)</a:t>
            </a:r>
            <a:endParaRPr lang="en-US" sz="1000" dirty="0"/>
          </a:p>
        </p:txBody>
      </p:sp>
      <p:sp>
        <p:nvSpPr>
          <p:cNvPr id="7" name="Parentesi graffa aperta 6"/>
          <p:cNvSpPr/>
          <p:nvPr/>
        </p:nvSpPr>
        <p:spPr>
          <a:xfrm>
            <a:off x="1324302" y="1748818"/>
            <a:ext cx="275863" cy="1067811"/>
          </a:xfrm>
          <a:prstGeom prst="leftBrace">
            <a:avLst>
              <a:gd name="adj1" fmla="val 77424"/>
              <a:gd name="adj2" fmla="val 5000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ttangolo 7"/>
          <p:cNvSpPr/>
          <p:nvPr/>
        </p:nvSpPr>
        <p:spPr>
          <a:xfrm>
            <a:off x="5019251" y="5486400"/>
            <a:ext cx="5970233" cy="2339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p:cNvSpPr txBox="1"/>
          <p:nvPr/>
        </p:nvSpPr>
        <p:spPr>
          <a:xfrm>
            <a:off x="4852674" y="5784118"/>
            <a:ext cx="6385940" cy="400110"/>
          </a:xfrm>
          <a:prstGeom prst="rect">
            <a:avLst/>
          </a:prstGeom>
          <a:noFill/>
        </p:spPr>
        <p:txBody>
          <a:bodyPr wrap="square" rtlCol="0">
            <a:spAutoFit/>
          </a:bodyPr>
          <a:lstStyle/>
          <a:p>
            <a:r>
              <a:rPr lang="en-US" sz="1000" dirty="0" smtClean="0"/>
              <a:t>Scenario SSP5-8.5 allows to explore all GWLs. Care should be taken in considering the results valid for the other scenarios too. That is possible for local and global climate features strictly related to global scale air temperature only.</a:t>
            </a:r>
            <a:endParaRPr lang="en-US" sz="1000" dirty="0"/>
          </a:p>
        </p:txBody>
      </p:sp>
    </p:spTree>
    <p:extLst>
      <p:ext uri="{BB962C8B-B14F-4D97-AF65-F5344CB8AC3E}">
        <p14:creationId xmlns:p14="http://schemas.microsoft.com/office/powerpoint/2010/main" val="3403204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1304</Words>
  <Application>Microsoft Office PowerPoint</Application>
  <PresentationFormat>Widescreen</PresentationFormat>
  <Paragraphs>282</Paragraphs>
  <Slides>19</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19</vt:i4>
      </vt:variant>
    </vt:vector>
  </HeadingPairs>
  <TitlesOfParts>
    <vt:vector size="27" baseType="lpstr">
      <vt:lpstr>.PingFang SC Regular</vt:lpstr>
      <vt:lpstr>Arial</vt:lpstr>
      <vt:lpstr>Calibri</vt:lpstr>
      <vt:lpstr>Calibri Light</vt:lpstr>
      <vt:lpstr>Century Gothic</vt:lpstr>
      <vt:lpstr>System Font Regular</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Giaiotti Dario</dc:creator>
  <cp:lastModifiedBy>Giaiotti Dario</cp:lastModifiedBy>
  <cp:revision>284</cp:revision>
  <dcterms:created xsi:type="dcterms:W3CDTF">2024-08-31T14:58:59Z</dcterms:created>
  <dcterms:modified xsi:type="dcterms:W3CDTF">2025-09-10T04:08:42Z</dcterms:modified>
</cp:coreProperties>
</file>