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8" autoAdjust="0"/>
    <p:restoredTop sz="91413" autoAdjust="0"/>
  </p:normalViewPr>
  <p:slideViewPr>
    <p:cSldViewPr snapToGrid="0">
      <p:cViewPr varScale="1">
        <p:scale>
          <a:sx n="88" d="100"/>
          <a:sy n="88" d="100"/>
        </p:scale>
        <p:origin x="17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EF0D1-0CF3-4186-AFC0-DCE24B5A3B5B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F6C69-80E9-4B97-B004-1BDDAEE5EC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779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0" i="0" dirty="0">
                <a:effectLst/>
                <a:latin typeface="Inter"/>
              </a:rPr>
              <a:t>Daily maximum temperature; therefore, this study focuses primarily on daytime temperatures.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F6C69-80E9-4B97-B004-1BDDAEE5EC1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676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North Asia is a sensitive region to global climate change, the frequency of the extreme cold events have occurred frequently in this region, which have a significant impact on human health, agriculture, and industries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F6C69-80E9-4B97-B004-1BDDAEE5EC1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7201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F6C69-80E9-4B97-B004-1BDDAEE5EC1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5060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F6C69-80E9-4B97-B004-1BDDAEE5EC1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885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F6C69-80E9-4B97-B004-1BDDAEE5EC1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768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F6C69-80E9-4B97-B004-1BDDAEE5EC1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127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F6C69-80E9-4B97-B004-1BDDAEE5EC1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72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696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05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7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7207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405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064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05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917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39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93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089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54CC1-5EE7-466D-BC19-32DC040C0E5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B97A5-71E1-497A-9249-300FCE4BDB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15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D9F3FB-155B-4A97-AA75-C94325C3C1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Interannual-interdecadal variability of extreme low temperature in North Asia </a:t>
            </a:r>
            <a:br>
              <a:rPr lang="en-US" altLang="zh-CN" sz="36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en-US" altLang="zh-CN" sz="36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and its driving mechanisms</a:t>
            </a:r>
            <a:endParaRPr lang="zh-CN" altLang="en-US" sz="3600" b="1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B222B85-04C2-495B-A510-DD2A447A5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9" y="4045756"/>
            <a:ext cx="6858000" cy="1655762"/>
          </a:xfrm>
        </p:spPr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Gao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2026.9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B636AB5-26FF-4708-A575-2B78C2C62770}"/>
              </a:ext>
            </a:extLst>
          </p:cNvPr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92DF138-8127-4C70-B845-0B21EAC48EB1}"/>
              </a:ext>
            </a:extLst>
          </p:cNvPr>
          <p:cNvSpPr/>
          <p:nvPr/>
        </p:nvSpPr>
        <p:spPr>
          <a:xfrm>
            <a:off x="-1" y="6237312"/>
            <a:ext cx="9144001" cy="6206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D794DC7-D43D-43B6-97AC-57CBEE301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199624"/>
            <a:ext cx="1224594" cy="100378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8DEADC6-DB41-4D9D-8A14-9C23B2950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902" y="5392927"/>
            <a:ext cx="1224595" cy="84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07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36866">
            <a:extLst>
              <a:ext uri="{FF2B5EF4-FFF2-40B4-BE49-F238E27FC236}">
                <a16:creationId xmlns:a16="http://schemas.microsoft.com/office/drawing/2014/main" id="{F4DBB1EA-DFAE-4174-878D-5335D0A6E008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7" name="燕尾形 4">
              <a:extLst>
                <a:ext uri="{FF2B5EF4-FFF2-40B4-BE49-F238E27FC236}">
                  <a16:creationId xmlns:a16="http://schemas.microsoft.com/office/drawing/2014/main" id="{034D6FBD-4DB8-4243-BEA5-8458DCB331BA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8" name="燕尾形 5">
              <a:extLst>
                <a:ext uri="{FF2B5EF4-FFF2-40B4-BE49-F238E27FC236}">
                  <a16:creationId xmlns:a16="http://schemas.microsoft.com/office/drawing/2014/main" id="{4CABC97C-EDDF-4C1C-BF8E-26EBA37D3370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9" name="标题 1">
            <a:extLst>
              <a:ext uri="{FF2B5EF4-FFF2-40B4-BE49-F238E27FC236}">
                <a16:creationId xmlns:a16="http://schemas.microsoft.com/office/drawing/2014/main" id="{2FFDE1A9-DFAA-4470-B553-CAAD5F400E03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AMO impact mechanism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37531055-98F0-4F3A-A7DB-2EE83867CB7C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>
            <a:extLst>
              <a:ext uri="{FF2B5EF4-FFF2-40B4-BE49-F238E27FC236}">
                <a16:creationId xmlns:a16="http://schemas.microsoft.com/office/drawing/2014/main" id="{C1DCBADB-6673-43B8-A7C2-85E01F62CF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2" r="16882"/>
          <a:stretch/>
        </p:blipFill>
        <p:spPr bwMode="auto">
          <a:xfrm>
            <a:off x="466681" y="1452074"/>
            <a:ext cx="3181783" cy="411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AD373B4-1260-4027-81A1-85F74751D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06" y="1452074"/>
            <a:ext cx="5274310" cy="411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6E11322-1C8E-4403-A92A-E1AE5E73683E}"/>
              </a:ext>
            </a:extLst>
          </p:cNvPr>
          <p:cNvSpPr txBox="1"/>
          <p:nvPr/>
        </p:nvSpPr>
        <p:spPr>
          <a:xfrm>
            <a:off x="820110" y="1070706"/>
            <a:ext cx="2643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TX10p second mode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259DF1B-98A9-4216-9138-A426B765D1CF}"/>
              </a:ext>
            </a:extLst>
          </p:cNvPr>
          <p:cNvSpPr txBox="1"/>
          <p:nvPr/>
        </p:nvSpPr>
        <p:spPr>
          <a:xfrm>
            <a:off x="5811917" y="1118674"/>
            <a:ext cx="2643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HGT500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88B5B93-6BD8-40BF-A062-E55DE013EAD3}"/>
              </a:ext>
            </a:extLst>
          </p:cNvPr>
          <p:cNvSpPr txBox="1"/>
          <p:nvPr/>
        </p:nvSpPr>
        <p:spPr>
          <a:xfrm>
            <a:off x="2349311" y="5621385"/>
            <a:ext cx="5008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Typical year composition based on AMO(1 Standard) 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97BBA75-2D6E-4D0B-99D8-74ECE5CF89DE}"/>
              </a:ext>
            </a:extLst>
          </p:cNvPr>
          <p:cNvSpPr txBox="1"/>
          <p:nvPr/>
        </p:nvSpPr>
        <p:spPr>
          <a:xfrm>
            <a:off x="2908325" y="2008962"/>
            <a:ext cx="2220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AMO-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3DB545E-529D-4F03-9A22-3BAC3D245B7A}"/>
              </a:ext>
            </a:extLst>
          </p:cNvPr>
          <p:cNvSpPr txBox="1"/>
          <p:nvPr/>
        </p:nvSpPr>
        <p:spPr>
          <a:xfrm>
            <a:off x="2908325" y="3341784"/>
            <a:ext cx="2220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AMO+</a:t>
            </a:r>
          </a:p>
        </p:txBody>
      </p:sp>
      <p:sp>
        <p:nvSpPr>
          <p:cNvPr id="18" name="Rectangle 54">
            <a:extLst>
              <a:ext uri="{FF2B5EF4-FFF2-40B4-BE49-F238E27FC236}">
                <a16:creationId xmlns:a16="http://schemas.microsoft.com/office/drawing/2014/main" id="{D83D2934-9021-42BD-BC60-C61F04686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681" y="5697957"/>
            <a:ext cx="1073664" cy="369332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P1</a:t>
            </a:r>
          </a:p>
        </p:txBody>
      </p:sp>
      <p:sp>
        <p:nvSpPr>
          <p:cNvPr id="19" name="Rectangle 54">
            <a:extLst>
              <a:ext uri="{FF2B5EF4-FFF2-40B4-BE49-F238E27FC236}">
                <a16:creationId xmlns:a16="http://schemas.microsoft.com/office/drawing/2014/main" id="{0C60B6B8-3094-4FF3-B203-15FB7085E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28" y="6184943"/>
            <a:ext cx="1475051" cy="369332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AMO-</a:t>
            </a:r>
          </a:p>
        </p:txBody>
      </p:sp>
      <p:sp>
        <p:nvSpPr>
          <p:cNvPr id="20" name="Rectangle 54">
            <a:extLst>
              <a:ext uri="{FF2B5EF4-FFF2-40B4-BE49-F238E27FC236}">
                <a16:creationId xmlns:a16="http://schemas.microsoft.com/office/drawing/2014/main" id="{D47788AB-861B-412A-82B6-6C5633B7F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547" y="6031185"/>
            <a:ext cx="2088232" cy="584775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 latitude low T, low pressure</a:t>
            </a:r>
          </a:p>
        </p:txBody>
      </p:sp>
      <p:sp>
        <p:nvSpPr>
          <p:cNvPr id="21" name="Rectangle 54">
            <a:extLst>
              <a:ext uri="{FF2B5EF4-FFF2-40B4-BE49-F238E27FC236}">
                <a16:creationId xmlns:a16="http://schemas.microsoft.com/office/drawing/2014/main" id="{3892211B-F8E5-4244-AB03-7923F60A8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3901" y="6011250"/>
            <a:ext cx="943479" cy="584775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Polar </a:t>
            </a:r>
          </a:p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vortex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ectangle 54">
            <a:extLst>
              <a:ext uri="{FF2B5EF4-FFF2-40B4-BE49-F238E27FC236}">
                <a16:creationId xmlns:a16="http://schemas.microsoft.com/office/drawing/2014/main" id="{6EC14539-138F-420E-BF02-FD41EA0C1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4570" y="5932336"/>
            <a:ext cx="1504223" cy="83099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Cold</a:t>
            </a:r>
            <a:r>
              <a:rPr lang="zh-CN" altLang="en-US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air remain in high latitude</a:t>
            </a:r>
          </a:p>
        </p:txBody>
      </p:sp>
      <p:sp>
        <p:nvSpPr>
          <p:cNvPr id="23" name="Rectangle 54">
            <a:extLst>
              <a:ext uri="{FF2B5EF4-FFF2-40B4-BE49-F238E27FC236}">
                <a16:creationId xmlns:a16="http://schemas.microsoft.com/office/drawing/2014/main" id="{168F120E-BC13-4063-AD6F-D4732FFB9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6195" y="5908073"/>
            <a:ext cx="1296144" cy="83099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Cold days in high latitude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65AE662-7804-4067-B56B-3B1853210894}"/>
              </a:ext>
            </a:extLst>
          </p:cNvPr>
          <p:cNvSpPr txBox="1"/>
          <p:nvPr/>
        </p:nvSpPr>
        <p:spPr>
          <a:xfrm>
            <a:off x="5087865" y="5920865"/>
            <a:ext cx="903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favors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22A2CBA5-5427-4A79-8D0E-524270458AF9}"/>
              </a:ext>
            </a:extLst>
          </p:cNvPr>
          <p:cNvCxnSpPr>
            <a:cxnSpLocks/>
          </p:cNvCxnSpPr>
          <p:nvPr/>
        </p:nvCxnSpPr>
        <p:spPr bwMode="auto">
          <a:xfrm>
            <a:off x="7357802" y="6311953"/>
            <a:ext cx="250963" cy="37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97EBC79C-7CEC-4B38-AAAB-2F6CB129907E}"/>
              </a:ext>
            </a:extLst>
          </p:cNvPr>
          <p:cNvCxnSpPr>
            <a:cxnSpLocks/>
          </p:cNvCxnSpPr>
          <p:nvPr/>
        </p:nvCxnSpPr>
        <p:spPr bwMode="auto">
          <a:xfrm flipV="1">
            <a:off x="4029323" y="6295450"/>
            <a:ext cx="164578" cy="534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0010AC5E-A21A-4CB6-BD43-B57210C58588}"/>
              </a:ext>
            </a:extLst>
          </p:cNvPr>
          <p:cNvCxnSpPr>
            <a:cxnSpLocks/>
          </p:cNvCxnSpPr>
          <p:nvPr/>
        </p:nvCxnSpPr>
        <p:spPr bwMode="auto">
          <a:xfrm>
            <a:off x="1785711" y="6337790"/>
            <a:ext cx="164578" cy="1004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0323AAE0-A7A5-4A43-AEF7-D93B70080D38}"/>
              </a:ext>
            </a:extLst>
          </p:cNvPr>
          <p:cNvCxnSpPr>
            <a:cxnSpLocks/>
          </p:cNvCxnSpPr>
          <p:nvPr/>
        </p:nvCxnSpPr>
        <p:spPr bwMode="auto">
          <a:xfrm flipV="1">
            <a:off x="5036683" y="6216762"/>
            <a:ext cx="0" cy="30569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9EC0C7A0-BE59-4D86-8B11-2C44C0CE1159}"/>
              </a:ext>
            </a:extLst>
          </p:cNvPr>
          <p:cNvCxnSpPr>
            <a:cxnSpLocks/>
          </p:cNvCxnSpPr>
          <p:nvPr/>
        </p:nvCxnSpPr>
        <p:spPr bwMode="auto">
          <a:xfrm>
            <a:off x="3854986" y="6306377"/>
            <a:ext cx="0" cy="2630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6D029050-583B-4C85-B842-69C3AD819F66}"/>
              </a:ext>
            </a:extLst>
          </p:cNvPr>
          <p:cNvCxnSpPr>
            <a:cxnSpLocks/>
          </p:cNvCxnSpPr>
          <p:nvPr/>
        </p:nvCxnSpPr>
        <p:spPr bwMode="auto">
          <a:xfrm flipV="1">
            <a:off x="8823237" y="5929162"/>
            <a:ext cx="0" cy="30569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DD62E14F-D8A8-41B6-9210-C7958259903F}"/>
              </a:ext>
            </a:extLst>
          </p:cNvPr>
          <p:cNvCxnSpPr>
            <a:cxnSpLocks/>
          </p:cNvCxnSpPr>
          <p:nvPr/>
        </p:nvCxnSpPr>
        <p:spPr bwMode="auto">
          <a:xfrm>
            <a:off x="5141485" y="6283023"/>
            <a:ext cx="712094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477689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6866">
            <a:extLst>
              <a:ext uri="{FF2B5EF4-FFF2-40B4-BE49-F238E27FC236}">
                <a16:creationId xmlns:a16="http://schemas.microsoft.com/office/drawing/2014/main" id="{F9083678-EF1B-45AE-A5E9-C9DDB87C4264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5" name="燕尾形 4">
              <a:extLst>
                <a:ext uri="{FF2B5EF4-FFF2-40B4-BE49-F238E27FC236}">
                  <a16:creationId xmlns:a16="http://schemas.microsoft.com/office/drawing/2014/main" id="{552BC53D-7100-4763-B634-9216824307D8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6" name="燕尾形 5">
              <a:extLst>
                <a:ext uri="{FF2B5EF4-FFF2-40B4-BE49-F238E27FC236}">
                  <a16:creationId xmlns:a16="http://schemas.microsoft.com/office/drawing/2014/main" id="{F26DE5EB-C705-423F-B10C-C6FCCAD018A0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7" name="标题 1">
            <a:extLst>
              <a:ext uri="{FF2B5EF4-FFF2-40B4-BE49-F238E27FC236}">
                <a16:creationId xmlns:a16="http://schemas.microsoft.com/office/drawing/2014/main" id="{24E17B41-80CD-43FD-A34E-E048457715A0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AMO impact mechanism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4C09AD8-EF4B-4638-9C20-CD10EB58CECC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>
            <a:extLst>
              <a:ext uri="{FF2B5EF4-FFF2-40B4-BE49-F238E27FC236}">
                <a16:creationId xmlns:a16="http://schemas.microsoft.com/office/drawing/2014/main" id="{1CDEC081-B94A-4FE1-B91C-BBEE80F02C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6" r="16438"/>
          <a:stretch/>
        </p:blipFill>
        <p:spPr bwMode="auto">
          <a:xfrm>
            <a:off x="621322" y="1194166"/>
            <a:ext cx="3083707" cy="411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0FAA236-38C5-4172-B60E-E6BE7D000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030" y="1194166"/>
            <a:ext cx="5274310" cy="411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F537C89-4215-48B7-A605-EAFE4ABFE88A}"/>
              </a:ext>
            </a:extLst>
          </p:cNvPr>
          <p:cNvSpPr txBox="1"/>
          <p:nvPr/>
        </p:nvSpPr>
        <p:spPr>
          <a:xfrm>
            <a:off x="820110" y="965199"/>
            <a:ext cx="2643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TX10p second mode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8BDBBC2-8C99-44F6-AA60-A38F16001F8E}"/>
              </a:ext>
            </a:extLst>
          </p:cNvPr>
          <p:cNvSpPr txBox="1"/>
          <p:nvPr/>
        </p:nvSpPr>
        <p:spPr>
          <a:xfrm>
            <a:off x="5811917" y="1013167"/>
            <a:ext cx="2643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HGT500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D027A00-EA09-4749-8485-4D18135AC8AD}"/>
              </a:ext>
            </a:extLst>
          </p:cNvPr>
          <p:cNvSpPr txBox="1"/>
          <p:nvPr/>
        </p:nvSpPr>
        <p:spPr>
          <a:xfrm>
            <a:off x="3002109" y="1870836"/>
            <a:ext cx="2220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PDO+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41C6E20-B28A-4AF9-967B-15F31608077C}"/>
              </a:ext>
            </a:extLst>
          </p:cNvPr>
          <p:cNvSpPr txBox="1"/>
          <p:nvPr/>
        </p:nvSpPr>
        <p:spPr>
          <a:xfrm>
            <a:off x="3002110" y="3162312"/>
            <a:ext cx="2220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PDO-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B2A81AFF-7D91-4BF4-BB5B-334C8ED392AD}"/>
              </a:ext>
            </a:extLst>
          </p:cNvPr>
          <p:cNvCxnSpPr>
            <a:cxnSpLocks/>
          </p:cNvCxnSpPr>
          <p:nvPr/>
        </p:nvCxnSpPr>
        <p:spPr>
          <a:xfrm>
            <a:off x="949832" y="2048579"/>
            <a:ext cx="2017108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63FCA1F9-1406-4B97-A8B7-B2BA6D5F97BC}"/>
              </a:ext>
            </a:extLst>
          </p:cNvPr>
          <p:cNvCxnSpPr>
            <a:cxnSpLocks/>
          </p:cNvCxnSpPr>
          <p:nvPr/>
        </p:nvCxnSpPr>
        <p:spPr>
          <a:xfrm>
            <a:off x="938109" y="3162272"/>
            <a:ext cx="2017108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6D5E6DCF-9DDE-472E-B1A4-111F3BA063F2}"/>
              </a:ext>
            </a:extLst>
          </p:cNvPr>
          <p:cNvSpPr txBox="1"/>
          <p:nvPr/>
        </p:nvSpPr>
        <p:spPr>
          <a:xfrm>
            <a:off x="2141684" y="5469012"/>
            <a:ext cx="5008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Typical year composition based on PDO(1 Standard) </a:t>
            </a: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3589E017-204F-4574-85D8-005A554624E1}"/>
              </a:ext>
            </a:extLst>
          </p:cNvPr>
          <p:cNvCxnSpPr>
            <a:cxnSpLocks/>
          </p:cNvCxnSpPr>
          <p:nvPr/>
        </p:nvCxnSpPr>
        <p:spPr>
          <a:xfrm>
            <a:off x="6264314" y="1381369"/>
            <a:ext cx="0" cy="106680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123D781-8A0A-4319-928B-FD7F5D5E33F9}"/>
              </a:ext>
            </a:extLst>
          </p:cNvPr>
          <p:cNvCxnSpPr>
            <a:cxnSpLocks/>
          </p:cNvCxnSpPr>
          <p:nvPr/>
        </p:nvCxnSpPr>
        <p:spPr>
          <a:xfrm>
            <a:off x="5968008" y="2716086"/>
            <a:ext cx="0" cy="106680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54">
            <a:extLst>
              <a:ext uri="{FF2B5EF4-FFF2-40B4-BE49-F238E27FC236}">
                <a16:creationId xmlns:a16="http://schemas.microsoft.com/office/drawing/2014/main" id="{A28C5A92-E8D8-40AE-8A13-971998BAC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124" y="6187949"/>
            <a:ext cx="1296145" cy="338554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PDO-</a:t>
            </a:r>
          </a:p>
        </p:txBody>
      </p:sp>
      <p:sp>
        <p:nvSpPr>
          <p:cNvPr id="21" name="Rectangle 54">
            <a:extLst>
              <a:ext uri="{FF2B5EF4-FFF2-40B4-BE49-F238E27FC236}">
                <a16:creationId xmlns:a16="http://schemas.microsoft.com/office/drawing/2014/main" id="{14DB1614-B98C-4556-A70B-788098D2D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994" y="6175268"/>
            <a:ext cx="1159420" cy="338554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</a:t>
            </a:r>
            <a:endParaRPr lang="en-US" altLang="zh-CN" sz="16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ectangle 54">
            <a:extLst>
              <a:ext uri="{FF2B5EF4-FFF2-40B4-BE49-F238E27FC236}">
                <a16:creationId xmlns:a16="http://schemas.microsoft.com/office/drawing/2014/main" id="{88065DB3-031B-4906-BB04-924C82343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4522" y="6038217"/>
            <a:ext cx="2134791" cy="584775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East Asian trough move westward</a:t>
            </a:r>
          </a:p>
        </p:txBody>
      </p:sp>
      <p:sp>
        <p:nvSpPr>
          <p:cNvPr id="23" name="Rectangle 54">
            <a:extLst>
              <a:ext uri="{FF2B5EF4-FFF2-40B4-BE49-F238E27FC236}">
                <a16:creationId xmlns:a16="http://schemas.microsoft.com/office/drawing/2014/main" id="{D363B0A7-27B1-4B49-A6E5-42E9698DA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4845" y="5751032"/>
            <a:ext cx="3144495" cy="1077218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Extreme cold days in the southwest of Lake Baikal mainly expands towards the northeast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72BA57CB-E62A-4151-8B9E-2932979F242E}"/>
              </a:ext>
            </a:extLst>
          </p:cNvPr>
          <p:cNvCxnSpPr>
            <a:cxnSpLocks/>
          </p:cNvCxnSpPr>
          <p:nvPr/>
        </p:nvCxnSpPr>
        <p:spPr bwMode="auto">
          <a:xfrm>
            <a:off x="5583882" y="6330231"/>
            <a:ext cx="250963" cy="37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B2801EF8-5F95-4C02-A4C0-0C99A3318689}"/>
              </a:ext>
            </a:extLst>
          </p:cNvPr>
          <p:cNvCxnSpPr>
            <a:cxnSpLocks/>
          </p:cNvCxnSpPr>
          <p:nvPr/>
        </p:nvCxnSpPr>
        <p:spPr bwMode="auto">
          <a:xfrm>
            <a:off x="3297039" y="6369979"/>
            <a:ext cx="164578" cy="1004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883A1617-FEA2-441B-BC53-070DBB33AA8C}"/>
              </a:ext>
            </a:extLst>
          </p:cNvPr>
          <p:cNvCxnSpPr>
            <a:cxnSpLocks/>
          </p:cNvCxnSpPr>
          <p:nvPr/>
        </p:nvCxnSpPr>
        <p:spPr bwMode="auto">
          <a:xfrm>
            <a:off x="1975519" y="6359934"/>
            <a:ext cx="164578" cy="1004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Rectangle 54">
            <a:extLst>
              <a:ext uri="{FF2B5EF4-FFF2-40B4-BE49-F238E27FC236}">
                <a16:creationId xmlns:a16="http://schemas.microsoft.com/office/drawing/2014/main" id="{C2C5DF90-731F-4F4E-8935-C7A118B07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364" y="5622900"/>
            <a:ext cx="1073664" cy="338554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P2</a:t>
            </a:r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61EC1024-E18A-4235-8C3F-17239CCDC4B4}"/>
              </a:ext>
            </a:extLst>
          </p:cNvPr>
          <p:cNvCxnSpPr>
            <a:cxnSpLocks/>
          </p:cNvCxnSpPr>
          <p:nvPr/>
        </p:nvCxnSpPr>
        <p:spPr bwMode="auto">
          <a:xfrm>
            <a:off x="3002109" y="6228412"/>
            <a:ext cx="0" cy="2630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61551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EAF6B7E-4615-4FB2-8165-14BB1D3371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2"/>
          <a:stretch/>
        </p:blipFill>
        <p:spPr bwMode="auto">
          <a:xfrm>
            <a:off x="1122653" y="1091623"/>
            <a:ext cx="7071777" cy="51382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" name="组合 36866">
            <a:extLst>
              <a:ext uri="{FF2B5EF4-FFF2-40B4-BE49-F238E27FC236}">
                <a16:creationId xmlns:a16="http://schemas.microsoft.com/office/drawing/2014/main" id="{5115338C-3D1B-43D2-8AEA-56B76B31A900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6" name="燕尾形 4">
              <a:extLst>
                <a:ext uri="{FF2B5EF4-FFF2-40B4-BE49-F238E27FC236}">
                  <a16:creationId xmlns:a16="http://schemas.microsoft.com/office/drawing/2014/main" id="{E5A56B5C-D772-4C8E-B354-221003CFEB47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7" name="燕尾形 5">
              <a:extLst>
                <a:ext uri="{FF2B5EF4-FFF2-40B4-BE49-F238E27FC236}">
                  <a16:creationId xmlns:a16="http://schemas.microsoft.com/office/drawing/2014/main" id="{D4D57DCA-CAC5-43CC-883B-CDFC128255E1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8" name="标题 1">
            <a:extLst>
              <a:ext uri="{FF2B5EF4-FFF2-40B4-BE49-F238E27FC236}">
                <a16:creationId xmlns:a16="http://schemas.microsoft.com/office/drawing/2014/main" id="{63D24DC9-BC94-485F-BE9D-F400628326DC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Typical year analysis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B8EFADD5-66BE-42EC-9533-1D7C12AFBF6E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18F4DB1-A0D8-403F-9754-80389D1255EA}"/>
              </a:ext>
            </a:extLst>
          </p:cNvPr>
          <p:cNvCxnSpPr>
            <a:cxnSpLocks/>
          </p:cNvCxnSpPr>
          <p:nvPr/>
        </p:nvCxnSpPr>
        <p:spPr>
          <a:xfrm>
            <a:off x="2826224" y="4978641"/>
            <a:ext cx="0" cy="519483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8A923DBB-2F2B-42F9-8F1D-0D4C0226A867}"/>
              </a:ext>
            </a:extLst>
          </p:cNvPr>
          <p:cNvCxnSpPr>
            <a:cxnSpLocks/>
          </p:cNvCxnSpPr>
          <p:nvPr/>
        </p:nvCxnSpPr>
        <p:spPr>
          <a:xfrm>
            <a:off x="6120409" y="4978641"/>
            <a:ext cx="0" cy="519483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2C711072-DE93-4CA5-BED9-F8BF192A72C4}"/>
              </a:ext>
            </a:extLst>
          </p:cNvPr>
          <p:cNvSpPr txBox="1"/>
          <p:nvPr/>
        </p:nvSpPr>
        <p:spPr>
          <a:xfrm>
            <a:off x="2499834" y="383934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PDO+</a:t>
            </a:r>
            <a:endParaRPr lang="zh-CN" altLang="en-US" b="1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C50A700-D5FB-4FF1-AC1D-D7D296C0C9B1}"/>
              </a:ext>
            </a:extLst>
          </p:cNvPr>
          <p:cNvSpPr txBox="1"/>
          <p:nvPr/>
        </p:nvSpPr>
        <p:spPr>
          <a:xfrm>
            <a:off x="3733192" y="358419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AMO-</a:t>
            </a:r>
            <a:endParaRPr lang="zh-CN" altLang="en-US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8D54861-4622-4628-936F-E5EB986C92BC}"/>
              </a:ext>
            </a:extLst>
          </p:cNvPr>
          <p:cNvSpPr txBox="1"/>
          <p:nvPr/>
        </p:nvSpPr>
        <p:spPr>
          <a:xfrm>
            <a:off x="6120409" y="3768861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PDO-</a:t>
            </a:r>
            <a:endParaRPr lang="zh-CN" altLang="en-US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A1B8BC4-E02F-48FB-85B5-842835E3AC0D}"/>
              </a:ext>
            </a:extLst>
          </p:cNvPr>
          <p:cNvSpPr txBox="1"/>
          <p:nvPr/>
        </p:nvSpPr>
        <p:spPr>
          <a:xfrm>
            <a:off x="7237642" y="3654674"/>
            <a:ext cx="99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AMO+</a:t>
            </a:r>
            <a:endParaRPr lang="zh-CN" altLang="en-US" b="1" dirty="0"/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79347229-4DA0-4066-A39C-DDC57D714883}"/>
              </a:ext>
            </a:extLst>
          </p:cNvPr>
          <p:cNvCxnSpPr>
            <a:cxnSpLocks/>
          </p:cNvCxnSpPr>
          <p:nvPr/>
        </p:nvCxnSpPr>
        <p:spPr>
          <a:xfrm>
            <a:off x="1515802" y="2318209"/>
            <a:ext cx="2740751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5FDCF8E3-E864-4368-8A61-D9FDCBE731B5}"/>
              </a:ext>
            </a:extLst>
          </p:cNvPr>
          <p:cNvCxnSpPr>
            <a:cxnSpLocks/>
          </p:cNvCxnSpPr>
          <p:nvPr/>
        </p:nvCxnSpPr>
        <p:spPr>
          <a:xfrm>
            <a:off x="5056172" y="1708609"/>
            <a:ext cx="2740751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187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6866">
            <a:extLst>
              <a:ext uri="{FF2B5EF4-FFF2-40B4-BE49-F238E27FC236}">
                <a16:creationId xmlns:a16="http://schemas.microsoft.com/office/drawing/2014/main" id="{3BD6FA14-3B87-4E0B-93BF-123CBCBF8B0A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5" name="燕尾形 4">
              <a:extLst>
                <a:ext uri="{FF2B5EF4-FFF2-40B4-BE49-F238E27FC236}">
                  <a16:creationId xmlns:a16="http://schemas.microsoft.com/office/drawing/2014/main" id="{1700D3D7-2FCA-4A57-B714-B26226653717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6" name="燕尾形 5">
              <a:extLst>
                <a:ext uri="{FF2B5EF4-FFF2-40B4-BE49-F238E27FC236}">
                  <a16:creationId xmlns:a16="http://schemas.microsoft.com/office/drawing/2014/main" id="{119EF9EE-9AA8-411D-A6F9-5CD4BEC606FA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7" name="标题 1">
            <a:extLst>
              <a:ext uri="{FF2B5EF4-FFF2-40B4-BE49-F238E27FC236}">
                <a16:creationId xmlns:a16="http://schemas.microsoft.com/office/drawing/2014/main" id="{73A7ED33-160E-4C63-8514-68E42CA02C98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Interannual variability of second mode impact mechanism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FC06F7B2-43BF-4A9E-9569-8CCF50D9BD28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9594B711-AACA-462A-842E-009D52BC1786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8869CB7F-9CD5-4BBB-B5A1-A6DF8C71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46" y="1459153"/>
            <a:ext cx="5783074" cy="4517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63DB423-994B-41BB-BC77-405145031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4" t="10452" r="7977"/>
          <a:stretch/>
        </p:blipFill>
        <p:spPr bwMode="auto">
          <a:xfrm>
            <a:off x="6047118" y="3833370"/>
            <a:ext cx="2952569" cy="285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1391536-D257-4253-9E92-38EDCCFD1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t="13783" r="53227" b="4930"/>
          <a:stretch/>
        </p:blipFill>
        <p:spPr bwMode="auto">
          <a:xfrm>
            <a:off x="6064772" y="1174119"/>
            <a:ext cx="3059832" cy="25922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B32F969B-9FAA-4513-BE37-AF5A00F5FF87}"/>
              </a:ext>
            </a:extLst>
          </p:cNvPr>
          <p:cNvGrpSpPr/>
          <p:nvPr/>
        </p:nvGrpSpPr>
        <p:grpSpPr>
          <a:xfrm>
            <a:off x="366351" y="1478324"/>
            <a:ext cx="5415763" cy="220605"/>
            <a:chOff x="366351" y="1478324"/>
            <a:chExt cx="5415763" cy="220605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01DB909-9EDF-40EF-A853-42B0FD23E0EB}"/>
                </a:ext>
              </a:extLst>
            </p:cNvPr>
            <p:cNvSpPr/>
            <p:nvPr/>
          </p:nvSpPr>
          <p:spPr>
            <a:xfrm>
              <a:off x="366351" y="1478324"/>
              <a:ext cx="2420229" cy="2081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7B13DBB1-BAD0-4F71-9CB0-613328522730}"/>
                </a:ext>
              </a:extLst>
            </p:cNvPr>
            <p:cNvSpPr/>
            <p:nvPr/>
          </p:nvSpPr>
          <p:spPr>
            <a:xfrm>
              <a:off x="3361885" y="1490753"/>
              <a:ext cx="2420229" cy="2081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DAC44830-065A-40B6-819C-D59B1B90CA11}"/>
              </a:ext>
            </a:extLst>
          </p:cNvPr>
          <p:cNvSpPr txBox="1"/>
          <p:nvPr/>
        </p:nvSpPr>
        <p:spPr>
          <a:xfrm>
            <a:off x="572413" y="1346849"/>
            <a:ext cx="2525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PC2 &amp; autumn</a:t>
            </a:r>
            <a:r>
              <a:rPr lang="zh-CN" altLang="en-US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sea</a:t>
            </a:r>
            <a:r>
              <a:rPr lang="zh-CN" altLang="en-US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ice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2ECA089-A1FB-47FB-8804-0BE3A93CCB76}"/>
              </a:ext>
            </a:extLst>
          </p:cNvPr>
          <p:cNvSpPr txBox="1"/>
          <p:nvPr/>
        </p:nvSpPr>
        <p:spPr>
          <a:xfrm>
            <a:off x="3464725" y="1376921"/>
            <a:ext cx="3804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PC2 &amp; autumn</a:t>
            </a:r>
            <a:r>
              <a:rPr lang="zh-CN" altLang="en-US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sea</a:t>
            </a:r>
            <a:r>
              <a:rPr lang="zh-CN" altLang="en-US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ice</a:t>
            </a:r>
            <a:endParaRPr lang="zh-CN" altLang="en-US" sz="1400" b="1" dirty="0">
              <a:solidFill>
                <a:srgbClr val="7030A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5F8DA9B-425B-4114-A140-32BFF6C7D7D4}"/>
              </a:ext>
            </a:extLst>
          </p:cNvPr>
          <p:cNvSpPr txBox="1"/>
          <p:nvPr/>
        </p:nvSpPr>
        <p:spPr>
          <a:xfrm>
            <a:off x="5942058" y="889198"/>
            <a:ext cx="3804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Wave activity flux at 200 </a:t>
            </a:r>
            <a:r>
              <a:rPr lang="en-US" altLang="zh-CN" sz="1400" b="1" dirty="0" err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hPa</a:t>
            </a:r>
            <a:r>
              <a:rPr lang="zh-CN" altLang="en-US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  </a:t>
            </a:r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P1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625AC3C-DEE8-450C-A275-2E0E273222E9}"/>
              </a:ext>
            </a:extLst>
          </p:cNvPr>
          <p:cNvSpPr/>
          <p:nvPr/>
        </p:nvSpPr>
        <p:spPr>
          <a:xfrm>
            <a:off x="6084583" y="1170547"/>
            <a:ext cx="56754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EBBEDB6-F3D3-4434-8137-F34642FB3B76}"/>
              </a:ext>
            </a:extLst>
          </p:cNvPr>
          <p:cNvSpPr/>
          <p:nvPr/>
        </p:nvSpPr>
        <p:spPr>
          <a:xfrm>
            <a:off x="6047118" y="3898422"/>
            <a:ext cx="56754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副标题 2">
            <a:extLst>
              <a:ext uri="{FF2B5EF4-FFF2-40B4-BE49-F238E27FC236}">
                <a16:creationId xmlns:a16="http://schemas.microsoft.com/office/drawing/2014/main" id="{37985FCD-9BF4-4A7E-A523-FBA523E89B21}"/>
              </a:ext>
            </a:extLst>
          </p:cNvPr>
          <p:cNvSpPr txBox="1">
            <a:spLocks/>
          </p:cNvSpPr>
          <p:nvPr/>
        </p:nvSpPr>
        <p:spPr>
          <a:xfrm>
            <a:off x="-61254" y="5613172"/>
            <a:ext cx="6846277" cy="807291"/>
          </a:xfrm>
          <a:prstGeom prst="rect">
            <a:avLst/>
          </a:prstGeom>
          <a:noFill/>
          <a:ln w="38100" cap="flat" cmpd="sng" algn="ctr">
            <a:noFill/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1800" b="1" dirty="0">
                <a:solidFill>
                  <a:srgbClr val="16379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Early period is influenced by sea ice in the Barents-Kara Seas and later period by sea ice in the Okhotsk Sea</a:t>
            </a:r>
            <a:endParaRPr lang="zh-CN" altLang="en-US" sz="1800" b="1" dirty="0">
              <a:solidFill>
                <a:srgbClr val="16379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6946C4F-347F-4DAF-A1B0-1D52E143D71E}"/>
              </a:ext>
            </a:extLst>
          </p:cNvPr>
          <p:cNvSpPr txBox="1"/>
          <p:nvPr/>
        </p:nvSpPr>
        <p:spPr>
          <a:xfrm>
            <a:off x="1412310" y="996800"/>
            <a:ext cx="568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P1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56047D7-81D2-4434-B804-9CEC53450E4C}"/>
              </a:ext>
            </a:extLst>
          </p:cNvPr>
          <p:cNvSpPr txBox="1"/>
          <p:nvPr/>
        </p:nvSpPr>
        <p:spPr>
          <a:xfrm>
            <a:off x="4296786" y="996800"/>
            <a:ext cx="568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P2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F1B8DFF-4539-477D-AFE4-7068671CCC60}"/>
              </a:ext>
            </a:extLst>
          </p:cNvPr>
          <p:cNvSpPr txBox="1"/>
          <p:nvPr/>
        </p:nvSpPr>
        <p:spPr>
          <a:xfrm>
            <a:off x="344150" y="3898422"/>
            <a:ext cx="285779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BK sea ice index &amp; HGT500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0931D92-3A69-4CD7-A492-3DC027736A09}"/>
              </a:ext>
            </a:extLst>
          </p:cNvPr>
          <p:cNvSpPr txBox="1"/>
          <p:nvPr/>
        </p:nvSpPr>
        <p:spPr>
          <a:xfrm>
            <a:off x="3234262" y="3898422"/>
            <a:ext cx="32368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Okhotsk sea ice index &amp; HGT500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13A2FEE0-0529-429A-AAFE-B9458854E7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29" b="44459"/>
          <a:stretch/>
        </p:blipFill>
        <p:spPr>
          <a:xfrm>
            <a:off x="241045" y="3598207"/>
            <a:ext cx="5783074" cy="30777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311DE2AD-8C48-49BE-A560-0003EE5FE98F}"/>
              </a:ext>
            </a:extLst>
          </p:cNvPr>
          <p:cNvSpPr txBox="1"/>
          <p:nvPr/>
        </p:nvSpPr>
        <p:spPr>
          <a:xfrm>
            <a:off x="8770725" y="3833294"/>
            <a:ext cx="3804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P2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55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6866">
            <a:extLst>
              <a:ext uri="{FF2B5EF4-FFF2-40B4-BE49-F238E27FC236}">
                <a16:creationId xmlns:a16="http://schemas.microsoft.com/office/drawing/2014/main" id="{9DD6C961-8250-4A1D-A0FD-A7EF76636C30}"/>
              </a:ext>
            </a:extLst>
          </p:cNvPr>
          <p:cNvGrpSpPr/>
          <p:nvPr/>
        </p:nvGrpSpPr>
        <p:grpSpPr>
          <a:xfrm>
            <a:off x="40326" y="136597"/>
            <a:ext cx="779784" cy="312401"/>
            <a:chOff x="-74942" y="0"/>
            <a:chExt cx="801357" cy="438150"/>
          </a:xfrm>
        </p:grpSpPr>
        <p:sp>
          <p:nvSpPr>
            <p:cNvPr id="5" name="燕尾形 4">
              <a:extLst>
                <a:ext uri="{FF2B5EF4-FFF2-40B4-BE49-F238E27FC236}">
                  <a16:creationId xmlns:a16="http://schemas.microsoft.com/office/drawing/2014/main" id="{F9720878-2B4A-4658-963B-4E981020E883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6" name="燕尾形 5">
              <a:extLst>
                <a:ext uri="{FF2B5EF4-FFF2-40B4-BE49-F238E27FC236}">
                  <a16:creationId xmlns:a16="http://schemas.microsoft.com/office/drawing/2014/main" id="{9E511A87-55BB-4438-B41A-B8A129D58326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7" name="标题 1">
            <a:extLst>
              <a:ext uri="{FF2B5EF4-FFF2-40B4-BE49-F238E27FC236}">
                <a16:creationId xmlns:a16="http://schemas.microsoft.com/office/drawing/2014/main" id="{12F7EDDC-497A-4F22-859D-2A79EDF3D8D7}"/>
              </a:ext>
            </a:extLst>
          </p:cNvPr>
          <p:cNvSpPr>
            <a:spLocks/>
          </p:cNvSpPr>
          <p:nvPr/>
        </p:nvSpPr>
        <p:spPr bwMode="auto">
          <a:xfrm>
            <a:off x="1007446" y="-37475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Summary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5AFBCE6E-50B4-4932-ACA9-2F9DC3FD8912}"/>
              </a:ext>
            </a:extLst>
          </p:cNvPr>
          <p:cNvCxnSpPr/>
          <p:nvPr/>
        </p:nvCxnSpPr>
        <p:spPr>
          <a:xfrm>
            <a:off x="-3157" y="61312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>
            <a:extLst>
              <a:ext uri="{FF2B5EF4-FFF2-40B4-BE49-F238E27FC236}">
                <a16:creationId xmlns:a16="http://schemas.microsoft.com/office/drawing/2014/main" id="{3538A9CB-C0A1-4947-B2CD-739E886713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9" b="1758"/>
          <a:stretch/>
        </p:blipFill>
        <p:spPr bwMode="auto">
          <a:xfrm>
            <a:off x="861512" y="768642"/>
            <a:ext cx="7917281" cy="4352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任意多边形 66">
            <a:extLst>
              <a:ext uri="{FF2B5EF4-FFF2-40B4-BE49-F238E27FC236}">
                <a16:creationId xmlns:a16="http://schemas.microsoft.com/office/drawing/2014/main" id="{6250E75E-CA31-47DB-B677-DE0BF9E0BA77}"/>
              </a:ext>
            </a:extLst>
          </p:cNvPr>
          <p:cNvSpPr/>
          <p:nvPr/>
        </p:nvSpPr>
        <p:spPr bwMode="auto">
          <a:xfrm rot="2160000">
            <a:off x="2925591" y="2962283"/>
            <a:ext cx="210228" cy="176521"/>
          </a:xfrm>
          <a:custGeom>
            <a:avLst/>
            <a:gdLst>
              <a:gd name="connsiteX0" fmla="*/ 0 w 210228"/>
              <a:gd name="connsiteY0" fmla="*/ 152400 h 176521"/>
              <a:gd name="connsiteX1" fmla="*/ 193431 w 210228"/>
              <a:gd name="connsiteY1" fmla="*/ 164123 h 176521"/>
              <a:gd name="connsiteX2" fmla="*/ 187569 w 210228"/>
              <a:gd name="connsiteY2" fmla="*/ 0 h 17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228" h="176521">
                <a:moveTo>
                  <a:pt x="0" y="152400"/>
                </a:moveTo>
                <a:cubicBezTo>
                  <a:pt x="81085" y="170961"/>
                  <a:pt x="162170" y="189523"/>
                  <a:pt x="193431" y="164123"/>
                </a:cubicBezTo>
                <a:cubicBezTo>
                  <a:pt x="224693" y="138723"/>
                  <a:pt x="206131" y="69361"/>
                  <a:pt x="187569" y="0"/>
                </a:cubicBezTo>
              </a:path>
            </a:pathLst>
          </a:custGeom>
          <a:noFill/>
          <a:ln w="412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任意多边形 10">
            <a:extLst>
              <a:ext uri="{FF2B5EF4-FFF2-40B4-BE49-F238E27FC236}">
                <a16:creationId xmlns:a16="http://schemas.microsoft.com/office/drawing/2014/main" id="{C5C3A23A-51FB-4121-AC9C-43764FD75F61}"/>
              </a:ext>
            </a:extLst>
          </p:cNvPr>
          <p:cNvSpPr/>
          <p:nvPr/>
        </p:nvSpPr>
        <p:spPr bwMode="auto">
          <a:xfrm rot="2160000">
            <a:off x="2919707" y="3221100"/>
            <a:ext cx="210228" cy="176521"/>
          </a:xfrm>
          <a:custGeom>
            <a:avLst/>
            <a:gdLst>
              <a:gd name="connsiteX0" fmla="*/ 0 w 210228"/>
              <a:gd name="connsiteY0" fmla="*/ 152400 h 176521"/>
              <a:gd name="connsiteX1" fmla="*/ 193431 w 210228"/>
              <a:gd name="connsiteY1" fmla="*/ 164123 h 176521"/>
              <a:gd name="connsiteX2" fmla="*/ 187569 w 210228"/>
              <a:gd name="connsiteY2" fmla="*/ 0 h 17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228" h="176521">
                <a:moveTo>
                  <a:pt x="0" y="152400"/>
                </a:moveTo>
                <a:cubicBezTo>
                  <a:pt x="81085" y="170961"/>
                  <a:pt x="162170" y="189523"/>
                  <a:pt x="193431" y="164123"/>
                </a:cubicBezTo>
                <a:cubicBezTo>
                  <a:pt x="224693" y="138723"/>
                  <a:pt x="206131" y="69361"/>
                  <a:pt x="187569" y="0"/>
                </a:cubicBezTo>
              </a:path>
            </a:pathLst>
          </a:custGeom>
          <a:noFill/>
          <a:ln w="412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C870B41-A1CF-4DF1-9732-EFFAD0A7A16F}"/>
              </a:ext>
            </a:extLst>
          </p:cNvPr>
          <p:cNvSpPr txBox="1"/>
          <p:nvPr/>
        </p:nvSpPr>
        <p:spPr>
          <a:xfrm>
            <a:off x="3145212" y="2885163"/>
            <a:ext cx="1513874" cy="369332"/>
          </a:xfrm>
          <a:prstGeom prst="rect">
            <a:avLst/>
          </a:prstGeom>
          <a:solidFill>
            <a:srgbClr val="FFFFFF">
              <a:alpha val="25098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P1trough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53D9162-8E34-4AB3-8984-44F641231FC7}"/>
              </a:ext>
            </a:extLst>
          </p:cNvPr>
          <p:cNvSpPr txBox="1"/>
          <p:nvPr/>
        </p:nvSpPr>
        <p:spPr>
          <a:xfrm>
            <a:off x="3145211" y="3160184"/>
            <a:ext cx="1307046" cy="369332"/>
          </a:xfrm>
          <a:prstGeom prst="rect">
            <a:avLst/>
          </a:prstGeom>
          <a:solidFill>
            <a:srgbClr val="FFFFFF">
              <a:alpha val="25098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P2trough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BD98CC3E-83BD-4392-BF26-3E22AF07B350}"/>
              </a:ext>
            </a:extLst>
          </p:cNvPr>
          <p:cNvSpPr/>
          <p:nvPr/>
        </p:nvSpPr>
        <p:spPr>
          <a:xfrm>
            <a:off x="4301254" y="4226105"/>
            <a:ext cx="3606819" cy="378866"/>
          </a:xfrm>
          <a:custGeom>
            <a:avLst/>
            <a:gdLst>
              <a:gd name="connsiteX0" fmla="*/ 0 w 3381040"/>
              <a:gd name="connsiteY0" fmla="*/ 0 h 343498"/>
              <a:gd name="connsiteX1" fmla="*/ 1301675 w 3381040"/>
              <a:gd name="connsiteY1" fmla="*/ 64546 h 343498"/>
              <a:gd name="connsiteX2" fmla="*/ 3065929 w 3381040"/>
              <a:gd name="connsiteY2" fmla="*/ 333487 h 343498"/>
              <a:gd name="connsiteX3" fmla="*/ 3356386 w 3381040"/>
              <a:gd name="connsiteY3" fmla="*/ 290457 h 343498"/>
              <a:gd name="connsiteX4" fmla="*/ 3345628 w 3381040"/>
              <a:gd name="connsiteY4" fmla="*/ 290457 h 3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1040" h="343498">
                <a:moveTo>
                  <a:pt x="0" y="0"/>
                </a:moveTo>
                <a:cubicBezTo>
                  <a:pt x="395343" y="4482"/>
                  <a:pt x="790687" y="8965"/>
                  <a:pt x="1301675" y="64546"/>
                </a:cubicBezTo>
                <a:cubicBezTo>
                  <a:pt x="1812663" y="120127"/>
                  <a:pt x="2723477" y="295835"/>
                  <a:pt x="3065929" y="333487"/>
                </a:cubicBezTo>
                <a:cubicBezTo>
                  <a:pt x="3408381" y="371139"/>
                  <a:pt x="3356386" y="290457"/>
                  <a:pt x="3356386" y="290457"/>
                </a:cubicBezTo>
                <a:cubicBezTo>
                  <a:pt x="3403003" y="283285"/>
                  <a:pt x="3374315" y="286871"/>
                  <a:pt x="3345628" y="290457"/>
                </a:cubicBezTo>
              </a:path>
            </a:pathLst>
          </a:custGeom>
          <a:noFill/>
          <a:ln w="28575">
            <a:solidFill>
              <a:srgbClr val="0000FF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任意多边形: 形状 41">
            <a:extLst>
              <a:ext uri="{FF2B5EF4-FFF2-40B4-BE49-F238E27FC236}">
                <a16:creationId xmlns:a16="http://schemas.microsoft.com/office/drawing/2014/main" id="{FD4C24A9-6D6C-42A8-9A0F-9424BD3BDE9E}"/>
              </a:ext>
            </a:extLst>
          </p:cNvPr>
          <p:cNvSpPr/>
          <p:nvPr/>
        </p:nvSpPr>
        <p:spPr>
          <a:xfrm>
            <a:off x="1430767" y="3976242"/>
            <a:ext cx="2033195" cy="402120"/>
          </a:xfrm>
          <a:custGeom>
            <a:avLst/>
            <a:gdLst>
              <a:gd name="connsiteX0" fmla="*/ 0 w 2033195"/>
              <a:gd name="connsiteY0" fmla="*/ 229998 h 402120"/>
              <a:gd name="connsiteX1" fmla="*/ 968188 w 2033195"/>
              <a:gd name="connsiteY1" fmla="*/ 4087 h 402120"/>
              <a:gd name="connsiteX2" fmla="*/ 2033195 w 2033195"/>
              <a:gd name="connsiteY2" fmla="*/ 402120 h 40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3195" h="402120">
                <a:moveTo>
                  <a:pt x="0" y="229998"/>
                </a:moveTo>
                <a:cubicBezTo>
                  <a:pt x="314661" y="102699"/>
                  <a:pt x="629322" y="-24600"/>
                  <a:pt x="968188" y="4087"/>
                </a:cubicBezTo>
                <a:cubicBezTo>
                  <a:pt x="1307054" y="32774"/>
                  <a:pt x="1670124" y="217447"/>
                  <a:pt x="2033195" y="402120"/>
                </a:cubicBezTo>
              </a:path>
            </a:pathLst>
          </a:custGeom>
          <a:noFill/>
          <a:ln w="28575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任意多边形: 形状 42">
            <a:extLst>
              <a:ext uri="{FF2B5EF4-FFF2-40B4-BE49-F238E27FC236}">
                <a16:creationId xmlns:a16="http://schemas.microsoft.com/office/drawing/2014/main" id="{2D2BB090-52F7-43D4-B699-4C2D515B5445}"/>
              </a:ext>
            </a:extLst>
          </p:cNvPr>
          <p:cNvSpPr/>
          <p:nvPr/>
        </p:nvSpPr>
        <p:spPr>
          <a:xfrm>
            <a:off x="5669280" y="4149152"/>
            <a:ext cx="2238793" cy="153907"/>
          </a:xfrm>
          <a:custGeom>
            <a:avLst/>
            <a:gdLst>
              <a:gd name="connsiteX0" fmla="*/ 0 w 2238793"/>
              <a:gd name="connsiteY0" fmla="*/ 153907 h 153907"/>
              <a:gd name="connsiteX1" fmla="*/ 1904104 w 2238793"/>
              <a:gd name="connsiteY1" fmla="*/ 3300 h 153907"/>
              <a:gd name="connsiteX2" fmla="*/ 2237591 w 2238793"/>
              <a:gd name="connsiteY2" fmla="*/ 46330 h 153907"/>
              <a:gd name="connsiteX3" fmla="*/ 2237591 w 2238793"/>
              <a:gd name="connsiteY3" fmla="*/ 46330 h 15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8793" h="153907">
                <a:moveTo>
                  <a:pt x="0" y="153907"/>
                </a:moveTo>
                <a:lnTo>
                  <a:pt x="1904104" y="3300"/>
                </a:lnTo>
                <a:cubicBezTo>
                  <a:pt x="2277036" y="-14629"/>
                  <a:pt x="2237591" y="46330"/>
                  <a:pt x="2237591" y="46330"/>
                </a:cubicBezTo>
                <a:lnTo>
                  <a:pt x="2237591" y="46330"/>
                </a:lnTo>
              </a:path>
            </a:pathLst>
          </a:custGeom>
          <a:noFill/>
          <a:ln w="28575">
            <a:solidFill>
              <a:srgbClr val="0000FF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任意多边形: 形状 43">
            <a:extLst>
              <a:ext uri="{FF2B5EF4-FFF2-40B4-BE49-F238E27FC236}">
                <a16:creationId xmlns:a16="http://schemas.microsoft.com/office/drawing/2014/main" id="{C6553239-A3CC-4666-8DA7-E64DAA9DF5A6}"/>
              </a:ext>
            </a:extLst>
          </p:cNvPr>
          <p:cNvSpPr/>
          <p:nvPr/>
        </p:nvSpPr>
        <p:spPr>
          <a:xfrm>
            <a:off x="2592593" y="3937299"/>
            <a:ext cx="1115311" cy="365760"/>
          </a:xfrm>
          <a:custGeom>
            <a:avLst/>
            <a:gdLst>
              <a:gd name="connsiteX0" fmla="*/ 0 w 1161826"/>
              <a:gd name="connsiteY0" fmla="*/ 0 h 398796"/>
              <a:gd name="connsiteX1" fmla="*/ 860612 w 1161826"/>
              <a:gd name="connsiteY1" fmla="*/ 376517 h 398796"/>
              <a:gd name="connsiteX2" fmla="*/ 1161826 w 1161826"/>
              <a:gd name="connsiteY2" fmla="*/ 322729 h 398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1826" h="398796">
                <a:moveTo>
                  <a:pt x="0" y="0"/>
                </a:moveTo>
                <a:cubicBezTo>
                  <a:pt x="333487" y="161364"/>
                  <a:pt x="666974" y="322729"/>
                  <a:pt x="860612" y="376517"/>
                </a:cubicBezTo>
                <a:cubicBezTo>
                  <a:pt x="1054250" y="430305"/>
                  <a:pt x="1108038" y="376517"/>
                  <a:pt x="1161826" y="322729"/>
                </a:cubicBezTo>
              </a:path>
            </a:pathLst>
          </a:custGeom>
          <a:noFill/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18EF57D8-B87D-4143-8A3E-3969235EFF36}"/>
              </a:ext>
            </a:extLst>
          </p:cNvPr>
          <p:cNvCxnSpPr>
            <a:cxnSpLocks/>
            <a:stCxn id="43" idx="0"/>
          </p:cNvCxnSpPr>
          <p:nvPr/>
        </p:nvCxnSpPr>
        <p:spPr>
          <a:xfrm>
            <a:off x="5669280" y="4303059"/>
            <a:ext cx="561040" cy="75303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0A5F957F-2D0B-4666-96B3-5B388BAA7496}"/>
              </a:ext>
            </a:extLst>
          </p:cNvPr>
          <p:cNvCxnSpPr>
            <a:cxnSpLocks/>
          </p:cNvCxnSpPr>
          <p:nvPr/>
        </p:nvCxnSpPr>
        <p:spPr>
          <a:xfrm flipV="1">
            <a:off x="6023474" y="4246434"/>
            <a:ext cx="443160" cy="32888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54">
            <a:extLst>
              <a:ext uri="{FF2B5EF4-FFF2-40B4-BE49-F238E27FC236}">
                <a16:creationId xmlns:a16="http://schemas.microsoft.com/office/drawing/2014/main" id="{F553B97C-C280-4796-A93B-4BE1281D3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2" y="5425791"/>
            <a:ext cx="1754619" cy="30777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AMO</a:t>
            </a:r>
            <a:r>
              <a:rPr lang="zh-CN" altLang="en-US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POS phase</a:t>
            </a:r>
          </a:p>
        </p:txBody>
      </p:sp>
      <p:sp>
        <p:nvSpPr>
          <p:cNvPr id="48" name="Rectangle 54">
            <a:extLst>
              <a:ext uri="{FF2B5EF4-FFF2-40B4-BE49-F238E27FC236}">
                <a16:creationId xmlns:a16="http://schemas.microsoft.com/office/drawing/2014/main" id="{19CB055B-F32E-4C1C-8125-54812A328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2" y="5876849"/>
            <a:ext cx="1754620" cy="523220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PDO-like NEG</a:t>
            </a:r>
            <a:r>
              <a:rPr lang="zh-CN" altLang="en-US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phase</a:t>
            </a:r>
          </a:p>
        </p:txBody>
      </p:sp>
      <p:sp>
        <p:nvSpPr>
          <p:cNvPr id="49" name="Rectangle 54">
            <a:extLst>
              <a:ext uri="{FF2B5EF4-FFF2-40B4-BE49-F238E27FC236}">
                <a16:creationId xmlns:a16="http://schemas.microsoft.com/office/drawing/2014/main" id="{5637DC8E-F672-4BC7-AAA1-992DCBF89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9703" y="5429602"/>
            <a:ext cx="1523124" cy="30777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Siberian High</a:t>
            </a:r>
          </a:p>
        </p:txBody>
      </p:sp>
      <p:sp>
        <p:nvSpPr>
          <p:cNvPr id="50" name="Rectangle 54">
            <a:extLst>
              <a:ext uri="{FF2B5EF4-FFF2-40B4-BE49-F238E27FC236}">
                <a16:creationId xmlns:a16="http://schemas.microsoft.com/office/drawing/2014/main" id="{BA02EFE5-BE26-487A-932C-D42D91A1F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8245" y="5454564"/>
            <a:ext cx="1170438" cy="738664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East Asian</a:t>
            </a:r>
          </a:p>
          <a:p>
            <a:pPr algn="ctr"/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Trough westward</a:t>
            </a:r>
          </a:p>
        </p:txBody>
      </p:sp>
      <p:sp>
        <p:nvSpPr>
          <p:cNvPr id="51" name="Rectangle 54">
            <a:extLst>
              <a:ext uri="{FF2B5EF4-FFF2-40B4-BE49-F238E27FC236}">
                <a16:creationId xmlns:a16="http://schemas.microsoft.com/office/drawing/2014/main" id="{BAD49E32-5EE1-4A5F-A759-ADF404E7F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8805" y="5445962"/>
            <a:ext cx="1107133" cy="95410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Frequency of cold days change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966C7BCE-F50A-4387-9D03-6E6019DD0F8B}"/>
              </a:ext>
            </a:extLst>
          </p:cNvPr>
          <p:cNvSpPr txBox="1"/>
          <p:nvPr/>
        </p:nvSpPr>
        <p:spPr>
          <a:xfrm>
            <a:off x="-35554" y="5052698"/>
            <a:ext cx="2264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Interdecadal change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Rectangle 54">
            <a:extLst>
              <a:ext uri="{FF2B5EF4-FFF2-40B4-BE49-F238E27FC236}">
                <a16:creationId xmlns:a16="http://schemas.microsoft.com/office/drawing/2014/main" id="{877CCBB4-EF39-4617-8C8B-A6356CC5F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5170" y="5973967"/>
            <a:ext cx="1534543" cy="30777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Aleutian Low</a:t>
            </a:r>
          </a:p>
        </p:txBody>
      </p:sp>
      <p:sp>
        <p:nvSpPr>
          <p:cNvPr id="54" name="Rectangle 54">
            <a:extLst>
              <a:ext uri="{FF2B5EF4-FFF2-40B4-BE49-F238E27FC236}">
                <a16:creationId xmlns:a16="http://schemas.microsoft.com/office/drawing/2014/main" id="{29BA14DC-58C5-45F6-A260-DA8828F87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4928" y="5189137"/>
            <a:ext cx="1170438" cy="1384995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Boundary of EOF2 Dipole mode moves southwest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18A7201-FD17-4292-9594-875D8D61C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221" y="5367980"/>
            <a:ext cx="1695116" cy="523220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P1: Barents-Kara Seas sea ice</a:t>
            </a:r>
          </a:p>
        </p:txBody>
      </p:sp>
      <p:sp>
        <p:nvSpPr>
          <p:cNvPr id="56" name="Rectangle 54">
            <a:extLst>
              <a:ext uri="{FF2B5EF4-FFF2-40B4-BE49-F238E27FC236}">
                <a16:creationId xmlns:a16="http://schemas.microsoft.com/office/drawing/2014/main" id="{176AA48E-AA1C-4E3C-B89B-6918761BE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220" y="6046269"/>
            <a:ext cx="1695116" cy="523220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P2: Okhotsk Sea </a:t>
            </a:r>
          </a:p>
          <a:p>
            <a:r>
              <a:rPr lang="en-US" altLang="zh-CN" sz="1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sea ice</a:t>
            </a: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104500F9-5558-4505-B838-298E399D0D3D}"/>
              </a:ext>
            </a:extLst>
          </p:cNvPr>
          <p:cNvSpPr txBox="1"/>
          <p:nvPr/>
        </p:nvSpPr>
        <p:spPr>
          <a:xfrm>
            <a:off x="2015405" y="5065752"/>
            <a:ext cx="1927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P2: Later stage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A03A9B0F-79FD-4789-B6A0-6B00ECF15381}"/>
              </a:ext>
            </a:extLst>
          </p:cNvPr>
          <p:cNvCxnSpPr/>
          <p:nvPr/>
        </p:nvCxnSpPr>
        <p:spPr bwMode="auto">
          <a:xfrm flipV="1">
            <a:off x="1803201" y="6079872"/>
            <a:ext cx="104694" cy="76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FAA694FC-5BBD-4028-ADCE-239589A133E3}"/>
              </a:ext>
            </a:extLst>
          </p:cNvPr>
          <p:cNvCxnSpPr/>
          <p:nvPr/>
        </p:nvCxnSpPr>
        <p:spPr bwMode="auto">
          <a:xfrm flipV="1">
            <a:off x="3470561" y="5659402"/>
            <a:ext cx="104694" cy="76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直接箭头连接符 60">
            <a:extLst>
              <a:ext uri="{FF2B5EF4-FFF2-40B4-BE49-F238E27FC236}">
                <a16:creationId xmlns:a16="http://schemas.microsoft.com/office/drawing/2014/main" id="{923C0C21-5B7F-4A19-A454-B9F861B2BD7B}"/>
              </a:ext>
            </a:extLst>
          </p:cNvPr>
          <p:cNvCxnSpPr/>
          <p:nvPr/>
        </p:nvCxnSpPr>
        <p:spPr bwMode="auto">
          <a:xfrm flipV="1">
            <a:off x="3475996" y="6091657"/>
            <a:ext cx="104694" cy="76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8E3F64DE-F07C-4607-AFD1-598C048BB11A}"/>
              </a:ext>
            </a:extLst>
          </p:cNvPr>
          <p:cNvCxnSpPr/>
          <p:nvPr/>
        </p:nvCxnSpPr>
        <p:spPr bwMode="auto">
          <a:xfrm flipV="1">
            <a:off x="4764458" y="5850165"/>
            <a:ext cx="104694" cy="76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07CEE88B-C2FA-46C2-98C8-DE1302A27CC2}"/>
              </a:ext>
            </a:extLst>
          </p:cNvPr>
          <p:cNvCxnSpPr>
            <a:cxnSpLocks/>
          </p:cNvCxnSpPr>
          <p:nvPr/>
        </p:nvCxnSpPr>
        <p:spPr bwMode="auto">
          <a:xfrm flipV="1">
            <a:off x="7859632" y="5620329"/>
            <a:ext cx="104694" cy="76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4CBA9D70-4AA8-49D9-957D-A859D0E59A62}"/>
              </a:ext>
            </a:extLst>
          </p:cNvPr>
          <p:cNvCxnSpPr>
            <a:cxnSpLocks/>
          </p:cNvCxnSpPr>
          <p:nvPr/>
        </p:nvCxnSpPr>
        <p:spPr bwMode="auto">
          <a:xfrm flipV="1">
            <a:off x="7862932" y="6311993"/>
            <a:ext cx="104694" cy="76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4F662F42-718A-444D-8823-E3C4572546FF}"/>
              </a:ext>
            </a:extLst>
          </p:cNvPr>
          <p:cNvCxnSpPr/>
          <p:nvPr/>
        </p:nvCxnSpPr>
        <p:spPr>
          <a:xfrm>
            <a:off x="3332767" y="5430621"/>
            <a:ext cx="0" cy="33855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BF5BEBB5-F84F-4649-820F-AA262FB319C7}"/>
              </a:ext>
            </a:extLst>
          </p:cNvPr>
          <p:cNvCxnSpPr/>
          <p:nvPr/>
        </p:nvCxnSpPr>
        <p:spPr>
          <a:xfrm>
            <a:off x="3350639" y="5981113"/>
            <a:ext cx="0" cy="33855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>
            <a:extLst>
              <a:ext uri="{FF2B5EF4-FFF2-40B4-BE49-F238E27FC236}">
                <a16:creationId xmlns:a16="http://schemas.microsoft.com/office/drawing/2014/main" id="{A3E9DDB5-2B00-41A2-B1DB-363714190ED3}"/>
              </a:ext>
            </a:extLst>
          </p:cNvPr>
          <p:cNvSpPr txBox="1"/>
          <p:nvPr/>
        </p:nvSpPr>
        <p:spPr>
          <a:xfrm>
            <a:off x="6071142" y="5012010"/>
            <a:ext cx="2597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Interannual variability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9" name="直接箭头连接符 68">
            <a:extLst>
              <a:ext uri="{FF2B5EF4-FFF2-40B4-BE49-F238E27FC236}">
                <a16:creationId xmlns:a16="http://schemas.microsoft.com/office/drawing/2014/main" id="{D22B5D5A-0F95-475C-94C5-D0C20E322193}"/>
              </a:ext>
            </a:extLst>
          </p:cNvPr>
          <p:cNvCxnSpPr/>
          <p:nvPr/>
        </p:nvCxnSpPr>
        <p:spPr bwMode="auto">
          <a:xfrm flipV="1">
            <a:off x="1814925" y="5587507"/>
            <a:ext cx="104694" cy="76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2521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7A0C22F-C0A3-4DEF-B861-E4C7169DC57B}"/>
              </a:ext>
            </a:extLst>
          </p:cNvPr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6329C4F-227D-4E73-8122-D82DDD221B39}"/>
              </a:ext>
            </a:extLst>
          </p:cNvPr>
          <p:cNvSpPr/>
          <p:nvPr/>
        </p:nvSpPr>
        <p:spPr>
          <a:xfrm>
            <a:off x="-1" y="6237312"/>
            <a:ext cx="9144001" cy="6206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F80D94C-8275-45D2-BEE9-ECEC3F581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21"/>
          <a:stretch/>
        </p:blipFill>
        <p:spPr>
          <a:xfrm>
            <a:off x="-2" y="620688"/>
            <a:ext cx="9144000" cy="5616624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64A13E-AFAD-452E-8FDA-FAE73C6E2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5964" y="2637290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4400" b="1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 for listening !</a:t>
            </a:r>
            <a:endParaRPr lang="zh-CN" altLang="en-US" sz="4400" b="1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9770BF9-72F5-439F-988B-C51E78CE4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4594" cy="10037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BBEC323-E237-481B-AE41-65C0500C0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405" y="0"/>
            <a:ext cx="1224595" cy="84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69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6866">
            <a:extLst>
              <a:ext uri="{FF2B5EF4-FFF2-40B4-BE49-F238E27FC236}">
                <a16:creationId xmlns:a16="http://schemas.microsoft.com/office/drawing/2014/main" id="{CDDA5F44-93EB-4CB8-A4B8-AB1A4E8D1D14}"/>
              </a:ext>
            </a:extLst>
          </p:cNvPr>
          <p:cNvGrpSpPr/>
          <p:nvPr/>
        </p:nvGrpSpPr>
        <p:grpSpPr>
          <a:xfrm>
            <a:off x="1072042" y="2062073"/>
            <a:ext cx="938772" cy="357926"/>
            <a:chOff x="-74942" y="0"/>
            <a:chExt cx="801357" cy="438150"/>
          </a:xfrm>
        </p:grpSpPr>
        <p:sp>
          <p:nvSpPr>
            <p:cNvPr id="5" name="燕尾形 4">
              <a:extLst>
                <a:ext uri="{FF2B5EF4-FFF2-40B4-BE49-F238E27FC236}">
                  <a16:creationId xmlns:a16="http://schemas.microsoft.com/office/drawing/2014/main" id="{7004F258-926A-4C16-957C-AF377FC8DB88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6" name="燕尾形 5">
              <a:extLst>
                <a:ext uri="{FF2B5EF4-FFF2-40B4-BE49-F238E27FC236}">
                  <a16:creationId xmlns:a16="http://schemas.microsoft.com/office/drawing/2014/main" id="{4E9C1085-B1B3-497E-82AB-E810EBADB024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CC55B8E3-106E-4ACD-8A66-131A119869F3}"/>
              </a:ext>
            </a:extLst>
          </p:cNvPr>
          <p:cNvSpPr txBox="1"/>
          <p:nvPr/>
        </p:nvSpPr>
        <p:spPr>
          <a:xfrm>
            <a:off x="2592760" y="1916832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Dataset and method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36866">
            <a:extLst>
              <a:ext uri="{FF2B5EF4-FFF2-40B4-BE49-F238E27FC236}">
                <a16:creationId xmlns:a16="http://schemas.microsoft.com/office/drawing/2014/main" id="{52161498-B6DB-419C-902F-C86C2C2A7FD8}"/>
              </a:ext>
            </a:extLst>
          </p:cNvPr>
          <p:cNvGrpSpPr/>
          <p:nvPr/>
        </p:nvGrpSpPr>
        <p:grpSpPr>
          <a:xfrm>
            <a:off x="1087505" y="3205168"/>
            <a:ext cx="938772" cy="357926"/>
            <a:chOff x="-74942" y="0"/>
            <a:chExt cx="801357" cy="438150"/>
          </a:xfrm>
        </p:grpSpPr>
        <p:sp>
          <p:nvSpPr>
            <p:cNvPr id="9" name="燕尾形 4">
              <a:extLst>
                <a:ext uri="{FF2B5EF4-FFF2-40B4-BE49-F238E27FC236}">
                  <a16:creationId xmlns:a16="http://schemas.microsoft.com/office/drawing/2014/main" id="{FD203197-614B-4D4D-8A64-FD77FDE3F6AF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10" name="燕尾形 5">
              <a:extLst>
                <a:ext uri="{FF2B5EF4-FFF2-40B4-BE49-F238E27FC236}">
                  <a16:creationId xmlns:a16="http://schemas.microsoft.com/office/drawing/2014/main" id="{A8112EDB-C77D-43B8-86FC-749C252A0D8C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B789704C-1A6A-4FA5-BFD4-CA81EAC0D4C9}"/>
              </a:ext>
            </a:extLst>
          </p:cNvPr>
          <p:cNvSpPr txBox="1"/>
          <p:nvPr/>
        </p:nvSpPr>
        <p:spPr>
          <a:xfrm>
            <a:off x="2618441" y="3088184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Research Progress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36866">
            <a:extLst>
              <a:ext uri="{FF2B5EF4-FFF2-40B4-BE49-F238E27FC236}">
                <a16:creationId xmlns:a16="http://schemas.microsoft.com/office/drawing/2014/main" id="{BA7F3ED9-F41D-47E9-8C27-15F9986A9CAD}"/>
              </a:ext>
            </a:extLst>
          </p:cNvPr>
          <p:cNvGrpSpPr/>
          <p:nvPr/>
        </p:nvGrpSpPr>
        <p:grpSpPr>
          <a:xfrm>
            <a:off x="1115939" y="4348263"/>
            <a:ext cx="938772" cy="357926"/>
            <a:chOff x="-74942" y="0"/>
            <a:chExt cx="801357" cy="438150"/>
          </a:xfrm>
        </p:grpSpPr>
        <p:sp>
          <p:nvSpPr>
            <p:cNvPr id="13" name="燕尾形 4">
              <a:extLst>
                <a:ext uri="{FF2B5EF4-FFF2-40B4-BE49-F238E27FC236}">
                  <a16:creationId xmlns:a16="http://schemas.microsoft.com/office/drawing/2014/main" id="{0AA145F4-5DA7-4896-A9DB-E1E10CC21E6B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14" name="燕尾形 5">
              <a:extLst>
                <a:ext uri="{FF2B5EF4-FFF2-40B4-BE49-F238E27FC236}">
                  <a16:creationId xmlns:a16="http://schemas.microsoft.com/office/drawing/2014/main" id="{37498CE1-0C20-42DA-A185-D102D7B1BA5E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5D5961F1-783F-4AB1-858C-3F5E391A0F8E}"/>
              </a:ext>
            </a:extLst>
          </p:cNvPr>
          <p:cNvSpPr txBox="1"/>
          <p:nvPr/>
        </p:nvSpPr>
        <p:spPr>
          <a:xfrm>
            <a:off x="2634020" y="4240311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Summary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B6827AEC-FC7A-40D4-AA72-92AE0A685A71}"/>
              </a:ext>
            </a:extLst>
          </p:cNvPr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EF7AE36C-0093-405A-9464-1416C1D72668}"/>
              </a:ext>
            </a:extLst>
          </p:cNvPr>
          <p:cNvSpPr txBox="1"/>
          <p:nvPr/>
        </p:nvSpPr>
        <p:spPr>
          <a:xfrm>
            <a:off x="3537573" y="266746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Contents</a:t>
            </a:r>
            <a:endParaRPr lang="zh-CN" altLang="en-US" sz="4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5D07881C-D405-4459-9219-E5AC64C85B71}"/>
              </a:ext>
            </a:extLst>
          </p:cNvPr>
          <p:cNvCxnSpPr>
            <a:cxnSpLocks/>
          </p:cNvCxnSpPr>
          <p:nvPr/>
        </p:nvCxnSpPr>
        <p:spPr>
          <a:xfrm>
            <a:off x="2195736" y="2638137"/>
            <a:ext cx="5391257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5540AFC7-7089-420B-8710-E4E24FB2F4F6}"/>
              </a:ext>
            </a:extLst>
          </p:cNvPr>
          <p:cNvCxnSpPr>
            <a:cxnSpLocks/>
          </p:cNvCxnSpPr>
          <p:nvPr/>
        </p:nvCxnSpPr>
        <p:spPr>
          <a:xfrm>
            <a:off x="2195736" y="3790265"/>
            <a:ext cx="5391257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530D7BBB-6BA3-46D1-A3E9-492742D88BC1}"/>
              </a:ext>
            </a:extLst>
          </p:cNvPr>
          <p:cNvCxnSpPr>
            <a:cxnSpLocks/>
          </p:cNvCxnSpPr>
          <p:nvPr/>
        </p:nvCxnSpPr>
        <p:spPr>
          <a:xfrm>
            <a:off x="2195736" y="4870385"/>
            <a:ext cx="5391257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79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11C0DC6F-8E28-4E6E-80A4-7FB95F359EA5}"/>
              </a:ext>
            </a:extLst>
          </p:cNvPr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81C78CFF-8973-4A8A-9B8D-5D8A1AB07018}"/>
              </a:ext>
            </a:extLst>
          </p:cNvPr>
          <p:cNvSpPr txBox="1"/>
          <p:nvPr/>
        </p:nvSpPr>
        <p:spPr>
          <a:xfrm>
            <a:off x="2404539" y="252621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Dataset and method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36866">
            <a:extLst>
              <a:ext uri="{FF2B5EF4-FFF2-40B4-BE49-F238E27FC236}">
                <a16:creationId xmlns:a16="http://schemas.microsoft.com/office/drawing/2014/main" id="{DFFBE1D8-DCFE-424D-99B3-6F786ACB2981}"/>
              </a:ext>
            </a:extLst>
          </p:cNvPr>
          <p:cNvGrpSpPr/>
          <p:nvPr/>
        </p:nvGrpSpPr>
        <p:grpSpPr>
          <a:xfrm>
            <a:off x="359994" y="1474145"/>
            <a:ext cx="898535" cy="291671"/>
            <a:chOff x="-74942" y="0"/>
            <a:chExt cx="801357" cy="438150"/>
          </a:xfrm>
        </p:grpSpPr>
        <p:sp>
          <p:nvSpPr>
            <p:cNvPr id="7" name="燕尾形 4">
              <a:extLst>
                <a:ext uri="{FF2B5EF4-FFF2-40B4-BE49-F238E27FC236}">
                  <a16:creationId xmlns:a16="http://schemas.microsoft.com/office/drawing/2014/main" id="{745280A4-2487-4ACA-BD8C-AE7A58368B4E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8" name="燕尾形 5">
              <a:extLst>
                <a:ext uri="{FF2B5EF4-FFF2-40B4-BE49-F238E27FC236}">
                  <a16:creationId xmlns:a16="http://schemas.microsoft.com/office/drawing/2014/main" id="{C59CF06D-2E0F-47C2-90EC-269FFDDEC2FC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22908799-C070-4A8C-B463-5E7D62419413}"/>
              </a:ext>
            </a:extLst>
          </p:cNvPr>
          <p:cNvSpPr txBox="1"/>
          <p:nvPr/>
        </p:nvSpPr>
        <p:spPr>
          <a:xfrm>
            <a:off x="1416032" y="1358370"/>
            <a:ext cx="45881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Data</a:t>
            </a:r>
            <a:endParaRPr lang="zh-CN" altLang="en-US" sz="28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6C803A7-7739-45FE-A6AA-F28D681207D3}"/>
              </a:ext>
            </a:extLst>
          </p:cNvPr>
          <p:cNvSpPr txBox="1"/>
          <p:nvPr/>
        </p:nvSpPr>
        <p:spPr>
          <a:xfrm>
            <a:off x="1327355" y="1279611"/>
            <a:ext cx="7344816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SST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NOAA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0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2.5°×2.5°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Sea Ice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Hadley Center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18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1.0°×1.0°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Snow cover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NOAA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2.5</a:t>
            </a:r>
            <a:r>
              <a:rPr lang="en-US" altLang="zh-CN" sz="20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°×2.5°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Wind and Pressure fields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NCEP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2.5</a:t>
            </a:r>
            <a:r>
              <a:rPr lang="en-US" altLang="zh-CN" sz="20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°×2.5°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Extreme low temperature data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kern="1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TX10p</a:t>
            </a:r>
            <a:r>
              <a:rPr lang="en-US" altLang="zh-CN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 data from HadEX3 data set  is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used to express extreme cold days, which is calculated the percentage of days in month when daily maximum temperature is below the 10</a:t>
            </a:r>
            <a:r>
              <a:rPr lang="en-US" altLang="zh-CN" sz="1800" kern="100" baseline="30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th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percentile based on the 1981-2010. 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Study period: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1979-2017,DJF(12-2)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dirty="0"/>
          </a:p>
          <a:p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3502890-99F5-4147-879C-0B6D3E9609C5}"/>
              </a:ext>
            </a:extLst>
          </p:cNvPr>
          <p:cNvSpPr txBox="1"/>
          <p:nvPr/>
        </p:nvSpPr>
        <p:spPr>
          <a:xfrm>
            <a:off x="1327355" y="6275867"/>
            <a:ext cx="71999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Method: The data was used a 9-year high pass filter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36866">
            <a:extLst>
              <a:ext uri="{FF2B5EF4-FFF2-40B4-BE49-F238E27FC236}">
                <a16:creationId xmlns:a16="http://schemas.microsoft.com/office/drawing/2014/main" id="{549328AC-D991-4FC3-8F81-D5759B707E2D}"/>
              </a:ext>
            </a:extLst>
          </p:cNvPr>
          <p:cNvGrpSpPr/>
          <p:nvPr/>
        </p:nvGrpSpPr>
        <p:grpSpPr>
          <a:xfrm>
            <a:off x="457083" y="5671309"/>
            <a:ext cx="898535" cy="291671"/>
            <a:chOff x="-74942" y="0"/>
            <a:chExt cx="801357" cy="438150"/>
          </a:xfrm>
        </p:grpSpPr>
        <p:sp>
          <p:nvSpPr>
            <p:cNvPr id="17" name="燕尾形 4">
              <a:extLst>
                <a:ext uri="{FF2B5EF4-FFF2-40B4-BE49-F238E27FC236}">
                  <a16:creationId xmlns:a16="http://schemas.microsoft.com/office/drawing/2014/main" id="{8EBBAD5B-BAFB-4A9F-BD50-387BADCC089E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18" name="燕尾形 5">
              <a:extLst>
                <a:ext uri="{FF2B5EF4-FFF2-40B4-BE49-F238E27FC236}">
                  <a16:creationId xmlns:a16="http://schemas.microsoft.com/office/drawing/2014/main" id="{D0E198A3-C448-41B9-A862-C9A0CADD0604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19" name="组合 36866">
            <a:extLst>
              <a:ext uri="{FF2B5EF4-FFF2-40B4-BE49-F238E27FC236}">
                <a16:creationId xmlns:a16="http://schemas.microsoft.com/office/drawing/2014/main" id="{89065250-A315-435C-9761-4A3B125DD905}"/>
              </a:ext>
            </a:extLst>
          </p:cNvPr>
          <p:cNvGrpSpPr/>
          <p:nvPr/>
        </p:nvGrpSpPr>
        <p:grpSpPr>
          <a:xfrm>
            <a:off x="471829" y="6332465"/>
            <a:ext cx="898535" cy="291671"/>
            <a:chOff x="-74942" y="0"/>
            <a:chExt cx="801357" cy="438150"/>
          </a:xfrm>
        </p:grpSpPr>
        <p:sp>
          <p:nvSpPr>
            <p:cNvPr id="20" name="燕尾形 4">
              <a:extLst>
                <a:ext uri="{FF2B5EF4-FFF2-40B4-BE49-F238E27FC236}">
                  <a16:creationId xmlns:a16="http://schemas.microsoft.com/office/drawing/2014/main" id="{24ADB6E6-2DBC-4B0A-8E97-74DAABBA913C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21" name="燕尾形 5">
              <a:extLst>
                <a:ext uri="{FF2B5EF4-FFF2-40B4-BE49-F238E27FC236}">
                  <a16:creationId xmlns:a16="http://schemas.microsoft.com/office/drawing/2014/main" id="{6B16782E-6580-4C4F-8C4A-B4039AEB4191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7786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AA2498D7-5D1D-4565-AFE7-AE0838F06CF0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Spatio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-temporal characteristics of the dominate modes of </a:t>
            </a:r>
          </a:p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extreme cold days in North Asia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36866">
            <a:extLst>
              <a:ext uri="{FF2B5EF4-FFF2-40B4-BE49-F238E27FC236}">
                <a16:creationId xmlns:a16="http://schemas.microsoft.com/office/drawing/2014/main" id="{3E250E59-5DC0-4EE7-B4B4-4CF7F144104C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6" name="燕尾形 4">
              <a:extLst>
                <a:ext uri="{FF2B5EF4-FFF2-40B4-BE49-F238E27FC236}">
                  <a16:creationId xmlns:a16="http://schemas.microsoft.com/office/drawing/2014/main" id="{FC28543D-7929-4842-9A82-B5008086D281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7" name="燕尾形 5">
              <a:extLst>
                <a:ext uri="{FF2B5EF4-FFF2-40B4-BE49-F238E27FC236}">
                  <a16:creationId xmlns:a16="http://schemas.microsoft.com/office/drawing/2014/main" id="{9021B257-8706-4F7A-ACCF-1D1CEA4F24E1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E63C612F-F760-412D-B6F8-4DDF8EE30B28}"/>
              </a:ext>
            </a:extLst>
          </p:cNvPr>
          <p:cNvSpPr/>
          <p:nvPr/>
        </p:nvSpPr>
        <p:spPr bwMode="auto">
          <a:xfrm>
            <a:off x="0" y="6349044"/>
            <a:ext cx="9144000" cy="53633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副标题 2">
            <a:extLst>
              <a:ext uri="{FF2B5EF4-FFF2-40B4-BE49-F238E27FC236}">
                <a16:creationId xmlns:a16="http://schemas.microsoft.com/office/drawing/2014/main" id="{DCF30891-46AD-4C35-9B84-A2464D267140}"/>
              </a:ext>
            </a:extLst>
          </p:cNvPr>
          <p:cNvSpPr txBox="1">
            <a:spLocks/>
          </p:cNvSpPr>
          <p:nvPr/>
        </p:nvSpPr>
        <p:spPr>
          <a:xfrm>
            <a:off x="763999" y="6018804"/>
            <a:ext cx="3367748" cy="505046"/>
          </a:xfrm>
          <a:prstGeom prst="rect">
            <a:avLst/>
          </a:prstGeom>
          <a:noFill/>
          <a:ln w="38100" cap="flat" cmpd="sng" algn="ctr">
            <a:noFill/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1600" b="1" dirty="0">
                <a:solidFill>
                  <a:srgbClr val="16379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Spatial: consistent changes</a:t>
            </a:r>
          </a:p>
          <a:p>
            <a:pPr marL="0" indent="0" algn="ctr">
              <a:buNone/>
            </a:pPr>
            <a:endParaRPr lang="zh-CN" altLang="en-US" sz="2000" b="1" dirty="0">
              <a:solidFill>
                <a:srgbClr val="16379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CDB4669-9E0C-4B28-897F-72E1F61D570B}"/>
              </a:ext>
            </a:extLst>
          </p:cNvPr>
          <p:cNvSpPr/>
          <p:nvPr/>
        </p:nvSpPr>
        <p:spPr bwMode="auto">
          <a:xfrm>
            <a:off x="6512184" y="3463194"/>
            <a:ext cx="2061009" cy="17619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FE662ED-9DDF-4C01-BCBE-280613DF2880}"/>
              </a:ext>
            </a:extLst>
          </p:cNvPr>
          <p:cNvSpPr/>
          <p:nvPr/>
        </p:nvSpPr>
        <p:spPr bwMode="auto">
          <a:xfrm>
            <a:off x="4154243" y="1189286"/>
            <a:ext cx="1490887" cy="3113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0622BEB-3100-4C38-851C-6A786AA372F1}"/>
              </a:ext>
            </a:extLst>
          </p:cNvPr>
          <p:cNvSpPr/>
          <p:nvPr/>
        </p:nvSpPr>
        <p:spPr bwMode="auto">
          <a:xfrm>
            <a:off x="3967644" y="3395624"/>
            <a:ext cx="1490887" cy="3113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74BCA58-FCAB-411F-B4AA-3717F46D5472}"/>
              </a:ext>
            </a:extLst>
          </p:cNvPr>
          <p:cNvSpPr txBox="1"/>
          <p:nvPr/>
        </p:nvSpPr>
        <p:spPr>
          <a:xfrm>
            <a:off x="7990298" y="3615580"/>
            <a:ext cx="9995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33CC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 year high pass time series </a:t>
            </a:r>
            <a:endParaRPr lang="zh-CN" altLang="en-US" sz="1600" b="1" dirty="0">
              <a:solidFill>
                <a:srgbClr val="33CC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BBAD8D5-DDC8-4F90-B0A4-3D5E33AF8415}"/>
              </a:ext>
            </a:extLst>
          </p:cNvPr>
          <p:cNvSpPr/>
          <p:nvPr/>
        </p:nvSpPr>
        <p:spPr bwMode="auto">
          <a:xfrm>
            <a:off x="1390645" y="3565110"/>
            <a:ext cx="2750595" cy="1598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9F480A1-51A4-42BA-B041-293042BB8270}"/>
              </a:ext>
            </a:extLst>
          </p:cNvPr>
          <p:cNvSpPr/>
          <p:nvPr/>
        </p:nvSpPr>
        <p:spPr bwMode="auto">
          <a:xfrm>
            <a:off x="4822968" y="3554347"/>
            <a:ext cx="2750595" cy="1598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5B4EB27-0F65-4E05-81B1-5A3337183C1F}"/>
              </a:ext>
            </a:extLst>
          </p:cNvPr>
          <p:cNvSpPr/>
          <p:nvPr/>
        </p:nvSpPr>
        <p:spPr bwMode="auto">
          <a:xfrm>
            <a:off x="4618875" y="3424407"/>
            <a:ext cx="2750595" cy="1598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EC010A3B-E26B-4195-989D-989C79AF6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6" t="49567" r="53666" b="11260"/>
          <a:stretch/>
        </p:blipFill>
        <p:spPr>
          <a:xfrm>
            <a:off x="975013" y="3309823"/>
            <a:ext cx="3367748" cy="2555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3DFFA15-ABEA-4C3C-837E-2DFAD902E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8" t="50115" r="7284" b="11259"/>
          <a:stretch/>
        </p:blipFill>
        <p:spPr>
          <a:xfrm>
            <a:off x="4589290" y="3344672"/>
            <a:ext cx="3464481" cy="24874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D9948487-C602-4C0B-B218-64E39BF6210E}"/>
              </a:ext>
            </a:extLst>
          </p:cNvPr>
          <p:cNvGrpSpPr/>
          <p:nvPr/>
        </p:nvGrpSpPr>
        <p:grpSpPr>
          <a:xfrm>
            <a:off x="820110" y="1202504"/>
            <a:ext cx="3739931" cy="2129953"/>
            <a:chOff x="820110" y="1340768"/>
            <a:chExt cx="3739931" cy="2129953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17A56883-8CE0-4139-833E-F9AE60935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60" t="11667" r="51278" b="58302"/>
            <a:stretch/>
          </p:blipFill>
          <p:spPr>
            <a:xfrm>
              <a:off x="820110" y="1492818"/>
              <a:ext cx="3739931" cy="19779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7B75290B-97F5-4BC8-9585-767B879AF660}"/>
                </a:ext>
              </a:extLst>
            </p:cNvPr>
            <p:cNvSpPr txBox="1"/>
            <p:nvPr/>
          </p:nvSpPr>
          <p:spPr>
            <a:xfrm>
              <a:off x="1194827" y="1340768"/>
              <a:ext cx="3147934" cy="1869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83A1ED9-C2C9-43C9-90AF-735ACD84F7F2}"/>
              </a:ext>
            </a:extLst>
          </p:cNvPr>
          <p:cNvGrpSpPr/>
          <p:nvPr/>
        </p:nvGrpSpPr>
        <p:grpSpPr>
          <a:xfrm>
            <a:off x="1224412" y="1204742"/>
            <a:ext cx="6907762" cy="2362520"/>
            <a:chOff x="1224412" y="1343006"/>
            <a:chExt cx="6907762" cy="2362520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091C680D-6353-4045-9074-BE06CE834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11" t="9554" r="6257" b="59202"/>
            <a:stretch/>
          </p:blipFill>
          <p:spPr>
            <a:xfrm>
              <a:off x="4457326" y="1343006"/>
              <a:ext cx="3674848" cy="20417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F2F8848-CAB1-44C4-A5B5-CB154BC642D1}"/>
                </a:ext>
              </a:extLst>
            </p:cNvPr>
            <p:cNvSpPr txBox="1"/>
            <p:nvPr/>
          </p:nvSpPr>
          <p:spPr>
            <a:xfrm>
              <a:off x="1224412" y="3518541"/>
              <a:ext cx="3147934" cy="1869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8A263669-45F0-4F45-A695-4E6B20819872}"/>
              </a:ext>
            </a:extLst>
          </p:cNvPr>
          <p:cNvSpPr txBox="1"/>
          <p:nvPr/>
        </p:nvSpPr>
        <p:spPr>
          <a:xfrm>
            <a:off x="4838833" y="1196752"/>
            <a:ext cx="3147934" cy="1869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8EA9A58-3322-4A45-BE2F-59302203124E}"/>
              </a:ext>
            </a:extLst>
          </p:cNvPr>
          <p:cNvSpPr/>
          <p:nvPr/>
        </p:nvSpPr>
        <p:spPr bwMode="auto">
          <a:xfrm>
            <a:off x="4919452" y="3401778"/>
            <a:ext cx="2750595" cy="1598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A9A1551-2321-4393-980F-6E3367B5168C}"/>
              </a:ext>
            </a:extLst>
          </p:cNvPr>
          <p:cNvSpPr txBox="1"/>
          <p:nvPr/>
        </p:nvSpPr>
        <p:spPr>
          <a:xfrm>
            <a:off x="2065292" y="1144538"/>
            <a:ext cx="3804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                                 </a:t>
            </a:r>
            <a:r>
              <a:rPr lang="en-US" altLang="zh-CN" sz="1400" b="1" dirty="0">
                <a:ea typeface="微软雅黑" panose="020B0503020204020204" pitchFamily="34" charset="-122"/>
                <a:cs typeface="Arial" panose="020B0604020202020204" pitchFamily="34" charset="0"/>
              </a:rPr>
              <a:t>62.87%</a:t>
            </a:r>
            <a:endParaRPr lang="zh-CN" altLang="en-US" sz="1400" b="1" dirty="0"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8BEE995C-67C9-471A-999A-C3E1A23C09DF}"/>
              </a:ext>
            </a:extLst>
          </p:cNvPr>
          <p:cNvSpPr txBox="1"/>
          <p:nvPr/>
        </p:nvSpPr>
        <p:spPr>
          <a:xfrm>
            <a:off x="5761295" y="1136355"/>
            <a:ext cx="2346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ea typeface="微软雅黑" panose="020B0503020204020204" pitchFamily="34" charset="-122"/>
                <a:cs typeface="Arial" panose="020B0604020202020204" pitchFamily="34" charset="0"/>
              </a:rPr>
              <a:t>                                      16.21%</a:t>
            </a:r>
            <a:endParaRPr lang="zh-CN" altLang="en-US" sz="1400" b="1" dirty="0"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D25E5D3-4B8B-41DE-892F-67C60DA40F12}"/>
              </a:ext>
            </a:extLst>
          </p:cNvPr>
          <p:cNvSpPr txBox="1"/>
          <p:nvPr/>
        </p:nvSpPr>
        <p:spPr>
          <a:xfrm>
            <a:off x="1144834" y="3251641"/>
            <a:ext cx="3804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030A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PC1    </a:t>
            </a:r>
            <a:r>
              <a:rPr lang="en-US" altLang="zh-CN" sz="1400" b="1" dirty="0">
                <a:solidFill>
                  <a:srgbClr val="7030A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                             </a:t>
            </a:r>
            <a:endParaRPr lang="zh-CN" altLang="en-US" sz="1400" b="1" dirty="0">
              <a:solidFill>
                <a:srgbClr val="7030A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5899154-2997-48ED-BF2B-6E6239183931}"/>
              </a:ext>
            </a:extLst>
          </p:cNvPr>
          <p:cNvSpPr txBox="1"/>
          <p:nvPr/>
        </p:nvSpPr>
        <p:spPr>
          <a:xfrm>
            <a:off x="4793954" y="3273182"/>
            <a:ext cx="3804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030A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PC2</a:t>
            </a:r>
            <a:r>
              <a:rPr lang="en-US" altLang="zh-CN" sz="1400" b="1" dirty="0">
                <a:solidFill>
                  <a:srgbClr val="7030A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                                 </a:t>
            </a:r>
            <a:endParaRPr lang="zh-CN" altLang="en-US" sz="1400" b="1" dirty="0">
              <a:solidFill>
                <a:srgbClr val="7030A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55FB3B45-FA2E-4D67-BB66-BE73D451B8F2}"/>
              </a:ext>
            </a:extLst>
          </p:cNvPr>
          <p:cNvCxnSpPr/>
          <p:nvPr/>
        </p:nvCxnSpPr>
        <p:spPr bwMode="auto">
          <a:xfrm>
            <a:off x="6581274" y="3636434"/>
            <a:ext cx="0" cy="195097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9EC6B8EE-C712-4804-973A-C27BDC7A1DFE}"/>
              </a:ext>
            </a:extLst>
          </p:cNvPr>
          <p:cNvCxnSpPr/>
          <p:nvPr/>
        </p:nvCxnSpPr>
        <p:spPr bwMode="auto">
          <a:xfrm flipH="1">
            <a:off x="6799847" y="3774535"/>
            <a:ext cx="1089921" cy="42140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6" name="图片 35">
            <a:extLst>
              <a:ext uri="{FF2B5EF4-FFF2-40B4-BE49-F238E27FC236}">
                <a16:creationId xmlns:a16="http://schemas.microsoft.com/office/drawing/2014/main" id="{AC7F9930-FFEB-4056-95BF-81B36C217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8" t="44060" r="57250" b="51276"/>
          <a:stretch/>
        </p:blipFill>
        <p:spPr>
          <a:xfrm>
            <a:off x="1635365" y="3268708"/>
            <a:ext cx="2636748" cy="289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86F2EEDC-7A96-4FCE-874E-80CCB8780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6" t="43644" r="11593" b="51192"/>
          <a:stretch/>
        </p:blipFill>
        <p:spPr>
          <a:xfrm>
            <a:off x="5293315" y="3238460"/>
            <a:ext cx="2583331" cy="3207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97B30DE5-F635-4750-9E33-C8D34966EC22}"/>
              </a:ext>
            </a:extLst>
          </p:cNvPr>
          <p:cNvCxnSpPr/>
          <p:nvPr/>
        </p:nvCxnSpPr>
        <p:spPr>
          <a:xfrm>
            <a:off x="17290" y="87695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2F955D3D-53EB-4C48-867A-68B3F3BEAC80}"/>
              </a:ext>
            </a:extLst>
          </p:cNvPr>
          <p:cNvSpPr txBox="1"/>
          <p:nvPr/>
        </p:nvSpPr>
        <p:spPr>
          <a:xfrm>
            <a:off x="1827061" y="961530"/>
            <a:ext cx="1764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000" b="1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>
              <a:lnSpc>
                <a:spcPct val="100000"/>
              </a:lnSpc>
            </a:pPr>
            <a:r>
              <a:rPr lang="en-US" altLang="zh-CN" sz="1800" dirty="0">
                <a:solidFill>
                  <a:srgbClr val="7030A0"/>
                </a:solidFill>
              </a:rPr>
              <a:t>TX10p EOF1</a:t>
            </a:r>
            <a:endParaRPr lang="zh-CN" altLang="en-US" sz="1800" dirty="0">
              <a:solidFill>
                <a:srgbClr val="7030A0"/>
              </a:solidFill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C865E02C-527B-4F91-90E8-98EBE5DC229A}"/>
              </a:ext>
            </a:extLst>
          </p:cNvPr>
          <p:cNvSpPr txBox="1"/>
          <p:nvPr/>
        </p:nvSpPr>
        <p:spPr>
          <a:xfrm>
            <a:off x="5478304" y="963558"/>
            <a:ext cx="2736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000" b="1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>
              <a:lnSpc>
                <a:spcPct val="100000"/>
              </a:lnSpc>
            </a:pPr>
            <a:r>
              <a:rPr lang="en-US" altLang="zh-CN" sz="1800" dirty="0">
                <a:solidFill>
                  <a:srgbClr val="7030A0"/>
                </a:solidFill>
              </a:rPr>
              <a:t>TX10p EOF2</a:t>
            </a:r>
            <a:endParaRPr lang="zh-CN" altLang="en-US" sz="1800" dirty="0">
              <a:solidFill>
                <a:srgbClr val="7030A0"/>
              </a:solidFill>
            </a:endParaRPr>
          </a:p>
        </p:txBody>
      </p:sp>
      <p:sp>
        <p:nvSpPr>
          <p:cNvPr id="46" name="副标题 2">
            <a:extLst>
              <a:ext uri="{FF2B5EF4-FFF2-40B4-BE49-F238E27FC236}">
                <a16:creationId xmlns:a16="http://schemas.microsoft.com/office/drawing/2014/main" id="{A0C03B3C-E313-411C-A4B6-C5D830FCB4DA}"/>
              </a:ext>
            </a:extLst>
          </p:cNvPr>
          <p:cNvSpPr txBox="1">
            <a:spLocks/>
          </p:cNvSpPr>
          <p:nvPr/>
        </p:nvSpPr>
        <p:spPr>
          <a:xfrm>
            <a:off x="3393507" y="6032271"/>
            <a:ext cx="6858704" cy="425468"/>
          </a:xfrm>
          <a:prstGeom prst="rect">
            <a:avLst/>
          </a:prstGeom>
          <a:noFill/>
          <a:ln w="38100" cap="flat" cmpd="sng" algn="ctr">
            <a:noFill/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1600" b="1" dirty="0">
                <a:solidFill>
                  <a:srgbClr val="16379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Spatial: northeast-southwest dipole pattern</a:t>
            </a:r>
          </a:p>
          <a:p>
            <a:pPr marL="0" indent="0" algn="ctr">
              <a:buNone/>
            </a:pPr>
            <a:endParaRPr lang="zh-CN" altLang="en-US" sz="2000" b="1" dirty="0">
              <a:solidFill>
                <a:srgbClr val="16379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5B282836-8D87-479D-B973-B45D8D660BA3}"/>
              </a:ext>
            </a:extLst>
          </p:cNvPr>
          <p:cNvSpPr txBox="1"/>
          <p:nvPr/>
        </p:nvSpPr>
        <p:spPr>
          <a:xfrm>
            <a:off x="602781" y="6315698"/>
            <a:ext cx="37462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altLang="zh-CN" sz="1600" b="1" dirty="0">
                <a:solidFill>
                  <a:srgbClr val="16379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Temporal: interannual variability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976AD5D3-8EB5-4498-9B2D-BAA071013833}"/>
              </a:ext>
            </a:extLst>
          </p:cNvPr>
          <p:cNvSpPr txBox="1"/>
          <p:nvPr/>
        </p:nvSpPr>
        <p:spPr>
          <a:xfrm>
            <a:off x="3288476" y="6315698"/>
            <a:ext cx="62952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altLang="zh-CN" sz="1600" b="1" dirty="0">
                <a:solidFill>
                  <a:srgbClr val="16379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Temporal: interdecadal shift around 2000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C35628AD-16D6-41C9-84F3-B930113B5B90}"/>
              </a:ext>
            </a:extLst>
          </p:cNvPr>
          <p:cNvSpPr txBox="1"/>
          <p:nvPr/>
        </p:nvSpPr>
        <p:spPr>
          <a:xfrm>
            <a:off x="2083224" y="5768047"/>
            <a:ext cx="870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EOF1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3C4139BE-D5BE-4851-A5DC-72706760707E}"/>
              </a:ext>
            </a:extLst>
          </p:cNvPr>
          <p:cNvSpPr txBox="1"/>
          <p:nvPr/>
        </p:nvSpPr>
        <p:spPr>
          <a:xfrm>
            <a:off x="6203832" y="5774125"/>
            <a:ext cx="870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EOF2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767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6866">
            <a:extLst>
              <a:ext uri="{FF2B5EF4-FFF2-40B4-BE49-F238E27FC236}">
                <a16:creationId xmlns:a16="http://schemas.microsoft.com/office/drawing/2014/main" id="{EB3F07CE-8EB1-4F7D-B82D-852C0B5F7788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5" name="燕尾形 4">
              <a:extLst>
                <a:ext uri="{FF2B5EF4-FFF2-40B4-BE49-F238E27FC236}">
                  <a16:creationId xmlns:a16="http://schemas.microsoft.com/office/drawing/2014/main" id="{340DDC31-D596-476F-BD04-442EE9CB739A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6" name="燕尾形 5">
              <a:extLst>
                <a:ext uri="{FF2B5EF4-FFF2-40B4-BE49-F238E27FC236}">
                  <a16:creationId xmlns:a16="http://schemas.microsoft.com/office/drawing/2014/main" id="{4A5749DA-6B49-46C8-A46A-8503CD991594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05E5A97-86A4-4E29-A428-8D5980D77745}"/>
              </a:ext>
            </a:extLst>
          </p:cNvPr>
          <p:cNvCxnSpPr/>
          <p:nvPr/>
        </p:nvCxnSpPr>
        <p:spPr>
          <a:xfrm>
            <a:off x="17290" y="87695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>
            <a:extLst>
              <a:ext uri="{FF2B5EF4-FFF2-40B4-BE49-F238E27FC236}">
                <a16:creationId xmlns:a16="http://schemas.microsoft.com/office/drawing/2014/main" id="{2701583B-2504-4520-A853-5A25775D8973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First mode impact mechanism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154A3C2A-7CF6-454C-A920-002741DC3079}"/>
              </a:ext>
            </a:extLst>
          </p:cNvPr>
          <p:cNvGrpSpPr/>
          <p:nvPr/>
        </p:nvGrpSpPr>
        <p:grpSpPr>
          <a:xfrm>
            <a:off x="253503" y="942812"/>
            <a:ext cx="2449585" cy="2971015"/>
            <a:chOff x="1336968" y="1229973"/>
            <a:chExt cx="2449585" cy="2971015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A47BE59-5685-41E6-A685-7350950028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36" r="53557" b="8878"/>
            <a:stretch/>
          </p:blipFill>
          <p:spPr>
            <a:xfrm>
              <a:off x="1336968" y="1418493"/>
              <a:ext cx="2449585" cy="27824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EFB13A21-FF15-4F78-9A7A-CFC1616B6CD5}"/>
                </a:ext>
              </a:extLst>
            </p:cNvPr>
            <p:cNvSpPr txBox="1"/>
            <p:nvPr/>
          </p:nvSpPr>
          <p:spPr>
            <a:xfrm>
              <a:off x="1465385" y="1229973"/>
              <a:ext cx="39858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83EF388C-7016-4B65-BCA0-BF9E5D4307DD}"/>
              </a:ext>
            </a:extLst>
          </p:cNvPr>
          <p:cNvGrpSpPr/>
          <p:nvPr/>
        </p:nvGrpSpPr>
        <p:grpSpPr>
          <a:xfrm>
            <a:off x="393755" y="3848017"/>
            <a:ext cx="2555094" cy="3009983"/>
            <a:chOff x="4947138" y="1229973"/>
            <a:chExt cx="2555094" cy="3009983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58920F1-C3C9-4E0F-8717-C8B908393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56" t="23636" b="6988"/>
            <a:stretch/>
          </p:blipFill>
          <p:spPr>
            <a:xfrm>
              <a:off x="4947138" y="1379523"/>
              <a:ext cx="2555094" cy="28604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14991C9E-65D0-496C-B1EF-F125479DEF8A}"/>
                </a:ext>
              </a:extLst>
            </p:cNvPr>
            <p:cNvSpPr txBox="1"/>
            <p:nvPr/>
          </p:nvSpPr>
          <p:spPr>
            <a:xfrm>
              <a:off x="4947138" y="1229973"/>
              <a:ext cx="39858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4D8DBA6F-F9AE-4FCE-A38C-8500C578862A}"/>
              </a:ext>
            </a:extLst>
          </p:cNvPr>
          <p:cNvSpPr txBox="1"/>
          <p:nvPr/>
        </p:nvSpPr>
        <p:spPr>
          <a:xfrm>
            <a:off x="-18240" y="1046237"/>
            <a:ext cx="20513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PC1 &amp; SLP                                        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695789C-CAB2-4D15-A93D-D4AAB7644FD4}"/>
              </a:ext>
            </a:extLst>
          </p:cNvPr>
          <p:cNvSpPr txBox="1"/>
          <p:nvPr/>
        </p:nvSpPr>
        <p:spPr>
          <a:xfrm>
            <a:off x="71517" y="3733737"/>
            <a:ext cx="1505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AOI &amp; SLP                                        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7851C382-7415-44E0-82FC-FA6EB6A674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5" t="3337" r="9674" b="2784"/>
          <a:stretch/>
        </p:blipFill>
        <p:spPr bwMode="auto">
          <a:xfrm>
            <a:off x="2703089" y="1152504"/>
            <a:ext cx="5878203" cy="5151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A741433-797A-4280-BD25-41C54B7BE7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57" t="3337" r="1" b="2784"/>
          <a:stretch/>
        </p:blipFill>
        <p:spPr bwMode="auto">
          <a:xfrm>
            <a:off x="8580542" y="1127478"/>
            <a:ext cx="523132" cy="515199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07E6A7E9-7820-4B74-A11D-89CFEB89236E}"/>
              </a:ext>
            </a:extLst>
          </p:cNvPr>
          <p:cNvSpPr txBox="1"/>
          <p:nvPr/>
        </p:nvSpPr>
        <p:spPr>
          <a:xfrm>
            <a:off x="2974881" y="1036842"/>
            <a:ext cx="25831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PC1 &amp; autumn snow cover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D371A4C-9141-4760-9530-F718B3FF873F}"/>
              </a:ext>
            </a:extLst>
          </p:cNvPr>
          <p:cNvSpPr txBox="1"/>
          <p:nvPr/>
        </p:nvSpPr>
        <p:spPr>
          <a:xfrm>
            <a:off x="6021823" y="1036842"/>
            <a:ext cx="28100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PC1 &amp; winter snow cover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86C4303-6CB4-41A1-B173-ACD406C783D3}"/>
              </a:ext>
            </a:extLst>
          </p:cNvPr>
          <p:cNvSpPr txBox="1"/>
          <p:nvPr/>
        </p:nvSpPr>
        <p:spPr>
          <a:xfrm>
            <a:off x="2740638" y="3674313"/>
            <a:ext cx="313262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autumn snow cover index &amp; SLP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468A513-3E25-4035-9E6C-A1791D82920A}"/>
              </a:ext>
            </a:extLst>
          </p:cNvPr>
          <p:cNvSpPr txBox="1"/>
          <p:nvPr/>
        </p:nvSpPr>
        <p:spPr>
          <a:xfrm>
            <a:off x="5733353" y="3663153"/>
            <a:ext cx="358649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autumn snow cover index &amp; HGT200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705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6866">
            <a:extLst>
              <a:ext uri="{FF2B5EF4-FFF2-40B4-BE49-F238E27FC236}">
                <a16:creationId xmlns:a16="http://schemas.microsoft.com/office/drawing/2014/main" id="{1D0B478D-5534-425E-A0D5-7BA7B62DB9D0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5" name="燕尾形 4">
              <a:extLst>
                <a:ext uri="{FF2B5EF4-FFF2-40B4-BE49-F238E27FC236}">
                  <a16:creationId xmlns:a16="http://schemas.microsoft.com/office/drawing/2014/main" id="{FF1AC580-36D5-44C9-A54B-AFE5A7D9E638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6" name="燕尾形 5">
              <a:extLst>
                <a:ext uri="{FF2B5EF4-FFF2-40B4-BE49-F238E27FC236}">
                  <a16:creationId xmlns:a16="http://schemas.microsoft.com/office/drawing/2014/main" id="{52563054-5EF3-4E11-B281-28E39B71AFF1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EC4CB4B6-35E0-4FA6-BF8B-7B0431B142FD}"/>
              </a:ext>
            </a:extLst>
          </p:cNvPr>
          <p:cNvCxnSpPr/>
          <p:nvPr/>
        </p:nvCxnSpPr>
        <p:spPr>
          <a:xfrm>
            <a:off x="17290" y="87695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>
            <a:extLst>
              <a:ext uri="{FF2B5EF4-FFF2-40B4-BE49-F238E27FC236}">
                <a16:creationId xmlns:a16="http://schemas.microsoft.com/office/drawing/2014/main" id="{82D9E943-BD31-4537-9FD6-71CAD02D8860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First mode impact mechanism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F640C261-013F-4B3E-9F75-4FDA0AC5E411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B1B411B0-26BC-4F1E-B995-45A7BF7166B3}"/>
              </a:ext>
            </a:extLst>
          </p:cNvPr>
          <p:cNvGrpSpPr/>
          <p:nvPr/>
        </p:nvGrpSpPr>
        <p:grpSpPr>
          <a:xfrm>
            <a:off x="-1188640" y="1152143"/>
            <a:ext cx="6984776" cy="5460168"/>
            <a:chOff x="-1188640" y="1152143"/>
            <a:chExt cx="6984776" cy="5460168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FD45E587-2C7A-444C-8636-115240B42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188640" y="1152143"/>
              <a:ext cx="6984776" cy="54601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874BEDFF-F02C-4627-9A1B-C0B3F0B35CBD}"/>
                </a:ext>
              </a:extLst>
            </p:cNvPr>
            <p:cNvSpPr/>
            <p:nvPr/>
          </p:nvSpPr>
          <p:spPr>
            <a:xfrm>
              <a:off x="928192" y="1179514"/>
              <a:ext cx="2448272" cy="1330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5848A3F6-8EB0-4E63-B416-28536CAA47EC}"/>
                </a:ext>
              </a:extLst>
            </p:cNvPr>
            <p:cNvSpPr/>
            <p:nvPr/>
          </p:nvSpPr>
          <p:spPr>
            <a:xfrm>
              <a:off x="928192" y="2996952"/>
              <a:ext cx="2448272" cy="133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6F3A4C1-F760-461E-BDE6-AB56610D5970}"/>
                </a:ext>
              </a:extLst>
            </p:cNvPr>
            <p:cNvSpPr/>
            <p:nvPr/>
          </p:nvSpPr>
          <p:spPr>
            <a:xfrm>
              <a:off x="928192" y="4814389"/>
              <a:ext cx="2448272" cy="133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2" name="文本框 41">
            <a:extLst>
              <a:ext uri="{FF2B5EF4-FFF2-40B4-BE49-F238E27FC236}">
                <a16:creationId xmlns:a16="http://schemas.microsoft.com/office/drawing/2014/main" id="{5BD2C76D-D0F2-474C-BF93-7B97A75DB39B}"/>
              </a:ext>
            </a:extLst>
          </p:cNvPr>
          <p:cNvSpPr txBox="1"/>
          <p:nvPr/>
        </p:nvSpPr>
        <p:spPr>
          <a:xfrm>
            <a:off x="2111570" y="1016093"/>
            <a:ext cx="1886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U500</a:t>
            </a:r>
            <a:r>
              <a:rPr lang="zh-CN" altLang="en-US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Climatology                                     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67E2627A-E03D-4924-BF4F-7A8062A947F4}"/>
              </a:ext>
            </a:extLst>
          </p:cNvPr>
          <p:cNvSpPr txBox="1"/>
          <p:nvPr/>
        </p:nvSpPr>
        <p:spPr>
          <a:xfrm>
            <a:off x="2631020" y="2870017"/>
            <a:ext cx="1490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PC1 &amp; U500                                   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70932CDB-93C0-4754-84C1-76C02E1B82DE}"/>
              </a:ext>
            </a:extLst>
          </p:cNvPr>
          <p:cNvSpPr txBox="1"/>
          <p:nvPr/>
        </p:nvSpPr>
        <p:spPr>
          <a:xfrm>
            <a:off x="655842" y="4702646"/>
            <a:ext cx="3529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Autumn snow cover index &amp; U500                                   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684976B-37F9-412D-9C6A-E033B9CF55EB}"/>
              </a:ext>
            </a:extLst>
          </p:cNvPr>
          <p:cNvSpPr/>
          <p:nvPr/>
        </p:nvSpPr>
        <p:spPr>
          <a:xfrm>
            <a:off x="970282" y="1439506"/>
            <a:ext cx="2059632" cy="553755"/>
          </a:xfrm>
          <a:prstGeom prst="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629DE71-DCDA-42EF-8697-57F8486D740B}"/>
              </a:ext>
            </a:extLst>
          </p:cNvPr>
          <p:cNvSpPr/>
          <p:nvPr/>
        </p:nvSpPr>
        <p:spPr>
          <a:xfrm>
            <a:off x="970282" y="3195617"/>
            <a:ext cx="2059632" cy="553755"/>
          </a:xfrm>
          <a:prstGeom prst="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73A2D4C-9103-4C84-8DD4-4FA25B621671}"/>
              </a:ext>
            </a:extLst>
          </p:cNvPr>
          <p:cNvSpPr/>
          <p:nvPr/>
        </p:nvSpPr>
        <p:spPr>
          <a:xfrm>
            <a:off x="982189" y="5033322"/>
            <a:ext cx="2059632" cy="553755"/>
          </a:xfrm>
          <a:prstGeom prst="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Rectangle 54">
            <a:extLst>
              <a:ext uri="{FF2B5EF4-FFF2-40B4-BE49-F238E27FC236}">
                <a16:creationId xmlns:a16="http://schemas.microsoft.com/office/drawing/2014/main" id="{11D6E8D4-FE0E-407F-B0FA-8E6AA80E7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392" y="1265543"/>
            <a:ext cx="1798560" cy="1077218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Less in north more in south SON_SC </a:t>
            </a:r>
            <a:r>
              <a:rPr lang="en-US" altLang="zh-CN" sz="1600" b="1" dirty="0" err="1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pattern~DJF</a:t>
            </a:r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49" name="Rectangle 54">
            <a:extLst>
              <a:ext uri="{FF2B5EF4-FFF2-40B4-BE49-F238E27FC236}">
                <a16:creationId xmlns:a16="http://schemas.microsoft.com/office/drawing/2014/main" id="{47579E55-82A9-4452-9E9D-7B4E3286E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2645" y="1270799"/>
            <a:ext cx="1509301" cy="83099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DJF AO negative phase</a:t>
            </a:r>
          </a:p>
        </p:txBody>
      </p: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05985730-A4DD-4E1A-AB64-C621513B98F2}"/>
              </a:ext>
            </a:extLst>
          </p:cNvPr>
          <p:cNvCxnSpPr>
            <a:cxnSpLocks/>
          </p:cNvCxnSpPr>
          <p:nvPr/>
        </p:nvCxnSpPr>
        <p:spPr bwMode="auto">
          <a:xfrm>
            <a:off x="5476283" y="2349727"/>
            <a:ext cx="0" cy="2630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Rectangle 54">
            <a:extLst>
              <a:ext uri="{FF2B5EF4-FFF2-40B4-BE49-F238E27FC236}">
                <a16:creationId xmlns:a16="http://schemas.microsoft.com/office/drawing/2014/main" id="{6024CD18-8A00-4707-9C20-992CA332D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571" y="2610518"/>
            <a:ext cx="1800201" cy="83099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Meridional temperature gradient</a:t>
            </a:r>
          </a:p>
        </p:txBody>
      </p: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BC4FFE63-4FC6-4E12-8B97-BA382E3D90D4}"/>
              </a:ext>
            </a:extLst>
          </p:cNvPr>
          <p:cNvCxnSpPr>
            <a:cxnSpLocks/>
          </p:cNvCxnSpPr>
          <p:nvPr/>
        </p:nvCxnSpPr>
        <p:spPr bwMode="auto">
          <a:xfrm>
            <a:off x="5482671" y="3441515"/>
            <a:ext cx="0" cy="2630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Rectangle 54">
            <a:extLst>
              <a:ext uri="{FF2B5EF4-FFF2-40B4-BE49-F238E27FC236}">
                <a16:creationId xmlns:a16="http://schemas.microsoft.com/office/drawing/2014/main" id="{31B31A22-7BE7-4802-85BE-75D1A1514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711185"/>
            <a:ext cx="1809952" cy="83099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Westerly wind in mid-high latitude </a:t>
            </a:r>
          </a:p>
        </p:txBody>
      </p: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E8AE8FFF-8E62-425F-BF1B-935908B5FAE9}"/>
              </a:ext>
            </a:extLst>
          </p:cNvPr>
          <p:cNvCxnSpPr>
            <a:cxnSpLocks/>
          </p:cNvCxnSpPr>
          <p:nvPr/>
        </p:nvCxnSpPr>
        <p:spPr bwMode="auto">
          <a:xfrm>
            <a:off x="5516856" y="4542182"/>
            <a:ext cx="0" cy="2630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F73E56A-58E7-4FCF-AF8F-EB1FF861B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571" y="4817535"/>
            <a:ext cx="1789630" cy="584775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Troughs and ridges</a:t>
            </a:r>
            <a:endParaRPr lang="en-US" altLang="zh-CN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Rectangle 54">
            <a:extLst>
              <a:ext uri="{FF2B5EF4-FFF2-40B4-BE49-F238E27FC236}">
                <a16:creationId xmlns:a16="http://schemas.microsoft.com/office/drawing/2014/main" id="{47B4C4FA-4799-48C9-8A9C-31AAEF180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571" y="5689933"/>
            <a:ext cx="3842749" cy="83099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cold waves</a:t>
            </a:r>
            <a:endParaRPr lang="en-US" altLang="zh-CN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 favor of 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increasing frequency</a:t>
            </a:r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of extreme cold days in North Asia</a:t>
            </a:r>
            <a:endParaRPr lang="en-US" altLang="zh-CN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BB9969BF-AECD-43C7-B694-7820AFBB7A47}"/>
              </a:ext>
            </a:extLst>
          </p:cNvPr>
          <p:cNvCxnSpPr>
            <a:cxnSpLocks/>
          </p:cNvCxnSpPr>
          <p:nvPr/>
        </p:nvCxnSpPr>
        <p:spPr bwMode="auto">
          <a:xfrm>
            <a:off x="6372201" y="1915162"/>
            <a:ext cx="903589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" name="文本框 58">
            <a:extLst>
              <a:ext uri="{FF2B5EF4-FFF2-40B4-BE49-F238E27FC236}">
                <a16:creationId xmlns:a16="http://schemas.microsoft.com/office/drawing/2014/main" id="{81C5ED68-0FE5-406E-80DC-5A52BE16A27F}"/>
              </a:ext>
            </a:extLst>
          </p:cNvPr>
          <p:cNvSpPr txBox="1"/>
          <p:nvPr/>
        </p:nvSpPr>
        <p:spPr>
          <a:xfrm>
            <a:off x="6404715" y="1545830"/>
            <a:ext cx="90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favors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A081A990-433F-4A8E-B085-B68E892EFA78}"/>
              </a:ext>
            </a:extLst>
          </p:cNvPr>
          <p:cNvCxnSpPr>
            <a:cxnSpLocks/>
            <a:endCxn id="61" idx="0"/>
          </p:cNvCxnSpPr>
          <p:nvPr/>
        </p:nvCxnSpPr>
        <p:spPr bwMode="auto">
          <a:xfrm>
            <a:off x="8047068" y="2101796"/>
            <a:ext cx="448" cy="316127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" name="Rectangle 54">
            <a:extLst>
              <a:ext uri="{FF2B5EF4-FFF2-40B4-BE49-F238E27FC236}">
                <a16:creationId xmlns:a16="http://schemas.microsoft.com/office/drawing/2014/main" id="{59897EDA-8BD3-42BD-9260-685976B6F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090" y="2417923"/>
            <a:ext cx="1508851" cy="338554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Polar vortex</a:t>
            </a:r>
            <a:endParaRPr lang="en-US" altLang="zh-CN" sz="16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391B1379-5815-42CD-90E0-31C90C3B62B4}"/>
              </a:ext>
            </a:extLst>
          </p:cNvPr>
          <p:cNvCxnSpPr>
            <a:cxnSpLocks/>
          </p:cNvCxnSpPr>
          <p:nvPr/>
        </p:nvCxnSpPr>
        <p:spPr bwMode="auto">
          <a:xfrm>
            <a:off x="8047068" y="2758940"/>
            <a:ext cx="0" cy="90212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Rectangle 54">
            <a:extLst>
              <a:ext uri="{FF2B5EF4-FFF2-40B4-BE49-F238E27FC236}">
                <a16:creationId xmlns:a16="http://schemas.microsoft.com/office/drawing/2014/main" id="{1CD4D943-4ECD-4D91-AB82-276A1A1CB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2644" y="3690243"/>
            <a:ext cx="1508849" cy="1323439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Cold air leaving from the Arctic to mid-high latitudes</a:t>
            </a:r>
            <a:endParaRPr lang="en-US" altLang="zh-CN" sz="16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4A467FE2-8F95-455C-89EA-63F976863FA7}"/>
              </a:ext>
            </a:extLst>
          </p:cNvPr>
          <p:cNvSpPr txBox="1"/>
          <p:nvPr/>
        </p:nvSpPr>
        <p:spPr>
          <a:xfrm>
            <a:off x="8099864" y="2807246"/>
            <a:ext cx="461665" cy="107854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favors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5637B112-F10C-48EA-8971-D2564D176A95}"/>
              </a:ext>
            </a:extLst>
          </p:cNvPr>
          <p:cNvCxnSpPr>
            <a:cxnSpLocks/>
            <a:stCxn id="63" idx="2"/>
          </p:cNvCxnSpPr>
          <p:nvPr/>
        </p:nvCxnSpPr>
        <p:spPr bwMode="auto">
          <a:xfrm flipH="1">
            <a:off x="7336886" y="5013682"/>
            <a:ext cx="710183" cy="668729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B5D536B3-7C48-413F-B095-41DE900669D8}"/>
              </a:ext>
            </a:extLst>
          </p:cNvPr>
          <p:cNvCxnSpPr>
            <a:cxnSpLocks/>
          </p:cNvCxnSpPr>
          <p:nvPr/>
        </p:nvCxnSpPr>
        <p:spPr bwMode="auto">
          <a:xfrm>
            <a:off x="6012985" y="3134433"/>
            <a:ext cx="0" cy="2630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4820BA5F-4B1C-4D63-B209-94E7FA774753}"/>
              </a:ext>
            </a:extLst>
          </p:cNvPr>
          <p:cNvCxnSpPr>
            <a:cxnSpLocks/>
          </p:cNvCxnSpPr>
          <p:nvPr/>
        </p:nvCxnSpPr>
        <p:spPr bwMode="auto">
          <a:xfrm>
            <a:off x="6000309" y="4224679"/>
            <a:ext cx="0" cy="2630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55B3514A-3C15-44C9-8238-2CA2E6AB7758}"/>
              </a:ext>
            </a:extLst>
          </p:cNvPr>
          <p:cNvCxnSpPr>
            <a:cxnSpLocks/>
          </p:cNvCxnSpPr>
          <p:nvPr/>
        </p:nvCxnSpPr>
        <p:spPr bwMode="auto">
          <a:xfrm flipV="1">
            <a:off x="6000309" y="5096616"/>
            <a:ext cx="0" cy="30569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A3407751-4346-4B43-8D4F-AF470089FFB8}"/>
              </a:ext>
            </a:extLst>
          </p:cNvPr>
          <p:cNvCxnSpPr>
            <a:cxnSpLocks/>
          </p:cNvCxnSpPr>
          <p:nvPr/>
        </p:nvCxnSpPr>
        <p:spPr bwMode="auto">
          <a:xfrm>
            <a:off x="5523866" y="5419368"/>
            <a:ext cx="0" cy="2630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9803F3AE-4C7F-45FF-8549-A4A31C98D4BA}"/>
              </a:ext>
            </a:extLst>
          </p:cNvPr>
          <p:cNvCxnSpPr>
            <a:cxnSpLocks/>
          </p:cNvCxnSpPr>
          <p:nvPr/>
        </p:nvCxnSpPr>
        <p:spPr bwMode="auto">
          <a:xfrm flipV="1">
            <a:off x="7275790" y="5699935"/>
            <a:ext cx="0" cy="30569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995E6C58-EDD0-4B71-8890-99FBB19DDDB3}"/>
              </a:ext>
            </a:extLst>
          </p:cNvPr>
          <p:cNvCxnSpPr>
            <a:cxnSpLocks/>
          </p:cNvCxnSpPr>
          <p:nvPr/>
        </p:nvCxnSpPr>
        <p:spPr bwMode="auto">
          <a:xfrm>
            <a:off x="8709293" y="2450766"/>
            <a:ext cx="0" cy="2630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12060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6866">
            <a:extLst>
              <a:ext uri="{FF2B5EF4-FFF2-40B4-BE49-F238E27FC236}">
                <a16:creationId xmlns:a16="http://schemas.microsoft.com/office/drawing/2014/main" id="{3EE8C4A1-2985-4A7A-8008-F35691AE3962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5" name="燕尾形 4">
              <a:extLst>
                <a:ext uri="{FF2B5EF4-FFF2-40B4-BE49-F238E27FC236}">
                  <a16:creationId xmlns:a16="http://schemas.microsoft.com/office/drawing/2014/main" id="{8EBE3829-084B-4784-89D9-E559118C2892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6" name="燕尾形 5">
              <a:extLst>
                <a:ext uri="{FF2B5EF4-FFF2-40B4-BE49-F238E27FC236}">
                  <a16:creationId xmlns:a16="http://schemas.microsoft.com/office/drawing/2014/main" id="{4D2E89A2-017C-467A-B91B-3326CDC83F8A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7" name="标题 1">
            <a:extLst>
              <a:ext uri="{FF2B5EF4-FFF2-40B4-BE49-F238E27FC236}">
                <a16:creationId xmlns:a16="http://schemas.microsoft.com/office/drawing/2014/main" id="{E68ADC08-7EAB-4BDD-B612-F6A85678AD7B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Second mode  characteristics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E652C384-2A7A-4325-88C0-91CD5A27E6B3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69A0DAB7-EB7D-4820-B9AB-6198C5D2C98F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>
            <a:extLst>
              <a:ext uri="{FF2B5EF4-FFF2-40B4-BE49-F238E27FC236}">
                <a16:creationId xmlns:a16="http://schemas.microsoft.com/office/drawing/2014/main" id="{DEED1BD8-B90D-4612-9EE8-40BAAA8E7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8" t="50115" r="7284" b="11259"/>
          <a:stretch/>
        </p:blipFill>
        <p:spPr>
          <a:xfrm>
            <a:off x="4644008" y="1071770"/>
            <a:ext cx="3464481" cy="24874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2B850712-64A4-4C5F-932B-4285F28145E5}"/>
              </a:ext>
            </a:extLst>
          </p:cNvPr>
          <p:cNvGrpSpPr/>
          <p:nvPr/>
        </p:nvGrpSpPr>
        <p:grpSpPr>
          <a:xfrm>
            <a:off x="-2654408" y="1196739"/>
            <a:ext cx="6907762" cy="2362520"/>
            <a:chOff x="1224412" y="1343006"/>
            <a:chExt cx="6907762" cy="2362520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94F5C5D3-4F66-431D-99DA-CFB38C4D7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11" t="9554" r="6257" b="59202"/>
            <a:stretch/>
          </p:blipFill>
          <p:spPr>
            <a:xfrm>
              <a:off x="4457326" y="1343006"/>
              <a:ext cx="3674848" cy="20417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96565D7F-1843-4EA9-92E8-C132D757727C}"/>
                </a:ext>
              </a:extLst>
            </p:cNvPr>
            <p:cNvSpPr txBox="1"/>
            <p:nvPr/>
          </p:nvSpPr>
          <p:spPr>
            <a:xfrm>
              <a:off x="1224412" y="3518541"/>
              <a:ext cx="3147934" cy="1869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</p:grp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DA57AB1E-18CD-4253-88B9-84D2DDA90B6C}"/>
              </a:ext>
            </a:extLst>
          </p:cNvPr>
          <p:cNvCxnSpPr/>
          <p:nvPr/>
        </p:nvCxnSpPr>
        <p:spPr bwMode="auto">
          <a:xfrm>
            <a:off x="6660232" y="1340028"/>
            <a:ext cx="0" cy="195097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5" name="图片 24">
            <a:extLst>
              <a:ext uri="{FF2B5EF4-FFF2-40B4-BE49-F238E27FC236}">
                <a16:creationId xmlns:a16="http://schemas.microsoft.com/office/drawing/2014/main" id="{E883A20A-76D6-4987-A297-5E891C863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6" t="43644" r="11593" b="51192"/>
          <a:stretch/>
        </p:blipFill>
        <p:spPr>
          <a:xfrm>
            <a:off x="1163051" y="3305366"/>
            <a:ext cx="2583331" cy="32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5CDA346-2BCF-498E-BDC9-11CB2F3B3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75" b="33330"/>
          <a:stretch/>
        </p:blipFill>
        <p:spPr>
          <a:xfrm>
            <a:off x="862944" y="3670095"/>
            <a:ext cx="7321956" cy="2041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52BF2451-5FF2-433A-A298-C089A3062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70414" r="-90" b="22885"/>
          <a:stretch/>
        </p:blipFill>
        <p:spPr>
          <a:xfrm>
            <a:off x="853246" y="5711894"/>
            <a:ext cx="7321956" cy="38330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箭头: 下 28">
            <a:extLst>
              <a:ext uri="{FF2B5EF4-FFF2-40B4-BE49-F238E27FC236}">
                <a16:creationId xmlns:a16="http://schemas.microsoft.com/office/drawing/2014/main" id="{E47BE566-0AD7-4A1F-AE4D-A7702D30E3EC}"/>
              </a:ext>
            </a:extLst>
          </p:cNvPr>
          <p:cNvSpPr/>
          <p:nvPr/>
        </p:nvSpPr>
        <p:spPr>
          <a:xfrm>
            <a:off x="3746382" y="3244633"/>
            <a:ext cx="249554" cy="379095"/>
          </a:xfrm>
          <a:prstGeom prst="downArrow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星形: 五角 29">
            <a:extLst>
              <a:ext uri="{FF2B5EF4-FFF2-40B4-BE49-F238E27FC236}">
                <a16:creationId xmlns:a16="http://schemas.microsoft.com/office/drawing/2014/main" id="{02B2A005-A14E-4C0D-8F45-F647B6E604E4}"/>
              </a:ext>
            </a:extLst>
          </p:cNvPr>
          <p:cNvSpPr/>
          <p:nvPr/>
        </p:nvSpPr>
        <p:spPr>
          <a:xfrm>
            <a:off x="3359762" y="4258946"/>
            <a:ext cx="432048" cy="432048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星形: 五角 30">
            <a:extLst>
              <a:ext uri="{FF2B5EF4-FFF2-40B4-BE49-F238E27FC236}">
                <a16:creationId xmlns:a16="http://schemas.microsoft.com/office/drawing/2014/main" id="{08372E45-A0D5-40E9-AB39-D4DBCC8F0721}"/>
              </a:ext>
            </a:extLst>
          </p:cNvPr>
          <p:cNvSpPr/>
          <p:nvPr/>
        </p:nvSpPr>
        <p:spPr>
          <a:xfrm>
            <a:off x="6062487" y="4690994"/>
            <a:ext cx="432048" cy="432048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副标题 2">
            <a:extLst>
              <a:ext uri="{FF2B5EF4-FFF2-40B4-BE49-F238E27FC236}">
                <a16:creationId xmlns:a16="http://schemas.microsoft.com/office/drawing/2014/main" id="{D618FFDC-F965-4FB2-B7DD-9BD9DD97BF37}"/>
              </a:ext>
            </a:extLst>
          </p:cNvPr>
          <p:cNvSpPr txBox="1">
            <a:spLocks/>
          </p:cNvSpPr>
          <p:nvPr/>
        </p:nvSpPr>
        <p:spPr>
          <a:xfrm>
            <a:off x="0" y="6303102"/>
            <a:ext cx="9144000" cy="807291"/>
          </a:xfrm>
          <a:prstGeom prst="rect">
            <a:avLst/>
          </a:prstGeom>
          <a:noFill/>
          <a:ln w="38100" cap="flat" cmpd="sng" algn="ctr">
            <a:noFill/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1800" b="1" dirty="0">
                <a:solidFill>
                  <a:srgbClr val="16379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Both spatial and temporal fields undergo interdecadal changes around 2000</a:t>
            </a:r>
            <a:endParaRPr lang="zh-CN" altLang="en-US" sz="1800" b="1" dirty="0">
              <a:solidFill>
                <a:srgbClr val="16379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FCAB85FE-2DDA-418D-8757-6929645C243A}"/>
              </a:ext>
            </a:extLst>
          </p:cNvPr>
          <p:cNvCxnSpPr>
            <a:cxnSpLocks/>
          </p:cNvCxnSpPr>
          <p:nvPr/>
        </p:nvCxnSpPr>
        <p:spPr>
          <a:xfrm>
            <a:off x="1202423" y="4850394"/>
            <a:ext cx="2959269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13134263-95F3-4AF6-91D3-98B4B7B91472}"/>
              </a:ext>
            </a:extLst>
          </p:cNvPr>
          <p:cNvCxnSpPr>
            <a:cxnSpLocks/>
          </p:cNvCxnSpPr>
          <p:nvPr/>
        </p:nvCxnSpPr>
        <p:spPr>
          <a:xfrm>
            <a:off x="4876800" y="4615932"/>
            <a:ext cx="2928237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82011907-A875-4DDA-90E2-745E4A37EA86}"/>
              </a:ext>
            </a:extLst>
          </p:cNvPr>
          <p:cNvSpPr txBox="1"/>
          <p:nvPr/>
        </p:nvSpPr>
        <p:spPr>
          <a:xfrm>
            <a:off x="1202423" y="3673144"/>
            <a:ext cx="299864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P1: </a:t>
            </a:r>
            <a:r>
              <a:rPr lang="en-US" altLang="zh-CN" sz="16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1979-2000</a:t>
            </a:r>
            <a:endParaRPr lang="zh-CN" altLang="en-US" sz="16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BA82400F-C7E3-45ED-B08B-16AD5C28185E}"/>
              </a:ext>
            </a:extLst>
          </p:cNvPr>
          <p:cNvSpPr txBox="1"/>
          <p:nvPr/>
        </p:nvSpPr>
        <p:spPr>
          <a:xfrm>
            <a:off x="4841597" y="3673144"/>
            <a:ext cx="299864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P2: </a:t>
            </a:r>
            <a:r>
              <a:rPr lang="en-US" altLang="zh-CN" sz="16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2001-2017</a:t>
            </a:r>
            <a:endParaRPr lang="zh-CN" altLang="en-US" sz="16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D2732C5-8F19-407E-9BF8-9FF58ADA1DE4}"/>
              </a:ext>
            </a:extLst>
          </p:cNvPr>
          <p:cNvSpPr/>
          <p:nvPr/>
        </p:nvSpPr>
        <p:spPr>
          <a:xfrm>
            <a:off x="676636" y="3655652"/>
            <a:ext cx="7614118" cy="2487487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455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987C3BE-E091-4D2B-B409-5943B3EA44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7" r="2608"/>
          <a:stretch/>
        </p:blipFill>
        <p:spPr>
          <a:xfrm>
            <a:off x="1081782" y="1114083"/>
            <a:ext cx="6629761" cy="49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15366E6-DF89-4980-A864-84ECDE3C256A}"/>
              </a:ext>
            </a:extLst>
          </p:cNvPr>
          <p:cNvSpPr txBox="1"/>
          <p:nvPr/>
        </p:nvSpPr>
        <p:spPr>
          <a:xfrm>
            <a:off x="2466838" y="479715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PDO-</a:t>
            </a:r>
            <a:endParaRPr lang="zh-CN" altLang="en-US" b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0ECE84B-5848-4013-BDC2-3290C81F1B4B}"/>
              </a:ext>
            </a:extLst>
          </p:cNvPr>
          <p:cNvSpPr txBox="1"/>
          <p:nvPr/>
        </p:nvSpPr>
        <p:spPr>
          <a:xfrm>
            <a:off x="3539914" y="458983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AMO+</a:t>
            </a:r>
            <a:endParaRPr lang="zh-CN" altLang="en-US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B3F222A-6EC0-4985-8FB5-88B0D5FBFB0A}"/>
              </a:ext>
            </a:extLst>
          </p:cNvPr>
          <p:cNvSpPr txBox="1"/>
          <p:nvPr/>
        </p:nvSpPr>
        <p:spPr>
          <a:xfrm>
            <a:off x="6012160" y="479715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AL-</a:t>
            </a:r>
            <a:endParaRPr lang="zh-CN" altLang="en-US" b="1" dirty="0"/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453A4050-1E79-4B26-A591-DBFE2F35B2F1}"/>
              </a:ext>
            </a:extLst>
          </p:cNvPr>
          <p:cNvSpPr/>
          <p:nvPr/>
        </p:nvSpPr>
        <p:spPr>
          <a:xfrm>
            <a:off x="5694109" y="1603504"/>
            <a:ext cx="608065" cy="176024"/>
          </a:xfrm>
          <a:custGeom>
            <a:avLst/>
            <a:gdLst>
              <a:gd name="connsiteX0" fmla="*/ 0 w 663222"/>
              <a:gd name="connsiteY0" fmla="*/ 78519 h 251790"/>
              <a:gd name="connsiteX1" fmla="*/ 355002 w 663222"/>
              <a:gd name="connsiteY1" fmla="*/ 250641 h 251790"/>
              <a:gd name="connsiteX2" fmla="*/ 656216 w 663222"/>
              <a:gd name="connsiteY2" fmla="*/ 3216 h 251790"/>
              <a:gd name="connsiteX3" fmla="*/ 537882 w 663222"/>
              <a:gd name="connsiteY3" fmla="*/ 132307 h 251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222" h="251790">
                <a:moveTo>
                  <a:pt x="0" y="78519"/>
                </a:moveTo>
                <a:cubicBezTo>
                  <a:pt x="122816" y="170855"/>
                  <a:pt x="245633" y="263191"/>
                  <a:pt x="355002" y="250641"/>
                </a:cubicBezTo>
                <a:cubicBezTo>
                  <a:pt x="464371" y="238091"/>
                  <a:pt x="625736" y="22938"/>
                  <a:pt x="656216" y="3216"/>
                </a:cubicBezTo>
                <a:cubicBezTo>
                  <a:pt x="686696" y="-16506"/>
                  <a:pt x="612289" y="57900"/>
                  <a:pt x="537882" y="132307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1D304FDA-7C3B-4EE1-AE06-3DFB34B720B7}"/>
              </a:ext>
            </a:extLst>
          </p:cNvPr>
          <p:cNvSpPr/>
          <p:nvPr/>
        </p:nvSpPr>
        <p:spPr>
          <a:xfrm>
            <a:off x="5580112" y="3200328"/>
            <a:ext cx="663218" cy="176024"/>
          </a:xfrm>
          <a:custGeom>
            <a:avLst/>
            <a:gdLst>
              <a:gd name="connsiteX0" fmla="*/ 0 w 663222"/>
              <a:gd name="connsiteY0" fmla="*/ 78519 h 251790"/>
              <a:gd name="connsiteX1" fmla="*/ 355002 w 663222"/>
              <a:gd name="connsiteY1" fmla="*/ 250641 h 251790"/>
              <a:gd name="connsiteX2" fmla="*/ 656216 w 663222"/>
              <a:gd name="connsiteY2" fmla="*/ 3216 h 251790"/>
              <a:gd name="connsiteX3" fmla="*/ 537882 w 663222"/>
              <a:gd name="connsiteY3" fmla="*/ 132307 h 251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222" h="251790">
                <a:moveTo>
                  <a:pt x="0" y="78519"/>
                </a:moveTo>
                <a:cubicBezTo>
                  <a:pt x="122816" y="170855"/>
                  <a:pt x="245633" y="263191"/>
                  <a:pt x="355002" y="250641"/>
                </a:cubicBezTo>
                <a:cubicBezTo>
                  <a:pt x="464371" y="238091"/>
                  <a:pt x="625736" y="22938"/>
                  <a:pt x="656216" y="3216"/>
                </a:cubicBezTo>
                <a:cubicBezTo>
                  <a:pt x="686696" y="-16506"/>
                  <a:pt x="612289" y="57900"/>
                  <a:pt x="537882" y="132307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B21206B4-EF4B-41CA-A409-4AF7FD99CC73}"/>
              </a:ext>
            </a:extLst>
          </p:cNvPr>
          <p:cNvCxnSpPr>
            <a:cxnSpLocks/>
          </p:cNvCxnSpPr>
          <p:nvPr/>
        </p:nvCxnSpPr>
        <p:spPr>
          <a:xfrm>
            <a:off x="6012160" y="1340768"/>
            <a:ext cx="0" cy="244827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1F58C749-C4EF-457A-A311-9135D02D8FD8}"/>
              </a:ext>
            </a:extLst>
          </p:cNvPr>
          <p:cNvCxnSpPr>
            <a:cxnSpLocks/>
          </p:cNvCxnSpPr>
          <p:nvPr/>
        </p:nvCxnSpPr>
        <p:spPr>
          <a:xfrm>
            <a:off x="5911721" y="1336387"/>
            <a:ext cx="0" cy="2448272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C05D8A61-F3C5-4273-BAA3-1625274B3EB2}"/>
              </a:ext>
            </a:extLst>
          </p:cNvPr>
          <p:cNvCxnSpPr>
            <a:cxnSpLocks/>
          </p:cNvCxnSpPr>
          <p:nvPr/>
        </p:nvCxnSpPr>
        <p:spPr bwMode="auto">
          <a:xfrm flipH="1">
            <a:off x="5829373" y="1090881"/>
            <a:ext cx="19218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92D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6" name="组合 36866">
            <a:extLst>
              <a:ext uri="{FF2B5EF4-FFF2-40B4-BE49-F238E27FC236}">
                <a16:creationId xmlns:a16="http://schemas.microsoft.com/office/drawing/2014/main" id="{75299EB3-D603-4E3F-8AEA-11E480B6FB3F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17" name="燕尾形 4">
              <a:extLst>
                <a:ext uri="{FF2B5EF4-FFF2-40B4-BE49-F238E27FC236}">
                  <a16:creationId xmlns:a16="http://schemas.microsoft.com/office/drawing/2014/main" id="{6D4DE2BB-1DA8-442D-9847-5A43FCE3D313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18" name="燕尾形 5">
              <a:extLst>
                <a:ext uri="{FF2B5EF4-FFF2-40B4-BE49-F238E27FC236}">
                  <a16:creationId xmlns:a16="http://schemas.microsoft.com/office/drawing/2014/main" id="{36F5FA00-5589-4624-AF0E-0930BF6DA048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19" name="标题 1">
            <a:extLst>
              <a:ext uri="{FF2B5EF4-FFF2-40B4-BE49-F238E27FC236}">
                <a16:creationId xmlns:a16="http://schemas.microsoft.com/office/drawing/2014/main" id="{756D726F-D54C-47DF-BB16-07BA426E4AE5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Interdecadal change of second mode impact mechanism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033F28F2-67F9-4E17-BEC3-78EBAA436E8C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图片 35">
            <a:extLst>
              <a:ext uri="{FF2B5EF4-FFF2-40B4-BE49-F238E27FC236}">
                <a16:creationId xmlns:a16="http://schemas.microsoft.com/office/drawing/2014/main" id="{FC0AD1F5-27C0-4B25-832A-3B5342CE6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7" r="2608"/>
          <a:stretch/>
        </p:blipFill>
        <p:spPr>
          <a:xfrm>
            <a:off x="1081782" y="1114083"/>
            <a:ext cx="6629761" cy="49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80C54EBC-7531-47B2-A1F1-0B8792808D26}"/>
              </a:ext>
            </a:extLst>
          </p:cNvPr>
          <p:cNvSpPr txBox="1"/>
          <p:nvPr/>
        </p:nvSpPr>
        <p:spPr>
          <a:xfrm>
            <a:off x="2466838" y="479715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PDO-</a:t>
            </a:r>
            <a:endParaRPr lang="zh-CN" altLang="en-US" b="1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8EAAE40E-6CEF-43A7-B65E-135E1106BE94}"/>
              </a:ext>
            </a:extLst>
          </p:cNvPr>
          <p:cNvSpPr txBox="1"/>
          <p:nvPr/>
        </p:nvSpPr>
        <p:spPr>
          <a:xfrm>
            <a:off x="3539914" y="458983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AMO+</a:t>
            </a:r>
            <a:endParaRPr lang="zh-CN" altLang="en-US" b="1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4F02E54-89E5-40BC-AE9A-E56C33A50EDA}"/>
              </a:ext>
            </a:extLst>
          </p:cNvPr>
          <p:cNvSpPr txBox="1"/>
          <p:nvPr/>
        </p:nvSpPr>
        <p:spPr>
          <a:xfrm>
            <a:off x="6012160" y="479715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AL-</a:t>
            </a:r>
            <a:endParaRPr lang="zh-CN" altLang="en-US" b="1" dirty="0"/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3F0857C5-45DB-45EB-B926-ACB5556433FC}"/>
              </a:ext>
            </a:extLst>
          </p:cNvPr>
          <p:cNvSpPr/>
          <p:nvPr/>
        </p:nvSpPr>
        <p:spPr>
          <a:xfrm>
            <a:off x="5694109" y="1603504"/>
            <a:ext cx="608065" cy="176024"/>
          </a:xfrm>
          <a:custGeom>
            <a:avLst/>
            <a:gdLst>
              <a:gd name="connsiteX0" fmla="*/ 0 w 663222"/>
              <a:gd name="connsiteY0" fmla="*/ 78519 h 251790"/>
              <a:gd name="connsiteX1" fmla="*/ 355002 w 663222"/>
              <a:gd name="connsiteY1" fmla="*/ 250641 h 251790"/>
              <a:gd name="connsiteX2" fmla="*/ 656216 w 663222"/>
              <a:gd name="connsiteY2" fmla="*/ 3216 h 251790"/>
              <a:gd name="connsiteX3" fmla="*/ 537882 w 663222"/>
              <a:gd name="connsiteY3" fmla="*/ 132307 h 251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222" h="251790">
                <a:moveTo>
                  <a:pt x="0" y="78519"/>
                </a:moveTo>
                <a:cubicBezTo>
                  <a:pt x="122816" y="170855"/>
                  <a:pt x="245633" y="263191"/>
                  <a:pt x="355002" y="250641"/>
                </a:cubicBezTo>
                <a:cubicBezTo>
                  <a:pt x="464371" y="238091"/>
                  <a:pt x="625736" y="22938"/>
                  <a:pt x="656216" y="3216"/>
                </a:cubicBezTo>
                <a:cubicBezTo>
                  <a:pt x="686696" y="-16506"/>
                  <a:pt x="612289" y="57900"/>
                  <a:pt x="537882" y="132307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B68A61F6-8C8B-4D64-8B7A-FAB8051A22B5}"/>
              </a:ext>
            </a:extLst>
          </p:cNvPr>
          <p:cNvSpPr/>
          <p:nvPr/>
        </p:nvSpPr>
        <p:spPr>
          <a:xfrm>
            <a:off x="5580112" y="3200328"/>
            <a:ext cx="663218" cy="176024"/>
          </a:xfrm>
          <a:custGeom>
            <a:avLst/>
            <a:gdLst>
              <a:gd name="connsiteX0" fmla="*/ 0 w 663222"/>
              <a:gd name="connsiteY0" fmla="*/ 78519 h 251790"/>
              <a:gd name="connsiteX1" fmla="*/ 355002 w 663222"/>
              <a:gd name="connsiteY1" fmla="*/ 250641 h 251790"/>
              <a:gd name="connsiteX2" fmla="*/ 656216 w 663222"/>
              <a:gd name="connsiteY2" fmla="*/ 3216 h 251790"/>
              <a:gd name="connsiteX3" fmla="*/ 537882 w 663222"/>
              <a:gd name="connsiteY3" fmla="*/ 132307 h 251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222" h="251790">
                <a:moveTo>
                  <a:pt x="0" y="78519"/>
                </a:moveTo>
                <a:cubicBezTo>
                  <a:pt x="122816" y="170855"/>
                  <a:pt x="245633" y="263191"/>
                  <a:pt x="355002" y="250641"/>
                </a:cubicBezTo>
                <a:cubicBezTo>
                  <a:pt x="464371" y="238091"/>
                  <a:pt x="625736" y="22938"/>
                  <a:pt x="656216" y="3216"/>
                </a:cubicBezTo>
                <a:cubicBezTo>
                  <a:pt x="686696" y="-16506"/>
                  <a:pt x="612289" y="57900"/>
                  <a:pt x="537882" y="132307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C8338EC9-1F8B-425C-9032-44C45F789B39}"/>
              </a:ext>
            </a:extLst>
          </p:cNvPr>
          <p:cNvCxnSpPr>
            <a:cxnSpLocks/>
          </p:cNvCxnSpPr>
          <p:nvPr/>
        </p:nvCxnSpPr>
        <p:spPr bwMode="auto">
          <a:xfrm flipH="1">
            <a:off x="5829373" y="1090881"/>
            <a:ext cx="19218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92D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DFE872A8-CD10-47C6-BFE3-4B26AC459DE0}"/>
              </a:ext>
            </a:extLst>
          </p:cNvPr>
          <p:cNvSpPr txBox="1"/>
          <p:nvPr/>
        </p:nvSpPr>
        <p:spPr>
          <a:xfrm>
            <a:off x="1385283" y="960194"/>
            <a:ext cx="279985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   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545EE47B-74C2-4FEC-82CA-C4C1FA5C1F82}"/>
              </a:ext>
            </a:extLst>
          </p:cNvPr>
          <p:cNvSpPr txBox="1"/>
          <p:nvPr/>
        </p:nvSpPr>
        <p:spPr>
          <a:xfrm>
            <a:off x="4809157" y="1019343"/>
            <a:ext cx="279985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   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2C2E3777-F596-40D4-A969-F33FA39977A9}"/>
              </a:ext>
            </a:extLst>
          </p:cNvPr>
          <p:cNvSpPr txBox="1"/>
          <p:nvPr/>
        </p:nvSpPr>
        <p:spPr>
          <a:xfrm>
            <a:off x="3309138" y="983593"/>
            <a:ext cx="228224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ea typeface="微软雅黑" panose="020B0503020204020204" pitchFamily="34" charset="-122"/>
                <a:cs typeface="Arial" panose="020B0604020202020204" pitchFamily="34" charset="0"/>
              </a:rPr>
              <a:t>           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P1:1979-2000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26A97235-7411-4BD2-B246-4912FBE96BDB}"/>
              </a:ext>
            </a:extLst>
          </p:cNvPr>
          <p:cNvSpPr/>
          <p:nvPr/>
        </p:nvSpPr>
        <p:spPr>
          <a:xfrm>
            <a:off x="1385283" y="2778369"/>
            <a:ext cx="2827054" cy="115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C3FBCEA0-CAAF-41C6-9280-43E0E0BD228A}"/>
              </a:ext>
            </a:extLst>
          </p:cNvPr>
          <p:cNvSpPr/>
          <p:nvPr/>
        </p:nvSpPr>
        <p:spPr>
          <a:xfrm>
            <a:off x="4809157" y="2813288"/>
            <a:ext cx="2827054" cy="1390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B283394A-88A3-45C2-9A19-EEAB60638D6C}"/>
              </a:ext>
            </a:extLst>
          </p:cNvPr>
          <p:cNvCxnSpPr>
            <a:cxnSpLocks/>
          </p:cNvCxnSpPr>
          <p:nvPr/>
        </p:nvCxnSpPr>
        <p:spPr>
          <a:xfrm>
            <a:off x="6012160" y="1340768"/>
            <a:ext cx="0" cy="2448272"/>
          </a:xfrm>
          <a:prstGeom prst="line">
            <a:avLst/>
          </a:prstGeom>
          <a:ln w="381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5A47BC16-3AB4-443F-8572-BD3199BC6E59}"/>
              </a:ext>
            </a:extLst>
          </p:cNvPr>
          <p:cNvCxnSpPr>
            <a:cxnSpLocks/>
          </p:cNvCxnSpPr>
          <p:nvPr/>
        </p:nvCxnSpPr>
        <p:spPr>
          <a:xfrm>
            <a:off x="5911721" y="1336387"/>
            <a:ext cx="0" cy="2448272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本框 56">
            <a:extLst>
              <a:ext uri="{FF2B5EF4-FFF2-40B4-BE49-F238E27FC236}">
                <a16:creationId xmlns:a16="http://schemas.microsoft.com/office/drawing/2014/main" id="{5C48A1BF-65AC-494C-AFEB-D8DBBA6FBEF4}"/>
              </a:ext>
            </a:extLst>
          </p:cNvPr>
          <p:cNvSpPr txBox="1"/>
          <p:nvPr/>
        </p:nvSpPr>
        <p:spPr>
          <a:xfrm>
            <a:off x="3732924" y="2612030"/>
            <a:ext cx="191220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P2:2001-2017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DAEBB2D-553A-471B-86C2-CF84B63A9071}"/>
              </a:ext>
            </a:extLst>
          </p:cNvPr>
          <p:cNvSpPr/>
          <p:nvPr/>
        </p:nvSpPr>
        <p:spPr>
          <a:xfrm>
            <a:off x="1358084" y="4360985"/>
            <a:ext cx="2827054" cy="152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189513B9-0423-43B1-8421-3623617560CA}"/>
              </a:ext>
            </a:extLst>
          </p:cNvPr>
          <p:cNvSpPr/>
          <p:nvPr/>
        </p:nvSpPr>
        <p:spPr>
          <a:xfrm>
            <a:off x="4710938" y="4406883"/>
            <a:ext cx="2827054" cy="152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3D2EC37E-6E03-41F8-BB9C-36017D46AEC5}"/>
              </a:ext>
            </a:extLst>
          </p:cNvPr>
          <p:cNvSpPr txBox="1"/>
          <p:nvPr/>
        </p:nvSpPr>
        <p:spPr>
          <a:xfrm>
            <a:off x="4007967" y="4183905"/>
            <a:ext cx="93610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P2-P1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B941B3B9-E9BF-4F82-920A-C68A868E1E5C}"/>
              </a:ext>
            </a:extLst>
          </p:cNvPr>
          <p:cNvSpPr txBox="1"/>
          <p:nvPr/>
        </p:nvSpPr>
        <p:spPr>
          <a:xfrm>
            <a:off x="5189045" y="996573"/>
            <a:ext cx="3804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HGT500 Climatology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D588342B-EC9E-4DB0-9624-5FF67C7BDCA7}"/>
              </a:ext>
            </a:extLst>
          </p:cNvPr>
          <p:cNvSpPr txBox="1"/>
          <p:nvPr/>
        </p:nvSpPr>
        <p:spPr>
          <a:xfrm>
            <a:off x="2466838" y="982862"/>
            <a:ext cx="3804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SSTA</a:t>
            </a: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2B9990F9-419D-4AA8-A0A2-315A62853A80}"/>
              </a:ext>
            </a:extLst>
          </p:cNvPr>
          <p:cNvSpPr txBox="1"/>
          <p:nvPr/>
        </p:nvSpPr>
        <p:spPr>
          <a:xfrm>
            <a:off x="1751024" y="6146200"/>
            <a:ext cx="51972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16379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The interdecadal changes of second mode </a:t>
            </a:r>
          </a:p>
          <a:p>
            <a:pPr algn="ctr"/>
            <a:r>
              <a:rPr lang="en-US" altLang="zh-CN" b="1" dirty="0">
                <a:solidFill>
                  <a:srgbClr val="16379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are mainly modulated by PDO and AMO</a:t>
            </a:r>
            <a:endParaRPr lang="zh-CN" altLang="en-US" b="1" dirty="0">
              <a:solidFill>
                <a:srgbClr val="16379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786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6866">
            <a:extLst>
              <a:ext uri="{FF2B5EF4-FFF2-40B4-BE49-F238E27FC236}">
                <a16:creationId xmlns:a16="http://schemas.microsoft.com/office/drawing/2014/main" id="{E0E86928-912E-4175-BF31-65CD6F1F9AD1}"/>
              </a:ext>
            </a:extLst>
          </p:cNvPr>
          <p:cNvGrpSpPr/>
          <p:nvPr/>
        </p:nvGrpSpPr>
        <p:grpSpPr>
          <a:xfrm>
            <a:off x="40326" y="300719"/>
            <a:ext cx="779784" cy="312401"/>
            <a:chOff x="-74942" y="0"/>
            <a:chExt cx="801357" cy="438150"/>
          </a:xfrm>
        </p:grpSpPr>
        <p:sp>
          <p:nvSpPr>
            <p:cNvPr id="5" name="燕尾形 4">
              <a:extLst>
                <a:ext uri="{FF2B5EF4-FFF2-40B4-BE49-F238E27FC236}">
                  <a16:creationId xmlns:a16="http://schemas.microsoft.com/office/drawing/2014/main" id="{FE6AD657-14A6-4118-803D-910191C8CB79}"/>
                </a:ext>
              </a:extLst>
            </p:cNvPr>
            <p:cNvSpPr/>
            <p:nvPr/>
          </p:nvSpPr>
          <p:spPr>
            <a:xfrm>
              <a:off x="-74942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00B0F0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6" name="燕尾形 5">
              <a:extLst>
                <a:ext uri="{FF2B5EF4-FFF2-40B4-BE49-F238E27FC236}">
                  <a16:creationId xmlns:a16="http://schemas.microsoft.com/office/drawing/2014/main" id="{692AC1F9-5573-460A-89F3-FEC3E22E6BC0}"/>
                </a:ext>
              </a:extLst>
            </p:cNvPr>
            <p:cNvSpPr/>
            <p:nvPr/>
          </p:nvSpPr>
          <p:spPr>
            <a:xfrm>
              <a:off x="28826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2800" dirty="0">
                <a:latin typeface="Calibri" panose="020F0502020204030204" pitchFamily="34" charset="0"/>
              </a:endParaRPr>
            </a:p>
          </p:txBody>
        </p:sp>
      </p:grpSp>
      <p:sp>
        <p:nvSpPr>
          <p:cNvPr id="7" name="标题 1">
            <a:extLst>
              <a:ext uri="{FF2B5EF4-FFF2-40B4-BE49-F238E27FC236}">
                <a16:creationId xmlns:a16="http://schemas.microsoft.com/office/drawing/2014/main" id="{EE11BF81-CC17-4696-BA96-322140A48EEE}"/>
              </a:ext>
            </a:extLst>
          </p:cNvPr>
          <p:cNvSpPr>
            <a:spLocks/>
          </p:cNvSpPr>
          <p:nvPr/>
        </p:nvSpPr>
        <p:spPr bwMode="auto">
          <a:xfrm>
            <a:off x="1007446" y="126647"/>
            <a:ext cx="9275367" cy="63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Second mode impact mechanism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CD92448D-A287-44CD-9117-57D88A2B2E86}"/>
              </a:ext>
            </a:extLst>
          </p:cNvPr>
          <p:cNvCxnSpPr/>
          <p:nvPr/>
        </p:nvCxnSpPr>
        <p:spPr>
          <a:xfrm>
            <a:off x="0" y="852371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>
            <a:extLst>
              <a:ext uri="{FF2B5EF4-FFF2-40B4-BE49-F238E27FC236}">
                <a16:creationId xmlns:a16="http://schemas.microsoft.com/office/drawing/2014/main" id="{3F58BC1D-4218-445B-A128-C567BE44AE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4" r="14660"/>
          <a:stretch/>
        </p:blipFill>
        <p:spPr bwMode="auto">
          <a:xfrm>
            <a:off x="609600" y="1370011"/>
            <a:ext cx="3294185" cy="411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708C931-3F47-46CD-B145-1A12B02D3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182" y="1370011"/>
            <a:ext cx="5274310" cy="411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D9E4F42-3960-400E-9160-16B50B53E009}"/>
              </a:ext>
            </a:extLst>
          </p:cNvPr>
          <p:cNvSpPr txBox="1"/>
          <p:nvPr/>
        </p:nvSpPr>
        <p:spPr>
          <a:xfrm>
            <a:off x="2402062" y="5809752"/>
            <a:ext cx="5008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Typical year composition based on TX10p (1 Standard) 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3A92301-B07C-4C51-8E20-E72D46DFBD2F}"/>
              </a:ext>
            </a:extLst>
          </p:cNvPr>
          <p:cNvSpPr txBox="1"/>
          <p:nvPr/>
        </p:nvSpPr>
        <p:spPr>
          <a:xfrm>
            <a:off x="935118" y="1064814"/>
            <a:ext cx="2643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TX10p second mode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11D929D-03DF-4C92-A9C9-198475CABBFA}"/>
              </a:ext>
            </a:extLst>
          </p:cNvPr>
          <p:cNvSpPr txBox="1"/>
          <p:nvPr/>
        </p:nvSpPr>
        <p:spPr>
          <a:xfrm>
            <a:off x="330736" y="1887650"/>
            <a:ext cx="489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P1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1AF6606-1999-4394-8F14-7EBCE8C13CEA}"/>
              </a:ext>
            </a:extLst>
          </p:cNvPr>
          <p:cNvSpPr txBox="1"/>
          <p:nvPr/>
        </p:nvSpPr>
        <p:spPr>
          <a:xfrm>
            <a:off x="362245" y="3230705"/>
            <a:ext cx="489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P2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69B7CD5-B7D8-4D5A-9035-A8C379A8C839}"/>
              </a:ext>
            </a:extLst>
          </p:cNvPr>
          <p:cNvSpPr txBox="1"/>
          <p:nvPr/>
        </p:nvSpPr>
        <p:spPr>
          <a:xfrm>
            <a:off x="199292" y="4573760"/>
            <a:ext cx="816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P2-P1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0A6DE85-87AF-4751-863B-5109DC75C1FD}"/>
              </a:ext>
            </a:extLst>
          </p:cNvPr>
          <p:cNvSpPr txBox="1"/>
          <p:nvPr/>
        </p:nvSpPr>
        <p:spPr>
          <a:xfrm>
            <a:off x="5706326" y="1095591"/>
            <a:ext cx="2220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16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SST</a:t>
            </a: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C4E97B7D-63B6-4191-9B89-F6C71DC39A3D}"/>
              </a:ext>
            </a:extLst>
          </p:cNvPr>
          <p:cNvCxnSpPr>
            <a:cxnSpLocks/>
          </p:cNvCxnSpPr>
          <p:nvPr/>
        </p:nvCxnSpPr>
        <p:spPr>
          <a:xfrm>
            <a:off x="1007446" y="2294763"/>
            <a:ext cx="2017108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38F319EC-BEBB-4342-9128-340A88B09964}"/>
              </a:ext>
            </a:extLst>
          </p:cNvPr>
          <p:cNvCxnSpPr>
            <a:cxnSpLocks/>
          </p:cNvCxnSpPr>
          <p:nvPr/>
        </p:nvCxnSpPr>
        <p:spPr>
          <a:xfrm>
            <a:off x="1015526" y="3314671"/>
            <a:ext cx="2017108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02BD6475-6C7D-4120-9783-5445D56DC176}"/>
              </a:ext>
            </a:extLst>
          </p:cNvPr>
          <p:cNvSpPr txBox="1"/>
          <p:nvPr/>
        </p:nvSpPr>
        <p:spPr>
          <a:xfrm>
            <a:off x="7660422" y="3046039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AMO+</a:t>
            </a:r>
            <a:endParaRPr lang="zh-CN" altLang="en-US" b="1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2E4E2E4-CB36-479F-B2FE-D751E9ED88FC}"/>
              </a:ext>
            </a:extLst>
          </p:cNvPr>
          <p:cNvSpPr txBox="1"/>
          <p:nvPr/>
        </p:nvSpPr>
        <p:spPr>
          <a:xfrm>
            <a:off x="6122263" y="324433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PDO-</a:t>
            </a:r>
            <a:endParaRPr lang="zh-CN" altLang="en-US" b="1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3222CC1-ED2B-460C-999A-D6683AD26129}"/>
              </a:ext>
            </a:extLst>
          </p:cNvPr>
          <p:cNvSpPr txBox="1"/>
          <p:nvPr/>
        </p:nvSpPr>
        <p:spPr>
          <a:xfrm>
            <a:off x="6122263" y="182565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PDO+</a:t>
            </a:r>
            <a:endParaRPr lang="zh-CN" altLang="en-US" b="1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3310046-02AB-4E36-B29D-4953B38EC933}"/>
              </a:ext>
            </a:extLst>
          </p:cNvPr>
          <p:cNvSpPr txBox="1"/>
          <p:nvPr/>
        </p:nvSpPr>
        <p:spPr>
          <a:xfrm>
            <a:off x="7695591" y="176711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AMO-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401924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7427</TotalTime>
  <Words>633</Words>
  <Application>Microsoft Office PowerPoint</Application>
  <PresentationFormat>全屏显示(4:3)</PresentationFormat>
  <Paragraphs>154</Paragraphs>
  <Slides>15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Inter</vt:lpstr>
      <vt:lpstr>等线</vt:lpstr>
      <vt:lpstr>微软雅黑</vt:lpstr>
      <vt:lpstr>Arial</vt:lpstr>
      <vt:lpstr>Calibri</vt:lpstr>
      <vt:lpstr>Calibri Light</vt:lpstr>
      <vt:lpstr>Times New Roman</vt:lpstr>
      <vt:lpstr>Wingdings</vt:lpstr>
      <vt:lpstr>Office 主题​​</vt:lpstr>
      <vt:lpstr>Interannual-interdecadal variability of extreme low temperature in North Asia  and its driving mechanisms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Interannual-interdecadal variability of extreme low temperature in North Asia  and its driving mechanisms</dc:title>
  <dc:creator>DELL</dc:creator>
  <cp:lastModifiedBy>DELL</cp:lastModifiedBy>
  <cp:revision>40</cp:revision>
  <dcterms:created xsi:type="dcterms:W3CDTF">2025-10-09T01:35:29Z</dcterms:created>
  <dcterms:modified xsi:type="dcterms:W3CDTF">2026-09-03T06:22:42Z</dcterms:modified>
</cp:coreProperties>
</file>