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</p:sldMasterIdLst>
  <p:notesMasterIdLst>
    <p:notesMasterId r:id="rId32"/>
  </p:notesMasterIdLst>
  <p:handoutMasterIdLst>
    <p:handoutMasterId r:id="rId33"/>
  </p:handoutMasterIdLst>
  <p:sldIdLst>
    <p:sldId id="269" r:id="rId5"/>
    <p:sldId id="963" r:id="rId6"/>
    <p:sldId id="919" r:id="rId7"/>
    <p:sldId id="969" r:id="rId8"/>
    <p:sldId id="978" r:id="rId9"/>
    <p:sldId id="296" r:id="rId10"/>
    <p:sldId id="972" r:id="rId11"/>
    <p:sldId id="973" r:id="rId12"/>
    <p:sldId id="979" r:id="rId13"/>
    <p:sldId id="927" r:id="rId14"/>
    <p:sldId id="938" r:id="rId15"/>
    <p:sldId id="937" r:id="rId16"/>
    <p:sldId id="936" r:id="rId17"/>
    <p:sldId id="933" r:id="rId18"/>
    <p:sldId id="932" r:id="rId19"/>
    <p:sldId id="939" r:id="rId20"/>
    <p:sldId id="976" r:id="rId21"/>
    <p:sldId id="975" r:id="rId22"/>
    <p:sldId id="965" r:id="rId23"/>
    <p:sldId id="966" r:id="rId24"/>
    <p:sldId id="967" r:id="rId25"/>
    <p:sldId id="980" r:id="rId26"/>
    <p:sldId id="297" r:id="rId27"/>
    <p:sldId id="268" r:id="rId28"/>
    <p:sldId id="957" r:id="rId29"/>
    <p:sldId id="956" r:id="rId30"/>
    <p:sldId id="961" r:id="rId31"/>
  </p:sldIdLst>
  <p:sldSz cx="9144000" cy="5143500" type="screen16x9"/>
  <p:notesSz cx="6858000" cy="9144000"/>
  <p:defaultTextStyle>
    <a:defPPr>
      <a:defRPr lang="fr-FR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7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00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5" autoAdjust="0"/>
    <p:restoredTop sz="79332" autoAdjust="0"/>
  </p:normalViewPr>
  <p:slideViewPr>
    <p:cSldViewPr snapToGrid="0" showGuides="1">
      <p:cViewPr varScale="1">
        <p:scale>
          <a:sx n="113" d="100"/>
          <a:sy n="113" d="100"/>
        </p:scale>
        <p:origin x="1600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88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74ECA-F541-4AFC-9DF3-8307FD53FC5E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567A3-2681-4E53-9948-187A27F4E9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06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08/09/2026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Hello </a:t>
            </a:r>
            <a:r>
              <a:rPr lang="fr-FR" dirty="0" err="1"/>
              <a:t>everybody</a:t>
            </a:r>
            <a:r>
              <a:rPr lang="fr-FR" dirty="0"/>
              <a:t>,</a:t>
            </a:r>
          </a:p>
          <a:p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Jérôme Servonnat and </a:t>
            </a:r>
            <a:r>
              <a:rPr lang="fr-FR" dirty="0" err="1"/>
              <a:t>I’m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to </a:t>
            </a:r>
            <a:r>
              <a:rPr lang="fr-FR" dirty="0" err="1"/>
              <a:t>present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work</a:t>
            </a:r>
            <a:r>
              <a:rPr lang="fr-FR" dirty="0"/>
              <a:t> « </a:t>
            </a:r>
            <a:r>
              <a:rPr lang="fr-FR" dirty="0" err="1"/>
              <a:t>Towards</a:t>
            </a:r>
            <a:r>
              <a:rPr lang="fr-FR" dirty="0"/>
              <a:t>… » on </a:t>
            </a:r>
            <a:r>
              <a:rPr lang="fr-FR" dirty="0" err="1"/>
              <a:t>behalf</a:t>
            </a:r>
            <a:r>
              <a:rPr lang="fr-FR" dirty="0"/>
              <a:t> of a large group of people, </a:t>
            </a:r>
            <a:r>
              <a:rPr lang="fr-FR" dirty="0" err="1"/>
              <a:t>covering</a:t>
            </a:r>
            <a:r>
              <a:rPr lang="fr-FR" dirty="0"/>
              <a:t> multiple disciplines </a:t>
            </a:r>
            <a:r>
              <a:rPr lang="fr-FR" dirty="0" err="1"/>
              <a:t>including</a:t>
            </a:r>
            <a:r>
              <a:rPr lang="fr-FR" dirty="0"/>
              <a:t> social sciences, </a:t>
            </a:r>
            <a:r>
              <a:rPr lang="fr-FR" dirty="0" err="1"/>
              <a:t>philosophy</a:t>
            </a:r>
            <a:r>
              <a:rPr lang="fr-FR" dirty="0"/>
              <a:t> and </a:t>
            </a:r>
            <a:r>
              <a:rPr lang="fr-FR" dirty="0" err="1"/>
              <a:t>climate</a:t>
            </a:r>
            <a:r>
              <a:rPr lang="fr-FR" dirty="0"/>
              <a:t> </a:t>
            </a:r>
            <a:r>
              <a:rPr lang="fr-FR" dirty="0" err="1"/>
              <a:t>modelling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/>
              <a:t>I </a:t>
            </a:r>
            <a:r>
              <a:rPr lang="fr-FR" dirty="0" err="1"/>
              <a:t>myself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</a:t>
            </a:r>
            <a:r>
              <a:rPr lang="fr-FR" dirty="0" err="1"/>
              <a:t>climate</a:t>
            </a:r>
            <a:r>
              <a:rPr lang="fr-FR" dirty="0"/>
              <a:t> </a:t>
            </a:r>
            <a:r>
              <a:rPr lang="fr-FR" dirty="0" err="1"/>
              <a:t>modelling</a:t>
            </a:r>
            <a:r>
              <a:rPr lang="fr-FR" dirty="0"/>
              <a:t> </a:t>
            </a:r>
            <a:r>
              <a:rPr lang="fr-FR" dirty="0" err="1"/>
              <a:t>community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please</a:t>
            </a:r>
            <a:r>
              <a:rPr lang="fr-FR" dirty="0"/>
              <a:t> </a:t>
            </a:r>
            <a:r>
              <a:rPr lang="fr-FR" dirty="0" err="1"/>
              <a:t>forgive</a:t>
            </a:r>
            <a:r>
              <a:rPr lang="fr-FR" dirty="0"/>
              <a:t> me if I </a:t>
            </a:r>
            <a:r>
              <a:rPr lang="fr-FR" dirty="0" err="1"/>
              <a:t>can’t</a:t>
            </a:r>
            <a:r>
              <a:rPr lang="fr-FR" dirty="0"/>
              <a:t> </a:t>
            </a:r>
            <a:r>
              <a:rPr lang="fr-FR" dirty="0" err="1"/>
              <a:t>really</a:t>
            </a:r>
            <a:r>
              <a:rPr lang="fr-FR" dirty="0"/>
              <a:t> </a:t>
            </a:r>
            <a:r>
              <a:rPr lang="fr-FR" dirty="0" err="1"/>
              <a:t>answer</a:t>
            </a:r>
            <a:r>
              <a:rPr lang="fr-FR" dirty="0"/>
              <a:t> questions </a:t>
            </a:r>
            <a:r>
              <a:rPr lang="fr-FR" dirty="0" err="1"/>
              <a:t>that</a:t>
            </a:r>
            <a:r>
              <a:rPr lang="fr-FR" dirty="0"/>
              <a:t> are more on the social sciences or </a:t>
            </a:r>
            <a:r>
              <a:rPr lang="fr-FR" dirty="0" err="1"/>
              <a:t>philosophy</a:t>
            </a:r>
            <a:r>
              <a:rPr lang="fr-FR" dirty="0"/>
              <a:t> aspects.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0111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Before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start, I </a:t>
            </a:r>
            <a:r>
              <a:rPr lang="fr-FR" dirty="0" err="1"/>
              <a:t>wanted</a:t>
            </a:r>
            <a:r>
              <a:rPr lang="fr-FR" dirty="0"/>
              <a:t> to stress </a:t>
            </a:r>
            <a:r>
              <a:rPr lang="fr-FR" dirty="0" err="1"/>
              <a:t>that</a:t>
            </a:r>
            <a:r>
              <a:rPr lang="fr-FR" dirty="0"/>
              <a:t> the </a:t>
            </a:r>
            <a:r>
              <a:rPr lang="fr-FR" dirty="0" err="1"/>
              <a:t>subject</a:t>
            </a:r>
            <a:r>
              <a:rPr lang="fr-FR" dirty="0"/>
              <a:t> of </a:t>
            </a:r>
            <a:r>
              <a:rPr lang="fr-FR" dirty="0" err="1"/>
              <a:t>defining</a:t>
            </a:r>
            <a:r>
              <a:rPr lang="fr-FR" dirty="0"/>
              <a:t> </a:t>
            </a:r>
            <a:r>
              <a:rPr lang="fr-FR" dirty="0" err="1"/>
              <a:t>successful</a:t>
            </a:r>
            <a:r>
              <a:rPr lang="fr-FR" dirty="0"/>
              <a:t> </a:t>
            </a:r>
            <a:r>
              <a:rPr lang="fr-FR" dirty="0" err="1"/>
              <a:t>climate</a:t>
            </a:r>
            <a:r>
              <a:rPr lang="fr-FR" dirty="0"/>
              <a:t> services and </a:t>
            </a:r>
            <a:r>
              <a:rPr lang="fr-FR" dirty="0" err="1"/>
              <a:t>identifying</a:t>
            </a:r>
            <a:r>
              <a:rPr lang="fr-FR" dirty="0"/>
              <a:t> the conditions for </a:t>
            </a:r>
            <a:r>
              <a:rPr lang="fr-FR" dirty="0" err="1"/>
              <a:t>success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really</a:t>
            </a:r>
            <a:r>
              <a:rPr lang="fr-FR" dirty="0"/>
              <a:t> </a:t>
            </a:r>
            <a:r>
              <a:rPr lang="fr-FR" dirty="0" err="1"/>
              <a:t>developing</a:t>
            </a:r>
            <a:r>
              <a:rPr lang="fr-FR" dirty="0"/>
              <a:t> </a:t>
            </a:r>
            <a:r>
              <a:rPr lang="fr-FR" dirty="0" err="1"/>
              <a:t>now</a:t>
            </a:r>
            <a:r>
              <a:rPr lang="fr-FR" dirty="0"/>
              <a:t>; </a:t>
            </a:r>
            <a:r>
              <a:rPr lang="fr-FR" dirty="0" err="1"/>
              <a:t>these</a:t>
            </a:r>
            <a:r>
              <a:rPr lang="fr-FR" dirty="0"/>
              <a:t> are </a:t>
            </a:r>
            <a:r>
              <a:rPr lang="fr-FR" dirty="0" err="1"/>
              <a:t>some</a:t>
            </a:r>
            <a:r>
              <a:rPr lang="fr-FR" dirty="0"/>
              <a:t> publications </a:t>
            </a:r>
            <a:r>
              <a:rPr lang="fr-FR" dirty="0" err="1"/>
              <a:t>that</a:t>
            </a:r>
            <a:r>
              <a:rPr lang="fr-FR" dirty="0"/>
              <a:t> have been </a:t>
            </a:r>
            <a:r>
              <a:rPr lang="fr-FR" dirty="0" err="1"/>
              <a:t>published</a:t>
            </a:r>
            <a:r>
              <a:rPr lang="fr-FR" dirty="0"/>
              <a:t> </a:t>
            </a:r>
            <a:r>
              <a:rPr lang="fr-FR" dirty="0" err="1"/>
              <a:t>since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did</a:t>
            </a:r>
            <a:r>
              <a:rPr lang="fr-FR" dirty="0"/>
              <a:t>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study</a:t>
            </a:r>
            <a:r>
              <a:rPr lang="fr-FR" dirty="0"/>
              <a:t>.</a:t>
            </a:r>
          </a:p>
          <a:p>
            <a:r>
              <a:rPr lang="fr-FR" dirty="0"/>
              <a:t>So in short: </a:t>
            </a:r>
            <a:r>
              <a:rPr lang="fr-FR" dirty="0" err="1"/>
              <a:t>we</a:t>
            </a:r>
            <a:r>
              <a:rPr lang="fr-FR" dirty="0"/>
              <a:t> are </a:t>
            </a:r>
            <a:r>
              <a:rPr lang="fr-FR" dirty="0" err="1"/>
              <a:t>surely</a:t>
            </a:r>
            <a:r>
              <a:rPr lang="fr-FR" dirty="0"/>
              <a:t> not the </a:t>
            </a:r>
            <a:r>
              <a:rPr lang="fr-FR" dirty="0" err="1"/>
              <a:t>only</a:t>
            </a:r>
            <a:r>
              <a:rPr lang="fr-FR" dirty="0"/>
              <a:t> </a:t>
            </a:r>
            <a:r>
              <a:rPr lang="fr-FR" dirty="0" err="1"/>
              <a:t>ones</a:t>
            </a:r>
            <a:r>
              <a:rPr lang="fr-FR" dirty="0"/>
              <a:t> </a:t>
            </a:r>
            <a:r>
              <a:rPr lang="fr-FR" dirty="0" err="1"/>
              <a:t>working</a:t>
            </a:r>
            <a:r>
              <a:rPr lang="fr-FR" dirty="0"/>
              <a:t> on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subject</a:t>
            </a:r>
            <a:r>
              <a:rPr lang="fr-FR" dirty="0"/>
              <a:t>, and </a:t>
            </a:r>
            <a:r>
              <a:rPr lang="fr-FR" dirty="0" err="1"/>
              <a:t>what</a:t>
            </a:r>
            <a:r>
              <a:rPr lang="fr-FR" dirty="0"/>
              <a:t> I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present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fair</a:t>
            </a:r>
            <a:r>
              <a:rPr lang="fr-FR" dirty="0"/>
              <a:t> </a:t>
            </a:r>
            <a:r>
              <a:rPr lang="fr-FR" dirty="0" err="1"/>
              <a:t>attempt</a:t>
            </a:r>
            <a:r>
              <a:rPr lang="fr-FR" dirty="0"/>
              <a:t> at </a:t>
            </a:r>
            <a:r>
              <a:rPr lang="fr-FR" dirty="0" err="1"/>
              <a:t>progressing</a:t>
            </a:r>
            <a:r>
              <a:rPr lang="fr-FR" dirty="0"/>
              <a:t> on </a:t>
            </a:r>
            <a:r>
              <a:rPr lang="fr-FR" dirty="0" err="1"/>
              <a:t>it</a:t>
            </a:r>
            <a:r>
              <a:rPr lang="fr-FR" dirty="0"/>
              <a:t> and </a:t>
            </a:r>
            <a:r>
              <a:rPr lang="fr-FR" dirty="0" err="1"/>
              <a:t>applying</a:t>
            </a:r>
            <a:r>
              <a:rPr lang="fr-FR" dirty="0"/>
              <a:t> </a:t>
            </a:r>
            <a:r>
              <a:rPr lang="fr-FR" dirty="0" err="1"/>
              <a:t>it</a:t>
            </a:r>
            <a:r>
              <a:rPr lang="fr-FR" dirty="0"/>
              <a:t> in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context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2397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This </a:t>
            </a:r>
            <a:r>
              <a:rPr lang="fr-FR" dirty="0" err="1"/>
              <a:t>work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part of a French national program </a:t>
            </a:r>
            <a:r>
              <a:rPr lang="fr-FR" dirty="0" err="1"/>
              <a:t>called</a:t>
            </a:r>
            <a:r>
              <a:rPr lang="fr-FR" dirty="0"/>
              <a:t> TRACCS, for « Trans… ».</a:t>
            </a:r>
          </a:p>
          <a:p>
            <a:r>
              <a:rPr lang="fr-FR" dirty="0"/>
              <a:t>One of the goals of </a:t>
            </a:r>
            <a:r>
              <a:rPr lang="fr-FR" dirty="0" err="1"/>
              <a:t>this</a:t>
            </a:r>
            <a:r>
              <a:rPr lang="fr-FR" dirty="0"/>
              <a:t> program </a:t>
            </a:r>
            <a:r>
              <a:rPr lang="fr-FR" dirty="0" err="1"/>
              <a:t>is</a:t>
            </a:r>
            <a:r>
              <a:rPr lang="fr-FR" dirty="0"/>
              <a:t> to </a:t>
            </a:r>
            <a:r>
              <a:rPr lang="fr-FR" dirty="0" err="1"/>
              <a:t>develop</a:t>
            </a:r>
            <a:r>
              <a:rPr lang="fr-FR" dirty="0"/>
              <a:t> a </a:t>
            </a:r>
            <a:r>
              <a:rPr lang="fr-FR" dirty="0" err="1"/>
              <a:t>dozen</a:t>
            </a:r>
            <a:r>
              <a:rPr lang="fr-FR" dirty="0"/>
              <a:t> of </a:t>
            </a:r>
            <a:r>
              <a:rPr lang="fr-FR" dirty="0" err="1"/>
              <a:t>climate</a:t>
            </a:r>
            <a:r>
              <a:rPr lang="fr-FR" dirty="0"/>
              <a:t> services </a:t>
            </a:r>
            <a:r>
              <a:rPr lang="fr-FR" dirty="0" err="1"/>
              <a:t>demonstrators</a:t>
            </a:r>
            <a:r>
              <a:rPr lang="fr-FR" dirty="0"/>
              <a:t>, </a:t>
            </a:r>
            <a:r>
              <a:rPr lang="fr-FR" dirty="0" err="1"/>
              <a:t>both</a:t>
            </a:r>
            <a:r>
              <a:rPr lang="fr-FR" dirty="0"/>
              <a:t> for France and Western </a:t>
            </a:r>
            <a:r>
              <a:rPr lang="fr-FR" dirty="0" err="1"/>
              <a:t>Africa</a:t>
            </a:r>
            <a:r>
              <a:rPr lang="fr-FR" dirty="0"/>
              <a:t> countries.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3223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first </a:t>
            </a:r>
            <a:r>
              <a:rPr lang="fr-FR" dirty="0" err="1"/>
              <a:t>step</a:t>
            </a:r>
            <a:r>
              <a:rPr lang="fr-FR" dirty="0"/>
              <a:t> </a:t>
            </a:r>
            <a:r>
              <a:rPr lang="fr-FR" dirty="0" err="1"/>
              <a:t>was</a:t>
            </a:r>
            <a:r>
              <a:rPr lang="fr-FR" dirty="0"/>
              <a:t> to </a:t>
            </a:r>
            <a:r>
              <a:rPr lang="fr-FR" dirty="0" err="1"/>
              <a:t>identify</a:t>
            </a:r>
            <a:r>
              <a:rPr lang="fr-FR" dirty="0"/>
              <a:t>, </a:t>
            </a:r>
            <a:r>
              <a:rPr lang="fr-FR" dirty="0" err="1"/>
              <a:t>within</a:t>
            </a:r>
            <a:r>
              <a:rPr lang="fr-FR" dirty="0"/>
              <a:t> the TRACCS </a:t>
            </a:r>
            <a:r>
              <a:rPr lang="fr-FR" dirty="0" err="1"/>
              <a:t>community</a:t>
            </a:r>
            <a:r>
              <a:rPr lang="fr-FR" dirty="0"/>
              <a:t>, all the initiatives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could</a:t>
            </a:r>
            <a:r>
              <a:rPr lang="fr-FR" dirty="0"/>
              <a:t> </a:t>
            </a:r>
            <a:r>
              <a:rPr lang="fr-FR" dirty="0" err="1"/>
              <a:t>identify</a:t>
            </a:r>
            <a:r>
              <a:rPr lang="fr-FR" dirty="0"/>
              <a:t> as </a:t>
            </a:r>
            <a:r>
              <a:rPr lang="fr-FR" dirty="0" err="1"/>
              <a:t>Climate</a:t>
            </a:r>
            <a:r>
              <a:rPr lang="fr-FR" dirty="0"/>
              <a:t> Services, in France and in the world.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opened</a:t>
            </a:r>
            <a:r>
              <a:rPr lang="fr-FR" dirty="0"/>
              <a:t>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research</a:t>
            </a:r>
            <a:r>
              <a:rPr lang="fr-FR" dirty="0"/>
              <a:t> to the World </a:t>
            </a:r>
            <a:r>
              <a:rPr lang="fr-FR" dirty="0" err="1"/>
              <a:t>because</a:t>
            </a:r>
            <a:r>
              <a:rPr lang="fr-FR" dirty="0"/>
              <a:t> </a:t>
            </a:r>
            <a:r>
              <a:rPr lang="fr-FR" dirty="0" err="1"/>
              <a:t>some</a:t>
            </a:r>
            <a:r>
              <a:rPr lang="fr-FR" dirty="0"/>
              <a:t> of the </a:t>
            </a:r>
            <a:r>
              <a:rPr lang="fr-FR" dirty="0" err="1"/>
              <a:t>climate</a:t>
            </a:r>
            <a:r>
              <a:rPr lang="fr-FR" dirty="0"/>
              <a:t> services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abroad</a:t>
            </a:r>
            <a:r>
              <a:rPr lang="fr-FR" dirty="0"/>
              <a:t> </a:t>
            </a:r>
            <a:r>
              <a:rPr lang="fr-FR" dirty="0" err="1"/>
              <a:t>provide</a:t>
            </a:r>
            <a:r>
              <a:rPr lang="fr-FR" dirty="0"/>
              <a:t> information for France.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6238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8150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3.png"/><Relationship Id="rId3" Type="http://schemas.openxmlformats.org/officeDocument/2006/relationships/image" Target="../media/image11.svg"/><Relationship Id="rId7" Type="http://schemas.openxmlformats.org/officeDocument/2006/relationships/image" Target="../media/image7.png"/><Relationship Id="rId12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pepr-traccs.fr/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s://www.linkedin.com/company/traccs-transformer-la-mod%C3%A9lisation-du-climat-pour-les-services-climatiques/" TargetMode="External"/><Relationship Id="rId15" Type="http://schemas.openxmlformats.org/officeDocument/2006/relationships/hyperlink" Target="mailto:contacts-traccs@listes.ipsl.fr" TargetMode="External"/><Relationship Id="rId10" Type="http://schemas.openxmlformats.org/officeDocument/2006/relationships/image" Target="../media/image3.jpg"/><Relationship Id="rId4" Type="http://schemas.openxmlformats.org/officeDocument/2006/relationships/image" Target="../media/image12.png"/><Relationship Id="rId9" Type="http://schemas.openxmlformats.org/officeDocument/2006/relationships/image" Target="../media/image2.png"/><Relationship Id="rId14" Type="http://schemas.openxmlformats.org/officeDocument/2006/relationships/hyperlink" Target="https://www.youtube.com/@pepr.traccs/playlists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nature, lumière, objet d’extérieur, ciel nocturne&#10;&#10;Description générée automatiquement">
            <a:extLst>
              <a:ext uri="{FF2B5EF4-FFF2-40B4-BE49-F238E27FC236}">
                <a16:creationId xmlns:a16="http://schemas.microsoft.com/office/drawing/2014/main" id="{BE591817-8203-832D-A7E5-2EB63E42EC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86" r="1" b="445"/>
          <a:stretch/>
        </p:blipFill>
        <p:spPr bwMode="gray">
          <a:xfrm>
            <a:off x="369888" y="1073596"/>
            <a:ext cx="8774112" cy="3711129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D3F41D9-DFBE-7528-A09F-B6B5DA040619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E86DA40E-957B-824A-8EF1-CA26ACD8029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77612D0-3A08-6094-C3D7-8130556B5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8D24907-C15E-1A14-22E9-07D2D02529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32" y="2448194"/>
            <a:ext cx="1436568" cy="79572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6E0E27F-64FB-4999-FC79-5F4EA0AE05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8" t="10278" r="9250" b="10139"/>
          <a:stretch/>
        </p:blipFill>
        <p:spPr bwMode="gray">
          <a:xfrm>
            <a:off x="359543" y="83250"/>
            <a:ext cx="606270" cy="540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00F7CAC-0071-7A18-C56B-3EFD8B32FD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" t="14021" r="7696" b="14247"/>
          <a:stretch/>
        </p:blipFill>
        <p:spPr>
          <a:xfrm>
            <a:off x="1532700" y="83252"/>
            <a:ext cx="1148608" cy="540000"/>
          </a:xfrm>
          <a:prstGeom prst="rect">
            <a:avLst/>
          </a:prstGeom>
          <a:ln>
            <a:noFill/>
          </a:ln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701" y="436497"/>
            <a:ext cx="540000" cy="205566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15" y="83252"/>
            <a:ext cx="540000" cy="540000"/>
          </a:xfrm>
          <a:prstGeom prst="rect">
            <a:avLst/>
          </a:prstGeom>
          <a:ln>
            <a:noFill/>
          </a:ln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85" y="83248"/>
            <a:ext cx="547509" cy="540000"/>
          </a:xfrm>
          <a:prstGeom prst="rect">
            <a:avLst/>
          </a:prstGeom>
          <a:ln>
            <a:noFill/>
          </a:ln>
        </p:spPr>
      </p:pic>
      <p:sp>
        <p:nvSpPr>
          <p:cNvPr id="14" name="Titre 3">
            <a:extLst>
              <a:ext uri="{FF2B5EF4-FFF2-40B4-BE49-F238E27FC236}">
                <a16:creationId xmlns:a16="http://schemas.microsoft.com/office/drawing/2014/main" id="{A1B02D39-26D2-3B3E-0E81-3BF5AA00DE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2136790" y="2425995"/>
            <a:ext cx="6647210" cy="76944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sur</a:t>
            </a:r>
            <a:br>
              <a:rPr lang="fr-FR" dirty="0"/>
            </a:br>
            <a:r>
              <a:rPr lang="fr-FR" dirty="0"/>
              <a:t>2 lignes maximum</a:t>
            </a:r>
          </a:p>
        </p:txBody>
      </p:sp>
      <p:sp>
        <p:nvSpPr>
          <p:cNvPr id="15" name="Espace réservé du texte 1">
            <a:extLst>
              <a:ext uri="{FF2B5EF4-FFF2-40B4-BE49-F238E27FC236}">
                <a16:creationId xmlns:a16="http://schemas.microsoft.com/office/drawing/2014/main" id="{49C10749-6EED-E244-FCBB-AF126507AC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7784" y="3323898"/>
            <a:ext cx="5688632" cy="1223937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Sous-titre de la présentation</a:t>
            </a:r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3014" userDrawn="1">
          <p15:clr>
            <a:srgbClr val="FBAE40"/>
          </p15:clr>
        </p15:guide>
        <p15:guide id="4" pos="2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06AA737-3987-F261-F4FF-2514263E79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638" y="1752309"/>
            <a:ext cx="2520000" cy="2700000"/>
          </a:xfrm>
        </p:spPr>
        <p:txBody>
          <a:bodyPr/>
          <a:lstStyle>
            <a:lvl1pPr marL="268288" indent="-268288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449263" indent="-180975">
              <a:spcAft>
                <a:spcPts val="800"/>
              </a:spcAft>
              <a:buFont typeface="+mj-lt"/>
              <a:buAutoNum type="arabicPeriod"/>
              <a:defRPr/>
            </a:lvl2pPr>
            <a:lvl3pPr marL="536575" indent="0">
              <a:buNone/>
              <a:defRPr/>
            </a:lvl3pPr>
            <a:lvl4pPr marL="536575" indent="0">
              <a:buNone/>
              <a:defRPr/>
            </a:lvl4pPr>
            <a:lvl5pPr marL="536575" indent="0">
              <a:buNone/>
              <a:defRPr/>
            </a:lvl5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E206DD2-7D81-8562-9038-393E55153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59999" y="871200"/>
            <a:ext cx="8424000" cy="54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C76F9F3-618C-F46A-E81F-42F59575942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C439659-9259-BA44-B592-6AD8704D0F33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B95EE2-3AFE-DA07-BDA5-E407C08AD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49057D4E-0D75-AC6E-3D12-B4958F40D6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1819" y="1752309"/>
            <a:ext cx="2520000" cy="2700000"/>
          </a:xfrm>
        </p:spPr>
        <p:txBody>
          <a:bodyPr/>
          <a:lstStyle>
            <a:lvl1pPr marL="268288" indent="-268288">
              <a:spcBef>
                <a:spcPts val="400"/>
              </a:spcBef>
              <a:spcAft>
                <a:spcPts val="800"/>
              </a:spcAft>
              <a:buFont typeface="+mj-lt"/>
              <a:buAutoNum type="arabicPeriod" startAt="2"/>
              <a:defRPr b="1"/>
            </a:lvl1pPr>
            <a:lvl2pPr marL="496888" indent="-228600">
              <a:spcAft>
                <a:spcPts val="800"/>
              </a:spcAft>
              <a:buFont typeface="+mj-lt"/>
              <a:buAutoNum type="arabicPeriod"/>
              <a:defRPr/>
            </a:lvl2pPr>
            <a:lvl3pPr marL="536575" indent="0">
              <a:buNone/>
              <a:defRPr/>
            </a:lvl3pPr>
            <a:lvl4pPr marL="536575" indent="0">
              <a:buNone/>
              <a:defRPr/>
            </a:lvl4pPr>
            <a:lvl5pPr marL="536575" indent="0">
              <a:buNone/>
              <a:defRPr/>
            </a:lvl5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84302239-674A-C477-892F-115154E66C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752309"/>
            <a:ext cx="2520000" cy="2700000"/>
          </a:xfrm>
        </p:spPr>
        <p:txBody>
          <a:bodyPr/>
          <a:lstStyle>
            <a:lvl1pPr marL="268288" indent="-268288">
              <a:spcBef>
                <a:spcPts val="400"/>
              </a:spcBef>
              <a:spcAft>
                <a:spcPts val="800"/>
              </a:spcAft>
              <a:buFont typeface="+mj-lt"/>
              <a:buAutoNum type="arabicPeriod" startAt="3"/>
              <a:defRPr b="1"/>
            </a:lvl1pPr>
            <a:lvl2pPr marL="496888" indent="-228600">
              <a:spcAft>
                <a:spcPts val="800"/>
              </a:spcAft>
              <a:buFont typeface="+mj-lt"/>
              <a:buAutoNum type="arabicPeriod"/>
              <a:defRPr/>
            </a:lvl2pPr>
            <a:lvl3pPr marL="536575" indent="0">
              <a:buNone/>
              <a:defRPr/>
            </a:lvl3pPr>
            <a:lvl4pPr marL="536575" indent="0">
              <a:buNone/>
              <a:defRPr/>
            </a:lvl4pPr>
            <a:lvl5pPr marL="536575" indent="0">
              <a:buNone/>
              <a:defRPr/>
            </a:lvl5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  <p:extLst>
      <p:ext uri="{BB962C8B-B14F-4D97-AF65-F5344CB8AC3E}">
        <p14:creationId xmlns:p14="http://schemas.microsoft.com/office/powerpoint/2010/main" val="3855053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4D476C-3253-9F42-8E14-3D027026B8A9}"/>
              </a:ext>
            </a:extLst>
          </p:cNvPr>
          <p:cNvSpPr/>
          <p:nvPr userDrawn="1"/>
        </p:nvSpPr>
        <p:spPr bwMode="gray">
          <a:xfrm>
            <a:off x="0" y="706438"/>
            <a:ext cx="9144000" cy="4437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8B27D6D-508E-2817-7D11-1064067E1A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59999" y="921657"/>
            <a:ext cx="8424000" cy="3336190"/>
          </a:xfrm>
        </p:spPr>
        <p:txBody>
          <a:bodyPr anchor="ctr" anchorCtr="0"/>
          <a:lstStyle>
            <a:lvl1pPr marL="540000" indent="-540000">
              <a:buFont typeface="+mj-lt"/>
              <a:buAutoNum type="arabicPeriod"/>
              <a:defRPr sz="3300" b="0">
                <a:solidFill>
                  <a:schemeClr val="bg1"/>
                </a:solidFill>
                <a:latin typeface="Marianne Medium" panose="02000000000000000000" pitchFamily="50" charset="0"/>
              </a:defRPr>
            </a:lvl1pPr>
          </a:lstStyle>
          <a:p>
            <a:r>
              <a:rPr lang="fr-FR" dirty="0"/>
              <a:t>Titre de partie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2E1C6F-3528-6BAE-1B8F-4215D43107E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74FDF2-B9D1-D340-8240-2D547E49A0F2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D805E73-37D4-E877-89C4-F50BA4A0B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5DB4B37-8921-4CDC-F899-5E4E781441A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  <p:extLst>
      <p:ext uri="{BB962C8B-B14F-4D97-AF65-F5344CB8AC3E}">
        <p14:creationId xmlns:p14="http://schemas.microsoft.com/office/powerpoint/2010/main" val="3908340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44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AC7E9F4-168A-7346-DE2C-AA2EF59760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gray">
          <a:xfrm>
            <a:off x="0" y="705612"/>
            <a:ext cx="9144000" cy="44378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8B27D6D-508E-2817-7D11-1064067E1A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59999" y="921657"/>
            <a:ext cx="8424000" cy="3336190"/>
          </a:xfrm>
        </p:spPr>
        <p:txBody>
          <a:bodyPr anchor="ctr" anchorCtr="0"/>
          <a:lstStyle>
            <a:lvl1pPr marL="540000" indent="-540000">
              <a:buFont typeface="+mj-lt"/>
              <a:buAutoNum type="arabicPeriod"/>
              <a:defRPr sz="3300" b="0">
                <a:solidFill>
                  <a:schemeClr val="bg1"/>
                </a:solidFill>
                <a:latin typeface="Marianne Medium" panose="02000000000000000000" pitchFamily="50" charset="0"/>
              </a:defRPr>
            </a:lvl1pPr>
          </a:lstStyle>
          <a:p>
            <a:r>
              <a:rPr lang="fr-FR" dirty="0"/>
              <a:t>Titre de partie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2E1C6F-3528-6BAE-1B8F-4215D43107E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B4243E-5BFC-EB40-923F-E0D0C8E9CC1F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D805E73-37D4-E877-89C4-F50BA4A0B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8B5D9E3-62C4-DE11-CAB4-A34FD6EC0DF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  <p:extLst>
      <p:ext uri="{BB962C8B-B14F-4D97-AF65-F5344CB8AC3E}">
        <p14:creationId xmlns:p14="http://schemas.microsoft.com/office/powerpoint/2010/main" val="783389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 -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CFCD422-33CB-8938-8277-EB716F97B4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4" r="114"/>
          <a:stretch/>
        </p:blipFill>
        <p:spPr bwMode="gray">
          <a:xfrm>
            <a:off x="1" y="704700"/>
            <a:ext cx="9143999" cy="44388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8B27D6D-508E-2817-7D11-1064067E1A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59999" y="921600"/>
            <a:ext cx="8424000" cy="3337200"/>
          </a:xfrm>
        </p:spPr>
        <p:txBody>
          <a:bodyPr anchor="ctr" anchorCtr="0"/>
          <a:lstStyle>
            <a:lvl1pPr marL="540000" indent="-540000">
              <a:buFont typeface="+mj-lt"/>
              <a:buAutoNum type="arabicPeriod"/>
              <a:defRPr sz="3300" b="0">
                <a:solidFill>
                  <a:schemeClr val="bg1"/>
                </a:solidFill>
                <a:latin typeface="Marianne Medium" panose="02000000000000000000" pitchFamily="50" charset="0"/>
              </a:defRPr>
            </a:lvl1pPr>
          </a:lstStyle>
          <a:p>
            <a:r>
              <a:rPr lang="fr-FR" dirty="0"/>
              <a:t>Titre de partie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2E1C6F-3528-6BAE-1B8F-4215D43107E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E0EE09-3A95-B84F-BD35-5EE9339016AC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D805E73-37D4-E877-89C4-F50BA4A0B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FF3853F-B1F6-D449-BD36-210D923B09A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  <p:extLst>
      <p:ext uri="{BB962C8B-B14F-4D97-AF65-F5344CB8AC3E}">
        <p14:creationId xmlns:p14="http://schemas.microsoft.com/office/powerpoint/2010/main" val="659942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18D742-097A-24FF-8042-38B9CC5B2F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7975C1F-851A-E3BA-3108-F40DB845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EF71611-FAB8-5C43-215D-2E3BBB85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6F24484-8447-0C6E-7B2A-C7CF801B3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8776" y="1413907"/>
            <a:ext cx="8424000" cy="450000"/>
          </a:xfrm>
        </p:spPr>
        <p:txBody>
          <a:bodyPr/>
          <a:lstStyle>
            <a:lvl1pPr>
              <a:spcAft>
                <a:spcPts val="0"/>
              </a:spcAft>
              <a:defRPr sz="15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6EB7D7-65F1-6B8E-5AF5-4239075B4D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8776" y="1893600"/>
            <a:ext cx="8424862" cy="2700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  <p:extLst>
      <p:ext uri="{BB962C8B-B14F-4D97-AF65-F5344CB8AC3E}">
        <p14:creationId xmlns:p14="http://schemas.microsoft.com/office/powerpoint/2010/main" val="889687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sur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18D742-097A-24FF-8042-38B9CC5B2F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7975C1F-851A-E3BA-3108-F40DB845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F892652-7149-CC4F-A4DC-0DCC12314012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EF71611-FAB8-5C43-215D-2E3BBB85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B6EB7D7-65F1-6B8E-5AF5-4239075B4D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8776" y="1893600"/>
            <a:ext cx="2520000" cy="2700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texte 8">
            <a:extLst>
              <a:ext uri="{FF2B5EF4-FFF2-40B4-BE49-F238E27FC236}">
                <a16:creationId xmlns:a16="http://schemas.microsoft.com/office/drawing/2014/main" id="{88803912-4071-9F79-A27D-2DB1F52F3A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0776" y="1893600"/>
            <a:ext cx="2520000" cy="2700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8CEA19CE-7F2F-A891-9CD8-BC3BD07EA0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2776" y="1893600"/>
            <a:ext cx="2520000" cy="2700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813651C2-0B74-DA3A-53B9-E1D72C423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8776" y="1413907"/>
            <a:ext cx="8424000" cy="450000"/>
          </a:xfrm>
        </p:spPr>
        <p:txBody>
          <a:bodyPr/>
          <a:lstStyle>
            <a:lvl1pPr>
              <a:spcAft>
                <a:spcPts val="0"/>
              </a:spcAft>
              <a:defRPr sz="15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  <p:extLst>
      <p:ext uri="{BB962C8B-B14F-4D97-AF65-F5344CB8AC3E}">
        <p14:creationId xmlns:p14="http://schemas.microsoft.com/office/powerpoint/2010/main" val="3791022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avec visuel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18D742-097A-24FF-8042-38B9CC5B2F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7975C1F-851A-E3BA-3108-F40DB845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92D429E-49CE-1D4A-975D-C9FFE0829B28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EF71611-FAB8-5C43-215D-2E3BBB85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pour une image  10">
            <a:extLst>
              <a:ext uri="{FF2B5EF4-FFF2-40B4-BE49-F238E27FC236}">
                <a16:creationId xmlns:a16="http://schemas.microsoft.com/office/drawing/2014/main" id="{31321762-CCD7-8767-0D39-27A762F14B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204000" y="1893600"/>
            <a:ext cx="5580000" cy="2700000"/>
          </a:xfrm>
          <a:solidFill>
            <a:schemeClr val="bg1">
              <a:lumMod val="95000"/>
            </a:schemeClr>
          </a:solidFill>
        </p:spPr>
        <p:txBody>
          <a:bodyPr tIns="900000" anchor="ctr" anchorCtr="0"/>
          <a:lstStyle>
            <a:lvl1pPr marL="0" marR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1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915C2781-143D-B477-2591-EABF5D89A2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8776" y="1893599"/>
            <a:ext cx="2520000" cy="2699999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F2C84D93-C1BE-9CFF-E67C-BD9698C27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8776" y="1413907"/>
            <a:ext cx="8424000" cy="450000"/>
          </a:xfrm>
        </p:spPr>
        <p:txBody>
          <a:bodyPr/>
          <a:lstStyle>
            <a:lvl1pPr>
              <a:spcAft>
                <a:spcPts val="0"/>
              </a:spcAft>
              <a:defRPr sz="15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  <p:extLst>
      <p:ext uri="{BB962C8B-B14F-4D97-AF65-F5344CB8AC3E}">
        <p14:creationId xmlns:p14="http://schemas.microsoft.com/office/powerpoint/2010/main" val="720506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texte avec visuel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18D742-097A-24FF-8042-38B9CC5B2F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59999" y="871155"/>
            <a:ext cx="8424000" cy="54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7975C1F-851A-E3BA-3108-F40DB845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360000" y="4784400"/>
            <a:ext cx="1224000" cy="270000"/>
          </a:xfrm>
        </p:spPr>
        <p:txBody>
          <a:bodyPr/>
          <a:lstStyle/>
          <a:p>
            <a:fld id="{369953E5-BB8B-E343-940B-4E8411618F11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EF71611-FAB8-5C43-215D-2E3BBB85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graphique 8">
            <a:extLst>
              <a:ext uri="{FF2B5EF4-FFF2-40B4-BE49-F238E27FC236}">
                <a16:creationId xmlns:a16="http://schemas.microsoft.com/office/drawing/2014/main" id="{C566DB2C-6195-51DF-30D2-BB833662ECEE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60000" y="1563638"/>
            <a:ext cx="3924684" cy="3024237"/>
          </a:xfrm>
        </p:spPr>
        <p:txBody>
          <a:bodyPr tIns="900000" anchor="ctr" anchorCtr="0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1" name="Espace réservé du graphique 8">
            <a:extLst>
              <a:ext uri="{FF2B5EF4-FFF2-40B4-BE49-F238E27FC236}">
                <a16:creationId xmlns:a16="http://schemas.microsoft.com/office/drawing/2014/main" id="{6A93FE4E-87DD-3EDC-4DA1-58EFE4618A2E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859315" y="1563638"/>
            <a:ext cx="3924684" cy="3024237"/>
          </a:xfrm>
        </p:spPr>
        <p:txBody>
          <a:bodyPr tIns="900000" anchor="ctr" anchorCtr="0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  <p:extLst>
      <p:ext uri="{BB962C8B-B14F-4D97-AF65-F5344CB8AC3E}">
        <p14:creationId xmlns:p14="http://schemas.microsoft.com/office/powerpoint/2010/main" val="1297672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rniè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Une image contenant nature, ciel nocturne&#10;&#10;Description générée automatiquement">
            <a:extLst>
              <a:ext uri="{FF2B5EF4-FFF2-40B4-BE49-F238E27FC236}">
                <a16:creationId xmlns:a16="http://schemas.microsoft.com/office/drawing/2014/main" id="{E5CF2076-BF42-5581-0160-6368CA9416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22" b="200"/>
          <a:stretch/>
        </p:blipFill>
        <p:spPr bwMode="gray">
          <a:xfrm>
            <a:off x="369888" y="1073596"/>
            <a:ext cx="8774112" cy="3711128"/>
          </a:xfrm>
          <a:prstGeom prst="rect">
            <a:avLst/>
          </a:prstGeom>
        </p:spPr>
      </p:pic>
      <p:pic>
        <p:nvPicPr>
          <p:cNvPr id="27" name="Graphique 15">
            <a:extLst>
              <a:ext uri="{FF2B5EF4-FFF2-40B4-BE49-F238E27FC236}">
                <a16:creationId xmlns:a16="http://schemas.microsoft.com/office/drawing/2014/main" id="{6FE0620A-8C0D-5F82-ABB2-35ACA2408C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0137" y="2242404"/>
            <a:ext cx="190800" cy="190800"/>
          </a:xfrm>
          <a:prstGeom prst="rect">
            <a:avLst/>
          </a:prstGeom>
        </p:spPr>
      </p:pic>
      <p:sp>
        <p:nvSpPr>
          <p:cNvPr id="28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3200943" y="1792929"/>
            <a:ext cx="5680758" cy="797069"/>
          </a:xfrm>
          <a:custGeom>
            <a:avLst/>
            <a:gdLst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3" fmla="*/ 6660272 w 6660272"/>
              <a:gd name="connsiteY3" fmla="*/ 0 h 792088"/>
              <a:gd name="connsiteX4" fmla="*/ 6660272 w 6660272"/>
              <a:gd name="connsiteY4" fmla="*/ 792088 h 792088"/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3" fmla="*/ 6660272 w 6660272"/>
              <a:gd name="connsiteY3" fmla="*/ 0 h 792088"/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3" fmla="*/ 6660272 w 6660272"/>
              <a:gd name="connsiteY3" fmla="*/ 0 h 792088"/>
              <a:gd name="connsiteX4" fmla="*/ 6660272 w 6660272"/>
              <a:gd name="connsiteY4" fmla="*/ 792088 h 792088"/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3" fmla="*/ 6660272 w 6660272"/>
              <a:gd name="connsiteY3" fmla="*/ 0 h 792088"/>
              <a:gd name="connsiteX4" fmla="*/ 6660272 w 6660272"/>
              <a:gd name="connsiteY4" fmla="*/ 792088 h 792088"/>
              <a:gd name="connsiteX0" fmla="*/ 0 w 6660272"/>
              <a:gd name="connsiteY0" fmla="*/ 792080 h 792088"/>
              <a:gd name="connsiteX1" fmla="*/ 0 w 6660272"/>
              <a:gd name="connsiteY1" fmla="*/ 8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60272" h="792088" stroke="0" extrusionOk="0">
                <a:moveTo>
                  <a:pt x="6660272" y="792088"/>
                </a:moveTo>
                <a:lnTo>
                  <a:pt x="0" y="792080"/>
                </a:lnTo>
                <a:lnTo>
                  <a:pt x="0" y="8"/>
                </a:lnTo>
                <a:cubicBezTo>
                  <a:pt x="0" y="4"/>
                  <a:pt x="2981905" y="0"/>
                  <a:pt x="6660272" y="0"/>
                </a:cubicBezTo>
                <a:lnTo>
                  <a:pt x="6660272" y="792088"/>
                </a:lnTo>
                <a:close/>
              </a:path>
              <a:path w="6660272" h="792088" fill="none">
                <a:moveTo>
                  <a:pt x="0" y="792080"/>
                </a:moveTo>
                <a:lnTo>
                  <a:pt x="0" y="8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468000" tIns="144000" bIns="432000" anchor="t" anchorCtr="0">
            <a:spAutoFit/>
          </a:bodyPr>
          <a:lstStyle>
            <a:lvl1pPr>
              <a:lnSpc>
                <a:spcPct val="100000"/>
              </a:lnSpc>
              <a:defRPr sz="1400" b="0" baseline="0">
                <a:solidFill>
                  <a:schemeClr val="bg1"/>
                </a:solidFill>
                <a:latin typeface="Marianne Medium" panose="02000000000000000000" pitchFamily="50" charset="0"/>
              </a:defRPr>
            </a:lvl1pPr>
          </a:lstStyle>
          <a:p>
            <a:r>
              <a:rPr lang="fr-FR" dirty="0"/>
              <a:t>Pour en savoir plus</a:t>
            </a:r>
          </a:p>
        </p:txBody>
      </p:sp>
      <p:sp>
        <p:nvSpPr>
          <p:cNvPr id="29" name="Espace réservé de la date 1">
            <a:extLst>
              <a:ext uri="{FF2B5EF4-FFF2-40B4-BE49-F238E27FC236}">
                <a16:creationId xmlns:a16="http://schemas.microsoft.com/office/drawing/2014/main" id="{8D3F41D9-DFBE-7528-A09F-B6B5DA040619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E1A4E996-1EB3-3147-8FBB-D3718A61DC7D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30" name="Espace réservé du numéro de diapositive 8">
            <a:extLst>
              <a:ext uri="{FF2B5EF4-FFF2-40B4-BE49-F238E27FC236}">
                <a16:creationId xmlns:a16="http://schemas.microsoft.com/office/drawing/2014/main" id="{477612D0-3A08-6094-C3D7-8130556B5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31" name="Image 3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4" t="18273" r="18082" b="18237"/>
          <a:stretch/>
        </p:blipFill>
        <p:spPr>
          <a:xfrm>
            <a:off x="3681849" y="2236889"/>
            <a:ext cx="193281" cy="192811"/>
          </a:xfrm>
          <a:prstGeom prst="rect">
            <a:avLst/>
          </a:prstGeom>
        </p:spPr>
      </p:pic>
      <p:sp>
        <p:nvSpPr>
          <p:cNvPr id="32" name="Rectangle 31">
            <a:hlinkClick r:id="rId5"/>
            <a:extLst>
              <a:ext uri="{FF2B5EF4-FFF2-40B4-BE49-F238E27FC236}">
                <a16:creationId xmlns:a16="http://schemas.microsoft.com/office/drawing/2014/main" id="{510FD913-EBE9-547D-8503-AF6A698D2630}"/>
              </a:ext>
            </a:extLst>
          </p:cNvPr>
          <p:cNvSpPr/>
          <p:nvPr userDrawn="1"/>
        </p:nvSpPr>
        <p:spPr>
          <a:xfrm>
            <a:off x="3927525" y="2226578"/>
            <a:ext cx="216024" cy="216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hlinkClick r:id="rId6"/>
            <a:extLst>
              <a:ext uri="{FF2B5EF4-FFF2-40B4-BE49-F238E27FC236}">
                <a16:creationId xmlns:a16="http://schemas.microsoft.com/office/drawing/2014/main" id="{D0EBA8ED-96F3-636E-0A55-6C52696734BF}"/>
              </a:ext>
            </a:extLst>
          </p:cNvPr>
          <p:cNvSpPr/>
          <p:nvPr userDrawn="1"/>
        </p:nvSpPr>
        <p:spPr>
          <a:xfrm>
            <a:off x="3669845" y="2228608"/>
            <a:ext cx="217288" cy="214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3E1E606-9E47-2D0C-442B-EF466678AC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54" y="2185232"/>
            <a:ext cx="2599724" cy="1440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6E0E27F-64FB-4999-FC79-5F4EA0AE05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8" t="10278" r="9250" b="10139"/>
          <a:stretch/>
        </p:blipFill>
        <p:spPr bwMode="gray">
          <a:xfrm>
            <a:off x="359543" y="83250"/>
            <a:ext cx="606270" cy="540000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00F7CAC-0071-7A18-C56B-3EFD8B32FD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" t="14021" r="7696" b="14247"/>
          <a:stretch/>
        </p:blipFill>
        <p:spPr>
          <a:xfrm>
            <a:off x="1532700" y="83252"/>
            <a:ext cx="1148608" cy="540000"/>
          </a:xfrm>
          <a:prstGeom prst="rect">
            <a:avLst/>
          </a:prstGeom>
          <a:ln>
            <a:noFill/>
          </a:ln>
        </p:spPr>
      </p:pic>
      <p:pic>
        <p:nvPicPr>
          <p:cNvPr id="37" name="Image 3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701" y="436497"/>
            <a:ext cx="540000" cy="205566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15" y="83252"/>
            <a:ext cx="540000" cy="540000"/>
          </a:xfrm>
          <a:prstGeom prst="rect">
            <a:avLst/>
          </a:prstGeom>
          <a:ln>
            <a:noFill/>
          </a:ln>
        </p:spPr>
      </p:pic>
      <p:pic>
        <p:nvPicPr>
          <p:cNvPr id="39" name="Image 38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85" y="83248"/>
            <a:ext cx="547509" cy="540000"/>
          </a:xfrm>
          <a:prstGeom prst="rect">
            <a:avLst/>
          </a:prstGeom>
          <a:ln>
            <a:noFill/>
          </a:ln>
        </p:spPr>
      </p:pic>
      <p:sp>
        <p:nvSpPr>
          <p:cNvPr id="40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  <p:pic>
        <p:nvPicPr>
          <p:cNvPr id="41" name="Image 4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41" y="2223400"/>
            <a:ext cx="206300" cy="206300"/>
          </a:xfrm>
          <a:prstGeom prst="rect">
            <a:avLst/>
          </a:prstGeom>
        </p:spPr>
      </p:pic>
      <p:sp>
        <p:nvSpPr>
          <p:cNvPr id="42" name="Rectangle 41">
            <a:hlinkClick r:id="rId14"/>
            <a:extLst>
              <a:ext uri="{FF2B5EF4-FFF2-40B4-BE49-F238E27FC236}">
                <a16:creationId xmlns:a16="http://schemas.microsoft.com/office/drawing/2014/main" id="{D0EBA8ED-96F3-636E-0A55-6C52696734BF}"/>
              </a:ext>
            </a:extLst>
          </p:cNvPr>
          <p:cNvSpPr/>
          <p:nvPr userDrawn="1"/>
        </p:nvSpPr>
        <p:spPr>
          <a:xfrm>
            <a:off x="4178447" y="2215119"/>
            <a:ext cx="217288" cy="214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Titre 6"/>
          <p:cNvSpPr txBox="1">
            <a:spLocks/>
          </p:cNvSpPr>
          <p:nvPr userDrawn="1"/>
        </p:nvSpPr>
        <p:spPr bwMode="gray">
          <a:xfrm>
            <a:off x="3200943" y="2587631"/>
            <a:ext cx="5680758" cy="1443399"/>
          </a:xfrm>
          <a:custGeom>
            <a:avLst/>
            <a:gdLst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3" fmla="*/ 6660272 w 6660272"/>
              <a:gd name="connsiteY3" fmla="*/ 0 h 792088"/>
              <a:gd name="connsiteX4" fmla="*/ 6660272 w 6660272"/>
              <a:gd name="connsiteY4" fmla="*/ 792088 h 792088"/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3" fmla="*/ 6660272 w 6660272"/>
              <a:gd name="connsiteY3" fmla="*/ 0 h 792088"/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3" fmla="*/ 6660272 w 6660272"/>
              <a:gd name="connsiteY3" fmla="*/ 0 h 792088"/>
              <a:gd name="connsiteX4" fmla="*/ 6660272 w 6660272"/>
              <a:gd name="connsiteY4" fmla="*/ 792088 h 792088"/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0" fmla="*/ 6660272 w 6660272"/>
              <a:gd name="connsiteY0" fmla="*/ 792088 h 792088"/>
              <a:gd name="connsiteX1" fmla="*/ 0 w 6660272"/>
              <a:gd name="connsiteY1" fmla="*/ 792080 h 792088"/>
              <a:gd name="connsiteX2" fmla="*/ 0 w 6660272"/>
              <a:gd name="connsiteY2" fmla="*/ 8 h 792088"/>
              <a:gd name="connsiteX3" fmla="*/ 6660272 w 6660272"/>
              <a:gd name="connsiteY3" fmla="*/ 0 h 792088"/>
              <a:gd name="connsiteX4" fmla="*/ 6660272 w 6660272"/>
              <a:gd name="connsiteY4" fmla="*/ 792088 h 792088"/>
              <a:gd name="connsiteX0" fmla="*/ 0 w 6660272"/>
              <a:gd name="connsiteY0" fmla="*/ 792080 h 792088"/>
              <a:gd name="connsiteX1" fmla="*/ 0 w 6660272"/>
              <a:gd name="connsiteY1" fmla="*/ 8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60272" h="792088" stroke="0" extrusionOk="0">
                <a:moveTo>
                  <a:pt x="6660272" y="792088"/>
                </a:moveTo>
                <a:lnTo>
                  <a:pt x="0" y="792080"/>
                </a:lnTo>
                <a:lnTo>
                  <a:pt x="0" y="8"/>
                </a:lnTo>
                <a:cubicBezTo>
                  <a:pt x="0" y="4"/>
                  <a:pt x="2981905" y="0"/>
                  <a:pt x="6660272" y="0"/>
                </a:cubicBezTo>
                <a:lnTo>
                  <a:pt x="6660272" y="792088"/>
                </a:lnTo>
                <a:close/>
              </a:path>
              <a:path w="6660272" h="792088" fill="none">
                <a:moveTo>
                  <a:pt x="0" y="792080"/>
                </a:moveTo>
                <a:lnTo>
                  <a:pt x="0" y="8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vert="horz" wrap="square" lIns="468000" tIns="144000" rIns="0" bIns="432000" rtlCol="0" anchor="t" anchorCtr="0">
            <a:spAutoFit/>
          </a:bodyPr>
          <a:lstStyle>
            <a:lvl1pPr algn="l" defTabSz="914378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400" b="0" kern="1200" baseline="0">
                <a:solidFill>
                  <a:schemeClr val="bg1"/>
                </a:solidFill>
                <a:latin typeface="Marianne Medium" panose="02000000000000000000" pitchFamily="50" charset="0"/>
                <a:ea typeface="+mj-ea"/>
                <a:cs typeface="+mj-cs"/>
              </a:defRPr>
            </a:lvl1pPr>
          </a:lstStyle>
          <a:p>
            <a:r>
              <a:rPr lang="fr-FR" dirty="0"/>
              <a:t>Et abonnez-vous</a:t>
            </a:r>
            <a:r>
              <a:rPr lang="fr-FR" baseline="0" dirty="0"/>
              <a:t> à la newsletter </a:t>
            </a:r>
            <a:br>
              <a:rPr lang="fr-FR" baseline="0" dirty="0"/>
            </a:br>
            <a:r>
              <a:rPr lang="fr-FR" baseline="0" dirty="0"/>
              <a:t>pour recevoir toute l’actualité TRACCS !</a:t>
            </a:r>
          </a:p>
          <a:p>
            <a:endParaRPr lang="fr-FR" baseline="0" dirty="0"/>
          </a:p>
          <a:p>
            <a:r>
              <a:rPr lang="fr-FR" baseline="0" dirty="0"/>
              <a:t>contacts-traccs@listes.ipsl.fr</a:t>
            </a:r>
            <a:endParaRPr lang="fr-FR" dirty="0"/>
          </a:p>
        </p:txBody>
      </p:sp>
      <p:sp>
        <p:nvSpPr>
          <p:cNvPr id="44" name="Rectangle 43">
            <a:hlinkClick r:id="rId15"/>
            <a:extLst>
              <a:ext uri="{FF2B5EF4-FFF2-40B4-BE49-F238E27FC236}">
                <a16:creationId xmlns:a16="http://schemas.microsoft.com/office/drawing/2014/main" id="{D0EBA8ED-96F3-636E-0A55-6C52696734BF}"/>
              </a:ext>
            </a:extLst>
          </p:cNvPr>
          <p:cNvSpPr/>
          <p:nvPr userDrawn="1"/>
        </p:nvSpPr>
        <p:spPr>
          <a:xfrm>
            <a:off x="3637370" y="3323729"/>
            <a:ext cx="2476163" cy="3015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 userDrawn="1"/>
        </p:nvSpPr>
        <p:spPr>
          <a:xfrm>
            <a:off x="359542" y="4788234"/>
            <a:ext cx="87844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>
                <a:solidFill>
                  <a:schemeClr val="accent3"/>
                </a:solidFill>
              </a:rPr>
              <a:t>Ce travail a bénéficié d’une aide de l’État gérée par l’Agence Nationale de la Recherche au titre de France 2030 portant la référence </a:t>
            </a:r>
          </a:p>
        </p:txBody>
      </p:sp>
    </p:spTree>
    <p:extLst>
      <p:ext uri="{BB962C8B-B14F-4D97-AF65-F5344CB8AC3E}">
        <p14:creationId xmlns:p14="http://schemas.microsoft.com/office/powerpoint/2010/main" val="2067097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871155"/>
            <a:ext cx="8424000" cy="5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60000" y="1893555"/>
            <a:ext cx="8424000" cy="27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360000" y="4784400"/>
            <a:ext cx="1224000" cy="27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00" b="1">
                <a:solidFill>
                  <a:schemeClr val="accent1"/>
                </a:solidFill>
              </a:defRPr>
            </a:lvl1pPr>
          </a:lstStyle>
          <a:p>
            <a:fld id="{3EC2EA24-8B9E-4246-A3D8-242A650C417C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16416" y="4784400"/>
            <a:ext cx="467584" cy="27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00" b="1">
                <a:solidFill>
                  <a:schemeClr val="accent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3FDD885-E79E-4515-89C0-6E3DA503D30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86E0E27F-64FB-4999-FC79-5F4EA0AE05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8" t="10278" r="9250" b="10139"/>
          <a:stretch/>
        </p:blipFill>
        <p:spPr bwMode="gray">
          <a:xfrm>
            <a:off x="359543" y="83250"/>
            <a:ext cx="606270" cy="540000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0F7CAC-0071-7A18-C56B-3EFD8B32FD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" t="14021" r="7696" b="14247"/>
          <a:stretch/>
        </p:blipFill>
        <p:spPr>
          <a:xfrm>
            <a:off x="1532700" y="83252"/>
            <a:ext cx="1148608" cy="540000"/>
          </a:xfrm>
          <a:prstGeom prst="rect">
            <a:avLst/>
          </a:prstGeom>
          <a:ln>
            <a:noFill/>
          </a:ln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701" y="436497"/>
            <a:ext cx="540000" cy="205566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15" y="83252"/>
            <a:ext cx="540000" cy="540000"/>
          </a:xfrm>
          <a:prstGeom prst="rect">
            <a:avLst/>
          </a:prstGeom>
          <a:ln>
            <a:noFill/>
          </a:ln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85" y="83248"/>
            <a:ext cx="547509" cy="540000"/>
          </a:xfrm>
          <a:prstGeom prst="rect">
            <a:avLst/>
          </a:prstGeom>
          <a:ln>
            <a:noFill/>
          </a:ln>
        </p:spPr>
      </p:pic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793821" y="128968"/>
            <a:ext cx="2087880" cy="2108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algn="r"/>
            <a:r>
              <a:rPr lang="fr-FR" dirty="0"/>
              <a:t>Secrétariat général pour l'investissement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5" r:id="rId2"/>
    <p:sldLayoutId id="2147483810" r:id="rId3"/>
    <p:sldLayoutId id="2147483811" r:id="rId4"/>
    <p:sldLayoutId id="2147483812" r:id="rId5"/>
    <p:sldLayoutId id="2147483809" r:id="rId6"/>
    <p:sldLayoutId id="2147483814" r:id="rId7"/>
    <p:sldLayoutId id="2147483813" r:id="rId8"/>
    <p:sldLayoutId id="2147483817" r:id="rId9"/>
    <p:sldLayoutId id="2147483816" r:id="rId10"/>
  </p:sldLayoutIdLst>
  <p:hf hdr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8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2057" indent="-171450" algn="l" defTabSz="914378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41" indent="-171450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anose="05000000000000000000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36" indent="-171450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91432" indent="-171450" algn="l" defTabSz="914378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anose="05000000000000000000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A40E-957B-824A-8EF1-CA26ACD8029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136790" y="1784200"/>
            <a:ext cx="7007210" cy="1059139"/>
          </a:xfrm>
        </p:spPr>
        <p:txBody>
          <a:bodyPr/>
          <a:lstStyle/>
          <a:p>
            <a:r>
              <a:rPr lang="fr-FR" dirty="0" err="1"/>
              <a:t>Towards</a:t>
            </a:r>
            <a:r>
              <a:rPr lang="fr-FR" dirty="0"/>
              <a:t> </a:t>
            </a:r>
            <a:r>
              <a:rPr lang="fr-FR" dirty="0" err="1"/>
              <a:t>successful</a:t>
            </a:r>
            <a:r>
              <a:rPr lang="fr-FR" dirty="0"/>
              <a:t> </a:t>
            </a:r>
            <a:r>
              <a:rPr lang="fr-FR" dirty="0" err="1"/>
              <a:t>climate</a:t>
            </a:r>
            <a:r>
              <a:rPr lang="fr-FR" dirty="0"/>
              <a:t> services –</a:t>
            </a:r>
            <a:br>
              <a:rPr lang="fr-FR" dirty="0"/>
            </a:br>
            <a:r>
              <a:rPr lang="fr-FR" dirty="0" err="1"/>
              <a:t>What</a:t>
            </a:r>
            <a:r>
              <a:rPr lang="fr-FR" dirty="0"/>
              <a:t> are the keys of </a:t>
            </a:r>
            <a:r>
              <a:rPr lang="fr-FR" dirty="0" err="1"/>
              <a:t>success</a:t>
            </a:r>
            <a:r>
              <a:rPr lang="fr-FR" dirty="0"/>
              <a:t>?</a:t>
            </a:r>
            <a:br>
              <a:rPr lang="fr-FR" dirty="0"/>
            </a:b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36790" y="2546132"/>
            <a:ext cx="6885829" cy="1223937"/>
          </a:xfrm>
        </p:spPr>
        <p:txBody>
          <a:bodyPr/>
          <a:lstStyle/>
          <a:p>
            <a:r>
              <a:rPr lang="fr-FR" dirty="0"/>
              <a:t>Sandrine Anquetin</a:t>
            </a:r>
            <a:r>
              <a:rPr lang="fr-FR" baseline="30000" dirty="0"/>
              <a:t>1</a:t>
            </a:r>
            <a:r>
              <a:rPr lang="fr-FR" dirty="0"/>
              <a:t>, </a:t>
            </a:r>
            <a:r>
              <a:rPr lang="fr-FR" b="1" dirty="0"/>
              <a:t>Jérôme Servonnat</a:t>
            </a:r>
            <a:r>
              <a:rPr lang="fr-FR" baseline="30000" dirty="0"/>
              <a:t>2</a:t>
            </a:r>
            <a:r>
              <a:rPr lang="fr-FR" dirty="0"/>
              <a:t>, </a:t>
            </a:r>
          </a:p>
          <a:p>
            <a:r>
              <a:rPr lang="fr-FR" dirty="0"/>
              <a:t>Benoit Hingray</a:t>
            </a:r>
            <a:r>
              <a:rPr lang="fr-FR" baseline="30000" dirty="0"/>
              <a:t>1</a:t>
            </a:r>
            <a:r>
              <a:rPr lang="fr-FR" dirty="0"/>
              <a:t>, Julie Jebeile</a:t>
            </a:r>
            <a:r>
              <a:rPr lang="fr-FR" baseline="30000" dirty="0"/>
              <a:t>3</a:t>
            </a:r>
            <a:r>
              <a:rPr lang="fr-FR" dirty="0"/>
              <a:t>, Claire Nief</a:t>
            </a:r>
            <a:r>
              <a:rPr lang="fr-FR" baseline="30000" dirty="0"/>
              <a:t>4</a:t>
            </a:r>
            <a:r>
              <a:rPr lang="fr-FR" dirty="0"/>
              <a:t>, Camille Parrod</a:t>
            </a:r>
            <a:r>
              <a:rPr lang="fr-FR" baseline="30000" dirty="0"/>
              <a:t>1</a:t>
            </a:r>
            <a:r>
              <a:rPr lang="fr-FR" dirty="0"/>
              <a:t>, Franz Cantarano</a:t>
            </a:r>
            <a:r>
              <a:rPr lang="fr-FR" baseline="30000" dirty="0"/>
              <a:t>4</a:t>
            </a:r>
            <a:r>
              <a:rPr lang="fr-FR" dirty="0"/>
              <a:t>, Nathalie De Noblet</a:t>
            </a:r>
            <a:r>
              <a:rPr lang="fr-FR" baseline="30000" dirty="0"/>
              <a:t>2</a:t>
            </a:r>
            <a:r>
              <a:rPr lang="fr-FR" dirty="0"/>
              <a:t>, Bruno Joly</a:t>
            </a:r>
            <a:r>
              <a:rPr lang="fr-FR" baseline="30000" dirty="0"/>
              <a:t>4</a:t>
            </a:r>
            <a:r>
              <a:rPr lang="fr-FR" dirty="0"/>
              <a:t>,Juliette Mignot</a:t>
            </a:r>
            <a:r>
              <a:rPr lang="fr-FR" baseline="30000" dirty="0"/>
              <a:t>5</a:t>
            </a:r>
            <a:r>
              <a:rPr lang="fr-FR" dirty="0"/>
              <a:t>, Samuel Morin</a:t>
            </a:r>
            <a:r>
              <a:rPr lang="fr-FR" baseline="30000" dirty="0"/>
              <a:t>3</a:t>
            </a:r>
            <a:r>
              <a:rPr lang="fr-FR" dirty="0"/>
              <a:t>, Isabelle Ruin</a:t>
            </a:r>
            <a:r>
              <a:rPr lang="fr-FR" baseline="30000" dirty="0"/>
              <a:t>1</a:t>
            </a:r>
            <a:r>
              <a:rPr lang="fr-FR" dirty="0"/>
              <a:t>, and Benjamin Sultan</a:t>
            </a:r>
            <a:r>
              <a:rPr lang="fr-FR" baseline="30000" dirty="0"/>
              <a:t>6</a:t>
            </a:r>
            <a:endParaRPr lang="fr-FR" dirty="0"/>
          </a:p>
          <a:p>
            <a:pPr lvl="0"/>
            <a:r>
              <a:rPr lang="fr-FR" sz="1000" baseline="30000" dirty="0"/>
              <a:t>1</a:t>
            </a:r>
            <a:r>
              <a:rPr lang="fr-FR" sz="1000" dirty="0"/>
              <a:t>CNRS / IGE, Institut des Géosciences de l'Environnement, Grenoble</a:t>
            </a:r>
          </a:p>
          <a:p>
            <a:pPr lvl="0"/>
            <a:r>
              <a:rPr lang="fr-FR" sz="1000" baseline="30000" dirty="0"/>
              <a:t>2</a:t>
            </a:r>
            <a:r>
              <a:rPr lang="fr-FR" sz="1000" dirty="0"/>
              <a:t>CEA, CNRS, UVSQ, Univ. Paris Saclay, Laboratoire des Sciences du Climat et l’Environnement, Saclay, France</a:t>
            </a:r>
          </a:p>
          <a:p>
            <a:pPr lvl="0"/>
            <a:r>
              <a:rPr lang="fr-FR" sz="1000" baseline="30000" dirty="0"/>
              <a:t>3</a:t>
            </a:r>
            <a:r>
              <a:rPr lang="fr-FR" sz="1000" dirty="0"/>
              <a:t>Météo-France, CNRS, Centre National de Recherches Météorologiques, Toulouse, France</a:t>
            </a:r>
          </a:p>
          <a:p>
            <a:pPr lvl="0"/>
            <a:r>
              <a:rPr lang="fr-FR" sz="1000" baseline="30000" dirty="0"/>
              <a:t>4</a:t>
            </a:r>
            <a:r>
              <a:rPr lang="fr-FR" sz="1000" dirty="0"/>
              <a:t>Météo-France, Toulouse, France</a:t>
            </a:r>
          </a:p>
          <a:p>
            <a:pPr lvl="0"/>
            <a:r>
              <a:rPr lang="fr-FR" sz="1000" baseline="30000" dirty="0"/>
              <a:t>5</a:t>
            </a:r>
            <a:r>
              <a:rPr lang="fr-FR" sz="1000" dirty="0"/>
              <a:t>Sorbonne Univ., CNRS, IRD, Muséum Histoire Naturelle, Laboratoire d’Océanographie, Paris, France</a:t>
            </a:r>
          </a:p>
          <a:p>
            <a:pPr lvl="0"/>
            <a:r>
              <a:rPr lang="fr-FR" sz="1000" baseline="30000" dirty="0"/>
              <a:t>6</a:t>
            </a:r>
            <a:r>
              <a:rPr lang="fr-FR" sz="1000" dirty="0"/>
              <a:t>IRD, Univ. Montpellier, Espace-Dev, observation spatiale, modèles &amp; sciences impliquée, Montpellier, France</a:t>
            </a:r>
          </a:p>
          <a:p>
            <a:br>
              <a:rPr lang="fr-FR" dirty="0"/>
            </a:br>
            <a:endParaRPr lang="fr-FR" dirty="0">
              <a:effectLst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8581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14588-0AB6-19D8-6BC3-B9FA00E25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F3FBBC7-060E-4039-4FF2-0C27218FD12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Slide Number Placeholder 3">
            <a:extLst>
              <a:ext uri="{FF2B5EF4-FFF2-40B4-BE49-F238E27FC236}">
                <a16:creationId xmlns:a16="http://schemas.microsoft.com/office/drawing/2014/main" id="{911AE3D1-20ED-7982-68C7-BECD71AF9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16416" y="4875840"/>
            <a:ext cx="467584" cy="27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4E6DBB6E-663D-202C-BB62-94648668B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934" y="1966348"/>
            <a:ext cx="3947743" cy="61303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934D0721-24F2-65CB-1DD2-DAB8BACF1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934" y="3976472"/>
            <a:ext cx="4052458" cy="61722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E24F7E9E-C299-53A8-F55E-A9BE3DD46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871404"/>
            <a:ext cx="4168037" cy="93027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2D4002B-8BA6-08F9-EFBC-07B55C54FA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33" y="1069389"/>
            <a:ext cx="4053254" cy="63885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F71ECC75-8838-2EFD-BD82-9E279FE9C7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36" y="1876639"/>
            <a:ext cx="4312626" cy="74856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48C7299-A944-BCB5-3795-7B3BA0FC45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236" y="3908143"/>
            <a:ext cx="3824654" cy="63125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8F438E9-DF74-14A5-06BA-E2774B3FE9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236" y="2871404"/>
            <a:ext cx="4312626" cy="67437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9A51F648-77A3-44A5-584B-3A761B1EE5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58935" y="1052651"/>
            <a:ext cx="4343400" cy="64385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74A6B593-478C-2A1E-BC68-57D47A4375C7}"/>
              </a:ext>
            </a:extLst>
          </p:cNvPr>
          <p:cNvSpPr txBox="1"/>
          <p:nvPr/>
        </p:nvSpPr>
        <p:spPr>
          <a:xfrm>
            <a:off x="907971" y="124936"/>
            <a:ext cx="7413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>
                <a:solidFill>
                  <a:schemeClr val="accent1"/>
                </a:solidFill>
              </a:rPr>
              <a:t>Defining</a:t>
            </a:r>
            <a:r>
              <a:rPr lang="fr-FR" sz="2400" b="1" dirty="0">
                <a:solidFill>
                  <a:schemeClr val="accent1"/>
                </a:solidFill>
              </a:rPr>
              <a:t> a </a:t>
            </a:r>
            <a:r>
              <a:rPr lang="fr-FR" sz="2400" b="1" dirty="0" err="1">
                <a:solidFill>
                  <a:schemeClr val="accent1"/>
                </a:solidFill>
              </a:rPr>
              <a:t>successful</a:t>
            </a:r>
            <a:r>
              <a:rPr lang="fr-FR" sz="2400" b="1" dirty="0">
                <a:solidFill>
                  <a:schemeClr val="accent1"/>
                </a:solidFill>
              </a:rPr>
              <a:t> </a:t>
            </a:r>
            <a:r>
              <a:rPr lang="fr-FR" sz="2400" b="1" dirty="0" err="1">
                <a:solidFill>
                  <a:schemeClr val="accent1"/>
                </a:solidFill>
              </a:rPr>
              <a:t>climate</a:t>
            </a:r>
            <a:r>
              <a:rPr lang="fr-FR" sz="2400" b="1" dirty="0">
                <a:solidFill>
                  <a:schemeClr val="accent1"/>
                </a:solidFill>
              </a:rPr>
              <a:t> service and keys of </a:t>
            </a:r>
            <a:r>
              <a:rPr lang="fr-FR" sz="2400" b="1" dirty="0" err="1">
                <a:solidFill>
                  <a:schemeClr val="accent1"/>
                </a:solidFill>
              </a:rPr>
              <a:t>success</a:t>
            </a:r>
            <a:r>
              <a:rPr lang="fr-FR" sz="2400" b="1" dirty="0">
                <a:solidFill>
                  <a:schemeClr val="accent1"/>
                </a:solidFill>
              </a:rPr>
              <a:t>:</a:t>
            </a:r>
          </a:p>
          <a:p>
            <a:pPr algn="ctr"/>
            <a:r>
              <a:rPr lang="fr-FR" sz="2400" b="1" dirty="0">
                <a:solidFill>
                  <a:schemeClr val="accent1"/>
                </a:solidFill>
              </a:rPr>
              <a:t>a lot of </a:t>
            </a:r>
            <a:r>
              <a:rPr lang="fr-FR" sz="2400" b="1" dirty="0" err="1">
                <a:solidFill>
                  <a:schemeClr val="accent1"/>
                </a:solidFill>
              </a:rPr>
              <a:t>work</a:t>
            </a:r>
            <a:r>
              <a:rPr lang="fr-FR" sz="2400" b="1" dirty="0">
                <a:solidFill>
                  <a:schemeClr val="accent1"/>
                </a:solidFill>
              </a:rPr>
              <a:t> </a:t>
            </a:r>
            <a:r>
              <a:rPr lang="fr-FR" sz="2400" b="1" dirty="0" err="1">
                <a:solidFill>
                  <a:schemeClr val="accent1"/>
                </a:solidFill>
              </a:rPr>
              <a:t>is</a:t>
            </a:r>
            <a:r>
              <a:rPr lang="fr-FR" sz="2400" b="1" dirty="0">
                <a:solidFill>
                  <a:schemeClr val="accent1"/>
                </a:solidFill>
              </a:rPr>
              <a:t> </a:t>
            </a:r>
            <a:r>
              <a:rPr lang="fr-FR" sz="2400" b="1" dirty="0" err="1">
                <a:solidFill>
                  <a:schemeClr val="accent1"/>
                </a:solidFill>
              </a:rPr>
              <a:t>done</a:t>
            </a:r>
            <a:r>
              <a:rPr lang="fr-FR" sz="2400" b="1" dirty="0">
                <a:solidFill>
                  <a:schemeClr val="accent1"/>
                </a:solidFill>
              </a:rPr>
              <a:t> on </a:t>
            </a:r>
            <a:r>
              <a:rPr lang="fr-FR" sz="2400" b="1" dirty="0" err="1">
                <a:solidFill>
                  <a:schemeClr val="accent1"/>
                </a:solidFill>
              </a:rPr>
              <a:t>this</a:t>
            </a:r>
            <a:r>
              <a:rPr lang="fr-FR" sz="2400" b="1" dirty="0">
                <a:solidFill>
                  <a:schemeClr val="accent1"/>
                </a:solidFill>
              </a:rPr>
              <a:t> </a:t>
            </a:r>
            <a:r>
              <a:rPr lang="fr-FR" sz="2400" b="1" dirty="0" err="1">
                <a:solidFill>
                  <a:schemeClr val="accent1"/>
                </a:solidFill>
              </a:rPr>
              <a:t>subject</a:t>
            </a:r>
            <a:r>
              <a:rPr lang="fr-FR" sz="2400" b="1" dirty="0">
                <a:solidFill>
                  <a:schemeClr val="accent1"/>
                </a:solidFill>
              </a:rPr>
              <a:t> right </a:t>
            </a:r>
            <a:r>
              <a:rPr lang="fr-FR" sz="2400" b="1" dirty="0" err="1">
                <a:solidFill>
                  <a:schemeClr val="accent1"/>
                </a:solidFill>
              </a:rPr>
              <a:t>now</a:t>
            </a:r>
            <a:endParaRPr lang="fr-FR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267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5B83326-875C-493F-BE5F-3DB55CBFB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090376"/>
            <a:ext cx="8424000" cy="1392721"/>
          </a:xfrm>
        </p:spPr>
        <p:txBody>
          <a:bodyPr/>
          <a:lstStyle/>
          <a:p>
            <a:pPr marL="0" indent="0">
              <a:buNone/>
            </a:pPr>
            <a:r>
              <a:rPr lang="fr-FR" sz="4800" b="1" dirty="0"/>
              <a:t>TRACCS</a:t>
            </a:r>
            <a:br>
              <a:rPr lang="fr-FR" dirty="0"/>
            </a:br>
            <a:r>
              <a:rPr lang="en-US" sz="3600" dirty="0" err="1"/>
              <a:t>TRansformative</a:t>
            </a:r>
            <a:r>
              <a:rPr lang="en-US" sz="3600" dirty="0"/>
              <a:t> Advances </a:t>
            </a:r>
            <a:br>
              <a:rPr lang="en-US" sz="3600" dirty="0"/>
            </a:br>
            <a:r>
              <a:rPr lang="en-US" sz="3600" dirty="0"/>
              <a:t>in Climate modelling</a:t>
            </a:r>
            <a:br>
              <a:rPr lang="en-US" sz="3600" dirty="0"/>
            </a:br>
            <a:r>
              <a:rPr lang="en-US" sz="3600" dirty="0"/>
              <a:t>for Climate Services</a:t>
            </a:r>
            <a:br>
              <a:rPr lang="en-US" sz="3600" dirty="0"/>
            </a:br>
            <a:br>
              <a:rPr lang="en-US" sz="3600" dirty="0"/>
            </a:br>
            <a:r>
              <a:rPr lang="en-US" sz="2400" dirty="0"/>
              <a:t>French national program</a:t>
            </a:r>
            <a:br>
              <a:rPr lang="en-US" sz="2400" dirty="0"/>
            </a:br>
            <a:r>
              <a:rPr lang="en-US" sz="2400" dirty="0"/>
              <a:t>8 years</a:t>
            </a:r>
            <a:br>
              <a:rPr lang="en-US" sz="2400" dirty="0"/>
            </a:br>
            <a:r>
              <a:rPr lang="en-US" sz="2400" dirty="0"/>
              <a:t>10-12 demonstrators</a:t>
            </a:r>
            <a:br>
              <a:rPr lang="en-US" sz="2400" dirty="0"/>
            </a:br>
            <a:endParaRPr lang="fr-FR" sz="24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9325D6-626B-41EF-8A3E-98BF950F8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39659-9259-BA44-B592-6AD8704D0F33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A717691-7504-46A2-A006-B6A2A1D86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41821C-003B-483F-8123-6388E7C0A6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8"/>
          <a:stretch/>
        </p:blipFill>
        <p:spPr>
          <a:xfrm>
            <a:off x="5120640" y="1740513"/>
            <a:ext cx="3573183" cy="24416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51245F-AC1B-6DE4-CF06-B8CA950E3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940" y="3358916"/>
            <a:ext cx="1085523" cy="108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9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734D2-9851-3163-345F-ACC884DC4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102ED-A06A-EC6F-41B7-5C997C4B5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089" y="917690"/>
            <a:ext cx="6433821" cy="540000"/>
          </a:xfrm>
        </p:spPr>
        <p:txBody>
          <a:bodyPr/>
          <a:lstStyle/>
          <a:p>
            <a:pPr algn="ctr"/>
            <a:r>
              <a:rPr lang="fr-FR" sz="2400" dirty="0">
                <a:solidFill>
                  <a:schemeClr val="accent1"/>
                </a:solidFill>
                <a:latin typeface="+mn-lt"/>
              </a:rPr>
              <a:t>How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does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 TRACCS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contribute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 to the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development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 of « 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successful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 »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climate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 services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demonstrators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?</a:t>
            </a:r>
            <a:br>
              <a:rPr lang="fr-FR" sz="2400" dirty="0">
                <a:solidFill>
                  <a:srgbClr val="FF0000"/>
                </a:solidFill>
                <a:latin typeface="+mn-lt"/>
              </a:rPr>
            </a:br>
            <a:r>
              <a:rPr lang="fr-FR" sz="2400" dirty="0">
                <a:latin typeface="+mn-lt"/>
              </a:rPr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C61DC8-1F66-BF04-8755-AACD08CA6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0C344-043F-8CD0-7733-2B3CA9864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6E68ED4-4A64-87AD-DB1D-35029F258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71B17D-77FB-55E3-55DE-FE3E424F18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8"/>
          <a:stretch/>
        </p:blipFill>
        <p:spPr>
          <a:xfrm>
            <a:off x="4246321" y="1758176"/>
            <a:ext cx="3789524" cy="237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3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24F89-466F-49B4-8C01-107FE925E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3F190-A50A-1759-12E9-C353D69E7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089" y="917690"/>
            <a:ext cx="6433821" cy="540000"/>
          </a:xfrm>
        </p:spPr>
        <p:txBody>
          <a:bodyPr/>
          <a:lstStyle/>
          <a:p>
            <a:pPr algn="ctr"/>
            <a:r>
              <a:rPr lang="fr-FR" sz="2400" dirty="0">
                <a:solidFill>
                  <a:schemeClr val="accent1"/>
                </a:solidFill>
                <a:latin typeface="+mn-lt"/>
              </a:rPr>
              <a:t>How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does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 TRACCS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contribute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 to the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development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 of « 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successful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 »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climate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 services </a:t>
            </a:r>
            <a:r>
              <a:rPr lang="fr-FR" sz="2400" dirty="0" err="1">
                <a:solidFill>
                  <a:schemeClr val="accent1"/>
                </a:solidFill>
                <a:latin typeface="+mn-lt"/>
              </a:rPr>
              <a:t>demonstrators</a:t>
            </a:r>
            <a:r>
              <a:rPr lang="fr-FR" sz="2400" dirty="0">
                <a:solidFill>
                  <a:schemeClr val="accent1"/>
                </a:solidFill>
                <a:latin typeface="+mn-lt"/>
              </a:rPr>
              <a:t>?</a:t>
            </a:r>
            <a:br>
              <a:rPr lang="fr-FR" sz="2400" dirty="0">
                <a:solidFill>
                  <a:srgbClr val="FF0000"/>
                </a:solidFill>
                <a:latin typeface="+mn-lt"/>
              </a:rPr>
            </a:br>
            <a:r>
              <a:rPr lang="fr-FR" sz="2400" dirty="0">
                <a:latin typeface="+mn-lt"/>
              </a:rPr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D58D43-B5D3-33FC-4685-63DDE6550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A0F476-34B0-263C-11C9-AEA65DA15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07BC3F-2170-091A-E029-7B942F028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6318F2-78E6-01AD-0993-44F619CC01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8"/>
          <a:stretch/>
        </p:blipFill>
        <p:spPr>
          <a:xfrm>
            <a:off x="4246321" y="1758176"/>
            <a:ext cx="3789524" cy="237846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63BB74E-0859-566F-4611-41094FDECF2D}"/>
              </a:ext>
            </a:extLst>
          </p:cNvPr>
          <p:cNvSpPr txBox="1"/>
          <p:nvPr/>
        </p:nvSpPr>
        <p:spPr>
          <a:xfrm>
            <a:off x="1108155" y="1993040"/>
            <a:ext cx="29689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dirty="0" err="1"/>
              <a:t>What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endParaRPr lang="fr-FR" sz="2400" dirty="0"/>
          </a:p>
          <a:p>
            <a:pPr algn="r"/>
            <a:r>
              <a:rPr lang="fr-FR" sz="2400" dirty="0"/>
              <a:t>the </a:t>
            </a:r>
            <a:r>
              <a:rPr lang="fr-FR" sz="3600" dirty="0" err="1"/>
              <a:t>landscape</a:t>
            </a:r>
            <a:r>
              <a:rPr lang="fr-FR" sz="2400" dirty="0"/>
              <a:t> of </a:t>
            </a:r>
            <a:r>
              <a:rPr lang="fr-FR" sz="2400" dirty="0" err="1"/>
              <a:t>climate</a:t>
            </a:r>
            <a:r>
              <a:rPr lang="fr-FR" sz="2400" dirty="0"/>
              <a:t> services</a:t>
            </a:r>
          </a:p>
          <a:p>
            <a:pPr algn="r"/>
            <a:r>
              <a:rPr lang="fr-FR" sz="2400" dirty="0"/>
              <a:t> in France?</a:t>
            </a:r>
          </a:p>
        </p:txBody>
      </p:sp>
    </p:spTree>
    <p:extLst>
      <p:ext uri="{BB962C8B-B14F-4D97-AF65-F5344CB8AC3E}">
        <p14:creationId xmlns:p14="http://schemas.microsoft.com/office/powerpoint/2010/main" val="499878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9E2E9-7DED-E5C6-F29C-E00060B19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FB18D-8499-6AAC-46F9-85CBB117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59" y="1665045"/>
            <a:ext cx="5669236" cy="540000"/>
          </a:xfrm>
        </p:spPr>
        <p:txBody>
          <a:bodyPr/>
          <a:lstStyle/>
          <a:p>
            <a:r>
              <a:rPr lang="fr-FR" b="0" dirty="0"/>
              <a:t>Our </a:t>
            </a:r>
            <a:r>
              <a:rPr lang="fr-FR" sz="3200" b="0" dirty="0" err="1"/>
              <a:t>landscape</a:t>
            </a:r>
            <a:r>
              <a:rPr lang="fr-FR" b="0" dirty="0"/>
              <a:t> of </a:t>
            </a:r>
            <a:r>
              <a:rPr lang="fr-FR" b="0" dirty="0" err="1"/>
              <a:t>climate</a:t>
            </a:r>
            <a:r>
              <a:rPr lang="fr-FR" b="0" dirty="0"/>
              <a:t> services</a:t>
            </a:r>
            <a:r>
              <a:rPr lang="fr-FR" dirty="0"/>
              <a:t> :</a:t>
            </a:r>
            <a:br>
              <a:rPr lang="fr-FR" dirty="0"/>
            </a:br>
            <a:r>
              <a:rPr lang="fr-FR" dirty="0"/>
              <a:t>a </a:t>
            </a:r>
            <a:r>
              <a:rPr lang="fr-FR" dirty="0" err="1"/>
              <a:t>list</a:t>
            </a:r>
            <a:r>
              <a:rPr lang="fr-FR" dirty="0"/>
              <a:t> of </a:t>
            </a:r>
            <a:r>
              <a:rPr lang="fr-FR" sz="4000" dirty="0"/>
              <a:t>135 services</a:t>
            </a:r>
            <a:br>
              <a:rPr lang="fr-FR" dirty="0"/>
            </a:br>
            <a:r>
              <a:rPr lang="fr-FR" dirty="0"/>
              <a:t>in France and the World</a:t>
            </a:r>
            <a:br>
              <a:rPr lang="fr-FR" dirty="0"/>
            </a:br>
            <a:r>
              <a:rPr lang="fr-FR" b="0" dirty="0" err="1"/>
              <a:t>identified</a:t>
            </a:r>
            <a:r>
              <a:rPr lang="fr-FR" b="0" dirty="0"/>
              <a:t> by the TRACCS </a:t>
            </a:r>
            <a:r>
              <a:rPr lang="fr-FR" b="0" dirty="0" err="1"/>
              <a:t>community</a:t>
            </a:r>
            <a:endParaRPr lang="fr-FR" b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AFB477-B558-FB19-1CF6-11A1EA723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F1EDE-EC3D-963C-B89C-823AF23BF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6C5A0C3-7F6E-89DC-5086-988F951BE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914BBE3-F392-B5D8-23DA-B8DFCDBA0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1488" y="1665045"/>
            <a:ext cx="1626273" cy="162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86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3AA26-9BB7-6AD7-54FD-37BF539B0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C3CB3-B633-1E2E-5638-AA707BF2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 </a:t>
            </a:r>
            <a:r>
              <a:rPr lang="fr-FR" dirty="0" err="1"/>
              <a:t>universal</a:t>
            </a:r>
            <a:r>
              <a:rPr lang="fr-FR" dirty="0"/>
              <a:t> </a:t>
            </a:r>
            <a:r>
              <a:rPr lang="fr-FR" dirty="0" err="1"/>
              <a:t>definition</a:t>
            </a:r>
            <a:r>
              <a:rPr lang="fr-FR" dirty="0"/>
              <a:t> of a </a:t>
            </a:r>
            <a:r>
              <a:rPr lang="fr-FR" dirty="0" err="1"/>
              <a:t>climate</a:t>
            </a:r>
            <a:r>
              <a:rPr lang="fr-FR" dirty="0"/>
              <a:t> service </a:t>
            </a:r>
            <a:r>
              <a:rPr lang="fr-FR" sz="2000" b="0" dirty="0"/>
              <a:t>(Boon et al. 2025)</a:t>
            </a:r>
            <a:br>
              <a:rPr lang="fr-FR" dirty="0"/>
            </a:br>
            <a:r>
              <a:rPr lang="fr-FR" b="0" dirty="0" err="1"/>
              <a:t>We</a:t>
            </a:r>
            <a:r>
              <a:rPr lang="fr-FR" b="0" dirty="0"/>
              <a:t> use </a:t>
            </a:r>
            <a:r>
              <a:rPr lang="fr-FR" dirty="0" err="1"/>
              <a:t>three</a:t>
            </a:r>
            <a:r>
              <a:rPr lang="fr-FR" dirty="0"/>
              <a:t> </a:t>
            </a:r>
            <a:r>
              <a:rPr lang="fr-FR" dirty="0" err="1"/>
              <a:t>categories</a:t>
            </a:r>
            <a:r>
              <a:rPr lang="fr-FR" dirty="0"/>
              <a:t> </a:t>
            </a:r>
            <a:r>
              <a:rPr lang="fr-FR" b="0" dirty="0"/>
              <a:t>to sort </a:t>
            </a:r>
            <a:r>
              <a:rPr lang="fr-FR" b="0" dirty="0" err="1"/>
              <a:t>them</a:t>
            </a:r>
            <a:r>
              <a:rPr lang="fr-FR" dirty="0"/>
              <a:t>,</a:t>
            </a:r>
            <a:br>
              <a:rPr lang="fr-FR" dirty="0"/>
            </a:br>
            <a:r>
              <a:rPr lang="fr-FR" b="0" dirty="0" err="1"/>
              <a:t>from</a:t>
            </a:r>
            <a:r>
              <a:rPr lang="fr-FR" b="0" dirty="0"/>
              <a:t> </a:t>
            </a:r>
            <a:r>
              <a:rPr lang="fr-FR" dirty="0"/>
              <a:t>data distribution </a:t>
            </a:r>
            <a:r>
              <a:rPr lang="fr-FR" b="0" dirty="0"/>
              <a:t>to</a:t>
            </a:r>
            <a:r>
              <a:rPr lang="fr-FR" dirty="0"/>
              <a:t> support for adaptation </a:t>
            </a:r>
            <a:r>
              <a:rPr lang="fr-FR" dirty="0" err="1"/>
              <a:t>strategies</a:t>
            </a:r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CCB8F4-6ACD-59CB-EAD2-45EE76461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7BDF7-2E56-5666-1484-CAE3F0949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A31FE2E-CE0D-3EE5-43BD-FD3E2BE59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84737A8-E570-0283-E98B-DE57ADA083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40" b="26883"/>
          <a:stretch>
            <a:fillRect/>
          </a:stretch>
        </p:blipFill>
        <p:spPr>
          <a:xfrm>
            <a:off x="1584000" y="1942447"/>
            <a:ext cx="6783401" cy="233002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23B546D-5086-5509-9F9C-63CB18094BF0}"/>
              </a:ext>
            </a:extLst>
          </p:cNvPr>
          <p:cNvSpPr txBox="1"/>
          <p:nvPr/>
        </p:nvSpPr>
        <p:spPr>
          <a:xfrm>
            <a:off x="4575512" y="3553897"/>
            <a:ext cx="366812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 err="1"/>
              <a:t>Category</a:t>
            </a:r>
            <a:r>
              <a:rPr lang="fr-FR" sz="1600" b="1" dirty="0"/>
              <a:t> </a:t>
            </a:r>
            <a:r>
              <a:rPr lang="fr-FR" sz="2000" b="1" dirty="0"/>
              <a:t>A</a:t>
            </a:r>
            <a:r>
              <a:rPr lang="fr-FR" sz="1600" b="1" dirty="0"/>
              <a:t>: </a:t>
            </a:r>
            <a:r>
              <a:rPr lang="fr-FR" sz="1600" dirty="0" err="1"/>
              <a:t>generic</a:t>
            </a:r>
            <a:r>
              <a:rPr lang="fr-FR" sz="1600" dirty="0"/>
              <a:t> services of </a:t>
            </a:r>
            <a:r>
              <a:rPr lang="fr-FR" sz="1600" dirty="0" err="1"/>
              <a:t>climatic</a:t>
            </a:r>
            <a:r>
              <a:rPr lang="fr-FR" sz="1600" dirty="0"/>
              <a:t> data distribution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5802D43-DF7D-4686-6141-320BD15E377C}"/>
              </a:ext>
            </a:extLst>
          </p:cNvPr>
          <p:cNvSpPr txBox="1"/>
          <p:nvPr/>
        </p:nvSpPr>
        <p:spPr>
          <a:xfrm>
            <a:off x="4157622" y="2905097"/>
            <a:ext cx="416777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 err="1"/>
              <a:t>Category</a:t>
            </a:r>
            <a:r>
              <a:rPr lang="fr-FR" sz="1600" b="1" dirty="0"/>
              <a:t> </a:t>
            </a:r>
            <a:r>
              <a:rPr lang="fr-FR" sz="2000" b="1" dirty="0"/>
              <a:t>B</a:t>
            </a:r>
            <a:r>
              <a:rPr lang="fr-FR" sz="1600" b="1" dirty="0"/>
              <a:t>: </a:t>
            </a:r>
            <a:r>
              <a:rPr lang="fr-FR" sz="1600" dirty="0"/>
              <a:t>Support for the identification of</a:t>
            </a:r>
          </a:p>
          <a:p>
            <a:r>
              <a:rPr lang="fr-FR" sz="1600" dirty="0" err="1"/>
              <a:t>climate-related</a:t>
            </a:r>
            <a:r>
              <a:rPr lang="fr-FR" sz="1600" dirty="0"/>
              <a:t> issues/challenges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542133-A409-B586-14AE-E60F06D1C027}"/>
              </a:ext>
            </a:extLst>
          </p:cNvPr>
          <p:cNvSpPr txBox="1"/>
          <p:nvPr/>
        </p:nvSpPr>
        <p:spPr>
          <a:xfrm>
            <a:off x="3759479" y="2258822"/>
            <a:ext cx="366812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 err="1"/>
              <a:t>Category</a:t>
            </a:r>
            <a:r>
              <a:rPr lang="fr-FR" sz="1600" b="1" dirty="0"/>
              <a:t> </a:t>
            </a:r>
            <a:r>
              <a:rPr lang="fr-FR" sz="2000" b="1" dirty="0"/>
              <a:t>C</a:t>
            </a:r>
            <a:r>
              <a:rPr lang="fr-FR" sz="1600" b="1" dirty="0"/>
              <a:t>: </a:t>
            </a:r>
            <a:r>
              <a:rPr lang="fr-FR" sz="1600" dirty="0"/>
              <a:t>Toward adaptation </a:t>
            </a:r>
            <a:r>
              <a:rPr lang="fr-FR" sz="1600" dirty="0" err="1"/>
              <a:t>strategies</a:t>
            </a:r>
            <a:endParaRPr lang="fr-FR" sz="1600" dirty="0"/>
          </a:p>
          <a:p>
            <a:endParaRPr lang="fr-FR" sz="1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F96EB26-CEF3-B17C-F97C-3D22946FBEEB}"/>
              </a:ext>
            </a:extLst>
          </p:cNvPr>
          <p:cNvSpPr/>
          <p:nvPr/>
        </p:nvSpPr>
        <p:spPr>
          <a:xfrm>
            <a:off x="1799704" y="1942445"/>
            <a:ext cx="1158599" cy="180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819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C9D8E-E4A1-69AA-F9C1-093898070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3ADF5-E91D-B07D-BDC7-15953BEE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climate</a:t>
            </a:r>
            <a:r>
              <a:rPr lang="fr-FR" dirty="0"/>
              <a:t> service </a:t>
            </a:r>
            <a:r>
              <a:rPr lang="fr-FR" dirty="0" err="1"/>
              <a:t>demonstrators</a:t>
            </a:r>
            <a:r>
              <a:rPr lang="fr-FR" dirty="0"/>
              <a:t> in TRACCS are </a:t>
            </a:r>
            <a:r>
              <a:rPr lang="fr-FR" dirty="0" err="1"/>
              <a:t>aimed</a:t>
            </a:r>
            <a:r>
              <a:rPr lang="fr-FR" dirty="0"/>
              <a:t> at </a:t>
            </a:r>
            <a:r>
              <a:rPr lang="fr-FR" dirty="0" err="1"/>
              <a:t>supporting</a:t>
            </a:r>
            <a:r>
              <a:rPr lang="fr-FR" dirty="0"/>
              <a:t> </a:t>
            </a:r>
            <a:r>
              <a:rPr lang="fr-FR" dirty="0" err="1"/>
              <a:t>decision-making</a:t>
            </a:r>
            <a:r>
              <a:rPr lang="fr-FR" dirty="0"/>
              <a:t> for adaptation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B3AC67-39D0-2839-FE0D-3C9528C6C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F28DB-884B-BDA0-E68A-C60FD4157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585887" y="1990594"/>
            <a:ext cx="467584" cy="27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B13128-5B26-B7D3-0047-AF1166312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488E511-9BFD-640E-39E7-A0FE42911B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40" b="26883"/>
          <a:stretch>
            <a:fillRect/>
          </a:stretch>
        </p:blipFill>
        <p:spPr>
          <a:xfrm>
            <a:off x="1584000" y="1942447"/>
            <a:ext cx="6783401" cy="233002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49BB7C6-1818-1E8E-8D66-C36A02A92083}"/>
              </a:ext>
            </a:extLst>
          </p:cNvPr>
          <p:cNvSpPr/>
          <p:nvPr/>
        </p:nvSpPr>
        <p:spPr>
          <a:xfrm>
            <a:off x="1799704" y="1942445"/>
            <a:ext cx="1158599" cy="180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EABD36F-651F-795B-27AB-36566ECC8CBC}"/>
              </a:ext>
            </a:extLst>
          </p:cNvPr>
          <p:cNvSpPr txBox="1"/>
          <p:nvPr/>
        </p:nvSpPr>
        <p:spPr>
          <a:xfrm>
            <a:off x="4575512" y="3553897"/>
            <a:ext cx="366812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 err="1"/>
              <a:t>Category</a:t>
            </a:r>
            <a:r>
              <a:rPr lang="fr-FR" sz="1600" b="1" dirty="0"/>
              <a:t> </a:t>
            </a:r>
            <a:r>
              <a:rPr lang="fr-FR" sz="2000" b="1" dirty="0"/>
              <a:t>A</a:t>
            </a:r>
            <a:r>
              <a:rPr lang="fr-FR" sz="1600" b="1" dirty="0"/>
              <a:t>: </a:t>
            </a:r>
            <a:r>
              <a:rPr lang="fr-FR" sz="1600" dirty="0" err="1"/>
              <a:t>generic</a:t>
            </a:r>
            <a:r>
              <a:rPr lang="fr-FR" sz="1600" dirty="0"/>
              <a:t> services of </a:t>
            </a:r>
            <a:r>
              <a:rPr lang="fr-FR" sz="1600" dirty="0" err="1"/>
              <a:t>climatic</a:t>
            </a:r>
            <a:r>
              <a:rPr lang="fr-FR" sz="1600" dirty="0"/>
              <a:t> data distribution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AE4E8F2-6372-5F09-BC8C-1C7ECD7294B9}"/>
              </a:ext>
            </a:extLst>
          </p:cNvPr>
          <p:cNvSpPr txBox="1"/>
          <p:nvPr/>
        </p:nvSpPr>
        <p:spPr>
          <a:xfrm>
            <a:off x="4157622" y="2905097"/>
            <a:ext cx="416777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 err="1"/>
              <a:t>Category</a:t>
            </a:r>
            <a:r>
              <a:rPr lang="fr-FR" sz="1600" b="1" dirty="0"/>
              <a:t> </a:t>
            </a:r>
            <a:r>
              <a:rPr lang="fr-FR" sz="2000" b="1" dirty="0"/>
              <a:t>B</a:t>
            </a:r>
            <a:r>
              <a:rPr lang="fr-FR" sz="1600" b="1" dirty="0"/>
              <a:t>: </a:t>
            </a:r>
            <a:r>
              <a:rPr lang="fr-FR" sz="1600" dirty="0"/>
              <a:t>Support for the identification of</a:t>
            </a:r>
          </a:p>
          <a:p>
            <a:r>
              <a:rPr lang="fr-FR" sz="1600" dirty="0" err="1"/>
              <a:t>climate-related</a:t>
            </a:r>
            <a:r>
              <a:rPr lang="fr-FR" sz="1600" dirty="0"/>
              <a:t> issues/challenges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14C3CA-B7C6-6BEC-19F0-7B34B204123A}"/>
              </a:ext>
            </a:extLst>
          </p:cNvPr>
          <p:cNvSpPr txBox="1"/>
          <p:nvPr/>
        </p:nvSpPr>
        <p:spPr>
          <a:xfrm>
            <a:off x="3759479" y="2258822"/>
            <a:ext cx="366812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 err="1"/>
              <a:t>Category</a:t>
            </a:r>
            <a:r>
              <a:rPr lang="fr-FR" sz="1600" b="1" dirty="0"/>
              <a:t> </a:t>
            </a:r>
            <a:r>
              <a:rPr lang="fr-FR" sz="2000" b="1" dirty="0"/>
              <a:t>C</a:t>
            </a:r>
            <a:r>
              <a:rPr lang="fr-FR" sz="1600" b="1" dirty="0"/>
              <a:t>: </a:t>
            </a:r>
            <a:r>
              <a:rPr lang="fr-FR" sz="1600" dirty="0"/>
              <a:t>Toward adaptation </a:t>
            </a:r>
            <a:r>
              <a:rPr lang="fr-FR" sz="1600" dirty="0" err="1"/>
              <a:t>strategies</a:t>
            </a:r>
            <a:endParaRPr lang="fr-FR" sz="1600" dirty="0"/>
          </a:p>
          <a:p>
            <a:endParaRPr lang="fr-FR" sz="160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0ACF065-6F48-DFE6-D911-7DA913613904}"/>
              </a:ext>
            </a:extLst>
          </p:cNvPr>
          <p:cNvSpPr/>
          <p:nvPr/>
        </p:nvSpPr>
        <p:spPr>
          <a:xfrm>
            <a:off x="2497179" y="1942445"/>
            <a:ext cx="4930422" cy="90115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796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DAF6D-6AD5-67BB-A58B-5D74E00C9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19A801-161C-FCDC-58A3-7384F0D44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576E4-EB4F-A8F2-62A7-FDC9E6762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87C244F-9699-8F2B-97A6-89EE33BA7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0A4952-52CA-6BEB-9B3D-1F8B2388C0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8"/>
          <a:stretch/>
        </p:blipFill>
        <p:spPr>
          <a:xfrm>
            <a:off x="4291477" y="1382516"/>
            <a:ext cx="3789524" cy="237846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FD7781-6EAE-910F-76A9-7ADF0C28C41C}"/>
              </a:ext>
            </a:extLst>
          </p:cNvPr>
          <p:cNvSpPr txBox="1"/>
          <p:nvPr/>
        </p:nvSpPr>
        <p:spPr>
          <a:xfrm>
            <a:off x="689220" y="1987985"/>
            <a:ext cx="34638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400" dirty="0" err="1"/>
              <a:t>What</a:t>
            </a:r>
            <a:r>
              <a:rPr lang="fr-FR" sz="2400" dirty="0"/>
              <a:t> are the </a:t>
            </a:r>
          </a:p>
          <a:p>
            <a:pPr algn="r"/>
            <a:r>
              <a:rPr lang="fr-FR" sz="4000" dirty="0"/>
              <a:t>keys of </a:t>
            </a:r>
            <a:r>
              <a:rPr lang="fr-FR" sz="4000" dirty="0" err="1"/>
              <a:t>success</a:t>
            </a:r>
            <a:r>
              <a:rPr lang="fr-FR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5605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5309C-EDA0-D4BC-BA20-2A9ED1B3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53C23-9B41-5FD1-AA37-5E3BB16C3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121919"/>
            <a:ext cx="8424000" cy="540000"/>
          </a:xfrm>
        </p:spPr>
        <p:txBody>
          <a:bodyPr/>
          <a:lstStyle/>
          <a:p>
            <a:r>
              <a:rPr lang="fr-FR" sz="2800" dirty="0"/>
              <a:t>On the </a:t>
            </a:r>
            <a:r>
              <a:rPr lang="fr-FR" sz="2800" dirty="0" err="1"/>
              <a:t>shoulders</a:t>
            </a:r>
            <a:r>
              <a:rPr lang="fr-FR" sz="2800" dirty="0"/>
              <a:t> of Boon et al. (2024)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E7EA8F-6CB7-07A7-55E1-F11C7A5EC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69045-4872-5E78-D0D7-759A40405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3F64D1-B319-0E42-0307-E7F3C2A7A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23B6A7-549A-B1FE-8A03-39D71E9ED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66" y="2082984"/>
            <a:ext cx="6021052" cy="13599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73986F-0A0C-E944-6435-C3EA8CCE2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987" y="2082984"/>
            <a:ext cx="1607429" cy="164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18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CB7E6-CDA1-CE3C-513E-49D2DB5C4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63CD0-9656-4F52-D61A-51AF67F26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118572"/>
            <a:ext cx="8424000" cy="540000"/>
          </a:xfrm>
        </p:spPr>
        <p:txBody>
          <a:bodyPr/>
          <a:lstStyle/>
          <a:p>
            <a:pPr algn="ctr"/>
            <a:r>
              <a:rPr lang="fr-FR" dirty="0"/>
              <a:t>Boon et al. (2024): 12 </a:t>
            </a:r>
            <a:r>
              <a:rPr lang="fr-FR" dirty="0" err="1"/>
              <a:t>elements</a:t>
            </a:r>
            <a:r>
              <a:rPr lang="fr-FR" dirty="0"/>
              <a:t> </a:t>
            </a:r>
            <a:r>
              <a:rPr lang="fr-FR" dirty="0" err="1"/>
              <a:t>identified</a:t>
            </a:r>
            <a:r>
              <a:rPr lang="fr-FR" dirty="0"/>
              <a:t> as essential to </a:t>
            </a:r>
            <a:r>
              <a:rPr lang="fr-FR" dirty="0" err="1"/>
              <a:t>define</a:t>
            </a:r>
            <a:r>
              <a:rPr lang="fr-FR" dirty="0"/>
              <a:t> a </a:t>
            </a:r>
            <a:r>
              <a:rPr lang="fr-FR" dirty="0" err="1"/>
              <a:t>successful</a:t>
            </a:r>
            <a:r>
              <a:rPr lang="fr-FR" dirty="0"/>
              <a:t> </a:t>
            </a:r>
            <a:r>
              <a:rPr lang="fr-FR" dirty="0" err="1"/>
              <a:t>climate</a:t>
            </a:r>
            <a:r>
              <a:rPr lang="fr-FR" dirty="0"/>
              <a:t> service for adaptation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D888DC-FE50-5B47-E140-5A0914D22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BB3AB-0DD3-3FCE-0376-75F6CC411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ADEDFA1-7FB8-625A-D866-70BED772D9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BF4DA46-E356-4D5B-5EEA-5CCA1B744CAF}"/>
              </a:ext>
            </a:extLst>
          </p:cNvPr>
          <p:cNvSpPr txBox="1"/>
          <p:nvPr/>
        </p:nvSpPr>
        <p:spPr>
          <a:xfrm>
            <a:off x="360000" y="3374537"/>
            <a:ext cx="8187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/>
                </a:solidFill>
              </a:rPr>
              <a:t>Can </a:t>
            </a:r>
            <a:r>
              <a:rPr lang="fr-FR" sz="2800" b="1" dirty="0" err="1">
                <a:solidFill>
                  <a:schemeClr val="accent1"/>
                </a:solidFill>
              </a:rPr>
              <a:t>we</a:t>
            </a:r>
            <a:r>
              <a:rPr lang="fr-FR" sz="2800" b="1" dirty="0">
                <a:solidFill>
                  <a:schemeClr val="accent1"/>
                </a:solidFill>
              </a:rPr>
              <a:t> use </a:t>
            </a:r>
            <a:r>
              <a:rPr lang="fr-FR" sz="2800" b="1" dirty="0" err="1">
                <a:solidFill>
                  <a:schemeClr val="accent1"/>
                </a:solidFill>
              </a:rPr>
              <a:t>them</a:t>
            </a:r>
            <a:r>
              <a:rPr lang="fr-FR" sz="2800" b="1" dirty="0">
                <a:solidFill>
                  <a:schemeClr val="accent1"/>
                </a:solidFill>
              </a:rPr>
              <a:t> in the </a:t>
            </a:r>
            <a:r>
              <a:rPr lang="fr-FR" sz="2800" b="1" dirty="0" err="1">
                <a:solidFill>
                  <a:schemeClr val="accent1"/>
                </a:solidFill>
              </a:rPr>
              <a:t>development</a:t>
            </a:r>
            <a:r>
              <a:rPr lang="fr-FR" sz="2800" b="1" dirty="0">
                <a:solidFill>
                  <a:schemeClr val="accent1"/>
                </a:solidFill>
              </a:rPr>
              <a:t> of on-</a:t>
            </a:r>
            <a:r>
              <a:rPr lang="fr-FR" sz="2800" b="1" dirty="0" err="1">
                <a:solidFill>
                  <a:schemeClr val="accent1"/>
                </a:solidFill>
              </a:rPr>
              <a:t>going</a:t>
            </a:r>
            <a:r>
              <a:rPr lang="fr-FR" sz="2800" b="1" dirty="0">
                <a:solidFill>
                  <a:schemeClr val="accent1"/>
                </a:solidFill>
              </a:rPr>
              <a:t> and </a:t>
            </a:r>
            <a:r>
              <a:rPr lang="fr-FR" sz="2800" b="1" dirty="0" err="1">
                <a:solidFill>
                  <a:schemeClr val="accent1"/>
                </a:solidFill>
              </a:rPr>
              <a:t>coming</a:t>
            </a:r>
            <a:r>
              <a:rPr lang="fr-FR" sz="2800" b="1" dirty="0">
                <a:solidFill>
                  <a:schemeClr val="accent1"/>
                </a:solidFill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</a:rPr>
              <a:t>demonstrators</a:t>
            </a:r>
            <a:r>
              <a:rPr lang="fr-FR" sz="2800" b="1" dirty="0">
                <a:solidFill>
                  <a:schemeClr val="accent1"/>
                </a:solidFill>
              </a:rPr>
              <a:t> in TRACCS? </a:t>
            </a:r>
          </a:p>
        </p:txBody>
      </p:sp>
      <p:sp>
        <p:nvSpPr>
          <p:cNvPr id="10" name="Flèche vers le bas 9">
            <a:extLst>
              <a:ext uri="{FF2B5EF4-FFF2-40B4-BE49-F238E27FC236}">
                <a16:creationId xmlns:a16="http://schemas.microsoft.com/office/drawing/2014/main" id="{597C6E9B-A68E-56E2-F9F9-DC928BB36111}"/>
              </a:ext>
            </a:extLst>
          </p:cNvPr>
          <p:cNvSpPr/>
          <p:nvPr/>
        </p:nvSpPr>
        <p:spPr>
          <a:xfrm>
            <a:off x="3885050" y="2948110"/>
            <a:ext cx="1143000" cy="42642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94F17E-179B-1F46-AA49-43E65E66F5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751" r="28954"/>
          <a:stretch>
            <a:fillRect/>
          </a:stretch>
        </p:blipFill>
        <p:spPr>
          <a:xfrm>
            <a:off x="2202622" y="1959088"/>
            <a:ext cx="4502072" cy="87788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4203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6CE02-0E74-4825-9786-C21E49464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A24A1-F45C-E956-05B3-4FDBF109D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871154"/>
            <a:ext cx="5034961" cy="1145201"/>
          </a:xfrm>
        </p:spPr>
        <p:txBody>
          <a:bodyPr/>
          <a:lstStyle/>
          <a:p>
            <a:r>
              <a:rPr lang="fr-FR" dirty="0"/>
              <a:t>Take the </a:t>
            </a:r>
            <a:r>
              <a:rPr lang="fr-FR" dirty="0" err="1"/>
              <a:t>elements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Boon et al. (2024) and </a:t>
            </a:r>
            <a:r>
              <a:rPr lang="fr-FR" dirty="0" err="1"/>
              <a:t>see</a:t>
            </a:r>
            <a:r>
              <a:rPr lang="fr-FR" dirty="0"/>
              <a:t> if </a:t>
            </a:r>
            <a:r>
              <a:rPr lang="fr-FR" dirty="0" err="1"/>
              <a:t>we</a:t>
            </a:r>
            <a:r>
              <a:rPr lang="fr-FR" dirty="0"/>
              <a:t> can use </a:t>
            </a:r>
            <a:r>
              <a:rPr lang="fr-FR" dirty="0" err="1"/>
              <a:t>them</a:t>
            </a:r>
            <a:r>
              <a:rPr lang="fr-FR" dirty="0"/>
              <a:t> in the </a:t>
            </a:r>
            <a:r>
              <a:rPr lang="fr-FR" dirty="0" err="1"/>
              <a:t>context</a:t>
            </a:r>
            <a:r>
              <a:rPr lang="fr-FR" dirty="0"/>
              <a:t> of TRACCS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7DBB3F-1B7C-1EC6-9F9F-5350137DA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DD9F35D-E143-9520-217D-80D8C3E79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105732E-8D8A-A5B3-4FCF-BE482E108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271" y="811911"/>
            <a:ext cx="3235453" cy="7307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08B25F7-176F-D542-39DC-FAE67280D5A3}"/>
              </a:ext>
            </a:extLst>
          </p:cNvPr>
          <p:cNvGrpSpPr/>
          <p:nvPr/>
        </p:nvGrpSpPr>
        <p:grpSpPr>
          <a:xfrm>
            <a:off x="608698" y="2340876"/>
            <a:ext cx="3522035" cy="2119004"/>
            <a:chOff x="699978" y="1130974"/>
            <a:chExt cx="8441909" cy="533198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6AFC781-2517-BA47-F649-6B48560A03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98"/>
            <a:stretch/>
          </p:blipFill>
          <p:spPr>
            <a:xfrm>
              <a:off x="699978" y="1130974"/>
              <a:ext cx="8121056" cy="5331986"/>
            </a:xfrm>
            <a:prstGeom prst="rect">
              <a:avLst/>
            </a:prstGeom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3B0FF383-1990-6211-0C47-5454E421A5E0}"/>
                </a:ext>
              </a:extLst>
            </p:cNvPr>
            <p:cNvSpPr/>
            <p:nvPr/>
          </p:nvSpPr>
          <p:spPr>
            <a:xfrm>
              <a:off x="7571784" y="2808891"/>
              <a:ext cx="1570103" cy="1384153"/>
            </a:xfrm>
            <a:prstGeom prst="ellipse">
              <a:avLst/>
            </a:prstGeom>
            <a:noFill/>
            <a:ln w="9525">
              <a:solidFill>
                <a:srgbClr val="E4E6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</p:spTree>
    <p:extLst>
      <p:ext uri="{BB962C8B-B14F-4D97-AF65-F5344CB8AC3E}">
        <p14:creationId xmlns:p14="http://schemas.microsoft.com/office/powerpoint/2010/main" val="3333736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7C3A4-C20E-AB96-A9B1-B5D0A1424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247EC3-4238-2225-856F-F3245D68D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F091DC7-98DD-4F96-6311-81A26193E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AEA8B2D-20CB-7BC7-3029-55CFC5686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271" y="811911"/>
            <a:ext cx="3235453" cy="7307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Flèche vers le bas 9">
            <a:extLst>
              <a:ext uri="{FF2B5EF4-FFF2-40B4-BE49-F238E27FC236}">
                <a16:creationId xmlns:a16="http://schemas.microsoft.com/office/drawing/2014/main" id="{BD9A6872-EEDB-4BF6-3D64-60CFC52E07BC}"/>
              </a:ext>
            </a:extLst>
          </p:cNvPr>
          <p:cNvSpPr/>
          <p:nvPr/>
        </p:nvSpPr>
        <p:spPr>
          <a:xfrm>
            <a:off x="6831074" y="1554212"/>
            <a:ext cx="474134" cy="3782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3A5D5E-F760-0BC2-E371-4B4620DF07D7}"/>
              </a:ext>
            </a:extLst>
          </p:cNvPr>
          <p:cNvSpPr txBox="1"/>
          <p:nvPr/>
        </p:nvSpPr>
        <p:spPr>
          <a:xfrm>
            <a:off x="6047605" y="1943962"/>
            <a:ext cx="19490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/>
              <a:t>37 initial </a:t>
            </a:r>
            <a:r>
              <a:rPr lang="fr-FR" b="1" dirty="0" err="1"/>
              <a:t>elements</a:t>
            </a:r>
            <a:endParaRPr lang="fr-FR" b="1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8D305B-EBDB-BEFA-C051-7F00257D3B7D}"/>
              </a:ext>
            </a:extLst>
          </p:cNvPr>
          <p:cNvGrpSpPr/>
          <p:nvPr/>
        </p:nvGrpSpPr>
        <p:grpSpPr>
          <a:xfrm>
            <a:off x="608698" y="2340876"/>
            <a:ext cx="3522035" cy="2119004"/>
            <a:chOff x="699978" y="1130974"/>
            <a:chExt cx="8441909" cy="533198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E5DF81A-AFCC-C810-4550-E8CFC5EE2B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98"/>
            <a:stretch/>
          </p:blipFill>
          <p:spPr>
            <a:xfrm>
              <a:off x="699978" y="1130974"/>
              <a:ext cx="8121056" cy="5331986"/>
            </a:xfrm>
            <a:prstGeom prst="rect">
              <a:avLst/>
            </a:prstGeom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A323414-A309-3186-C5E1-F28C5B9F0AEC}"/>
                </a:ext>
              </a:extLst>
            </p:cNvPr>
            <p:cNvSpPr/>
            <p:nvPr/>
          </p:nvSpPr>
          <p:spPr>
            <a:xfrm>
              <a:off x="7571784" y="2808891"/>
              <a:ext cx="1570103" cy="1384153"/>
            </a:xfrm>
            <a:prstGeom prst="ellipse">
              <a:avLst/>
            </a:prstGeom>
            <a:noFill/>
            <a:ln w="9525">
              <a:solidFill>
                <a:srgbClr val="E4E6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3550B35-ECD6-E73F-380B-BDA85343842B}"/>
              </a:ext>
            </a:extLst>
          </p:cNvPr>
          <p:cNvCxnSpPr>
            <a:cxnSpLocks/>
          </p:cNvCxnSpPr>
          <p:nvPr/>
        </p:nvCxnSpPr>
        <p:spPr>
          <a:xfrm flipH="1">
            <a:off x="3096396" y="2135797"/>
            <a:ext cx="2836232" cy="6896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417F4763-7B80-BF19-1B28-8D6F82880006}"/>
              </a:ext>
            </a:extLst>
          </p:cNvPr>
          <p:cNvSpPr txBox="1"/>
          <p:nvPr/>
        </p:nvSpPr>
        <p:spPr>
          <a:xfrm>
            <a:off x="3835913" y="1993270"/>
            <a:ext cx="147217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Round 1</a:t>
            </a:r>
          </a:p>
          <a:p>
            <a:pPr algn="ctr"/>
            <a:r>
              <a:rPr lang="fr-FR" dirty="0"/>
              <a:t>Additions? Suggestions?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40ECA38-632C-AFDC-20F4-8E14D3079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871154"/>
            <a:ext cx="5034961" cy="1145201"/>
          </a:xfrm>
        </p:spPr>
        <p:txBody>
          <a:bodyPr/>
          <a:lstStyle/>
          <a:p>
            <a:r>
              <a:rPr lang="fr-FR" dirty="0"/>
              <a:t>Take the </a:t>
            </a:r>
            <a:r>
              <a:rPr lang="fr-FR" dirty="0" err="1"/>
              <a:t>elements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Boon et al. (2024) and </a:t>
            </a:r>
            <a:r>
              <a:rPr lang="fr-FR" dirty="0" err="1"/>
              <a:t>see</a:t>
            </a:r>
            <a:r>
              <a:rPr lang="fr-FR" dirty="0"/>
              <a:t> if </a:t>
            </a:r>
            <a:r>
              <a:rPr lang="fr-FR" dirty="0" err="1"/>
              <a:t>we</a:t>
            </a:r>
            <a:r>
              <a:rPr lang="fr-FR" dirty="0"/>
              <a:t> can use </a:t>
            </a:r>
            <a:r>
              <a:rPr lang="fr-FR" dirty="0" err="1"/>
              <a:t>them</a:t>
            </a:r>
            <a:r>
              <a:rPr lang="fr-FR" dirty="0"/>
              <a:t> in the </a:t>
            </a:r>
            <a:r>
              <a:rPr lang="fr-FR" dirty="0" err="1"/>
              <a:t>context</a:t>
            </a:r>
            <a:r>
              <a:rPr lang="fr-FR" dirty="0"/>
              <a:t> of TRACCS</a:t>
            </a:r>
          </a:p>
        </p:txBody>
      </p:sp>
    </p:spTree>
    <p:extLst>
      <p:ext uri="{BB962C8B-B14F-4D97-AF65-F5344CB8AC3E}">
        <p14:creationId xmlns:p14="http://schemas.microsoft.com/office/powerpoint/2010/main" val="1516509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9FD24-40AB-AE34-8658-DF1E5D06B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A151A0-1A7B-56A5-91C5-E2D7F3262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E8EEF0D-438A-28FD-1FFE-4B011D0AD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79F7557-3AAF-BB27-B37A-37326AF84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271" y="811911"/>
            <a:ext cx="3235453" cy="7307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Flèche vers le bas 9">
            <a:extLst>
              <a:ext uri="{FF2B5EF4-FFF2-40B4-BE49-F238E27FC236}">
                <a16:creationId xmlns:a16="http://schemas.microsoft.com/office/drawing/2014/main" id="{238523AD-4182-7932-48AD-0994A84C701E}"/>
              </a:ext>
            </a:extLst>
          </p:cNvPr>
          <p:cNvSpPr/>
          <p:nvPr/>
        </p:nvSpPr>
        <p:spPr>
          <a:xfrm>
            <a:off x="6831074" y="1554212"/>
            <a:ext cx="474134" cy="3782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38E0DA-5451-C48A-FE57-1CABC8936B37}"/>
              </a:ext>
            </a:extLst>
          </p:cNvPr>
          <p:cNvSpPr txBox="1"/>
          <p:nvPr/>
        </p:nvSpPr>
        <p:spPr>
          <a:xfrm>
            <a:off x="6047605" y="1943962"/>
            <a:ext cx="19490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/>
              <a:t>37 initial </a:t>
            </a:r>
            <a:r>
              <a:rPr lang="fr-FR" b="1" dirty="0" err="1"/>
              <a:t>elements</a:t>
            </a:r>
            <a:endParaRPr lang="fr-FR" b="1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B9E327-AC7C-C6FE-ED48-1121E22D90AE}"/>
              </a:ext>
            </a:extLst>
          </p:cNvPr>
          <p:cNvGrpSpPr/>
          <p:nvPr/>
        </p:nvGrpSpPr>
        <p:grpSpPr>
          <a:xfrm>
            <a:off x="608698" y="2340876"/>
            <a:ext cx="3522035" cy="2119004"/>
            <a:chOff x="699978" y="1130974"/>
            <a:chExt cx="8441909" cy="533198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AB4E68C-E320-E24E-70F8-86DB4B0E1F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98"/>
            <a:stretch/>
          </p:blipFill>
          <p:spPr>
            <a:xfrm>
              <a:off x="699978" y="1130974"/>
              <a:ext cx="8121056" cy="5331986"/>
            </a:xfrm>
            <a:prstGeom prst="rect">
              <a:avLst/>
            </a:prstGeom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CEE3B86-9EC7-4D64-3B97-2CACE1A4B856}"/>
                </a:ext>
              </a:extLst>
            </p:cNvPr>
            <p:cNvSpPr/>
            <p:nvPr/>
          </p:nvSpPr>
          <p:spPr>
            <a:xfrm>
              <a:off x="7571784" y="2808891"/>
              <a:ext cx="1570103" cy="1384153"/>
            </a:xfrm>
            <a:prstGeom prst="ellipse">
              <a:avLst/>
            </a:prstGeom>
            <a:noFill/>
            <a:ln w="9525">
              <a:solidFill>
                <a:srgbClr val="E4E6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710CDBE-98CF-7B77-A35D-062F765C0278}"/>
              </a:ext>
            </a:extLst>
          </p:cNvPr>
          <p:cNvCxnSpPr>
            <a:cxnSpLocks/>
          </p:cNvCxnSpPr>
          <p:nvPr/>
        </p:nvCxnSpPr>
        <p:spPr>
          <a:xfrm flipH="1">
            <a:off x="3096396" y="2135797"/>
            <a:ext cx="2836232" cy="6896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1B4BA61C-13D9-F792-B4D3-60ED6F3CF36F}"/>
              </a:ext>
            </a:extLst>
          </p:cNvPr>
          <p:cNvSpPr txBox="1"/>
          <p:nvPr/>
        </p:nvSpPr>
        <p:spPr>
          <a:xfrm>
            <a:off x="3835913" y="1993270"/>
            <a:ext cx="147217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Round 1</a:t>
            </a:r>
          </a:p>
          <a:p>
            <a:pPr algn="ctr"/>
            <a:r>
              <a:rPr lang="fr-FR" dirty="0"/>
              <a:t>Additions? Suggestions?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F92A3B5-29A9-1C73-064D-C17AC71648B0}"/>
              </a:ext>
            </a:extLst>
          </p:cNvPr>
          <p:cNvSpPr txBox="1"/>
          <p:nvPr/>
        </p:nvSpPr>
        <p:spPr>
          <a:xfrm>
            <a:off x="5788880" y="3234618"/>
            <a:ext cx="22426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Round 2</a:t>
            </a:r>
          </a:p>
          <a:p>
            <a:r>
              <a:rPr lang="fr-FR" dirty="0"/>
              <a:t>Online Poll: essential?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A87A572-A1C4-D3F9-0BE2-38D8516F9C6A}"/>
              </a:ext>
            </a:extLst>
          </p:cNvPr>
          <p:cNvCxnSpPr>
            <a:cxnSpLocks/>
          </p:cNvCxnSpPr>
          <p:nvPr/>
        </p:nvCxnSpPr>
        <p:spPr>
          <a:xfrm flipV="1">
            <a:off x="4159602" y="2825496"/>
            <a:ext cx="1773026" cy="3114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1AFB908-A285-7E0F-840D-8CB8DDF811D7}"/>
              </a:ext>
            </a:extLst>
          </p:cNvPr>
          <p:cNvCxnSpPr>
            <a:cxnSpLocks/>
          </p:cNvCxnSpPr>
          <p:nvPr/>
        </p:nvCxnSpPr>
        <p:spPr>
          <a:xfrm flipH="1" flipV="1">
            <a:off x="4251960" y="3465576"/>
            <a:ext cx="1451763" cy="976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FF31485B-89B9-9450-361C-F8A5F3BBD0F2}"/>
              </a:ext>
            </a:extLst>
          </p:cNvPr>
          <p:cNvSpPr txBox="1"/>
          <p:nvPr/>
        </p:nvSpPr>
        <p:spPr>
          <a:xfrm>
            <a:off x="6005759" y="2633570"/>
            <a:ext cx="13452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err="1"/>
              <a:t>Updated</a:t>
            </a:r>
            <a:r>
              <a:rPr lang="fr-FR" b="1" dirty="0"/>
              <a:t> </a:t>
            </a:r>
            <a:r>
              <a:rPr lang="fr-FR" b="1" dirty="0" err="1"/>
              <a:t>list</a:t>
            </a:r>
            <a:endParaRPr lang="fr-FR" b="1" dirty="0"/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FD1338FF-D953-EFFD-2F6C-18D6B4C12364}"/>
              </a:ext>
            </a:extLst>
          </p:cNvPr>
          <p:cNvCxnSpPr>
            <a:cxnSpLocks/>
          </p:cNvCxnSpPr>
          <p:nvPr/>
        </p:nvCxnSpPr>
        <p:spPr>
          <a:xfrm flipH="1">
            <a:off x="6288617" y="3019502"/>
            <a:ext cx="356445" cy="2348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7FB38AF0-803C-205A-334A-2E28001D1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871154"/>
            <a:ext cx="5034961" cy="1145201"/>
          </a:xfrm>
        </p:spPr>
        <p:txBody>
          <a:bodyPr/>
          <a:lstStyle/>
          <a:p>
            <a:r>
              <a:rPr lang="fr-FR" dirty="0"/>
              <a:t>Take the </a:t>
            </a:r>
            <a:r>
              <a:rPr lang="fr-FR" dirty="0" err="1"/>
              <a:t>elements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Boon et al. (2024) and </a:t>
            </a:r>
            <a:r>
              <a:rPr lang="fr-FR" dirty="0" err="1"/>
              <a:t>see</a:t>
            </a:r>
            <a:r>
              <a:rPr lang="fr-FR" dirty="0"/>
              <a:t> if </a:t>
            </a:r>
            <a:r>
              <a:rPr lang="fr-FR" dirty="0" err="1"/>
              <a:t>we</a:t>
            </a:r>
            <a:r>
              <a:rPr lang="fr-FR" dirty="0"/>
              <a:t> can use </a:t>
            </a:r>
            <a:r>
              <a:rPr lang="fr-FR" dirty="0" err="1"/>
              <a:t>them</a:t>
            </a:r>
            <a:r>
              <a:rPr lang="fr-FR" dirty="0"/>
              <a:t> in the </a:t>
            </a:r>
            <a:r>
              <a:rPr lang="fr-FR" dirty="0" err="1"/>
              <a:t>context</a:t>
            </a:r>
            <a:r>
              <a:rPr lang="fr-FR" dirty="0"/>
              <a:t> of TRACCS</a:t>
            </a:r>
          </a:p>
        </p:txBody>
      </p:sp>
    </p:spTree>
    <p:extLst>
      <p:ext uri="{BB962C8B-B14F-4D97-AF65-F5344CB8AC3E}">
        <p14:creationId xmlns:p14="http://schemas.microsoft.com/office/powerpoint/2010/main" val="2270987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47C56-5E37-BBE0-5EEC-72548F037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1DEFD-467D-A2A7-6F3D-78FBEC8F4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3AD549-0462-4272-2C94-BF41123DD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C9B76F-BA98-DDFB-B148-2BCC2EED0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271" y="811911"/>
            <a:ext cx="3235453" cy="7307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Flèche vers le bas 9">
            <a:extLst>
              <a:ext uri="{FF2B5EF4-FFF2-40B4-BE49-F238E27FC236}">
                <a16:creationId xmlns:a16="http://schemas.microsoft.com/office/drawing/2014/main" id="{AE5E6895-D1DA-728F-4690-4EE1CFC92E8F}"/>
              </a:ext>
            </a:extLst>
          </p:cNvPr>
          <p:cNvSpPr/>
          <p:nvPr/>
        </p:nvSpPr>
        <p:spPr>
          <a:xfrm>
            <a:off x="6831074" y="1554212"/>
            <a:ext cx="474134" cy="3782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0721DD0-AF9B-8732-9496-5A45771EEC3E}"/>
              </a:ext>
            </a:extLst>
          </p:cNvPr>
          <p:cNvSpPr txBox="1"/>
          <p:nvPr/>
        </p:nvSpPr>
        <p:spPr>
          <a:xfrm>
            <a:off x="6047605" y="1943962"/>
            <a:ext cx="19490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/>
              <a:t>37 initial </a:t>
            </a:r>
            <a:r>
              <a:rPr lang="fr-FR" b="1" dirty="0" err="1"/>
              <a:t>elements</a:t>
            </a:r>
            <a:endParaRPr lang="fr-FR" b="1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BEDEB44-5495-F81D-1B83-DB2A2D1B9CCB}"/>
              </a:ext>
            </a:extLst>
          </p:cNvPr>
          <p:cNvGrpSpPr/>
          <p:nvPr/>
        </p:nvGrpSpPr>
        <p:grpSpPr>
          <a:xfrm>
            <a:off x="608698" y="2340876"/>
            <a:ext cx="3522035" cy="2119004"/>
            <a:chOff x="699978" y="1130974"/>
            <a:chExt cx="8441909" cy="533198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3122F90-AA9B-D72E-897B-40152F3EF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98"/>
            <a:stretch/>
          </p:blipFill>
          <p:spPr>
            <a:xfrm>
              <a:off x="699978" y="1130974"/>
              <a:ext cx="8121056" cy="5331986"/>
            </a:xfrm>
            <a:prstGeom prst="rect">
              <a:avLst/>
            </a:prstGeom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302C6E31-95F6-DEDD-F3D3-95A7822068F9}"/>
                </a:ext>
              </a:extLst>
            </p:cNvPr>
            <p:cNvSpPr/>
            <p:nvPr/>
          </p:nvSpPr>
          <p:spPr>
            <a:xfrm>
              <a:off x="7571784" y="2808891"/>
              <a:ext cx="1570103" cy="1384153"/>
            </a:xfrm>
            <a:prstGeom prst="ellipse">
              <a:avLst/>
            </a:prstGeom>
            <a:noFill/>
            <a:ln w="9525">
              <a:solidFill>
                <a:srgbClr val="E4E6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08F321E7-9758-6E32-2BF2-11C3CB6DF118}"/>
              </a:ext>
            </a:extLst>
          </p:cNvPr>
          <p:cNvCxnSpPr>
            <a:cxnSpLocks/>
          </p:cNvCxnSpPr>
          <p:nvPr/>
        </p:nvCxnSpPr>
        <p:spPr>
          <a:xfrm flipH="1">
            <a:off x="3096396" y="2135797"/>
            <a:ext cx="2836232" cy="6896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88B39669-B35A-C9B6-D489-331419392129}"/>
              </a:ext>
            </a:extLst>
          </p:cNvPr>
          <p:cNvSpPr txBox="1"/>
          <p:nvPr/>
        </p:nvSpPr>
        <p:spPr>
          <a:xfrm>
            <a:off x="3835913" y="1993270"/>
            <a:ext cx="147217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Round 1</a:t>
            </a:r>
          </a:p>
          <a:p>
            <a:pPr algn="ctr"/>
            <a:r>
              <a:rPr lang="fr-FR" dirty="0"/>
              <a:t>Additions? Suggestions?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F2D680E-CC26-2048-3DE6-54C0FDB868D4}"/>
              </a:ext>
            </a:extLst>
          </p:cNvPr>
          <p:cNvSpPr txBox="1"/>
          <p:nvPr/>
        </p:nvSpPr>
        <p:spPr>
          <a:xfrm>
            <a:off x="5788880" y="3234618"/>
            <a:ext cx="22426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Round 2</a:t>
            </a:r>
          </a:p>
          <a:p>
            <a:r>
              <a:rPr lang="fr-FR" dirty="0"/>
              <a:t>Online Poll: essential?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03CA542A-94D4-134B-1526-CC06EE593D01}"/>
              </a:ext>
            </a:extLst>
          </p:cNvPr>
          <p:cNvCxnSpPr>
            <a:cxnSpLocks/>
          </p:cNvCxnSpPr>
          <p:nvPr/>
        </p:nvCxnSpPr>
        <p:spPr>
          <a:xfrm flipV="1">
            <a:off x="4159602" y="2825496"/>
            <a:ext cx="1773026" cy="3114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581DEE7-C4C2-F75A-0E04-F301C7AA4FDA}"/>
              </a:ext>
            </a:extLst>
          </p:cNvPr>
          <p:cNvCxnSpPr>
            <a:cxnSpLocks/>
          </p:cNvCxnSpPr>
          <p:nvPr/>
        </p:nvCxnSpPr>
        <p:spPr>
          <a:xfrm flipH="1" flipV="1">
            <a:off x="4251960" y="3465576"/>
            <a:ext cx="1451763" cy="976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93BB8E4F-C368-4A13-2177-CFD5CE045872}"/>
              </a:ext>
            </a:extLst>
          </p:cNvPr>
          <p:cNvSpPr txBox="1"/>
          <p:nvPr/>
        </p:nvSpPr>
        <p:spPr>
          <a:xfrm>
            <a:off x="6005759" y="2633570"/>
            <a:ext cx="13452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err="1"/>
              <a:t>Updated</a:t>
            </a:r>
            <a:r>
              <a:rPr lang="fr-FR" b="1" dirty="0"/>
              <a:t> </a:t>
            </a:r>
            <a:r>
              <a:rPr lang="fr-FR" b="1" dirty="0" err="1"/>
              <a:t>list</a:t>
            </a:r>
            <a:endParaRPr lang="fr-FR" b="1" dirty="0"/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7E24B790-C4D6-05F7-DDB5-78A4DE170785}"/>
              </a:ext>
            </a:extLst>
          </p:cNvPr>
          <p:cNvCxnSpPr>
            <a:cxnSpLocks/>
          </p:cNvCxnSpPr>
          <p:nvPr/>
        </p:nvCxnSpPr>
        <p:spPr>
          <a:xfrm flipH="1">
            <a:off x="6288617" y="3019502"/>
            <a:ext cx="356445" cy="2348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B761FFA8-DF60-A3C1-F5CE-99FC45592147}"/>
              </a:ext>
            </a:extLst>
          </p:cNvPr>
          <p:cNvCxnSpPr>
            <a:cxnSpLocks/>
          </p:cNvCxnSpPr>
          <p:nvPr/>
        </p:nvCxnSpPr>
        <p:spPr>
          <a:xfrm>
            <a:off x="3603360" y="3837647"/>
            <a:ext cx="865012" cy="3594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FE2F67CF-7433-8E7A-695F-04A9E36F7C4D}"/>
              </a:ext>
            </a:extLst>
          </p:cNvPr>
          <p:cNvSpPr/>
          <p:nvPr/>
        </p:nvSpPr>
        <p:spPr>
          <a:xfrm>
            <a:off x="4468372" y="4055772"/>
            <a:ext cx="3797804" cy="99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FC78556-442C-1F3B-CBD3-FB589DCA6CA4}"/>
              </a:ext>
            </a:extLst>
          </p:cNvPr>
          <p:cNvSpPr txBox="1"/>
          <p:nvPr/>
        </p:nvSpPr>
        <p:spPr>
          <a:xfrm>
            <a:off x="4578662" y="4084697"/>
            <a:ext cx="358444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Round 3 and 4</a:t>
            </a:r>
          </a:p>
          <a:p>
            <a:pPr algn="ctr"/>
            <a:r>
              <a:rPr lang="fr-FR" dirty="0"/>
              <a:t>2-days workshop + </a:t>
            </a:r>
            <a:r>
              <a:rPr lang="fr-FR" dirty="0" err="1"/>
              <a:t>Finalizing</a:t>
            </a:r>
            <a:r>
              <a:rPr lang="fr-FR" dirty="0"/>
              <a:t> a </a:t>
            </a:r>
            <a:r>
              <a:rPr lang="fr-FR" dirty="0" err="1"/>
              <a:t>list</a:t>
            </a:r>
            <a:r>
              <a:rPr lang="fr-FR" dirty="0"/>
              <a:t> of essential </a:t>
            </a:r>
            <a:r>
              <a:rPr lang="fr-FR" dirty="0" err="1"/>
              <a:t>elements</a:t>
            </a:r>
            <a:endParaRPr lang="fr-FR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D945559-12CC-6693-963E-83EED1923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871154"/>
            <a:ext cx="5034961" cy="1145201"/>
          </a:xfrm>
        </p:spPr>
        <p:txBody>
          <a:bodyPr/>
          <a:lstStyle/>
          <a:p>
            <a:r>
              <a:rPr lang="fr-FR" dirty="0"/>
              <a:t>Take the </a:t>
            </a:r>
            <a:r>
              <a:rPr lang="fr-FR" dirty="0" err="1"/>
              <a:t>elements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Boon et al. (2024) and </a:t>
            </a:r>
            <a:r>
              <a:rPr lang="fr-FR" dirty="0" err="1"/>
              <a:t>see</a:t>
            </a:r>
            <a:r>
              <a:rPr lang="fr-FR" dirty="0"/>
              <a:t> if </a:t>
            </a:r>
            <a:r>
              <a:rPr lang="fr-FR" dirty="0" err="1"/>
              <a:t>we</a:t>
            </a:r>
            <a:r>
              <a:rPr lang="fr-FR" dirty="0"/>
              <a:t> can use </a:t>
            </a:r>
            <a:r>
              <a:rPr lang="fr-FR" dirty="0" err="1"/>
              <a:t>them</a:t>
            </a:r>
            <a:r>
              <a:rPr lang="fr-FR" dirty="0"/>
              <a:t> in the </a:t>
            </a:r>
            <a:r>
              <a:rPr lang="fr-FR" dirty="0" err="1"/>
              <a:t>context</a:t>
            </a:r>
            <a:r>
              <a:rPr lang="fr-FR" dirty="0"/>
              <a:t> of TRACCS</a:t>
            </a:r>
          </a:p>
        </p:txBody>
      </p:sp>
    </p:spTree>
    <p:extLst>
      <p:ext uri="{BB962C8B-B14F-4D97-AF65-F5344CB8AC3E}">
        <p14:creationId xmlns:p14="http://schemas.microsoft.com/office/powerpoint/2010/main" val="494336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AEDF0-70BE-FFA5-A0B8-A738DD833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EE4C15-1B69-F57B-AC42-1FAAF0DC2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F020797-615F-FF56-3389-C89383BB8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94D1B1E-843E-4D77-4DED-9E6470133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396" y="1999149"/>
            <a:ext cx="6849208" cy="1145201"/>
          </a:xfrm>
        </p:spPr>
        <p:txBody>
          <a:bodyPr/>
          <a:lstStyle/>
          <a:p>
            <a:pPr algn="ctr"/>
            <a:r>
              <a:rPr lang="fr-FR" dirty="0"/>
              <a:t>11 out of 12 </a:t>
            </a:r>
            <a:r>
              <a:rPr lang="fr-FR" dirty="0" err="1"/>
              <a:t>elements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Boon et al. (2024)</a:t>
            </a:r>
            <a:br>
              <a:rPr lang="fr-FR" dirty="0"/>
            </a:br>
            <a:r>
              <a:rPr lang="fr-FR" dirty="0"/>
              <a:t>+ 2 </a:t>
            </a:r>
            <a:r>
              <a:rPr lang="fr-FR" dirty="0" err="1"/>
              <a:t>from</a:t>
            </a:r>
            <a:r>
              <a:rPr lang="fr-FR" dirty="0"/>
              <a:t> initial </a:t>
            </a:r>
            <a:r>
              <a:rPr lang="fr-FR" dirty="0" err="1"/>
              <a:t>list</a:t>
            </a:r>
            <a:r>
              <a:rPr lang="fr-FR" dirty="0"/>
              <a:t> + 2 new </a:t>
            </a:r>
            <a:r>
              <a:rPr lang="fr-FR" dirty="0" err="1"/>
              <a:t>elements</a:t>
            </a:r>
            <a:r>
              <a:rPr lang="fr-FR" dirty="0"/>
              <a:t> + </a:t>
            </a:r>
            <a:r>
              <a:rPr lang="fr-FR" dirty="0" err="1"/>
              <a:t>merging</a:t>
            </a:r>
            <a:br>
              <a:rPr lang="fr-FR" dirty="0"/>
            </a:br>
            <a:r>
              <a:rPr lang="fr-FR" dirty="0"/>
              <a:t>= </a:t>
            </a:r>
            <a:r>
              <a:rPr lang="fr-FR" dirty="0">
                <a:solidFill>
                  <a:schemeClr val="accent1"/>
                </a:solidFill>
              </a:rPr>
              <a:t>a new </a:t>
            </a:r>
            <a:r>
              <a:rPr lang="fr-FR" dirty="0" err="1">
                <a:solidFill>
                  <a:schemeClr val="accent1"/>
                </a:solidFill>
              </a:rPr>
              <a:t>list</a:t>
            </a:r>
            <a:r>
              <a:rPr lang="fr-FR" dirty="0">
                <a:solidFill>
                  <a:schemeClr val="accent1"/>
                </a:solidFill>
              </a:rPr>
              <a:t> of 12 </a:t>
            </a:r>
            <a:r>
              <a:rPr lang="fr-FR" dirty="0" err="1">
                <a:solidFill>
                  <a:schemeClr val="accent1"/>
                </a:solidFill>
              </a:rPr>
              <a:t>elements</a:t>
            </a:r>
            <a:endParaRPr lang="fr-FR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113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EF258-DD67-606A-DC31-4ACA1B2E9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604D421-A044-C779-BA3C-5AAFC7272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9F386B-876D-11B4-3C76-A19D1F8B6F6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57903C74-D084-8C33-7001-7CC99E35E690}"/>
              </a:ext>
            </a:extLst>
          </p:cNvPr>
          <p:cNvGraphicFramePr>
            <a:graphicFrameLocks noGrp="1"/>
          </p:cNvGraphicFramePr>
          <p:nvPr/>
        </p:nvGraphicFramePr>
        <p:xfrm>
          <a:off x="2268456" y="26813"/>
          <a:ext cx="6214100" cy="502758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14100">
                  <a:extLst>
                    <a:ext uri="{9D8B030D-6E8A-4147-A177-3AD203B41FA5}">
                      <a16:colId xmlns:a16="http://schemas.microsoft.com/office/drawing/2014/main" val="805607683"/>
                    </a:ext>
                  </a:extLst>
                </a:gridCol>
              </a:tblGrid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1.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process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includes</a:t>
                      </a:r>
                      <a:r>
                        <a:rPr lang="fr-FR" sz="1600" b="1" dirty="0"/>
                        <a:t> all relevant or </a:t>
                      </a:r>
                      <a:r>
                        <a:rPr lang="fr-FR" sz="1600" b="1" dirty="0" err="1"/>
                        <a:t>concerned</a:t>
                      </a:r>
                      <a:r>
                        <a:rPr lang="fr-FR" sz="1600" b="1" dirty="0"/>
                        <a:t> stakeholders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5920"/>
                  </a:ext>
                </a:extLst>
              </a:tr>
              <a:tr h="688976">
                <a:tc>
                  <a:txBody>
                    <a:bodyPr/>
                    <a:lstStyle/>
                    <a:p>
                      <a:r>
                        <a:rPr lang="fr-FR" sz="1600" b="1" dirty="0"/>
                        <a:t>2. </a:t>
                      </a:r>
                      <a:r>
                        <a:rPr lang="fr-FR" sz="1600" b="1" dirty="0" err="1"/>
                        <a:t>Users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producers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develop</a:t>
                      </a:r>
                      <a:r>
                        <a:rPr lang="fr-FR" sz="1600" b="1" dirty="0"/>
                        <a:t> a </a:t>
                      </a:r>
                      <a:r>
                        <a:rPr lang="fr-FR" sz="1600" b="1" dirty="0" err="1"/>
                        <a:t>mutual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understanding</a:t>
                      </a:r>
                      <a:r>
                        <a:rPr lang="fr-FR" sz="1600" b="1" dirty="0"/>
                        <a:t> and engage in a durable </a:t>
                      </a:r>
                      <a:r>
                        <a:rPr lang="fr-FR" sz="1600" b="1" dirty="0" err="1"/>
                        <a:t>dialog</a:t>
                      </a:r>
                      <a:r>
                        <a:rPr lang="fr-FR" sz="1600" b="1" dirty="0"/>
                        <a:t>; </a:t>
                      </a:r>
                      <a:r>
                        <a:rPr lang="fr-FR" sz="1600" b="1" dirty="0" err="1"/>
                        <a:t>they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agree</a:t>
                      </a:r>
                      <a:r>
                        <a:rPr lang="fr-FR" sz="1600" b="1" dirty="0"/>
                        <a:t> on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approach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761325"/>
                  </a:ext>
                </a:extLst>
              </a:tr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3. The information in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based</a:t>
                      </a:r>
                      <a:r>
                        <a:rPr lang="fr-FR" sz="1600" b="1" dirty="0"/>
                        <a:t> on up-to-date </a:t>
                      </a:r>
                      <a:r>
                        <a:rPr lang="fr-FR" sz="1600" b="1" dirty="0" err="1"/>
                        <a:t>scientific</a:t>
                      </a:r>
                      <a:r>
                        <a:rPr lang="fr-FR" sz="1600" b="1" dirty="0"/>
                        <a:t> and local </a:t>
                      </a:r>
                      <a:r>
                        <a:rPr lang="fr-FR" sz="1600" b="1" dirty="0" err="1"/>
                        <a:t>knowledges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98038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fr-FR" sz="1600" b="1" dirty="0"/>
                        <a:t>4. The information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relevant/</a:t>
                      </a:r>
                      <a:r>
                        <a:rPr lang="fr-FR" sz="1600" b="1" dirty="0" err="1"/>
                        <a:t>salient</a:t>
                      </a:r>
                      <a:r>
                        <a:rPr lang="fr-FR" sz="1600" b="1" dirty="0"/>
                        <a:t>,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 to the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context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26421"/>
                  </a:ext>
                </a:extLst>
              </a:tr>
              <a:tr h="344648">
                <a:tc>
                  <a:txBody>
                    <a:bodyPr/>
                    <a:lstStyle/>
                    <a:p>
                      <a:r>
                        <a:rPr lang="fr-FR" sz="1600" b="1" dirty="0"/>
                        <a:t>5. </a:t>
                      </a:r>
                      <a:r>
                        <a:rPr lang="fr-FR" sz="1600" b="1" dirty="0" err="1"/>
                        <a:t>Transparency</a:t>
                      </a:r>
                      <a:r>
                        <a:rPr lang="fr-FR" sz="1600" b="1" dirty="0"/>
                        <a:t> of data, </a:t>
                      </a:r>
                      <a:r>
                        <a:rPr lang="fr-FR" sz="1600" b="1" dirty="0" err="1"/>
                        <a:t>methods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results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243281"/>
                  </a:ext>
                </a:extLst>
              </a:tr>
              <a:tr h="306955">
                <a:tc>
                  <a:txBody>
                    <a:bodyPr/>
                    <a:lstStyle/>
                    <a:p>
                      <a:r>
                        <a:rPr lang="fr-FR" sz="1600" b="1" dirty="0"/>
                        <a:t>6. The communication format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suitable</a:t>
                      </a:r>
                      <a:r>
                        <a:rPr lang="fr-FR" sz="1600" b="1" dirty="0"/>
                        <a:t> to </a:t>
                      </a:r>
                      <a:r>
                        <a:rPr lang="fr-FR" sz="1600" b="1" dirty="0" err="1"/>
                        <a:t>users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229129"/>
                  </a:ext>
                </a:extLst>
              </a:tr>
              <a:tr h="315993">
                <a:tc>
                  <a:txBody>
                    <a:bodyPr/>
                    <a:lstStyle/>
                    <a:p>
                      <a:r>
                        <a:rPr lang="fr-FR" sz="1600" b="1" dirty="0"/>
                        <a:t>7. Follow up, </a:t>
                      </a:r>
                      <a:r>
                        <a:rPr lang="fr-FR" sz="1600" b="1" dirty="0" err="1"/>
                        <a:t>evaluation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teaching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learning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129762"/>
                  </a:ext>
                </a:extLst>
              </a:tr>
              <a:tr h="303427">
                <a:tc>
                  <a:txBody>
                    <a:bodyPr/>
                    <a:lstStyle/>
                    <a:p>
                      <a:r>
                        <a:rPr lang="fr-FR" sz="1600" b="1" dirty="0"/>
                        <a:t>8. </a:t>
                      </a:r>
                      <a:r>
                        <a:rPr lang="fr-FR" sz="1600" b="1" dirty="0" err="1"/>
                        <a:t>Timely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delivery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167242"/>
                  </a:ext>
                </a:extLst>
              </a:tr>
              <a:tr h="340271">
                <a:tc>
                  <a:txBody>
                    <a:bodyPr/>
                    <a:lstStyle/>
                    <a:p>
                      <a:r>
                        <a:rPr lang="fr-FR" sz="1600" b="1" dirty="0"/>
                        <a:t>9.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contributes</a:t>
                      </a:r>
                      <a:r>
                        <a:rPr lang="fr-FR" sz="1600" b="1" dirty="0"/>
                        <a:t> to a </a:t>
                      </a:r>
                      <a:r>
                        <a:rPr lang="fr-FR" sz="1600" b="1" dirty="0" err="1"/>
                        <a:t>practical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for adaptation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622043"/>
                  </a:ext>
                </a:extLst>
              </a:tr>
              <a:tr h="310923">
                <a:tc>
                  <a:txBody>
                    <a:bodyPr/>
                    <a:lstStyle/>
                    <a:p>
                      <a:r>
                        <a:rPr lang="fr-FR" sz="1600" b="1" dirty="0"/>
                        <a:t>10.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fair</a:t>
                      </a:r>
                      <a:r>
                        <a:rPr lang="fr-FR" sz="1600" b="1" dirty="0"/>
                        <a:t> (</a:t>
                      </a:r>
                      <a:r>
                        <a:rPr lang="fr-FR" sz="1600" b="1" dirty="0" err="1"/>
                        <a:t>avoid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negative</a:t>
                      </a:r>
                      <a:r>
                        <a:rPr lang="fr-FR" sz="1600" b="1" dirty="0"/>
                        <a:t> impact)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48851"/>
                  </a:ext>
                </a:extLst>
              </a:tr>
              <a:tr h="349788">
                <a:tc>
                  <a:txBody>
                    <a:bodyPr/>
                    <a:lstStyle/>
                    <a:p>
                      <a:r>
                        <a:rPr lang="fr-FR" sz="1600" b="1" dirty="0"/>
                        <a:t>11.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sustainable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717578"/>
                  </a:ext>
                </a:extLst>
              </a:tr>
              <a:tr h="307390">
                <a:tc>
                  <a:txBody>
                    <a:bodyPr/>
                    <a:lstStyle/>
                    <a:p>
                      <a:r>
                        <a:rPr lang="fr-FR" sz="1600" b="1" dirty="0"/>
                        <a:t>12.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reaches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its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target</a:t>
                      </a:r>
                      <a:r>
                        <a:rPr lang="fr-FR" sz="1600" b="1" dirty="0"/>
                        <a:t> audience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633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8591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13F8-6DE2-CE19-A1F7-1E99CF13B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4DE879-A8E4-6B2E-D9E2-F3074824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CC0EA0-8329-FBBF-3A84-3222D6AE2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4CDE42-66F3-0E0E-2005-AC1DDC4E642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41C559F5-6137-83A8-95A6-B930C2E8DE45}"/>
              </a:ext>
            </a:extLst>
          </p:cNvPr>
          <p:cNvGraphicFramePr>
            <a:graphicFrameLocks noGrp="1"/>
          </p:cNvGraphicFramePr>
          <p:nvPr/>
        </p:nvGraphicFramePr>
        <p:xfrm>
          <a:off x="2268456" y="26813"/>
          <a:ext cx="6214100" cy="502758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14100">
                  <a:extLst>
                    <a:ext uri="{9D8B030D-6E8A-4147-A177-3AD203B41FA5}">
                      <a16:colId xmlns:a16="http://schemas.microsoft.com/office/drawing/2014/main" val="805607683"/>
                    </a:ext>
                  </a:extLst>
                </a:gridCol>
              </a:tblGrid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1.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process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includes</a:t>
                      </a:r>
                      <a:r>
                        <a:rPr lang="fr-FR" sz="1600" b="1" dirty="0"/>
                        <a:t> all relevant or </a:t>
                      </a:r>
                      <a:r>
                        <a:rPr lang="fr-FR" sz="1600" b="1" dirty="0" err="1"/>
                        <a:t>concerned</a:t>
                      </a:r>
                      <a:r>
                        <a:rPr lang="fr-FR" sz="1600" b="1" dirty="0"/>
                        <a:t> stakeholders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5920"/>
                  </a:ext>
                </a:extLst>
              </a:tr>
              <a:tr h="688976">
                <a:tc>
                  <a:txBody>
                    <a:bodyPr/>
                    <a:lstStyle/>
                    <a:p>
                      <a:r>
                        <a:rPr lang="fr-FR" sz="1600" b="1" dirty="0"/>
                        <a:t>2. </a:t>
                      </a:r>
                      <a:r>
                        <a:rPr lang="fr-FR" sz="1600" b="1" dirty="0" err="1"/>
                        <a:t>Users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producers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develop</a:t>
                      </a:r>
                      <a:r>
                        <a:rPr lang="fr-FR" sz="1600" b="1" dirty="0"/>
                        <a:t> a </a:t>
                      </a:r>
                      <a:r>
                        <a:rPr lang="fr-FR" sz="1600" b="1" dirty="0" err="1"/>
                        <a:t>mutual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understanding</a:t>
                      </a:r>
                      <a:r>
                        <a:rPr lang="fr-FR" sz="1600" b="1" dirty="0"/>
                        <a:t> and engage in a durable </a:t>
                      </a:r>
                      <a:r>
                        <a:rPr lang="fr-FR" sz="1600" b="1" dirty="0" err="1"/>
                        <a:t>dialog</a:t>
                      </a:r>
                      <a:r>
                        <a:rPr lang="fr-FR" sz="1600" b="1" dirty="0"/>
                        <a:t>; </a:t>
                      </a:r>
                      <a:r>
                        <a:rPr lang="fr-FR" sz="1600" b="1" dirty="0" err="1"/>
                        <a:t>they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agree</a:t>
                      </a:r>
                      <a:r>
                        <a:rPr lang="fr-FR" sz="1600" b="1" dirty="0"/>
                        <a:t> on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approach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761325"/>
                  </a:ext>
                </a:extLst>
              </a:tr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3. The information in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based</a:t>
                      </a:r>
                      <a:r>
                        <a:rPr lang="fr-FR" sz="1600" b="1" dirty="0"/>
                        <a:t> on up-to-date </a:t>
                      </a:r>
                      <a:r>
                        <a:rPr lang="fr-FR" sz="1600" b="1" dirty="0" err="1"/>
                        <a:t>scientific</a:t>
                      </a:r>
                      <a:r>
                        <a:rPr lang="fr-FR" sz="1600" b="1" dirty="0"/>
                        <a:t> and local </a:t>
                      </a:r>
                      <a:r>
                        <a:rPr lang="fr-FR" sz="1600" b="1" dirty="0" err="1"/>
                        <a:t>knowledges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98038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fr-FR" sz="1600" b="1" dirty="0"/>
                        <a:t>4. The information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relevant/</a:t>
                      </a:r>
                      <a:r>
                        <a:rPr lang="fr-FR" sz="1600" b="1" dirty="0" err="1"/>
                        <a:t>salient</a:t>
                      </a:r>
                      <a:r>
                        <a:rPr lang="fr-FR" sz="1600" b="1" dirty="0"/>
                        <a:t>,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 to the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context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26421"/>
                  </a:ext>
                </a:extLst>
              </a:tr>
              <a:tr h="344648">
                <a:tc>
                  <a:txBody>
                    <a:bodyPr/>
                    <a:lstStyle/>
                    <a:p>
                      <a:r>
                        <a:rPr lang="fr-FR" sz="1600" b="1" dirty="0"/>
                        <a:t>5. </a:t>
                      </a:r>
                      <a:r>
                        <a:rPr lang="fr-FR" sz="1600" b="1" dirty="0" err="1"/>
                        <a:t>Transparency</a:t>
                      </a:r>
                      <a:r>
                        <a:rPr lang="fr-FR" sz="1600" b="1" dirty="0"/>
                        <a:t> of data, </a:t>
                      </a:r>
                      <a:r>
                        <a:rPr lang="fr-FR" sz="1600" b="1" dirty="0" err="1"/>
                        <a:t>methods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results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243281"/>
                  </a:ext>
                </a:extLst>
              </a:tr>
              <a:tr h="306955">
                <a:tc>
                  <a:txBody>
                    <a:bodyPr/>
                    <a:lstStyle/>
                    <a:p>
                      <a:r>
                        <a:rPr lang="fr-FR" sz="1600" b="1" dirty="0"/>
                        <a:t>6. The communication format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suitable</a:t>
                      </a:r>
                      <a:r>
                        <a:rPr lang="fr-FR" sz="1600" b="1" dirty="0"/>
                        <a:t> to </a:t>
                      </a:r>
                      <a:r>
                        <a:rPr lang="fr-FR" sz="1600" b="1" dirty="0" err="1"/>
                        <a:t>users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229129"/>
                  </a:ext>
                </a:extLst>
              </a:tr>
              <a:tr h="315993">
                <a:tc>
                  <a:txBody>
                    <a:bodyPr/>
                    <a:lstStyle/>
                    <a:p>
                      <a:r>
                        <a:rPr lang="fr-FR" sz="1600" b="1" dirty="0"/>
                        <a:t>7. Follow up, </a:t>
                      </a:r>
                      <a:r>
                        <a:rPr lang="fr-FR" sz="1600" b="1" dirty="0" err="1"/>
                        <a:t>evaluation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teaching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learning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129762"/>
                  </a:ext>
                </a:extLst>
              </a:tr>
              <a:tr h="303427">
                <a:tc>
                  <a:txBody>
                    <a:bodyPr/>
                    <a:lstStyle/>
                    <a:p>
                      <a:r>
                        <a:rPr lang="fr-FR" sz="1600" b="1" dirty="0"/>
                        <a:t>8. </a:t>
                      </a:r>
                      <a:r>
                        <a:rPr lang="fr-FR" sz="1600" b="1" dirty="0" err="1"/>
                        <a:t>Timely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delivery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167242"/>
                  </a:ext>
                </a:extLst>
              </a:tr>
              <a:tr h="340271">
                <a:tc>
                  <a:txBody>
                    <a:bodyPr/>
                    <a:lstStyle/>
                    <a:p>
                      <a:r>
                        <a:rPr lang="fr-FR" sz="1600" b="1" dirty="0"/>
                        <a:t>9.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contributes</a:t>
                      </a:r>
                      <a:r>
                        <a:rPr lang="fr-FR" sz="1600" b="1" dirty="0"/>
                        <a:t> to a </a:t>
                      </a:r>
                      <a:r>
                        <a:rPr lang="fr-FR" sz="1600" b="1" dirty="0" err="1"/>
                        <a:t>practical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for adaptation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622043"/>
                  </a:ext>
                </a:extLst>
              </a:tr>
              <a:tr h="310923">
                <a:tc>
                  <a:txBody>
                    <a:bodyPr/>
                    <a:lstStyle/>
                    <a:p>
                      <a:r>
                        <a:rPr lang="fr-FR" sz="1600" b="1" dirty="0"/>
                        <a:t>10.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fair</a:t>
                      </a:r>
                      <a:r>
                        <a:rPr lang="fr-FR" sz="1600" b="1" dirty="0"/>
                        <a:t> (</a:t>
                      </a:r>
                      <a:r>
                        <a:rPr lang="fr-FR" sz="1600" b="1" dirty="0" err="1"/>
                        <a:t>avoid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negative</a:t>
                      </a:r>
                      <a:r>
                        <a:rPr lang="fr-FR" sz="1600" b="1" dirty="0"/>
                        <a:t> impact)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48851"/>
                  </a:ext>
                </a:extLst>
              </a:tr>
              <a:tr h="349788">
                <a:tc>
                  <a:txBody>
                    <a:bodyPr/>
                    <a:lstStyle/>
                    <a:p>
                      <a:r>
                        <a:rPr lang="fr-FR" sz="1600" b="1" dirty="0"/>
                        <a:t>11.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sustainable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717578"/>
                  </a:ext>
                </a:extLst>
              </a:tr>
              <a:tr h="307390">
                <a:tc>
                  <a:txBody>
                    <a:bodyPr/>
                    <a:lstStyle/>
                    <a:p>
                      <a:r>
                        <a:rPr lang="fr-FR" sz="1600" b="1" dirty="0"/>
                        <a:t>12.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reaches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its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target</a:t>
                      </a:r>
                      <a:r>
                        <a:rPr lang="fr-FR" sz="1600" b="1" dirty="0"/>
                        <a:t> audience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63350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5F50F6F-3E21-1EEC-974D-1A957FD7C804}"/>
              </a:ext>
            </a:extLst>
          </p:cNvPr>
          <p:cNvSpPr/>
          <p:nvPr/>
        </p:nvSpPr>
        <p:spPr>
          <a:xfrm>
            <a:off x="2245444" y="54864"/>
            <a:ext cx="6214100" cy="543946"/>
          </a:xfrm>
          <a:prstGeom prst="rect">
            <a:avLst/>
          </a:prstGeom>
          <a:noFill/>
          <a:ln w="4762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D662D54-6BEF-C910-5119-F56D750B4053}"/>
              </a:ext>
            </a:extLst>
          </p:cNvPr>
          <p:cNvSpPr txBox="1"/>
          <p:nvPr/>
        </p:nvSpPr>
        <p:spPr>
          <a:xfrm>
            <a:off x="1393856" y="89100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FF00"/>
                </a:solidFill>
              </a:rPr>
              <a:t>NEW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EA7FA6D-1B0A-ECE8-738A-BC122BA7D20F}"/>
              </a:ext>
            </a:extLst>
          </p:cNvPr>
          <p:cNvSpPr txBox="1"/>
          <p:nvPr/>
        </p:nvSpPr>
        <p:spPr>
          <a:xfrm>
            <a:off x="1289090" y="4659002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FF00"/>
                </a:solidFill>
              </a:rPr>
              <a:t>NEW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749F45-CC10-A74B-61E4-A0A7071F2272}"/>
              </a:ext>
            </a:extLst>
          </p:cNvPr>
          <p:cNvSpPr/>
          <p:nvPr/>
        </p:nvSpPr>
        <p:spPr>
          <a:xfrm>
            <a:off x="2268456" y="4721469"/>
            <a:ext cx="6214100" cy="332930"/>
          </a:xfrm>
          <a:prstGeom prst="rect">
            <a:avLst/>
          </a:prstGeom>
          <a:noFill/>
          <a:ln w="4762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6453CB-6A2B-7949-7B74-A473ECB20F17}"/>
              </a:ext>
            </a:extLst>
          </p:cNvPr>
          <p:cNvSpPr txBox="1"/>
          <p:nvPr/>
        </p:nvSpPr>
        <p:spPr>
          <a:xfrm>
            <a:off x="144894" y="2477800"/>
            <a:ext cx="1880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Boon et al. (2024)</a:t>
            </a:r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BE843B7E-925E-DE80-F2AB-0D84616BFD95}"/>
              </a:ext>
            </a:extLst>
          </p:cNvPr>
          <p:cNvSpPr/>
          <p:nvPr/>
        </p:nvSpPr>
        <p:spPr>
          <a:xfrm>
            <a:off x="2024008" y="639865"/>
            <a:ext cx="134961" cy="4055435"/>
          </a:xfrm>
          <a:prstGeom prst="leftBracket">
            <a:avLst/>
          </a:prstGeom>
          <a:ln w="222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68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B451B-286E-EFC4-2EFA-72DAE9862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F3B5DC-5517-9E45-1947-7BBB3A010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C2D57F-2C9F-920B-16A0-A674D96E4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CD4753-9EEB-EA70-2C12-33618B220D2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54E0B62C-0DBF-9F21-190B-46BEFF5DDA8A}"/>
              </a:ext>
            </a:extLst>
          </p:cNvPr>
          <p:cNvGraphicFramePr>
            <a:graphicFrameLocks noGrp="1"/>
          </p:cNvGraphicFramePr>
          <p:nvPr/>
        </p:nvGraphicFramePr>
        <p:xfrm>
          <a:off x="2268456" y="26813"/>
          <a:ext cx="6214100" cy="502758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14100">
                  <a:extLst>
                    <a:ext uri="{9D8B030D-6E8A-4147-A177-3AD203B41FA5}">
                      <a16:colId xmlns:a16="http://schemas.microsoft.com/office/drawing/2014/main" val="805607683"/>
                    </a:ext>
                  </a:extLst>
                </a:gridCol>
              </a:tblGrid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1.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process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includes</a:t>
                      </a:r>
                      <a:r>
                        <a:rPr lang="fr-FR" sz="1600" b="1" dirty="0"/>
                        <a:t> all relevant or </a:t>
                      </a:r>
                      <a:r>
                        <a:rPr lang="fr-FR" sz="1600" b="1" dirty="0" err="1"/>
                        <a:t>concerned</a:t>
                      </a:r>
                      <a:r>
                        <a:rPr lang="fr-FR" sz="1600" b="1" dirty="0"/>
                        <a:t> stakeholders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5920"/>
                  </a:ext>
                </a:extLst>
              </a:tr>
              <a:tr h="688976">
                <a:tc>
                  <a:txBody>
                    <a:bodyPr/>
                    <a:lstStyle/>
                    <a:p>
                      <a:r>
                        <a:rPr lang="fr-FR" sz="1600" b="1" dirty="0"/>
                        <a:t>2. </a:t>
                      </a:r>
                      <a:r>
                        <a:rPr lang="fr-FR" sz="1600" b="1" dirty="0" err="1"/>
                        <a:t>Users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producers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develop</a:t>
                      </a:r>
                      <a:r>
                        <a:rPr lang="fr-FR" sz="1600" b="1" dirty="0"/>
                        <a:t> a </a:t>
                      </a:r>
                      <a:r>
                        <a:rPr lang="fr-FR" sz="1600" b="1" dirty="0" err="1"/>
                        <a:t>mutual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understanding</a:t>
                      </a:r>
                      <a:r>
                        <a:rPr lang="fr-FR" sz="1600" b="1" dirty="0"/>
                        <a:t> and engage in a durable </a:t>
                      </a:r>
                      <a:r>
                        <a:rPr lang="fr-FR" sz="1600" b="1" dirty="0" err="1"/>
                        <a:t>dialog</a:t>
                      </a:r>
                      <a:r>
                        <a:rPr lang="fr-FR" sz="1600" b="1" dirty="0"/>
                        <a:t>; </a:t>
                      </a:r>
                      <a:r>
                        <a:rPr lang="fr-FR" sz="1600" b="1" dirty="0" err="1"/>
                        <a:t>they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agree</a:t>
                      </a:r>
                      <a:r>
                        <a:rPr lang="fr-FR" sz="1600" b="1" dirty="0"/>
                        <a:t> on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approach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761325"/>
                  </a:ext>
                </a:extLst>
              </a:tr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3. The information in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based</a:t>
                      </a:r>
                      <a:r>
                        <a:rPr lang="fr-FR" sz="1600" b="1" dirty="0"/>
                        <a:t> on up-to-date </a:t>
                      </a:r>
                      <a:r>
                        <a:rPr lang="fr-FR" sz="1600" b="1" dirty="0" err="1"/>
                        <a:t>scientific</a:t>
                      </a:r>
                      <a:r>
                        <a:rPr lang="fr-FR" sz="1600" b="1" dirty="0"/>
                        <a:t> and local </a:t>
                      </a:r>
                      <a:r>
                        <a:rPr lang="fr-FR" sz="1600" b="1" dirty="0" err="1"/>
                        <a:t>knowledges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98038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fr-FR" sz="1600" b="1" dirty="0"/>
                        <a:t>4. The information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relevant/</a:t>
                      </a:r>
                      <a:r>
                        <a:rPr lang="fr-FR" sz="1600" b="1" dirty="0" err="1"/>
                        <a:t>salient</a:t>
                      </a:r>
                      <a:r>
                        <a:rPr lang="fr-FR" sz="1600" b="1" dirty="0"/>
                        <a:t>,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 to the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context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26421"/>
                  </a:ext>
                </a:extLst>
              </a:tr>
              <a:tr h="344648">
                <a:tc>
                  <a:txBody>
                    <a:bodyPr/>
                    <a:lstStyle/>
                    <a:p>
                      <a:r>
                        <a:rPr lang="fr-FR" sz="1600" b="1" dirty="0"/>
                        <a:t>5. </a:t>
                      </a:r>
                      <a:r>
                        <a:rPr lang="fr-FR" sz="1600" b="1" dirty="0" err="1"/>
                        <a:t>Transparency</a:t>
                      </a:r>
                      <a:r>
                        <a:rPr lang="fr-FR" sz="1600" b="1" dirty="0"/>
                        <a:t> of data, </a:t>
                      </a:r>
                      <a:r>
                        <a:rPr lang="fr-FR" sz="1600" b="1" dirty="0" err="1"/>
                        <a:t>methods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results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243281"/>
                  </a:ext>
                </a:extLst>
              </a:tr>
              <a:tr h="306955">
                <a:tc>
                  <a:txBody>
                    <a:bodyPr/>
                    <a:lstStyle/>
                    <a:p>
                      <a:r>
                        <a:rPr lang="fr-FR" sz="1600" b="1" dirty="0"/>
                        <a:t>6. The communication format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suitable</a:t>
                      </a:r>
                      <a:r>
                        <a:rPr lang="fr-FR" sz="1600" b="1" dirty="0"/>
                        <a:t> to </a:t>
                      </a:r>
                      <a:r>
                        <a:rPr lang="fr-FR" sz="1600" b="1" dirty="0" err="1"/>
                        <a:t>users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229129"/>
                  </a:ext>
                </a:extLst>
              </a:tr>
              <a:tr h="315993">
                <a:tc>
                  <a:txBody>
                    <a:bodyPr/>
                    <a:lstStyle/>
                    <a:p>
                      <a:r>
                        <a:rPr lang="fr-FR" sz="1600" b="1" dirty="0"/>
                        <a:t>7. Follow up, </a:t>
                      </a:r>
                      <a:r>
                        <a:rPr lang="fr-FR" sz="1600" b="1" dirty="0" err="1"/>
                        <a:t>evaluation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teaching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learning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129762"/>
                  </a:ext>
                </a:extLst>
              </a:tr>
              <a:tr h="303427">
                <a:tc>
                  <a:txBody>
                    <a:bodyPr/>
                    <a:lstStyle/>
                    <a:p>
                      <a:r>
                        <a:rPr lang="fr-FR" sz="1600" b="1" dirty="0"/>
                        <a:t>8. </a:t>
                      </a:r>
                      <a:r>
                        <a:rPr lang="fr-FR" sz="1600" b="1" dirty="0" err="1"/>
                        <a:t>Timely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delivery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167242"/>
                  </a:ext>
                </a:extLst>
              </a:tr>
              <a:tr h="340271">
                <a:tc>
                  <a:txBody>
                    <a:bodyPr/>
                    <a:lstStyle/>
                    <a:p>
                      <a:r>
                        <a:rPr lang="fr-FR" sz="1600" b="1" dirty="0"/>
                        <a:t>9.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contributes</a:t>
                      </a:r>
                      <a:r>
                        <a:rPr lang="fr-FR" sz="1600" b="1" dirty="0"/>
                        <a:t> to a </a:t>
                      </a:r>
                      <a:r>
                        <a:rPr lang="fr-FR" sz="1600" b="1" dirty="0" err="1"/>
                        <a:t>practical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for adaptation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622043"/>
                  </a:ext>
                </a:extLst>
              </a:tr>
              <a:tr h="310923">
                <a:tc>
                  <a:txBody>
                    <a:bodyPr/>
                    <a:lstStyle/>
                    <a:p>
                      <a:r>
                        <a:rPr lang="fr-FR" sz="1600" b="1" dirty="0"/>
                        <a:t>10.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fair</a:t>
                      </a:r>
                      <a:r>
                        <a:rPr lang="fr-FR" sz="1600" b="1" dirty="0"/>
                        <a:t> (</a:t>
                      </a:r>
                      <a:r>
                        <a:rPr lang="fr-FR" sz="1600" b="1" dirty="0" err="1"/>
                        <a:t>avoid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negative</a:t>
                      </a:r>
                      <a:r>
                        <a:rPr lang="fr-FR" sz="1600" b="1" dirty="0"/>
                        <a:t> impact)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48851"/>
                  </a:ext>
                </a:extLst>
              </a:tr>
              <a:tr h="349788">
                <a:tc>
                  <a:txBody>
                    <a:bodyPr/>
                    <a:lstStyle/>
                    <a:p>
                      <a:r>
                        <a:rPr lang="fr-FR" sz="1600" b="1" dirty="0"/>
                        <a:t>11.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sustainable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717578"/>
                  </a:ext>
                </a:extLst>
              </a:tr>
              <a:tr h="307390">
                <a:tc>
                  <a:txBody>
                    <a:bodyPr/>
                    <a:lstStyle/>
                    <a:p>
                      <a:r>
                        <a:rPr lang="fr-FR" sz="1600" b="1" dirty="0"/>
                        <a:t>12.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reaches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its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target</a:t>
                      </a:r>
                      <a:r>
                        <a:rPr lang="fr-FR" sz="1600" b="1" dirty="0"/>
                        <a:t> audience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63350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58B1E4E-CC4D-C0E9-66AD-3349E47889B7}"/>
              </a:ext>
            </a:extLst>
          </p:cNvPr>
          <p:cNvSpPr/>
          <p:nvPr/>
        </p:nvSpPr>
        <p:spPr>
          <a:xfrm>
            <a:off x="2268456" y="1431472"/>
            <a:ext cx="6214100" cy="3622928"/>
          </a:xfrm>
          <a:prstGeom prst="rect">
            <a:avLst/>
          </a:prstGeom>
          <a:solidFill>
            <a:schemeClr val="bg1">
              <a:alpha val="9115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FA7BD7-F7D0-03AF-B43B-ECD8EF366BA5}"/>
              </a:ext>
            </a:extLst>
          </p:cNvPr>
          <p:cNvSpPr/>
          <p:nvPr/>
        </p:nvSpPr>
        <p:spPr>
          <a:xfrm>
            <a:off x="2268456" y="26813"/>
            <a:ext cx="6214100" cy="139847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268870-DE90-80E1-E0C2-D2D7AE1F5FE0}"/>
              </a:ext>
            </a:extLst>
          </p:cNvPr>
          <p:cNvSpPr txBox="1"/>
          <p:nvPr/>
        </p:nvSpPr>
        <p:spPr>
          <a:xfrm>
            <a:off x="4366724" y="1292645"/>
            <a:ext cx="4206280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b="1" dirty="0"/>
              <a:t>How the consortium </a:t>
            </a:r>
            <a:r>
              <a:rPr lang="fr-FR" sz="2800" b="1" dirty="0" err="1"/>
              <a:t>works</a:t>
            </a:r>
            <a:endParaRPr lang="fr-FR" sz="28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23932BF-D46C-E106-1D05-B5BD4E42164C}"/>
              </a:ext>
            </a:extLst>
          </p:cNvPr>
          <p:cNvSpPr txBox="1"/>
          <p:nvPr/>
        </p:nvSpPr>
        <p:spPr>
          <a:xfrm>
            <a:off x="102049" y="1149334"/>
            <a:ext cx="225500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From the</a:t>
            </a:r>
          </a:p>
          <a:p>
            <a:r>
              <a:rPr lang="fr-FR" sz="3200" dirty="0" err="1">
                <a:solidFill>
                  <a:schemeClr val="bg1"/>
                </a:solidFill>
              </a:rPr>
              <a:t>developers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point of </a:t>
            </a:r>
            <a:r>
              <a:rPr lang="fr-FR" dirty="0" err="1">
                <a:solidFill>
                  <a:schemeClr val="bg1"/>
                </a:solidFill>
              </a:rPr>
              <a:t>view</a:t>
            </a:r>
            <a:r>
              <a:rPr lang="fr-FR" dirty="0">
                <a:solidFill>
                  <a:schemeClr val="bg1"/>
                </a:solidFill>
              </a:rPr>
              <a:t>, the </a:t>
            </a:r>
            <a:r>
              <a:rPr lang="fr-FR" dirty="0" err="1">
                <a:solidFill>
                  <a:schemeClr val="bg1"/>
                </a:solidFill>
              </a:rPr>
              <a:t>elements</a:t>
            </a:r>
            <a:r>
              <a:rPr lang="fr-FR" dirty="0">
                <a:solidFill>
                  <a:schemeClr val="bg1"/>
                </a:solidFill>
              </a:rPr>
              <a:t> cover the </a:t>
            </a:r>
            <a:r>
              <a:rPr lang="fr-FR" sz="4400" dirty="0">
                <a:solidFill>
                  <a:schemeClr val="bg1"/>
                </a:solidFill>
              </a:rPr>
              <a:t>life cycle </a:t>
            </a:r>
            <a:r>
              <a:rPr lang="fr-FR" sz="1600" dirty="0">
                <a:solidFill>
                  <a:schemeClr val="bg1"/>
                </a:solidFill>
              </a:rPr>
              <a:t>of the </a:t>
            </a:r>
            <a:r>
              <a:rPr lang="fr-FR" sz="1600" dirty="0" err="1">
                <a:solidFill>
                  <a:schemeClr val="bg1"/>
                </a:solidFill>
              </a:rPr>
              <a:t>Climate</a:t>
            </a:r>
            <a:r>
              <a:rPr lang="fr-FR" sz="1600" dirty="0">
                <a:solidFill>
                  <a:schemeClr val="bg1"/>
                </a:solidFill>
              </a:rPr>
              <a:t> Service:</a:t>
            </a:r>
          </a:p>
        </p:txBody>
      </p:sp>
    </p:spTree>
    <p:extLst>
      <p:ext uri="{BB962C8B-B14F-4D97-AF65-F5344CB8AC3E}">
        <p14:creationId xmlns:p14="http://schemas.microsoft.com/office/powerpoint/2010/main" val="2905116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5C138-5AD5-56E9-363E-A7100DD59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374279-4064-0B7F-18E5-41664D83B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0C661F-858C-DB2A-17CF-E613E99F8E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956842-6E86-1505-C9CE-44B3AE97229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23000E1F-B98D-A33D-752D-33D4855D2568}"/>
              </a:ext>
            </a:extLst>
          </p:cNvPr>
          <p:cNvGraphicFramePr>
            <a:graphicFrameLocks noGrp="1"/>
          </p:cNvGraphicFramePr>
          <p:nvPr/>
        </p:nvGraphicFramePr>
        <p:xfrm>
          <a:off x="2268456" y="26813"/>
          <a:ext cx="6214100" cy="502758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14100">
                  <a:extLst>
                    <a:ext uri="{9D8B030D-6E8A-4147-A177-3AD203B41FA5}">
                      <a16:colId xmlns:a16="http://schemas.microsoft.com/office/drawing/2014/main" val="805607683"/>
                    </a:ext>
                  </a:extLst>
                </a:gridCol>
              </a:tblGrid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1.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process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includes</a:t>
                      </a:r>
                      <a:r>
                        <a:rPr lang="fr-FR" sz="1600" b="1" dirty="0"/>
                        <a:t> all relevant or </a:t>
                      </a:r>
                      <a:r>
                        <a:rPr lang="fr-FR" sz="1600" b="1" dirty="0" err="1"/>
                        <a:t>concerned</a:t>
                      </a:r>
                      <a:r>
                        <a:rPr lang="fr-FR" sz="1600" b="1" dirty="0"/>
                        <a:t> stakeholders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5920"/>
                  </a:ext>
                </a:extLst>
              </a:tr>
              <a:tr h="688976">
                <a:tc>
                  <a:txBody>
                    <a:bodyPr/>
                    <a:lstStyle/>
                    <a:p>
                      <a:r>
                        <a:rPr lang="fr-FR" sz="1600" b="1" dirty="0"/>
                        <a:t>2. </a:t>
                      </a:r>
                      <a:r>
                        <a:rPr lang="fr-FR" sz="1600" b="1" dirty="0" err="1"/>
                        <a:t>Users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producers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develop</a:t>
                      </a:r>
                      <a:r>
                        <a:rPr lang="fr-FR" sz="1600" b="1" dirty="0"/>
                        <a:t> a </a:t>
                      </a:r>
                      <a:r>
                        <a:rPr lang="fr-FR" sz="1600" b="1" dirty="0" err="1"/>
                        <a:t>mutual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understanding</a:t>
                      </a:r>
                      <a:r>
                        <a:rPr lang="fr-FR" sz="1600" b="1" dirty="0"/>
                        <a:t> and engage in a durable </a:t>
                      </a:r>
                      <a:r>
                        <a:rPr lang="fr-FR" sz="1600" b="1" dirty="0" err="1"/>
                        <a:t>dialog</a:t>
                      </a:r>
                      <a:r>
                        <a:rPr lang="fr-FR" sz="1600" b="1" dirty="0"/>
                        <a:t>; </a:t>
                      </a:r>
                      <a:r>
                        <a:rPr lang="fr-FR" sz="1600" b="1" dirty="0" err="1"/>
                        <a:t>they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agree</a:t>
                      </a:r>
                      <a:r>
                        <a:rPr lang="fr-FR" sz="1600" b="1" dirty="0"/>
                        <a:t> on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approach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761325"/>
                  </a:ext>
                </a:extLst>
              </a:tr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3. The information in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based</a:t>
                      </a:r>
                      <a:r>
                        <a:rPr lang="fr-FR" sz="1600" b="1" dirty="0"/>
                        <a:t> on up-to-date </a:t>
                      </a:r>
                      <a:r>
                        <a:rPr lang="fr-FR" sz="1600" b="1" dirty="0" err="1"/>
                        <a:t>scientific</a:t>
                      </a:r>
                      <a:r>
                        <a:rPr lang="fr-FR" sz="1600" b="1" dirty="0"/>
                        <a:t> and local </a:t>
                      </a:r>
                      <a:r>
                        <a:rPr lang="fr-FR" sz="1600" b="1" dirty="0" err="1"/>
                        <a:t>knowledges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98038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fr-FR" sz="1600" b="1" dirty="0"/>
                        <a:t>4. The information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relevant/</a:t>
                      </a:r>
                      <a:r>
                        <a:rPr lang="fr-FR" sz="1600" b="1" dirty="0" err="1"/>
                        <a:t>salient</a:t>
                      </a:r>
                      <a:r>
                        <a:rPr lang="fr-FR" sz="1600" b="1" dirty="0"/>
                        <a:t>,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 to the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context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26421"/>
                  </a:ext>
                </a:extLst>
              </a:tr>
              <a:tr h="344648">
                <a:tc>
                  <a:txBody>
                    <a:bodyPr/>
                    <a:lstStyle/>
                    <a:p>
                      <a:r>
                        <a:rPr lang="fr-FR" sz="1600" b="1" dirty="0"/>
                        <a:t>5. </a:t>
                      </a:r>
                      <a:r>
                        <a:rPr lang="fr-FR" sz="1600" b="1" dirty="0" err="1"/>
                        <a:t>Transparency</a:t>
                      </a:r>
                      <a:r>
                        <a:rPr lang="fr-FR" sz="1600" b="1" dirty="0"/>
                        <a:t> of data, </a:t>
                      </a:r>
                      <a:r>
                        <a:rPr lang="fr-FR" sz="1600" b="1" dirty="0" err="1"/>
                        <a:t>methods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results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243281"/>
                  </a:ext>
                </a:extLst>
              </a:tr>
              <a:tr h="306955">
                <a:tc>
                  <a:txBody>
                    <a:bodyPr/>
                    <a:lstStyle/>
                    <a:p>
                      <a:r>
                        <a:rPr lang="fr-FR" sz="1600" b="1" dirty="0"/>
                        <a:t>6. The communication format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suitable</a:t>
                      </a:r>
                      <a:r>
                        <a:rPr lang="fr-FR" sz="1600" b="1" dirty="0"/>
                        <a:t> to </a:t>
                      </a:r>
                      <a:r>
                        <a:rPr lang="fr-FR" sz="1600" b="1" dirty="0" err="1"/>
                        <a:t>users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229129"/>
                  </a:ext>
                </a:extLst>
              </a:tr>
              <a:tr h="315993">
                <a:tc>
                  <a:txBody>
                    <a:bodyPr/>
                    <a:lstStyle/>
                    <a:p>
                      <a:r>
                        <a:rPr lang="fr-FR" sz="1600" b="1" dirty="0"/>
                        <a:t>7. Follow up, </a:t>
                      </a:r>
                      <a:r>
                        <a:rPr lang="fr-FR" sz="1600" b="1" dirty="0" err="1"/>
                        <a:t>evaluation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teaching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learning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129762"/>
                  </a:ext>
                </a:extLst>
              </a:tr>
              <a:tr h="303427">
                <a:tc>
                  <a:txBody>
                    <a:bodyPr/>
                    <a:lstStyle/>
                    <a:p>
                      <a:r>
                        <a:rPr lang="fr-FR" sz="1600" b="1" dirty="0"/>
                        <a:t>8. </a:t>
                      </a:r>
                      <a:r>
                        <a:rPr lang="fr-FR" sz="1600" b="1" dirty="0" err="1"/>
                        <a:t>Timely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delivery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167242"/>
                  </a:ext>
                </a:extLst>
              </a:tr>
              <a:tr h="340271">
                <a:tc>
                  <a:txBody>
                    <a:bodyPr/>
                    <a:lstStyle/>
                    <a:p>
                      <a:r>
                        <a:rPr lang="fr-FR" sz="1600" b="1" dirty="0"/>
                        <a:t>9.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contributes</a:t>
                      </a:r>
                      <a:r>
                        <a:rPr lang="fr-FR" sz="1600" b="1" dirty="0"/>
                        <a:t> to a </a:t>
                      </a:r>
                      <a:r>
                        <a:rPr lang="fr-FR" sz="1600" b="1" dirty="0" err="1"/>
                        <a:t>practical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for adaptation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622043"/>
                  </a:ext>
                </a:extLst>
              </a:tr>
              <a:tr h="310923">
                <a:tc>
                  <a:txBody>
                    <a:bodyPr/>
                    <a:lstStyle/>
                    <a:p>
                      <a:r>
                        <a:rPr lang="fr-FR" sz="1600" b="1" dirty="0"/>
                        <a:t>10.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fair</a:t>
                      </a:r>
                      <a:r>
                        <a:rPr lang="fr-FR" sz="1600" b="1" dirty="0"/>
                        <a:t> (</a:t>
                      </a:r>
                      <a:r>
                        <a:rPr lang="fr-FR" sz="1600" b="1" dirty="0" err="1"/>
                        <a:t>avoid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negative</a:t>
                      </a:r>
                      <a:r>
                        <a:rPr lang="fr-FR" sz="1600" b="1" dirty="0"/>
                        <a:t> impact)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48851"/>
                  </a:ext>
                </a:extLst>
              </a:tr>
              <a:tr h="349788">
                <a:tc>
                  <a:txBody>
                    <a:bodyPr/>
                    <a:lstStyle/>
                    <a:p>
                      <a:r>
                        <a:rPr lang="fr-FR" sz="1600" b="1" dirty="0"/>
                        <a:t>11.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sustainable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717578"/>
                  </a:ext>
                </a:extLst>
              </a:tr>
              <a:tr h="307390">
                <a:tc>
                  <a:txBody>
                    <a:bodyPr/>
                    <a:lstStyle/>
                    <a:p>
                      <a:r>
                        <a:rPr lang="fr-FR" sz="1600" b="1" dirty="0"/>
                        <a:t>12.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reaches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its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target</a:t>
                      </a:r>
                      <a:r>
                        <a:rPr lang="fr-FR" sz="1600" b="1" dirty="0"/>
                        <a:t> audience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633505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86CC43C-ABA2-1D05-692F-11BD877ED6AD}"/>
              </a:ext>
            </a:extLst>
          </p:cNvPr>
          <p:cNvSpPr/>
          <p:nvPr/>
        </p:nvSpPr>
        <p:spPr>
          <a:xfrm>
            <a:off x="2268456" y="3665798"/>
            <a:ext cx="6214100" cy="1388602"/>
          </a:xfrm>
          <a:prstGeom prst="rect">
            <a:avLst/>
          </a:prstGeom>
          <a:solidFill>
            <a:schemeClr val="bg1">
              <a:alpha val="9115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EB3695-AD80-D75B-8A9A-3269151B053B}"/>
              </a:ext>
            </a:extLst>
          </p:cNvPr>
          <p:cNvSpPr/>
          <p:nvPr/>
        </p:nvSpPr>
        <p:spPr>
          <a:xfrm>
            <a:off x="2268456" y="34679"/>
            <a:ext cx="6214100" cy="1398474"/>
          </a:xfrm>
          <a:prstGeom prst="rect">
            <a:avLst/>
          </a:prstGeom>
          <a:solidFill>
            <a:schemeClr val="bg1">
              <a:alpha val="9115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7871AE-D123-24B9-F02D-C11035137F7E}"/>
              </a:ext>
            </a:extLst>
          </p:cNvPr>
          <p:cNvSpPr/>
          <p:nvPr/>
        </p:nvSpPr>
        <p:spPr>
          <a:xfrm>
            <a:off x="2268456" y="1431471"/>
            <a:ext cx="6214100" cy="223432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5F8322-ED69-85B0-7EEA-D452B05B8F28}"/>
              </a:ext>
            </a:extLst>
          </p:cNvPr>
          <p:cNvSpPr txBox="1"/>
          <p:nvPr/>
        </p:nvSpPr>
        <p:spPr>
          <a:xfrm>
            <a:off x="2640686" y="944869"/>
            <a:ext cx="5469639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b="1" dirty="0" err="1"/>
              <a:t>Development</a:t>
            </a:r>
            <a:r>
              <a:rPr lang="fr-FR" sz="2800" dirty="0"/>
              <a:t> </a:t>
            </a:r>
            <a:r>
              <a:rPr lang="fr-FR" sz="2800" b="1" dirty="0"/>
              <a:t>of the </a:t>
            </a:r>
            <a:r>
              <a:rPr lang="fr-FR" sz="2800" b="1" dirty="0" err="1"/>
              <a:t>climate</a:t>
            </a:r>
            <a:r>
              <a:rPr lang="fr-FR" sz="2800" b="1" dirty="0"/>
              <a:t> service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F1A03B-7803-0B94-0473-405A76D80805}"/>
              </a:ext>
            </a:extLst>
          </p:cNvPr>
          <p:cNvSpPr txBox="1"/>
          <p:nvPr/>
        </p:nvSpPr>
        <p:spPr>
          <a:xfrm>
            <a:off x="102049" y="1149334"/>
            <a:ext cx="225500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From the</a:t>
            </a:r>
          </a:p>
          <a:p>
            <a:r>
              <a:rPr lang="fr-FR" sz="3200" dirty="0" err="1">
                <a:solidFill>
                  <a:schemeClr val="bg1"/>
                </a:solidFill>
              </a:rPr>
              <a:t>developers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point of </a:t>
            </a:r>
            <a:r>
              <a:rPr lang="fr-FR" dirty="0" err="1">
                <a:solidFill>
                  <a:schemeClr val="bg1"/>
                </a:solidFill>
              </a:rPr>
              <a:t>view</a:t>
            </a:r>
            <a:r>
              <a:rPr lang="fr-FR" dirty="0">
                <a:solidFill>
                  <a:schemeClr val="bg1"/>
                </a:solidFill>
              </a:rPr>
              <a:t>, the </a:t>
            </a:r>
            <a:r>
              <a:rPr lang="fr-FR" dirty="0" err="1">
                <a:solidFill>
                  <a:schemeClr val="bg1"/>
                </a:solidFill>
              </a:rPr>
              <a:t>elements</a:t>
            </a:r>
            <a:r>
              <a:rPr lang="fr-FR" dirty="0">
                <a:solidFill>
                  <a:schemeClr val="bg1"/>
                </a:solidFill>
              </a:rPr>
              <a:t> cover the </a:t>
            </a:r>
            <a:r>
              <a:rPr lang="fr-FR" sz="4400" dirty="0">
                <a:solidFill>
                  <a:schemeClr val="bg1"/>
                </a:solidFill>
              </a:rPr>
              <a:t>life cycle </a:t>
            </a:r>
            <a:r>
              <a:rPr lang="fr-FR" sz="1600" dirty="0">
                <a:solidFill>
                  <a:schemeClr val="bg1"/>
                </a:solidFill>
              </a:rPr>
              <a:t>of the </a:t>
            </a:r>
            <a:r>
              <a:rPr lang="fr-FR" sz="1600" dirty="0" err="1">
                <a:solidFill>
                  <a:schemeClr val="bg1"/>
                </a:solidFill>
              </a:rPr>
              <a:t>Climate</a:t>
            </a:r>
            <a:r>
              <a:rPr lang="fr-FR" sz="1600" dirty="0">
                <a:solidFill>
                  <a:schemeClr val="bg1"/>
                </a:solidFill>
              </a:rPr>
              <a:t> Service:</a:t>
            </a:r>
          </a:p>
        </p:txBody>
      </p:sp>
    </p:spTree>
    <p:extLst>
      <p:ext uri="{BB962C8B-B14F-4D97-AF65-F5344CB8AC3E}">
        <p14:creationId xmlns:p14="http://schemas.microsoft.com/office/powerpoint/2010/main" val="4256923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4FFAC-2E29-A75B-CEBD-E3BE1CC9F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31CC70-F030-7C18-2230-BCD7A0B7C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146B96D-1FC2-EDB3-A0BE-392FD6629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62614E-F922-4312-7426-5FF146F7C72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1BBA172D-EE7E-3DD7-B7BD-2D24DB36F652}"/>
              </a:ext>
            </a:extLst>
          </p:cNvPr>
          <p:cNvGraphicFramePr>
            <a:graphicFrameLocks noGrp="1"/>
          </p:cNvGraphicFramePr>
          <p:nvPr/>
        </p:nvGraphicFramePr>
        <p:xfrm>
          <a:off x="2268456" y="26813"/>
          <a:ext cx="6214100" cy="502758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14100">
                  <a:extLst>
                    <a:ext uri="{9D8B030D-6E8A-4147-A177-3AD203B41FA5}">
                      <a16:colId xmlns:a16="http://schemas.microsoft.com/office/drawing/2014/main" val="805607683"/>
                    </a:ext>
                  </a:extLst>
                </a:gridCol>
              </a:tblGrid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1.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process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includes</a:t>
                      </a:r>
                      <a:r>
                        <a:rPr lang="fr-FR" sz="1600" b="1" dirty="0"/>
                        <a:t> all relevant or </a:t>
                      </a:r>
                      <a:r>
                        <a:rPr lang="fr-FR" sz="1600" b="1" dirty="0" err="1"/>
                        <a:t>concerned</a:t>
                      </a:r>
                      <a:r>
                        <a:rPr lang="fr-FR" sz="1600" b="1" dirty="0"/>
                        <a:t> stakeholders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5920"/>
                  </a:ext>
                </a:extLst>
              </a:tr>
              <a:tr h="688976">
                <a:tc>
                  <a:txBody>
                    <a:bodyPr/>
                    <a:lstStyle/>
                    <a:p>
                      <a:r>
                        <a:rPr lang="fr-FR" sz="1600" b="1" dirty="0"/>
                        <a:t>2. </a:t>
                      </a:r>
                      <a:r>
                        <a:rPr lang="fr-FR" sz="1600" b="1" dirty="0" err="1"/>
                        <a:t>Users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producers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develop</a:t>
                      </a:r>
                      <a:r>
                        <a:rPr lang="fr-FR" sz="1600" b="1" dirty="0"/>
                        <a:t> a </a:t>
                      </a:r>
                      <a:r>
                        <a:rPr lang="fr-FR" sz="1600" b="1" dirty="0" err="1"/>
                        <a:t>mutual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understanding</a:t>
                      </a:r>
                      <a:r>
                        <a:rPr lang="fr-FR" sz="1600" b="1" dirty="0"/>
                        <a:t> and engage in a durable </a:t>
                      </a:r>
                      <a:r>
                        <a:rPr lang="fr-FR" sz="1600" b="1" dirty="0" err="1"/>
                        <a:t>dialog</a:t>
                      </a:r>
                      <a:r>
                        <a:rPr lang="fr-FR" sz="1600" b="1" dirty="0"/>
                        <a:t>; </a:t>
                      </a:r>
                      <a:r>
                        <a:rPr lang="fr-FR" sz="1600" b="1" dirty="0" err="1"/>
                        <a:t>they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agree</a:t>
                      </a:r>
                      <a:r>
                        <a:rPr lang="fr-FR" sz="1600" b="1" dirty="0"/>
                        <a:t> on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approach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761325"/>
                  </a:ext>
                </a:extLst>
              </a:tr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3. The information in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based</a:t>
                      </a:r>
                      <a:r>
                        <a:rPr lang="fr-FR" sz="1600" b="1" dirty="0"/>
                        <a:t> on up-to-date </a:t>
                      </a:r>
                      <a:r>
                        <a:rPr lang="fr-FR" sz="1600" b="1" dirty="0" err="1"/>
                        <a:t>scientific</a:t>
                      </a:r>
                      <a:r>
                        <a:rPr lang="fr-FR" sz="1600" b="1" dirty="0"/>
                        <a:t> and local </a:t>
                      </a:r>
                      <a:r>
                        <a:rPr lang="fr-FR" sz="1600" b="1" dirty="0" err="1"/>
                        <a:t>knowledges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98038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fr-FR" sz="1600" b="1" dirty="0"/>
                        <a:t>4. The information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relevant/</a:t>
                      </a:r>
                      <a:r>
                        <a:rPr lang="fr-FR" sz="1600" b="1" dirty="0" err="1"/>
                        <a:t>salient</a:t>
                      </a:r>
                      <a:r>
                        <a:rPr lang="fr-FR" sz="1600" b="1" dirty="0"/>
                        <a:t>,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 to the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context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26421"/>
                  </a:ext>
                </a:extLst>
              </a:tr>
              <a:tr h="344648">
                <a:tc>
                  <a:txBody>
                    <a:bodyPr/>
                    <a:lstStyle/>
                    <a:p>
                      <a:r>
                        <a:rPr lang="fr-FR" sz="1600" b="1" dirty="0"/>
                        <a:t>5. </a:t>
                      </a:r>
                      <a:r>
                        <a:rPr lang="fr-FR" sz="1600" b="1" dirty="0" err="1"/>
                        <a:t>Transparency</a:t>
                      </a:r>
                      <a:r>
                        <a:rPr lang="fr-FR" sz="1600" b="1" dirty="0"/>
                        <a:t> of data, </a:t>
                      </a:r>
                      <a:r>
                        <a:rPr lang="fr-FR" sz="1600" b="1" dirty="0" err="1"/>
                        <a:t>methods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results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243281"/>
                  </a:ext>
                </a:extLst>
              </a:tr>
              <a:tr h="306955">
                <a:tc>
                  <a:txBody>
                    <a:bodyPr/>
                    <a:lstStyle/>
                    <a:p>
                      <a:r>
                        <a:rPr lang="fr-FR" sz="1600" b="1" dirty="0"/>
                        <a:t>6. The communication format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suitable</a:t>
                      </a:r>
                      <a:r>
                        <a:rPr lang="fr-FR" sz="1600" b="1" dirty="0"/>
                        <a:t> to </a:t>
                      </a:r>
                      <a:r>
                        <a:rPr lang="fr-FR" sz="1600" b="1" dirty="0" err="1"/>
                        <a:t>users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229129"/>
                  </a:ext>
                </a:extLst>
              </a:tr>
              <a:tr h="315993">
                <a:tc>
                  <a:txBody>
                    <a:bodyPr/>
                    <a:lstStyle/>
                    <a:p>
                      <a:r>
                        <a:rPr lang="fr-FR" sz="1600" b="1" dirty="0"/>
                        <a:t>7. Follow up, </a:t>
                      </a:r>
                      <a:r>
                        <a:rPr lang="fr-FR" sz="1600" b="1" dirty="0" err="1"/>
                        <a:t>evaluation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teaching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learning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129762"/>
                  </a:ext>
                </a:extLst>
              </a:tr>
              <a:tr h="303427">
                <a:tc>
                  <a:txBody>
                    <a:bodyPr/>
                    <a:lstStyle/>
                    <a:p>
                      <a:r>
                        <a:rPr lang="fr-FR" sz="1600" b="1" dirty="0"/>
                        <a:t>8. </a:t>
                      </a:r>
                      <a:r>
                        <a:rPr lang="fr-FR" sz="1600" b="1" dirty="0" err="1"/>
                        <a:t>Timely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delivery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167242"/>
                  </a:ext>
                </a:extLst>
              </a:tr>
              <a:tr h="340271">
                <a:tc>
                  <a:txBody>
                    <a:bodyPr/>
                    <a:lstStyle/>
                    <a:p>
                      <a:r>
                        <a:rPr lang="fr-FR" sz="1600" b="1" dirty="0"/>
                        <a:t>9.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contributes</a:t>
                      </a:r>
                      <a:r>
                        <a:rPr lang="fr-FR" sz="1600" b="1" dirty="0"/>
                        <a:t> to a </a:t>
                      </a:r>
                      <a:r>
                        <a:rPr lang="fr-FR" sz="1600" b="1" dirty="0" err="1"/>
                        <a:t>practical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for adaptation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622043"/>
                  </a:ext>
                </a:extLst>
              </a:tr>
              <a:tr h="310923">
                <a:tc>
                  <a:txBody>
                    <a:bodyPr/>
                    <a:lstStyle/>
                    <a:p>
                      <a:r>
                        <a:rPr lang="fr-FR" sz="1600" b="1" dirty="0"/>
                        <a:t>10.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fair</a:t>
                      </a:r>
                      <a:r>
                        <a:rPr lang="fr-FR" sz="1600" b="1" dirty="0"/>
                        <a:t> (</a:t>
                      </a:r>
                      <a:r>
                        <a:rPr lang="fr-FR" sz="1600" b="1" dirty="0" err="1"/>
                        <a:t>avoid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negative</a:t>
                      </a:r>
                      <a:r>
                        <a:rPr lang="fr-FR" sz="1600" b="1" dirty="0"/>
                        <a:t> impact)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48851"/>
                  </a:ext>
                </a:extLst>
              </a:tr>
              <a:tr h="349788">
                <a:tc>
                  <a:txBody>
                    <a:bodyPr/>
                    <a:lstStyle/>
                    <a:p>
                      <a:r>
                        <a:rPr lang="fr-FR" sz="1600" b="1" dirty="0"/>
                        <a:t>11.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sustainable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717578"/>
                  </a:ext>
                </a:extLst>
              </a:tr>
              <a:tr h="307390">
                <a:tc>
                  <a:txBody>
                    <a:bodyPr/>
                    <a:lstStyle/>
                    <a:p>
                      <a:r>
                        <a:rPr lang="fr-FR" sz="1600" b="1" dirty="0"/>
                        <a:t>12.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reaches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its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target</a:t>
                      </a:r>
                      <a:r>
                        <a:rPr lang="fr-FR" sz="1600" b="1" dirty="0"/>
                        <a:t> audience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63350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3448366-95AF-D746-CC42-F2EB80E99807}"/>
              </a:ext>
            </a:extLst>
          </p:cNvPr>
          <p:cNvSpPr/>
          <p:nvPr/>
        </p:nvSpPr>
        <p:spPr>
          <a:xfrm>
            <a:off x="2268456" y="36359"/>
            <a:ext cx="6214100" cy="3652238"/>
          </a:xfrm>
          <a:prstGeom prst="rect">
            <a:avLst/>
          </a:prstGeom>
          <a:solidFill>
            <a:schemeClr val="bg1">
              <a:alpha val="9115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679331-6F67-DC00-4F93-87D85309DA68}"/>
              </a:ext>
            </a:extLst>
          </p:cNvPr>
          <p:cNvSpPr/>
          <p:nvPr/>
        </p:nvSpPr>
        <p:spPr>
          <a:xfrm>
            <a:off x="2268456" y="3688597"/>
            <a:ext cx="6214100" cy="136580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9FEE49-92D6-2375-72AE-578EF78493A9}"/>
              </a:ext>
            </a:extLst>
          </p:cNvPr>
          <p:cNvSpPr txBox="1"/>
          <p:nvPr/>
        </p:nvSpPr>
        <p:spPr>
          <a:xfrm>
            <a:off x="4181116" y="3209927"/>
            <a:ext cx="4014497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b="1" dirty="0"/>
              <a:t>Use of the </a:t>
            </a:r>
            <a:r>
              <a:rPr lang="fr-FR" sz="2800" b="1" dirty="0" err="1"/>
              <a:t>climate</a:t>
            </a:r>
            <a:r>
              <a:rPr lang="fr-FR" sz="2800" b="1" dirty="0"/>
              <a:t> service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4C46C00-85AF-ACBA-15D9-6F3B5F7D1D2B}"/>
              </a:ext>
            </a:extLst>
          </p:cNvPr>
          <p:cNvSpPr txBox="1"/>
          <p:nvPr/>
        </p:nvSpPr>
        <p:spPr>
          <a:xfrm>
            <a:off x="102049" y="1149334"/>
            <a:ext cx="225500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From the</a:t>
            </a:r>
          </a:p>
          <a:p>
            <a:r>
              <a:rPr lang="fr-FR" sz="3200" dirty="0" err="1">
                <a:solidFill>
                  <a:schemeClr val="bg1"/>
                </a:solidFill>
              </a:rPr>
              <a:t>developers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point of </a:t>
            </a:r>
            <a:r>
              <a:rPr lang="fr-FR" dirty="0" err="1">
                <a:solidFill>
                  <a:schemeClr val="bg1"/>
                </a:solidFill>
              </a:rPr>
              <a:t>view</a:t>
            </a:r>
            <a:r>
              <a:rPr lang="fr-FR" dirty="0">
                <a:solidFill>
                  <a:schemeClr val="bg1"/>
                </a:solidFill>
              </a:rPr>
              <a:t>, the </a:t>
            </a:r>
            <a:r>
              <a:rPr lang="fr-FR" dirty="0" err="1">
                <a:solidFill>
                  <a:schemeClr val="bg1"/>
                </a:solidFill>
              </a:rPr>
              <a:t>elements</a:t>
            </a:r>
            <a:r>
              <a:rPr lang="fr-FR" dirty="0">
                <a:solidFill>
                  <a:schemeClr val="bg1"/>
                </a:solidFill>
              </a:rPr>
              <a:t> cover the </a:t>
            </a:r>
            <a:r>
              <a:rPr lang="fr-FR" sz="4400" dirty="0">
                <a:solidFill>
                  <a:schemeClr val="bg1"/>
                </a:solidFill>
              </a:rPr>
              <a:t>life cycle </a:t>
            </a:r>
            <a:r>
              <a:rPr lang="fr-FR" sz="1600" dirty="0">
                <a:solidFill>
                  <a:schemeClr val="bg1"/>
                </a:solidFill>
              </a:rPr>
              <a:t>of the </a:t>
            </a:r>
            <a:r>
              <a:rPr lang="fr-FR" sz="1600" dirty="0" err="1">
                <a:solidFill>
                  <a:schemeClr val="bg1"/>
                </a:solidFill>
              </a:rPr>
              <a:t>Climate</a:t>
            </a:r>
            <a:r>
              <a:rPr lang="fr-FR" sz="1600" dirty="0">
                <a:solidFill>
                  <a:schemeClr val="bg1"/>
                </a:solidFill>
              </a:rPr>
              <a:t> Service:</a:t>
            </a:r>
          </a:p>
        </p:txBody>
      </p:sp>
    </p:spTree>
    <p:extLst>
      <p:ext uri="{BB962C8B-B14F-4D97-AF65-F5344CB8AC3E}">
        <p14:creationId xmlns:p14="http://schemas.microsoft.com/office/powerpoint/2010/main" val="533596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DAFD1-2603-3D9A-F628-BD8EC4CBC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9F5390-A4B1-29D4-1DBE-90CB0E724C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698BF6-F596-A6FA-D659-9088B300F2E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F9AB503-FB32-99DB-D64A-4BE0F64633FC}"/>
              </a:ext>
            </a:extLst>
          </p:cNvPr>
          <p:cNvGraphicFramePr>
            <a:graphicFrameLocks noGrp="1"/>
          </p:cNvGraphicFramePr>
          <p:nvPr/>
        </p:nvGraphicFramePr>
        <p:xfrm>
          <a:off x="2268456" y="26813"/>
          <a:ext cx="6214100" cy="502758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14100">
                  <a:extLst>
                    <a:ext uri="{9D8B030D-6E8A-4147-A177-3AD203B41FA5}">
                      <a16:colId xmlns:a16="http://schemas.microsoft.com/office/drawing/2014/main" val="805607683"/>
                    </a:ext>
                  </a:extLst>
                </a:gridCol>
              </a:tblGrid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1.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process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includes</a:t>
                      </a:r>
                      <a:r>
                        <a:rPr lang="fr-FR" sz="1600" b="1" dirty="0"/>
                        <a:t> all relevant or </a:t>
                      </a:r>
                      <a:r>
                        <a:rPr lang="fr-FR" sz="1600" b="1" dirty="0" err="1"/>
                        <a:t>concerned</a:t>
                      </a:r>
                      <a:r>
                        <a:rPr lang="fr-FR" sz="1600" b="1" dirty="0"/>
                        <a:t> stakeholders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5920"/>
                  </a:ext>
                </a:extLst>
              </a:tr>
              <a:tr h="688976">
                <a:tc>
                  <a:txBody>
                    <a:bodyPr/>
                    <a:lstStyle/>
                    <a:p>
                      <a:r>
                        <a:rPr lang="fr-FR" sz="1600" b="1" dirty="0"/>
                        <a:t>2. </a:t>
                      </a:r>
                      <a:r>
                        <a:rPr lang="fr-FR" sz="1600" b="1" dirty="0" err="1"/>
                        <a:t>Users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producers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develop</a:t>
                      </a:r>
                      <a:r>
                        <a:rPr lang="fr-FR" sz="1600" b="1" dirty="0"/>
                        <a:t> a </a:t>
                      </a:r>
                      <a:r>
                        <a:rPr lang="fr-FR" sz="1600" b="1" dirty="0" err="1"/>
                        <a:t>mutual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understanding</a:t>
                      </a:r>
                      <a:r>
                        <a:rPr lang="fr-FR" sz="1600" b="1" dirty="0"/>
                        <a:t> and engage in a durable </a:t>
                      </a:r>
                      <a:r>
                        <a:rPr lang="fr-FR" sz="1600" b="1" dirty="0" err="1"/>
                        <a:t>dialog</a:t>
                      </a:r>
                      <a:r>
                        <a:rPr lang="fr-FR" sz="1600" b="1" dirty="0"/>
                        <a:t>; </a:t>
                      </a:r>
                      <a:r>
                        <a:rPr lang="fr-FR" sz="1600" b="1" dirty="0" err="1"/>
                        <a:t>they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agree</a:t>
                      </a:r>
                      <a:r>
                        <a:rPr lang="fr-FR" sz="1600" b="1" dirty="0"/>
                        <a:t> on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approach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761325"/>
                  </a:ext>
                </a:extLst>
              </a:tr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3. The information in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based</a:t>
                      </a:r>
                      <a:r>
                        <a:rPr lang="fr-FR" sz="1600" b="1" dirty="0"/>
                        <a:t> on up-to-date </a:t>
                      </a:r>
                      <a:r>
                        <a:rPr lang="fr-FR" sz="1600" b="1" dirty="0" err="1"/>
                        <a:t>scientific</a:t>
                      </a:r>
                      <a:r>
                        <a:rPr lang="fr-FR" sz="1600" b="1" dirty="0"/>
                        <a:t> and local </a:t>
                      </a:r>
                      <a:r>
                        <a:rPr lang="fr-FR" sz="1600" b="1" dirty="0" err="1"/>
                        <a:t>knowledges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98038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fr-FR" sz="1600" b="1" dirty="0"/>
                        <a:t>4. The information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relevant/</a:t>
                      </a:r>
                      <a:r>
                        <a:rPr lang="fr-FR" sz="1600" b="1" dirty="0" err="1"/>
                        <a:t>salient</a:t>
                      </a:r>
                      <a:r>
                        <a:rPr lang="fr-FR" sz="1600" b="1" dirty="0"/>
                        <a:t>,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 to the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context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26421"/>
                  </a:ext>
                </a:extLst>
              </a:tr>
              <a:tr h="344648">
                <a:tc>
                  <a:txBody>
                    <a:bodyPr/>
                    <a:lstStyle/>
                    <a:p>
                      <a:r>
                        <a:rPr lang="fr-FR" sz="1600" b="1" dirty="0"/>
                        <a:t>5. </a:t>
                      </a:r>
                      <a:r>
                        <a:rPr lang="fr-FR" sz="1600" b="1" dirty="0" err="1"/>
                        <a:t>Transparency</a:t>
                      </a:r>
                      <a:r>
                        <a:rPr lang="fr-FR" sz="1600" b="1" dirty="0"/>
                        <a:t> of data, </a:t>
                      </a:r>
                      <a:r>
                        <a:rPr lang="fr-FR" sz="1600" b="1" dirty="0" err="1"/>
                        <a:t>methods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results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243281"/>
                  </a:ext>
                </a:extLst>
              </a:tr>
              <a:tr h="306955">
                <a:tc>
                  <a:txBody>
                    <a:bodyPr/>
                    <a:lstStyle/>
                    <a:p>
                      <a:r>
                        <a:rPr lang="fr-FR" sz="1600" b="1" dirty="0"/>
                        <a:t>6. The communication format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suitable</a:t>
                      </a:r>
                      <a:r>
                        <a:rPr lang="fr-FR" sz="1600" b="1" dirty="0"/>
                        <a:t> to </a:t>
                      </a:r>
                      <a:r>
                        <a:rPr lang="fr-FR" sz="1600" b="1" dirty="0" err="1"/>
                        <a:t>users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229129"/>
                  </a:ext>
                </a:extLst>
              </a:tr>
              <a:tr h="315993">
                <a:tc>
                  <a:txBody>
                    <a:bodyPr/>
                    <a:lstStyle/>
                    <a:p>
                      <a:r>
                        <a:rPr lang="fr-FR" sz="1600" b="1" dirty="0"/>
                        <a:t>7. Follow up, </a:t>
                      </a:r>
                      <a:r>
                        <a:rPr lang="fr-FR" sz="1600" b="1" dirty="0" err="1"/>
                        <a:t>evaluation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teaching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learning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129762"/>
                  </a:ext>
                </a:extLst>
              </a:tr>
              <a:tr h="303427">
                <a:tc>
                  <a:txBody>
                    <a:bodyPr/>
                    <a:lstStyle/>
                    <a:p>
                      <a:r>
                        <a:rPr lang="fr-FR" sz="1600" b="1" dirty="0"/>
                        <a:t>8. </a:t>
                      </a:r>
                      <a:r>
                        <a:rPr lang="fr-FR" sz="1600" b="1" dirty="0" err="1"/>
                        <a:t>Timely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delivery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167242"/>
                  </a:ext>
                </a:extLst>
              </a:tr>
              <a:tr h="340271">
                <a:tc>
                  <a:txBody>
                    <a:bodyPr/>
                    <a:lstStyle/>
                    <a:p>
                      <a:r>
                        <a:rPr lang="fr-FR" sz="1600" b="1" dirty="0"/>
                        <a:t>9.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contributes</a:t>
                      </a:r>
                      <a:r>
                        <a:rPr lang="fr-FR" sz="1600" b="1" dirty="0"/>
                        <a:t> to a </a:t>
                      </a:r>
                      <a:r>
                        <a:rPr lang="fr-FR" sz="1600" b="1" dirty="0" err="1"/>
                        <a:t>practical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for adaptation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622043"/>
                  </a:ext>
                </a:extLst>
              </a:tr>
              <a:tr h="310923">
                <a:tc>
                  <a:txBody>
                    <a:bodyPr/>
                    <a:lstStyle/>
                    <a:p>
                      <a:r>
                        <a:rPr lang="fr-FR" sz="1600" b="1" dirty="0"/>
                        <a:t>10.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fair</a:t>
                      </a:r>
                      <a:r>
                        <a:rPr lang="fr-FR" sz="1600" b="1" dirty="0"/>
                        <a:t> (</a:t>
                      </a:r>
                      <a:r>
                        <a:rPr lang="fr-FR" sz="1600" b="1" dirty="0" err="1"/>
                        <a:t>avoid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negative</a:t>
                      </a:r>
                      <a:r>
                        <a:rPr lang="fr-FR" sz="1600" b="1" dirty="0"/>
                        <a:t> impact)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48851"/>
                  </a:ext>
                </a:extLst>
              </a:tr>
              <a:tr h="349788">
                <a:tc>
                  <a:txBody>
                    <a:bodyPr/>
                    <a:lstStyle/>
                    <a:p>
                      <a:r>
                        <a:rPr lang="fr-FR" sz="1600" b="1" dirty="0"/>
                        <a:t>11.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sustainable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717578"/>
                  </a:ext>
                </a:extLst>
              </a:tr>
              <a:tr h="307390">
                <a:tc>
                  <a:txBody>
                    <a:bodyPr/>
                    <a:lstStyle/>
                    <a:p>
                      <a:r>
                        <a:rPr lang="fr-FR" sz="1600" b="1" dirty="0"/>
                        <a:t>12.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reaches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its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target</a:t>
                      </a:r>
                      <a:r>
                        <a:rPr lang="fr-FR" sz="1600" b="1" dirty="0"/>
                        <a:t> audience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633505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3E7E9F8F-9CD6-3FD5-37D0-9728ED0CE466}"/>
              </a:ext>
            </a:extLst>
          </p:cNvPr>
          <p:cNvSpPr/>
          <p:nvPr/>
        </p:nvSpPr>
        <p:spPr>
          <a:xfrm>
            <a:off x="2268456" y="36358"/>
            <a:ext cx="6214100" cy="5018041"/>
          </a:xfrm>
          <a:prstGeom prst="rect">
            <a:avLst/>
          </a:prstGeom>
          <a:solidFill>
            <a:srgbClr val="FFC000">
              <a:alpha val="9115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2E3DDF-BC8B-9BAC-7661-BD7FFEDC6278}"/>
              </a:ext>
            </a:extLst>
          </p:cNvPr>
          <p:cNvSpPr txBox="1"/>
          <p:nvPr/>
        </p:nvSpPr>
        <p:spPr>
          <a:xfrm>
            <a:off x="933836" y="488725"/>
            <a:ext cx="5252961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dirty="0"/>
              <a:t>A </a:t>
            </a:r>
            <a:r>
              <a:rPr lang="fr-FR" sz="4000" dirty="0" err="1"/>
              <a:t>dashboard</a:t>
            </a:r>
            <a:r>
              <a:rPr lang="fr-FR" sz="2400" dirty="0"/>
              <a:t> to</a:t>
            </a:r>
          </a:p>
          <a:p>
            <a:r>
              <a:rPr lang="fr-FR" sz="3200" dirty="0"/>
              <a:t>frame the </a:t>
            </a:r>
            <a:r>
              <a:rPr lang="fr-FR" sz="3200" dirty="0" err="1"/>
              <a:t>development</a:t>
            </a:r>
            <a:r>
              <a:rPr lang="fr-FR" sz="2400" dirty="0"/>
              <a:t> of the </a:t>
            </a:r>
            <a:r>
              <a:rPr lang="fr-FR" sz="2400" dirty="0" err="1"/>
              <a:t>climate</a:t>
            </a:r>
            <a:r>
              <a:rPr lang="fr-FR" sz="2400" dirty="0"/>
              <a:t> services </a:t>
            </a:r>
            <a:r>
              <a:rPr lang="fr-FR" sz="2400" dirty="0" err="1"/>
              <a:t>demonstrators</a:t>
            </a:r>
            <a:endParaRPr lang="fr-FR" sz="2400" dirty="0"/>
          </a:p>
          <a:p>
            <a:r>
              <a:rPr lang="fr-FR" sz="2400" dirty="0"/>
              <a:t>to match </a:t>
            </a:r>
            <a:r>
              <a:rPr lang="fr-FR" sz="2400" dirty="0" err="1"/>
              <a:t>those</a:t>
            </a:r>
            <a:r>
              <a:rPr lang="fr-FR" sz="2400" dirty="0"/>
              <a:t> </a:t>
            </a:r>
            <a:r>
              <a:rPr lang="fr-FR" sz="2400" dirty="0" err="1"/>
              <a:t>elements</a:t>
            </a:r>
            <a:endParaRPr lang="fr-FR" sz="2400" dirty="0"/>
          </a:p>
          <a:p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8AEB21-97C8-E3F7-3E10-B8C5069034FB}"/>
              </a:ext>
            </a:extLst>
          </p:cNvPr>
          <p:cNvSpPr txBox="1"/>
          <p:nvPr/>
        </p:nvSpPr>
        <p:spPr>
          <a:xfrm>
            <a:off x="933835" y="2697855"/>
            <a:ext cx="5252961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fr-FR" dirty="0"/>
              <a:t>Description of the scope of the </a:t>
            </a:r>
            <a:r>
              <a:rPr lang="fr-FR" dirty="0" err="1"/>
              <a:t>project</a:t>
            </a:r>
            <a:endParaRPr lang="fr-FR" dirty="0"/>
          </a:p>
          <a:p>
            <a:pPr marL="457200" indent="-457200">
              <a:buAutoNum type="arabicPeriod"/>
            </a:pPr>
            <a:r>
              <a:rPr lang="fr-FR" dirty="0" err="1"/>
              <a:t>Measurement</a:t>
            </a:r>
            <a:r>
              <a:rPr lang="fr-FR" dirty="0"/>
              <a:t> of stakeholders' engagement rate</a:t>
            </a:r>
          </a:p>
          <a:p>
            <a:pPr marL="457200" indent="-457200">
              <a:buAutoNum type="arabicPeriod"/>
            </a:pPr>
            <a:r>
              <a:rPr lang="fr-FR" dirty="0"/>
              <a:t>List the documents and data on </a:t>
            </a:r>
            <a:r>
              <a:rPr lang="fr-FR" dirty="0" err="1"/>
              <a:t>which</a:t>
            </a:r>
            <a:r>
              <a:rPr lang="fr-FR" dirty="0"/>
              <a:t> the </a:t>
            </a:r>
            <a:r>
              <a:rPr lang="fr-FR" dirty="0" err="1"/>
              <a:t>development</a:t>
            </a:r>
            <a:r>
              <a:rPr lang="fr-FR" dirty="0"/>
              <a:t> of the </a:t>
            </a:r>
            <a:r>
              <a:rPr lang="fr-FR" dirty="0" err="1"/>
              <a:t>climate</a:t>
            </a:r>
            <a:r>
              <a:rPr lang="fr-FR" dirty="0"/>
              <a:t> service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based</a:t>
            </a:r>
            <a:endParaRPr lang="fr-FR" dirty="0"/>
          </a:p>
          <a:p>
            <a:pPr marL="457200" indent="-457200">
              <a:buAutoNum type="arabicPeriod"/>
            </a:pPr>
            <a:r>
              <a:rPr lang="fr-FR" dirty="0" err="1"/>
              <a:t>Conducting</a:t>
            </a:r>
            <a:r>
              <a:rPr lang="fr-FR" dirty="0"/>
              <a:t> user </a:t>
            </a:r>
            <a:r>
              <a:rPr lang="fr-FR" dirty="0" err="1"/>
              <a:t>surveys</a:t>
            </a:r>
            <a:endParaRPr lang="fr-FR" dirty="0"/>
          </a:p>
          <a:p>
            <a:pPr marL="457200" indent="-457200">
              <a:buFontTx/>
              <a:buAutoNum type="arabicPeriod"/>
            </a:pPr>
            <a:r>
              <a:rPr lang="fr-FR" dirty="0" err="1"/>
              <a:t>Implementation</a:t>
            </a:r>
            <a:r>
              <a:rPr lang="fr-FR" dirty="0"/>
              <a:t> of monitoring </a:t>
            </a:r>
            <a:r>
              <a:rPr lang="fr-FR" dirty="0" err="1"/>
              <a:t>indicators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82483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23912-1D14-8FF8-9079-75B9D3B0A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026B1-F7CD-62FA-740B-BCB83084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Key messages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0A86D3-F6F6-B03C-68F0-FD5196BA0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F84C8-DBB3-CF57-94EB-8F6D442E8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C10C8C-D71E-4F37-7E76-3FADCCDDD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999" y="1705121"/>
            <a:ext cx="4510590" cy="24699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An adaptation of Boon et al. (2024) for </a:t>
            </a:r>
            <a:r>
              <a:rPr lang="fr-FR" sz="1800" dirty="0" err="1"/>
              <a:t>practical</a:t>
            </a:r>
            <a:r>
              <a:rPr lang="fr-FR" sz="1800" dirty="0"/>
              <a:t> use in TRACCS for the </a:t>
            </a:r>
            <a:r>
              <a:rPr lang="fr-FR" sz="1800" dirty="0" err="1"/>
              <a:t>development</a:t>
            </a:r>
            <a:r>
              <a:rPr lang="fr-FR" sz="1800" dirty="0"/>
              <a:t> of </a:t>
            </a:r>
            <a:r>
              <a:rPr lang="fr-FR" sz="1800" dirty="0" err="1"/>
              <a:t>successful</a:t>
            </a:r>
            <a:r>
              <a:rPr lang="fr-FR" sz="1800" dirty="0"/>
              <a:t> </a:t>
            </a:r>
            <a:r>
              <a:rPr lang="fr-FR" sz="1800" dirty="0" err="1"/>
              <a:t>climate</a:t>
            </a:r>
            <a:r>
              <a:rPr lang="fr-FR" sz="1800" dirty="0"/>
              <a:t>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WORK IN PROGRESS: </a:t>
            </a:r>
            <a:r>
              <a:rPr lang="fr-FR" sz="1800" dirty="0" err="1"/>
              <a:t>experiment</a:t>
            </a:r>
            <a:r>
              <a:rPr lang="fr-FR" sz="1800" dirty="0"/>
              <a:t> the application of the guidelines in TRACCS </a:t>
            </a:r>
            <a:r>
              <a:rPr lang="fr-FR" sz="1800" dirty="0" err="1"/>
              <a:t>demonstrators</a:t>
            </a:r>
            <a:endParaRPr lang="fr-FR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/>
          </a:p>
          <a:p>
            <a:r>
              <a:rPr lang="fr-FR" sz="1800" b="1" dirty="0"/>
              <a:t>This </a:t>
            </a:r>
            <a:r>
              <a:rPr lang="fr-FR" sz="1800" b="1" dirty="0" err="1"/>
              <a:t>was</a:t>
            </a:r>
            <a:r>
              <a:rPr lang="fr-FR" sz="1800" b="1" dirty="0"/>
              <a:t> a teaser! Come </a:t>
            </a:r>
            <a:r>
              <a:rPr lang="fr-FR" sz="1800" b="1" dirty="0" err="1"/>
              <a:t>discuss</a:t>
            </a:r>
            <a:r>
              <a:rPr lang="fr-FR" sz="1800" b="1" dirty="0"/>
              <a:t> </a:t>
            </a:r>
            <a:r>
              <a:rPr lang="fr-FR" sz="1800" b="1" dirty="0" err="1"/>
              <a:t>with</a:t>
            </a:r>
            <a:r>
              <a:rPr lang="fr-FR" sz="1800" b="1" dirty="0"/>
              <a:t> us!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BE56EFD-3E8C-E260-7D08-939A68AA9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F1310E-8A69-5FB0-5C23-6E6CB50A4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536" y="2857654"/>
            <a:ext cx="1312846" cy="13277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F6C9D9-0DE2-EFFF-9BB1-8E62F59A24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3224"/>
          <a:stretch>
            <a:fillRect/>
          </a:stretch>
        </p:blipFill>
        <p:spPr>
          <a:xfrm>
            <a:off x="5201171" y="938879"/>
            <a:ext cx="3365576" cy="76181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828568F-FB08-5D73-BE13-AEBAF3255B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067"/>
          <a:stretch>
            <a:fillRect/>
          </a:stretch>
        </p:blipFill>
        <p:spPr>
          <a:xfrm>
            <a:off x="5201171" y="1837765"/>
            <a:ext cx="3365576" cy="8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76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For more information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4E996-1EB3-3147-8FBB-D3718A61DC7D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64068" y="4953119"/>
            <a:ext cx="877993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1000" dirty="0">
                <a:solidFill>
                  <a:schemeClr val="accent3"/>
                </a:solidFill>
              </a:rPr>
              <a:t>ANR-22-EXTR-00xx</a:t>
            </a:r>
          </a:p>
        </p:txBody>
      </p:sp>
    </p:spTree>
    <p:extLst>
      <p:ext uri="{BB962C8B-B14F-4D97-AF65-F5344CB8AC3E}">
        <p14:creationId xmlns:p14="http://schemas.microsoft.com/office/powerpoint/2010/main" val="285638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D3CFD-BFCC-866E-6833-61CBAE614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F24EF8-21BB-71D3-CF5D-559A132FA6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660" y="4784400"/>
            <a:ext cx="1224000" cy="270000"/>
          </a:xfrm>
        </p:spPr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D6EBC73-C877-48B4-A439-B933CFE9B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56B908-E200-F5E4-BABB-636852E86AC0}"/>
              </a:ext>
            </a:extLst>
          </p:cNvPr>
          <p:cNvSpPr/>
          <p:nvPr/>
        </p:nvSpPr>
        <p:spPr>
          <a:xfrm>
            <a:off x="0" y="-640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18FB27-27A5-2433-19DA-BEF745AFE1C5}"/>
              </a:ext>
            </a:extLst>
          </p:cNvPr>
          <p:cNvSpPr txBox="1"/>
          <p:nvPr/>
        </p:nvSpPr>
        <p:spPr>
          <a:xfrm>
            <a:off x="285660" y="1096911"/>
            <a:ext cx="82107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A USEFUL information (Cash et al. 2002) </a:t>
            </a:r>
            <a:r>
              <a:rPr lang="fr-FR" sz="2400" dirty="0" err="1">
                <a:solidFill>
                  <a:schemeClr val="bg1"/>
                </a:solidFill>
              </a:rPr>
              <a:t>should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be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perceived</a:t>
            </a:r>
            <a:r>
              <a:rPr lang="fr-FR" sz="2400" dirty="0">
                <a:solidFill>
                  <a:schemeClr val="bg1"/>
                </a:solidFill>
              </a:rPr>
              <a:t> as </a:t>
            </a:r>
          </a:p>
          <a:p>
            <a:r>
              <a:rPr lang="fr-FR" sz="4000" dirty="0" err="1">
                <a:solidFill>
                  <a:schemeClr val="bg1"/>
                </a:solidFill>
              </a:rPr>
              <a:t>Credible</a:t>
            </a:r>
            <a:r>
              <a:rPr lang="fr-FR" sz="4000" dirty="0">
                <a:solidFill>
                  <a:schemeClr val="bg1"/>
                </a:solidFill>
              </a:rPr>
              <a:t>, </a:t>
            </a:r>
            <a:r>
              <a:rPr lang="fr-FR" sz="4000" dirty="0" err="1">
                <a:solidFill>
                  <a:schemeClr val="bg1"/>
                </a:solidFill>
              </a:rPr>
              <a:t>Salient</a:t>
            </a:r>
            <a:r>
              <a:rPr lang="fr-FR" sz="4000" dirty="0">
                <a:solidFill>
                  <a:schemeClr val="bg1"/>
                </a:solidFill>
              </a:rPr>
              <a:t>, </a:t>
            </a:r>
            <a:r>
              <a:rPr lang="fr-FR" sz="4000" dirty="0" err="1">
                <a:solidFill>
                  <a:schemeClr val="bg1"/>
                </a:solidFill>
              </a:rPr>
              <a:t>Legitimate</a:t>
            </a:r>
            <a:r>
              <a:rPr lang="fr-FR" sz="4000" dirty="0">
                <a:solidFill>
                  <a:schemeClr val="bg1"/>
                </a:solidFill>
              </a:rPr>
              <a:t>  </a:t>
            </a:r>
            <a:r>
              <a:rPr lang="fr-FR" dirty="0">
                <a:solidFill>
                  <a:schemeClr val="bg1"/>
                </a:solidFill>
              </a:rPr>
              <a:t> (and more)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29206F-5490-7B94-8ED3-703E7B7F3516}"/>
              </a:ext>
            </a:extLst>
          </p:cNvPr>
          <p:cNvSpPr txBox="1"/>
          <p:nvPr/>
        </p:nvSpPr>
        <p:spPr>
          <a:xfrm>
            <a:off x="466637" y="2562036"/>
            <a:ext cx="82107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dirty="0">
                <a:solidFill>
                  <a:schemeClr val="bg1"/>
                </a:solidFill>
              </a:rPr>
              <a:t>J. </a:t>
            </a:r>
            <a:r>
              <a:rPr lang="fr-FR" sz="2400" dirty="0" err="1">
                <a:solidFill>
                  <a:schemeClr val="bg1"/>
                </a:solidFill>
              </a:rPr>
              <a:t>Jebeile</a:t>
            </a:r>
            <a:r>
              <a:rPr lang="fr-FR" sz="2400" dirty="0">
                <a:solidFill>
                  <a:schemeClr val="bg1"/>
                </a:solidFill>
              </a:rPr>
              <a:t> : if the </a:t>
            </a:r>
            <a:r>
              <a:rPr lang="fr-FR" sz="2400" dirty="0" err="1">
                <a:solidFill>
                  <a:schemeClr val="bg1"/>
                </a:solidFill>
              </a:rPr>
              <a:t>criteria</a:t>
            </a:r>
            <a:r>
              <a:rPr lang="fr-FR" sz="2400" dirty="0">
                <a:solidFill>
                  <a:schemeClr val="bg1"/>
                </a:solidFill>
              </a:rPr>
              <a:t> are met,</a:t>
            </a:r>
          </a:p>
          <a:p>
            <a:pPr algn="r"/>
            <a:r>
              <a:rPr lang="fr-FR" sz="2400" dirty="0" err="1">
                <a:solidFill>
                  <a:schemeClr val="bg1"/>
                </a:solidFill>
              </a:rPr>
              <a:t>from</a:t>
            </a:r>
            <a:r>
              <a:rPr lang="fr-FR" sz="2400" dirty="0">
                <a:solidFill>
                  <a:schemeClr val="bg1"/>
                </a:solidFill>
              </a:rPr>
              <a:t> the USERS point of </a:t>
            </a:r>
            <a:r>
              <a:rPr lang="fr-FR" sz="2400" dirty="0" err="1">
                <a:solidFill>
                  <a:schemeClr val="bg1"/>
                </a:solidFill>
              </a:rPr>
              <a:t>view</a:t>
            </a:r>
            <a:r>
              <a:rPr lang="fr-FR" sz="2400" dirty="0">
                <a:solidFill>
                  <a:schemeClr val="bg1"/>
                </a:solidFill>
              </a:rPr>
              <a:t>, </a:t>
            </a:r>
            <a:r>
              <a:rPr lang="fr-FR" sz="2400" dirty="0" err="1">
                <a:solidFill>
                  <a:schemeClr val="bg1"/>
                </a:solidFill>
              </a:rPr>
              <a:t>they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generate</a:t>
            </a:r>
            <a:r>
              <a:rPr lang="fr-FR" sz="2400" dirty="0">
                <a:solidFill>
                  <a:schemeClr val="bg1"/>
                </a:solidFill>
              </a:rPr>
              <a:t> a feeling of</a:t>
            </a:r>
          </a:p>
          <a:p>
            <a:pPr algn="r"/>
            <a:r>
              <a:rPr lang="fr-FR" sz="4000" dirty="0">
                <a:solidFill>
                  <a:schemeClr val="bg1"/>
                </a:solidFill>
              </a:rPr>
              <a:t>Confidence, Relevance, Justice</a:t>
            </a:r>
          </a:p>
        </p:txBody>
      </p:sp>
    </p:spTree>
    <p:extLst>
      <p:ext uri="{BB962C8B-B14F-4D97-AF65-F5344CB8AC3E}">
        <p14:creationId xmlns:p14="http://schemas.microsoft.com/office/powerpoint/2010/main" val="1602713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BFED-66CA-10D0-CA02-748167C75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CF31EB-2871-59C0-D6EA-39BEE8592D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660" y="4784400"/>
            <a:ext cx="1224000" cy="270000"/>
          </a:xfrm>
        </p:spPr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851873A-03C4-B532-ADEE-18C1BF4230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C0B185-CC0A-C071-D859-234A5121E6D6}"/>
              </a:ext>
            </a:extLst>
          </p:cNvPr>
          <p:cNvSpPr/>
          <p:nvPr/>
        </p:nvSpPr>
        <p:spPr>
          <a:xfrm>
            <a:off x="0" y="-80596"/>
            <a:ext cx="9144000" cy="54606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4F4091F1-5E4B-B6A2-C353-75D79CCEF4E6}"/>
              </a:ext>
            </a:extLst>
          </p:cNvPr>
          <p:cNvGraphicFramePr>
            <a:graphicFrameLocks noGrp="1"/>
          </p:cNvGraphicFramePr>
          <p:nvPr/>
        </p:nvGraphicFramePr>
        <p:xfrm>
          <a:off x="2268456" y="26813"/>
          <a:ext cx="6214100" cy="502758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14100">
                  <a:extLst>
                    <a:ext uri="{9D8B030D-6E8A-4147-A177-3AD203B41FA5}">
                      <a16:colId xmlns:a16="http://schemas.microsoft.com/office/drawing/2014/main" val="805607683"/>
                    </a:ext>
                  </a:extLst>
                </a:gridCol>
              </a:tblGrid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1.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process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includes</a:t>
                      </a:r>
                      <a:r>
                        <a:rPr lang="fr-FR" sz="1600" b="1" dirty="0"/>
                        <a:t> all relevant or </a:t>
                      </a:r>
                      <a:r>
                        <a:rPr lang="fr-FR" sz="1600" b="1" dirty="0" err="1"/>
                        <a:t>concerned</a:t>
                      </a:r>
                      <a:r>
                        <a:rPr lang="fr-FR" sz="1600" b="1" dirty="0"/>
                        <a:t> stakeholders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5920"/>
                  </a:ext>
                </a:extLst>
              </a:tr>
              <a:tr h="688976">
                <a:tc>
                  <a:txBody>
                    <a:bodyPr/>
                    <a:lstStyle/>
                    <a:p>
                      <a:r>
                        <a:rPr lang="fr-FR" sz="1600" b="1" dirty="0"/>
                        <a:t>2. </a:t>
                      </a:r>
                      <a:r>
                        <a:rPr lang="fr-FR" sz="1600" b="1" dirty="0" err="1"/>
                        <a:t>Users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producers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develop</a:t>
                      </a:r>
                      <a:r>
                        <a:rPr lang="fr-FR" sz="1600" b="1" dirty="0"/>
                        <a:t> a </a:t>
                      </a:r>
                      <a:r>
                        <a:rPr lang="fr-FR" sz="1600" b="1" dirty="0" err="1"/>
                        <a:t>mutual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understanding</a:t>
                      </a:r>
                      <a:r>
                        <a:rPr lang="fr-FR" sz="1600" b="1" dirty="0"/>
                        <a:t> and engage in a durable </a:t>
                      </a:r>
                      <a:r>
                        <a:rPr lang="fr-FR" sz="1600" b="1" dirty="0" err="1"/>
                        <a:t>dialog</a:t>
                      </a:r>
                      <a:r>
                        <a:rPr lang="fr-FR" sz="1600" b="1" dirty="0"/>
                        <a:t>; </a:t>
                      </a:r>
                      <a:r>
                        <a:rPr lang="fr-FR" sz="1600" b="1" dirty="0" err="1"/>
                        <a:t>they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agree</a:t>
                      </a:r>
                      <a:r>
                        <a:rPr lang="fr-FR" sz="1600" b="1" dirty="0"/>
                        <a:t> on the </a:t>
                      </a:r>
                      <a:r>
                        <a:rPr lang="fr-FR" sz="1600" b="1" dirty="0" err="1"/>
                        <a:t>development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approach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761325"/>
                  </a:ext>
                </a:extLst>
              </a:tr>
              <a:tr h="494650">
                <a:tc>
                  <a:txBody>
                    <a:bodyPr/>
                    <a:lstStyle/>
                    <a:p>
                      <a:r>
                        <a:rPr lang="fr-FR" sz="1600" b="1" dirty="0"/>
                        <a:t>3. The information in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based</a:t>
                      </a:r>
                      <a:r>
                        <a:rPr lang="fr-FR" sz="1600" b="1" dirty="0"/>
                        <a:t> on up-to-date </a:t>
                      </a:r>
                      <a:r>
                        <a:rPr lang="fr-FR" sz="1600" b="1" dirty="0" err="1"/>
                        <a:t>scientific</a:t>
                      </a:r>
                      <a:r>
                        <a:rPr lang="fr-FR" sz="1600" b="1" dirty="0"/>
                        <a:t> and local </a:t>
                      </a:r>
                      <a:r>
                        <a:rPr lang="fr-FR" sz="1600" b="1" dirty="0" err="1"/>
                        <a:t>knowledges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980385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fr-FR" sz="1600" b="1" dirty="0"/>
                        <a:t>4. The information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relevant/</a:t>
                      </a:r>
                      <a:r>
                        <a:rPr lang="fr-FR" sz="1600" b="1" dirty="0" err="1"/>
                        <a:t>salient</a:t>
                      </a:r>
                      <a:r>
                        <a:rPr lang="fr-FR" sz="1600" b="1" dirty="0"/>
                        <a:t>,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 to the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context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26421"/>
                  </a:ext>
                </a:extLst>
              </a:tr>
              <a:tr h="344648">
                <a:tc>
                  <a:txBody>
                    <a:bodyPr/>
                    <a:lstStyle/>
                    <a:p>
                      <a:r>
                        <a:rPr lang="fr-FR" sz="1600" b="1" dirty="0"/>
                        <a:t>5. </a:t>
                      </a:r>
                      <a:r>
                        <a:rPr lang="fr-FR" sz="1600" b="1" dirty="0" err="1"/>
                        <a:t>Transparency</a:t>
                      </a:r>
                      <a:r>
                        <a:rPr lang="fr-FR" sz="1600" b="1" dirty="0"/>
                        <a:t> of data, </a:t>
                      </a:r>
                      <a:r>
                        <a:rPr lang="fr-FR" sz="1600" b="1" dirty="0" err="1"/>
                        <a:t>methods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results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243281"/>
                  </a:ext>
                </a:extLst>
              </a:tr>
              <a:tr h="306955">
                <a:tc>
                  <a:txBody>
                    <a:bodyPr/>
                    <a:lstStyle/>
                    <a:p>
                      <a:r>
                        <a:rPr lang="fr-FR" sz="1600" b="1" dirty="0"/>
                        <a:t>6. The communication format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adapted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suitable</a:t>
                      </a:r>
                      <a:r>
                        <a:rPr lang="fr-FR" sz="1600" b="1" dirty="0"/>
                        <a:t> to </a:t>
                      </a:r>
                      <a:r>
                        <a:rPr lang="fr-FR" sz="1600" b="1" dirty="0" err="1"/>
                        <a:t>users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229129"/>
                  </a:ext>
                </a:extLst>
              </a:tr>
              <a:tr h="315993">
                <a:tc>
                  <a:txBody>
                    <a:bodyPr/>
                    <a:lstStyle/>
                    <a:p>
                      <a:r>
                        <a:rPr lang="fr-FR" sz="1600" b="1" dirty="0"/>
                        <a:t>7. Follow up, </a:t>
                      </a:r>
                      <a:r>
                        <a:rPr lang="fr-FR" sz="1600" b="1" dirty="0" err="1"/>
                        <a:t>evaluation</a:t>
                      </a:r>
                      <a:r>
                        <a:rPr lang="fr-FR" sz="1600" b="1" dirty="0"/>
                        <a:t> and </a:t>
                      </a:r>
                      <a:r>
                        <a:rPr lang="fr-FR" sz="1600" b="1" dirty="0" err="1"/>
                        <a:t>teaching</a:t>
                      </a:r>
                      <a:r>
                        <a:rPr lang="fr-FR" sz="1600" b="1" dirty="0"/>
                        <a:t>/</a:t>
                      </a:r>
                      <a:r>
                        <a:rPr lang="fr-FR" sz="1600" b="1" dirty="0" err="1"/>
                        <a:t>learning</a:t>
                      </a:r>
                      <a:r>
                        <a:rPr lang="fr-FR" sz="1600" b="1" dirty="0"/>
                        <a:t> of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0129762"/>
                  </a:ext>
                </a:extLst>
              </a:tr>
              <a:tr h="303427">
                <a:tc>
                  <a:txBody>
                    <a:bodyPr/>
                    <a:lstStyle/>
                    <a:p>
                      <a:r>
                        <a:rPr lang="fr-FR" sz="1600" b="1" dirty="0"/>
                        <a:t>8. </a:t>
                      </a:r>
                      <a:r>
                        <a:rPr lang="fr-FR" sz="1600" b="1" dirty="0" err="1"/>
                        <a:t>Timely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delivery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167242"/>
                  </a:ext>
                </a:extLst>
              </a:tr>
              <a:tr h="340271">
                <a:tc>
                  <a:txBody>
                    <a:bodyPr/>
                    <a:lstStyle/>
                    <a:p>
                      <a:r>
                        <a:rPr lang="fr-FR" sz="1600" b="1" dirty="0"/>
                        <a:t>9.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contributes</a:t>
                      </a:r>
                      <a:r>
                        <a:rPr lang="fr-FR" sz="1600" b="1" dirty="0"/>
                        <a:t> to a </a:t>
                      </a:r>
                      <a:r>
                        <a:rPr lang="fr-FR" sz="1600" b="1" dirty="0" err="1"/>
                        <a:t>practical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decision</a:t>
                      </a:r>
                      <a:r>
                        <a:rPr lang="fr-FR" sz="1600" b="1" dirty="0"/>
                        <a:t> for adaptation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9622043"/>
                  </a:ext>
                </a:extLst>
              </a:tr>
              <a:tr h="310923">
                <a:tc>
                  <a:txBody>
                    <a:bodyPr/>
                    <a:lstStyle/>
                    <a:p>
                      <a:r>
                        <a:rPr lang="fr-FR" sz="1600" b="1" dirty="0"/>
                        <a:t>10.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fair</a:t>
                      </a:r>
                      <a:r>
                        <a:rPr lang="fr-FR" sz="1600" b="1" dirty="0"/>
                        <a:t> (</a:t>
                      </a:r>
                      <a:r>
                        <a:rPr lang="fr-FR" sz="1600" b="1" dirty="0" err="1"/>
                        <a:t>avoid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negative</a:t>
                      </a:r>
                      <a:r>
                        <a:rPr lang="fr-FR" sz="1600" b="1" dirty="0"/>
                        <a:t> impact)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48851"/>
                  </a:ext>
                </a:extLst>
              </a:tr>
              <a:tr h="349788">
                <a:tc>
                  <a:txBody>
                    <a:bodyPr/>
                    <a:lstStyle/>
                    <a:p>
                      <a:r>
                        <a:rPr lang="fr-FR" sz="1600" b="1" dirty="0"/>
                        <a:t>11.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is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sustainable</a:t>
                      </a:r>
                      <a:endParaRPr lang="fr-FR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717578"/>
                  </a:ext>
                </a:extLst>
              </a:tr>
              <a:tr h="307390">
                <a:tc>
                  <a:txBody>
                    <a:bodyPr/>
                    <a:lstStyle/>
                    <a:p>
                      <a:r>
                        <a:rPr lang="fr-FR" sz="1600" b="1" dirty="0"/>
                        <a:t>12. The </a:t>
                      </a:r>
                      <a:r>
                        <a:rPr lang="fr-FR" sz="1600" b="1" dirty="0" err="1"/>
                        <a:t>climate</a:t>
                      </a:r>
                      <a:r>
                        <a:rPr lang="fr-FR" sz="1600" b="1" dirty="0"/>
                        <a:t> service </a:t>
                      </a:r>
                      <a:r>
                        <a:rPr lang="fr-FR" sz="1600" b="1" dirty="0" err="1"/>
                        <a:t>reaches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its</a:t>
                      </a:r>
                      <a:r>
                        <a:rPr lang="fr-FR" sz="1600" b="1" dirty="0"/>
                        <a:t> </a:t>
                      </a:r>
                      <a:r>
                        <a:rPr lang="fr-FR" sz="1600" b="1" dirty="0" err="1"/>
                        <a:t>target</a:t>
                      </a:r>
                      <a:r>
                        <a:rPr lang="fr-FR" sz="1600" b="1" dirty="0"/>
                        <a:t> audience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8633505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84597FF0-99BD-1FE8-DF9A-CB08A9DE4DA5}"/>
              </a:ext>
            </a:extLst>
          </p:cNvPr>
          <p:cNvSpPr txBox="1"/>
          <p:nvPr/>
        </p:nvSpPr>
        <p:spPr>
          <a:xfrm>
            <a:off x="34148" y="339865"/>
            <a:ext cx="200280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From the</a:t>
            </a:r>
          </a:p>
          <a:p>
            <a:r>
              <a:rPr lang="fr-FR" sz="4400" dirty="0" err="1">
                <a:solidFill>
                  <a:schemeClr val="bg1"/>
                </a:solidFill>
              </a:rPr>
              <a:t>users</a:t>
            </a:r>
            <a:endParaRPr lang="fr-FR" sz="4400" dirty="0">
              <a:solidFill>
                <a:schemeClr val="bg1"/>
              </a:solidFill>
            </a:endParaRPr>
          </a:p>
          <a:p>
            <a:r>
              <a:rPr lang="fr-FR" dirty="0">
                <a:solidFill>
                  <a:schemeClr val="bg1"/>
                </a:solidFill>
              </a:rPr>
              <a:t>point of </a:t>
            </a:r>
            <a:r>
              <a:rPr lang="fr-FR" dirty="0" err="1">
                <a:solidFill>
                  <a:schemeClr val="bg1"/>
                </a:solidFill>
              </a:rPr>
              <a:t>view</a:t>
            </a:r>
            <a:r>
              <a:rPr lang="fr-FR" dirty="0">
                <a:solidFill>
                  <a:schemeClr val="bg1"/>
                </a:solidFill>
              </a:rPr>
              <a:t>, the </a:t>
            </a:r>
            <a:r>
              <a:rPr lang="fr-FR" dirty="0" err="1">
                <a:solidFill>
                  <a:schemeClr val="bg1"/>
                </a:solidFill>
              </a:rPr>
              <a:t>elements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generate</a:t>
            </a:r>
            <a:r>
              <a:rPr lang="fr-FR" dirty="0">
                <a:solidFill>
                  <a:schemeClr val="bg1"/>
                </a:solidFill>
              </a:rPr>
              <a:t> a feeling of </a:t>
            </a:r>
            <a:r>
              <a:rPr lang="fr-FR" sz="2800" dirty="0">
                <a:solidFill>
                  <a:schemeClr val="bg1"/>
                </a:solidFill>
              </a:rPr>
              <a:t>Confidence,</a:t>
            </a:r>
            <a:endParaRPr lang="fr-FR" sz="3200" dirty="0">
              <a:solidFill>
                <a:schemeClr val="bg1"/>
              </a:solidFill>
            </a:endParaRPr>
          </a:p>
          <a:p>
            <a:r>
              <a:rPr lang="fr-FR" sz="2800" dirty="0">
                <a:solidFill>
                  <a:schemeClr val="bg1"/>
                </a:solidFill>
              </a:rPr>
              <a:t>Relevance,</a:t>
            </a:r>
          </a:p>
          <a:p>
            <a:r>
              <a:rPr lang="fr-FR" sz="2800" dirty="0">
                <a:solidFill>
                  <a:schemeClr val="bg1"/>
                </a:solidFill>
              </a:rPr>
              <a:t>Justice</a:t>
            </a:r>
            <a:endParaRPr lang="fr-FR" sz="4000" dirty="0">
              <a:solidFill>
                <a:schemeClr val="bg1"/>
              </a:solidFill>
            </a:endParaRPr>
          </a:p>
          <a:p>
            <a:endParaRPr lang="fr-FR" sz="16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  <a:sym typeface="Wingdings" pitchFamily="2" charset="2"/>
              </a:rPr>
              <a:t>(Julie </a:t>
            </a:r>
            <a:r>
              <a:rPr lang="fr-FR" sz="1400" dirty="0" err="1">
                <a:solidFill>
                  <a:schemeClr val="bg1"/>
                </a:solidFill>
                <a:sym typeface="Wingdings" pitchFamily="2" charset="2"/>
              </a:rPr>
              <a:t>Jebeile</a:t>
            </a:r>
            <a:r>
              <a:rPr lang="fr-FR" sz="1400" dirty="0">
                <a:solidFill>
                  <a:schemeClr val="bg1"/>
                </a:solidFill>
                <a:sym typeface="Wingdings" pitchFamily="2" charset="2"/>
              </a:rPr>
              <a:t>, </a:t>
            </a:r>
            <a:r>
              <a:rPr lang="fr-FR" sz="1400" dirty="0" err="1">
                <a:solidFill>
                  <a:schemeClr val="bg1"/>
                </a:solidFill>
                <a:sym typeface="Wingdings" pitchFamily="2" charset="2"/>
              </a:rPr>
              <a:t>adapted</a:t>
            </a:r>
            <a:r>
              <a:rPr lang="fr-FR" sz="14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fr-FR" sz="1400" dirty="0" err="1">
                <a:solidFill>
                  <a:schemeClr val="bg1"/>
                </a:solidFill>
                <a:sym typeface="Wingdings" pitchFamily="2" charset="2"/>
              </a:rPr>
              <a:t>from</a:t>
            </a:r>
            <a:r>
              <a:rPr lang="fr-FR" sz="1400" dirty="0">
                <a:solidFill>
                  <a:schemeClr val="bg1"/>
                </a:solidFill>
                <a:sym typeface="Wingdings" pitchFamily="2" charset="2"/>
              </a:rPr>
              <a:t> Cash et al. 2002)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0F9A2E-94BA-EDED-34AB-0002DF3382EE}"/>
              </a:ext>
            </a:extLst>
          </p:cNvPr>
          <p:cNvSpPr/>
          <p:nvPr/>
        </p:nvSpPr>
        <p:spPr>
          <a:xfrm>
            <a:off x="8482556" y="32160"/>
            <a:ext cx="552956" cy="569872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CA693A2E-36CE-7601-40E7-A841469FE697}"/>
              </a:ext>
            </a:extLst>
          </p:cNvPr>
          <p:cNvSpPr/>
          <p:nvPr/>
        </p:nvSpPr>
        <p:spPr>
          <a:xfrm>
            <a:off x="8482554" y="32161"/>
            <a:ext cx="552957" cy="569872"/>
          </a:xfrm>
          <a:prstGeom prst="triangle">
            <a:avLst>
              <a:gd name="adj" fmla="val 100000"/>
            </a:avLst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4B46AA-0CC5-5374-14BB-9FEE67945F22}"/>
              </a:ext>
            </a:extLst>
          </p:cNvPr>
          <p:cNvSpPr/>
          <p:nvPr/>
        </p:nvSpPr>
        <p:spPr>
          <a:xfrm>
            <a:off x="8482555" y="603149"/>
            <a:ext cx="552956" cy="816772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AC2A49D7-3EBF-5375-38AD-60B2E5902A79}"/>
              </a:ext>
            </a:extLst>
          </p:cNvPr>
          <p:cNvSpPr/>
          <p:nvPr/>
        </p:nvSpPr>
        <p:spPr>
          <a:xfrm>
            <a:off x="8482553" y="603150"/>
            <a:ext cx="552957" cy="816772"/>
          </a:xfrm>
          <a:prstGeom prst="triangle">
            <a:avLst>
              <a:gd name="adj" fmla="val 100000"/>
            </a:avLst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6D6289-F226-F9F5-065C-2C839F3B0009}"/>
              </a:ext>
            </a:extLst>
          </p:cNvPr>
          <p:cNvSpPr/>
          <p:nvPr/>
        </p:nvSpPr>
        <p:spPr>
          <a:xfrm>
            <a:off x="8482554" y="1419919"/>
            <a:ext cx="552956" cy="595363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AF5D4D1C-8B5E-7131-F945-73F9B6D0568C}"/>
              </a:ext>
            </a:extLst>
          </p:cNvPr>
          <p:cNvSpPr/>
          <p:nvPr/>
        </p:nvSpPr>
        <p:spPr>
          <a:xfrm>
            <a:off x="8482552" y="1419920"/>
            <a:ext cx="552957" cy="595363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9D5048-3119-B761-2A72-E82CD5B93B05}"/>
              </a:ext>
            </a:extLst>
          </p:cNvPr>
          <p:cNvSpPr/>
          <p:nvPr/>
        </p:nvSpPr>
        <p:spPr>
          <a:xfrm>
            <a:off x="8482552" y="2015284"/>
            <a:ext cx="552956" cy="319038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22B9BB-F248-3B0A-7BC5-354A93F7571C}"/>
              </a:ext>
            </a:extLst>
          </p:cNvPr>
          <p:cNvSpPr/>
          <p:nvPr/>
        </p:nvSpPr>
        <p:spPr>
          <a:xfrm>
            <a:off x="8482552" y="2339477"/>
            <a:ext cx="552956" cy="348896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DB9C69-F597-9ABE-7C63-BA50A6AE5788}"/>
              </a:ext>
            </a:extLst>
          </p:cNvPr>
          <p:cNvSpPr/>
          <p:nvPr/>
        </p:nvSpPr>
        <p:spPr>
          <a:xfrm>
            <a:off x="8482552" y="2692378"/>
            <a:ext cx="552956" cy="324137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2CDC6-55D7-3DCF-592B-52D5F80C8861}"/>
              </a:ext>
            </a:extLst>
          </p:cNvPr>
          <p:cNvSpPr/>
          <p:nvPr/>
        </p:nvSpPr>
        <p:spPr>
          <a:xfrm>
            <a:off x="8482552" y="3020160"/>
            <a:ext cx="552956" cy="32847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20B4CD7F-9641-F9FB-E585-64083EEA278C}"/>
              </a:ext>
            </a:extLst>
          </p:cNvPr>
          <p:cNvSpPr/>
          <p:nvPr/>
        </p:nvSpPr>
        <p:spPr>
          <a:xfrm>
            <a:off x="8482550" y="3020161"/>
            <a:ext cx="552957" cy="32847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171F32-3EF8-84FA-5064-738E14018412}"/>
              </a:ext>
            </a:extLst>
          </p:cNvPr>
          <p:cNvSpPr/>
          <p:nvPr/>
        </p:nvSpPr>
        <p:spPr>
          <a:xfrm>
            <a:off x="8482551" y="3354538"/>
            <a:ext cx="552956" cy="338712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C6D8D196-10B7-6DC1-E0B5-82AF683F6A26}"/>
              </a:ext>
            </a:extLst>
          </p:cNvPr>
          <p:cNvSpPr/>
          <p:nvPr/>
        </p:nvSpPr>
        <p:spPr>
          <a:xfrm>
            <a:off x="8482549" y="3354539"/>
            <a:ext cx="552957" cy="338712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4BC9B5-FA69-CBC6-3988-55C92D2D6087}"/>
              </a:ext>
            </a:extLst>
          </p:cNvPr>
          <p:cNvSpPr/>
          <p:nvPr/>
        </p:nvSpPr>
        <p:spPr>
          <a:xfrm>
            <a:off x="8482549" y="3700354"/>
            <a:ext cx="552956" cy="336135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11F7AC-4285-6EF8-1EA4-AD63847068CD}"/>
              </a:ext>
            </a:extLst>
          </p:cNvPr>
          <p:cNvSpPr/>
          <p:nvPr/>
        </p:nvSpPr>
        <p:spPr>
          <a:xfrm>
            <a:off x="8482549" y="4035956"/>
            <a:ext cx="552956" cy="329248"/>
          </a:xfrm>
          <a:prstGeom prst="rect">
            <a:avLst/>
          </a:prstGeom>
          <a:solidFill>
            <a:srgbClr val="00B05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93741B-F145-A835-9FD4-AD1A55FC2937}"/>
              </a:ext>
            </a:extLst>
          </p:cNvPr>
          <p:cNvSpPr/>
          <p:nvPr/>
        </p:nvSpPr>
        <p:spPr>
          <a:xfrm>
            <a:off x="8482548" y="4372090"/>
            <a:ext cx="552956" cy="341375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6911350C-CE04-D21F-9D59-BBF940401F1F}"/>
              </a:ext>
            </a:extLst>
          </p:cNvPr>
          <p:cNvSpPr/>
          <p:nvPr/>
        </p:nvSpPr>
        <p:spPr>
          <a:xfrm>
            <a:off x="8482546" y="4372091"/>
            <a:ext cx="552957" cy="341375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8527E4-3F2A-DDB3-539E-A6159C451CB6}"/>
              </a:ext>
            </a:extLst>
          </p:cNvPr>
          <p:cNvSpPr/>
          <p:nvPr/>
        </p:nvSpPr>
        <p:spPr>
          <a:xfrm>
            <a:off x="8482548" y="4713465"/>
            <a:ext cx="552956" cy="334183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A1FDE6E-1CD3-B973-B02F-18ABA4FCF77E}"/>
              </a:ext>
            </a:extLst>
          </p:cNvPr>
          <p:cNvSpPr/>
          <p:nvPr/>
        </p:nvSpPr>
        <p:spPr>
          <a:xfrm>
            <a:off x="1868651" y="2219462"/>
            <a:ext cx="330707" cy="3190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55FA077-80CD-00DB-5F47-BC4C4096170E}"/>
              </a:ext>
            </a:extLst>
          </p:cNvPr>
          <p:cNvSpPr/>
          <p:nvPr/>
        </p:nvSpPr>
        <p:spPr>
          <a:xfrm>
            <a:off x="1866377" y="2656755"/>
            <a:ext cx="330707" cy="3190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AA2588-0B80-C034-4EF9-28F283C240B0}"/>
              </a:ext>
            </a:extLst>
          </p:cNvPr>
          <p:cNvSpPr/>
          <p:nvPr/>
        </p:nvSpPr>
        <p:spPr>
          <a:xfrm>
            <a:off x="1866376" y="3073401"/>
            <a:ext cx="330707" cy="3190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5768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F037-E071-BBA0-2890-B37A461D2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3B656B-1FAB-22D1-9C62-CBA7BC10C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04A09-C513-A949-92D2-729F48DA7B3B}" type="datetime1">
              <a:rPr lang="fr-FR" smtClean="0"/>
              <a:t>08/09/2026</a:t>
            </a:fld>
            <a:endParaRPr lang="fr-F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B7FE6E5-31B5-D100-C7B1-D00C8153D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fr-FR"/>
              <a:t>Secrétariat général pour l'investissement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AD0E9F-6D42-A807-2946-752796476B8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3B7B648-4B1C-09CF-F669-75FFF7FE9B0F}"/>
              </a:ext>
            </a:extLst>
          </p:cNvPr>
          <p:cNvGraphicFramePr>
            <a:graphicFrameLocks noGrp="1"/>
          </p:cNvGraphicFramePr>
          <p:nvPr/>
        </p:nvGraphicFramePr>
        <p:xfrm>
          <a:off x="1266677" y="1728995"/>
          <a:ext cx="6610646" cy="8229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610646">
                  <a:extLst>
                    <a:ext uri="{9D8B030D-6E8A-4147-A177-3AD203B41FA5}">
                      <a16:colId xmlns:a16="http://schemas.microsoft.com/office/drawing/2014/main" val="805607683"/>
                    </a:ext>
                  </a:extLst>
                </a:gridCol>
              </a:tblGrid>
              <a:tr h="494650">
                <a:tc>
                  <a:txBody>
                    <a:bodyPr/>
                    <a:lstStyle/>
                    <a:p>
                      <a:r>
                        <a:rPr lang="fr-FR" sz="2400" b="1" dirty="0"/>
                        <a:t>3. The information in the </a:t>
                      </a:r>
                      <a:r>
                        <a:rPr lang="fr-FR" sz="2400" b="1" dirty="0" err="1"/>
                        <a:t>climate</a:t>
                      </a:r>
                      <a:r>
                        <a:rPr lang="fr-FR" sz="2400" b="1" dirty="0"/>
                        <a:t> service </a:t>
                      </a:r>
                      <a:r>
                        <a:rPr lang="fr-FR" sz="2400" b="1" dirty="0" err="1"/>
                        <a:t>is</a:t>
                      </a:r>
                      <a:r>
                        <a:rPr lang="fr-FR" sz="2400" b="1" dirty="0"/>
                        <a:t> </a:t>
                      </a:r>
                      <a:r>
                        <a:rPr lang="fr-FR" sz="2400" b="1" dirty="0" err="1"/>
                        <a:t>based</a:t>
                      </a:r>
                      <a:r>
                        <a:rPr lang="fr-FR" sz="2400" b="1" dirty="0"/>
                        <a:t> on up-to-date </a:t>
                      </a:r>
                      <a:r>
                        <a:rPr lang="fr-FR" sz="2400" b="1" dirty="0" err="1"/>
                        <a:t>scientific</a:t>
                      </a:r>
                      <a:r>
                        <a:rPr lang="fr-FR" sz="2400" b="1" dirty="0"/>
                        <a:t> and local </a:t>
                      </a:r>
                      <a:r>
                        <a:rPr lang="fr-FR" sz="2400" b="1" dirty="0" err="1"/>
                        <a:t>knowledges</a:t>
                      </a:r>
                      <a:endParaRPr lang="fr-FR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980385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2A3FAFA-8414-A308-E21B-18562404ADAB}"/>
              </a:ext>
            </a:extLst>
          </p:cNvPr>
          <p:cNvSpPr txBox="1"/>
          <p:nvPr/>
        </p:nvSpPr>
        <p:spPr>
          <a:xfrm>
            <a:off x="234115" y="234416"/>
            <a:ext cx="864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For </a:t>
            </a:r>
            <a:r>
              <a:rPr lang="fr-FR" sz="2400" dirty="0" err="1">
                <a:solidFill>
                  <a:schemeClr val="bg1"/>
                </a:solidFill>
              </a:rPr>
              <a:t>each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element</a:t>
            </a:r>
            <a:r>
              <a:rPr lang="fr-FR" sz="2400" dirty="0">
                <a:solidFill>
                  <a:schemeClr val="bg1"/>
                </a:solidFill>
              </a:rPr>
              <a:t>,</a:t>
            </a:r>
          </a:p>
          <a:p>
            <a:r>
              <a:rPr lang="fr-FR" sz="2400" dirty="0" err="1">
                <a:solidFill>
                  <a:schemeClr val="bg1"/>
                </a:solidFill>
              </a:rPr>
              <a:t>we</a:t>
            </a:r>
            <a:r>
              <a:rPr lang="fr-FR" sz="2400" dirty="0">
                <a:solidFill>
                  <a:schemeClr val="bg1"/>
                </a:solidFill>
              </a:rPr>
              <a:t> have </a:t>
            </a:r>
            <a:r>
              <a:rPr lang="fr-FR" sz="2400" dirty="0" err="1">
                <a:solidFill>
                  <a:schemeClr val="bg1"/>
                </a:solidFill>
              </a:rPr>
              <a:t>proposed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ways</a:t>
            </a:r>
            <a:r>
              <a:rPr lang="fr-FR" sz="2400" dirty="0">
                <a:solidFill>
                  <a:schemeClr val="bg1"/>
                </a:solidFill>
              </a:rPr>
              <a:t> to </a:t>
            </a:r>
            <a:r>
              <a:rPr lang="fr-FR" sz="4000" dirty="0">
                <a:solidFill>
                  <a:schemeClr val="bg1"/>
                </a:solidFill>
              </a:rPr>
              <a:t>challenge</a:t>
            </a:r>
            <a:r>
              <a:rPr lang="fr-FR" sz="28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them</a:t>
            </a:r>
            <a:r>
              <a:rPr lang="fr-FR" sz="2800" dirty="0">
                <a:solidFill>
                  <a:schemeClr val="bg1"/>
                </a:solidFill>
              </a:rPr>
              <a:t> in </a:t>
            </a:r>
            <a:r>
              <a:rPr lang="fr-FR" sz="4000" dirty="0">
                <a:solidFill>
                  <a:schemeClr val="bg1"/>
                </a:solidFill>
              </a:rPr>
              <a:t>practice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8E8BF1-C627-4F4B-368C-EF9CC7E52683}"/>
              </a:ext>
            </a:extLst>
          </p:cNvPr>
          <p:cNvSpPr txBox="1"/>
          <p:nvPr/>
        </p:nvSpPr>
        <p:spPr>
          <a:xfrm>
            <a:off x="475540" y="3383202"/>
            <a:ext cx="8164736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sym typeface="Wingdings" pitchFamily="2" charset="2"/>
              </a:rPr>
              <a:t> </a:t>
            </a:r>
            <a:r>
              <a:rPr lang="fr-FR" sz="2000" dirty="0">
                <a:solidFill>
                  <a:schemeClr val="bg1"/>
                </a:solidFill>
              </a:rPr>
              <a:t>A </a:t>
            </a:r>
            <a:r>
              <a:rPr lang="fr-FR" sz="2000" dirty="0" err="1">
                <a:solidFill>
                  <a:schemeClr val="bg1"/>
                </a:solidFill>
              </a:rPr>
              <a:t>review</a:t>
            </a:r>
            <a:r>
              <a:rPr lang="fr-FR" sz="2000" dirty="0">
                <a:solidFill>
                  <a:schemeClr val="bg1"/>
                </a:solidFill>
              </a:rPr>
              <a:t> of the </a:t>
            </a:r>
            <a:r>
              <a:rPr lang="fr-FR" sz="2000" dirty="0" err="1">
                <a:solidFill>
                  <a:schemeClr val="bg1"/>
                </a:solidFill>
              </a:rPr>
              <a:t>scientific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  <a:r>
              <a:rPr lang="fr-FR" sz="2000" dirty="0" err="1">
                <a:solidFill>
                  <a:schemeClr val="bg1"/>
                </a:solidFill>
              </a:rPr>
              <a:t>methods</a:t>
            </a:r>
            <a:r>
              <a:rPr lang="fr-FR" sz="2000" dirty="0">
                <a:solidFill>
                  <a:schemeClr val="bg1"/>
                </a:solidFill>
              </a:rPr>
              <a:t> and data </a:t>
            </a:r>
            <a:r>
              <a:rPr lang="fr-FR" sz="2000" dirty="0" err="1">
                <a:solidFill>
                  <a:schemeClr val="bg1"/>
                </a:solidFill>
              </a:rPr>
              <a:t>used</a:t>
            </a:r>
            <a:r>
              <a:rPr lang="fr-FR" sz="2000" dirty="0">
                <a:solidFill>
                  <a:schemeClr val="bg1"/>
                </a:solidFill>
              </a:rPr>
              <a:t> by a </a:t>
            </a:r>
            <a:r>
              <a:rPr lang="fr-FR" sz="2000" dirty="0" err="1">
                <a:solidFill>
                  <a:schemeClr val="bg1"/>
                </a:solidFill>
              </a:rPr>
              <a:t>scientific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  <a:r>
              <a:rPr lang="fr-FR" sz="2000" dirty="0" err="1">
                <a:solidFill>
                  <a:schemeClr val="bg1"/>
                </a:solidFill>
              </a:rPr>
              <a:t>commitee</a:t>
            </a: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  <a:sym typeface="Wingdings" pitchFamily="2" charset="2"/>
              </a:rPr>
              <a:t> The inclusion of </a:t>
            </a:r>
            <a:r>
              <a:rPr lang="fr-FR" sz="2000" dirty="0" err="1">
                <a:solidFill>
                  <a:schemeClr val="bg1"/>
                </a:solidFill>
                <a:sym typeface="Wingdings" pitchFamily="2" charset="2"/>
              </a:rPr>
              <a:t>previously</a:t>
            </a:r>
            <a:r>
              <a:rPr lang="fr-FR" sz="2000" dirty="0">
                <a:solidFill>
                  <a:schemeClr val="bg1"/>
                </a:solidFill>
                <a:sym typeface="Wingdings" pitchFamily="2" charset="2"/>
              </a:rPr>
              <a:t> </a:t>
            </a:r>
            <a:r>
              <a:rPr lang="fr-FR" sz="2000" dirty="0" err="1">
                <a:solidFill>
                  <a:schemeClr val="bg1"/>
                </a:solidFill>
                <a:sym typeface="Wingdings" pitchFamily="2" charset="2"/>
              </a:rPr>
              <a:t>identified</a:t>
            </a:r>
            <a:r>
              <a:rPr lang="fr-FR" sz="2000" dirty="0">
                <a:solidFill>
                  <a:schemeClr val="bg1"/>
                </a:solidFill>
                <a:sym typeface="Wingdings" pitchFamily="2" charset="2"/>
              </a:rPr>
              <a:t> local </a:t>
            </a:r>
            <a:r>
              <a:rPr lang="fr-FR" sz="2000" dirty="0" err="1">
                <a:solidFill>
                  <a:schemeClr val="bg1"/>
                </a:solidFill>
                <a:sym typeface="Wingdings" pitchFamily="2" charset="2"/>
              </a:rPr>
              <a:t>knowledges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6" name="Flèche vers le bas 5">
            <a:extLst>
              <a:ext uri="{FF2B5EF4-FFF2-40B4-BE49-F238E27FC236}">
                <a16:creationId xmlns:a16="http://schemas.microsoft.com/office/drawing/2014/main" id="{30345913-5D38-DCC4-5D94-C90DD16C8A5D}"/>
              </a:ext>
            </a:extLst>
          </p:cNvPr>
          <p:cNvSpPr/>
          <p:nvPr/>
        </p:nvSpPr>
        <p:spPr>
          <a:xfrm>
            <a:off x="3874168" y="2666515"/>
            <a:ext cx="1395663" cy="63291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253096"/>
      </p:ext>
    </p:extLst>
  </p:cSld>
  <p:clrMapOvr>
    <a:masterClrMapping/>
  </p:clrMapOvr>
</p:sld>
</file>

<file path=ppt/theme/theme1.xml><?xml version="1.0" encoding="utf-8"?>
<a:theme xmlns:a="http://schemas.openxmlformats.org/drawingml/2006/main" name="FRANCE 2030">
  <a:themeElements>
    <a:clrScheme name="FRANCE 2030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000091"/>
      </a:accent1>
      <a:accent2>
        <a:srgbClr val="E1000F"/>
      </a:accent2>
      <a:accent3>
        <a:srgbClr val="80808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0000"/>
      </a:folHlink>
    </a:clrScheme>
    <a:fontScheme name="Marianne - Marianne">
      <a:majorFont>
        <a:latin typeface="Marianne"/>
        <a:ea typeface=""/>
        <a:cs typeface=""/>
      </a:majorFont>
      <a:minorFont>
        <a:latin typeface="Marian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ED9A0670-90C4-8144-B6AC-44E11E9F5567}" vid="{B7E408B2-8418-294D-A1C7-5F989E3A69F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0E6E255F0FB44884650D79ABC3DA2B" ma:contentTypeVersion="0" ma:contentTypeDescription="Crée un document." ma:contentTypeScope="" ma:versionID="037027eaf477188e46df0b4b780d6b8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dc2724ea5eeb8e9e423cfa8c225edd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96918D-0E03-4DD0-9BAB-727DC78DB7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F482BE-7C32-442C-8FF7-989107D1433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3025EB6-06AB-43B2-B1B8-7C21F5261D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FRANCE 2030</Template>
  <TotalTime>4158</TotalTime>
  <Words>2326</Words>
  <Application>Microsoft Macintosh PowerPoint</Application>
  <PresentationFormat>Affichage à l'écran (16:9)</PresentationFormat>
  <Paragraphs>258</Paragraphs>
  <Slides>27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Calibri</vt:lpstr>
      <vt:lpstr>Marianne</vt:lpstr>
      <vt:lpstr>Marianne Medium</vt:lpstr>
      <vt:lpstr>Wingdings</vt:lpstr>
      <vt:lpstr>FRANCE 2030</vt:lpstr>
      <vt:lpstr>Towards successful climate services – What are the keys of success? </vt:lpstr>
      <vt:lpstr>Présentation PowerPoint</vt:lpstr>
      <vt:lpstr>TRACCS TRansformative Advances  in Climate modelling for Climate Services  French national program 8 years 10-12 demonstrators </vt:lpstr>
      <vt:lpstr>How does TRACCS contribute to the development of « successful » climate services demonstrators?  </vt:lpstr>
      <vt:lpstr>How does TRACCS contribute to the development of « successful » climate services demonstrators?  </vt:lpstr>
      <vt:lpstr>Our landscape of climate services : a list of 135 services in France and the World identified by the TRACCS community</vt:lpstr>
      <vt:lpstr>No universal definition of a climate service (Boon et al. 2025) We use three categories to sort them, from data distribution to support for adaptation strategies</vt:lpstr>
      <vt:lpstr>The climate service demonstrators in TRACCS are aimed at supporting decision-making for adaptation</vt:lpstr>
      <vt:lpstr>Présentation PowerPoint</vt:lpstr>
      <vt:lpstr>On the shoulders of Boon et al. (2024)</vt:lpstr>
      <vt:lpstr>Boon et al. (2024): 12 elements identified as essential to define a successful climate service for adaptation</vt:lpstr>
      <vt:lpstr>Take the elements from Boon et al. (2024) and see if we can use them in the context of TRACCS</vt:lpstr>
      <vt:lpstr>Take the elements from Boon et al. (2024) and see if we can use them in the context of TRACCS</vt:lpstr>
      <vt:lpstr>Take the elements from Boon et al. (2024) and see if we can use them in the context of TRACCS</vt:lpstr>
      <vt:lpstr>Take the elements from Boon et al. (2024) and see if we can use them in the context of TRACCS</vt:lpstr>
      <vt:lpstr>11 out of 12 elements from Boon et al. (2024) + 2 from initial list + 2 new elements + merging = a new list of 12 elements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Key messages</vt:lpstr>
      <vt:lpstr>For more information</vt:lpstr>
      <vt:lpstr>Présentation PowerPoint</vt:lpstr>
      <vt:lpstr>Présentation PowerPoint</vt:lpstr>
      <vt:lpstr>Présentation PowerPoint</vt:lpstr>
    </vt:vector>
  </TitlesOfParts>
  <Manager>FRANCE 2030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2 lignes maximum</dc:title>
  <dc:subject>FRANCE 2030</dc:subject>
  <dc:creator>Martial Kurtz</dc:creator>
  <cp:lastModifiedBy>Jérôme Servonnat</cp:lastModifiedBy>
  <cp:revision>79</cp:revision>
  <dcterms:created xsi:type="dcterms:W3CDTF">2023-07-26T21:32:17Z</dcterms:created>
  <dcterms:modified xsi:type="dcterms:W3CDTF">2026-09-08T20:24:02Z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0x0101004F0E6E255F0FB44884650D79ABC3DA2B</vt:lpwstr>
  </property>
</Properties>
</file>