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1914" y="10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ro-RO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v>Detected hours</c:v>
          </c:tx>
          <c:spPr>
            <a:solidFill>
              <a:srgbClr val="4B2E83"/>
            </a:solidFill>
          </c:spPr>
          <c:invertIfNegative val="1"/>
          <c:dPt>
            <c:idx val="0"/>
            <c:invertIfNegative val="0"/>
            <c:bubble3D val="0"/>
            <c:spPr>
              <a:solidFill>
                <a:srgbClr val="76A82B"/>
              </a:solidFill>
            </c:spPr>
            <c:extLst>
              <c:ext xmlns:c16="http://schemas.microsoft.com/office/drawing/2014/chart" uri="{C3380CC4-5D6E-409C-BE32-E72D297353CC}">
                <c16:uniqueId val="{00000001-F5F5-4177-AD1F-8039DA0BD53F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F5F5-4177-AD1F-8039DA0BD53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anchorCtr="1"/>
              <a:lstStyle/>
              <a:p>
                <a:pPr>
                  <a:defRPr sz="1350" b="1">
                    <a:solidFill>
                      <a:srgbClr val="092B5B"/>
                    </a:solidFill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2"/>
              <c:pt idx="0">
                <c:v>Pure (C1b)</c:v>
              </c:pt>
              <c:pt idx="1">
                <c:v>Embedded (C4)</c:v>
              </c:pt>
            </c:strLit>
          </c:cat>
          <c:val>
            <c:numLit>
              <c:formatCode>General</c:formatCode>
              <c:ptCount val="2"/>
              <c:pt idx="0">
                <c:v>7058</c:v>
              </c:pt>
              <c:pt idx="1">
                <c:v>51337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4-F5F5-4177-AD1F-8039DA0BD53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majorGridlines>
          <c:spPr>
            <a:ln w="9525">
              <a:solidFill>
                <a:srgbClr val="D9D4D1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9525">
            <a:solidFill>
              <a:srgbClr val="D4D4D4"/>
            </a:solidFill>
            <a:prstDash val="solid"/>
          </a:ln>
        </c:spPr>
        <c:txPr>
          <a:bodyPr anchorCtr="1"/>
          <a:lstStyle/>
          <a:p>
            <a:pPr>
              <a:defRPr sz="1125">
                <a:solidFill>
                  <a:srgbClr val="606A78"/>
                </a:solidFill>
              </a:defRPr>
            </a:pPr>
            <a:endParaRPr lang="en-US"/>
          </a:p>
        </c:txPr>
        <c:crossAx val="48672768"/>
        <c:crosses val="autoZero"/>
        <c:auto val="1"/>
        <c:lblAlgn val="ctr"/>
        <c:lblOffset val="100"/>
        <c:noMultiLvlLbl val="1"/>
      </c:catAx>
      <c:valAx>
        <c:axId val="4867276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8650112"/>
        <c:crosses val="autoZero"/>
        <c:crossBetween val="between"/>
      </c:valAx>
      <c:spPr>
        <a:noFill/>
      </c:spPr>
    </c:plotArea>
    <c:plotVisOnly val="1"/>
    <c:dispBlanksAs val="zero"/>
    <c:showDLblsOverMax val="1"/>
  </c:chart>
  <c:spPr>
    <a:noFill/>
    <a:ln w="0">
      <a:noFill/>
      <a:prstDash val="solid"/>
    </a:ln>
  </c:sp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ro-RO"/>
  <c:roundedCorners val="1"/>
  <c:style val="2"/>
  <c:chart>
    <c:autoTitleDeleted val="1"/>
    <c:plotArea>
      <c:layout/>
      <c:doughnutChart>
        <c:varyColors val="1"/>
        <c:ser>
          <c:idx val="0"/>
          <c:order val="0"/>
          <c:tx>
            <c:v>Mean annual energy</c:v>
          </c:tx>
          <c:dPt>
            <c:idx val="0"/>
            <c:bubble3D val="0"/>
            <c:spPr>
              <a:solidFill>
                <a:srgbClr val="4B2E83"/>
              </a:solidFill>
            </c:spPr>
            <c:extLst>
              <c:ext xmlns:c16="http://schemas.microsoft.com/office/drawing/2014/chart" uri="{C3380CC4-5D6E-409C-BE32-E72D297353CC}">
                <c16:uniqueId val="{00000001-FF20-4859-9A66-52C4E88D6B5D}"/>
              </c:ext>
            </c:extLst>
          </c:dPt>
          <c:dPt>
            <c:idx val="1"/>
            <c:bubble3D val="0"/>
            <c:spPr>
              <a:solidFill>
                <a:srgbClr val="D8D7D5"/>
              </a:solidFill>
            </c:spPr>
            <c:extLst>
              <c:ext xmlns:c16="http://schemas.microsoft.com/office/drawing/2014/chart" uri="{C3380CC4-5D6E-409C-BE32-E72D297353CC}">
                <c16:uniqueId val="{00000003-FF20-4859-9A66-52C4E88D6B5D}"/>
              </c:ext>
            </c:extLst>
          </c:dPt>
          <c:dLbls>
            <c:dLbl>
              <c:idx val="0"/>
              <c:layout>
                <c:manualLayout>
                  <c:x val="-0.10292397660818715"/>
                  <c:y val="-3.076923076923077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F20-4859-9A66-52C4E88D6B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anchorCtr="1"/>
              <a:lstStyle/>
              <a:p>
                <a:pPr>
                  <a:defRPr sz="1125" b="1">
                    <a:solidFill>
                      <a:srgbClr val="1E2430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Lit>
              <c:ptCount val="2"/>
              <c:pt idx="0">
                <c:v>Sea-breeze attributed</c:v>
              </c:pt>
              <c:pt idx="1">
                <c:v>Remaining production</c:v>
              </c:pt>
            </c:strLit>
          </c:cat>
          <c:val>
            <c:numLit>
              <c:formatCode>General</c:formatCode>
              <c:ptCount val="2"/>
              <c:pt idx="0">
                <c:v>28.29</c:v>
              </c:pt>
              <c:pt idx="1">
                <c:v>152.44999999999999</c:v>
              </c:pt>
            </c:numLit>
          </c:val>
          <c:extLst>
            <c:ext xmlns:c16="http://schemas.microsoft.com/office/drawing/2014/chart" uri="{C3380CC4-5D6E-409C-BE32-E72D297353CC}">
              <c16:uniqueId val="{00000004-FF20-4859-9A66-52C4E88D6B5D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270"/>
        <c:holeSize val="68"/>
      </c:doughnutChart>
      <c:spPr>
        <a:noFill/>
      </c:spPr>
    </c:plotArea>
    <c:plotVisOnly val="1"/>
    <c:dispBlanksAs val="zero"/>
    <c:showDLblsOverMax val="1"/>
  </c:chart>
  <c:spPr>
    <a:noFill/>
    <a:ln w="0">
      <a:noFill/>
      <a:prstDash val="solid"/>
    </a:ln>
  </c:spPr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ro-RO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v>Sea-breeze share</c:v>
          </c:tx>
          <c:spPr>
            <a:solidFill>
              <a:srgbClr val="4B2E83"/>
            </a:solidFill>
          </c:spPr>
          <c:invertIfNegative val="1"/>
          <c:dPt>
            <c:idx val="0"/>
            <c:invertIfNegative val="0"/>
            <c:bubble3D val="0"/>
            <c:spPr>
              <a:solidFill>
                <a:srgbClr val="76A82B"/>
              </a:solidFill>
            </c:spPr>
            <c:extLst>
              <c:ext xmlns:c16="http://schemas.microsoft.com/office/drawing/2014/chart" uri="{C3380CC4-5D6E-409C-BE32-E72D297353CC}">
                <c16:uniqueId val="{00000001-8635-4DF4-B25D-CA3157A84DC4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8635-4DF4-B25D-CA3157A84DC4}"/>
              </c:ext>
            </c:extLst>
          </c:dPt>
          <c:dPt>
            <c:idx val="2"/>
            <c:invertIfNegative val="0"/>
            <c:bubble3D val="0"/>
            <c:spPr>
              <a:solidFill>
                <a:srgbClr val="092B5B"/>
              </a:solidFill>
            </c:spPr>
            <c:extLst>
              <c:ext xmlns:c16="http://schemas.microsoft.com/office/drawing/2014/chart" uri="{C3380CC4-5D6E-409C-BE32-E72D297353CC}">
                <c16:uniqueId val="{00000005-8635-4DF4-B25D-CA3157A84DC4}"/>
              </c:ext>
            </c:extLst>
          </c:dPt>
          <c:dPt>
            <c:idx val="3"/>
            <c:invertIfNegative val="0"/>
            <c:bubble3D val="0"/>
            <c:spPr>
              <a:solidFill>
                <a:srgbClr val="9FA4A5"/>
              </a:solidFill>
            </c:spPr>
            <c:extLst>
              <c:ext xmlns:c16="http://schemas.microsoft.com/office/drawing/2014/chart" uri="{C3380CC4-5D6E-409C-BE32-E72D297353CC}">
                <c16:uniqueId val="{00000007-8635-4DF4-B25D-CA3157A84DC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anchorCtr="1"/>
              <a:lstStyle/>
              <a:p>
                <a:pPr>
                  <a:defRPr sz="1350" b="1">
                    <a:solidFill>
                      <a:srgbClr val="092B5B"/>
                    </a:solidFill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4"/>
              <c:pt idx="0">
                <c:v>Spring</c:v>
              </c:pt>
              <c:pt idx="1">
                <c:v>Summer</c:v>
              </c:pt>
              <c:pt idx="2">
                <c:v>Winter</c:v>
              </c:pt>
              <c:pt idx="3">
                <c:v>Autumn</c:v>
              </c:pt>
            </c:strLit>
          </c:cat>
          <c:val>
            <c:numLit>
              <c:formatCode>General</c:formatCode>
              <c:ptCount val="4"/>
              <c:pt idx="0">
                <c:v>27.84</c:v>
              </c:pt>
              <c:pt idx="1">
                <c:v>18.45</c:v>
              </c:pt>
              <c:pt idx="2">
                <c:v>11.37</c:v>
              </c:pt>
              <c:pt idx="3">
                <c:v>7.55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8-8635-4DF4-B25D-CA3157A84DC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5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majorGridlines>
          <c:spPr>
            <a:ln w="9525">
              <a:solidFill>
                <a:srgbClr val="D9D4D1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rPr lang="en-US"/>
                  <a:t>Share of seasonal production (%)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D4D4D4"/>
            </a:solidFill>
            <a:prstDash val="solid"/>
          </a:ln>
        </c:spPr>
        <c:txPr>
          <a:bodyPr anchorCtr="1"/>
          <a:lstStyle/>
          <a:p>
            <a:pPr>
              <a:defRPr sz="1050">
                <a:solidFill>
                  <a:srgbClr val="606A78"/>
                </a:solidFill>
              </a:defRPr>
            </a:pPr>
            <a:endParaRPr lang="en-US"/>
          </a:p>
        </c:txPr>
        <c:crossAx val="48672768"/>
        <c:crosses val="autoZero"/>
        <c:auto val="1"/>
        <c:lblAlgn val="ctr"/>
        <c:lblOffset val="100"/>
        <c:noMultiLvlLbl val="1"/>
      </c:catAx>
      <c:valAx>
        <c:axId val="4867276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8650112"/>
        <c:crosses val="autoZero"/>
        <c:crossBetween val="between"/>
      </c:valAx>
      <c:spPr>
        <a:noFill/>
      </c:spPr>
    </c:plotArea>
    <c:plotVisOnly val="1"/>
    <c:dispBlanksAs val="zero"/>
    <c:showDLblsOverMax val="1"/>
  </c:chart>
  <c:spPr>
    <a:noFill/>
    <a:ln w="0">
      <a:noFill/>
      <a:prstDash val="solid"/>
    </a:ln>
  </c:spPr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ro-RO"/>
  <c:roundedCorners val="1"/>
  <c:style val="2"/>
  <c:chart>
    <c:autoTitleDeleted val="1"/>
    <c:plotArea>
      <c:layout/>
      <c:lineChart>
        <c:grouping val="standard"/>
        <c:varyColors val="1"/>
        <c:ser>
          <c:idx val="0"/>
          <c:order val="0"/>
          <c:tx>
            <c:v>Sea-breeze share</c:v>
          </c:tx>
          <c:spPr>
            <a:ln w="28575">
              <a:solidFill>
                <a:srgbClr val="4B2E83"/>
              </a:solidFill>
              <a:prstDash val="solid"/>
            </a:ln>
          </c:spPr>
          <c:marker>
            <c:symbol val="circle"/>
            <c:size val="5"/>
            <c:spPr>
              <a:solidFill>
                <a:srgbClr val="4B2E83"/>
              </a:solidFill>
            </c:spPr>
          </c:marker>
          <c:cat>
            <c:numLit>
              <c:formatCode>General</c:formatCode>
              <c:ptCount val="26"/>
              <c:pt idx="0">
                <c:v>1999</c:v>
              </c:pt>
              <c:pt idx="1">
                <c:v>2000</c:v>
              </c:pt>
              <c:pt idx="2">
                <c:v>2001</c:v>
              </c:pt>
              <c:pt idx="3">
                <c:v>2002</c:v>
              </c:pt>
              <c:pt idx="4">
                <c:v>2003</c:v>
              </c:pt>
              <c:pt idx="5">
                <c:v>2004</c:v>
              </c:pt>
              <c:pt idx="6">
                <c:v>2005</c:v>
              </c:pt>
              <c:pt idx="7">
                <c:v>2006</c:v>
              </c:pt>
              <c:pt idx="8">
                <c:v>2007</c:v>
              </c:pt>
              <c:pt idx="9">
                <c:v>2008</c:v>
              </c:pt>
              <c:pt idx="10">
                <c:v>2009</c:v>
              </c:pt>
              <c:pt idx="11">
                <c:v>2010</c:v>
              </c:pt>
              <c:pt idx="12">
                <c:v>2011</c:v>
              </c:pt>
              <c:pt idx="13">
                <c:v>2012</c:v>
              </c:pt>
              <c:pt idx="14">
                <c:v>2013</c:v>
              </c:pt>
              <c:pt idx="15">
                <c:v>2014</c:v>
              </c:pt>
              <c:pt idx="16">
                <c:v>2015</c:v>
              </c:pt>
              <c:pt idx="17">
                <c:v>2016</c:v>
              </c:pt>
              <c:pt idx="18">
                <c:v>2017</c:v>
              </c:pt>
              <c:pt idx="19">
                <c:v>2018</c:v>
              </c:pt>
              <c:pt idx="20">
                <c:v>2019</c:v>
              </c:pt>
              <c:pt idx="21">
                <c:v>2020</c:v>
              </c:pt>
              <c:pt idx="22">
                <c:v>2021</c:v>
              </c:pt>
              <c:pt idx="23">
                <c:v>2022</c:v>
              </c:pt>
              <c:pt idx="24">
                <c:v>2023</c:v>
              </c:pt>
              <c:pt idx="25">
                <c:v>2024</c:v>
              </c:pt>
            </c:numLit>
          </c:cat>
          <c:val>
            <c:numLit>
              <c:formatCode>0</c:formatCode>
              <c:ptCount val="26"/>
              <c:pt idx="0">
                <c:v>28.65</c:v>
              </c:pt>
              <c:pt idx="1">
                <c:v>28.41</c:v>
              </c:pt>
              <c:pt idx="2">
                <c:v>27</c:v>
              </c:pt>
              <c:pt idx="3">
                <c:v>27.4</c:v>
              </c:pt>
              <c:pt idx="4">
                <c:v>21.18</c:v>
              </c:pt>
              <c:pt idx="5">
                <c:v>29.54</c:v>
              </c:pt>
              <c:pt idx="6">
                <c:v>10.06</c:v>
              </c:pt>
              <c:pt idx="7">
                <c:v>10.59</c:v>
              </c:pt>
              <c:pt idx="8">
                <c:v>12.98</c:v>
              </c:pt>
              <c:pt idx="9">
                <c:v>13.77</c:v>
              </c:pt>
              <c:pt idx="10">
                <c:v>10.17</c:v>
              </c:pt>
              <c:pt idx="11">
                <c:v>11.06</c:v>
              </c:pt>
              <c:pt idx="12">
                <c:v>13.19</c:v>
              </c:pt>
              <c:pt idx="13">
                <c:v>13.21</c:v>
              </c:pt>
              <c:pt idx="14">
                <c:v>11.02</c:v>
              </c:pt>
              <c:pt idx="15">
                <c:v>10.67</c:v>
              </c:pt>
              <c:pt idx="16">
                <c:v>12.45</c:v>
              </c:pt>
              <c:pt idx="17">
                <c:v>13.79</c:v>
              </c:pt>
              <c:pt idx="18">
                <c:v>12.92</c:v>
              </c:pt>
              <c:pt idx="19">
                <c:v>8.74</c:v>
              </c:pt>
              <c:pt idx="20">
                <c:v>11.95</c:v>
              </c:pt>
              <c:pt idx="21">
                <c:v>11</c:v>
              </c:pt>
              <c:pt idx="22">
                <c:v>12.96</c:v>
              </c:pt>
              <c:pt idx="23">
                <c:v>15.95</c:v>
              </c:pt>
              <c:pt idx="24">
                <c:v>14.16</c:v>
              </c:pt>
              <c:pt idx="25">
                <c:v>12.29</c:v>
              </c:pt>
            </c:numLit>
          </c:val>
          <c:smooth val="1"/>
          <c:extLst>
            <c:ext xmlns:c16="http://schemas.microsoft.com/office/drawing/2014/chart" uri="{C3380CC4-5D6E-409C-BE32-E72D297353CC}">
              <c16:uniqueId val="{00000000-AD68-48E1-BF15-8BC45B1E29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solidFill>
              <a:srgbClr val="D4D4D4"/>
            </a:solidFill>
            <a:prstDash val="solid"/>
          </a:ln>
        </c:spPr>
        <c:txPr>
          <a:bodyPr anchorCtr="1"/>
          <a:lstStyle/>
          <a:p>
            <a:pPr>
              <a:defRPr sz="900">
                <a:solidFill>
                  <a:srgbClr val="606A78"/>
                </a:solidFill>
              </a:defRPr>
            </a:pPr>
            <a:endParaRPr lang="en-US"/>
          </a:p>
        </c:txPr>
        <c:crossAx val="48672768"/>
        <c:crosses val="autoZero"/>
        <c:auto val="1"/>
        <c:lblAlgn val="ctr"/>
        <c:lblOffset val="80"/>
        <c:noMultiLvlLbl val="1"/>
      </c:catAx>
      <c:valAx>
        <c:axId val="48672768"/>
        <c:scaling>
          <c:orientation val="minMax"/>
          <c:max val="35"/>
          <c:min val="0"/>
        </c:scaling>
        <c:delete val="0"/>
        <c:axPos val="l"/>
        <c:majorGridlines>
          <c:spPr>
            <a:ln w="9525">
              <a:solidFill>
                <a:srgbClr val="D9D4D1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rPr lang="en-US"/>
                  <a:t>Annual production share (%)</a:t>
                </a:r>
              </a:p>
            </c:rich>
          </c:tx>
          <c:overlay val="0"/>
        </c:title>
        <c:numFmt formatCode="0" sourceLinked="1"/>
        <c:majorTickMark val="none"/>
        <c:minorTickMark val="none"/>
        <c:tickLblPos val="nextTo"/>
        <c:spPr>
          <a:ln w="9525">
            <a:solidFill>
              <a:srgbClr val="D4D4D4"/>
            </a:solidFill>
            <a:prstDash val="solid"/>
          </a:ln>
        </c:spPr>
        <c:txPr>
          <a:bodyPr anchorCtr="1"/>
          <a:lstStyle/>
          <a:p>
            <a:pPr>
              <a:defRPr sz="1050">
                <a:solidFill>
                  <a:srgbClr val="606A78"/>
                </a:solidFill>
              </a:defRPr>
            </a:pPr>
            <a:endParaRPr lang="en-US"/>
          </a:p>
        </c:txPr>
        <c:crossAx val="48650112"/>
        <c:crosses val="autoZero"/>
        <c:crossBetween val="between"/>
        <c:majorUnit val="5"/>
      </c:valAx>
      <c:spPr>
        <a:noFill/>
      </c:spPr>
    </c:plotArea>
    <c:plotVisOnly val="1"/>
    <c:dispBlanksAs val="zero"/>
    <c:showDLblsOverMax val="1"/>
  </c:chart>
  <c:spPr>
    <a:noFill/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User-supplied EMS-26_Radu-et-al.pptx.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Statistica_Briza_Marina_1999_2024.xlsx, “Sinteză &amp; Extrema Briză”; Productie_Oara_Parc_Eolian_1999_2024.xlsx, “Rezumat Anual (AEP)”.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Statistica_Briza_Marina_1999_2024.xlsx, “Statistică Sezonieră” and “Statistică Lunară”.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Statistica_Briza_Marina_1999_2024.xlsx, “Statistică Anuală Detaliată”. Interpretation treats the discontinuity as a method/data-homogeneity issue rather than a climatic trend.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Pecineaga_energy_attribution_integrated(1).docx, directional-analysis interpretation and embedded figure “Energy Rose (C1b Shapley values) / Frequency (%)”.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Synthesis of user-supplied manuscript, draft article and Excel statistics.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Radu, C., Bandoc, G., Degeratu, M., “Sea Breeze Occurrence on the Romanian Black Sea Coast”, user-supplied manuscript, Introduction and Fig. 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Pecineaga_energy_attribution_integrated(1).docx, Abstract and methodological rationale; productie brize Pecineaga W jul-26.xlsb.xlsx, sheets Foaie1 and all.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Radu et al., user-supplied manuscript, Data and Methods; Pecineaga_energy_attribution_integrated(1).docx, methodological rationale.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Radu et al., user-supplied manuscript, Theoretical Method and Fig. 4. Romanian-coast critical SBI value reported as 3.4 m² s⁻² K⁻¹.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Pecineaga_energy_attribution_integrated(1).docx, “Methodological rationale for the selection of analysis points”.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Pecineaga_energy_attribution_integrated(1).docx, “Extension of Sea-Breeze Analysis to Turbine Hub Height”; user-supplied Excel production workbooks.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Pecineaga_energy_attribution_integrated(1).docx, “Attribution of Wind Power Production under Mixed Synoptic–Sea-Breeze Conditions”; Shapley (1953).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Productie_Oara_Parc_Eolian_1999_2024.xlsx, “Date Orare (1999-2024)”; counts recomputed from hourly category labels.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DEC014E-32E8-BC91-190E-85B3C74C9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8" y="964075"/>
            <a:ext cx="4654297" cy="3739896"/>
          </a:xfrm>
        </p:spPr>
        <p:txBody>
          <a:bodyPr/>
          <a:lstStyle/>
          <a:p>
            <a:r>
              <a:t>Faceți clic pentru a edita stilul de titlu coordonator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0" y="4822842"/>
            <a:ext cx="4206240" cy="138074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Faceți clic pentru a edita stilul de subtitlu coordonator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B2603722-CE80-C718-39E9-BB79F1F68C31}"/>
              </a:ext>
            </a:extLst>
          </p:cNvPr>
          <p:cNvSpPr>
            <a:spLocks noGrp="1"/>
          </p:cNvSpPr>
          <p:nvPr>
            <p:ph type="ftr" idx="15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84C280F-E753-FE97-A722-F86168AC97B1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1248" y="964074"/>
            <a:ext cx="5403280" cy="5258929"/>
          </a:xfrm>
          <a:custGeom>
            <a:avLst/>
            <a:gdLst>
              <a:gd name="connsiteX0" fmla="*/ 2701640 w 5403280"/>
              <a:gd name="connsiteY0" fmla="*/ 0 h 5258929"/>
              <a:gd name="connsiteX1" fmla="*/ 5403280 w 5403280"/>
              <a:gd name="connsiteY1" fmla="*/ 2701640 h 5258929"/>
              <a:gd name="connsiteX2" fmla="*/ 5403280 w 5403280"/>
              <a:gd name="connsiteY2" fmla="*/ 5258929 h 5258929"/>
              <a:gd name="connsiteX3" fmla="*/ 0 w 5403280"/>
              <a:gd name="connsiteY3" fmla="*/ 5258929 h 5258929"/>
              <a:gd name="connsiteX4" fmla="*/ 0 w 5403280"/>
              <a:gd name="connsiteY4" fmla="*/ 2701640 h 5258929"/>
              <a:gd name="connsiteX5" fmla="*/ 2701640 w 5403280"/>
              <a:gd name="connsiteY5" fmla="*/ 0 h 5258929"/>
            </a:gdLst>
            <a:ahLst/>
            <a:cxnLst/>
            <a:rect l="l" t="t" r="r" b="b"/>
            <a:pathLst>
              <a:path w="5403280" h="5258929">
                <a:moveTo>
                  <a:pt x="2701640" y="0"/>
                </a:moveTo>
                <a:cubicBezTo>
                  <a:pt x="4193715" y="0"/>
                  <a:pt x="5403280" y="1209565"/>
                  <a:pt x="5403280" y="2701640"/>
                </a:cubicBezTo>
                <a:lnTo>
                  <a:pt x="5403280" y="5258929"/>
                </a:lnTo>
                <a:lnTo>
                  <a:pt x="0" y="5258929"/>
                </a:lnTo>
                <a:lnTo>
                  <a:pt x="0" y="2701640"/>
                </a:lnTo>
                <a:cubicBezTo>
                  <a:pt x="0" y="1209565"/>
                  <a:pt x="1209565" y="0"/>
                  <a:pt x="2701640" y="0"/>
                </a:cubicBez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  <a:ln w="6350">
            <a:noFill/>
          </a:ln>
        </p:spPr>
        <p:txBody>
          <a:bodyPr wrap="square">
            <a:noAutofit/>
          </a:bodyPr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117A08-C834-F239-A3DF-2D1295F0AE4C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 rot="5400000">
            <a:off x="10425981" y="4687095"/>
            <a:ext cx="2706690" cy="365125"/>
          </a:xfrm>
        </p:spPr>
        <p:txBody>
          <a:bodyPr/>
          <a:lstStyle/>
          <a:p>
            <a:fld id="{85BB9561-75F8-48BF-8BC9-8819514BF626}" type="datetimeFigureOut">
              <a:t>9/4/2026</a:t>
            </a:fld>
            <a:endParaRPr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E80C6A5-61FE-078D-49D9-31BD1294014C}"/>
              </a:ext>
            </a:extLst>
          </p:cNvPr>
          <p:cNvSpPr>
            <a:spLocks noGrp="1"/>
          </p:cNvSpPr>
          <p:nvPr>
            <p:ph type="sldNum" idx="16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09AB4C17-BCE6-449E-B5D1-90E72F50ED7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1152" y="990511"/>
            <a:ext cx="2565593" cy="1858941"/>
          </a:xfrm>
        </p:spPr>
        <p:txBody>
          <a:bodyPr anchor="b"/>
          <a:lstStyle>
            <a:lvl1pPr>
              <a:buNone/>
              <a:defRPr sz="3200" kern="12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r>
              <a:t>Faceți clic pentru a edita stilul de titlu coordonator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CA946DA-5AE8-39E2-3ADD-B8F06308C1C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8326323" cy="6858000"/>
          </a:xfrm>
          <a:custGeom>
            <a:avLst/>
            <a:gdLst>
              <a:gd name="connsiteX0" fmla="*/ 0 w 8326323"/>
              <a:gd name="connsiteY0" fmla="*/ 0 h 6858000"/>
              <a:gd name="connsiteX1" fmla="*/ 8326323 w 8326323"/>
              <a:gd name="connsiteY1" fmla="*/ 0 h 6858000"/>
              <a:gd name="connsiteX2" fmla="*/ 8326323 w 8326323"/>
              <a:gd name="connsiteY2" fmla="*/ 6858000 h 6858000"/>
              <a:gd name="connsiteX3" fmla="*/ 0 w 8326323"/>
              <a:gd name="connsiteY3" fmla="*/ 6858000 h 6858000"/>
            </a:gdLst>
            <a:ahLst/>
            <a:cxnLst/>
            <a:rect l="l" t="t" r="r" b="b"/>
            <a:pathLst>
              <a:path w="8326323" h="6858000">
                <a:moveTo>
                  <a:pt x="0" y="0"/>
                </a:moveTo>
                <a:lnTo>
                  <a:pt x="8326323" y="0"/>
                </a:lnTo>
                <a:lnTo>
                  <a:pt x="8326323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Font typeface="Arial"/>
              <a:buNone/>
              <a:defRPr/>
            </a:lvl1pPr>
          </a:lstStyle>
          <a:p>
            <a:r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832271" y="3011335"/>
            <a:ext cx="2559977" cy="2656250"/>
          </a:xfrm>
        </p:spPr>
        <p:txBody>
          <a:bodyPr vert="horz" lIns="91440" tIns="45720" rIns="91440" bIns="45720">
            <a:normAutofit/>
          </a:bodyPr>
          <a:lstStyle>
            <a:lvl1pPr marL="0" indent="0">
              <a:buNone/>
              <a:defRPr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>
              <a:buNone/>
            </a:pPr>
            <a:r>
              <a:t>Faceţi clic pentru a edita Master stiluri text</a:t>
            </a:r>
          </a:p>
          <a:p>
            <a:pPr lvl="1">
              <a:buNone/>
            </a:pPr>
            <a:r>
              <a:t>al doilea nivel</a:t>
            </a:r>
          </a:p>
          <a:p>
            <a:pPr lvl="2">
              <a:buNone/>
            </a:pPr>
            <a:r>
              <a:t>al treilea nivel</a:t>
            </a:r>
          </a:p>
          <a:p>
            <a:pPr lvl="3">
              <a:buNone/>
            </a:pPr>
            <a:r>
              <a:t>al patrulea nivel</a:t>
            </a:r>
          </a:p>
          <a:p>
            <a:pPr lvl="4">
              <a:buNone/>
            </a:pPr>
            <a:r>
              <a:t>al cincilea nivel</a:t>
            </a:r>
          </a:p>
        </p:txBody>
      </p: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8BD5A515-9970-0784-7927-52F94C270B46}"/>
              </a:ext>
            </a:extLst>
          </p:cNvPr>
          <p:cNvSpPr>
            <a:spLocks noGrp="1"/>
          </p:cNvSpPr>
          <p:nvPr>
            <p:ph type="ftr" idx="16"/>
          </p:nvPr>
        </p:nvSpPr>
        <p:spPr>
          <a:xfrm rot="5400000">
            <a:off x="10292564" y="1592958"/>
            <a:ext cx="2973522" cy="365125"/>
          </a:xfrm>
        </p:spPr>
        <p:txBody>
          <a:bodyPr/>
          <a:lstStyle>
            <a:lvl1pPr algn="l">
              <a:buNone/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8523CCEC-6BB2-B704-95E2-87FED823C5BD}"/>
              </a:ext>
            </a:extLst>
          </p:cNvPr>
          <p:cNvSpPr>
            <a:spLocks noGrp="1"/>
          </p:cNvSpPr>
          <p:nvPr>
            <p:ph type="dt" idx="15"/>
          </p:nvPr>
        </p:nvSpPr>
        <p:spPr>
          <a:xfrm rot="5400000">
            <a:off x="10425981" y="4687095"/>
            <a:ext cx="2706690" cy="365125"/>
          </a:xfrm>
        </p:spPr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85BB9561-75F8-48BF-8BC9-8819514BF626}" type="datetimeFigureOut">
              <a:t>9/4/2026</a:t>
            </a:fld>
            <a:endParaRPr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1208465C-8C77-73BF-D18F-D01907BAC864}"/>
              </a:ext>
            </a:extLst>
          </p:cNvPr>
          <p:cNvSpPr>
            <a:spLocks noGrp="1"/>
          </p:cNvSpPr>
          <p:nvPr>
            <p:ph type="sldNum" idx="17"/>
          </p:nvPr>
        </p:nvSpPr>
        <p:spPr>
          <a:xfrm>
            <a:off x="11512296" y="6356350"/>
            <a:ext cx="574620" cy="365125"/>
          </a:xfrm>
        </p:spPr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09AB4C17-BCE6-449E-B5D1-90E72F50ED77}" type="slidenum">
              <a:t>‹#›</a:t>
            </a:fld>
            <a:endParaRPr/>
          </a:p>
        </p:txBody>
      </p:sp>
      <p:sp>
        <p:nvSpPr>
          <p:cNvPr id="3" name="Straight Connector 2">
            <a:extLst>
              <a:ext uri="{FF2B5EF4-FFF2-40B4-BE49-F238E27FC236}">
                <a16:creationId xmlns:a16="http://schemas.microsoft.com/office/drawing/2014/main" id="{8343E2E4-5886-442B-B3B9-D1A8CA90C9CD}"/>
              </a:ext>
            </a:extLst>
          </p:cNvPr>
          <p:cNvSpPr>
            <a:spLocks noGrp="1"/>
          </p:cNvSpPr>
          <p:nvPr/>
        </p:nvSpPr>
        <p:spPr>
          <a:xfrm>
            <a:off x="8320570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0" y="548640"/>
            <a:ext cx="6093225" cy="1143000"/>
          </a:xfrm>
        </p:spPr>
        <p:txBody>
          <a:bodyPr anchor="b">
            <a:noAutofit/>
          </a:bodyPr>
          <a:lstStyle>
            <a:lvl1pPr>
              <a:buNone/>
              <a:defRPr sz="3200">
                <a:solidFill>
                  <a:schemeClr val="tx1"/>
                </a:solidFill>
              </a:defRPr>
            </a:lvl1pPr>
          </a:lstStyle>
          <a:p>
            <a:r>
              <a:t>Faceți clic pentru a edita stilul de titlu coordonator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1"/>
            <a:ext cx="4793885" cy="6858000"/>
          </a:xfrm>
          <a:prstGeom prst="rect">
            <a:avLst/>
          </a:pr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303520" y="1828800"/>
            <a:ext cx="6071616" cy="4489704"/>
          </a:xfrm>
        </p:spPr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  <a:lvl2pPr>
              <a:buNone/>
              <a:defRPr>
                <a:solidFill>
                  <a:schemeClr val="tx1"/>
                </a:solidFill>
              </a:defRPr>
            </a:lvl2pPr>
            <a:lvl3pPr>
              <a:buNone/>
              <a:defRPr>
                <a:solidFill>
                  <a:schemeClr val="tx1"/>
                </a:solidFill>
              </a:defRPr>
            </a:lvl3pPr>
            <a:lvl4pPr>
              <a:buNone/>
              <a:defRPr>
                <a:solidFill>
                  <a:schemeClr val="tx1"/>
                </a:solidFill>
              </a:defRPr>
            </a:lvl4pPr>
            <a:lvl5pPr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Faceţi clic pentru a edita Master stiluri text</a:t>
            </a:r>
          </a:p>
          <a:p>
            <a:pPr lvl="1">
              <a:buNone/>
            </a:pPr>
            <a:r>
              <a:t>al doilea nivel</a:t>
            </a:r>
          </a:p>
          <a:p>
            <a:pPr lvl="2">
              <a:buNone/>
            </a:pPr>
            <a:r>
              <a:t>al treilea nivel</a:t>
            </a:r>
          </a:p>
          <a:p>
            <a:pPr lvl="3">
              <a:buNone/>
            </a:pPr>
            <a:r>
              <a:t>al patrulea nivel</a:t>
            </a:r>
          </a:p>
          <a:p>
            <a:pPr lvl="4">
              <a:buNone/>
            </a:pPr>
            <a:r>
              <a:t>al cincilea nivel</a:t>
            </a:r>
          </a:p>
        </p:txBody>
      </p:sp>
      <p:sp>
        <p:nvSpPr>
          <p:cNvPr id="3" name="Straight Connector 2">
            <a:extLst>
              <a:ext uri="{FF2B5EF4-FFF2-40B4-BE49-F238E27FC236}">
                <a16:creationId xmlns:a16="http://schemas.microsoft.com/office/drawing/2014/main" id="{114C5ABB-7BD8-4E25-B39B-0ECC12CA5D41}"/>
              </a:ext>
            </a:extLst>
          </p:cNvPr>
          <p:cNvSpPr>
            <a:spLocks noGrp="1"/>
          </p:cNvSpPr>
          <p:nvPr/>
        </p:nvSpPr>
        <p:spPr>
          <a:xfrm>
            <a:off x="4797154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345FA4-0621-D8F1-73D0-046B7F4D7713}"/>
              </a:ext>
            </a:extLst>
          </p:cNvPr>
          <p:cNvSpPr>
            <a:spLocks noGrp="1"/>
          </p:cNvSpPr>
          <p:nvPr>
            <p:ph type="dt" idx="15"/>
          </p:nvPr>
        </p:nvSpPr>
        <p:spPr>
          <a:xfrm rot="5400000">
            <a:off x="10425981" y="4687095"/>
            <a:ext cx="2706690" cy="365125"/>
          </a:xfrm>
        </p:spPr>
        <p:txBody>
          <a:bodyPr/>
          <a:lstStyle/>
          <a:p>
            <a:fld id="{85BB9561-75F8-48BF-8BC9-8819514BF626}" type="datetimeFigureOut">
              <a:t>9/4/2026</a:t>
            </a:fld>
            <a:endParaRPr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4C51678-E871-8AD4-08DA-BF7B7013A356}"/>
              </a:ext>
            </a:extLst>
          </p:cNvPr>
          <p:cNvSpPr>
            <a:spLocks noGrp="1"/>
          </p:cNvSpPr>
          <p:nvPr>
            <p:ph type="ftr" idx="16"/>
          </p:nvPr>
        </p:nvSpPr>
        <p:spPr>
          <a:xfrm rot="16200000" flipH="1">
            <a:off x="10292565" y="1592957"/>
            <a:ext cx="2973522" cy="365125"/>
          </a:xfrm>
        </p:spPr>
        <p:txBody>
          <a:bodyPr/>
          <a:lstStyle/>
          <a:p>
            <a:endParaRPr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CD01CE4-E064-7D2F-7D3A-9DA85E2777F2}"/>
              </a:ext>
            </a:extLst>
          </p:cNvPr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09AB4C17-BCE6-449E-B5D1-90E72F50ED7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548640"/>
            <a:ext cx="6135624" cy="1143000"/>
          </a:xfrm>
        </p:spPr>
        <p:txBody>
          <a:bodyPr anchor="b">
            <a:noAutofit/>
          </a:bodyPr>
          <a:lstStyle>
            <a:lvl1pPr>
              <a:buNone/>
              <a:defRPr sz="3200">
                <a:solidFill>
                  <a:schemeClr val="tx1"/>
                </a:solidFill>
              </a:defRPr>
            </a:lvl1pPr>
          </a:lstStyle>
          <a:p>
            <a:r>
              <a:t>Faceți clic pentru a edita stilul de titlu coordonator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31520" y="1828800"/>
            <a:ext cx="6135624" cy="4489704"/>
          </a:xfrm>
        </p:spPr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  <a:lvl2pPr>
              <a:buNone/>
              <a:defRPr>
                <a:solidFill>
                  <a:schemeClr val="tx1"/>
                </a:solidFill>
              </a:defRPr>
            </a:lvl2pPr>
            <a:lvl3pPr>
              <a:buNone/>
              <a:defRPr>
                <a:solidFill>
                  <a:schemeClr val="tx1"/>
                </a:solidFill>
              </a:defRPr>
            </a:lvl3pPr>
            <a:lvl4pPr>
              <a:buNone/>
              <a:defRPr>
                <a:solidFill>
                  <a:schemeClr val="tx1"/>
                </a:solidFill>
              </a:defRPr>
            </a:lvl4pPr>
            <a:lvl5pPr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Faceţi clic pentru a edita Master stiluri text</a:t>
            </a:r>
          </a:p>
          <a:p>
            <a:pPr lvl="1">
              <a:buNone/>
            </a:pPr>
            <a:r>
              <a:t>al doilea nivel</a:t>
            </a:r>
          </a:p>
          <a:p>
            <a:pPr lvl="2">
              <a:buNone/>
            </a:pPr>
            <a:r>
              <a:t>al treilea nivel</a:t>
            </a:r>
          </a:p>
          <a:p>
            <a:pPr lvl="3">
              <a:buNone/>
            </a:pPr>
            <a:r>
              <a:t>al patrulea nivel</a:t>
            </a:r>
          </a:p>
          <a:p>
            <a:pPr lvl="4">
              <a:buNone/>
            </a:pPr>
            <a:r>
              <a:t>al cincilea nivel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7400544" y="0"/>
            <a:ext cx="4791456" cy="6858000"/>
          </a:xfrm>
          <a:prstGeom prst="rect">
            <a:avLst/>
          </a:pr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t> </a:t>
            </a:r>
          </a:p>
        </p:txBody>
      </p:sp>
      <p:sp>
        <p:nvSpPr>
          <p:cNvPr id="6" name="Straight Connector 5">
            <a:extLst>
              <a:ext uri="{FF2B5EF4-FFF2-40B4-BE49-F238E27FC236}">
                <a16:creationId xmlns:a16="http://schemas.microsoft.com/office/drawing/2014/main" id="{A3E7A842-5AAB-4970-8485-BB5E90B6EB29}"/>
              </a:ext>
            </a:extLst>
          </p:cNvPr>
          <p:cNvSpPr>
            <a:spLocks noGrp="1"/>
          </p:cNvSpPr>
          <p:nvPr/>
        </p:nvSpPr>
        <p:spPr>
          <a:xfrm>
            <a:off x="7382022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A0C5A-6673-53CC-030B-67BA133D9741}"/>
              </a:ext>
            </a:extLst>
          </p:cNvPr>
          <p:cNvSpPr>
            <a:spLocks noGrp="1"/>
          </p:cNvSpPr>
          <p:nvPr>
            <p:ph type="dt" idx="15"/>
          </p:nvPr>
        </p:nvSpPr>
        <p:spPr>
          <a:xfrm rot="5400000">
            <a:off x="-997745" y="4687095"/>
            <a:ext cx="2706690" cy="365125"/>
          </a:xfrm>
        </p:spPr>
        <p:txBody>
          <a:bodyPr/>
          <a:lstStyle/>
          <a:p>
            <a:fld id="{85BB9561-75F8-48BF-8BC9-8819514BF626}" type="datetimeFigureOut">
              <a:t>9/4/2026</a:t>
            </a:fld>
            <a:endParaRPr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2521688-F793-E4F2-732B-EEE6F58B758E}"/>
              </a:ext>
            </a:extLst>
          </p:cNvPr>
          <p:cNvSpPr>
            <a:spLocks noGrp="1"/>
          </p:cNvSpPr>
          <p:nvPr>
            <p:ph type="ftr" idx="16"/>
          </p:nvPr>
        </p:nvSpPr>
        <p:spPr>
          <a:xfrm rot="16200000" flipH="1">
            <a:off x="-1131161" y="1592957"/>
            <a:ext cx="2973522" cy="365125"/>
          </a:xfrm>
        </p:spPr>
        <p:txBody>
          <a:bodyPr/>
          <a:lstStyle/>
          <a:p>
            <a:endParaRPr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DBE29E-7417-B57C-BA94-1DBC14BE461B}"/>
              </a:ext>
            </a:extLst>
          </p:cNvPr>
          <p:cNvSpPr>
            <a:spLocks noGrp="1"/>
          </p:cNvSpPr>
          <p:nvPr>
            <p:ph type="sldNum" idx="17"/>
          </p:nvPr>
        </p:nvSpPr>
        <p:spPr>
          <a:xfrm>
            <a:off x="51117" y="6356350"/>
            <a:ext cx="574620" cy="365125"/>
          </a:xfrm>
        </p:spPr>
        <p:txBody>
          <a:bodyPr/>
          <a:lstStyle/>
          <a:p>
            <a:fld id="{09AB4C17-BCE6-449E-B5D1-90E72F50ED7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20040"/>
            <a:ext cx="6858000" cy="932688"/>
          </a:xfrm>
        </p:spPr>
        <p:txBody>
          <a:bodyPr anchor="b">
            <a:noAutofit/>
          </a:bodyPr>
          <a:lstStyle>
            <a:lvl1pPr>
              <a:buNone/>
              <a:defRPr sz="3200">
                <a:solidFill>
                  <a:schemeClr val="tx1"/>
                </a:solidFill>
              </a:defRPr>
            </a:lvl1pPr>
          </a:lstStyle>
          <a:p>
            <a:r>
              <a:t>Faceți clic pentru a edita stilul de titlu coordonator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31520" y="1380744"/>
            <a:ext cx="6858000" cy="4983480"/>
          </a:xfrm>
        </p:spPr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  <a:lvl2pPr>
              <a:buNone/>
              <a:defRPr>
                <a:solidFill>
                  <a:schemeClr val="tx1"/>
                </a:solidFill>
              </a:defRPr>
            </a:lvl2pPr>
            <a:lvl3pPr>
              <a:buNone/>
              <a:defRPr>
                <a:solidFill>
                  <a:schemeClr val="tx1"/>
                </a:solidFill>
              </a:defRPr>
            </a:lvl3pPr>
            <a:lvl4pPr>
              <a:buNone/>
              <a:defRPr>
                <a:solidFill>
                  <a:schemeClr val="tx1"/>
                </a:solidFill>
              </a:defRPr>
            </a:lvl4pPr>
            <a:lvl5pPr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Faceţi clic pentru a edita Master stiluri text</a:t>
            </a:r>
          </a:p>
          <a:p>
            <a:pPr lvl="1">
              <a:buNone/>
            </a:pPr>
            <a:r>
              <a:t>al doilea nivel</a:t>
            </a:r>
          </a:p>
          <a:p>
            <a:pPr lvl="2">
              <a:buNone/>
            </a:pPr>
            <a:r>
              <a:t>al treilea nivel</a:t>
            </a:r>
          </a:p>
          <a:p>
            <a:pPr lvl="3">
              <a:buNone/>
            </a:pPr>
            <a:r>
              <a:t>al patrulea nivel</a:t>
            </a:r>
          </a:p>
          <a:p>
            <a:pPr lvl="4">
              <a:buNone/>
            </a:pPr>
            <a:r>
              <a:t>al cincilea nivel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091732" y="0"/>
            <a:ext cx="4100267" cy="6858000"/>
          </a:xfrm>
          <a:prstGeom prst="rect">
            <a:avLst/>
          </a:pr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t> 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48C1FF79-4F5A-4B58-A3B0-C5F4727312DC}"/>
              </a:ext>
            </a:extLst>
          </p:cNvPr>
          <p:cNvSpPr>
            <a:spLocks noGrp="1"/>
          </p:cNvSpPr>
          <p:nvPr/>
        </p:nvSpPr>
        <p:spPr>
          <a:xfrm>
            <a:off x="8077761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FF6D8B-36A2-DF79-CDB9-885694DCA71D}"/>
              </a:ext>
            </a:extLst>
          </p:cNvPr>
          <p:cNvSpPr>
            <a:spLocks noGrp="1"/>
          </p:cNvSpPr>
          <p:nvPr>
            <p:ph type="dt" idx="15"/>
          </p:nvPr>
        </p:nvSpPr>
        <p:spPr>
          <a:xfrm rot="5400000">
            <a:off x="-997745" y="4687095"/>
            <a:ext cx="2706690" cy="365125"/>
          </a:xfrm>
        </p:spPr>
        <p:txBody>
          <a:bodyPr/>
          <a:lstStyle/>
          <a:p>
            <a:fld id="{85BB9561-75F8-48BF-8BC9-8819514BF626}" type="datetimeFigureOut">
              <a:t>9/4/2026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A2396A-E38F-CC9C-7303-71F99D082082}"/>
              </a:ext>
            </a:extLst>
          </p:cNvPr>
          <p:cNvSpPr>
            <a:spLocks noGrp="1"/>
          </p:cNvSpPr>
          <p:nvPr>
            <p:ph type="ftr" idx="16"/>
          </p:nvPr>
        </p:nvSpPr>
        <p:spPr>
          <a:xfrm rot="16200000" flipH="1">
            <a:off x="-1131161" y="1592957"/>
            <a:ext cx="2973522" cy="365125"/>
          </a:xfrm>
        </p:spPr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3B0E4B-031C-4F2A-1993-D824DD71F7DE}"/>
              </a:ext>
            </a:extLst>
          </p:cNvPr>
          <p:cNvSpPr>
            <a:spLocks noGrp="1"/>
          </p:cNvSpPr>
          <p:nvPr>
            <p:ph type="sldNum" idx="17"/>
          </p:nvPr>
        </p:nvSpPr>
        <p:spPr>
          <a:xfrm>
            <a:off x="51117" y="6356350"/>
            <a:ext cx="574620" cy="365125"/>
          </a:xfrm>
        </p:spPr>
        <p:txBody>
          <a:bodyPr/>
          <a:lstStyle/>
          <a:p>
            <a:fld id="{09AB4C17-BCE6-449E-B5D1-90E72F50ED7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583413"/>
            <a:ext cx="4361688" cy="1262639"/>
          </a:xfrm>
        </p:spPr>
        <p:txBody>
          <a:bodyPr anchor="b">
            <a:noAutofit/>
          </a:bodyPr>
          <a:lstStyle>
            <a:lvl1pPr>
              <a:buNone/>
              <a:defRPr sz="3200">
                <a:solidFill>
                  <a:schemeClr val="tx1"/>
                </a:solidFill>
              </a:defRPr>
            </a:lvl1pPr>
          </a:lstStyle>
          <a:p>
            <a:r>
              <a:t>Faceți clic pentru a edita stilul de titlu coordonator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31520" y="1979461"/>
            <a:ext cx="4360863" cy="4329264"/>
          </a:xfrm>
        </p:spPr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  <a:lvl2pPr>
              <a:buNone/>
              <a:defRPr>
                <a:solidFill>
                  <a:schemeClr val="tx1"/>
                </a:solidFill>
              </a:defRPr>
            </a:lvl2pPr>
            <a:lvl3pPr>
              <a:buNone/>
              <a:defRPr>
                <a:solidFill>
                  <a:schemeClr val="tx1"/>
                </a:solidFill>
              </a:defRPr>
            </a:lvl3pPr>
            <a:lvl4pPr>
              <a:buNone/>
              <a:defRPr>
                <a:solidFill>
                  <a:schemeClr val="tx1"/>
                </a:solidFill>
              </a:defRPr>
            </a:lvl4pPr>
            <a:lvl5pPr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Faceţi clic pentru a edita Master stiluri text</a:t>
            </a:r>
          </a:p>
          <a:p>
            <a:pPr lvl="1">
              <a:buNone/>
            </a:pPr>
            <a:r>
              <a:t>al doilea nivel</a:t>
            </a:r>
          </a:p>
          <a:p>
            <a:pPr lvl="2">
              <a:buNone/>
            </a:pPr>
            <a:r>
              <a:t>al treilea nivel</a:t>
            </a:r>
          </a:p>
          <a:p>
            <a:pPr lvl="3">
              <a:buNone/>
            </a:pPr>
            <a:r>
              <a:t>al patrulea nivel</a:t>
            </a:r>
          </a:p>
          <a:p>
            <a:pPr lvl="4">
              <a:buNone/>
            </a:pPr>
            <a:r>
              <a:t>al cincilea nivel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745480" y="0"/>
            <a:ext cx="6446520" cy="6858000"/>
          </a:xfrm>
          <a:prstGeom prst="rect">
            <a:avLst/>
          </a:pr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t> </a:t>
            </a:r>
          </a:p>
        </p:txBody>
      </p:sp>
      <p:sp>
        <p:nvSpPr>
          <p:cNvPr id="5" name="Straight Connector 4">
            <a:extLst>
              <a:ext uri="{FF2B5EF4-FFF2-40B4-BE49-F238E27FC236}">
                <a16:creationId xmlns:a16="http://schemas.microsoft.com/office/drawing/2014/main" id="{2FEE775D-7326-4BD7-8DB1-0F9F7D54F1DC}"/>
              </a:ext>
            </a:extLst>
          </p:cNvPr>
          <p:cNvSpPr>
            <a:spLocks noGrp="1"/>
          </p:cNvSpPr>
          <p:nvPr/>
        </p:nvSpPr>
        <p:spPr>
          <a:xfrm>
            <a:off x="5732126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EA981C2C-E0DD-29A7-8209-50D664881524}"/>
              </a:ext>
            </a:extLst>
          </p:cNvPr>
          <p:cNvSpPr>
            <a:spLocks noGrp="1"/>
          </p:cNvSpPr>
          <p:nvPr>
            <p:ph type="dt" idx="15"/>
          </p:nvPr>
        </p:nvSpPr>
        <p:spPr>
          <a:xfrm rot="5400000">
            <a:off x="-997745" y="4687095"/>
            <a:ext cx="2706690" cy="365125"/>
          </a:xfrm>
        </p:spPr>
        <p:txBody>
          <a:bodyPr/>
          <a:lstStyle/>
          <a:p>
            <a:fld id="{85BB9561-75F8-48BF-8BC9-8819514BF626}" type="datetimeFigureOut">
              <a:t>9/4/2026</a:t>
            </a:fld>
            <a:endParaRPr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205369F-8CCB-402F-9055-2BF12262B54D}"/>
              </a:ext>
            </a:extLst>
          </p:cNvPr>
          <p:cNvSpPr>
            <a:spLocks noGrp="1"/>
          </p:cNvSpPr>
          <p:nvPr>
            <p:ph type="ftr" idx="16"/>
          </p:nvPr>
        </p:nvSpPr>
        <p:spPr>
          <a:xfrm rot="16200000" flipH="1">
            <a:off x="-1131161" y="1592957"/>
            <a:ext cx="2973522" cy="365125"/>
          </a:xfrm>
        </p:spPr>
        <p:txBody>
          <a:bodyPr/>
          <a:lstStyle/>
          <a:p>
            <a:endParaRPr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33591F2-4BD3-37D0-B00E-B2CD5F47A36C}"/>
              </a:ext>
            </a:extLst>
          </p:cNvPr>
          <p:cNvSpPr>
            <a:spLocks noGrp="1"/>
          </p:cNvSpPr>
          <p:nvPr>
            <p:ph type="sldNum" idx="17"/>
          </p:nvPr>
        </p:nvSpPr>
        <p:spPr>
          <a:xfrm>
            <a:off x="51117" y="6356350"/>
            <a:ext cx="574620" cy="365125"/>
          </a:xfrm>
        </p:spPr>
        <p:txBody>
          <a:bodyPr/>
          <a:lstStyle/>
          <a:p>
            <a:fld id="{09AB4C17-BCE6-449E-B5D1-90E72F50ED7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20040"/>
            <a:ext cx="4572000" cy="932688"/>
          </a:xfrm>
        </p:spPr>
        <p:txBody>
          <a:bodyPr anchor="b"/>
          <a:lstStyle>
            <a:lvl1pPr>
              <a:buNone/>
              <a:defRPr sz="3200">
                <a:solidFill>
                  <a:schemeClr val="tx1"/>
                </a:solidFill>
              </a:defRPr>
            </a:lvl1pPr>
          </a:lstStyle>
          <a:p>
            <a:r>
              <a:t>Faceți clic pentru a edita stilul de titlu coordonator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31520" y="1380744"/>
            <a:ext cx="4572000" cy="4983480"/>
          </a:xfrm>
        </p:spPr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  <a:lvl2pPr>
              <a:buNone/>
              <a:defRPr>
                <a:solidFill>
                  <a:schemeClr val="tx1"/>
                </a:solidFill>
              </a:defRPr>
            </a:lvl2pPr>
            <a:lvl3pPr>
              <a:buNone/>
              <a:defRPr>
                <a:solidFill>
                  <a:schemeClr val="tx1"/>
                </a:solidFill>
              </a:defRPr>
            </a:lvl3pPr>
            <a:lvl4pPr>
              <a:buNone/>
              <a:defRPr>
                <a:solidFill>
                  <a:schemeClr val="tx1"/>
                </a:solidFill>
              </a:defRPr>
            </a:lvl4pPr>
            <a:lvl5pPr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Faceţi clic pentru a edita Master stiluri text</a:t>
            </a:r>
          </a:p>
          <a:p>
            <a:pPr lvl="1">
              <a:buNone/>
            </a:pPr>
            <a:r>
              <a:t>al doilea nivel</a:t>
            </a:r>
          </a:p>
          <a:p>
            <a:pPr lvl="2">
              <a:buNone/>
            </a:pPr>
            <a:r>
              <a:t>al treilea nivel</a:t>
            </a:r>
          </a:p>
          <a:p>
            <a:pPr lvl="3">
              <a:buNone/>
            </a:pPr>
            <a:r>
              <a:t>al patrulea nivel</a:t>
            </a:r>
          </a:p>
          <a:p>
            <a:pPr lvl="4">
              <a:buNone/>
            </a:pPr>
            <a:r>
              <a:t>al cincilea nivel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917720" y="0"/>
            <a:ext cx="6274279" cy="6858000"/>
          </a:xfrm>
          <a:prstGeom prst="rect">
            <a:avLst/>
          </a:pr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t> </a:t>
            </a:r>
          </a:p>
        </p:txBody>
      </p:sp>
      <p:sp>
        <p:nvSpPr>
          <p:cNvPr id="5" name="Straight Connector 4">
            <a:extLst>
              <a:ext uri="{FF2B5EF4-FFF2-40B4-BE49-F238E27FC236}">
                <a16:creationId xmlns:a16="http://schemas.microsoft.com/office/drawing/2014/main" id="{C1E7575B-ED4B-4433-B615-286737815647}"/>
              </a:ext>
            </a:extLst>
          </p:cNvPr>
          <p:cNvSpPr>
            <a:spLocks noGrp="1"/>
          </p:cNvSpPr>
          <p:nvPr/>
        </p:nvSpPr>
        <p:spPr>
          <a:xfrm>
            <a:off x="5911724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417D8113-ECE6-D6F5-9CA4-C96A535F4799}"/>
              </a:ext>
            </a:extLst>
          </p:cNvPr>
          <p:cNvSpPr>
            <a:spLocks noGrp="1"/>
          </p:cNvSpPr>
          <p:nvPr>
            <p:ph type="dt" idx="15"/>
          </p:nvPr>
        </p:nvSpPr>
        <p:spPr>
          <a:xfrm rot="5400000">
            <a:off x="-997745" y="4687095"/>
            <a:ext cx="2706690" cy="365125"/>
          </a:xfrm>
        </p:spPr>
        <p:txBody>
          <a:bodyPr/>
          <a:lstStyle/>
          <a:p>
            <a:fld id="{85BB9561-75F8-48BF-8BC9-8819514BF626}" type="datetimeFigureOut">
              <a:t>9/4/2026</a:t>
            </a:fld>
            <a:endParaRPr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29A0137-F97A-8194-464D-3B7D4814A8AE}"/>
              </a:ext>
            </a:extLst>
          </p:cNvPr>
          <p:cNvSpPr>
            <a:spLocks noGrp="1"/>
          </p:cNvSpPr>
          <p:nvPr>
            <p:ph type="ftr" idx="16"/>
          </p:nvPr>
        </p:nvSpPr>
        <p:spPr>
          <a:xfrm rot="16200000" flipH="1">
            <a:off x="-1131161" y="1592957"/>
            <a:ext cx="2973522" cy="365125"/>
          </a:xfrm>
        </p:spPr>
        <p:txBody>
          <a:bodyPr/>
          <a:lstStyle/>
          <a:p>
            <a:endParaRPr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3FE5686-63A9-B1A1-5734-F96A96514650}"/>
              </a:ext>
            </a:extLst>
          </p:cNvPr>
          <p:cNvSpPr>
            <a:spLocks noGrp="1"/>
          </p:cNvSpPr>
          <p:nvPr>
            <p:ph type="sldNum" idx="17"/>
          </p:nvPr>
        </p:nvSpPr>
        <p:spPr>
          <a:xfrm>
            <a:off x="51117" y="6356350"/>
            <a:ext cx="574620" cy="365125"/>
          </a:xfrm>
        </p:spPr>
        <p:txBody>
          <a:bodyPr/>
          <a:lstStyle/>
          <a:p>
            <a:fld id="{09AB4C17-BCE6-449E-B5D1-90E72F50ED7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5012268"/>
            <a:ext cx="3739896" cy="1390330"/>
          </a:xfrm>
        </p:spPr>
        <p:txBody>
          <a:bodyPr anchor="t">
            <a:normAutofit/>
          </a:bodyPr>
          <a:lstStyle>
            <a:lvl1pPr>
              <a:buNone/>
              <a:defRPr sz="3200">
                <a:solidFill>
                  <a:schemeClr val="tx1"/>
                </a:solidFill>
              </a:defRPr>
            </a:lvl1pPr>
          </a:lstStyle>
          <a:p>
            <a:r>
              <a:t>Faceți clic pentru a edita stilul de titlu coordonator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-1" y="0"/>
            <a:ext cx="12192000" cy="4635132"/>
          </a:xfrm>
          <a:prstGeom prst="rect">
            <a:avLst/>
          </a:pr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t> </a:t>
            </a:r>
          </a:p>
        </p:txBody>
      </p: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485E715F-A05B-F2BC-ABF4-447E9B58E0C2}"/>
              </a:ext>
            </a:extLst>
          </p:cNvPr>
          <p:cNvSpPr>
            <a:spLocks noGrp="1"/>
          </p:cNvSpPr>
          <p:nvPr>
            <p:ph type="ftr" idx="15"/>
          </p:nvPr>
        </p:nvSpPr>
        <p:spPr>
          <a:xfrm rot="16200000">
            <a:off x="-499001" y="5684309"/>
            <a:ext cx="1709209" cy="365125"/>
          </a:xfrm>
        </p:spPr>
        <p:txBody>
          <a:bodyPr/>
          <a:lstStyle/>
          <a:p>
            <a:endParaRPr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846320" y="5012267"/>
            <a:ext cx="6400800" cy="1390330"/>
          </a:xfrm>
        </p:spPr>
        <p:txBody>
          <a:bodyPr>
            <a:noAutofit/>
          </a:bodyPr>
          <a:lstStyle>
            <a:lvl1pPr marL="0" indent="0">
              <a:buFont typeface="Arial"/>
              <a:buNone/>
              <a:defRPr sz="1800">
                <a:solidFill>
                  <a:schemeClr val="tx1"/>
                </a:solidFill>
              </a:defRPr>
            </a:lvl1pPr>
            <a:lvl2pPr marL="228600" indent="0">
              <a:buFont typeface="Arial"/>
              <a:buNone/>
              <a:defRPr sz="1600">
                <a:solidFill>
                  <a:schemeClr val="tx1"/>
                </a:solidFill>
              </a:defRPr>
            </a:lvl2pPr>
            <a:lvl3pPr marL="457200" indent="0">
              <a:buFont typeface="Arial"/>
              <a:buNone/>
              <a:defRPr sz="1400">
                <a:solidFill>
                  <a:schemeClr val="tx1"/>
                </a:solidFill>
              </a:defRPr>
            </a:lvl3pPr>
            <a:lvl4pPr marL="685800" indent="0">
              <a:buFont typeface="Arial"/>
              <a:buNone/>
              <a:defRPr sz="1200">
                <a:solidFill>
                  <a:schemeClr val="tx1"/>
                </a:solidFill>
              </a:defRPr>
            </a:lvl4pPr>
            <a:lvl5pPr marL="914400" indent="0">
              <a:buFont typeface="Arial"/>
              <a:buNone/>
              <a:defRPr sz="1100"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Faceţi clic pentru a edita Master stiluri text</a:t>
            </a:r>
          </a:p>
          <a:p>
            <a:pPr lvl="1">
              <a:buNone/>
            </a:pPr>
            <a:r>
              <a:t>al doilea nivel</a:t>
            </a:r>
          </a:p>
          <a:p>
            <a:pPr lvl="2">
              <a:buNone/>
            </a:pPr>
            <a:r>
              <a:t>al treilea nivel</a:t>
            </a:r>
          </a:p>
          <a:p>
            <a:pPr lvl="3">
              <a:buNone/>
            </a:pPr>
            <a:r>
              <a:t>al patrulea nivel</a:t>
            </a:r>
          </a:p>
          <a:p>
            <a:pPr lvl="4">
              <a:buNone/>
            </a:pPr>
            <a:r>
              <a:t>al cincilea nivel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 rot="5400000">
            <a:off x="11173959" y="5435073"/>
            <a:ext cx="1210734" cy="365125"/>
          </a:xfrm>
        </p:spPr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85BB9561-75F8-48BF-8BC9-8819514BF626}" type="datetimeFigureOut">
              <a:t>9/4/2026</a:t>
            </a:fld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09AB4C17-BCE6-449E-B5D1-90E72F50ED77}" type="slidenum">
              <a:t>‹#›</a:t>
            </a:fld>
            <a:endParaRPr/>
          </a:p>
        </p:txBody>
      </p:sp>
      <p:sp>
        <p:nvSpPr>
          <p:cNvPr id="3" name="Straight Connector 2">
            <a:extLst>
              <a:ext uri="{FF2B5EF4-FFF2-40B4-BE49-F238E27FC236}">
                <a16:creationId xmlns:a16="http://schemas.microsoft.com/office/drawing/2014/main" id="{77351FF5-C185-4455-855F-56FA8E179D9C}"/>
              </a:ext>
            </a:extLst>
          </p:cNvPr>
          <p:cNvSpPr>
            <a:spLocks noGrp="1"/>
          </p:cNvSpPr>
          <p:nvPr/>
        </p:nvSpPr>
        <p:spPr>
          <a:xfrm flipH="1">
            <a:off x="0" y="4638230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4882896"/>
            <a:ext cx="3657603" cy="1453896"/>
          </a:xfrm>
        </p:spPr>
        <p:txBody>
          <a:bodyPr anchor="t">
            <a:normAutofit/>
          </a:bodyPr>
          <a:lstStyle>
            <a:lvl1pPr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r>
              <a:t>Faceți clic pentru a edita stilul de titlu coordonator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38F5DE0-1AA8-5320-EBEC-7B2EEF399630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731520" y="548642"/>
            <a:ext cx="3490175" cy="4041647"/>
          </a:xfrm>
          <a:custGeom>
            <a:avLst/>
            <a:gdLst>
              <a:gd name="connsiteX0" fmla="*/ 1745088 w 3490175"/>
              <a:gd name="connsiteY0" fmla="*/ 0 h 4041647"/>
              <a:gd name="connsiteX1" fmla="*/ 3490175 w 3490175"/>
              <a:gd name="connsiteY1" fmla="*/ 1745088 h 4041647"/>
              <a:gd name="connsiteX2" fmla="*/ 3490175 w 3490175"/>
              <a:gd name="connsiteY2" fmla="*/ 3141232 h 4041647"/>
              <a:gd name="connsiteX3" fmla="*/ 3490175 w 3490175"/>
              <a:gd name="connsiteY3" fmla="*/ 3490175 h 4041647"/>
              <a:gd name="connsiteX4" fmla="*/ 3490175 w 3490175"/>
              <a:gd name="connsiteY4" fmla="*/ 4041647 h 4041647"/>
              <a:gd name="connsiteX5" fmla="*/ 0 w 3490175"/>
              <a:gd name="connsiteY5" fmla="*/ 4041647 h 4041647"/>
              <a:gd name="connsiteX6" fmla="*/ 0 w 3490175"/>
              <a:gd name="connsiteY6" fmla="*/ 3490175 h 4041647"/>
              <a:gd name="connsiteX7" fmla="*/ 0 w 3490175"/>
              <a:gd name="connsiteY7" fmla="*/ 3141232 h 4041647"/>
              <a:gd name="connsiteX8" fmla="*/ 0 w 3490175"/>
              <a:gd name="connsiteY8" fmla="*/ 1745088 h 4041647"/>
              <a:gd name="connsiteX9" fmla="*/ 1745088 w 3490175"/>
              <a:gd name="connsiteY9" fmla="*/ 0 h 4041647"/>
            </a:gdLst>
            <a:ahLst/>
            <a:cxnLst/>
            <a:rect l="l" t="t" r="r" b="b"/>
            <a:pathLst>
              <a:path w="3490175" h="4041647">
                <a:moveTo>
                  <a:pt x="1745088" y="0"/>
                </a:moveTo>
                <a:cubicBezTo>
                  <a:pt x="2708873" y="0"/>
                  <a:pt x="3490175" y="781302"/>
                  <a:pt x="3490175" y="1745088"/>
                </a:cubicBezTo>
                <a:lnTo>
                  <a:pt x="3490175" y="3141232"/>
                </a:lnTo>
                <a:lnTo>
                  <a:pt x="3490175" y="3490175"/>
                </a:lnTo>
                <a:lnTo>
                  <a:pt x="3490175" y="4041647"/>
                </a:lnTo>
                <a:lnTo>
                  <a:pt x="0" y="4041647"/>
                </a:lnTo>
                <a:lnTo>
                  <a:pt x="0" y="3490175"/>
                </a:lnTo>
                <a:lnTo>
                  <a:pt x="0" y="3141232"/>
                </a:lnTo>
                <a:lnTo>
                  <a:pt x="0" y="1745088"/>
                </a:lnTo>
                <a:cubicBezTo>
                  <a:pt x="0" y="781302"/>
                  <a:pt x="781302" y="0"/>
                  <a:pt x="1745088" y="0"/>
                </a:cubicBezTo>
                <a:close/>
              </a:path>
            </a:pathLst>
          </a:custGeom>
          <a:blipFill rotWithShape="1">
            <a:blip r:embed="rId2">
              <a:alphaModFix amt="81000"/>
            </a:blip>
            <a:srcRect/>
            <a:stretch>
              <a:fillRect/>
            </a:stretch>
          </a:blipFill>
          <a:ln w="6350">
            <a:solidFill>
              <a:schemeClr val="tx1"/>
            </a:solidFill>
          </a:ln>
        </p:spPr>
        <p:txBody>
          <a:bodyPr wrap="square">
            <a:noAutofit/>
          </a:bodyPr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937760" y="549275"/>
            <a:ext cx="6561138" cy="5759450"/>
          </a:xfrm>
        </p:spPr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  <a:lvl2pPr>
              <a:buNone/>
              <a:defRPr>
                <a:solidFill>
                  <a:schemeClr val="tx1"/>
                </a:solidFill>
              </a:defRPr>
            </a:lvl2pPr>
            <a:lvl3pPr>
              <a:buNone/>
              <a:defRPr>
                <a:solidFill>
                  <a:schemeClr val="tx1"/>
                </a:solidFill>
              </a:defRPr>
            </a:lvl3pPr>
            <a:lvl4pPr>
              <a:buNone/>
              <a:defRPr>
                <a:solidFill>
                  <a:schemeClr val="tx1"/>
                </a:solidFill>
              </a:defRPr>
            </a:lvl4pPr>
            <a:lvl5pPr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Faceţi clic pentru a edita Master stiluri text</a:t>
            </a:r>
          </a:p>
          <a:p>
            <a:pPr lvl="1">
              <a:buNone/>
            </a:pPr>
            <a:r>
              <a:t>al doilea nivel</a:t>
            </a:r>
          </a:p>
          <a:p>
            <a:pPr lvl="2">
              <a:buNone/>
            </a:pPr>
            <a:r>
              <a:t>al treilea nivel</a:t>
            </a:r>
          </a:p>
          <a:p>
            <a:pPr lvl="3">
              <a:buNone/>
            </a:pPr>
            <a:r>
              <a:t>al patrulea nivel</a:t>
            </a:r>
          </a:p>
          <a:p>
            <a:pPr lvl="4">
              <a:buNone/>
            </a:pPr>
            <a:r>
              <a:t>al cincilea nivel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85BB9561-75F8-48BF-8BC9-8819514BF626}" type="datetimeFigureOut">
              <a:t>9/4/2026</a:t>
            </a:fld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09AB4C17-BCE6-449E-B5D1-90E72F50ED77}" type="slidenum">
              <a:t>‹#›</a:t>
            </a:fld>
            <a:endParaRPr/>
          </a:p>
        </p:txBody>
      </p:sp>
      <p:sp>
        <p:nvSpPr>
          <p:cNvPr id="3" name="Straight Connector 2">
            <a:extLst>
              <a:ext uri="{FF2B5EF4-FFF2-40B4-BE49-F238E27FC236}">
                <a16:creationId xmlns:a16="http://schemas.microsoft.com/office/drawing/2014/main" id="{5F53850F-01BF-4BF8-B6C8-2EE2A461E66D}"/>
              </a:ext>
            </a:extLst>
          </p:cNvPr>
          <p:cNvSpPr>
            <a:spLocks noGrp="1"/>
          </p:cNvSpPr>
          <p:nvPr/>
        </p:nvSpPr>
        <p:spPr>
          <a:xfrm>
            <a:off x="4646117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164" y="559341"/>
            <a:ext cx="10755670" cy="932688"/>
          </a:xfrm>
        </p:spPr>
        <p:txBody>
          <a:bodyPr anchor="b"/>
          <a:lstStyle/>
          <a:p>
            <a:r>
              <a:t>Faceți clic pentru a edita stilul de titlu coordonator</a:t>
            </a:r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3C89FBB9-2C05-A4C1-ECB4-D6A5C4219E42}"/>
              </a:ext>
            </a:extLst>
          </p:cNvPr>
          <p:cNvSpPr>
            <a:spLocks noGrp="1"/>
          </p:cNvSpPr>
          <p:nvPr>
            <p:ph type="ftr" idx="16"/>
          </p:nvPr>
        </p:nvSpPr>
        <p:spPr>
          <a:xfrm rot="16200000" flipH="1">
            <a:off x="-1131161" y="1592957"/>
            <a:ext cx="2973522" cy="365125"/>
          </a:xfrm>
        </p:spPr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4">
            <a:extLst>
              <a:ext uri="{FF2B5EF4-FFF2-40B4-BE49-F238E27FC236}">
                <a16:creationId xmlns:a16="http://schemas.microsoft.com/office/drawing/2014/main" id="{BBB07A11-50DE-6BC0-0514-6E2C14A47985}"/>
              </a:ext>
            </a:extLst>
          </p:cNvPr>
          <p:cNvSpPr>
            <a:spLocks noGrp="1"/>
          </p:cNvSpPr>
          <p:nvPr>
            <p:ph type="dt" idx="15"/>
          </p:nvPr>
        </p:nvSpPr>
        <p:spPr>
          <a:xfrm rot="16200000" flipH="1">
            <a:off x="-997746" y="4594946"/>
            <a:ext cx="2706690" cy="365125"/>
          </a:xfrm>
        </p:spPr>
        <p:txBody>
          <a:bodyPr/>
          <a:lstStyle>
            <a:lvl1pPr algn="l">
              <a:buNone/>
              <a:defRPr>
                <a:solidFill>
                  <a:schemeClr val="tx1"/>
                </a:solidFill>
              </a:defRPr>
            </a:lvl1pPr>
          </a:lstStyle>
          <a:p>
            <a:fld id="{85BB9561-75F8-48BF-8BC9-8819514BF626}" type="datetimeFigureOut">
              <a:t>9/4/2026</a:t>
            </a:fld>
            <a:endParaRPr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03ED5F49-F9F7-05A9-62AC-C9C8DF2EADE8}"/>
              </a:ext>
            </a:extLst>
          </p:cNvPr>
          <p:cNvSpPr>
            <a:spLocks noGrp="1"/>
          </p:cNvSpPr>
          <p:nvPr>
            <p:ph type="sldNum" idx="17"/>
          </p:nvPr>
        </p:nvSpPr>
        <p:spPr>
          <a:xfrm>
            <a:off x="88569" y="6264201"/>
            <a:ext cx="574620" cy="365125"/>
          </a:xfrm>
        </p:spPr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09AB4C17-BCE6-449E-B5D1-90E72F50ED77}" type="slidenum">
              <a:t>‹#›</a:t>
            </a:fld>
            <a:endParaRPr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1200" y="1713652"/>
            <a:ext cx="4387012" cy="4612945"/>
          </a:xfrm>
        </p:spPr>
        <p:txBody>
          <a:bodyPr/>
          <a:lstStyle/>
          <a:p>
            <a:pPr lvl="0">
              <a:buNone/>
            </a:pPr>
            <a:r>
              <a:t>Faceţi clic pentru a edita Master stiluri text</a:t>
            </a:r>
          </a:p>
          <a:p>
            <a:pPr lvl="1">
              <a:buNone/>
            </a:pPr>
            <a:r>
              <a:t>al doilea nivel</a:t>
            </a:r>
          </a:p>
          <a:p>
            <a:pPr lvl="2">
              <a:buNone/>
            </a:pPr>
            <a:r>
              <a:t>al treilea nivel</a:t>
            </a:r>
          </a:p>
          <a:p>
            <a:pPr lvl="3">
              <a:buNone/>
            </a:pPr>
            <a:r>
              <a:t>al patrulea nivel</a:t>
            </a:r>
          </a:p>
          <a:p>
            <a:pPr lvl="4">
              <a:buNone/>
            </a:pPr>
            <a:r>
              <a:t>al cincilea nivel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6F64025-FA05-CC42-8294-F944BC95DD00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658927" y="1713653"/>
            <a:ext cx="6533071" cy="5144347"/>
          </a:xfrm>
          <a:custGeom>
            <a:avLst/>
            <a:gdLst>
              <a:gd name="connsiteX0" fmla="*/ 0 w 6460672"/>
              <a:gd name="connsiteY0" fmla="*/ 0 h 5029200"/>
              <a:gd name="connsiteX1" fmla="*/ 6460672 w 6460672"/>
              <a:gd name="connsiteY1" fmla="*/ 0 h 5029200"/>
              <a:gd name="connsiteX2" fmla="*/ 6460672 w 6460672"/>
              <a:gd name="connsiteY2" fmla="*/ 5029200 h 5029200"/>
              <a:gd name="connsiteX3" fmla="*/ 0 w 6460672"/>
              <a:gd name="connsiteY3" fmla="*/ 5029200 h 5029200"/>
            </a:gdLst>
            <a:ahLst/>
            <a:cxnLst/>
            <a:rect l="l" t="t" r="r" b="b"/>
            <a:pathLst>
              <a:path w="6460672" h="5029200">
                <a:moveTo>
                  <a:pt x="0" y="0"/>
                </a:moveTo>
                <a:lnTo>
                  <a:pt x="6460672" y="0"/>
                </a:lnTo>
                <a:lnTo>
                  <a:pt x="6460672" y="5029200"/>
                </a:lnTo>
                <a:lnTo>
                  <a:pt x="0" y="502920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vert="horz" wrap="square" lIns="91440" tIns="45720" rIns="91440" bIns="45720">
            <a:noAutofit/>
          </a:bodyPr>
          <a:lstStyle>
            <a:lvl1pPr marL="0" indent="0">
              <a:buFont typeface="Arial"/>
              <a:buNone/>
              <a:defRPr/>
            </a:lvl1pPr>
          </a:lstStyle>
          <a:p>
            <a:pPr marL="285750" lvl="0" indent="-285750">
              <a:buNone/>
            </a:pPr>
            <a:r>
              <a:t> 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B7BBF55A-D91F-143D-FBB6-73995F00E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4937761"/>
            <a:ext cx="6987537" cy="1353312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spcBef>
                <a:spcPts val="1000"/>
              </a:spcBef>
              <a:buNone/>
              <a:defRPr sz="2800" cap="none" baseline="0">
                <a:latin typeface="+mn-lt"/>
                <a:ea typeface="+mn-lt"/>
                <a:cs typeface="+mn-lt"/>
              </a:defRPr>
            </a:lvl1pPr>
          </a:lstStyle>
          <a:p>
            <a:r>
              <a:t>Faceți clic pentru a edita stilul de titlu coordonator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72A4B4E-0B2F-F1BB-322A-713D1FB5F2F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057400" y="549021"/>
            <a:ext cx="9455150" cy="4333875"/>
          </a:xfrm>
        </p:spPr>
        <p:txBody>
          <a:bodyPr anchor="b">
            <a:normAutofit/>
          </a:bodyPr>
          <a:lstStyle>
            <a:lvl1pPr>
              <a:buNone/>
              <a:defRPr sz="23200">
                <a:latin typeface="+mj-lt"/>
                <a:ea typeface="+mj-lt"/>
                <a:cs typeface="+mj-lt"/>
              </a:defRPr>
            </a:lvl1pPr>
          </a:lstStyle>
          <a:p>
            <a:pPr lvl="0">
              <a:buNone/>
            </a:pPr>
            <a:r>
              <a:t>##%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85BB9561-75F8-48BF-8BC9-8819514BF626}" type="datetimeFigureOut">
              <a:t>9/4/2026</a:t>
            </a:fld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09AB4C17-BCE6-449E-B5D1-90E72F50ED77}" type="slidenum">
              <a:t>‹#›</a:t>
            </a:fld>
            <a:endParaRPr/>
          </a:p>
        </p:txBody>
      </p:sp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D3385CDB-C9F7-4939-B027-0FD9164C4331}"/>
              </a:ext>
            </a:extLst>
          </p:cNvPr>
          <p:cNvSpPr>
            <a:spLocks noGrp="1"/>
          </p:cNvSpPr>
          <p:nvPr/>
        </p:nvSpPr>
        <p:spPr>
          <a:xfrm flipV="1">
            <a:off x="1371600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E6C4595-90D4-94E6-CEBA-82807457D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65760"/>
            <a:ext cx="10741152" cy="1132258"/>
          </a:xfrm>
        </p:spPr>
        <p:txBody>
          <a:bodyPr/>
          <a:lstStyle/>
          <a:p>
            <a:r>
              <a:t>Faceți clic pentru a edita stilul de titlu coordonator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1658679"/>
            <a:ext cx="10780776" cy="4925000"/>
          </a:xfrm>
        </p:spPr>
        <p:txBody>
          <a:bodyPr>
            <a:norm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  <a:lvl2pPr>
              <a:buNone/>
              <a:defRPr sz="1600">
                <a:solidFill>
                  <a:schemeClr val="tx1"/>
                </a:solidFill>
              </a:defRPr>
            </a:lvl2pPr>
            <a:lvl3pPr>
              <a:buNone/>
              <a:defRPr sz="1400">
                <a:solidFill>
                  <a:schemeClr val="tx1"/>
                </a:solidFill>
              </a:defRPr>
            </a:lvl3pPr>
            <a:lvl4pPr>
              <a:buNone/>
              <a:defRPr sz="1200">
                <a:solidFill>
                  <a:schemeClr val="tx1"/>
                </a:solidFill>
              </a:defRPr>
            </a:lvl4pPr>
            <a:lvl5pPr>
              <a:buNone/>
              <a:defRPr sz="1200"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Faceţi clic pentru a edita Master stiluri text</a:t>
            </a:r>
          </a:p>
          <a:p>
            <a:pPr lvl="1">
              <a:buNone/>
            </a:pPr>
            <a:r>
              <a:t>al doilea nivel</a:t>
            </a:r>
          </a:p>
          <a:p>
            <a:pPr lvl="2">
              <a:buNone/>
            </a:pPr>
            <a:r>
              <a:t>al treilea nivel</a:t>
            </a:r>
          </a:p>
          <a:p>
            <a:pPr lvl="3">
              <a:buNone/>
            </a:pPr>
            <a:r>
              <a:t>al patrulea nivel</a:t>
            </a:r>
          </a:p>
          <a:p>
            <a:pPr lvl="4">
              <a:buNone/>
            </a:pPr>
            <a:r>
              <a:t>al cincilea nivel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85BB9561-75F8-48BF-8BC9-8819514BF626}" type="datetimeFigureOut">
              <a:t>9/4/2026</a:t>
            </a:fld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09AB4C17-BCE6-449E-B5D1-90E72F50ED7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648" y="-1228126"/>
            <a:ext cx="10652760" cy="1133856"/>
          </a:xfrm>
        </p:spPr>
        <p:txBody>
          <a:bodyPr/>
          <a:lstStyle>
            <a:lvl1pPr>
              <a:buNone/>
              <a:defRPr cap="none" baseline="0">
                <a:solidFill>
                  <a:schemeClr val="tx1"/>
                </a:solidFill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AA4897F-B66E-DAD4-F56C-6152B417CC5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624138" y="2268748"/>
            <a:ext cx="6943724" cy="3954255"/>
          </a:xfrm>
        </p:spPr>
        <p:txBody>
          <a:bodyPr anchor="ctr">
            <a:noAutofit/>
          </a:bodyPr>
          <a:lstStyle>
            <a:lvl1pPr marL="0" indent="0" algn="ctr">
              <a:lnSpc>
                <a:spcPct val="110000"/>
              </a:lnSpc>
              <a:buNone/>
              <a:defRPr sz="4400" b="0" cap="all" baseline="0">
                <a:solidFill>
                  <a:schemeClr val="tx1"/>
                </a:solidFill>
              </a:defRPr>
            </a:lvl1pPr>
            <a:lvl2pPr marL="228600" indent="0" algn="ctr">
              <a:lnSpc>
                <a:spcPct val="110000"/>
              </a:lnSpc>
              <a:buNone/>
              <a:defRPr sz="4400" b="0" cap="all" baseline="0">
                <a:solidFill>
                  <a:schemeClr val="tx1"/>
                </a:solidFill>
              </a:defRPr>
            </a:lvl2pPr>
            <a:lvl3pPr marL="457200" indent="0" algn="ctr">
              <a:lnSpc>
                <a:spcPct val="110000"/>
              </a:lnSpc>
              <a:buNone/>
              <a:defRPr sz="4400" b="0" cap="all" baseline="0">
                <a:solidFill>
                  <a:schemeClr val="tx1"/>
                </a:solidFill>
              </a:defRPr>
            </a:lvl3pPr>
            <a:lvl4pPr marL="685800" indent="0" algn="ctr">
              <a:lnSpc>
                <a:spcPct val="110000"/>
              </a:lnSpc>
              <a:buNone/>
              <a:defRPr sz="4400" b="0" cap="all" baseline="0">
                <a:solidFill>
                  <a:schemeClr val="tx1"/>
                </a:solidFill>
              </a:defRPr>
            </a:lvl4pPr>
            <a:lvl5pPr marL="914400" indent="0" algn="ctr">
              <a:lnSpc>
                <a:spcPct val="110000"/>
              </a:lnSpc>
              <a:buNone/>
              <a:defRPr sz="4400" b="0" cap="all" baseline="0"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Click to add Statement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85BB9561-75F8-48BF-8BC9-8819514BF626}" type="datetimeFigureOut">
              <a:t>9/4/2026</a:t>
            </a:fld>
            <a:endParaRPr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09AB4C17-BCE6-449E-B5D1-90E72F50ED77}" type="slidenum">
              <a:t>‹#›</a:t>
            </a:fld>
            <a:endParaRPr/>
          </a:p>
        </p:txBody>
      </p:sp>
      <p:sp>
        <p:nvSpPr>
          <p:cNvPr id="6" name="Freeform: Shape 15">
            <a:extLst>
              <a:ext uri="{FF2B5EF4-FFF2-40B4-BE49-F238E27FC236}">
                <a16:creationId xmlns:a16="http://schemas.microsoft.com/office/drawing/2014/main" id="{8EFA7EFC-C6F9-B1D5-025F-824C1CE9A204}"/>
              </a:ext>
            </a:extLst>
          </p:cNvPr>
          <p:cNvSpPr>
            <a:spLocks noGrp="1"/>
          </p:cNvSpPr>
          <p:nvPr/>
        </p:nvSpPr>
        <p:spPr>
          <a:xfrm rot="16200000">
            <a:off x="3057205" y="-1430380"/>
            <a:ext cx="6077590" cy="10510705"/>
          </a:xfrm>
          <a:custGeom>
            <a:avLst/>
            <a:gdLst>
              <a:gd name="connsiteX0" fmla="*/ 5325805 w 5325805"/>
              <a:gd name="connsiteY0" fmla="*/ 2714782 h 5429563"/>
              <a:gd name="connsiteX1" fmla="*/ 2611024 w 5325805"/>
              <a:gd name="connsiteY1" fmla="*/ 5429563 h 5429563"/>
              <a:gd name="connsiteX2" fmla="*/ 1942188 w 5325805"/>
              <a:gd name="connsiteY2" fmla="*/ 5429563 h 5429563"/>
              <a:gd name="connsiteX3" fmla="*/ 668836 w 5325805"/>
              <a:gd name="connsiteY3" fmla="*/ 5429563 h 5429563"/>
              <a:gd name="connsiteX4" fmla="*/ 0 w 5325805"/>
              <a:gd name="connsiteY4" fmla="*/ 5429563 h 5429563"/>
              <a:gd name="connsiteX5" fmla="*/ 0 w 5325805"/>
              <a:gd name="connsiteY5" fmla="*/ 0 h 5429563"/>
              <a:gd name="connsiteX6" fmla="*/ 668836 w 5325805"/>
              <a:gd name="connsiteY6" fmla="*/ 0 h 5429563"/>
              <a:gd name="connsiteX7" fmla="*/ 1942188 w 5325805"/>
              <a:gd name="connsiteY7" fmla="*/ 0 h 5429563"/>
              <a:gd name="connsiteX8" fmla="*/ 2611024 w 5325805"/>
              <a:gd name="connsiteY8" fmla="*/ 0 h 5429563"/>
              <a:gd name="connsiteX9" fmla="*/ 5325805 w 5325805"/>
              <a:gd name="connsiteY9" fmla="*/ 2714782 h 5429563"/>
              <a:gd name="connsiteX0" fmla="*/ 668836 w 5325805"/>
              <a:gd name="connsiteY0" fmla="*/ 5429563 h 5476799"/>
              <a:gd name="connsiteX1" fmla="*/ 0 w 5325805"/>
              <a:gd name="connsiteY1" fmla="*/ 5429563 h 5476799"/>
              <a:gd name="connsiteX2" fmla="*/ 0 w 5325805"/>
              <a:gd name="connsiteY2" fmla="*/ 0 h 5476799"/>
              <a:gd name="connsiteX3" fmla="*/ 668836 w 5325805"/>
              <a:gd name="connsiteY3" fmla="*/ 0 h 5476799"/>
              <a:gd name="connsiteX4" fmla="*/ 1942188 w 5325805"/>
              <a:gd name="connsiteY4" fmla="*/ 0 h 5476799"/>
              <a:gd name="connsiteX5" fmla="*/ 2611024 w 5325805"/>
              <a:gd name="connsiteY5" fmla="*/ 0 h 5476799"/>
              <a:gd name="connsiteX6" fmla="*/ 5325805 w 5325805"/>
              <a:gd name="connsiteY6" fmla="*/ 2714782 h 5476799"/>
              <a:gd name="connsiteX7" fmla="*/ 2611024 w 5325805"/>
              <a:gd name="connsiteY7" fmla="*/ 5429563 h 5476799"/>
              <a:gd name="connsiteX8" fmla="*/ 1942188 w 5325805"/>
              <a:gd name="connsiteY8" fmla="*/ 5429563 h 5476799"/>
              <a:gd name="connsiteX9" fmla="*/ 716072 w 5325805"/>
              <a:gd name="connsiteY9" fmla="*/ 5476799 h 5476799"/>
              <a:gd name="connsiteX0" fmla="*/ 668836 w 5325805"/>
              <a:gd name="connsiteY0" fmla="*/ 5429563 h 5429563"/>
              <a:gd name="connsiteX1" fmla="*/ 0 w 5325805"/>
              <a:gd name="connsiteY1" fmla="*/ 5429563 h 5429563"/>
              <a:gd name="connsiteX2" fmla="*/ 0 w 5325805"/>
              <a:gd name="connsiteY2" fmla="*/ 0 h 5429563"/>
              <a:gd name="connsiteX3" fmla="*/ 668836 w 5325805"/>
              <a:gd name="connsiteY3" fmla="*/ 0 h 5429563"/>
              <a:gd name="connsiteX4" fmla="*/ 1942188 w 5325805"/>
              <a:gd name="connsiteY4" fmla="*/ 0 h 5429563"/>
              <a:gd name="connsiteX5" fmla="*/ 2611024 w 5325805"/>
              <a:gd name="connsiteY5" fmla="*/ 0 h 5429563"/>
              <a:gd name="connsiteX6" fmla="*/ 5325805 w 5325805"/>
              <a:gd name="connsiteY6" fmla="*/ 2714782 h 5429563"/>
              <a:gd name="connsiteX7" fmla="*/ 2611024 w 5325805"/>
              <a:gd name="connsiteY7" fmla="*/ 5429563 h 5429563"/>
              <a:gd name="connsiteX8" fmla="*/ 1942188 w 5325805"/>
              <a:gd name="connsiteY8" fmla="*/ 5429563 h 5429563"/>
              <a:gd name="connsiteX0" fmla="*/ 0 w 5325805"/>
              <a:gd name="connsiteY0" fmla="*/ 5429563 h 5429563"/>
              <a:gd name="connsiteX1" fmla="*/ 0 w 5325805"/>
              <a:gd name="connsiteY1" fmla="*/ 0 h 5429563"/>
              <a:gd name="connsiteX2" fmla="*/ 668836 w 5325805"/>
              <a:gd name="connsiteY2" fmla="*/ 0 h 5429563"/>
              <a:gd name="connsiteX3" fmla="*/ 1942188 w 5325805"/>
              <a:gd name="connsiteY3" fmla="*/ 0 h 5429563"/>
              <a:gd name="connsiteX4" fmla="*/ 2611024 w 5325805"/>
              <a:gd name="connsiteY4" fmla="*/ 0 h 5429563"/>
              <a:gd name="connsiteX5" fmla="*/ 5325805 w 5325805"/>
              <a:gd name="connsiteY5" fmla="*/ 2714782 h 5429563"/>
              <a:gd name="connsiteX6" fmla="*/ 2611024 w 5325805"/>
              <a:gd name="connsiteY6" fmla="*/ 5429563 h 5429563"/>
              <a:gd name="connsiteX7" fmla="*/ 1942188 w 5325805"/>
              <a:gd name="connsiteY7" fmla="*/ 5429563 h 5429563"/>
              <a:gd name="connsiteX0" fmla="*/ 0 w 5325805"/>
              <a:gd name="connsiteY0" fmla="*/ 0 h 5429563"/>
              <a:gd name="connsiteX1" fmla="*/ 668836 w 5325805"/>
              <a:gd name="connsiteY1" fmla="*/ 0 h 5429563"/>
              <a:gd name="connsiteX2" fmla="*/ 1942188 w 5325805"/>
              <a:gd name="connsiteY2" fmla="*/ 0 h 5429563"/>
              <a:gd name="connsiteX3" fmla="*/ 2611024 w 5325805"/>
              <a:gd name="connsiteY3" fmla="*/ 0 h 5429563"/>
              <a:gd name="connsiteX4" fmla="*/ 5325805 w 5325805"/>
              <a:gd name="connsiteY4" fmla="*/ 2714782 h 5429563"/>
              <a:gd name="connsiteX5" fmla="*/ 2611024 w 5325805"/>
              <a:gd name="connsiteY5" fmla="*/ 5429563 h 5429563"/>
              <a:gd name="connsiteX6" fmla="*/ 1942188 w 5325805"/>
              <a:gd name="connsiteY6" fmla="*/ 5429563 h 5429563"/>
              <a:gd name="connsiteX0" fmla="*/ 0 w 4656969"/>
              <a:gd name="connsiteY0" fmla="*/ 0 h 5429563"/>
              <a:gd name="connsiteX1" fmla="*/ 1273352 w 4656969"/>
              <a:gd name="connsiteY1" fmla="*/ 0 h 5429563"/>
              <a:gd name="connsiteX2" fmla="*/ 1942188 w 4656969"/>
              <a:gd name="connsiteY2" fmla="*/ 0 h 5429563"/>
              <a:gd name="connsiteX3" fmla="*/ 4656969 w 4656969"/>
              <a:gd name="connsiteY3" fmla="*/ 2714782 h 5429563"/>
              <a:gd name="connsiteX4" fmla="*/ 1942188 w 4656969"/>
              <a:gd name="connsiteY4" fmla="*/ 5429563 h 5429563"/>
              <a:gd name="connsiteX5" fmla="*/ 1273352 w 4656969"/>
              <a:gd name="connsiteY5" fmla="*/ 5429563 h 5429563"/>
              <a:gd name="connsiteX0" fmla="*/ 0 w 3383617"/>
              <a:gd name="connsiteY0" fmla="*/ 0 h 5429563"/>
              <a:gd name="connsiteX1" fmla="*/ 668836 w 3383617"/>
              <a:gd name="connsiteY1" fmla="*/ 0 h 5429563"/>
              <a:gd name="connsiteX2" fmla="*/ 3383617 w 3383617"/>
              <a:gd name="connsiteY2" fmla="*/ 2714782 h 5429563"/>
              <a:gd name="connsiteX3" fmla="*/ 668836 w 3383617"/>
              <a:gd name="connsiteY3" fmla="*/ 5429563 h 5429563"/>
              <a:gd name="connsiteX4" fmla="*/ 0 w 3383617"/>
              <a:gd name="connsiteY4" fmla="*/ 5429563 h 5429563"/>
              <a:gd name="connsiteX0" fmla="*/ 0 w 3383617"/>
              <a:gd name="connsiteY0" fmla="*/ 0 h 5429563"/>
              <a:gd name="connsiteX1" fmla="*/ 248198 w 3383617"/>
              <a:gd name="connsiteY1" fmla="*/ 41 h 5429563"/>
              <a:gd name="connsiteX2" fmla="*/ 668836 w 3383617"/>
              <a:gd name="connsiteY2" fmla="*/ 0 h 5429563"/>
              <a:gd name="connsiteX3" fmla="*/ 3383617 w 3383617"/>
              <a:gd name="connsiteY3" fmla="*/ 2714782 h 5429563"/>
              <a:gd name="connsiteX4" fmla="*/ 668836 w 3383617"/>
              <a:gd name="connsiteY4" fmla="*/ 5429563 h 5429563"/>
              <a:gd name="connsiteX5" fmla="*/ 0 w 3383617"/>
              <a:gd name="connsiteY5" fmla="*/ 5429563 h 5429563"/>
              <a:gd name="connsiteX0" fmla="*/ 248198 w 3383617"/>
              <a:gd name="connsiteY0" fmla="*/ 41 h 5429563"/>
              <a:gd name="connsiteX1" fmla="*/ 668836 w 3383617"/>
              <a:gd name="connsiteY1" fmla="*/ 0 h 5429563"/>
              <a:gd name="connsiteX2" fmla="*/ 3383617 w 3383617"/>
              <a:gd name="connsiteY2" fmla="*/ 2714782 h 5429563"/>
              <a:gd name="connsiteX3" fmla="*/ 668836 w 3383617"/>
              <a:gd name="connsiteY3" fmla="*/ 5429563 h 5429563"/>
              <a:gd name="connsiteX4" fmla="*/ 0 w 3383617"/>
              <a:gd name="connsiteY4" fmla="*/ 5429563 h 5429563"/>
              <a:gd name="connsiteX0" fmla="*/ 4110 w 3139529"/>
              <a:gd name="connsiteY0" fmla="*/ 41 h 5429563"/>
              <a:gd name="connsiteX1" fmla="*/ 424748 w 3139529"/>
              <a:gd name="connsiteY1" fmla="*/ 0 h 5429563"/>
              <a:gd name="connsiteX2" fmla="*/ 3139529 w 3139529"/>
              <a:gd name="connsiteY2" fmla="*/ 2714782 h 5429563"/>
              <a:gd name="connsiteX3" fmla="*/ 424748 w 3139529"/>
              <a:gd name="connsiteY3" fmla="*/ 5429563 h 5429563"/>
              <a:gd name="connsiteX4" fmla="*/ 0 w 3139529"/>
              <a:gd name="connsiteY4" fmla="*/ 5429563 h 5429563"/>
            </a:gdLst>
            <a:ahLst/>
            <a:cxnLst/>
            <a:rect l="l" t="t" r="r" b="b"/>
            <a:pathLst>
              <a:path w="3139529" h="5429563">
                <a:moveTo>
                  <a:pt x="4110" y="41"/>
                </a:moveTo>
                <a:lnTo>
                  <a:pt x="424748" y="0"/>
                </a:lnTo>
                <a:cubicBezTo>
                  <a:pt x="1924080" y="0"/>
                  <a:pt x="3139529" y="1215450"/>
                  <a:pt x="3139529" y="2714782"/>
                </a:cubicBezTo>
                <a:cubicBezTo>
                  <a:pt x="3139529" y="4214114"/>
                  <a:pt x="1924080" y="5429563"/>
                  <a:pt x="424748" y="5429563"/>
                </a:cubicBezTo>
                <a:lnTo>
                  <a:pt x="0" y="5429563"/>
                </a:lnTo>
              </a:path>
            </a:pathLst>
          </a:cu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>
              <a:buNone/>
            </a:pPr>
            <a:endParaRPr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6D87B9B-22A3-322E-B7E8-223255AD09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40168" y="5669280"/>
            <a:ext cx="6311664" cy="466344"/>
          </a:xfrm>
        </p:spPr>
        <p:txBody>
          <a:bodyPr anchor="ctr">
            <a:normAutofit/>
          </a:bodyPr>
          <a:lstStyle>
            <a:lvl1pPr algn="ctr">
              <a:lnSpc>
                <a:spcPct val="110000"/>
              </a:lnSpc>
              <a:spcBef>
                <a:spcPts val="1000"/>
              </a:spcBef>
              <a:buNone/>
              <a:defRPr sz="1800" cap="all" baseline="0">
                <a:latin typeface="+mn-lt"/>
                <a:ea typeface="+mn-lt"/>
                <a:cs typeface="+mn-lt"/>
              </a:defRPr>
            </a:lvl1pPr>
          </a:lstStyle>
          <a:p>
            <a:r>
              <a:t>Quote Author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6A9BC83F-8FE5-5223-2B3A-6E122D33630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597135" y="1744578"/>
            <a:ext cx="6997730" cy="3507906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buNone/>
              <a:defRPr sz="6000" cap="all" baseline="0">
                <a:latin typeface="+mn-lt"/>
                <a:ea typeface="+mn-lt"/>
                <a:cs typeface="+mn-lt"/>
              </a:defRPr>
            </a:lvl1pPr>
          </a:lstStyle>
          <a:p>
            <a:pPr lvl="0">
              <a:buNone/>
            </a:pPr>
            <a:r>
              <a:t>Click to add Quote</a:t>
            </a:r>
          </a:p>
        </p:txBody>
      </p:sp>
      <p:sp>
        <p:nvSpPr>
          <p:cNvPr id="9" name="Freeform: Shape 15">
            <a:extLst>
              <a:ext uri="{FF2B5EF4-FFF2-40B4-BE49-F238E27FC236}">
                <a16:creationId xmlns:a16="http://schemas.microsoft.com/office/drawing/2014/main" id="{9F353A57-FA3C-A68C-4908-E774A52CB1B6}"/>
              </a:ext>
            </a:extLst>
          </p:cNvPr>
          <p:cNvSpPr>
            <a:spLocks noGrp="1"/>
          </p:cNvSpPr>
          <p:nvPr/>
        </p:nvSpPr>
        <p:spPr>
          <a:xfrm rot="16200000">
            <a:off x="2811380" y="-1681974"/>
            <a:ext cx="6569242" cy="10510705"/>
          </a:xfrm>
          <a:custGeom>
            <a:avLst/>
            <a:gdLst>
              <a:gd name="connsiteX0" fmla="*/ 5325805 w 5325805"/>
              <a:gd name="connsiteY0" fmla="*/ 2714782 h 5429563"/>
              <a:gd name="connsiteX1" fmla="*/ 2611024 w 5325805"/>
              <a:gd name="connsiteY1" fmla="*/ 5429563 h 5429563"/>
              <a:gd name="connsiteX2" fmla="*/ 1942188 w 5325805"/>
              <a:gd name="connsiteY2" fmla="*/ 5429563 h 5429563"/>
              <a:gd name="connsiteX3" fmla="*/ 668836 w 5325805"/>
              <a:gd name="connsiteY3" fmla="*/ 5429563 h 5429563"/>
              <a:gd name="connsiteX4" fmla="*/ 0 w 5325805"/>
              <a:gd name="connsiteY4" fmla="*/ 5429563 h 5429563"/>
              <a:gd name="connsiteX5" fmla="*/ 0 w 5325805"/>
              <a:gd name="connsiteY5" fmla="*/ 0 h 5429563"/>
              <a:gd name="connsiteX6" fmla="*/ 668836 w 5325805"/>
              <a:gd name="connsiteY6" fmla="*/ 0 h 5429563"/>
              <a:gd name="connsiteX7" fmla="*/ 1942188 w 5325805"/>
              <a:gd name="connsiteY7" fmla="*/ 0 h 5429563"/>
              <a:gd name="connsiteX8" fmla="*/ 2611024 w 5325805"/>
              <a:gd name="connsiteY8" fmla="*/ 0 h 5429563"/>
              <a:gd name="connsiteX9" fmla="*/ 5325805 w 5325805"/>
              <a:gd name="connsiteY9" fmla="*/ 2714782 h 5429563"/>
              <a:gd name="connsiteX0" fmla="*/ 668836 w 5325805"/>
              <a:gd name="connsiteY0" fmla="*/ 5429563 h 5476799"/>
              <a:gd name="connsiteX1" fmla="*/ 0 w 5325805"/>
              <a:gd name="connsiteY1" fmla="*/ 5429563 h 5476799"/>
              <a:gd name="connsiteX2" fmla="*/ 0 w 5325805"/>
              <a:gd name="connsiteY2" fmla="*/ 0 h 5476799"/>
              <a:gd name="connsiteX3" fmla="*/ 668836 w 5325805"/>
              <a:gd name="connsiteY3" fmla="*/ 0 h 5476799"/>
              <a:gd name="connsiteX4" fmla="*/ 1942188 w 5325805"/>
              <a:gd name="connsiteY4" fmla="*/ 0 h 5476799"/>
              <a:gd name="connsiteX5" fmla="*/ 2611024 w 5325805"/>
              <a:gd name="connsiteY5" fmla="*/ 0 h 5476799"/>
              <a:gd name="connsiteX6" fmla="*/ 5325805 w 5325805"/>
              <a:gd name="connsiteY6" fmla="*/ 2714782 h 5476799"/>
              <a:gd name="connsiteX7" fmla="*/ 2611024 w 5325805"/>
              <a:gd name="connsiteY7" fmla="*/ 5429563 h 5476799"/>
              <a:gd name="connsiteX8" fmla="*/ 1942188 w 5325805"/>
              <a:gd name="connsiteY8" fmla="*/ 5429563 h 5476799"/>
              <a:gd name="connsiteX9" fmla="*/ 716072 w 5325805"/>
              <a:gd name="connsiteY9" fmla="*/ 5476799 h 5476799"/>
              <a:gd name="connsiteX0" fmla="*/ 668836 w 5325805"/>
              <a:gd name="connsiteY0" fmla="*/ 5429563 h 5429563"/>
              <a:gd name="connsiteX1" fmla="*/ 0 w 5325805"/>
              <a:gd name="connsiteY1" fmla="*/ 5429563 h 5429563"/>
              <a:gd name="connsiteX2" fmla="*/ 0 w 5325805"/>
              <a:gd name="connsiteY2" fmla="*/ 0 h 5429563"/>
              <a:gd name="connsiteX3" fmla="*/ 668836 w 5325805"/>
              <a:gd name="connsiteY3" fmla="*/ 0 h 5429563"/>
              <a:gd name="connsiteX4" fmla="*/ 1942188 w 5325805"/>
              <a:gd name="connsiteY4" fmla="*/ 0 h 5429563"/>
              <a:gd name="connsiteX5" fmla="*/ 2611024 w 5325805"/>
              <a:gd name="connsiteY5" fmla="*/ 0 h 5429563"/>
              <a:gd name="connsiteX6" fmla="*/ 5325805 w 5325805"/>
              <a:gd name="connsiteY6" fmla="*/ 2714782 h 5429563"/>
              <a:gd name="connsiteX7" fmla="*/ 2611024 w 5325805"/>
              <a:gd name="connsiteY7" fmla="*/ 5429563 h 5429563"/>
              <a:gd name="connsiteX8" fmla="*/ 1942188 w 5325805"/>
              <a:gd name="connsiteY8" fmla="*/ 5429563 h 5429563"/>
              <a:gd name="connsiteX0" fmla="*/ 0 w 5325805"/>
              <a:gd name="connsiteY0" fmla="*/ 5429563 h 5429563"/>
              <a:gd name="connsiteX1" fmla="*/ 0 w 5325805"/>
              <a:gd name="connsiteY1" fmla="*/ 0 h 5429563"/>
              <a:gd name="connsiteX2" fmla="*/ 668836 w 5325805"/>
              <a:gd name="connsiteY2" fmla="*/ 0 h 5429563"/>
              <a:gd name="connsiteX3" fmla="*/ 1942188 w 5325805"/>
              <a:gd name="connsiteY3" fmla="*/ 0 h 5429563"/>
              <a:gd name="connsiteX4" fmla="*/ 2611024 w 5325805"/>
              <a:gd name="connsiteY4" fmla="*/ 0 h 5429563"/>
              <a:gd name="connsiteX5" fmla="*/ 5325805 w 5325805"/>
              <a:gd name="connsiteY5" fmla="*/ 2714782 h 5429563"/>
              <a:gd name="connsiteX6" fmla="*/ 2611024 w 5325805"/>
              <a:gd name="connsiteY6" fmla="*/ 5429563 h 5429563"/>
              <a:gd name="connsiteX7" fmla="*/ 1942188 w 5325805"/>
              <a:gd name="connsiteY7" fmla="*/ 5429563 h 5429563"/>
              <a:gd name="connsiteX0" fmla="*/ 0 w 5325805"/>
              <a:gd name="connsiteY0" fmla="*/ 0 h 5429563"/>
              <a:gd name="connsiteX1" fmla="*/ 668836 w 5325805"/>
              <a:gd name="connsiteY1" fmla="*/ 0 h 5429563"/>
              <a:gd name="connsiteX2" fmla="*/ 1942188 w 5325805"/>
              <a:gd name="connsiteY2" fmla="*/ 0 h 5429563"/>
              <a:gd name="connsiteX3" fmla="*/ 2611024 w 5325805"/>
              <a:gd name="connsiteY3" fmla="*/ 0 h 5429563"/>
              <a:gd name="connsiteX4" fmla="*/ 5325805 w 5325805"/>
              <a:gd name="connsiteY4" fmla="*/ 2714782 h 5429563"/>
              <a:gd name="connsiteX5" fmla="*/ 2611024 w 5325805"/>
              <a:gd name="connsiteY5" fmla="*/ 5429563 h 5429563"/>
              <a:gd name="connsiteX6" fmla="*/ 1942188 w 5325805"/>
              <a:gd name="connsiteY6" fmla="*/ 5429563 h 5429563"/>
              <a:gd name="connsiteX0" fmla="*/ 0 w 4656969"/>
              <a:gd name="connsiteY0" fmla="*/ 0 h 5429563"/>
              <a:gd name="connsiteX1" fmla="*/ 1273352 w 4656969"/>
              <a:gd name="connsiteY1" fmla="*/ 0 h 5429563"/>
              <a:gd name="connsiteX2" fmla="*/ 1942188 w 4656969"/>
              <a:gd name="connsiteY2" fmla="*/ 0 h 5429563"/>
              <a:gd name="connsiteX3" fmla="*/ 4656969 w 4656969"/>
              <a:gd name="connsiteY3" fmla="*/ 2714782 h 5429563"/>
              <a:gd name="connsiteX4" fmla="*/ 1942188 w 4656969"/>
              <a:gd name="connsiteY4" fmla="*/ 5429563 h 5429563"/>
              <a:gd name="connsiteX5" fmla="*/ 1273352 w 4656969"/>
              <a:gd name="connsiteY5" fmla="*/ 5429563 h 5429563"/>
              <a:gd name="connsiteX0" fmla="*/ 0 w 3383617"/>
              <a:gd name="connsiteY0" fmla="*/ 0 h 5429563"/>
              <a:gd name="connsiteX1" fmla="*/ 668836 w 3383617"/>
              <a:gd name="connsiteY1" fmla="*/ 0 h 5429563"/>
              <a:gd name="connsiteX2" fmla="*/ 3383617 w 3383617"/>
              <a:gd name="connsiteY2" fmla="*/ 2714782 h 5429563"/>
              <a:gd name="connsiteX3" fmla="*/ 668836 w 3383617"/>
              <a:gd name="connsiteY3" fmla="*/ 5429563 h 5429563"/>
              <a:gd name="connsiteX4" fmla="*/ 0 w 3383617"/>
              <a:gd name="connsiteY4" fmla="*/ 5429563 h 5429563"/>
              <a:gd name="connsiteX0" fmla="*/ 0 w 3383617"/>
              <a:gd name="connsiteY0" fmla="*/ 0 h 5429563"/>
              <a:gd name="connsiteX1" fmla="*/ 248198 w 3383617"/>
              <a:gd name="connsiteY1" fmla="*/ 41 h 5429563"/>
              <a:gd name="connsiteX2" fmla="*/ 668836 w 3383617"/>
              <a:gd name="connsiteY2" fmla="*/ 0 h 5429563"/>
              <a:gd name="connsiteX3" fmla="*/ 3383617 w 3383617"/>
              <a:gd name="connsiteY3" fmla="*/ 2714782 h 5429563"/>
              <a:gd name="connsiteX4" fmla="*/ 668836 w 3383617"/>
              <a:gd name="connsiteY4" fmla="*/ 5429563 h 5429563"/>
              <a:gd name="connsiteX5" fmla="*/ 0 w 3383617"/>
              <a:gd name="connsiteY5" fmla="*/ 5429563 h 5429563"/>
              <a:gd name="connsiteX0" fmla="*/ 248198 w 3383617"/>
              <a:gd name="connsiteY0" fmla="*/ 41 h 5429563"/>
              <a:gd name="connsiteX1" fmla="*/ 668836 w 3383617"/>
              <a:gd name="connsiteY1" fmla="*/ 0 h 5429563"/>
              <a:gd name="connsiteX2" fmla="*/ 3383617 w 3383617"/>
              <a:gd name="connsiteY2" fmla="*/ 2714782 h 5429563"/>
              <a:gd name="connsiteX3" fmla="*/ 668836 w 3383617"/>
              <a:gd name="connsiteY3" fmla="*/ 5429563 h 5429563"/>
              <a:gd name="connsiteX4" fmla="*/ 0 w 3383617"/>
              <a:gd name="connsiteY4" fmla="*/ 5429563 h 5429563"/>
              <a:gd name="connsiteX0" fmla="*/ 4110 w 3139529"/>
              <a:gd name="connsiteY0" fmla="*/ 41 h 5429563"/>
              <a:gd name="connsiteX1" fmla="*/ 424748 w 3139529"/>
              <a:gd name="connsiteY1" fmla="*/ 0 h 5429563"/>
              <a:gd name="connsiteX2" fmla="*/ 3139529 w 3139529"/>
              <a:gd name="connsiteY2" fmla="*/ 2714782 h 5429563"/>
              <a:gd name="connsiteX3" fmla="*/ 424748 w 3139529"/>
              <a:gd name="connsiteY3" fmla="*/ 5429563 h 5429563"/>
              <a:gd name="connsiteX4" fmla="*/ 0 w 3139529"/>
              <a:gd name="connsiteY4" fmla="*/ 5429563 h 5429563"/>
            </a:gdLst>
            <a:ahLst/>
            <a:cxnLst/>
            <a:rect l="l" t="t" r="r" b="b"/>
            <a:pathLst>
              <a:path w="3139529" h="5429563">
                <a:moveTo>
                  <a:pt x="4110" y="41"/>
                </a:moveTo>
                <a:lnTo>
                  <a:pt x="424748" y="0"/>
                </a:lnTo>
                <a:cubicBezTo>
                  <a:pt x="1924080" y="0"/>
                  <a:pt x="3139529" y="1215450"/>
                  <a:pt x="3139529" y="2714782"/>
                </a:cubicBezTo>
                <a:cubicBezTo>
                  <a:pt x="3139529" y="4214114"/>
                  <a:pt x="1924080" y="5429563"/>
                  <a:pt x="424748" y="5429563"/>
                </a:cubicBezTo>
                <a:lnTo>
                  <a:pt x="0" y="5429563"/>
                </a:lnTo>
              </a:path>
            </a:pathLst>
          </a:cu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85BB9561-75F8-48BF-8BC9-8819514BF626}" type="datetimeFigureOut">
              <a:t>9/4/2026</a:t>
            </a:fld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09AB4C17-BCE6-449E-B5D1-90E72F50ED7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65760"/>
            <a:ext cx="10741152" cy="1132258"/>
          </a:xfrm>
        </p:spPr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t>Faceți clic pentru a edita stilul de titlu coordonator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72FE6B-A4D8-8ED7-89D7-5E7F2C5B8F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731838" y="2103438"/>
            <a:ext cx="5181600" cy="4351337"/>
          </a:xfrm>
        </p:spPr>
        <p:txBody>
          <a:bodyPr/>
          <a:lstStyle/>
          <a:p>
            <a:pPr lvl="0">
              <a:buNone/>
            </a:pPr>
            <a:r>
              <a:t>Faceţi clic pentru a edita Master stiluri text</a:t>
            </a:r>
          </a:p>
          <a:p>
            <a:pPr lvl="1">
              <a:buNone/>
            </a:pPr>
            <a:r>
              <a:t>al doilea nivel</a:t>
            </a:r>
          </a:p>
          <a:p>
            <a:pPr lvl="2">
              <a:buNone/>
            </a:pPr>
            <a:r>
              <a:t>al treilea nivel</a:t>
            </a:r>
          </a:p>
          <a:p>
            <a:pPr lvl="3">
              <a:buNone/>
            </a:pPr>
            <a:r>
              <a:t>al patrulea nivel</a:t>
            </a:r>
          </a:p>
          <a:p>
            <a:pPr lvl="4">
              <a:buNone/>
            </a:pPr>
            <a:r>
              <a:t>al cincilea nivel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86405AE-ED31-677D-86D8-01EAD583735E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284947" y="2103121"/>
            <a:ext cx="5181600" cy="4351337"/>
          </a:xfrm>
        </p:spPr>
        <p:txBody>
          <a:bodyPr/>
          <a:lstStyle/>
          <a:p>
            <a:pPr lvl="0">
              <a:buNone/>
            </a:pPr>
            <a:r>
              <a:t>Faceţi clic pentru a edita Master stiluri text</a:t>
            </a:r>
          </a:p>
          <a:p>
            <a:pPr lvl="1">
              <a:buNone/>
            </a:pPr>
            <a:r>
              <a:t>al doilea nivel</a:t>
            </a:r>
          </a:p>
          <a:p>
            <a:pPr lvl="2">
              <a:buNone/>
            </a:pPr>
            <a:r>
              <a:t>al treilea nivel</a:t>
            </a:r>
          </a:p>
          <a:p>
            <a:pPr lvl="3">
              <a:buNone/>
            </a:pPr>
            <a:r>
              <a:t>al patrulea nivel</a:t>
            </a:r>
          </a:p>
          <a:p>
            <a:pPr lvl="4">
              <a:buNone/>
            </a:pPr>
            <a:r>
              <a:t>al cincilea nivel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85BB9561-75F8-48BF-8BC9-8819514BF626}" type="datetimeFigureOut">
              <a:t>9/4/2026</a:t>
            </a:fld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09AB4C17-BCE6-449E-B5D1-90E72F50ED7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85A6F3D-6630-C2E0-DC0A-6D2C0AACF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65760"/>
            <a:ext cx="10741152" cy="1132258"/>
          </a:xfrm>
        </p:spPr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t>Faceți clic pentru a edita stilul de titlu coordonator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520" y="2103120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buNone/>
            </a:pPr>
            <a:r>
              <a:t>Faceţi clic pentru a edita Master stiluri text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9C38DBB1-A1FA-A460-88C8-B05F1570CA97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731838" y="2743200"/>
            <a:ext cx="5157187" cy="3763963"/>
          </a:xfrm>
        </p:spPr>
        <p:txBody>
          <a:bodyPr/>
          <a:lstStyle/>
          <a:p>
            <a:pPr lvl="0">
              <a:buNone/>
            </a:pPr>
            <a:r>
              <a:t>Faceţi clic pentru a edita Master stiluri text</a:t>
            </a:r>
          </a:p>
          <a:p>
            <a:pPr lvl="1">
              <a:buNone/>
            </a:pPr>
            <a:r>
              <a:t>al doilea nivel</a:t>
            </a:r>
          </a:p>
          <a:p>
            <a:pPr lvl="2">
              <a:buNone/>
            </a:pPr>
            <a:r>
              <a:t>al treilea nivel</a:t>
            </a:r>
          </a:p>
          <a:p>
            <a:pPr lvl="3">
              <a:buNone/>
            </a:pPr>
            <a:r>
              <a:t>al patrulea nivel</a:t>
            </a:r>
          </a:p>
          <a:p>
            <a:pPr lvl="4">
              <a:buNone/>
            </a:pPr>
            <a:r>
              <a:t>al cincilea nivel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6309360" y="2103120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buNone/>
            </a:pPr>
            <a:r>
              <a:t>Faceţi clic pentru a edita Master stiluri text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2D763CC-A010-6A2B-FEF3-388EAC8417D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309361" y="2743200"/>
            <a:ext cx="5183188" cy="3763963"/>
          </a:xfrm>
        </p:spPr>
        <p:txBody>
          <a:bodyPr/>
          <a:lstStyle/>
          <a:p>
            <a:pPr lvl="0">
              <a:buNone/>
            </a:pPr>
            <a:r>
              <a:t>Faceţi clic pentru a edita Master stiluri text</a:t>
            </a:r>
          </a:p>
          <a:p>
            <a:pPr lvl="1">
              <a:buNone/>
            </a:pPr>
            <a:r>
              <a:t>al doilea nivel</a:t>
            </a:r>
          </a:p>
          <a:p>
            <a:pPr lvl="2">
              <a:buNone/>
            </a:pPr>
            <a:r>
              <a:t>al treilea nivel</a:t>
            </a:r>
          </a:p>
          <a:p>
            <a:pPr lvl="3">
              <a:buNone/>
            </a:pPr>
            <a:r>
              <a:t>al patrulea nivel</a:t>
            </a:r>
          </a:p>
          <a:p>
            <a:pPr lvl="4">
              <a:buNone/>
            </a:pPr>
            <a:r>
              <a:t>al cincilea nivel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85BB9561-75F8-48BF-8BC9-8819514BF626}" type="datetimeFigureOut">
              <a:t>9/4/2026</a:t>
            </a:fld>
            <a:endParaRPr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09AB4C17-BCE6-449E-B5D1-90E72F50ED7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0796BC8-E1B7-E6D6-E86F-4A5CAECDF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65760"/>
            <a:ext cx="10741152" cy="1132258"/>
          </a:xfrm>
        </p:spPr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t>Faceți clic pentru a edita stilul de titlu coordonator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85BB9561-75F8-48BF-8BC9-8819514BF626}" type="datetimeFigureOut">
              <a:t>9/4/2026</a:t>
            </a:fld>
            <a:endParaRPr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09AB4C17-BCE6-449E-B5D1-90E72F50ED7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85BB9561-75F8-48BF-8BC9-8819514BF626}" type="datetimeFigureOut">
              <a:t>9/4/2026</a:t>
            </a:fld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09AB4C17-BCE6-449E-B5D1-90E72F50ED7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57200"/>
            <a:ext cx="7342307" cy="1133856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>
              <a:buNone/>
              <a:defRPr sz="6000">
                <a:solidFill>
                  <a:schemeClr val="tx1"/>
                </a:solidFill>
              </a:defRPr>
            </a:lvl1pPr>
          </a:lstStyle>
          <a:p>
            <a:r>
              <a:t>Faceți clic pentru a edita stilul de titlu coordonator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</p:spPr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41248" y="2624328"/>
            <a:ext cx="10424160" cy="3200400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Faceţi clic pentru a edita Master stiluri text</a:t>
            </a:r>
          </a:p>
          <a:p>
            <a:pPr lvl="1">
              <a:buNone/>
            </a:pPr>
            <a:r>
              <a:t>al doilea nivel</a:t>
            </a:r>
          </a:p>
          <a:p>
            <a:pPr lvl="2">
              <a:buNone/>
            </a:pPr>
            <a:r>
              <a:t>al treilea nivel</a:t>
            </a:r>
          </a:p>
          <a:p>
            <a:pPr lvl="3">
              <a:buNone/>
            </a:pPr>
            <a:r>
              <a:t>al patrulea nivel</a:t>
            </a:r>
          </a:p>
          <a:p>
            <a:pPr lvl="4">
              <a:buNone/>
            </a:pPr>
            <a:r>
              <a:t>al cincilea nivel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prstGeom prst="rect">
            <a:avLst/>
          </a:prstGeom>
          <a:noFill/>
        </p:spPr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85BB9561-75F8-48BF-8BC9-8819514BF626}" type="datetimeFigureOut">
              <a:t>9/4/2026</a:t>
            </a:fld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</p:spPr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09AB4C17-BCE6-449E-B5D1-90E72F50ED7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6">
            <a:extLst>
              <a:ext uri="{FF2B5EF4-FFF2-40B4-BE49-F238E27FC236}">
                <a16:creationId xmlns:a16="http://schemas.microsoft.com/office/drawing/2014/main" id="{CE8CC034-C652-239B-0064-9B0543AC2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65760"/>
            <a:ext cx="10741152" cy="113225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t>Faceți clic pentru a edita stilul de titlu coordonator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D051F68D-E2E5-C625-0273-281CE6D4939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31520" y="2301836"/>
            <a:ext cx="10741150" cy="3921165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Faceţi clic pentru a edita Master stiluri text</a:t>
            </a:r>
          </a:p>
          <a:p>
            <a:pPr lvl="1">
              <a:buNone/>
            </a:pPr>
            <a:r>
              <a:t>al doilea nivel</a:t>
            </a:r>
          </a:p>
          <a:p>
            <a:pPr lvl="2">
              <a:buNone/>
            </a:pPr>
            <a:r>
              <a:t>al treilea nivel</a:t>
            </a:r>
          </a:p>
          <a:p>
            <a:pPr lvl="3">
              <a:buNone/>
            </a:pPr>
            <a:r>
              <a:t>al patrulea nivel</a:t>
            </a:r>
          </a:p>
          <a:p>
            <a:pPr lvl="4">
              <a:buNone/>
            </a:pPr>
            <a:r>
              <a:t>al cincilea nivel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85BB9561-75F8-48BF-8BC9-8819514BF626}" type="datetimeFigureOut">
              <a:t>9/4/2026</a:t>
            </a:fld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09AB4C17-BCE6-449E-B5D1-90E72F50ED7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4B8937F8-9EC5-78E6-83B0-ECBF503A65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buNone/>
              <a:defRPr sz="6000"/>
            </a:lvl1pPr>
          </a:lstStyle>
          <a:p>
            <a:r>
              <a:t>Faceți clic pentru a edita stilul de titlu coordonator</a:t>
            </a:r>
          </a:p>
        </p:txBody>
      </p:sp>
      <p:sp>
        <p:nvSpPr>
          <p:cNvPr id="3" name="Subtitlu 2">
            <a:extLst>
              <a:ext uri="{FF2B5EF4-FFF2-40B4-BE49-F238E27FC236}">
                <a16:creationId xmlns:a16="http://schemas.microsoft.com/office/drawing/2014/main" id="{68D15600-E222-758E-6212-332E4CC865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Faceți clic pentru a edita stilul de subtitlu coordonator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CC751245-4293-8894-EC31-1EE3027BA849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5BB9561-75F8-48BF-8BC9-8819514BF626}" type="datetimeFigureOut">
              <a:t>9/4/2026</a:t>
            </a:fld>
            <a:endParaRPr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06C0BE2E-8EFD-E473-4044-8A834DACE4C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0735264A-DA03-22DB-7DA0-740D16B889E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9AB4C17-BCE6-449E-B5D1-90E72F50ED7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5218032"/>
            <a:ext cx="10972800" cy="786384"/>
          </a:xfrm>
        </p:spPr>
        <p:txBody>
          <a:bodyPr anchor="b">
            <a:normAutofit/>
          </a:bodyPr>
          <a:lstStyle>
            <a:lvl1pPr algn="ctr">
              <a:buNone/>
              <a:defRPr sz="4400">
                <a:solidFill>
                  <a:schemeClr val="tx1"/>
                </a:solidFill>
              </a:defRPr>
            </a:lvl1pPr>
          </a:lstStyle>
          <a:p>
            <a:r>
              <a:t>Faceți clic pentru a edita stilul de titlu coordonator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5972629"/>
            <a:ext cx="10972800" cy="480373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Faceți clic pentru a edita stilul de subtitlu coordonator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12191999" cy="4986425"/>
          </a:xfrm>
          <a:prstGeom prst="rect">
            <a:avLst/>
          </a:pr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t>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88BD73-E6AB-68A9-F41B-313E0C44777C}"/>
              </a:ext>
            </a:extLst>
          </p:cNvPr>
          <p:cNvSpPr>
            <a:spLocks noGrp="1"/>
          </p:cNvSpPr>
          <p:nvPr>
            <p:ph type="ftr" idx="15"/>
          </p:nvPr>
        </p:nvSpPr>
        <p:spPr>
          <a:xfrm rot="16200000">
            <a:off x="-396119" y="5787191"/>
            <a:ext cx="1503444" cy="365125"/>
          </a:xfrm>
        </p:spPr>
        <p:txBody>
          <a:bodyPr/>
          <a:lstStyle/>
          <a:p>
            <a:endParaRPr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AA6162-61A3-2C41-311C-F407FC4B4DA9}"/>
              </a:ext>
            </a:extLst>
          </p:cNvPr>
          <p:cNvSpPr>
            <a:spLocks noGrp="1"/>
          </p:cNvSpPr>
          <p:nvPr>
            <p:ph type="dt" idx="14"/>
          </p:nvPr>
        </p:nvSpPr>
        <p:spPr/>
        <p:txBody>
          <a:bodyPr/>
          <a:lstStyle/>
          <a:p>
            <a:fld id="{85BB9561-75F8-48BF-8BC9-8819514BF626}" type="datetimeFigureOut">
              <a:t>9/4/2026</a:t>
            </a:fld>
            <a:endParaRPr/>
          </a:p>
        </p:txBody>
      </p: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ED457041-3F87-4370-A7A8-E0EF42506A18}"/>
              </a:ext>
            </a:extLst>
          </p:cNvPr>
          <p:cNvSpPr>
            <a:spLocks noGrp="1"/>
          </p:cNvSpPr>
          <p:nvPr/>
        </p:nvSpPr>
        <p:spPr>
          <a:xfrm flipH="1">
            <a:off x="4" y="4989940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6B102F-64E7-9387-1F8F-DB4AC825773A}"/>
              </a:ext>
            </a:extLst>
          </p:cNvPr>
          <p:cNvSpPr>
            <a:spLocks noGrp="1"/>
          </p:cNvSpPr>
          <p:nvPr>
            <p:ph type="sldNum" idx="16"/>
          </p:nvPr>
        </p:nvSpPr>
        <p:spPr/>
        <p:txBody>
          <a:bodyPr/>
          <a:lstStyle/>
          <a:p>
            <a:fld id="{09AB4C17-BCE6-449E-B5D1-90E72F50ED7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CE84C31D-CC85-27E5-FD9F-627C926D5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78608"/>
            <a:ext cx="7879335" cy="3592629"/>
          </a:xfrm>
        </p:spPr>
        <p:txBody>
          <a:bodyPr>
            <a:normAutofit/>
          </a:bodyPr>
          <a:lstStyle>
            <a:lvl1pPr>
              <a:buNone/>
              <a:defRPr sz="6000"/>
            </a:lvl1pPr>
          </a:lstStyle>
          <a:p>
            <a:r>
              <a:t>Faceți clic pentru a edita stilul de titlu coordonator</a:t>
            </a:r>
          </a:p>
        </p:txBody>
      </p:sp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C8F07428-AEC7-4D7C-A035-85D0699E62F6}"/>
              </a:ext>
            </a:extLst>
          </p:cNvPr>
          <p:cNvSpPr>
            <a:spLocks noGrp="1"/>
          </p:cNvSpPr>
          <p:nvPr/>
        </p:nvSpPr>
        <p:spPr>
          <a:xfrm flipH="1">
            <a:off x="4" y="1714500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FF6486-38AE-54F6-E2F3-8B944C3F1B9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41BD916-71AE-106E-105D-01655950FC48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987800" y="368300"/>
            <a:ext cx="7375525" cy="1014413"/>
          </a:xfrm>
        </p:spPr>
        <p:txBody>
          <a:bodyPr anchor="ctr">
            <a:normAutofit/>
          </a:bodyPr>
          <a:lstStyle>
            <a:lvl1pPr algn="r">
              <a:buNone/>
              <a:defRPr sz="2000"/>
            </a:lvl1pPr>
          </a:lstStyle>
          <a:p>
            <a:pPr lvl="0">
              <a:buNone/>
            </a:pPr>
            <a:r>
              <a:t>Faceţi clic pentru a edita Master stiluri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FD0054-227E-4953-9BB1-7141F90243F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5BB9561-75F8-48BF-8BC9-8819514BF626}" type="datetimeFigureOut">
              <a:t>9/4/2026</a:t>
            </a:fld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42E0F1-15E9-E241-9959-A6D46B69EE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9AB4C17-BCE6-449E-B5D1-90E72F50ED7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5842852-3CDE-22AD-D5F0-AAF8279A0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9536"/>
            <a:ext cx="9546336" cy="3675885"/>
          </a:xfrm>
        </p:spPr>
        <p:txBody>
          <a:bodyPr anchor="t">
            <a:normAutofit/>
          </a:bodyPr>
          <a:lstStyle>
            <a:lvl1pPr>
              <a:buNone/>
              <a:defRPr sz="6000"/>
            </a:lvl1pPr>
          </a:lstStyle>
          <a:p>
            <a:r>
              <a:t>Faceți clic pentru a edita stilul de titlu coordonator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85BB9561-75F8-48BF-8BC9-8819514BF626}" type="datetimeFigureOut">
              <a:t>9/4/2026</a:t>
            </a:fld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09AB4C17-BCE6-449E-B5D1-90E72F50ED77}" type="slidenum">
              <a:t>‹#›</a:t>
            </a:fld>
            <a:endParaRPr/>
          </a:p>
        </p:txBody>
      </p:sp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0AD3FAC2-BB76-4CD8-B1DD-39447494E8DF}"/>
              </a:ext>
            </a:extLst>
          </p:cNvPr>
          <p:cNvSpPr>
            <a:spLocks noGrp="1"/>
          </p:cNvSpPr>
          <p:nvPr/>
        </p:nvSpPr>
        <p:spPr>
          <a:xfrm flipH="1">
            <a:off x="4" y="5143500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C4EF7E11-76D4-64FA-465B-165405450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947" y="1296083"/>
            <a:ext cx="4353325" cy="4265835"/>
          </a:xfrm>
          <a:custGeom>
            <a:avLst/>
            <a:gdLst>
              <a:gd name="connsiteX0" fmla="*/ 2176663 w 4353325"/>
              <a:gd name="connsiteY0" fmla="*/ 0 h 4265835"/>
              <a:gd name="connsiteX1" fmla="*/ 4353325 w 4353325"/>
              <a:gd name="connsiteY1" fmla="*/ 2176662 h 4265835"/>
              <a:gd name="connsiteX2" fmla="*/ 4353325 w 4353325"/>
              <a:gd name="connsiteY2" fmla="*/ 2712923 h 4265835"/>
              <a:gd name="connsiteX3" fmla="*/ 4353325 w 4353325"/>
              <a:gd name="connsiteY3" fmla="*/ 3733873 h 4265835"/>
              <a:gd name="connsiteX4" fmla="*/ 4353325 w 4353325"/>
              <a:gd name="connsiteY4" fmla="*/ 4265835 h 4265835"/>
              <a:gd name="connsiteX5" fmla="*/ 0 w 4353325"/>
              <a:gd name="connsiteY5" fmla="*/ 4265835 h 4265835"/>
              <a:gd name="connsiteX6" fmla="*/ 0 w 4353325"/>
              <a:gd name="connsiteY6" fmla="*/ 3733873 h 4265835"/>
              <a:gd name="connsiteX7" fmla="*/ 0 w 4353325"/>
              <a:gd name="connsiteY7" fmla="*/ 2712923 h 4265835"/>
              <a:gd name="connsiteX8" fmla="*/ 0 w 4353325"/>
              <a:gd name="connsiteY8" fmla="*/ 2176662 h 4265835"/>
              <a:gd name="connsiteX9" fmla="*/ 2176663 w 4353325"/>
              <a:gd name="connsiteY9" fmla="*/ 0 h 4265835"/>
            </a:gdLst>
            <a:ahLst/>
            <a:cxnLst/>
            <a:rect l="l" t="t" r="r" b="b"/>
            <a:pathLst>
              <a:path w="4353325" h="4265835">
                <a:moveTo>
                  <a:pt x="2176663" y="0"/>
                </a:moveTo>
                <a:cubicBezTo>
                  <a:pt x="3378800" y="0"/>
                  <a:pt x="4353325" y="974525"/>
                  <a:pt x="4353325" y="2176662"/>
                </a:cubicBezTo>
                <a:lnTo>
                  <a:pt x="4353325" y="2712923"/>
                </a:lnTo>
                <a:lnTo>
                  <a:pt x="4353325" y="3733873"/>
                </a:lnTo>
                <a:lnTo>
                  <a:pt x="4353325" y="4265835"/>
                </a:lnTo>
                <a:lnTo>
                  <a:pt x="0" y="4265835"/>
                </a:lnTo>
                <a:lnTo>
                  <a:pt x="0" y="3733873"/>
                </a:lnTo>
                <a:lnTo>
                  <a:pt x="0" y="2712923"/>
                </a:lnTo>
                <a:lnTo>
                  <a:pt x="0" y="2176662"/>
                </a:lnTo>
                <a:cubicBezTo>
                  <a:pt x="0" y="974525"/>
                  <a:pt x="974525" y="0"/>
                  <a:pt x="2176663" y="0"/>
                </a:cubicBezTo>
                <a:close/>
              </a:path>
            </a:pathLst>
          </a:custGeom>
          <a:ln w="6350">
            <a:solidFill>
              <a:schemeClr val="tx1"/>
            </a:solidFill>
          </a:ln>
        </p:spPr>
        <p:txBody>
          <a:bodyPr wrap="square" lIns="182880" tIns="914400" rIns="182880" anchor="ctr">
            <a:noAutofit/>
          </a:bodyPr>
          <a:lstStyle>
            <a:lvl1pPr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r>
              <a:t>Faceți clic pentru a edita stilul de titlu coordonator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535056" y="1296083"/>
            <a:ext cx="4325112" cy="4265835"/>
          </a:xfrm>
        </p:spPr>
        <p:txBody>
          <a:bodyPr anchor="b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Faceţi clic pentru a edita Master stiluri text</a:t>
            </a:r>
          </a:p>
          <a:p>
            <a:pPr lvl="1">
              <a:buNone/>
            </a:pPr>
            <a:r>
              <a:t>al doilea nivel</a:t>
            </a:r>
          </a:p>
          <a:p>
            <a:pPr lvl="2">
              <a:buNone/>
            </a:pPr>
            <a:r>
              <a:t>al treilea nivel</a:t>
            </a:r>
          </a:p>
          <a:p>
            <a:pPr lvl="3">
              <a:buNone/>
            </a:pPr>
            <a:r>
              <a:t>al patrulea nivel</a:t>
            </a:r>
          </a:p>
          <a:p>
            <a:pPr lvl="4">
              <a:buNone/>
            </a:pPr>
            <a:r>
              <a:t>al cincilea nivel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85BB9561-75F8-48BF-8BC9-8819514BF626}" type="datetimeFigureOut">
              <a:t>9/4/2026</a:t>
            </a:fld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09AB4C17-BCE6-449E-B5D1-90E72F50ED7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05B5E-C545-4763-BA47-4C2C0FCA5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704" y="4608576"/>
            <a:ext cx="4169664" cy="1609344"/>
          </a:xfrm>
        </p:spPr>
        <p:txBody>
          <a:bodyPr anchor="t">
            <a:noAutofit/>
          </a:bodyPr>
          <a:lstStyle>
            <a:lvl1pPr algn="ctr">
              <a:buNone/>
              <a:defRPr sz="4400">
                <a:solidFill>
                  <a:schemeClr val="tx1"/>
                </a:solidFill>
              </a:defRPr>
            </a:lvl1pPr>
          </a:lstStyle>
          <a:p>
            <a:r>
              <a:t>Faceți clic pentru a edita stilul de titlu coordonator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9D23AA-8F22-4B09-8FAA-CD16E5D66C5D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E5AAB3D-814D-597A-6ADE-F522A8116DCD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257301" y="1097280"/>
            <a:ext cx="3776470" cy="3168100"/>
          </a:xfrm>
          <a:custGeom>
            <a:avLst/>
            <a:gdLst>
              <a:gd name="connsiteX0" fmla="*/ 1888235 w 3776470"/>
              <a:gd name="connsiteY0" fmla="*/ 0 h 3168100"/>
              <a:gd name="connsiteX1" fmla="*/ 3776470 w 3776470"/>
              <a:gd name="connsiteY1" fmla="*/ 1888235 h 3168100"/>
              <a:gd name="connsiteX2" fmla="*/ 3776470 w 3776470"/>
              <a:gd name="connsiteY2" fmla="*/ 3168100 h 3168100"/>
              <a:gd name="connsiteX3" fmla="*/ 0 w 3776470"/>
              <a:gd name="connsiteY3" fmla="*/ 3168100 h 3168100"/>
              <a:gd name="connsiteX4" fmla="*/ 0 w 3776470"/>
              <a:gd name="connsiteY4" fmla="*/ 1888235 h 3168100"/>
              <a:gd name="connsiteX5" fmla="*/ 1888235 w 3776470"/>
              <a:gd name="connsiteY5" fmla="*/ 0 h 3168100"/>
            </a:gdLst>
            <a:ahLst/>
            <a:cxnLst/>
            <a:rect l="l" t="t" r="r" b="b"/>
            <a:pathLst>
              <a:path w="3776470" h="3168100">
                <a:moveTo>
                  <a:pt x="1888235" y="0"/>
                </a:moveTo>
                <a:cubicBezTo>
                  <a:pt x="2931078" y="0"/>
                  <a:pt x="3776470" y="845392"/>
                  <a:pt x="3776470" y="1888235"/>
                </a:cubicBezTo>
                <a:lnTo>
                  <a:pt x="3776470" y="3168100"/>
                </a:lnTo>
                <a:lnTo>
                  <a:pt x="0" y="3168100"/>
                </a:lnTo>
                <a:lnTo>
                  <a:pt x="0" y="1888235"/>
                </a:lnTo>
                <a:cubicBezTo>
                  <a:pt x="0" y="845392"/>
                  <a:pt x="845392" y="0"/>
                  <a:pt x="1888235" y="0"/>
                </a:cubicBez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  <a:ln w="6350">
            <a:solidFill>
              <a:schemeClr val="tx1"/>
            </a:solidFill>
          </a:ln>
        </p:spPr>
        <p:txBody>
          <a:bodyPr wrap="square">
            <a:noAutofit/>
          </a:bodyPr>
          <a:lstStyle>
            <a:lvl1pPr marL="0" indent="0">
              <a:buFont typeface="Arial"/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263F8-8E34-4910-BF7A-F1C5A99689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1464" y="841248"/>
            <a:ext cx="4215384" cy="5330952"/>
          </a:xfrm>
        </p:spPr>
        <p:txBody>
          <a:bodyPr anchor="ctr"/>
          <a:lstStyle>
            <a:lvl1pPr algn="ctr">
              <a:buNone/>
              <a:defRPr>
                <a:solidFill>
                  <a:schemeClr val="tx1"/>
                </a:solidFill>
              </a:defRPr>
            </a:lvl1pPr>
            <a:lvl2pPr algn="ctr">
              <a:buNone/>
              <a:defRPr>
                <a:solidFill>
                  <a:schemeClr val="tx1"/>
                </a:solidFill>
              </a:defRPr>
            </a:lvl2pPr>
            <a:lvl3pPr algn="ctr">
              <a:buNone/>
              <a:defRPr>
                <a:solidFill>
                  <a:schemeClr val="tx1"/>
                </a:solidFill>
              </a:defRPr>
            </a:lvl3pPr>
            <a:lvl4pPr algn="ctr">
              <a:buNone/>
              <a:defRPr>
                <a:solidFill>
                  <a:schemeClr val="tx1"/>
                </a:solidFill>
              </a:defRPr>
            </a:lvl4pPr>
            <a:lvl5pPr algn="ctr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Faceţi clic pentru a edita Master stiluri text</a:t>
            </a:r>
          </a:p>
          <a:p>
            <a:pPr lvl="1">
              <a:buNone/>
            </a:pPr>
            <a:r>
              <a:t>al doilea nivel</a:t>
            </a:r>
          </a:p>
          <a:p>
            <a:pPr lvl="2">
              <a:buNone/>
            </a:pPr>
            <a:r>
              <a:t>al treilea nivel</a:t>
            </a:r>
          </a:p>
          <a:p>
            <a:pPr lvl="3">
              <a:buNone/>
            </a:pPr>
            <a:r>
              <a:t>al patrulea nivel</a:t>
            </a:r>
          </a:p>
          <a:p>
            <a:pPr lvl="4">
              <a:buNone/>
            </a:pPr>
            <a:r>
              <a:t>al cincilea nivel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6E74E5-D20D-4AB7-8D98-F336CE0ECCBE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85BB9561-75F8-48BF-8BC9-8819514BF626}" type="datetimeFigureOut">
              <a:t>9/4/2026</a:t>
            </a:fld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E8A028-A0C8-45E7-915E-B83FF59C9F1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09AB4C17-BCE6-449E-B5D1-90E72F50ED77}" type="slidenum">
              <a:t>‹#›</a:t>
            </a:fld>
            <a:endParaRPr/>
          </a:p>
        </p:txBody>
      </p:sp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7445450C-18CA-4B2C-A717-15EB2B812563}"/>
              </a:ext>
            </a:extLst>
          </p:cNvPr>
          <p:cNvSpPr>
            <a:spLocks noGrp="1"/>
          </p:cNvSpPr>
          <p:nvPr/>
        </p:nvSpPr>
        <p:spPr>
          <a:xfrm>
            <a:off x="6297086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4" y="2615184"/>
            <a:ext cx="3813048" cy="3557016"/>
          </a:xfrm>
        </p:spPr>
        <p:txBody>
          <a:bodyPr>
            <a:normAutofit/>
          </a:bodyPr>
          <a:lstStyle>
            <a:lvl1pPr>
              <a:buNone/>
              <a:defRPr sz="3200">
                <a:solidFill>
                  <a:schemeClr val="tx1"/>
                </a:solidFill>
              </a:defRPr>
            </a:lvl1pPr>
          </a:lstStyle>
          <a:p>
            <a:r>
              <a:t>Faceți clic pentru a edita stilul de titlu coordonator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519738" y="841248"/>
            <a:ext cx="4956175" cy="3556000"/>
          </a:xfrm>
        </p:spPr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  <a:lvl2pPr>
              <a:buNone/>
              <a:defRPr sz="1400">
                <a:solidFill>
                  <a:schemeClr val="tx1"/>
                </a:solidFill>
              </a:defRPr>
            </a:lvl2pPr>
            <a:lvl3pPr>
              <a:buNone/>
              <a:defRPr sz="1400">
                <a:solidFill>
                  <a:schemeClr val="tx1"/>
                </a:solidFill>
              </a:defRPr>
            </a:lvl3pPr>
            <a:lvl4pPr>
              <a:buNone/>
              <a:defRPr sz="1400">
                <a:solidFill>
                  <a:schemeClr val="tx1"/>
                </a:solidFill>
              </a:defRPr>
            </a:lvl4pPr>
            <a:lvl5pPr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Faceţi clic pentru a edita Master stiluri text</a:t>
            </a:r>
          </a:p>
          <a:p>
            <a:pPr lvl="1">
              <a:buNone/>
            </a:pPr>
            <a:r>
              <a:t>al doilea nivel</a:t>
            </a:r>
          </a:p>
          <a:p>
            <a:pPr lvl="2">
              <a:buNone/>
            </a:pPr>
            <a:r>
              <a:t>al treilea nivel</a:t>
            </a:r>
          </a:p>
          <a:p>
            <a:pPr lvl="3">
              <a:buNone/>
            </a:pPr>
            <a:r>
              <a:t>al patrulea nivel</a:t>
            </a:r>
          </a:p>
          <a:p>
            <a:pPr lvl="4">
              <a:buNone/>
            </a:pPr>
            <a:r>
              <a:t>al cincilea nivel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85BB9561-75F8-48BF-8BC9-8819514BF626}" type="datetimeFigureOut">
              <a:t>9/4/2026</a:t>
            </a:fld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09AB4C17-BCE6-449E-B5D1-90E72F50ED77}" type="slidenum">
              <a:t>‹#›</a:t>
            </a:fld>
            <a:endParaRPr/>
          </a:p>
        </p:txBody>
      </p:sp>
      <p:sp>
        <p:nvSpPr>
          <p:cNvPr id="3" name="Straight Connector 2">
            <a:extLst>
              <a:ext uri="{FF2B5EF4-FFF2-40B4-BE49-F238E27FC236}">
                <a16:creationId xmlns:a16="http://schemas.microsoft.com/office/drawing/2014/main" id="{D6D01030-07A5-4CEF-8D06-24D98A5342EF}"/>
              </a:ext>
            </a:extLst>
          </p:cNvPr>
          <p:cNvSpPr>
            <a:spLocks noGrp="1"/>
          </p:cNvSpPr>
          <p:nvPr/>
        </p:nvSpPr>
        <p:spPr>
          <a:xfrm flipV="1">
            <a:off x="5016203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841248"/>
            <a:ext cx="2999232" cy="5184648"/>
          </a:xfrm>
        </p:spPr>
        <p:txBody>
          <a:bodyPr anchor="t">
            <a:normAutofit/>
          </a:bodyPr>
          <a:lstStyle>
            <a:lvl1pPr>
              <a:buNone/>
              <a:defRPr sz="3200">
                <a:solidFill>
                  <a:schemeClr val="tx1"/>
                </a:solidFill>
              </a:defRPr>
            </a:lvl1pPr>
          </a:lstStyle>
          <a:p>
            <a:r>
              <a:t>Faceți clic pentru a edita stilul de titlu coordonator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66926" y="841248"/>
            <a:ext cx="6260154" cy="5184648"/>
          </a:xfrm>
        </p:spPr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  <a:lvl2pPr>
              <a:buNone/>
              <a:defRPr sz="1400">
                <a:solidFill>
                  <a:schemeClr val="tx1"/>
                </a:solidFill>
              </a:defRPr>
            </a:lvl2pPr>
            <a:lvl3pPr>
              <a:buNone/>
              <a:defRPr sz="1400">
                <a:solidFill>
                  <a:schemeClr val="tx1"/>
                </a:solidFill>
              </a:defRPr>
            </a:lvl3pPr>
            <a:lvl4pPr>
              <a:buNone/>
              <a:defRPr sz="1400">
                <a:solidFill>
                  <a:schemeClr val="tx1"/>
                </a:solidFill>
              </a:defRPr>
            </a:lvl4pPr>
            <a:lvl5pPr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>
              <a:buNone/>
            </a:pPr>
            <a:r>
              <a:t>Faceţi clic pentru a edita Master stiluri text</a:t>
            </a:r>
          </a:p>
          <a:p>
            <a:pPr lvl="1">
              <a:buNone/>
            </a:pPr>
            <a:r>
              <a:t>al doilea nivel</a:t>
            </a:r>
          </a:p>
          <a:p>
            <a:pPr lvl="2">
              <a:buNone/>
            </a:pPr>
            <a:r>
              <a:t>al treilea nivel</a:t>
            </a:r>
          </a:p>
          <a:p>
            <a:pPr lvl="3">
              <a:buNone/>
            </a:pPr>
            <a:r>
              <a:t>al patrulea nivel</a:t>
            </a:r>
          </a:p>
          <a:p>
            <a:pPr lvl="4">
              <a:buNone/>
            </a:pPr>
            <a:r>
              <a:t>al cincilea nivel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85BB9561-75F8-48BF-8BC9-8819514BF626}" type="datetimeFigureOut">
              <a:t>9/4/2026</a:t>
            </a:fld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fld id="{09AB4C17-BCE6-449E-B5D1-90E72F50ED77}" type="slidenum">
              <a:t>‹#›</a:t>
            </a:fld>
            <a:endParaRPr/>
          </a:p>
        </p:txBody>
      </p:sp>
      <p:sp>
        <p:nvSpPr>
          <p:cNvPr id="3" name="Straight Connector 2">
            <a:extLst>
              <a:ext uri="{FF2B5EF4-FFF2-40B4-BE49-F238E27FC236}">
                <a16:creationId xmlns:a16="http://schemas.microsoft.com/office/drawing/2014/main" id="{3C478DFA-74A3-45D5-95DF-D2EBD73A746F}"/>
              </a:ext>
            </a:extLst>
          </p:cNvPr>
          <p:cNvSpPr>
            <a:spLocks noGrp="1"/>
          </p:cNvSpPr>
          <p:nvPr/>
        </p:nvSpPr>
        <p:spPr>
          <a:xfrm flipV="1">
            <a:off x="4182210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476A66-BE83-43F9-A28B-02DF7879A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4990"/>
            <a:ext cx="10515600" cy="1116811"/>
          </a:xfrm>
          <a:prstGeom prst="rect">
            <a:avLst/>
          </a:prstGeom>
        </p:spPr>
        <p:txBody>
          <a:bodyPr vert="horz" lIns="91440" tIns="45720" rIns="91440" bIns="45720" anchor="b">
            <a:normAutofit/>
          </a:bodyPr>
          <a:lstStyle/>
          <a:p>
            <a:r>
              <a:t>Faceți clic pentru a edita stilul de titlu coordonator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ACB382-EE11-430D-941A-DB76EEB7F2D5}"/>
              </a:ext>
            </a:extLst>
          </p:cNvPr>
          <p:cNvSpPr>
            <a:spLocks noGrp="1"/>
          </p:cNvSpPr>
          <p:nvPr>
            <p:ph type="ftr" idx="3"/>
          </p:nvPr>
        </p:nvSpPr>
        <p:spPr>
          <a:xfrm rot="16200000" flipH="1">
            <a:off x="-1131161" y="1592957"/>
            <a:ext cx="2973522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buNone/>
              <a:defRPr sz="100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D76E94-F276-4F0F-8DD9-B1F8A3198A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61469"/>
            <a:ext cx="10515600" cy="4114801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buNone/>
            </a:pPr>
            <a:r>
              <a:t>Faceţi clic pentru a edita Master stiluri text</a:t>
            </a:r>
          </a:p>
          <a:p>
            <a:pPr lvl="1">
              <a:buNone/>
            </a:pPr>
            <a:r>
              <a:t>al doilea nivel</a:t>
            </a:r>
          </a:p>
          <a:p>
            <a:pPr lvl="2">
              <a:buNone/>
            </a:pPr>
            <a:r>
              <a:t>al treilea nivel</a:t>
            </a:r>
          </a:p>
          <a:p>
            <a:pPr lvl="3">
              <a:buNone/>
            </a:pPr>
            <a:r>
              <a:t>al patrulea nivel</a:t>
            </a:r>
          </a:p>
          <a:p>
            <a:pPr lvl="4">
              <a:buNone/>
            </a:pPr>
            <a:r>
              <a:t>al cincilea nivel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AD964E-3A2E-4DB9-B96A-EDE144A47BDC}"/>
              </a:ext>
            </a:extLst>
          </p:cNvPr>
          <p:cNvSpPr>
            <a:spLocks noGrp="1"/>
          </p:cNvSpPr>
          <p:nvPr>
            <p:ph type="dt" idx="2"/>
          </p:nvPr>
        </p:nvSpPr>
        <p:spPr>
          <a:xfrm rot="5400000">
            <a:off x="10425981" y="4687095"/>
            <a:ext cx="270669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buNone/>
              <a:defRPr sz="1000">
                <a:solidFill>
                  <a:schemeClr val="tx1"/>
                </a:solidFill>
              </a:defRPr>
            </a:lvl1pPr>
          </a:lstStyle>
          <a:p>
            <a:fld id="{85BB9561-75F8-48BF-8BC9-8819514BF626}" type="datetimeFigureOut">
              <a:t>9/4/2026</a:t>
            </a:fld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C562FE-ACD1-43F2-A3DE-5B11E10B7EA5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11512296" y="6356350"/>
            <a:ext cx="57462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fld id="{09AB4C17-BCE6-449E-B5D1-90E72F50ED77}" type="slidenum">
              <a:t>‹#›</a:t>
            </a:fld>
            <a:endParaRPr/>
          </a:p>
        </p:txBody>
      </p:sp>
      <p:sp>
        <p:nvSpPr>
          <p:cNvPr id="13" name="Straight Connector 12">
            <a:extLst>
              <a:ext uri="{FF2B5EF4-FFF2-40B4-BE49-F238E27FC236}">
                <a16:creationId xmlns:a16="http://schemas.microsoft.com/office/drawing/2014/main" id="{9A4503B4-849C-4342-A844-DA099C7226FF}"/>
              </a:ext>
            </a:extLst>
          </p:cNvPr>
          <p:cNvSpPr>
            <a:spLocks noGrp="1"/>
          </p:cNvSpPr>
          <p:nvPr/>
        </p:nvSpPr>
        <p:spPr>
          <a:xfrm flipH="1">
            <a:off x="4" y="1824111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</p:sldLayoutIdLst>
  <p:txStyles>
    <p:titleStyle>
      <a:lvl1pPr algn="l" defTabSz="914400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0" indent="0" algn="l" defTabSz="914400">
        <a:lnSpc>
          <a:spcPct val="110000"/>
        </a:lnSpc>
        <a:spcBef>
          <a:spcPts val="1000"/>
        </a:spcBef>
        <a:buSzPct val="80000"/>
        <a:buFont typeface="Arial"/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marL="502920" indent="-228600" algn="l" defTabSz="914400">
        <a:lnSpc>
          <a:spcPct val="110000"/>
        </a:lnSpc>
        <a:spcBef>
          <a:spcPts val="500"/>
        </a:spcBef>
        <a:buSzPct val="80000"/>
        <a:buFont typeface="Goudy Old Style"/>
        <a:buChar char="–"/>
        <a:defRPr sz="1600" i="1" kern="1200">
          <a:solidFill>
            <a:schemeClr val="tx1"/>
          </a:solidFill>
          <a:latin typeface="+mn-lt"/>
          <a:ea typeface="+mn-lt"/>
          <a:cs typeface="+mn-lt"/>
        </a:defRPr>
      </a:lvl2pPr>
      <a:lvl3pPr marL="822960" indent="-228600" algn="l" defTabSz="914400">
        <a:lnSpc>
          <a:spcPct val="110000"/>
        </a:lnSpc>
        <a:spcBef>
          <a:spcPts val="500"/>
        </a:spcBef>
        <a:buSzPct val="80000"/>
        <a:buFont typeface="Arial"/>
        <a:buChar char="•"/>
        <a:defRPr sz="1400" kern="1200">
          <a:solidFill>
            <a:schemeClr val="tx1"/>
          </a:solidFill>
          <a:latin typeface="+mn-lt"/>
          <a:ea typeface="+mn-lt"/>
          <a:cs typeface="+mn-lt"/>
        </a:defRPr>
      </a:lvl3pPr>
      <a:lvl4pPr marL="1097280" indent="-228600" algn="l" defTabSz="914400">
        <a:lnSpc>
          <a:spcPct val="110000"/>
        </a:lnSpc>
        <a:spcBef>
          <a:spcPts val="500"/>
        </a:spcBef>
        <a:buSzPct val="80000"/>
        <a:buFont typeface="Goudy Old Style"/>
        <a:buChar char="–"/>
        <a:defRPr sz="1400" i="1" kern="1200">
          <a:solidFill>
            <a:schemeClr val="tx1"/>
          </a:solidFill>
          <a:latin typeface="+mn-lt"/>
          <a:ea typeface="+mn-lt"/>
          <a:cs typeface="+mn-lt"/>
        </a:defRPr>
      </a:lvl4pPr>
      <a:lvl5pPr marL="1371600" indent="-228600" algn="l" defTabSz="914400">
        <a:lnSpc>
          <a:spcPct val="110000"/>
        </a:lnSpc>
        <a:spcBef>
          <a:spcPts val="500"/>
        </a:spcBef>
        <a:buSzPct val="80000"/>
        <a:buFont typeface="Arial"/>
        <a:buChar char="•"/>
        <a:defRPr sz="1400" kern="12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28">
          <p15:clr>
            <a:srgbClr val="F26B43"/>
          </p15:clr>
        </p15:guide>
        <p15:guide id="2" pos="528">
          <p15:clr>
            <a:srgbClr val="F26B43"/>
          </p15:clr>
        </p15:guide>
        <p15:guide id="3" orient="horz" pos="3792">
          <p15:clr>
            <a:srgbClr val="F26B43"/>
          </p15:clr>
        </p15:guide>
        <p15:guide id="4" pos="715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meetingorganizer.copernicus.org/EMS2026/EMS2026-656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meetingorganizer.copernicus.org/EMS2026/EMS2026-656.html" TargetMode="External"/><Relationship Id="rId7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meetingorganizer.copernicus.org/EMS2026/EMS2026-656.html" TargetMode="External"/><Relationship Id="rId7" Type="http://schemas.openxmlformats.org/officeDocument/2006/relationships/chart" Target="../charts/chart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meetingorganizer.copernicus.org/EMS2026/EMS2026-656.html" TargetMode="External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meetingorganizer.copernicus.org/EMS2026/EMS2026-656.html" TargetMode="External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meetingorganizer.copernicus.org/EMS2026/EMS2026-656.html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eetingorganizer.copernicus.org/EMS2026/EMS2026-656.html" TargetMode="External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hyperlink" Target="https://meetingorganizer.copernicus.org/EMS2026/EMS2026-656.html" TargetMode="External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10" Type="http://schemas.openxmlformats.org/officeDocument/2006/relationships/hyperlink" Target="https://www.google.com/url?sa=i&amp;source=web&amp;rct=j&amp;url=CAES0AEB6zswFY-sQgfaVkBypgOsPaalBHAKCS5sGjkX7blgFtpA6JnWBAEEf5IDLVXFTZQ_ZUukhLXTPsx4G0VD5Xk2yc0__FhNaSfffju2gDXPeEiR5puOOwlpKzjn7XkGHS2bqOnB0GH8iRzGemZtnLPgOie9C37woVlv8zwmFNMlF2ZImVmwq-KS0gLBFNTEp5ApU2aW_Oc4akbZMIj_iZxWAUWcbLjwycCboUd_CIa-nEu8ZO4uOvS66avy86SHJFAdIANU3bb4IQKJzRD9tl8O&amp;uoh=2&amp;ved=2ahUKEwiijYbGkNWWAxXJVfEDHfmcIcoQy_kOegYIAAgMEAE&amp;opi=89978449&amp;cd&amp;psig=AOvVaw3JFrbXuBXleGjXDo7XEZd4&amp;ust=1788618303172000" TargetMode="External"/><Relationship Id="rId4" Type="http://schemas.openxmlformats.org/officeDocument/2006/relationships/image" Target="../media/image9.png"/><Relationship Id="rId9" Type="http://schemas.openxmlformats.org/officeDocument/2006/relationships/image" Target="../media/image1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eetingorganizer.copernicus.org/EMS2026/EMS2026-656.htm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meetingorganizer.copernicus.org/EMS2026/EMS2026-656.html" TargetMode="External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hyperlink" Target="https://meetingorganizer.copernicus.org/EMS2026/EMS2026-656.html" TargetMode="External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10" Type="http://schemas.openxmlformats.org/officeDocument/2006/relationships/image" Target="../media/image20.png"/><Relationship Id="rId4" Type="http://schemas.openxmlformats.org/officeDocument/2006/relationships/image" Target="../media/image9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meetingorganizer.copernicus.org/EMS2026/EMS2026-656.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meetingorganizer.copernicus.org/EMS2026/EMS2026-656.htm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meetingorganizer.copernicus.org/EMS2026/EMS2026-656.html" TargetMode="External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4B4B38FB-22DA-5FDC-6390-8460024F60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>
            <a:noAutofit/>
          </a:bodyPr>
          <a:lstStyle/>
          <a:p>
            <a:r>
              <a:rPr sz="4000" b="1">
                <a:hlinkClick r:id="rId3"/>
              </a:rPr>
              <a:t>Impact of Sea-Breeze Regimes on Wind Power Production at the Pecineaga Wind Farm (Romania)</a:t>
            </a:r>
            <a:r>
              <a:rPr sz="4000"/>
              <a:t> </a:t>
            </a:r>
          </a:p>
        </p:txBody>
      </p:sp>
      <p:sp>
        <p:nvSpPr>
          <p:cNvPr id="3" name="Subtitlu 2">
            <a:extLst>
              <a:ext uri="{FF2B5EF4-FFF2-40B4-BE49-F238E27FC236}">
                <a16:creationId xmlns:a16="http://schemas.microsoft.com/office/drawing/2014/main" id="{8F76D590-E092-772A-4223-87A0461E4E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202238"/>
            <a:ext cx="9144000" cy="1655762"/>
          </a:xfrm>
        </p:spPr>
        <p:txBody>
          <a:bodyPr/>
          <a:lstStyle/>
          <a:p>
            <a:r>
              <a:rPr b="1"/>
              <a:t>Crina Radu</a:t>
            </a:r>
            <a:r>
              <a:t>, Ionut Lita, Georgeta Bandoc, and Adrian Dobre</a:t>
            </a:r>
          </a:p>
        </p:txBody>
      </p:sp>
      <p:pic>
        <p:nvPicPr>
          <p:cNvPr id="9" name="Imagin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171" y="302189"/>
            <a:ext cx="4706007" cy="1095528"/>
          </a:xfrm>
          <a:prstGeom prst="rect">
            <a:avLst/>
          </a:prstGeom>
        </p:spPr>
      </p:pic>
      <p:pic>
        <p:nvPicPr>
          <p:cNvPr id="10" name="Imagin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7775" y="260621"/>
            <a:ext cx="2997713" cy="1395141"/>
          </a:xfrm>
          <a:prstGeom prst="rect">
            <a:avLst/>
          </a:prstGeom>
        </p:spPr>
      </p:pic>
      <p:pic>
        <p:nvPicPr>
          <p:cNvPr id="11" name="Imagin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6051" y="260620"/>
            <a:ext cx="1683111" cy="139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771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4B4B38FB-22DA-5FDC-6390-8460024F60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550" y="1828800"/>
            <a:ext cx="11010900" cy="285750"/>
          </a:xfrm>
        </p:spPr>
        <p:txBody>
          <a:bodyPr anchor="ctr">
            <a:noAutofit/>
          </a:bodyPr>
          <a:lstStyle/>
          <a:p>
            <a:pPr algn="l">
              <a:defRPr sz="1500" b="1">
                <a:solidFill>
                  <a:srgbClr val="092B5B"/>
                </a:solidFill>
              </a:defRPr>
            </a:pPr>
            <a:r>
              <a:rPr sz="1500" b="1">
                <a:solidFill>
                  <a:srgbClr val="092B5B"/>
                </a:solidFill>
                <a:hlinkClick r:id="rId3"/>
              </a:rPr>
              <a:t>Sea-breeze dynamics account for 15.65% of annual production</a:t>
            </a:r>
          </a:p>
        </p:txBody>
      </p:sp>
      <p:pic>
        <p:nvPicPr>
          <p:cNvPr id="14" name="Imagine 13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90500" y="248653"/>
            <a:ext cx="3714750" cy="864770"/>
          </a:xfrm>
          <a:prstGeom prst="rect">
            <a:avLst/>
          </a:prstGeom>
        </p:spPr>
      </p:pic>
      <p:pic>
        <p:nvPicPr>
          <p:cNvPr id="15" name="Imagine 14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5667375" y="229753"/>
            <a:ext cx="1238250" cy="1026394"/>
          </a:xfrm>
          <a:prstGeom prst="rect">
            <a:avLst/>
          </a:prstGeom>
        </p:spPr>
      </p:pic>
      <p:pic>
        <p:nvPicPr>
          <p:cNvPr id="16" name="Imagine 15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9525000" y="239480"/>
            <a:ext cx="2143125" cy="997414"/>
          </a:xfrm>
          <a:prstGeom prst="rect">
            <a:avLst/>
          </a:prstGeom>
        </p:spPr>
      </p:pic>
      <p:graphicFrame>
        <p:nvGraphicFramePr>
          <p:cNvPr id="17" name="Chart"/>
          <p:cNvGraphicFramePr/>
          <p:nvPr>
            <p:extLst>
              <p:ext uri="{D42A27DB-BD31-4B8C-83A1-F6EECF244321}">
                <p14:modId xmlns:p14="http://schemas.microsoft.com/office/powerpoint/2010/main" val="112811820"/>
              </p:ext>
            </p:extLst>
          </p:nvPr>
        </p:nvGraphicFramePr>
        <p:xfrm>
          <a:off x="762000" y="2000250"/>
          <a:ext cx="5429250" cy="3714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8" name="kpi-share">
            <a:extLst>
              <a:ext uri="{FF2B5EF4-FFF2-40B4-BE49-F238E27FC236}">
                <a16:creationId xmlns:a16="http://schemas.microsoft.com/office/drawing/2014/main" id="{C44C7846-F66B-45F1-9265-CCB7B6433EB0}"/>
              </a:ext>
            </a:extLst>
          </p:cNvPr>
          <p:cNvSpPr>
            <a:spLocks noGrp="1"/>
          </p:cNvSpPr>
          <p:nvPr/>
        </p:nvSpPr>
        <p:spPr>
          <a:xfrm>
            <a:off x="7000875" y="2238375"/>
            <a:ext cx="371475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3900" b="1">
                <a:solidFill>
                  <a:srgbClr val="4B2E83"/>
                </a:solidFill>
              </a:defRPr>
            </a:pPr>
            <a:r>
              <a:rPr sz="3900" b="1">
                <a:solidFill>
                  <a:srgbClr val="4B2E83"/>
                </a:solidFill>
              </a:rPr>
              <a:t>15.65%</a:t>
            </a:r>
          </a:p>
        </p:txBody>
      </p:sp>
      <p:sp>
        <p:nvSpPr>
          <p:cNvPr id="9" name="kpi-share-label">
            <a:extLst>
              <a:ext uri="{FF2B5EF4-FFF2-40B4-BE49-F238E27FC236}">
                <a16:creationId xmlns:a16="http://schemas.microsoft.com/office/drawing/2014/main" id="{88EB6FCE-C144-4AE3-86BB-3B1827C85F28}"/>
              </a:ext>
            </a:extLst>
          </p:cNvPr>
          <p:cNvSpPr>
            <a:spLocks noGrp="1"/>
          </p:cNvSpPr>
          <p:nvPr/>
        </p:nvSpPr>
        <p:spPr>
          <a:xfrm>
            <a:off x="7000875" y="3143250"/>
            <a:ext cx="37147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1E2430"/>
                </a:solidFill>
              </a:defRPr>
            </a:pPr>
            <a:r>
              <a:rPr sz="1650" b="1">
                <a:solidFill>
                  <a:srgbClr val="1E2430"/>
                </a:solidFill>
              </a:rPr>
              <a:t>mean share of annual production</a:t>
            </a:r>
          </a:p>
        </p:txBody>
      </p:sp>
      <p:sp>
        <p:nvSpPr>
          <p:cNvPr id="10" name="kpi-energy">
            <a:extLst>
              <a:ext uri="{FF2B5EF4-FFF2-40B4-BE49-F238E27FC236}">
                <a16:creationId xmlns:a16="http://schemas.microsoft.com/office/drawing/2014/main" id="{D0F4AE5F-65DF-4936-B894-91998109731F}"/>
              </a:ext>
            </a:extLst>
          </p:cNvPr>
          <p:cNvSpPr>
            <a:spLocks noGrp="1"/>
          </p:cNvSpPr>
          <p:nvPr/>
        </p:nvSpPr>
        <p:spPr>
          <a:xfrm>
            <a:off x="7000875" y="4000500"/>
            <a:ext cx="37147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625" b="1">
                <a:solidFill>
                  <a:srgbClr val="092B5B"/>
                </a:solidFill>
              </a:defRPr>
            </a:pPr>
            <a:r>
              <a:rPr sz="2625" b="1">
                <a:solidFill>
                  <a:srgbClr val="092B5B"/>
                </a:solidFill>
              </a:rPr>
              <a:t>28.29 GWh/year</a:t>
            </a:r>
          </a:p>
        </p:txBody>
      </p:sp>
      <p:sp>
        <p:nvSpPr>
          <p:cNvPr id="11" name="kpi-energy-label">
            <a:extLst>
              <a:ext uri="{FF2B5EF4-FFF2-40B4-BE49-F238E27FC236}">
                <a16:creationId xmlns:a16="http://schemas.microsoft.com/office/drawing/2014/main" id="{2F9B91F7-A84C-41CA-9CF4-756851AE2DEC}"/>
              </a:ext>
            </a:extLst>
          </p:cNvPr>
          <p:cNvSpPr>
            <a:spLocks noGrp="1"/>
          </p:cNvSpPr>
          <p:nvPr/>
        </p:nvSpPr>
        <p:spPr>
          <a:xfrm>
            <a:off x="7000875" y="4667250"/>
            <a:ext cx="37147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0">
                <a:solidFill>
                  <a:srgbClr val="606A78"/>
                </a:solidFill>
              </a:defRPr>
            </a:pPr>
            <a:r>
              <a:rPr sz="1500" b="0">
                <a:solidFill>
                  <a:srgbClr val="606A78"/>
                </a:solidFill>
              </a:rPr>
              <a:t>mean sea-breeze-attributed energy</a:t>
            </a:r>
          </a:p>
        </p:txBody>
      </p:sp>
      <p:sp>
        <p:nvSpPr>
          <p:cNvPr id="12" name="result-note">
            <a:extLst>
              <a:ext uri="{FF2B5EF4-FFF2-40B4-BE49-F238E27FC236}">
                <a16:creationId xmlns:a16="http://schemas.microsoft.com/office/drawing/2014/main" id="{81A246A7-B11B-437D-ABAA-A77795E58067}"/>
              </a:ext>
            </a:extLst>
          </p:cNvPr>
          <p:cNvSpPr>
            <a:spLocks noGrp="1"/>
          </p:cNvSpPr>
          <p:nvPr/>
        </p:nvSpPr>
        <p:spPr>
          <a:xfrm>
            <a:off x="1238250" y="5667375"/>
            <a:ext cx="9715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 b="0">
                <a:solidFill>
                  <a:srgbClr val="606A78"/>
                </a:solidFill>
              </a:defRPr>
            </a:pPr>
            <a:r>
              <a:rPr sz="1425" b="0">
                <a:solidFill>
                  <a:srgbClr val="606A78"/>
                </a:solidFill>
              </a:rPr>
              <a:t>The percentage is calculated after aggregating hourly allocations—not by averaging unstable instantaneous ratios.</a:t>
            </a:r>
          </a:p>
        </p:txBody>
      </p:sp>
    </p:spTree>
    <p:extLst>
      <p:ext uri="{BB962C8B-B14F-4D97-AF65-F5344CB8AC3E}">
        <p14:creationId xmlns:p14="http://schemas.microsoft.com/office/powerpoint/2010/main" val="815771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4B4B38FB-22DA-5FDC-6390-8460024F60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550" y="1828800"/>
            <a:ext cx="11010900" cy="285750"/>
          </a:xfrm>
        </p:spPr>
        <p:txBody>
          <a:bodyPr anchor="ctr">
            <a:noAutofit/>
          </a:bodyPr>
          <a:lstStyle/>
          <a:p>
            <a:pPr algn="l">
              <a:defRPr sz="1500" b="1">
                <a:solidFill>
                  <a:srgbClr val="092B5B"/>
                </a:solidFill>
              </a:defRPr>
            </a:pPr>
            <a:r>
              <a:rPr sz="1500" b="1">
                <a:solidFill>
                  <a:srgbClr val="092B5B"/>
                </a:solidFill>
                <a:hlinkClick r:id="rId3"/>
              </a:rPr>
              <a:t>The relative contribution peaks in spring</a:t>
            </a:r>
          </a:p>
        </p:txBody>
      </p:sp>
      <p:pic>
        <p:nvPicPr>
          <p:cNvPr id="13" name="Imagine 1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90500" y="248653"/>
            <a:ext cx="3714750" cy="864770"/>
          </a:xfrm>
          <a:prstGeom prst="rect">
            <a:avLst/>
          </a:prstGeom>
        </p:spPr>
      </p:pic>
      <p:pic>
        <p:nvPicPr>
          <p:cNvPr id="14" name="Imagine 13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5667375" y="229753"/>
            <a:ext cx="1238250" cy="1026394"/>
          </a:xfrm>
          <a:prstGeom prst="rect">
            <a:avLst/>
          </a:prstGeom>
        </p:spPr>
      </p:pic>
      <p:pic>
        <p:nvPicPr>
          <p:cNvPr id="15" name="Imagine 14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9525000" y="239480"/>
            <a:ext cx="2143125" cy="997414"/>
          </a:xfrm>
          <a:prstGeom prst="rect">
            <a:avLst/>
          </a:prstGeom>
        </p:spPr>
      </p:pic>
      <p:graphicFrame>
        <p:nvGraphicFramePr>
          <p:cNvPr id="16" name="Chart"/>
          <p:cNvGraphicFramePr/>
          <p:nvPr/>
        </p:nvGraphicFramePr>
        <p:xfrm>
          <a:off x="762000" y="2095500"/>
          <a:ext cx="72390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8" name="spring">
            <a:extLst>
              <a:ext uri="{FF2B5EF4-FFF2-40B4-BE49-F238E27FC236}">
                <a16:creationId xmlns:a16="http://schemas.microsoft.com/office/drawing/2014/main" id="{2F05ECAC-8F7D-4E97-A32B-7D3A0974D6FA}"/>
              </a:ext>
            </a:extLst>
          </p:cNvPr>
          <p:cNvSpPr>
            <a:spLocks noGrp="1"/>
          </p:cNvSpPr>
          <p:nvPr/>
        </p:nvSpPr>
        <p:spPr>
          <a:xfrm>
            <a:off x="8572500" y="2476500"/>
            <a:ext cx="247650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175" b="1">
                <a:solidFill>
                  <a:srgbClr val="76A82B"/>
                </a:solidFill>
              </a:defRPr>
            </a:pPr>
            <a:r>
              <a:rPr sz="2175" b="1">
                <a:solidFill>
                  <a:srgbClr val="76A82B"/>
                </a:solidFill>
              </a:rPr>
              <a:t>March 29.12%</a:t>
            </a:r>
          </a:p>
          <a:p>
            <a:pPr algn="ctr">
              <a:defRPr sz="2175" b="1">
                <a:solidFill>
                  <a:srgbClr val="76A82B"/>
                </a:solidFill>
              </a:defRPr>
            </a:pPr>
            <a:r>
              <a:rPr sz="2175" b="1">
                <a:solidFill>
                  <a:srgbClr val="76A82B"/>
                </a:solidFill>
              </a:rPr>
              <a:t>April 30.70%</a:t>
            </a:r>
          </a:p>
        </p:txBody>
      </p:sp>
      <p:sp>
        <p:nvSpPr>
          <p:cNvPr id="9" name="spring-label">
            <a:extLst>
              <a:ext uri="{FF2B5EF4-FFF2-40B4-BE49-F238E27FC236}">
                <a16:creationId xmlns:a16="http://schemas.microsoft.com/office/drawing/2014/main" id="{37910A6E-429A-4AC0-ACDC-7A98684F8388}"/>
              </a:ext>
            </a:extLst>
          </p:cNvPr>
          <p:cNvSpPr>
            <a:spLocks noGrp="1"/>
          </p:cNvSpPr>
          <p:nvPr/>
        </p:nvSpPr>
        <p:spPr>
          <a:xfrm>
            <a:off x="8572500" y="3476625"/>
            <a:ext cx="2476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 b="1">
                <a:solidFill>
                  <a:srgbClr val="1E2430"/>
                </a:solidFill>
              </a:defRPr>
            </a:pPr>
            <a:r>
              <a:rPr sz="1425" b="1">
                <a:solidFill>
                  <a:srgbClr val="1E2430"/>
                </a:solidFill>
              </a:rPr>
              <a:t>monthly maxima</a:t>
            </a:r>
          </a:p>
        </p:txBody>
      </p:sp>
      <p:sp>
        <p:nvSpPr>
          <p:cNvPr id="10" name="autumn">
            <a:extLst>
              <a:ext uri="{FF2B5EF4-FFF2-40B4-BE49-F238E27FC236}">
                <a16:creationId xmlns:a16="http://schemas.microsoft.com/office/drawing/2014/main" id="{0F3F7CDC-EB37-4F00-A274-7483BF18472E}"/>
              </a:ext>
            </a:extLst>
          </p:cNvPr>
          <p:cNvSpPr>
            <a:spLocks noGrp="1"/>
          </p:cNvSpPr>
          <p:nvPr/>
        </p:nvSpPr>
        <p:spPr>
          <a:xfrm>
            <a:off x="8572500" y="4286250"/>
            <a:ext cx="24765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606A78"/>
                </a:solidFill>
              </a:defRPr>
            </a:pPr>
            <a:r>
              <a:rPr sz="1725" b="1">
                <a:solidFill>
                  <a:srgbClr val="606A78"/>
                </a:solidFill>
              </a:rPr>
              <a:t>November 5.88%</a:t>
            </a:r>
          </a:p>
          <a:p>
            <a:pPr algn="ctr">
              <a:defRPr sz="1725" b="1">
                <a:solidFill>
                  <a:srgbClr val="606A78"/>
                </a:solidFill>
              </a:defRPr>
            </a:pPr>
            <a:r>
              <a:rPr sz="1725" b="1">
                <a:solidFill>
                  <a:srgbClr val="606A78"/>
                </a:solidFill>
              </a:rPr>
              <a:t>December 6.04%</a:t>
            </a:r>
          </a:p>
        </p:txBody>
      </p:sp>
      <p:sp>
        <p:nvSpPr>
          <p:cNvPr id="11" name="season-meaning">
            <a:extLst>
              <a:ext uri="{FF2B5EF4-FFF2-40B4-BE49-F238E27FC236}">
                <a16:creationId xmlns:a16="http://schemas.microsoft.com/office/drawing/2014/main" id="{52DCCD24-81BA-4C2A-AF5A-4F0A43BDCD93}"/>
              </a:ext>
            </a:extLst>
          </p:cNvPr>
          <p:cNvSpPr>
            <a:spLocks noGrp="1"/>
          </p:cNvSpPr>
          <p:nvPr/>
        </p:nvSpPr>
        <p:spPr>
          <a:xfrm>
            <a:off x="1428750" y="5667375"/>
            <a:ext cx="9334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092B5B"/>
                </a:solidFill>
              </a:defRPr>
            </a:pPr>
            <a:r>
              <a:rPr sz="1650" b="1">
                <a:solidFill>
                  <a:srgbClr val="092B5B"/>
                </a:solidFill>
              </a:rPr>
              <a:t>Thermal contrast and sufficiently productive winds overlap most effectively in spring.</a:t>
            </a:r>
          </a:p>
        </p:txBody>
      </p:sp>
    </p:spTree>
    <p:extLst>
      <p:ext uri="{BB962C8B-B14F-4D97-AF65-F5344CB8AC3E}">
        <p14:creationId xmlns:p14="http://schemas.microsoft.com/office/powerpoint/2010/main" val="815771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4B4B38FB-22DA-5FDC-6390-8460024F60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550" y="1828800"/>
            <a:ext cx="11010900" cy="285750"/>
          </a:xfrm>
        </p:spPr>
        <p:txBody>
          <a:bodyPr anchor="ctr">
            <a:noAutofit/>
          </a:bodyPr>
          <a:lstStyle/>
          <a:p>
            <a:pPr algn="l">
              <a:defRPr sz="1500" b="1">
                <a:solidFill>
                  <a:srgbClr val="092B5B"/>
                </a:solidFill>
              </a:defRPr>
            </a:pPr>
            <a:r>
              <a:rPr sz="1500" b="1">
                <a:solidFill>
                  <a:srgbClr val="092B5B"/>
                </a:solidFill>
                <a:hlinkClick r:id="rId3"/>
              </a:rPr>
              <a:t>Interannual variability requires a homogeneity check</a:t>
            </a:r>
          </a:p>
        </p:txBody>
      </p:sp>
      <p:pic>
        <p:nvPicPr>
          <p:cNvPr id="12" name="Imagine 11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90500" y="248653"/>
            <a:ext cx="3714750" cy="864770"/>
          </a:xfrm>
          <a:prstGeom prst="rect">
            <a:avLst/>
          </a:prstGeom>
        </p:spPr>
      </p:pic>
      <p:pic>
        <p:nvPicPr>
          <p:cNvPr id="13" name="Imagine 12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5667375" y="229753"/>
            <a:ext cx="1238250" cy="1026394"/>
          </a:xfrm>
          <a:prstGeom prst="rect">
            <a:avLst/>
          </a:prstGeom>
        </p:spPr>
      </p:pic>
      <p:pic>
        <p:nvPicPr>
          <p:cNvPr id="14" name="Imagine 13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9525000" y="239480"/>
            <a:ext cx="2143125" cy="997414"/>
          </a:xfrm>
          <a:prstGeom prst="rect">
            <a:avLst/>
          </a:prstGeom>
        </p:spPr>
      </p:pic>
      <p:graphicFrame>
        <p:nvGraphicFramePr>
          <p:cNvPr id="15" name="Chart"/>
          <p:cNvGraphicFramePr/>
          <p:nvPr/>
        </p:nvGraphicFramePr>
        <p:xfrm>
          <a:off x="666750" y="2095500"/>
          <a:ext cx="847725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8" name="max-year">
            <a:extLst>
              <a:ext uri="{FF2B5EF4-FFF2-40B4-BE49-F238E27FC236}">
                <a16:creationId xmlns:a16="http://schemas.microsoft.com/office/drawing/2014/main" id="{D1F222A6-50AF-4237-9110-2AF94B4317B7}"/>
              </a:ext>
            </a:extLst>
          </p:cNvPr>
          <p:cNvSpPr>
            <a:spLocks noGrp="1"/>
          </p:cNvSpPr>
          <p:nvPr/>
        </p:nvSpPr>
        <p:spPr>
          <a:xfrm>
            <a:off x="9525000" y="2333625"/>
            <a:ext cx="180975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76A82B"/>
                </a:solidFill>
              </a:defRPr>
            </a:pPr>
            <a:r>
              <a:rPr sz="1950" b="1">
                <a:solidFill>
                  <a:srgbClr val="76A82B"/>
                </a:solidFill>
              </a:rPr>
              <a:t>MAX</a:t>
            </a:r>
          </a:p>
          <a:p>
            <a:pPr algn="ctr">
              <a:defRPr sz="1950" b="1">
                <a:solidFill>
                  <a:srgbClr val="76A82B"/>
                </a:solidFill>
              </a:defRPr>
            </a:pPr>
            <a:r>
              <a:rPr sz="1950" b="1">
                <a:solidFill>
                  <a:srgbClr val="76A82B"/>
                </a:solidFill>
              </a:rPr>
              <a:t>2004</a:t>
            </a:r>
          </a:p>
          <a:p>
            <a:pPr algn="ctr">
              <a:defRPr sz="1950" b="1">
                <a:solidFill>
                  <a:srgbClr val="76A82B"/>
                </a:solidFill>
              </a:defRPr>
            </a:pPr>
            <a:r>
              <a:rPr sz="1950" b="1">
                <a:solidFill>
                  <a:srgbClr val="76A82B"/>
                </a:solidFill>
              </a:rPr>
              <a:t>29.54%</a:t>
            </a:r>
          </a:p>
        </p:txBody>
      </p:sp>
      <p:sp>
        <p:nvSpPr>
          <p:cNvPr id="9" name="min-year">
            <a:extLst>
              <a:ext uri="{FF2B5EF4-FFF2-40B4-BE49-F238E27FC236}">
                <a16:creationId xmlns:a16="http://schemas.microsoft.com/office/drawing/2014/main" id="{65DA0757-ED07-456F-8DC3-DA3E6D662AB3}"/>
              </a:ext>
            </a:extLst>
          </p:cNvPr>
          <p:cNvSpPr>
            <a:spLocks noGrp="1"/>
          </p:cNvSpPr>
          <p:nvPr/>
        </p:nvSpPr>
        <p:spPr>
          <a:xfrm>
            <a:off x="9525000" y="3762375"/>
            <a:ext cx="180975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B23A48"/>
                </a:solidFill>
              </a:defRPr>
            </a:pPr>
            <a:r>
              <a:rPr sz="1950" b="1">
                <a:solidFill>
                  <a:srgbClr val="B23A48"/>
                </a:solidFill>
              </a:rPr>
              <a:t>MIN</a:t>
            </a:r>
          </a:p>
          <a:p>
            <a:pPr algn="ctr">
              <a:defRPr sz="1950" b="1">
                <a:solidFill>
                  <a:srgbClr val="B23A48"/>
                </a:solidFill>
              </a:defRPr>
            </a:pPr>
            <a:r>
              <a:rPr sz="1950" b="1">
                <a:solidFill>
                  <a:srgbClr val="B23A48"/>
                </a:solidFill>
              </a:rPr>
              <a:t>2018</a:t>
            </a:r>
          </a:p>
          <a:p>
            <a:pPr algn="ctr">
              <a:defRPr sz="1950" b="1">
                <a:solidFill>
                  <a:srgbClr val="B23A48"/>
                </a:solidFill>
              </a:defRPr>
            </a:pPr>
            <a:r>
              <a:rPr sz="1950" b="1">
                <a:solidFill>
                  <a:srgbClr val="B23A48"/>
                </a:solidFill>
              </a:rPr>
              <a:t>8.74%</a:t>
            </a:r>
          </a:p>
        </p:txBody>
      </p:sp>
      <p:sp>
        <p:nvSpPr>
          <p:cNvPr id="10" name="trend-caution">
            <a:extLst>
              <a:ext uri="{FF2B5EF4-FFF2-40B4-BE49-F238E27FC236}">
                <a16:creationId xmlns:a16="http://schemas.microsoft.com/office/drawing/2014/main" id="{D96F4B8D-59AD-44DF-9138-359750649CA3}"/>
              </a:ext>
            </a:extLst>
          </p:cNvPr>
          <p:cNvSpPr>
            <a:spLocks noGrp="1"/>
          </p:cNvSpPr>
          <p:nvPr/>
        </p:nvSpPr>
        <p:spPr>
          <a:xfrm>
            <a:off x="1285875" y="5667375"/>
            <a:ext cx="9620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0">
                <a:solidFill>
                  <a:srgbClr val="606A78"/>
                </a:solidFill>
              </a:defRPr>
            </a:pPr>
            <a:r>
              <a:rPr sz="1500" b="0">
                <a:solidFill>
                  <a:srgbClr val="606A78"/>
                </a:solidFill>
              </a:rPr>
              <a:t>The step after 2004 is flagged for sensitivity and PBL/decomposition checks—not interpreted as climate change.</a:t>
            </a:r>
          </a:p>
        </p:txBody>
      </p:sp>
    </p:spTree>
    <p:extLst>
      <p:ext uri="{BB962C8B-B14F-4D97-AF65-F5344CB8AC3E}">
        <p14:creationId xmlns:p14="http://schemas.microsoft.com/office/powerpoint/2010/main" val="815771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4B4B38FB-22DA-5FDC-6390-8460024F60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550" y="1828800"/>
            <a:ext cx="11010900" cy="285750"/>
          </a:xfrm>
        </p:spPr>
        <p:txBody>
          <a:bodyPr anchor="ctr">
            <a:noAutofit/>
          </a:bodyPr>
          <a:lstStyle/>
          <a:p>
            <a:pPr algn="l">
              <a:defRPr sz="1500" b="1">
                <a:solidFill>
                  <a:srgbClr val="092B5B"/>
                </a:solidFill>
              </a:defRPr>
            </a:pPr>
            <a:r>
              <a:rPr sz="1500" b="1">
                <a:solidFill>
                  <a:srgbClr val="092B5B"/>
                </a:solidFill>
                <a:hlinkClick r:id="rId3"/>
              </a:rPr>
              <a:t>Embedded regimes modify the marine-sector production pattern</a:t>
            </a:r>
          </a:p>
        </p:txBody>
      </p:sp>
      <p:pic>
        <p:nvPicPr>
          <p:cNvPr id="13" name="Imagine 1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90500" y="248653"/>
            <a:ext cx="3714750" cy="864770"/>
          </a:xfrm>
          <a:prstGeom prst="rect">
            <a:avLst/>
          </a:prstGeom>
        </p:spPr>
      </p:pic>
      <p:pic>
        <p:nvPicPr>
          <p:cNvPr id="14" name="Imagine 13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5667375" y="229753"/>
            <a:ext cx="1238250" cy="1026394"/>
          </a:xfrm>
          <a:prstGeom prst="rect">
            <a:avLst/>
          </a:prstGeom>
        </p:spPr>
      </p:pic>
      <p:pic>
        <p:nvPicPr>
          <p:cNvPr id="15" name="Imagine 14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9525000" y="239480"/>
            <a:ext cx="2143125" cy="997414"/>
          </a:xfrm>
          <a:prstGeom prst="rect">
            <a:avLst/>
          </a:prstGeom>
        </p:spPr>
      </p:pic>
      <p:pic>
        <p:nvPicPr>
          <p:cNvPr id="16" name="Imagine 15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1743596" y="2047875"/>
            <a:ext cx="2037308" cy="3714750"/>
          </a:xfrm>
          <a:prstGeom prst="rect">
            <a:avLst/>
          </a:prstGeom>
        </p:spPr>
      </p:pic>
      <p:sp>
        <p:nvSpPr>
          <p:cNvPr id="8" name="bullet-1">
            <a:extLst>
              <a:ext uri="{FF2B5EF4-FFF2-40B4-BE49-F238E27FC236}">
                <a16:creationId xmlns:a16="http://schemas.microsoft.com/office/drawing/2014/main" id="{E7038D98-7D17-4571-8456-85E199F71F8A}"/>
              </a:ext>
            </a:extLst>
          </p:cNvPr>
          <p:cNvSpPr>
            <a:spLocks noGrp="1"/>
          </p:cNvSpPr>
          <p:nvPr/>
        </p:nvSpPr>
        <p:spPr>
          <a:xfrm>
            <a:off x="5715000" y="2286000"/>
            <a:ext cx="5334000" cy="850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E2430"/>
                </a:solidFill>
              </a:defRPr>
            </a:pPr>
            <a:r>
              <a:rPr sz="1500" b="0">
                <a:solidFill>
                  <a:srgbClr val="1E2430"/>
                </a:solidFill>
              </a:rPr>
              <a:t>•  Pure sea-breeze cases do not show a stable marine-sector signature because the background flow is weak and directionally variable.</a:t>
            </a:r>
          </a:p>
        </p:txBody>
      </p:sp>
      <p:sp>
        <p:nvSpPr>
          <p:cNvPr id="9" name="bullet-2">
            <a:extLst>
              <a:ext uri="{FF2B5EF4-FFF2-40B4-BE49-F238E27FC236}">
                <a16:creationId xmlns:a16="http://schemas.microsoft.com/office/drawing/2014/main" id="{280A7307-8917-4733-A556-D91F18AA6EF7}"/>
              </a:ext>
            </a:extLst>
          </p:cNvPr>
          <p:cNvSpPr>
            <a:spLocks noGrp="1"/>
          </p:cNvSpPr>
          <p:nvPr/>
        </p:nvSpPr>
        <p:spPr>
          <a:xfrm>
            <a:off x="5715000" y="3289300"/>
            <a:ext cx="5334000" cy="850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E2430"/>
                </a:solidFill>
              </a:defRPr>
            </a:pPr>
            <a:r>
              <a:rPr sz="1500" b="0">
                <a:solidFill>
                  <a:srgbClr val="1E2430"/>
                </a:solidFill>
              </a:rPr>
              <a:t>•  Embedded cases display clearer alignment with marine inflow and modulate the already productive northerly to north-easterly sectors.</a:t>
            </a:r>
          </a:p>
        </p:txBody>
      </p:sp>
      <p:sp>
        <p:nvSpPr>
          <p:cNvPr id="10" name="bullet-3">
            <a:extLst>
              <a:ext uri="{FF2B5EF4-FFF2-40B4-BE49-F238E27FC236}">
                <a16:creationId xmlns:a16="http://schemas.microsoft.com/office/drawing/2014/main" id="{D76E8FF3-8AF4-458E-B7F8-96AE706D8A6F}"/>
              </a:ext>
            </a:extLst>
          </p:cNvPr>
          <p:cNvSpPr>
            <a:spLocks noGrp="1"/>
          </p:cNvSpPr>
          <p:nvPr/>
        </p:nvSpPr>
        <p:spPr>
          <a:xfrm>
            <a:off x="5715000" y="4292600"/>
            <a:ext cx="5334000" cy="850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E2430"/>
                </a:solidFill>
              </a:defRPr>
            </a:pPr>
            <a:r>
              <a:rPr sz="1500" b="0">
                <a:solidFill>
                  <a:srgbClr val="1E2430"/>
                </a:solidFill>
              </a:rPr>
              <a:t>•  A sea-breeze contribution therefore need not appear as a distinct easterly peak in the park-level wind rose.</a:t>
            </a:r>
          </a:p>
        </p:txBody>
      </p:sp>
      <p:sp>
        <p:nvSpPr>
          <p:cNvPr id="11" name="direction-takeaway">
            <a:extLst>
              <a:ext uri="{FF2B5EF4-FFF2-40B4-BE49-F238E27FC236}">
                <a16:creationId xmlns:a16="http://schemas.microsoft.com/office/drawing/2014/main" id="{13A25567-71A1-4F94-958B-1A93AEF88EF4}"/>
              </a:ext>
            </a:extLst>
          </p:cNvPr>
          <p:cNvSpPr>
            <a:spLocks noGrp="1"/>
          </p:cNvSpPr>
          <p:nvPr/>
        </p:nvSpPr>
        <p:spPr>
          <a:xfrm>
            <a:off x="1524000" y="6148972"/>
            <a:ext cx="9144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4B2E83"/>
                </a:solidFill>
              </a:defRPr>
            </a:pPr>
            <a:r>
              <a:rPr sz="1725" b="1" dirty="0">
                <a:solidFill>
                  <a:srgbClr val="4B2E83"/>
                </a:solidFill>
              </a:rPr>
              <a:t>Sea breeze acts mainly as a modifier of the prevailing coastal wind climate.</a:t>
            </a:r>
          </a:p>
        </p:txBody>
      </p:sp>
      <p:sp>
        <p:nvSpPr>
          <p:cNvPr id="3" name="direction-takeaway">
            <a:extLst>
              <a:ext uri="{FF2B5EF4-FFF2-40B4-BE49-F238E27FC236}">
                <a16:creationId xmlns:a16="http://schemas.microsoft.com/office/drawing/2014/main" id="{63D5F011-3925-C9A4-44B0-30FB74C643EA}"/>
              </a:ext>
            </a:extLst>
          </p:cNvPr>
          <p:cNvSpPr>
            <a:spLocks noGrp="1"/>
          </p:cNvSpPr>
          <p:nvPr/>
        </p:nvSpPr>
        <p:spPr>
          <a:xfrm>
            <a:off x="-1587500" y="5762625"/>
            <a:ext cx="9144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4B2E83"/>
                </a:solidFill>
              </a:defRPr>
            </a:pPr>
            <a:r>
              <a:rPr lang="ro-RO" sz="1725" b="1" dirty="0" err="1">
                <a:solidFill>
                  <a:srgbClr val="4B2E83"/>
                </a:solidFill>
              </a:rPr>
              <a:t>Mainly</a:t>
            </a:r>
            <a:r>
              <a:rPr lang="ro-RO" sz="1725" b="1" dirty="0">
                <a:solidFill>
                  <a:srgbClr val="4B2E83"/>
                </a:solidFill>
              </a:rPr>
              <a:t> </a:t>
            </a:r>
            <a:r>
              <a:rPr lang="ro-RO" sz="1725" b="1" dirty="0" err="1">
                <a:solidFill>
                  <a:srgbClr val="4B2E83"/>
                </a:solidFill>
              </a:rPr>
              <a:t>wind</a:t>
            </a:r>
            <a:r>
              <a:rPr lang="ro-RO" sz="1725" b="1" dirty="0">
                <a:solidFill>
                  <a:srgbClr val="4B2E83"/>
                </a:solidFill>
              </a:rPr>
              <a:t> </a:t>
            </a:r>
            <a:r>
              <a:rPr lang="ro-RO" sz="1725" b="1" dirty="0" err="1">
                <a:solidFill>
                  <a:srgbClr val="4B2E83"/>
                </a:solidFill>
              </a:rPr>
              <a:t>direction</a:t>
            </a:r>
            <a:r>
              <a:rPr lang="ro-RO" sz="1725" b="1" dirty="0">
                <a:solidFill>
                  <a:srgbClr val="4B2E83"/>
                </a:solidFill>
              </a:rPr>
              <a:t> at Pecineaga </a:t>
            </a:r>
            <a:r>
              <a:rPr lang="ro-RO" sz="1725" b="1" dirty="0" err="1">
                <a:solidFill>
                  <a:srgbClr val="4B2E83"/>
                </a:solidFill>
              </a:rPr>
              <a:t>wind</a:t>
            </a:r>
            <a:r>
              <a:rPr lang="ro-RO" sz="1725" b="1" dirty="0">
                <a:solidFill>
                  <a:srgbClr val="4B2E83"/>
                </a:solidFill>
              </a:rPr>
              <a:t> farm</a:t>
            </a:r>
            <a:endParaRPr sz="1725" b="1" dirty="0">
              <a:solidFill>
                <a:srgbClr val="4B2E8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7713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4B4B38FB-22DA-5FDC-6390-8460024F60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550" y="1828800"/>
            <a:ext cx="11010900" cy="285750"/>
          </a:xfrm>
        </p:spPr>
        <p:txBody>
          <a:bodyPr anchor="ctr">
            <a:noAutofit/>
          </a:bodyPr>
          <a:lstStyle/>
          <a:p>
            <a:pPr algn="l">
              <a:defRPr sz="1500" b="1">
                <a:solidFill>
                  <a:srgbClr val="092B5B"/>
                </a:solidFill>
              </a:defRPr>
            </a:pPr>
            <a:r>
              <a:rPr sz="1500" b="1">
                <a:solidFill>
                  <a:srgbClr val="092B5B"/>
                </a:solidFill>
                <a:hlinkClick r:id="rId3"/>
              </a:rPr>
              <a:t>Sea breeze is a recurring part of Pecineaga’s energy climate</a:t>
            </a:r>
            <a:endParaRPr sz="1500" b="1" dirty="0">
              <a:solidFill>
                <a:srgbClr val="092B5B"/>
              </a:solidFill>
              <a:hlinkClick r:id="rId3"/>
            </a:endParaRPr>
          </a:p>
        </p:txBody>
      </p:sp>
      <p:pic>
        <p:nvPicPr>
          <p:cNvPr id="21" name="Imagine 20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90500" y="248653"/>
            <a:ext cx="3714750" cy="864770"/>
          </a:xfrm>
          <a:prstGeom prst="rect">
            <a:avLst/>
          </a:prstGeom>
        </p:spPr>
      </p:pic>
      <p:pic>
        <p:nvPicPr>
          <p:cNvPr id="22" name="Imagine 21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5667375" y="229753"/>
            <a:ext cx="1238250" cy="1026394"/>
          </a:xfrm>
          <a:prstGeom prst="rect">
            <a:avLst/>
          </a:prstGeom>
        </p:spPr>
      </p:pic>
      <p:pic>
        <p:nvPicPr>
          <p:cNvPr id="23" name="Imagine 22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9525000" y="239480"/>
            <a:ext cx="2143125" cy="997414"/>
          </a:xfrm>
          <a:prstGeom prst="rect">
            <a:avLst/>
          </a:prstGeom>
        </p:spPr>
      </p:pic>
      <p:sp>
        <p:nvSpPr>
          <p:cNvPr id="7" name="c-no-0">
            <a:extLst>
              <a:ext uri="{FF2B5EF4-FFF2-40B4-BE49-F238E27FC236}">
                <a16:creationId xmlns:a16="http://schemas.microsoft.com/office/drawing/2014/main" id="{41423D73-7751-4D60-82D8-F74EF6DDAB35}"/>
              </a:ext>
            </a:extLst>
          </p:cNvPr>
          <p:cNvSpPr>
            <a:spLocks noGrp="1"/>
          </p:cNvSpPr>
          <p:nvPr/>
        </p:nvSpPr>
        <p:spPr>
          <a:xfrm>
            <a:off x="762000" y="2047875"/>
            <a:ext cx="457200" cy="457200"/>
          </a:xfrm>
          <a:prstGeom prst="rect">
            <a:avLst/>
          </a:prstGeom>
          <a:solidFill>
            <a:srgbClr val="4B2E83"/>
          </a:solidFill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8" name="c-title-0">
            <a:extLst>
              <a:ext uri="{FF2B5EF4-FFF2-40B4-BE49-F238E27FC236}">
                <a16:creationId xmlns:a16="http://schemas.microsoft.com/office/drawing/2014/main" id="{96DAD508-5994-427C-B1D9-C05F4D85C18D}"/>
              </a:ext>
            </a:extLst>
          </p:cNvPr>
          <p:cNvSpPr>
            <a:spLocks noGrp="1"/>
          </p:cNvSpPr>
          <p:nvPr/>
        </p:nvSpPr>
        <p:spPr>
          <a:xfrm>
            <a:off x="1476375" y="2047875"/>
            <a:ext cx="33337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92B5B"/>
                </a:solidFill>
              </a:defRPr>
            </a:pPr>
            <a:r>
              <a:rPr sz="1650" b="1" dirty="0">
                <a:solidFill>
                  <a:srgbClr val="092B5B"/>
                </a:solidFill>
              </a:rPr>
              <a:t>Embedded regimes dominate</a:t>
            </a:r>
          </a:p>
        </p:txBody>
      </p:sp>
      <p:sp>
        <p:nvSpPr>
          <p:cNvPr id="9" name="c-body-0">
            <a:extLst>
              <a:ext uri="{FF2B5EF4-FFF2-40B4-BE49-F238E27FC236}">
                <a16:creationId xmlns:a16="http://schemas.microsoft.com/office/drawing/2014/main" id="{BC5E2088-6BD6-4C29-8549-9ED8DD0C7B05}"/>
              </a:ext>
            </a:extLst>
          </p:cNvPr>
          <p:cNvSpPr>
            <a:spLocks noGrp="1"/>
          </p:cNvSpPr>
          <p:nvPr/>
        </p:nvSpPr>
        <p:spPr>
          <a:xfrm>
            <a:off x="4905375" y="2047875"/>
            <a:ext cx="6286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E2430"/>
                </a:solidFill>
              </a:defRPr>
            </a:pPr>
            <a:r>
              <a:rPr sz="1500" b="0" dirty="0">
                <a:solidFill>
                  <a:srgbClr val="1E2430"/>
                </a:solidFill>
              </a:rPr>
              <a:t>C4 occurs ~7 times more often than pure C1b conditions.</a:t>
            </a:r>
          </a:p>
        </p:txBody>
      </p:sp>
      <p:sp>
        <p:nvSpPr>
          <p:cNvPr id="10" name="c-no-1">
            <a:extLst>
              <a:ext uri="{FF2B5EF4-FFF2-40B4-BE49-F238E27FC236}">
                <a16:creationId xmlns:a16="http://schemas.microsoft.com/office/drawing/2014/main" id="{A38EA00E-5D70-4E95-AC1F-D6D697344CE9}"/>
              </a:ext>
            </a:extLst>
          </p:cNvPr>
          <p:cNvSpPr>
            <a:spLocks noGrp="1"/>
          </p:cNvSpPr>
          <p:nvPr/>
        </p:nvSpPr>
        <p:spPr>
          <a:xfrm>
            <a:off x="762000" y="2981325"/>
            <a:ext cx="457200" cy="457200"/>
          </a:xfrm>
          <a:prstGeom prst="rect">
            <a:avLst/>
          </a:prstGeom>
          <a:solidFill>
            <a:srgbClr val="76A82B"/>
          </a:solidFill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1" name="c-title-1">
            <a:extLst>
              <a:ext uri="{FF2B5EF4-FFF2-40B4-BE49-F238E27FC236}">
                <a16:creationId xmlns:a16="http://schemas.microsoft.com/office/drawing/2014/main" id="{EFF7D46E-E53E-4A57-AC2D-871E03D45DFB}"/>
              </a:ext>
            </a:extLst>
          </p:cNvPr>
          <p:cNvSpPr>
            <a:spLocks noGrp="1"/>
          </p:cNvSpPr>
          <p:nvPr/>
        </p:nvSpPr>
        <p:spPr>
          <a:xfrm>
            <a:off x="1476375" y="2981325"/>
            <a:ext cx="33337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92B5B"/>
                </a:solidFill>
              </a:defRPr>
            </a:pPr>
            <a:r>
              <a:rPr sz="1650" b="1">
                <a:solidFill>
                  <a:srgbClr val="092B5B"/>
                </a:solidFill>
              </a:rPr>
              <a:t>Energy relevance is material</a:t>
            </a:r>
          </a:p>
        </p:txBody>
      </p:sp>
      <p:sp>
        <p:nvSpPr>
          <p:cNvPr id="12" name="c-body-1">
            <a:extLst>
              <a:ext uri="{FF2B5EF4-FFF2-40B4-BE49-F238E27FC236}">
                <a16:creationId xmlns:a16="http://schemas.microsoft.com/office/drawing/2014/main" id="{D1532BA6-CA54-4286-A1F7-D6C32E4FA035}"/>
              </a:ext>
            </a:extLst>
          </p:cNvPr>
          <p:cNvSpPr>
            <a:spLocks noGrp="1"/>
          </p:cNvSpPr>
          <p:nvPr/>
        </p:nvSpPr>
        <p:spPr>
          <a:xfrm>
            <a:off x="4905375" y="2981325"/>
            <a:ext cx="6286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E2430"/>
                </a:solidFill>
              </a:defRPr>
            </a:pPr>
            <a:r>
              <a:rPr sz="1500" b="0" dirty="0">
                <a:solidFill>
                  <a:srgbClr val="1E2430"/>
                </a:solidFill>
              </a:rPr>
              <a:t>The final mean attribution </a:t>
            </a:r>
            <a:r>
              <a:rPr lang="ro-RO" sz="1500" dirty="0">
                <a:solidFill>
                  <a:srgbClr val="1E2430"/>
                </a:solidFill>
              </a:rPr>
              <a:t>could reach </a:t>
            </a:r>
            <a:r>
              <a:rPr lang="ro-RO" sz="1500" dirty="0" err="1">
                <a:solidFill>
                  <a:srgbClr val="1E2430"/>
                </a:solidFill>
              </a:rPr>
              <a:t>around</a:t>
            </a:r>
            <a:r>
              <a:rPr lang="ro-RO" sz="1500" dirty="0">
                <a:solidFill>
                  <a:srgbClr val="1E2430"/>
                </a:solidFill>
              </a:rPr>
              <a:t> </a:t>
            </a:r>
            <a:r>
              <a:rPr sz="1500" b="0" dirty="0">
                <a:solidFill>
                  <a:srgbClr val="1E2430"/>
                </a:solidFill>
              </a:rPr>
              <a:t>28 GWh/year, or </a:t>
            </a:r>
            <a:r>
              <a:rPr lang="ro-RO" sz="1500" b="0" dirty="0" err="1">
                <a:solidFill>
                  <a:srgbClr val="1E2430"/>
                </a:solidFill>
              </a:rPr>
              <a:t>around</a:t>
            </a:r>
            <a:r>
              <a:rPr lang="ro-RO" sz="1500" b="0" dirty="0">
                <a:solidFill>
                  <a:srgbClr val="1E2430"/>
                </a:solidFill>
              </a:rPr>
              <a:t> </a:t>
            </a:r>
            <a:r>
              <a:rPr sz="1500" b="0" dirty="0">
                <a:solidFill>
                  <a:srgbClr val="1E2430"/>
                </a:solidFill>
              </a:rPr>
              <a:t>15% of annual production.</a:t>
            </a:r>
          </a:p>
        </p:txBody>
      </p:sp>
      <p:sp>
        <p:nvSpPr>
          <p:cNvPr id="13" name="c-no-2">
            <a:extLst>
              <a:ext uri="{FF2B5EF4-FFF2-40B4-BE49-F238E27FC236}">
                <a16:creationId xmlns:a16="http://schemas.microsoft.com/office/drawing/2014/main" id="{163BECFD-36C7-4002-A925-CC950406069B}"/>
              </a:ext>
            </a:extLst>
          </p:cNvPr>
          <p:cNvSpPr>
            <a:spLocks noGrp="1"/>
          </p:cNvSpPr>
          <p:nvPr/>
        </p:nvSpPr>
        <p:spPr>
          <a:xfrm>
            <a:off x="762000" y="3914775"/>
            <a:ext cx="457200" cy="457200"/>
          </a:xfrm>
          <a:prstGeom prst="rect">
            <a:avLst/>
          </a:prstGeom>
          <a:solidFill>
            <a:srgbClr val="4B2E83"/>
          </a:solidFill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4" name="c-title-2">
            <a:extLst>
              <a:ext uri="{FF2B5EF4-FFF2-40B4-BE49-F238E27FC236}">
                <a16:creationId xmlns:a16="http://schemas.microsoft.com/office/drawing/2014/main" id="{8BAA39EB-3767-428F-A16E-E838A15F6E56}"/>
              </a:ext>
            </a:extLst>
          </p:cNvPr>
          <p:cNvSpPr>
            <a:spLocks noGrp="1"/>
          </p:cNvSpPr>
          <p:nvPr/>
        </p:nvSpPr>
        <p:spPr>
          <a:xfrm>
            <a:off x="1476375" y="3914775"/>
            <a:ext cx="33337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92B5B"/>
                </a:solidFill>
              </a:defRPr>
            </a:pPr>
            <a:r>
              <a:rPr sz="1650" b="1">
                <a:solidFill>
                  <a:srgbClr val="092B5B"/>
                </a:solidFill>
              </a:rPr>
              <a:t>Seasonality matters</a:t>
            </a:r>
          </a:p>
        </p:txBody>
      </p:sp>
      <p:sp>
        <p:nvSpPr>
          <p:cNvPr id="15" name="c-body-2">
            <a:extLst>
              <a:ext uri="{FF2B5EF4-FFF2-40B4-BE49-F238E27FC236}">
                <a16:creationId xmlns:a16="http://schemas.microsoft.com/office/drawing/2014/main" id="{1E6A2243-0949-4408-B51A-F7D6D41A22D0}"/>
              </a:ext>
            </a:extLst>
          </p:cNvPr>
          <p:cNvSpPr>
            <a:spLocks noGrp="1"/>
          </p:cNvSpPr>
          <p:nvPr/>
        </p:nvSpPr>
        <p:spPr>
          <a:xfrm>
            <a:off x="4905375" y="3914775"/>
            <a:ext cx="6286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E2430"/>
                </a:solidFill>
              </a:defRPr>
            </a:pPr>
            <a:r>
              <a:rPr sz="1500" b="0">
                <a:solidFill>
                  <a:srgbClr val="1E2430"/>
                </a:solidFill>
              </a:rPr>
              <a:t>The contribution peaks in spring, when thermal forcing overlaps productive winds.</a:t>
            </a:r>
          </a:p>
        </p:txBody>
      </p:sp>
      <p:sp>
        <p:nvSpPr>
          <p:cNvPr id="16" name="c-no-3">
            <a:extLst>
              <a:ext uri="{FF2B5EF4-FFF2-40B4-BE49-F238E27FC236}">
                <a16:creationId xmlns:a16="http://schemas.microsoft.com/office/drawing/2014/main" id="{0DA46B00-6EF1-46C3-A93E-A503E3C968F7}"/>
              </a:ext>
            </a:extLst>
          </p:cNvPr>
          <p:cNvSpPr>
            <a:spLocks noGrp="1"/>
          </p:cNvSpPr>
          <p:nvPr/>
        </p:nvSpPr>
        <p:spPr>
          <a:xfrm>
            <a:off x="762000" y="4848225"/>
            <a:ext cx="457200" cy="457200"/>
          </a:xfrm>
          <a:prstGeom prst="rect">
            <a:avLst/>
          </a:prstGeom>
          <a:solidFill>
            <a:srgbClr val="4B2E83"/>
          </a:solidFill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7" name="c-title-3">
            <a:extLst>
              <a:ext uri="{FF2B5EF4-FFF2-40B4-BE49-F238E27FC236}">
                <a16:creationId xmlns:a16="http://schemas.microsoft.com/office/drawing/2014/main" id="{0DE304D2-3542-4E00-BBEC-75D463F71905}"/>
              </a:ext>
            </a:extLst>
          </p:cNvPr>
          <p:cNvSpPr>
            <a:spLocks noGrp="1"/>
          </p:cNvSpPr>
          <p:nvPr/>
        </p:nvSpPr>
        <p:spPr>
          <a:xfrm>
            <a:off x="1476375" y="4848225"/>
            <a:ext cx="33337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92B5B"/>
                </a:solidFill>
              </a:defRPr>
            </a:pPr>
            <a:r>
              <a:rPr sz="1650" b="1">
                <a:solidFill>
                  <a:srgbClr val="092B5B"/>
                </a:solidFill>
              </a:rPr>
              <a:t>Method choice matters</a:t>
            </a:r>
          </a:p>
        </p:txBody>
      </p:sp>
      <p:sp>
        <p:nvSpPr>
          <p:cNvPr id="18" name="c-body-3">
            <a:extLst>
              <a:ext uri="{FF2B5EF4-FFF2-40B4-BE49-F238E27FC236}">
                <a16:creationId xmlns:a16="http://schemas.microsoft.com/office/drawing/2014/main" id="{7DA8B5FA-7E20-4176-9682-30D5A13C9338}"/>
              </a:ext>
            </a:extLst>
          </p:cNvPr>
          <p:cNvSpPr>
            <a:spLocks noGrp="1"/>
          </p:cNvSpPr>
          <p:nvPr/>
        </p:nvSpPr>
        <p:spPr>
          <a:xfrm>
            <a:off x="4905375" y="4848225"/>
            <a:ext cx="6286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E2430"/>
                </a:solidFill>
              </a:defRPr>
            </a:pPr>
            <a:r>
              <a:rPr sz="1500" b="0">
                <a:solidFill>
                  <a:srgbClr val="1E2430"/>
                </a:solidFill>
              </a:rPr>
              <a:t>Hourly Shapley allocation conserves energy; PBL-related negative residuals are treated as negligible artefacts.</a:t>
            </a:r>
          </a:p>
        </p:txBody>
      </p:sp>
      <p:sp>
        <p:nvSpPr>
          <p:cNvPr id="19" name="closing">
            <a:extLst>
              <a:ext uri="{FF2B5EF4-FFF2-40B4-BE49-F238E27FC236}">
                <a16:creationId xmlns:a16="http://schemas.microsoft.com/office/drawing/2014/main" id="{7261673B-E15F-4E76-8C3E-B2DC959C19D6}"/>
              </a:ext>
            </a:extLst>
          </p:cNvPr>
          <p:cNvSpPr>
            <a:spLocks noGrp="1"/>
          </p:cNvSpPr>
          <p:nvPr/>
        </p:nvSpPr>
        <p:spPr>
          <a:xfrm>
            <a:off x="1143000" y="5810250"/>
            <a:ext cx="9906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092B5B"/>
                </a:solidFill>
              </a:defRPr>
            </a:pPr>
            <a:r>
              <a:rPr sz="1725" b="1">
                <a:solidFill>
                  <a:srgbClr val="092B5B"/>
                </a:solidFill>
              </a:rPr>
              <a:t>Implication: coastal wind-resource assessment and forecasting should represent sea-breeze regimes explicitly.</a:t>
            </a:r>
          </a:p>
        </p:txBody>
      </p:sp>
      <p:sp>
        <p:nvSpPr>
          <p:cNvPr id="3" name="c-title-0">
            <a:extLst>
              <a:ext uri="{FF2B5EF4-FFF2-40B4-BE49-F238E27FC236}">
                <a16:creationId xmlns:a16="http://schemas.microsoft.com/office/drawing/2014/main" id="{89B2AB8D-63D9-672D-1039-0CD38A8595AE}"/>
              </a:ext>
            </a:extLst>
          </p:cNvPr>
          <p:cNvSpPr>
            <a:spLocks noGrp="1"/>
          </p:cNvSpPr>
          <p:nvPr/>
        </p:nvSpPr>
        <p:spPr>
          <a:xfrm>
            <a:off x="880681" y="1252537"/>
            <a:ext cx="4525137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92B5B"/>
                </a:solidFill>
              </a:defRPr>
            </a:pPr>
            <a:r>
              <a:rPr lang="ro-RO" sz="3600" b="1" dirty="0">
                <a:solidFill>
                  <a:srgbClr val="092B5B"/>
                </a:solidFill>
              </a:rPr>
              <a:t>CONCLUSIONS</a:t>
            </a:r>
            <a:endParaRPr sz="3600" b="1" dirty="0">
              <a:solidFill>
                <a:srgbClr val="092B5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7713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1B100812-AB86-0A38-A8A4-DD71DE7C27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49463"/>
            <a:ext cx="9144000" cy="2387600"/>
          </a:xfrm>
        </p:spPr>
        <p:txBody>
          <a:bodyPr/>
          <a:lstStyle/>
          <a:p>
            <a:r>
              <a:rPr lang="ro-RO" dirty="0" err="1"/>
              <a:t>Thank</a:t>
            </a:r>
            <a:r>
              <a:rPr lang="ro-RO" dirty="0"/>
              <a:t> </a:t>
            </a:r>
            <a:r>
              <a:rPr lang="ro-RO" dirty="0" err="1"/>
              <a:t>you</a:t>
            </a:r>
            <a:r>
              <a:rPr lang="ro-RO" dirty="0"/>
              <a:t> for </a:t>
            </a:r>
            <a:r>
              <a:rPr lang="ro-RO" dirty="0" err="1"/>
              <a:t>atTention</a:t>
            </a:r>
            <a:r>
              <a:rPr lang="ro-RO" dirty="0"/>
              <a:t>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361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4B4B38FB-22DA-5FDC-6390-8460024F60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550" y="1828800"/>
            <a:ext cx="11010900" cy="285750"/>
          </a:xfrm>
        </p:spPr>
        <p:txBody>
          <a:bodyPr anchor="ctr">
            <a:noAutofit/>
          </a:bodyPr>
          <a:lstStyle/>
          <a:p>
            <a:pPr algn="l">
              <a:defRPr sz="1500" b="1">
                <a:solidFill>
                  <a:srgbClr val="092B5B"/>
                </a:solidFill>
              </a:defRPr>
            </a:pPr>
            <a:r>
              <a:rPr sz="1500" b="1">
                <a:solidFill>
                  <a:srgbClr val="092B5B"/>
                </a:solidFill>
                <a:hlinkClick r:id="rId3"/>
              </a:rPr>
              <a:t>Romanian sea-breeze evidence remains limited</a:t>
            </a:r>
          </a:p>
        </p:txBody>
      </p:sp>
      <p:pic>
        <p:nvPicPr>
          <p:cNvPr id="14" name="Imagine 13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90500" y="248653"/>
            <a:ext cx="3714750" cy="864770"/>
          </a:xfrm>
          <a:prstGeom prst="rect">
            <a:avLst/>
          </a:prstGeom>
        </p:spPr>
      </p:pic>
      <p:pic>
        <p:nvPicPr>
          <p:cNvPr id="15" name="Imagine 14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5667375" y="229753"/>
            <a:ext cx="1238250" cy="1026394"/>
          </a:xfrm>
          <a:prstGeom prst="rect">
            <a:avLst/>
          </a:prstGeom>
        </p:spPr>
      </p:pic>
      <p:pic>
        <p:nvPicPr>
          <p:cNvPr id="16" name="Imagine 15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9525000" y="239480"/>
            <a:ext cx="2143125" cy="997414"/>
          </a:xfrm>
          <a:prstGeom prst="rect">
            <a:avLst/>
          </a:prstGeom>
        </p:spPr>
      </p:pic>
      <p:pic>
        <p:nvPicPr>
          <p:cNvPr id="17" name="Imagine 16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666750" y="2639918"/>
            <a:ext cx="5143500" cy="435164"/>
          </a:xfrm>
          <a:prstGeom prst="rect">
            <a:avLst/>
          </a:prstGeom>
        </p:spPr>
      </p:pic>
      <p:sp>
        <p:nvSpPr>
          <p:cNvPr id="8" name="history-caption">
            <a:extLst>
              <a:ext uri="{FF2B5EF4-FFF2-40B4-BE49-F238E27FC236}">
                <a16:creationId xmlns:a16="http://schemas.microsoft.com/office/drawing/2014/main" id="{FA9AD663-0814-4F0B-8EED-7D1E7FD2B3F9}"/>
              </a:ext>
            </a:extLst>
          </p:cNvPr>
          <p:cNvSpPr>
            <a:spLocks noGrp="1"/>
          </p:cNvSpPr>
          <p:nvPr/>
        </p:nvSpPr>
        <p:spPr>
          <a:xfrm>
            <a:off x="857250" y="3476625"/>
            <a:ext cx="4762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4B2E83"/>
                </a:solidFill>
              </a:defRPr>
            </a:pPr>
            <a:r>
              <a:rPr sz="1650" b="1" dirty="0">
                <a:solidFill>
                  <a:srgbClr val="4B2E83"/>
                </a:solidFill>
              </a:rPr>
              <a:t>From Aristotle’s </a:t>
            </a:r>
            <a:r>
              <a:rPr sz="1650" b="1" dirty="0" err="1">
                <a:solidFill>
                  <a:srgbClr val="4B2E83"/>
                </a:solidFill>
              </a:rPr>
              <a:t>Meteorologica</a:t>
            </a:r>
            <a:r>
              <a:rPr sz="1650" b="1" dirty="0">
                <a:solidFill>
                  <a:srgbClr val="4B2E83"/>
                </a:solidFill>
              </a:rPr>
              <a:t> to &gt;3,000 studies</a:t>
            </a:r>
            <a:r>
              <a:rPr lang="ro-RO" sz="1650" b="1" dirty="0">
                <a:solidFill>
                  <a:srgbClr val="4B2E83"/>
                </a:solidFill>
              </a:rPr>
              <a:t> </a:t>
            </a:r>
          </a:p>
          <a:p>
            <a:pPr algn="ctr">
              <a:defRPr sz="1650" b="1">
                <a:solidFill>
                  <a:srgbClr val="4B2E83"/>
                </a:solidFill>
              </a:defRPr>
            </a:pPr>
            <a:r>
              <a:rPr lang="ro-RO" sz="1650" b="1" dirty="0">
                <a:solidFill>
                  <a:srgbClr val="4B2E83"/>
                </a:solidFill>
              </a:rPr>
              <a:t>(Radu et al, 2026)</a:t>
            </a:r>
            <a:endParaRPr sz="1650" b="1" dirty="0">
              <a:solidFill>
                <a:srgbClr val="4B2E83"/>
              </a:solidFill>
            </a:endParaRPr>
          </a:p>
        </p:txBody>
      </p:sp>
      <p:sp>
        <p:nvSpPr>
          <p:cNvPr id="9" name="bullet-1">
            <a:extLst>
              <a:ext uri="{FF2B5EF4-FFF2-40B4-BE49-F238E27FC236}">
                <a16:creationId xmlns:a16="http://schemas.microsoft.com/office/drawing/2014/main" id="{655AB3C9-6570-4926-8317-A579A4E77586}"/>
              </a:ext>
            </a:extLst>
          </p:cNvPr>
          <p:cNvSpPr>
            <a:spLocks noGrp="1"/>
          </p:cNvSpPr>
          <p:nvPr/>
        </p:nvSpPr>
        <p:spPr>
          <a:xfrm>
            <a:off x="6286500" y="2095500"/>
            <a:ext cx="4953000" cy="996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0">
                <a:solidFill>
                  <a:srgbClr val="1E2430"/>
                </a:solidFill>
              </a:defRPr>
            </a:pPr>
            <a:r>
              <a:rPr sz="1575" b="0">
                <a:solidFill>
                  <a:srgbClr val="1E2430"/>
                </a:solidFill>
              </a:rPr>
              <a:t>•  Black Sea studies document circulation structure, aerosols and regional dynamics, but Romanian coastal evidence remains limited.</a:t>
            </a:r>
          </a:p>
        </p:txBody>
      </p:sp>
      <p:sp>
        <p:nvSpPr>
          <p:cNvPr id="10" name="bullet-2">
            <a:extLst>
              <a:ext uri="{FF2B5EF4-FFF2-40B4-BE49-F238E27FC236}">
                <a16:creationId xmlns:a16="http://schemas.microsoft.com/office/drawing/2014/main" id="{5BF4778E-7B06-4967-ADFB-18FD2BD89A01}"/>
              </a:ext>
            </a:extLst>
          </p:cNvPr>
          <p:cNvSpPr>
            <a:spLocks noGrp="1"/>
          </p:cNvSpPr>
          <p:nvPr/>
        </p:nvSpPr>
        <p:spPr>
          <a:xfrm>
            <a:off x="6286500" y="3263900"/>
            <a:ext cx="4953000" cy="996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0">
                <a:solidFill>
                  <a:srgbClr val="1E2430"/>
                </a:solidFill>
              </a:defRPr>
            </a:pPr>
            <a:r>
              <a:rPr sz="1575" b="0">
                <a:solidFill>
                  <a:srgbClr val="1E2430"/>
                </a:solidFill>
              </a:rPr>
              <a:t>•  Sea breezes alter wind, temperature, convection, air quality—and the operating wind seen by coastal turbines.</a:t>
            </a:r>
          </a:p>
        </p:txBody>
      </p:sp>
      <p:sp>
        <p:nvSpPr>
          <p:cNvPr id="11" name="bullet-3">
            <a:extLst>
              <a:ext uri="{FF2B5EF4-FFF2-40B4-BE49-F238E27FC236}">
                <a16:creationId xmlns:a16="http://schemas.microsoft.com/office/drawing/2014/main" id="{AEA052F8-EDAB-4309-BDD6-EA9099F0688B}"/>
              </a:ext>
            </a:extLst>
          </p:cNvPr>
          <p:cNvSpPr>
            <a:spLocks noGrp="1"/>
          </p:cNvSpPr>
          <p:nvPr/>
        </p:nvSpPr>
        <p:spPr>
          <a:xfrm>
            <a:off x="6286500" y="4432300"/>
            <a:ext cx="4953000" cy="996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0">
                <a:solidFill>
                  <a:srgbClr val="1E2430"/>
                </a:solidFill>
              </a:defRPr>
            </a:pPr>
            <a:r>
              <a:rPr sz="1575" b="0">
                <a:solidFill>
                  <a:srgbClr val="1E2430"/>
                </a:solidFill>
              </a:rPr>
              <a:t>•  The open question is no longer whether they occur, but how often they matter for energy production.</a:t>
            </a:r>
          </a:p>
        </p:txBody>
      </p:sp>
      <p:sp>
        <p:nvSpPr>
          <p:cNvPr id="12" name="takeaway">
            <a:extLst>
              <a:ext uri="{FF2B5EF4-FFF2-40B4-BE49-F238E27FC236}">
                <a16:creationId xmlns:a16="http://schemas.microsoft.com/office/drawing/2014/main" id="{6BE9E581-F430-478F-B949-6B2981DA040C}"/>
              </a:ext>
            </a:extLst>
          </p:cNvPr>
          <p:cNvSpPr>
            <a:spLocks noGrp="1"/>
          </p:cNvSpPr>
          <p:nvPr/>
        </p:nvSpPr>
        <p:spPr>
          <a:xfrm>
            <a:off x="952500" y="5429250"/>
            <a:ext cx="10287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092B5B"/>
                </a:solidFill>
              </a:defRPr>
            </a:pPr>
            <a:r>
              <a:rPr sz="1800" b="1">
                <a:solidFill>
                  <a:srgbClr val="092B5B"/>
                </a:solidFill>
              </a:rPr>
              <a:t>Knowledge gap → quantify the energy relevance of objectively detected regimes.</a:t>
            </a:r>
          </a:p>
        </p:txBody>
      </p:sp>
    </p:spTree>
    <p:extLst>
      <p:ext uri="{BB962C8B-B14F-4D97-AF65-F5344CB8AC3E}">
        <p14:creationId xmlns:p14="http://schemas.microsoft.com/office/powerpoint/2010/main" val="815771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4B4B38FB-22DA-5FDC-6390-8460024F60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550" y="1828800"/>
            <a:ext cx="11010900" cy="285750"/>
          </a:xfrm>
        </p:spPr>
        <p:txBody>
          <a:bodyPr anchor="ctr">
            <a:noAutofit/>
          </a:bodyPr>
          <a:lstStyle/>
          <a:p>
            <a:pPr algn="l">
              <a:defRPr sz="1500" b="1">
                <a:solidFill>
                  <a:srgbClr val="092B5B"/>
                </a:solidFill>
              </a:defRPr>
            </a:pPr>
            <a:r>
              <a:rPr sz="1500" b="1">
                <a:solidFill>
                  <a:srgbClr val="092B5B"/>
                </a:solidFill>
                <a:hlinkClick r:id="rId3"/>
              </a:rPr>
              <a:t>Pecineaga links coastal meteorology to operating turbines</a:t>
            </a:r>
          </a:p>
        </p:txBody>
      </p:sp>
      <p:pic>
        <p:nvPicPr>
          <p:cNvPr id="23" name="Imagine 2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90500" y="248653"/>
            <a:ext cx="3714750" cy="864770"/>
          </a:xfrm>
          <a:prstGeom prst="rect">
            <a:avLst/>
          </a:prstGeom>
        </p:spPr>
      </p:pic>
      <p:pic>
        <p:nvPicPr>
          <p:cNvPr id="24" name="Imagine 23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5667375" y="229753"/>
            <a:ext cx="1238250" cy="1026394"/>
          </a:xfrm>
          <a:prstGeom prst="rect">
            <a:avLst/>
          </a:prstGeom>
        </p:spPr>
      </p:pic>
      <p:pic>
        <p:nvPicPr>
          <p:cNvPr id="25" name="Imagine 24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9525000" y="239480"/>
            <a:ext cx="2143125" cy="997414"/>
          </a:xfrm>
          <a:prstGeom prst="rect">
            <a:avLst/>
          </a:prstGeom>
        </p:spPr>
      </p:pic>
      <p:sp>
        <p:nvSpPr>
          <p:cNvPr id="7" name="location">
            <a:extLst>
              <a:ext uri="{FF2B5EF4-FFF2-40B4-BE49-F238E27FC236}">
                <a16:creationId xmlns:a16="http://schemas.microsoft.com/office/drawing/2014/main" id="{C2298E88-1EC8-4B8E-BFB7-8BC37DD88F02}"/>
              </a:ext>
            </a:extLst>
          </p:cNvPr>
          <p:cNvSpPr>
            <a:spLocks noGrp="1"/>
          </p:cNvSpPr>
          <p:nvPr/>
        </p:nvSpPr>
        <p:spPr>
          <a:xfrm>
            <a:off x="809624" y="2095500"/>
            <a:ext cx="5114925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092B5B"/>
                </a:solidFill>
              </a:defRPr>
            </a:pPr>
            <a:r>
              <a:rPr sz="2100" b="1" dirty="0">
                <a:solidFill>
                  <a:srgbClr val="092B5B"/>
                </a:solidFill>
              </a:rPr>
              <a:t>SOUTH-EAST ROMANIA</a:t>
            </a:r>
          </a:p>
          <a:p>
            <a:pPr algn="l">
              <a:defRPr sz="2100" b="1">
                <a:solidFill>
                  <a:srgbClr val="092B5B"/>
                </a:solidFill>
              </a:defRPr>
            </a:pPr>
            <a:r>
              <a:rPr sz="2100" b="1" dirty="0">
                <a:solidFill>
                  <a:srgbClr val="092B5B"/>
                </a:solidFill>
              </a:rPr>
              <a:t>Southern Dobrogea · Black Sea coastal sector</a:t>
            </a:r>
          </a:p>
        </p:txBody>
      </p:sp>
      <p:sp>
        <p:nvSpPr>
          <p:cNvPr id="8" name="coordinates">
            <a:extLst>
              <a:ext uri="{FF2B5EF4-FFF2-40B4-BE49-F238E27FC236}">
                <a16:creationId xmlns:a16="http://schemas.microsoft.com/office/drawing/2014/main" id="{A2357323-10A5-475B-8131-31C3B850E3D3}"/>
              </a:ext>
            </a:extLst>
          </p:cNvPr>
          <p:cNvSpPr>
            <a:spLocks noGrp="1"/>
          </p:cNvSpPr>
          <p:nvPr/>
        </p:nvSpPr>
        <p:spPr>
          <a:xfrm>
            <a:off x="809624" y="2903537"/>
            <a:ext cx="4762500" cy="809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606A78"/>
                </a:solidFill>
              </a:defRPr>
            </a:pPr>
            <a:r>
              <a:rPr sz="1500" b="0" dirty="0">
                <a:solidFill>
                  <a:srgbClr val="606A78"/>
                </a:solidFill>
              </a:rPr>
              <a:t>Wind-farm / land reference: 43.9148°N, 28.4709°E</a:t>
            </a:r>
          </a:p>
          <a:p>
            <a:pPr algn="l">
              <a:defRPr sz="1500" b="0">
                <a:solidFill>
                  <a:srgbClr val="606A78"/>
                </a:solidFill>
              </a:defRPr>
            </a:pPr>
            <a:r>
              <a:rPr sz="1500" b="0" dirty="0">
                <a:solidFill>
                  <a:srgbClr val="606A78"/>
                </a:solidFill>
              </a:rPr>
              <a:t>Marine reference: 43.8922°N, 28.6941°E</a:t>
            </a:r>
          </a:p>
        </p:txBody>
      </p:sp>
      <p:sp>
        <p:nvSpPr>
          <p:cNvPr id="9" name="fact-0">
            <a:extLst>
              <a:ext uri="{FF2B5EF4-FFF2-40B4-BE49-F238E27FC236}">
                <a16:creationId xmlns:a16="http://schemas.microsoft.com/office/drawing/2014/main" id="{B6145038-2DC9-4C3F-97C5-A3F906AE4C51}"/>
              </a:ext>
            </a:extLst>
          </p:cNvPr>
          <p:cNvSpPr>
            <a:spLocks noGrp="1"/>
          </p:cNvSpPr>
          <p:nvPr/>
        </p:nvSpPr>
        <p:spPr>
          <a:xfrm>
            <a:off x="6096000" y="2143125"/>
            <a:ext cx="2286000" cy="1285875"/>
          </a:xfrm>
          <a:prstGeom prst="roundRect">
            <a:avLst>
              <a:gd name="adj" fmla="val 2963"/>
            </a:avLst>
          </a:prstGeom>
          <a:solidFill>
            <a:srgbClr val="F3F1F0"/>
          </a:solidFill>
          <a:ln w="9525">
            <a:solidFill>
              <a:srgbClr val="D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fact-value-0">
            <a:extLst>
              <a:ext uri="{FF2B5EF4-FFF2-40B4-BE49-F238E27FC236}">
                <a16:creationId xmlns:a16="http://schemas.microsoft.com/office/drawing/2014/main" id="{FCDE909F-26A2-4414-A370-CE9C1D1ADD1F}"/>
              </a:ext>
            </a:extLst>
          </p:cNvPr>
          <p:cNvSpPr>
            <a:spLocks noGrp="1"/>
          </p:cNvSpPr>
          <p:nvPr/>
        </p:nvSpPr>
        <p:spPr>
          <a:xfrm>
            <a:off x="6267450" y="2314575"/>
            <a:ext cx="19431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550" b="1">
                <a:solidFill>
                  <a:srgbClr val="4B2E83"/>
                </a:solidFill>
              </a:defRPr>
            </a:pPr>
            <a:r>
              <a:rPr sz="2550" b="1">
                <a:solidFill>
                  <a:srgbClr val="4B2E83"/>
                </a:solidFill>
              </a:rPr>
              <a:t>8</a:t>
            </a:r>
          </a:p>
        </p:txBody>
      </p:sp>
      <p:sp>
        <p:nvSpPr>
          <p:cNvPr id="11" name="fact-label-0">
            <a:extLst>
              <a:ext uri="{FF2B5EF4-FFF2-40B4-BE49-F238E27FC236}">
                <a16:creationId xmlns:a16="http://schemas.microsoft.com/office/drawing/2014/main" id="{B6D1EA77-84A9-4667-98ED-80C495BB59BF}"/>
              </a:ext>
            </a:extLst>
          </p:cNvPr>
          <p:cNvSpPr>
            <a:spLocks noGrp="1"/>
          </p:cNvSpPr>
          <p:nvPr/>
        </p:nvSpPr>
        <p:spPr>
          <a:xfrm>
            <a:off x="6267450" y="2828925"/>
            <a:ext cx="19431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0">
                <a:solidFill>
                  <a:srgbClr val="1E2430"/>
                </a:solidFill>
              </a:defRPr>
            </a:pPr>
            <a:r>
              <a:rPr sz="1350" b="0">
                <a:solidFill>
                  <a:srgbClr val="1E2430"/>
                </a:solidFill>
              </a:rPr>
              <a:t>SG170 turbines</a:t>
            </a:r>
          </a:p>
        </p:txBody>
      </p:sp>
      <p:sp>
        <p:nvSpPr>
          <p:cNvPr id="12" name="fact-1">
            <a:extLst>
              <a:ext uri="{FF2B5EF4-FFF2-40B4-BE49-F238E27FC236}">
                <a16:creationId xmlns:a16="http://schemas.microsoft.com/office/drawing/2014/main" id="{0B154C80-E767-4437-9B23-AD12065BC025}"/>
              </a:ext>
            </a:extLst>
          </p:cNvPr>
          <p:cNvSpPr>
            <a:spLocks noGrp="1"/>
          </p:cNvSpPr>
          <p:nvPr/>
        </p:nvSpPr>
        <p:spPr>
          <a:xfrm>
            <a:off x="8763000" y="2143125"/>
            <a:ext cx="2286000" cy="1285875"/>
          </a:xfrm>
          <a:prstGeom prst="roundRect">
            <a:avLst>
              <a:gd name="adj" fmla="val 2963"/>
            </a:avLst>
          </a:prstGeom>
          <a:solidFill>
            <a:srgbClr val="F3F1F0"/>
          </a:solidFill>
          <a:ln w="9525">
            <a:solidFill>
              <a:srgbClr val="D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fact-value-1">
            <a:extLst>
              <a:ext uri="{FF2B5EF4-FFF2-40B4-BE49-F238E27FC236}">
                <a16:creationId xmlns:a16="http://schemas.microsoft.com/office/drawing/2014/main" id="{5EF6C133-CD48-49CA-830C-80591A3A3463}"/>
              </a:ext>
            </a:extLst>
          </p:cNvPr>
          <p:cNvSpPr>
            <a:spLocks noGrp="1"/>
          </p:cNvSpPr>
          <p:nvPr/>
        </p:nvSpPr>
        <p:spPr>
          <a:xfrm>
            <a:off x="8934450" y="2314575"/>
            <a:ext cx="19431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550" b="1">
                <a:solidFill>
                  <a:srgbClr val="4B2E83"/>
                </a:solidFill>
              </a:defRPr>
            </a:pPr>
            <a:r>
              <a:rPr sz="2550" b="1">
                <a:solidFill>
                  <a:srgbClr val="4B2E83"/>
                </a:solidFill>
              </a:rPr>
              <a:t>48 MW</a:t>
            </a:r>
          </a:p>
        </p:txBody>
      </p:sp>
      <p:sp>
        <p:nvSpPr>
          <p:cNvPr id="14" name="fact-label-1">
            <a:extLst>
              <a:ext uri="{FF2B5EF4-FFF2-40B4-BE49-F238E27FC236}">
                <a16:creationId xmlns:a16="http://schemas.microsoft.com/office/drawing/2014/main" id="{81BDA4A4-E425-4487-A91F-216C94115B49}"/>
              </a:ext>
            </a:extLst>
          </p:cNvPr>
          <p:cNvSpPr>
            <a:spLocks noGrp="1"/>
          </p:cNvSpPr>
          <p:nvPr/>
        </p:nvSpPr>
        <p:spPr>
          <a:xfrm>
            <a:off x="8934450" y="2828925"/>
            <a:ext cx="19431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0">
                <a:solidFill>
                  <a:srgbClr val="1E2430"/>
                </a:solidFill>
              </a:defRPr>
            </a:pPr>
            <a:r>
              <a:rPr sz="1350" b="0">
                <a:solidFill>
                  <a:srgbClr val="1E2430"/>
                </a:solidFill>
              </a:rPr>
              <a:t>installed capacity</a:t>
            </a:r>
          </a:p>
        </p:txBody>
      </p:sp>
      <p:sp>
        <p:nvSpPr>
          <p:cNvPr id="15" name="fact-2">
            <a:extLst>
              <a:ext uri="{FF2B5EF4-FFF2-40B4-BE49-F238E27FC236}">
                <a16:creationId xmlns:a16="http://schemas.microsoft.com/office/drawing/2014/main" id="{9BA859B6-7311-4E51-8297-01A02B157971}"/>
              </a:ext>
            </a:extLst>
          </p:cNvPr>
          <p:cNvSpPr>
            <a:spLocks noGrp="1"/>
          </p:cNvSpPr>
          <p:nvPr/>
        </p:nvSpPr>
        <p:spPr>
          <a:xfrm>
            <a:off x="6096000" y="3857625"/>
            <a:ext cx="2286000" cy="1285875"/>
          </a:xfrm>
          <a:prstGeom prst="roundRect">
            <a:avLst>
              <a:gd name="adj" fmla="val 2963"/>
            </a:avLst>
          </a:prstGeom>
          <a:solidFill>
            <a:srgbClr val="F3F1F0"/>
          </a:solidFill>
          <a:ln w="9525">
            <a:solidFill>
              <a:srgbClr val="D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fact-value-2">
            <a:extLst>
              <a:ext uri="{FF2B5EF4-FFF2-40B4-BE49-F238E27FC236}">
                <a16:creationId xmlns:a16="http://schemas.microsoft.com/office/drawing/2014/main" id="{882065AA-EBEB-4AEE-B174-53123C966BF6}"/>
              </a:ext>
            </a:extLst>
          </p:cNvPr>
          <p:cNvSpPr>
            <a:spLocks noGrp="1"/>
          </p:cNvSpPr>
          <p:nvPr/>
        </p:nvSpPr>
        <p:spPr>
          <a:xfrm>
            <a:off x="6267450" y="4029075"/>
            <a:ext cx="19431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550" b="1">
                <a:solidFill>
                  <a:srgbClr val="4B2E83"/>
                </a:solidFill>
              </a:defRPr>
            </a:pPr>
            <a:r>
              <a:rPr sz="2550" b="1">
                <a:solidFill>
                  <a:srgbClr val="4B2E83"/>
                </a:solidFill>
              </a:rPr>
              <a:t>135 m</a:t>
            </a:r>
          </a:p>
        </p:txBody>
      </p:sp>
      <p:sp>
        <p:nvSpPr>
          <p:cNvPr id="17" name="fact-label-2">
            <a:extLst>
              <a:ext uri="{FF2B5EF4-FFF2-40B4-BE49-F238E27FC236}">
                <a16:creationId xmlns:a16="http://schemas.microsoft.com/office/drawing/2014/main" id="{3F1863E3-813E-4664-8D2B-302CA45BD6F5}"/>
              </a:ext>
            </a:extLst>
          </p:cNvPr>
          <p:cNvSpPr>
            <a:spLocks noGrp="1"/>
          </p:cNvSpPr>
          <p:nvPr/>
        </p:nvSpPr>
        <p:spPr>
          <a:xfrm>
            <a:off x="6267450" y="4543425"/>
            <a:ext cx="19431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0">
                <a:solidFill>
                  <a:srgbClr val="1E2430"/>
                </a:solidFill>
              </a:defRPr>
            </a:pPr>
            <a:r>
              <a:rPr sz="1350" b="0">
                <a:solidFill>
                  <a:srgbClr val="1E2430"/>
                </a:solidFill>
              </a:rPr>
              <a:t>hub height</a:t>
            </a:r>
          </a:p>
        </p:txBody>
      </p:sp>
      <p:sp>
        <p:nvSpPr>
          <p:cNvPr id="18" name="fact-3">
            <a:extLst>
              <a:ext uri="{FF2B5EF4-FFF2-40B4-BE49-F238E27FC236}">
                <a16:creationId xmlns:a16="http://schemas.microsoft.com/office/drawing/2014/main" id="{0B9B62DC-7BCC-4E5D-84B8-065810C018F3}"/>
              </a:ext>
            </a:extLst>
          </p:cNvPr>
          <p:cNvSpPr>
            <a:spLocks noGrp="1"/>
          </p:cNvSpPr>
          <p:nvPr/>
        </p:nvSpPr>
        <p:spPr>
          <a:xfrm>
            <a:off x="8763000" y="3857625"/>
            <a:ext cx="2286000" cy="1285875"/>
          </a:xfrm>
          <a:prstGeom prst="roundRect">
            <a:avLst>
              <a:gd name="adj" fmla="val 2963"/>
            </a:avLst>
          </a:prstGeom>
          <a:solidFill>
            <a:srgbClr val="F3F1F0"/>
          </a:solidFill>
          <a:ln w="9525">
            <a:solidFill>
              <a:srgbClr val="D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fact-value-3">
            <a:extLst>
              <a:ext uri="{FF2B5EF4-FFF2-40B4-BE49-F238E27FC236}">
                <a16:creationId xmlns:a16="http://schemas.microsoft.com/office/drawing/2014/main" id="{68F416DE-D2F2-47D3-AB1A-2C5E697392BE}"/>
              </a:ext>
            </a:extLst>
          </p:cNvPr>
          <p:cNvSpPr>
            <a:spLocks noGrp="1"/>
          </p:cNvSpPr>
          <p:nvPr/>
        </p:nvSpPr>
        <p:spPr>
          <a:xfrm>
            <a:off x="8934450" y="4029075"/>
            <a:ext cx="19431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550" b="1">
                <a:solidFill>
                  <a:srgbClr val="4B2E83"/>
                </a:solidFill>
              </a:defRPr>
            </a:pPr>
            <a:r>
              <a:rPr sz="2550" b="1" dirty="0">
                <a:solidFill>
                  <a:srgbClr val="4B2E83"/>
                </a:solidFill>
              </a:rPr>
              <a:t>1999–202</a:t>
            </a:r>
            <a:r>
              <a:rPr lang="ro-RO" sz="2550" b="1" dirty="0">
                <a:solidFill>
                  <a:srgbClr val="4B2E83"/>
                </a:solidFill>
              </a:rPr>
              <a:t>4</a:t>
            </a:r>
            <a:endParaRPr sz="2550" b="1" dirty="0">
              <a:solidFill>
                <a:srgbClr val="4B2E83"/>
              </a:solidFill>
            </a:endParaRPr>
          </a:p>
        </p:txBody>
      </p:sp>
      <p:sp>
        <p:nvSpPr>
          <p:cNvPr id="20" name="fact-label-3">
            <a:extLst>
              <a:ext uri="{FF2B5EF4-FFF2-40B4-BE49-F238E27FC236}">
                <a16:creationId xmlns:a16="http://schemas.microsoft.com/office/drawing/2014/main" id="{86BDD617-0B9D-4428-AB01-7B3EB290D0A8}"/>
              </a:ext>
            </a:extLst>
          </p:cNvPr>
          <p:cNvSpPr>
            <a:spLocks noGrp="1"/>
          </p:cNvSpPr>
          <p:nvPr/>
        </p:nvSpPr>
        <p:spPr>
          <a:xfrm>
            <a:off x="8934450" y="4543425"/>
            <a:ext cx="19431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0">
                <a:solidFill>
                  <a:srgbClr val="1E2430"/>
                </a:solidFill>
              </a:defRPr>
            </a:pPr>
            <a:r>
              <a:rPr sz="1350" b="0">
                <a:solidFill>
                  <a:srgbClr val="1E2430"/>
                </a:solidFill>
              </a:rPr>
              <a:t>analysis period</a:t>
            </a:r>
          </a:p>
        </p:txBody>
      </p:sp>
      <p:sp>
        <p:nvSpPr>
          <p:cNvPr id="21" name="study-question">
            <a:extLst>
              <a:ext uri="{FF2B5EF4-FFF2-40B4-BE49-F238E27FC236}">
                <a16:creationId xmlns:a16="http://schemas.microsoft.com/office/drawing/2014/main" id="{E9C8FF48-A635-4333-9C4C-8EA5429A7A5E}"/>
              </a:ext>
            </a:extLst>
          </p:cNvPr>
          <p:cNvSpPr>
            <a:spLocks noGrp="1"/>
          </p:cNvSpPr>
          <p:nvPr/>
        </p:nvSpPr>
        <p:spPr>
          <a:xfrm>
            <a:off x="1047750" y="6003926"/>
            <a:ext cx="10096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092B5B"/>
                </a:solidFill>
              </a:defRPr>
            </a:pPr>
            <a:r>
              <a:rPr sz="1800" b="1" dirty="0">
                <a:solidFill>
                  <a:srgbClr val="092B5B"/>
                </a:solidFill>
              </a:rPr>
              <a:t>How much of the park’s production is associated with pure and embedded sea-breeze regimes?</a:t>
            </a:r>
          </a:p>
        </p:txBody>
      </p:sp>
      <p:pic>
        <p:nvPicPr>
          <p:cNvPr id="4" name="Imagine 3">
            <a:extLst>
              <a:ext uri="{FF2B5EF4-FFF2-40B4-BE49-F238E27FC236}">
                <a16:creationId xmlns:a16="http://schemas.microsoft.com/office/drawing/2014/main" id="{819274AE-14B0-8392-CDC8-8714D00943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1009" y="3619660"/>
            <a:ext cx="3554111" cy="2000250"/>
          </a:xfrm>
          <a:prstGeom prst="rect">
            <a:avLst/>
          </a:prstGeom>
        </p:spPr>
      </p:pic>
      <p:pic>
        <p:nvPicPr>
          <p:cNvPr id="6" name="Grafic 5" descr="Marker with solid fill">
            <a:extLst>
              <a:ext uri="{FF2B5EF4-FFF2-40B4-BE49-F238E27FC236}">
                <a16:creationId xmlns:a16="http://schemas.microsoft.com/office/drawing/2014/main" id="{B0C0A6DF-21FC-E8E9-C43D-13190E65F1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46701" y="5076905"/>
            <a:ext cx="350520" cy="350520"/>
          </a:xfrm>
          <a:prstGeom prst="rect">
            <a:avLst/>
          </a:prstGeom>
        </p:spPr>
      </p:pic>
      <p:sp>
        <p:nvSpPr>
          <p:cNvPr id="22" name="study-question">
            <a:extLst>
              <a:ext uri="{FF2B5EF4-FFF2-40B4-BE49-F238E27FC236}">
                <a16:creationId xmlns:a16="http://schemas.microsoft.com/office/drawing/2014/main" id="{8541D488-E21F-B929-A106-47A46C6CEA3D}"/>
              </a:ext>
            </a:extLst>
          </p:cNvPr>
          <p:cNvSpPr>
            <a:spLocks noGrp="1"/>
          </p:cNvSpPr>
          <p:nvPr/>
        </p:nvSpPr>
        <p:spPr>
          <a:xfrm>
            <a:off x="984249" y="5667375"/>
            <a:ext cx="4019551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092B5B"/>
                </a:solidFill>
              </a:defRPr>
            </a:pPr>
            <a:endParaRPr sz="1800" b="1" dirty="0">
              <a:solidFill>
                <a:srgbClr val="092B5B"/>
              </a:solidFill>
            </a:endParaRPr>
          </a:p>
        </p:txBody>
      </p:sp>
      <p:sp>
        <p:nvSpPr>
          <p:cNvPr id="26" name="CasetăText 25">
            <a:extLst>
              <a:ext uri="{FF2B5EF4-FFF2-40B4-BE49-F238E27FC236}">
                <a16:creationId xmlns:a16="http://schemas.microsoft.com/office/drawing/2014/main" id="{6C2AC25E-D0D6-6A2C-B28B-7E61AE9F4CB5}"/>
              </a:ext>
            </a:extLst>
          </p:cNvPr>
          <p:cNvSpPr txBox="1"/>
          <p:nvPr/>
        </p:nvSpPr>
        <p:spPr>
          <a:xfrm>
            <a:off x="984249" y="5597049"/>
            <a:ext cx="3145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dirty="0"/>
              <a:t>Pecineaga </a:t>
            </a:r>
            <a:r>
              <a:rPr lang="ro-RO" dirty="0" err="1"/>
              <a:t>wind</a:t>
            </a:r>
            <a:r>
              <a:rPr lang="ro-RO" dirty="0"/>
              <a:t> farm </a:t>
            </a:r>
            <a:r>
              <a:rPr lang="ro-RO" dirty="0" err="1"/>
              <a:t>localization</a:t>
            </a:r>
            <a:endParaRPr lang="en-US" dirty="0"/>
          </a:p>
        </p:txBody>
      </p:sp>
      <p:pic>
        <p:nvPicPr>
          <p:cNvPr id="27" name="Imagine 26" descr="Eurowind Energy Romania Inaugurates the Pecineaga Wind Farm">
            <a:extLst>
              <a:ext uri="{FF2B5EF4-FFF2-40B4-BE49-F238E27FC236}">
                <a16:creationId xmlns:a16="http://schemas.microsoft.com/office/drawing/2014/main" id="{956E9E44-F569-FBBD-5D5B-92B066CFF81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9264" r="13641"/>
          <a:stretch>
            <a:fillRect/>
          </a:stretch>
        </p:blipFill>
        <p:spPr>
          <a:xfrm>
            <a:off x="3905250" y="4084384"/>
            <a:ext cx="1943101" cy="1417734"/>
          </a:xfrm>
          <a:prstGeom prst="rect">
            <a:avLst/>
          </a:prstGeom>
        </p:spPr>
      </p:pic>
      <p:sp>
        <p:nvSpPr>
          <p:cNvPr id="3" name="CasetăText 2">
            <a:extLst>
              <a:ext uri="{FF2B5EF4-FFF2-40B4-BE49-F238E27FC236}">
                <a16:creationId xmlns:a16="http://schemas.microsoft.com/office/drawing/2014/main" id="{F80FC32C-3194-4D5F-9AD7-F4757B5D92F3}"/>
              </a:ext>
            </a:extLst>
          </p:cNvPr>
          <p:cNvSpPr txBox="1"/>
          <p:nvPr/>
        </p:nvSpPr>
        <p:spPr>
          <a:xfrm>
            <a:off x="6083299" y="5248959"/>
            <a:ext cx="50609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 </a:t>
            </a:r>
            <a:r>
              <a:rPr lang="en-US" b="1" dirty="0" err="1"/>
              <a:t>Pecineaga</a:t>
            </a:r>
            <a:r>
              <a:rPr lang="en-US" b="1" dirty="0"/>
              <a:t> wind farm</a:t>
            </a:r>
            <a:r>
              <a:rPr lang="en-US" dirty="0"/>
              <a:t> was officially inaugurated by </a:t>
            </a:r>
            <a:r>
              <a:rPr lang="en-US" dirty="0">
                <a:hlinkClick r:id="rId10"/>
              </a:rPr>
              <a:t>Eurowind Energy</a:t>
            </a:r>
            <a:r>
              <a:rPr lang="en-US" dirty="0"/>
              <a:t> on </a:t>
            </a:r>
            <a:r>
              <a:rPr lang="en-US" b="1" dirty="0"/>
              <a:t>April 29, 2026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15771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4B4B38FB-22DA-5FDC-6390-8460024F60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550" y="1828800"/>
            <a:ext cx="11010900" cy="285750"/>
          </a:xfrm>
        </p:spPr>
        <p:txBody>
          <a:bodyPr anchor="ctr">
            <a:noAutofit/>
          </a:bodyPr>
          <a:lstStyle/>
          <a:p>
            <a:pPr algn="l">
              <a:defRPr sz="1500" b="1">
                <a:solidFill>
                  <a:srgbClr val="092B5B"/>
                </a:solidFill>
              </a:defRPr>
            </a:pPr>
            <a:r>
              <a:rPr sz="1500" b="1">
                <a:solidFill>
                  <a:srgbClr val="092B5B"/>
                </a:solidFill>
                <a:hlinkClick r:id="rId3"/>
              </a:rPr>
              <a:t>Detection evolved from expert screening to an objective hourly method</a:t>
            </a:r>
          </a:p>
        </p:txBody>
      </p:sp>
      <p:pic>
        <p:nvPicPr>
          <p:cNvPr id="21" name="Imagine 20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90500" y="248653"/>
            <a:ext cx="3714750" cy="864770"/>
          </a:xfrm>
          <a:prstGeom prst="rect">
            <a:avLst/>
          </a:prstGeom>
        </p:spPr>
      </p:pic>
      <p:pic>
        <p:nvPicPr>
          <p:cNvPr id="22" name="Imagine 21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5667375" y="229753"/>
            <a:ext cx="1238250" cy="1026394"/>
          </a:xfrm>
          <a:prstGeom prst="rect">
            <a:avLst/>
          </a:prstGeom>
        </p:spPr>
      </p:pic>
      <p:pic>
        <p:nvPicPr>
          <p:cNvPr id="23" name="Imagine 22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9525000" y="239480"/>
            <a:ext cx="2143125" cy="997414"/>
          </a:xfrm>
          <a:prstGeom prst="rect">
            <a:avLst/>
          </a:prstGeom>
        </p:spPr>
      </p:pic>
      <p:sp>
        <p:nvSpPr>
          <p:cNvPr id="7" name="step-no-0">
            <a:extLst>
              <a:ext uri="{FF2B5EF4-FFF2-40B4-BE49-F238E27FC236}">
                <a16:creationId xmlns:a16="http://schemas.microsoft.com/office/drawing/2014/main" id="{47C8171A-694E-4C1C-AC04-FFF9D9015C75}"/>
              </a:ext>
            </a:extLst>
          </p:cNvPr>
          <p:cNvSpPr>
            <a:spLocks noGrp="1"/>
          </p:cNvSpPr>
          <p:nvPr/>
        </p:nvSpPr>
        <p:spPr>
          <a:xfrm>
            <a:off x="619125" y="2143125"/>
            <a:ext cx="438150" cy="438150"/>
          </a:xfrm>
          <a:prstGeom prst="rect">
            <a:avLst/>
          </a:prstGeom>
          <a:solidFill>
            <a:srgbClr val="4B2E83"/>
          </a:solidFill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8" name="step-title-0">
            <a:extLst>
              <a:ext uri="{FF2B5EF4-FFF2-40B4-BE49-F238E27FC236}">
                <a16:creationId xmlns:a16="http://schemas.microsoft.com/office/drawing/2014/main" id="{E3BF30B3-2C7A-417C-86C1-84465372AF74}"/>
              </a:ext>
            </a:extLst>
          </p:cNvPr>
          <p:cNvSpPr>
            <a:spLocks noGrp="1"/>
          </p:cNvSpPr>
          <p:nvPr/>
        </p:nvSpPr>
        <p:spPr>
          <a:xfrm>
            <a:off x="619125" y="2762250"/>
            <a:ext cx="2381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92B5B"/>
                </a:solidFill>
              </a:defRPr>
            </a:pPr>
            <a:r>
              <a:rPr sz="1650" b="1">
                <a:solidFill>
                  <a:srgbClr val="092B5B"/>
                </a:solidFill>
              </a:rPr>
              <a:t>Empirical screening</a:t>
            </a:r>
          </a:p>
        </p:txBody>
      </p:sp>
      <p:sp>
        <p:nvSpPr>
          <p:cNvPr id="9" name="step-body-0">
            <a:extLst>
              <a:ext uri="{FF2B5EF4-FFF2-40B4-BE49-F238E27FC236}">
                <a16:creationId xmlns:a16="http://schemas.microsoft.com/office/drawing/2014/main" id="{D8F6D631-E7F9-413D-A9D5-96AB31511EA5}"/>
              </a:ext>
            </a:extLst>
          </p:cNvPr>
          <p:cNvSpPr>
            <a:spLocks noGrp="1"/>
          </p:cNvSpPr>
          <p:nvPr/>
        </p:nvSpPr>
        <p:spPr>
          <a:xfrm>
            <a:off x="619125" y="3333750"/>
            <a:ext cx="23812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E2430"/>
                </a:solidFill>
              </a:defRPr>
            </a:pPr>
            <a:r>
              <a:rPr sz="1425" b="0">
                <a:solidFill>
                  <a:srgbClr val="1E2430"/>
                </a:solidFill>
              </a:rPr>
              <a:t>Station wind and temperature · satellite fronts · synoptic fields</a:t>
            </a:r>
          </a:p>
        </p:txBody>
      </p:sp>
      <p:sp>
        <p:nvSpPr>
          <p:cNvPr id="10" name="step-no-1">
            <a:extLst>
              <a:ext uri="{FF2B5EF4-FFF2-40B4-BE49-F238E27FC236}">
                <a16:creationId xmlns:a16="http://schemas.microsoft.com/office/drawing/2014/main" id="{FB9717F2-66A1-4701-9702-F3C32E1CDAA0}"/>
              </a:ext>
            </a:extLst>
          </p:cNvPr>
          <p:cNvSpPr>
            <a:spLocks noGrp="1"/>
          </p:cNvSpPr>
          <p:nvPr/>
        </p:nvSpPr>
        <p:spPr>
          <a:xfrm>
            <a:off x="3476625" y="2143125"/>
            <a:ext cx="438150" cy="438150"/>
          </a:xfrm>
          <a:prstGeom prst="rect">
            <a:avLst/>
          </a:prstGeom>
          <a:solidFill>
            <a:srgbClr val="4B2E83"/>
          </a:solidFill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1" name="step-title-1">
            <a:extLst>
              <a:ext uri="{FF2B5EF4-FFF2-40B4-BE49-F238E27FC236}">
                <a16:creationId xmlns:a16="http://schemas.microsoft.com/office/drawing/2014/main" id="{EF362CA7-3838-4DA6-AF6A-3D59781415B2}"/>
              </a:ext>
            </a:extLst>
          </p:cNvPr>
          <p:cNvSpPr>
            <a:spLocks noGrp="1"/>
          </p:cNvSpPr>
          <p:nvPr/>
        </p:nvSpPr>
        <p:spPr>
          <a:xfrm>
            <a:off x="3476625" y="2762250"/>
            <a:ext cx="2381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92B5B"/>
                </a:solidFill>
              </a:defRPr>
            </a:pPr>
            <a:r>
              <a:rPr sz="1650" b="1">
                <a:solidFill>
                  <a:srgbClr val="092B5B"/>
                </a:solidFill>
              </a:rPr>
              <a:t>Sea Breeze Index</a:t>
            </a:r>
          </a:p>
        </p:txBody>
      </p:sp>
      <p:sp>
        <p:nvSpPr>
          <p:cNvPr id="12" name="step-body-1">
            <a:extLst>
              <a:ext uri="{FF2B5EF4-FFF2-40B4-BE49-F238E27FC236}">
                <a16:creationId xmlns:a16="http://schemas.microsoft.com/office/drawing/2014/main" id="{5E6E2C3D-2587-43CF-A32A-97A35DA1E3EF}"/>
              </a:ext>
            </a:extLst>
          </p:cNvPr>
          <p:cNvSpPr>
            <a:spLocks noGrp="1"/>
          </p:cNvSpPr>
          <p:nvPr/>
        </p:nvSpPr>
        <p:spPr>
          <a:xfrm>
            <a:off x="3476625" y="3333750"/>
            <a:ext cx="23812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E2430"/>
                </a:solidFill>
              </a:defRPr>
            </a:pPr>
            <a:r>
              <a:rPr sz="1425" b="0">
                <a:solidFill>
                  <a:srgbClr val="1E2430"/>
                </a:solidFill>
              </a:rPr>
              <a:t>SBI compares synoptic wind forcing with the land–sea thermal gradient</a:t>
            </a:r>
          </a:p>
        </p:txBody>
      </p:sp>
      <p:sp>
        <p:nvSpPr>
          <p:cNvPr id="13" name="step-no-2">
            <a:extLst>
              <a:ext uri="{FF2B5EF4-FFF2-40B4-BE49-F238E27FC236}">
                <a16:creationId xmlns:a16="http://schemas.microsoft.com/office/drawing/2014/main" id="{21E1DBA7-508E-4B59-A250-ED95D71F3096}"/>
              </a:ext>
            </a:extLst>
          </p:cNvPr>
          <p:cNvSpPr>
            <a:spLocks noGrp="1"/>
          </p:cNvSpPr>
          <p:nvPr/>
        </p:nvSpPr>
        <p:spPr>
          <a:xfrm>
            <a:off x="6334125" y="2143125"/>
            <a:ext cx="438150" cy="438150"/>
          </a:xfrm>
          <a:prstGeom prst="rect">
            <a:avLst/>
          </a:prstGeom>
          <a:solidFill>
            <a:srgbClr val="4B2E83"/>
          </a:solidFill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4" name="step-title-2">
            <a:extLst>
              <a:ext uri="{FF2B5EF4-FFF2-40B4-BE49-F238E27FC236}">
                <a16:creationId xmlns:a16="http://schemas.microsoft.com/office/drawing/2014/main" id="{4E6301A9-F37C-49CE-9098-E7633D0742F6}"/>
              </a:ext>
            </a:extLst>
          </p:cNvPr>
          <p:cNvSpPr>
            <a:spLocks noGrp="1"/>
          </p:cNvSpPr>
          <p:nvPr/>
        </p:nvSpPr>
        <p:spPr>
          <a:xfrm>
            <a:off x="6334125" y="2762250"/>
            <a:ext cx="2381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92B5B"/>
                </a:solidFill>
              </a:defRPr>
            </a:pPr>
            <a:r>
              <a:rPr sz="1650" b="1">
                <a:solidFill>
                  <a:srgbClr val="092B5B"/>
                </a:solidFill>
              </a:rPr>
              <a:t>Multi-parameter filter</a:t>
            </a:r>
          </a:p>
        </p:txBody>
      </p:sp>
      <p:sp>
        <p:nvSpPr>
          <p:cNvPr id="15" name="step-body-2">
            <a:extLst>
              <a:ext uri="{FF2B5EF4-FFF2-40B4-BE49-F238E27FC236}">
                <a16:creationId xmlns:a16="http://schemas.microsoft.com/office/drawing/2014/main" id="{98842248-8CB2-4AFF-AD9B-93C2AD493BB0}"/>
              </a:ext>
            </a:extLst>
          </p:cNvPr>
          <p:cNvSpPr>
            <a:spLocks noGrp="1"/>
          </p:cNvSpPr>
          <p:nvPr/>
        </p:nvSpPr>
        <p:spPr>
          <a:xfrm>
            <a:off x="6334125" y="3333750"/>
            <a:ext cx="23812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E2430"/>
                </a:solidFill>
              </a:defRPr>
            </a:pPr>
            <a:r>
              <a:rPr sz="1425" b="0">
                <a:solidFill>
                  <a:srgbClr val="1E2430"/>
                </a:solidFill>
              </a:rPr>
              <a:t>Thermal contrast + marine wind rotation + speed response + synoptic consistency</a:t>
            </a:r>
          </a:p>
        </p:txBody>
      </p:sp>
      <p:sp>
        <p:nvSpPr>
          <p:cNvPr id="16" name="step-no-3">
            <a:extLst>
              <a:ext uri="{FF2B5EF4-FFF2-40B4-BE49-F238E27FC236}">
                <a16:creationId xmlns:a16="http://schemas.microsoft.com/office/drawing/2014/main" id="{9D1CF3BC-AB7E-476A-8E10-DDC5EF5622CA}"/>
              </a:ext>
            </a:extLst>
          </p:cNvPr>
          <p:cNvSpPr>
            <a:spLocks noGrp="1"/>
          </p:cNvSpPr>
          <p:nvPr/>
        </p:nvSpPr>
        <p:spPr>
          <a:xfrm>
            <a:off x="9191625" y="2143125"/>
            <a:ext cx="438150" cy="438150"/>
          </a:xfrm>
          <a:prstGeom prst="rect">
            <a:avLst/>
          </a:prstGeom>
          <a:solidFill>
            <a:srgbClr val="4B2E83"/>
          </a:solidFill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7" name="step-title-3">
            <a:extLst>
              <a:ext uri="{FF2B5EF4-FFF2-40B4-BE49-F238E27FC236}">
                <a16:creationId xmlns:a16="http://schemas.microsoft.com/office/drawing/2014/main" id="{BD455F86-97B7-48E6-8873-6127B5B18051}"/>
              </a:ext>
            </a:extLst>
          </p:cNvPr>
          <p:cNvSpPr>
            <a:spLocks noGrp="1"/>
          </p:cNvSpPr>
          <p:nvPr/>
        </p:nvSpPr>
        <p:spPr>
          <a:xfrm>
            <a:off x="9191625" y="2762250"/>
            <a:ext cx="2381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092B5B"/>
                </a:solidFill>
              </a:defRPr>
            </a:pPr>
            <a:r>
              <a:rPr sz="1650" b="1">
                <a:solidFill>
                  <a:srgbClr val="092B5B"/>
                </a:solidFill>
              </a:rPr>
              <a:t>Long-term application</a:t>
            </a:r>
          </a:p>
        </p:txBody>
      </p:sp>
      <p:sp>
        <p:nvSpPr>
          <p:cNvPr id="18" name="step-body-3">
            <a:extLst>
              <a:ext uri="{FF2B5EF4-FFF2-40B4-BE49-F238E27FC236}">
                <a16:creationId xmlns:a16="http://schemas.microsoft.com/office/drawing/2014/main" id="{EC47AC8C-6065-477B-9475-F8F11D3EDF33}"/>
              </a:ext>
            </a:extLst>
          </p:cNvPr>
          <p:cNvSpPr>
            <a:spLocks noGrp="1"/>
          </p:cNvSpPr>
          <p:nvPr/>
        </p:nvSpPr>
        <p:spPr>
          <a:xfrm>
            <a:off x="9191625" y="3333750"/>
            <a:ext cx="23812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1E2430"/>
                </a:solidFill>
              </a:defRPr>
            </a:pPr>
            <a:r>
              <a:rPr sz="1425" b="0" dirty="0">
                <a:solidFill>
                  <a:srgbClr val="1E2430"/>
                </a:solidFill>
              </a:rPr>
              <a:t>Hourly classification transferred to the 1999–202</a:t>
            </a:r>
            <a:r>
              <a:rPr lang="ro-RO" sz="1425" b="0" dirty="0">
                <a:solidFill>
                  <a:srgbClr val="1E2430"/>
                </a:solidFill>
              </a:rPr>
              <a:t>4</a:t>
            </a:r>
            <a:r>
              <a:rPr sz="1425" b="0" dirty="0">
                <a:solidFill>
                  <a:srgbClr val="1E2430"/>
                </a:solidFill>
              </a:rPr>
              <a:t> </a:t>
            </a:r>
            <a:r>
              <a:rPr sz="1425" b="0" dirty="0" err="1">
                <a:solidFill>
                  <a:srgbClr val="1E2430"/>
                </a:solidFill>
              </a:rPr>
              <a:t>Pecineaga</a:t>
            </a:r>
            <a:r>
              <a:rPr sz="1425" b="0" dirty="0">
                <a:solidFill>
                  <a:srgbClr val="1E2430"/>
                </a:solidFill>
              </a:rPr>
              <a:t> dataset</a:t>
            </a:r>
          </a:p>
        </p:txBody>
      </p:sp>
      <p:sp>
        <p:nvSpPr>
          <p:cNvPr id="19" name="method-takeaway">
            <a:extLst>
              <a:ext uri="{FF2B5EF4-FFF2-40B4-BE49-F238E27FC236}">
                <a16:creationId xmlns:a16="http://schemas.microsoft.com/office/drawing/2014/main" id="{8DAC3BD2-574C-4391-8B80-3C7D1516C163}"/>
              </a:ext>
            </a:extLst>
          </p:cNvPr>
          <p:cNvSpPr>
            <a:spLocks noGrp="1"/>
          </p:cNvSpPr>
          <p:nvPr/>
        </p:nvSpPr>
        <p:spPr>
          <a:xfrm>
            <a:off x="1143000" y="5286375"/>
            <a:ext cx="990600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4B2E83"/>
                </a:solidFill>
              </a:defRPr>
            </a:pPr>
            <a:r>
              <a:rPr sz="1875" b="1">
                <a:solidFill>
                  <a:srgbClr val="4B2E83"/>
                </a:solidFill>
              </a:rPr>
              <a:t>Objective detection captures embedded regimes that manual screening tends to miss.</a:t>
            </a:r>
          </a:p>
        </p:txBody>
      </p:sp>
    </p:spTree>
    <p:extLst>
      <p:ext uri="{BB962C8B-B14F-4D97-AF65-F5344CB8AC3E}">
        <p14:creationId xmlns:p14="http://schemas.microsoft.com/office/powerpoint/2010/main" val="815771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4B4B38FB-22DA-5FDC-6390-8460024F60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550" y="1828800"/>
            <a:ext cx="11010900" cy="285750"/>
          </a:xfrm>
        </p:spPr>
        <p:txBody>
          <a:bodyPr anchor="ctr">
            <a:noAutofit/>
          </a:bodyPr>
          <a:lstStyle/>
          <a:p>
            <a:pPr algn="l">
              <a:defRPr sz="1500" b="1">
                <a:solidFill>
                  <a:srgbClr val="092B5B"/>
                </a:solidFill>
              </a:defRPr>
            </a:pPr>
            <a:r>
              <a:rPr sz="1500" b="1">
                <a:solidFill>
                  <a:srgbClr val="092B5B"/>
                </a:solidFill>
                <a:hlinkClick r:id="rId3"/>
              </a:rPr>
              <a:t>SBI separates thermal forcing from the synoptic-flow direction</a:t>
            </a:r>
          </a:p>
        </p:txBody>
      </p:sp>
      <p:pic>
        <p:nvPicPr>
          <p:cNvPr id="13" name="Imagine 1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90500" y="248653"/>
            <a:ext cx="3714750" cy="864770"/>
          </a:xfrm>
          <a:prstGeom prst="rect">
            <a:avLst/>
          </a:prstGeom>
        </p:spPr>
      </p:pic>
      <p:pic>
        <p:nvPicPr>
          <p:cNvPr id="14" name="Imagine 13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5667375" y="229753"/>
            <a:ext cx="1238250" cy="1026394"/>
          </a:xfrm>
          <a:prstGeom prst="rect">
            <a:avLst/>
          </a:prstGeom>
        </p:spPr>
      </p:pic>
      <p:pic>
        <p:nvPicPr>
          <p:cNvPr id="15" name="Imagine 14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9525000" y="239480"/>
            <a:ext cx="2143125" cy="997414"/>
          </a:xfrm>
          <a:prstGeom prst="rect">
            <a:avLst/>
          </a:prstGeom>
        </p:spPr>
      </p:pic>
      <p:pic>
        <p:nvPicPr>
          <p:cNvPr id="16" name="Imagine 15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1597025" y="2190750"/>
            <a:ext cx="3619500" cy="3619500"/>
          </a:xfrm>
          <a:prstGeom prst="rect">
            <a:avLst/>
          </a:prstGeom>
        </p:spPr>
      </p:pic>
      <p:sp>
        <p:nvSpPr>
          <p:cNvPr id="8" name="bullet-1">
            <a:extLst>
              <a:ext uri="{FF2B5EF4-FFF2-40B4-BE49-F238E27FC236}">
                <a16:creationId xmlns:a16="http://schemas.microsoft.com/office/drawing/2014/main" id="{FC1BEB13-8C33-43D8-B80C-A14D80274012}"/>
              </a:ext>
            </a:extLst>
          </p:cNvPr>
          <p:cNvSpPr>
            <a:spLocks noGrp="1"/>
          </p:cNvSpPr>
          <p:nvPr/>
        </p:nvSpPr>
        <p:spPr>
          <a:xfrm>
            <a:off x="6572250" y="2190750"/>
            <a:ext cx="4762500" cy="831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E2430"/>
                </a:solidFill>
              </a:defRPr>
            </a:pPr>
            <a:r>
              <a:rPr sz="1500" b="0">
                <a:solidFill>
                  <a:srgbClr val="1E2430"/>
                </a:solidFill>
              </a:rPr>
              <a:t>•  C1b — pure sea-breeze regime used in the Pecineaga analysis: thermal forcing overcomes weak opposing offshore flow.</a:t>
            </a:r>
          </a:p>
        </p:txBody>
      </p:sp>
      <p:sp>
        <p:nvSpPr>
          <p:cNvPr id="9" name="bullet-2">
            <a:extLst>
              <a:ext uri="{FF2B5EF4-FFF2-40B4-BE49-F238E27FC236}">
                <a16:creationId xmlns:a16="http://schemas.microsoft.com/office/drawing/2014/main" id="{882F9670-DC00-45F2-9FD0-9D1A4699B6C5}"/>
              </a:ext>
            </a:extLst>
          </p:cNvPr>
          <p:cNvSpPr>
            <a:spLocks noGrp="1"/>
          </p:cNvSpPr>
          <p:nvPr/>
        </p:nvSpPr>
        <p:spPr>
          <a:xfrm>
            <a:off x="6572250" y="3155950"/>
            <a:ext cx="4762500" cy="831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E2430"/>
                </a:solidFill>
              </a:defRPr>
            </a:pPr>
            <a:r>
              <a:rPr sz="1500" b="0">
                <a:solidFill>
                  <a:srgbClr val="1E2430"/>
                </a:solidFill>
              </a:rPr>
              <a:t>•  C4 — embedded sea breeze: onshore synoptic and thermal components act in the same broad direction.</a:t>
            </a:r>
          </a:p>
        </p:txBody>
      </p:sp>
      <p:sp>
        <p:nvSpPr>
          <p:cNvPr id="10" name="bullet-3">
            <a:extLst>
              <a:ext uri="{FF2B5EF4-FFF2-40B4-BE49-F238E27FC236}">
                <a16:creationId xmlns:a16="http://schemas.microsoft.com/office/drawing/2014/main" id="{CA1BBF70-1DAA-4FE9-83C8-962119C76609}"/>
              </a:ext>
            </a:extLst>
          </p:cNvPr>
          <p:cNvSpPr>
            <a:spLocks noGrp="1"/>
          </p:cNvSpPr>
          <p:nvPr/>
        </p:nvSpPr>
        <p:spPr>
          <a:xfrm>
            <a:off x="6572250" y="4121150"/>
            <a:ext cx="4762500" cy="831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E2430"/>
                </a:solidFill>
              </a:defRPr>
            </a:pPr>
            <a:r>
              <a:rPr sz="1500" b="0">
                <a:solidFill>
                  <a:srgbClr val="1E2430"/>
                </a:solidFill>
              </a:rPr>
              <a:t>•  Other quadrants represent blocked or thermally inhibited conditions and are not counted as productive sea-breeze regimes.</a:t>
            </a:r>
          </a:p>
        </p:txBody>
      </p:sp>
      <p:sp>
        <p:nvSpPr>
          <p:cNvPr id="11" name="threshold">
            <a:extLst>
              <a:ext uri="{FF2B5EF4-FFF2-40B4-BE49-F238E27FC236}">
                <a16:creationId xmlns:a16="http://schemas.microsoft.com/office/drawing/2014/main" id="{7675D553-7159-495D-A26D-80B10E346CCD}"/>
              </a:ext>
            </a:extLst>
          </p:cNvPr>
          <p:cNvSpPr>
            <a:spLocks noGrp="1"/>
          </p:cNvSpPr>
          <p:nvPr/>
        </p:nvSpPr>
        <p:spPr>
          <a:xfrm>
            <a:off x="6715125" y="5191125"/>
            <a:ext cx="4476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4B2E83"/>
                </a:solidFill>
              </a:defRPr>
            </a:pPr>
            <a:r>
              <a:rPr sz="1725" b="1" dirty="0">
                <a:solidFill>
                  <a:srgbClr val="4B2E83"/>
                </a:solidFill>
              </a:rPr>
              <a:t>Romanian-coast critical SBI: 3.4 m² s⁻² K⁻¹</a:t>
            </a:r>
          </a:p>
        </p:txBody>
      </p:sp>
      <p:sp>
        <p:nvSpPr>
          <p:cNvPr id="3" name="threshold">
            <a:extLst>
              <a:ext uri="{FF2B5EF4-FFF2-40B4-BE49-F238E27FC236}">
                <a16:creationId xmlns:a16="http://schemas.microsoft.com/office/drawing/2014/main" id="{FDDE39AB-87FF-85C6-BA83-010A687B1A10}"/>
              </a:ext>
            </a:extLst>
          </p:cNvPr>
          <p:cNvSpPr>
            <a:spLocks noGrp="1"/>
          </p:cNvSpPr>
          <p:nvPr/>
        </p:nvSpPr>
        <p:spPr>
          <a:xfrm>
            <a:off x="1330325" y="5715000"/>
            <a:ext cx="4476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4B2E83"/>
                </a:solidFill>
              </a:defRPr>
            </a:pPr>
            <a:r>
              <a:rPr lang="ro-RO" sz="1725" b="1" dirty="0">
                <a:solidFill>
                  <a:srgbClr val="4B2E83"/>
                </a:solidFill>
              </a:rPr>
              <a:t>SBI plot for 2018 </a:t>
            </a:r>
            <a:r>
              <a:rPr lang="ro-RO" sz="1725" b="1" dirty="0" err="1">
                <a:solidFill>
                  <a:srgbClr val="4B2E83"/>
                </a:solidFill>
              </a:rPr>
              <a:t>cases</a:t>
            </a:r>
            <a:r>
              <a:rPr lang="ro-RO" sz="1725" b="1" dirty="0">
                <a:solidFill>
                  <a:srgbClr val="4B2E83"/>
                </a:solidFill>
              </a:rPr>
              <a:t> (Radu et al, 2026)</a:t>
            </a:r>
            <a:endParaRPr sz="1725" b="1" dirty="0">
              <a:solidFill>
                <a:srgbClr val="4B2E8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771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4B4B38FB-22DA-5FDC-6390-8460024F60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550" y="1828800"/>
            <a:ext cx="11010900" cy="285750"/>
          </a:xfrm>
        </p:spPr>
        <p:txBody>
          <a:bodyPr anchor="ctr">
            <a:noAutofit/>
          </a:bodyPr>
          <a:lstStyle/>
          <a:p>
            <a:pPr algn="l">
              <a:defRPr sz="1500" b="1">
                <a:solidFill>
                  <a:srgbClr val="092B5B"/>
                </a:solidFill>
              </a:defRPr>
            </a:pPr>
            <a:r>
              <a:rPr sz="1500" b="1">
                <a:solidFill>
                  <a:srgbClr val="092B5B"/>
                </a:solidFill>
                <a:hlinkClick r:id="rId3"/>
              </a:rPr>
              <a:t>Initiation and inland advance are diagnosed separately</a:t>
            </a:r>
          </a:p>
        </p:txBody>
      </p:sp>
      <p:pic>
        <p:nvPicPr>
          <p:cNvPr id="26" name="Imagine 25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90500" y="248653"/>
            <a:ext cx="3714750" cy="864770"/>
          </a:xfrm>
          <a:prstGeom prst="rect">
            <a:avLst/>
          </a:prstGeom>
        </p:spPr>
      </p:pic>
      <p:pic>
        <p:nvPicPr>
          <p:cNvPr id="27" name="Imagine 26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5667375" y="229753"/>
            <a:ext cx="1238250" cy="1026394"/>
          </a:xfrm>
          <a:prstGeom prst="rect">
            <a:avLst/>
          </a:prstGeom>
        </p:spPr>
      </p:pic>
      <p:pic>
        <p:nvPicPr>
          <p:cNvPr id="28" name="Imagine 27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9525000" y="239480"/>
            <a:ext cx="2143125" cy="997414"/>
          </a:xfrm>
          <a:prstGeom prst="rect">
            <a:avLst/>
          </a:prstGeom>
        </p:spPr>
      </p:pic>
      <p:sp>
        <p:nvSpPr>
          <p:cNvPr id="7" name="workflow-line">
            <a:extLst>
              <a:ext uri="{FF2B5EF4-FFF2-40B4-BE49-F238E27FC236}">
                <a16:creationId xmlns:a16="http://schemas.microsoft.com/office/drawing/2014/main" id="{7E3D678E-FB97-4425-86E7-F4FEE3E8DCBB}"/>
              </a:ext>
            </a:extLst>
          </p:cNvPr>
          <p:cNvSpPr>
            <a:spLocks noGrp="1"/>
          </p:cNvSpPr>
          <p:nvPr/>
        </p:nvSpPr>
        <p:spPr>
          <a:xfrm>
            <a:off x="1428750" y="3143250"/>
            <a:ext cx="9334500" cy="47625"/>
          </a:xfrm>
          <a:prstGeom prst="rect">
            <a:avLst/>
          </a:prstGeom>
          <a:solidFill>
            <a:srgbClr val="D9D4D1"/>
          </a:solidFill>
          <a:ln w="0">
            <a:solidFill>
              <a:srgbClr val="D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node-num-0">
            <a:extLst>
              <a:ext uri="{FF2B5EF4-FFF2-40B4-BE49-F238E27FC236}">
                <a16:creationId xmlns:a16="http://schemas.microsoft.com/office/drawing/2014/main" id="{FDEA8BF1-B751-4ED1-B369-9B201133FFC4}"/>
              </a:ext>
            </a:extLst>
          </p:cNvPr>
          <p:cNvSpPr>
            <a:spLocks noGrp="1"/>
          </p:cNvSpPr>
          <p:nvPr/>
        </p:nvSpPr>
        <p:spPr>
          <a:xfrm>
            <a:off x="1476375" y="2381250"/>
            <a:ext cx="523875" cy="523875"/>
          </a:xfrm>
          <a:prstGeom prst="rect">
            <a:avLst/>
          </a:prstGeom>
          <a:solidFill>
            <a:srgbClr val="76A82B"/>
          </a:solidFill>
          <a:ln w="0">
            <a:noFill/>
            <a:prstDash val="solid"/>
          </a:ln>
        </p:spPr>
        <p:txBody>
          <a:bodyPr anchor="ctr"/>
          <a:lstStyle/>
          <a:p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9" name="node-title-0">
            <a:extLst>
              <a:ext uri="{FF2B5EF4-FFF2-40B4-BE49-F238E27FC236}">
                <a16:creationId xmlns:a16="http://schemas.microsoft.com/office/drawing/2014/main" id="{7511C8A6-8263-40D6-986B-D4994C861715}"/>
              </a:ext>
            </a:extLst>
          </p:cNvPr>
          <p:cNvSpPr>
            <a:spLocks noGrp="1"/>
          </p:cNvSpPr>
          <p:nvPr/>
        </p:nvSpPr>
        <p:spPr>
          <a:xfrm>
            <a:off x="590550" y="2829927"/>
            <a:ext cx="2286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092B5B"/>
                </a:solidFill>
              </a:defRPr>
            </a:pPr>
            <a:r>
              <a:rPr sz="1650" b="1" dirty="0">
                <a:solidFill>
                  <a:srgbClr val="092B5B"/>
                </a:solidFill>
              </a:rPr>
              <a:t>Marine baseline</a:t>
            </a:r>
          </a:p>
        </p:txBody>
      </p:sp>
      <p:sp>
        <p:nvSpPr>
          <p:cNvPr id="10" name="node-code-0">
            <a:extLst>
              <a:ext uri="{FF2B5EF4-FFF2-40B4-BE49-F238E27FC236}">
                <a16:creationId xmlns:a16="http://schemas.microsoft.com/office/drawing/2014/main" id="{87F31A0B-5FB5-4FEE-BE7A-2E7AA984B11B}"/>
              </a:ext>
            </a:extLst>
          </p:cNvPr>
          <p:cNvSpPr>
            <a:spLocks noGrp="1"/>
          </p:cNvSpPr>
          <p:nvPr/>
        </p:nvSpPr>
        <p:spPr>
          <a:xfrm>
            <a:off x="590550" y="3121557"/>
            <a:ext cx="2286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4B2E83"/>
                </a:solidFill>
              </a:defRPr>
            </a:pPr>
            <a:r>
              <a:rPr sz="1950" b="1" dirty="0">
                <a:solidFill>
                  <a:srgbClr val="4B2E83"/>
                </a:solidFill>
              </a:rPr>
              <a:t>Point 1</a:t>
            </a:r>
          </a:p>
        </p:txBody>
      </p:sp>
      <p:sp>
        <p:nvSpPr>
          <p:cNvPr id="11" name="node-body-0">
            <a:extLst>
              <a:ext uri="{FF2B5EF4-FFF2-40B4-BE49-F238E27FC236}">
                <a16:creationId xmlns:a16="http://schemas.microsoft.com/office/drawing/2014/main" id="{39CEBD45-C16B-4213-9DF8-3273FFD95813}"/>
              </a:ext>
            </a:extLst>
          </p:cNvPr>
          <p:cNvSpPr>
            <a:spLocks noGrp="1"/>
          </p:cNvSpPr>
          <p:nvPr/>
        </p:nvSpPr>
        <p:spPr>
          <a:xfrm>
            <a:off x="590550" y="3251670"/>
            <a:ext cx="2286000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0">
                <a:solidFill>
                  <a:srgbClr val="606A78"/>
                </a:solidFill>
              </a:defRPr>
            </a:pPr>
            <a:r>
              <a:rPr sz="1350" b="0" dirty="0">
                <a:solidFill>
                  <a:srgbClr val="606A78"/>
                </a:solidFill>
              </a:rPr>
              <a:t>Fixed offshore reference</a:t>
            </a:r>
          </a:p>
        </p:txBody>
      </p:sp>
      <p:sp>
        <p:nvSpPr>
          <p:cNvPr id="12" name="node-num-1">
            <a:extLst>
              <a:ext uri="{FF2B5EF4-FFF2-40B4-BE49-F238E27FC236}">
                <a16:creationId xmlns:a16="http://schemas.microsoft.com/office/drawing/2014/main" id="{D72368C9-6A84-4EE1-9BEB-0CF9BDCACF6B}"/>
              </a:ext>
            </a:extLst>
          </p:cNvPr>
          <p:cNvSpPr>
            <a:spLocks noGrp="1"/>
          </p:cNvSpPr>
          <p:nvPr/>
        </p:nvSpPr>
        <p:spPr>
          <a:xfrm>
            <a:off x="4333875" y="2381250"/>
            <a:ext cx="523875" cy="523875"/>
          </a:xfrm>
          <a:prstGeom prst="rect">
            <a:avLst/>
          </a:prstGeom>
          <a:solidFill>
            <a:srgbClr val="76A82B"/>
          </a:solidFill>
          <a:ln w="0">
            <a:noFill/>
            <a:prstDash val="solid"/>
          </a:ln>
        </p:spPr>
        <p:txBody>
          <a:bodyPr anchor="ctr"/>
          <a:lstStyle/>
          <a:p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3" name="node-title-1">
            <a:extLst>
              <a:ext uri="{FF2B5EF4-FFF2-40B4-BE49-F238E27FC236}">
                <a16:creationId xmlns:a16="http://schemas.microsoft.com/office/drawing/2014/main" id="{D9830D8B-4C1C-4711-82FD-799FDB505A1D}"/>
              </a:ext>
            </a:extLst>
          </p:cNvPr>
          <p:cNvSpPr>
            <a:spLocks noGrp="1"/>
          </p:cNvSpPr>
          <p:nvPr/>
        </p:nvSpPr>
        <p:spPr>
          <a:xfrm>
            <a:off x="3448050" y="2829927"/>
            <a:ext cx="2286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092B5B"/>
                </a:solidFill>
              </a:defRPr>
            </a:pPr>
            <a:r>
              <a:rPr sz="1650" b="1" dirty="0">
                <a:solidFill>
                  <a:srgbClr val="092B5B"/>
                </a:solidFill>
              </a:rPr>
              <a:t>Initiation</a:t>
            </a:r>
          </a:p>
        </p:txBody>
      </p:sp>
      <p:sp>
        <p:nvSpPr>
          <p:cNvPr id="14" name="node-code-1">
            <a:extLst>
              <a:ext uri="{FF2B5EF4-FFF2-40B4-BE49-F238E27FC236}">
                <a16:creationId xmlns:a16="http://schemas.microsoft.com/office/drawing/2014/main" id="{5360AE38-9719-425B-972E-642A86B84FEB}"/>
              </a:ext>
            </a:extLst>
          </p:cNvPr>
          <p:cNvSpPr>
            <a:spLocks noGrp="1"/>
          </p:cNvSpPr>
          <p:nvPr/>
        </p:nvSpPr>
        <p:spPr>
          <a:xfrm>
            <a:off x="3448050" y="3121557"/>
            <a:ext cx="2286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4B2E83"/>
                </a:solidFill>
              </a:defRPr>
            </a:pPr>
            <a:r>
              <a:rPr sz="1950" b="1">
                <a:solidFill>
                  <a:srgbClr val="4B2E83"/>
                </a:solidFill>
              </a:rPr>
              <a:t>4–1</a:t>
            </a:r>
          </a:p>
        </p:txBody>
      </p:sp>
      <p:sp>
        <p:nvSpPr>
          <p:cNvPr id="15" name="node-body-1">
            <a:extLst>
              <a:ext uri="{FF2B5EF4-FFF2-40B4-BE49-F238E27FC236}">
                <a16:creationId xmlns:a16="http://schemas.microsoft.com/office/drawing/2014/main" id="{9B889F55-F05A-4F8E-A8B1-33E21C8B29CF}"/>
              </a:ext>
            </a:extLst>
          </p:cNvPr>
          <p:cNvSpPr>
            <a:spLocks noGrp="1"/>
          </p:cNvSpPr>
          <p:nvPr/>
        </p:nvSpPr>
        <p:spPr>
          <a:xfrm>
            <a:off x="3448050" y="3251670"/>
            <a:ext cx="2286000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0">
                <a:solidFill>
                  <a:srgbClr val="606A78"/>
                </a:solidFill>
              </a:defRPr>
            </a:pPr>
            <a:r>
              <a:rPr sz="1350" b="0">
                <a:solidFill>
                  <a:srgbClr val="606A78"/>
                </a:solidFill>
              </a:rPr>
              <a:t>Near-coastal land–sea contrast</a:t>
            </a:r>
          </a:p>
        </p:txBody>
      </p:sp>
      <p:sp>
        <p:nvSpPr>
          <p:cNvPr id="16" name="node-num-2">
            <a:extLst>
              <a:ext uri="{FF2B5EF4-FFF2-40B4-BE49-F238E27FC236}">
                <a16:creationId xmlns:a16="http://schemas.microsoft.com/office/drawing/2014/main" id="{0B970C88-B7C0-4ECB-B737-D68A9E83D53C}"/>
              </a:ext>
            </a:extLst>
          </p:cNvPr>
          <p:cNvSpPr>
            <a:spLocks noGrp="1"/>
          </p:cNvSpPr>
          <p:nvPr/>
        </p:nvSpPr>
        <p:spPr>
          <a:xfrm>
            <a:off x="7191375" y="2381250"/>
            <a:ext cx="523875" cy="523875"/>
          </a:xfrm>
          <a:prstGeom prst="rect">
            <a:avLst/>
          </a:prstGeom>
          <a:solidFill>
            <a:srgbClr val="76A82B"/>
          </a:solidFill>
          <a:ln w="0">
            <a:noFill/>
            <a:prstDash val="solid"/>
          </a:ln>
        </p:spPr>
        <p:txBody>
          <a:bodyPr anchor="ctr"/>
          <a:lstStyle/>
          <a:p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7" name="node-title-2">
            <a:extLst>
              <a:ext uri="{FF2B5EF4-FFF2-40B4-BE49-F238E27FC236}">
                <a16:creationId xmlns:a16="http://schemas.microsoft.com/office/drawing/2014/main" id="{BFCB6597-A6A5-4F74-918B-A0858A0A5666}"/>
              </a:ext>
            </a:extLst>
          </p:cNvPr>
          <p:cNvSpPr>
            <a:spLocks noGrp="1"/>
          </p:cNvSpPr>
          <p:nvPr/>
        </p:nvSpPr>
        <p:spPr>
          <a:xfrm>
            <a:off x="6305550" y="2829927"/>
            <a:ext cx="2286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092B5B"/>
                </a:solidFill>
              </a:defRPr>
            </a:pPr>
            <a:r>
              <a:rPr sz="1650" b="1">
                <a:solidFill>
                  <a:srgbClr val="092B5B"/>
                </a:solidFill>
              </a:rPr>
              <a:t>Front advance</a:t>
            </a:r>
          </a:p>
        </p:txBody>
      </p:sp>
      <p:sp>
        <p:nvSpPr>
          <p:cNvPr id="18" name="node-code-2">
            <a:extLst>
              <a:ext uri="{FF2B5EF4-FFF2-40B4-BE49-F238E27FC236}">
                <a16:creationId xmlns:a16="http://schemas.microsoft.com/office/drawing/2014/main" id="{3BEE8E36-4004-439F-B8FA-A1F1E4F0F6C0}"/>
              </a:ext>
            </a:extLst>
          </p:cNvPr>
          <p:cNvSpPr>
            <a:spLocks noGrp="1"/>
          </p:cNvSpPr>
          <p:nvPr/>
        </p:nvSpPr>
        <p:spPr>
          <a:xfrm>
            <a:off x="6305550" y="3121557"/>
            <a:ext cx="2286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4B2E83"/>
                </a:solidFill>
              </a:defRPr>
            </a:pPr>
            <a:r>
              <a:rPr sz="1950" b="1">
                <a:solidFill>
                  <a:srgbClr val="4B2E83"/>
                </a:solidFill>
              </a:rPr>
              <a:t>7–1</a:t>
            </a:r>
          </a:p>
        </p:txBody>
      </p:sp>
      <p:sp>
        <p:nvSpPr>
          <p:cNvPr id="19" name="node-body-2">
            <a:extLst>
              <a:ext uri="{FF2B5EF4-FFF2-40B4-BE49-F238E27FC236}">
                <a16:creationId xmlns:a16="http://schemas.microsoft.com/office/drawing/2014/main" id="{C2615087-66EC-4FDA-A75C-D0CD9FFAC4C8}"/>
              </a:ext>
            </a:extLst>
          </p:cNvPr>
          <p:cNvSpPr>
            <a:spLocks noGrp="1"/>
          </p:cNvSpPr>
          <p:nvPr/>
        </p:nvSpPr>
        <p:spPr>
          <a:xfrm>
            <a:off x="6305550" y="3251670"/>
            <a:ext cx="2286000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0">
                <a:solidFill>
                  <a:srgbClr val="606A78"/>
                </a:solidFill>
              </a:defRPr>
            </a:pPr>
            <a:r>
              <a:rPr sz="1350" b="0">
                <a:solidFill>
                  <a:srgbClr val="606A78"/>
                </a:solidFill>
              </a:rPr>
              <a:t>Primary inland propagation signal</a:t>
            </a:r>
          </a:p>
        </p:txBody>
      </p:sp>
      <p:sp>
        <p:nvSpPr>
          <p:cNvPr id="20" name="node-num-3">
            <a:extLst>
              <a:ext uri="{FF2B5EF4-FFF2-40B4-BE49-F238E27FC236}">
                <a16:creationId xmlns:a16="http://schemas.microsoft.com/office/drawing/2014/main" id="{3F2CF7D1-8B2A-4434-A4C7-2DBC334D21CE}"/>
              </a:ext>
            </a:extLst>
          </p:cNvPr>
          <p:cNvSpPr>
            <a:spLocks noGrp="1"/>
          </p:cNvSpPr>
          <p:nvPr/>
        </p:nvSpPr>
        <p:spPr>
          <a:xfrm>
            <a:off x="10048875" y="2381250"/>
            <a:ext cx="523875" cy="523875"/>
          </a:xfrm>
          <a:prstGeom prst="rect">
            <a:avLst/>
          </a:prstGeom>
          <a:solidFill>
            <a:srgbClr val="76A82B"/>
          </a:solidFill>
          <a:ln w="0">
            <a:noFill/>
            <a:prstDash val="solid"/>
          </a:ln>
        </p:spPr>
        <p:txBody>
          <a:bodyPr anchor="ctr"/>
          <a:lstStyle/>
          <a:p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1" name="node-title-3">
            <a:extLst>
              <a:ext uri="{FF2B5EF4-FFF2-40B4-BE49-F238E27FC236}">
                <a16:creationId xmlns:a16="http://schemas.microsoft.com/office/drawing/2014/main" id="{AA32A312-A0BB-472C-899A-B91028E6B7FE}"/>
              </a:ext>
            </a:extLst>
          </p:cNvPr>
          <p:cNvSpPr>
            <a:spLocks noGrp="1"/>
          </p:cNvSpPr>
          <p:nvPr/>
        </p:nvSpPr>
        <p:spPr>
          <a:xfrm>
            <a:off x="9163050" y="2829927"/>
            <a:ext cx="2286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092B5B"/>
                </a:solidFill>
              </a:defRPr>
            </a:pPr>
            <a:r>
              <a:rPr sz="1650" b="1">
                <a:solidFill>
                  <a:srgbClr val="092B5B"/>
                </a:solidFill>
              </a:rPr>
              <a:t>Farm impact</a:t>
            </a:r>
          </a:p>
        </p:txBody>
      </p:sp>
      <p:sp>
        <p:nvSpPr>
          <p:cNvPr id="22" name="node-code-3">
            <a:extLst>
              <a:ext uri="{FF2B5EF4-FFF2-40B4-BE49-F238E27FC236}">
                <a16:creationId xmlns:a16="http://schemas.microsoft.com/office/drawing/2014/main" id="{ED966975-46BA-476F-A2B0-2889C9D01C9C}"/>
              </a:ext>
            </a:extLst>
          </p:cNvPr>
          <p:cNvSpPr>
            <a:spLocks noGrp="1"/>
          </p:cNvSpPr>
          <p:nvPr/>
        </p:nvSpPr>
        <p:spPr>
          <a:xfrm>
            <a:off x="9163050" y="3121557"/>
            <a:ext cx="2286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950" b="1">
                <a:solidFill>
                  <a:srgbClr val="4B2E83"/>
                </a:solidFill>
              </a:defRPr>
            </a:pPr>
            <a:r>
              <a:rPr sz="1950" b="1">
                <a:solidFill>
                  <a:srgbClr val="4B2E83"/>
                </a:solidFill>
              </a:rPr>
              <a:t>7–4</a:t>
            </a:r>
          </a:p>
        </p:txBody>
      </p:sp>
      <p:sp>
        <p:nvSpPr>
          <p:cNvPr id="23" name="node-body-3">
            <a:extLst>
              <a:ext uri="{FF2B5EF4-FFF2-40B4-BE49-F238E27FC236}">
                <a16:creationId xmlns:a16="http://schemas.microsoft.com/office/drawing/2014/main" id="{A89A8338-78EC-4CEF-B0E7-42D8110EC953}"/>
              </a:ext>
            </a:extLst>
          </p:cNvPr>
          <p:cNvSpPr>
            <a:spLocks noGrp="1"/>
          </p:cNvSpPr>
          <p:nvPr/>
        </p:nvSpPr>
        <p:spPr>
          <a:xfrm>
            <a:off x="9163050" y="3251670"/>
            <a:ext cx="2286000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0">
                <a:solidFill>
                  <a:srgbClr val="606A78"/>
                </a:solidFill>
              </a:defRPr>
            </a:pPr>
            <a:r>
              <a:rPr sz="1350" b="0">
                <a:solidFill>
                  <a:srgbClr val="606A78"/>
                </a:solidFill>
              </a:rPr>
              <a:t>Secondary sensitivity deeper inland</a:t>
            </a:r>
          </a:p>
        </p:txBody>
      </p:sp>
      <p:sp>
        <p:nvSpPr>
          <p:cNvPr id="24" name="detection-rule">
            <a:extLst>
              <a:ext uri="{FF2B5EF4-FFF2-40B4-BE49-F238E27FC236}">
                <a16:creationId xmlns:a16="http://schemas.microsoft.com/office/drawing/2014/main" id="{37C37FAA-586D-4995-A727-116E200BB99B}"/>
              </a:ext>
            </a:extLst>
          </p:cNvPr>
          <p:cNvSpPr>
            <a:spLocks noGrp="1"/>
          </p:cNvSpPr>
          <p:nvPr/>
        </p:nvSpPr>
        <p:spPr>
          <a:xfrm>
            <a:off x="224291" y="4683031"/>
            <a:ext cx="2072646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092B5B"/>
                </a:solidFill>
              </a:defRPr>
            </a:pPr>
            <a:r>
              <a:rPr sz="1725" b="1" dirty="0">
                <a:solidFill>
                  <a:srgbClr val="092B5B"/>
                </a:solidFill>
              </a:rPr>
              <a:t>Events are retained only when SBI, thermal contrast and the wind response evolve coherently.</a:t>
            </a:r>
          </a:p>
        </p:txBody>
      </p:sp>
      <p:pic>
        <p:nvPicPr>
          <p:cNvPr id="4" name="Imagine 3">
            <a:extLst>
              <a:ext uri="{FF2B5EF4-FFF2-40B4-BE49-F238E27FC236}">
                <a16:creationId xmlns:a16="http://schemas.microsoft.com/office/drawing/2014/main" id="{173DB18C-3739-208C-AABB-4C18A5632A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29261" y="3781379"/>
            <a:ext cx="6409577" cy="2477732"/>
          </a:xfrm>
          <a:prstGeom prst="rect">
            <a:avLst/>
          </a:prstGeom>
        </p:spPr>
      </p:pic>
      <p:sp>
        <p:nvSpPr>
          <p:cNvPr id="5" name="CasetăText 4">
            <a:extLst>
              <a:ext uri="{FF2B5EF4-FFF2-40B4-BE49-F238E27FC236}">
                <a16:creationId xmlns:a16="http://schemas.microsoft.com/office/drawing/2014/main" id="{485E91BE-D95D-4611-B5D7-50280B6264D1}"/>
              </a:ext>
            </a:extLst>
          </p:cNvPr>
          <p:cNvSpPr txBox="1"/>
          <p:nvPr/>
        </p:nvSpPr>
        <p:spPr>
          <a:xfrm>
            <a:off x="7763623" y="5525072"/>
            <a:ext cx="209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dirty="0"/>
              <a:t>1</a:t>
            </a:r>
            <a:endParaRPr lang="en-US" dirty="0"/>
          </a:p>
        </p:txBody>
      </p:sp>
      <p:sp>
        <p:nvSpPr>
          <p:cNvPr id="6" name="CasetăText 5">
            <a:extLst>
              <a:ext uri="{FF2B5EF4-FFF2-40B4-BE49-F238E27FC236}">
                <a16:creationId xmlns:a16="http://schemas.microsoft.com/office/drawing/2014/main" id="{E95AF614-89B8-9586-14C6-99DCC4BE9C4A}"/>
              </a:ext>
            </a:extLst>
          </p:cNvPr>
          <p:cNvSpPr txBox="1"/>
          <p:nvPr/>
        </p:nvSpPr>
        <p:spPr>
          <a:xfrm>
            <a:off x="7191375" y="5460013"/>
            <a:ext cx="209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dirty="0"/>
              <a:t>2</a:t>
            </a:r>
            <a:endParaRPr lang="en-US" dirty="0"/>
          </a:p>
        </p:txBody>
      </p:sp>
      <p:sp>
        <p:nvSpPr>
          <p:cNvPr id="25" name="CasetăText 24">
            <a:extLst>
              <a:ext uri="{FF2B5EF4-FFF2-40B4-BE49-F238E27FC236}">
                <a16:creationId xmlns:a16="http://schemas.microsoft.com/office/drawing/2014/main" id="{4DEAA1D4-24BB-4F04-704E-ECD31080994D}"/>
              </a:ext>
            </a:extLst>
          </p:cNvPr>
          <p:cNvSpPr txBox="1"/>
          <p:nvPr/>
        </p:nvSpPr>
        <p:spPr>
          <a:xfrm>
            <a:off x="6685337" y="5420911"/>
            <a:ext cx="209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dirty="0"/>
              <a:t>3</a:t>
            </a:r>
            <a:endParaRPr lang="en-US" dirty="0"/>
          </a:p>
        </p:txBody>
      </p:sp>
      <p:sp>
        <p:nvSpPr>
          <p:cNvPr id="29" name="CasetăText 28">
            <a:extLst>
              <a:ext uri="{FF2B5EF4-FFF2-40B4-BE49-F238E27FC236}">
                <a16:creationId xmlns:a16="http://schemas.microsoft.com/office/drawing/2014/main" id="{EAD07E31-D49A-3E0B-CCCB-78910051BDEE}"/>
              </a:ext>
            </a:extLst>
          </p:cNvPr>
          <p:cNvSpPr txBox="1"/>
          <p:nvPr/>
        </p:nvSpPr>
        <p:spPr>
          <a:xfrm>
            <a:off x="6121400" y="5339082"/>
            <a:ext cx="209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dirty="0"/>
              <a:t>4</a:t>
            </a:r>
            <a:endParaRPr lang="en-US" dirty="0"/>
          </a:p>
        </p:txBody>
      </p:sp>
      <p:sp>
        <p:nvSpPr>
          <p:cNvPr id="30" name="CasetăText 29">
            <a:extLst>
              <a:ext uri="{FF2B5EF4-FFF2-40B4-BE49-F238E27FC236}">
                <a16:creationId xmlns:a16="http://schemas.microsoft.com/office/drawing/2014/main" id="{BFD8309F-DE98-446D-19E9-EA8C3C89B8B4}"/>
              </a:ext>
            </a:extLst>
          </p:cNvPr>
          <p:cNvSpPr txBox="1"/>
          <p:nvPr/>
        </p:nvSpPr>
        <p:spPr>
          <a:xfrm>
            <a:off x="5615362" y="5271722"/>
            <a:ext cx="209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dirty="0"/>
              <a:t>5</a:t>
            </a:r>
            <a:endParaRPr lang="en-US" dirty="0"/>
          </a:p>
        </p:txBody>
      </p:sp>
      <p:sp>
        <p:nvSpPr>
          <p:cNvPr id="31" name="CasetăText 30">
            <a:extLst>
              <a:ext uri="{FF2B5EF4-FFF2-40B4-BE49-F238E27FC236}">
                <a16:creationId xmlns:a16="http://schemas.microsoft.com/office/drawing/2014/main" id="{DE28C22C-C2BF-4BCB-E36D-0CD3DF688412}"/>
              </a:ext>
            </a:extLst>
          </p:cNvPr>
          <p:cNvSpPr txBox="1"/>
          <p:nvPr/>
        </p:nvSpPr>
        <p:spPr>
          <a:xfrm>
            <a:off x="5085369" y="5188242"/>
            <a:ext cx="209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dirty="0"/>
              <a:t>6</a:t>
            </a:r>
            <a:endParaRPr lang="en-US" dirty="0"/>
          </a:p>
        </p:txBody>
      </p:sp>
      <p:sp>
        <p:nvSpPr>
          <p:cNvPr id="32" name="CasetăText 31">
            <a:extLst>
              <a:ext uri="{FF2B5EF4-FFF2-40B4-BE49-F238E27FC236}">
                <a16:creationId xmlns:a16="http://schemas.microsoft.com/office/drawing/2014/main" id="{6689F247-080F-179D-ECBC-0F42CC8AB91D}"/>
              </a:ext>
            </a:extLst>
          </p:cNvPr>
          <p:cNvSpPr txBox="1"/>
          <p:nvPr/>
        </p:nvSpPr>
        <p:spPr>
          <a:xfrm>
            <a:off x="4566206" y="5087056"/>
            <a:ext cx="209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dirty="0"/>
              <a:t>7</a:t>
            </a:r>
            <a:endParaRPr lang="en-US" dirty="0"/>
          </a:p>
        </p:txBody>
      </p:sp>
      <p:sp>
        <p:nvSpPr>
          <p:cNvPr id="33" name="CasetăText 32">
            <a:extLst>
              <a:ext uri="{FF2B5EF4-FFF2-40B4-BE49-F238E27FC236}">
                <a16:creationId xmlns:a16="http://schemas.microsoft.com/office/drawing/2014/main" id="{297FC00E-A5F3-123D-1104-72A865DB4097}"/>
              </a:ext>
            </a:extLst>
          </p:cNvPr>
          <p:cNvSpPr txBox="1"/>
          <p:nvPr/>
        </p:nvSpPr>
        <p:spPr>
          <a:xfrm>
            <a:off x="4061664" y="4983885"/>
            <a:ext cx="209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dirty="0"/>
              <a:t>8</a:t>
            </a:r>
            <a:endParaRPr lang="en-US" dirty="0"/>
          </a:p>
        </p:txBody>
      </p:sp>
      <p:sp>
        <p:nvSpPr>
          <p:cNvPr id="34" name="CasetăText 33">
            <a:extLst>
              <a:ext uri="{FF2B5EF4-FFF2-40B4-BE49-F238E27FC236}">
                <a16:creationId xmlns:a16="http://schemas.microsoft.com/office/drawing/2014/main" id="{C2CCB1BB-FC9C-36C2-B4A3-3FD08612F7DC}"/>
              </a:ext>
            </a:extLst>
          </p:cNvPr>
          <p:cNvSpPr txBox="1"/>
          <p:nvPr/>
        </p:nvSpPr>
        <p:spPr>
          <a:xfrm>
            <a:off x="3524432" y="4874681"/>
            <a:ext cx="209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dirty="0"/>
              <a:t>9</a:t>
            </a:r>
            <a:endParaRPr lang="en-US" dirty="0"/>
          </a:p>
        </p:txBody>
      </p:sp>
      <p:sp>
        <p:nvSpPr>
          <p:cNvPr id="35" name="CasetăText 34">
            <a:extLst>
              <a:ext uri="{FF2B5EF4-FFF2-40B4-BE49-F238E27FC236}">
                <a16:creationId xmlns:a16="http://schemas.microsoft.com/office/drawing/2014/main" id="{6C1741B5-FCE8-62C2-24AF-C8504C69ED21}"/>
              </a:ext>
            </a:extLst>
          </p:cNvPr>
          <p:cNvSpPr txBox="1"/>
          <p:nvPr/>
        </p:nvSpPr>
        <p:spPr>
          <a:xfrm>
            <a:off x="2909654" y="4763890"/>
            <a:ext cx="436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dirty="0"/>
              <a:t>10</a:t>
            </a:r>
            <a:endParaRPr lang="en-US" dirty="0"/>
          </a:p>
        </p:txBody>
      </p:sp>
      <p:pic>
        <p:nvPicPr>
          <p:cNvPr id="59" name="Imagine 58">
            <a:extLst>
              <a:ext uri="{FF2B5EF4-FFF2-40B4-BE49-F238E27FC236}">
                <a16:creationId xmlns:a16="http://schemas.microsoft.com/office/drawing/2014/main" id="{349728F0-B0BD-C0FF-FB2C-6BE99FF285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06285" y="3928353"/>
            <a:ext cx="378092" cy="326534"/>
          </a:xfrm>
          <a:prstGeom prst="rect">
            <a:avLst/>
          </a:prstGeom>
        </p:spPr>
      </p:pic>
      <p:sp>
        <p:nvSpPr>
          <p:cNvPr id="61" name="CasetăText 60">
            <a:extLst>
              <a:ext uri="{FF2B5EF4-FFF2-40B4-BE49-F238E27FC236}">
                <a16:creationId xmlns:a16="http://schemas.microsoft.com/office/drawing/2014/main" id="{D954534D-8AA1-EA02-B3E7-64EAEEE20280}"/>
              </a:ext>
            </a:extLst>
          </p:cNvPr>
          <p:cNvSpPr txBox="1"/>
          <p:nvPr/>
        </p:nvSpPr>
        <p:spPr>
          <a:xfrm>
            <a:off x="8997797" y="4254887"/>
            <a:ext cx="2285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dirty="0"/>
              <a:t>Meteo </a:t>
            </a:r>
            <a:r>
              <a:rPr lang="ro-RO" dirty="0" err="1"/>
              <a:t>object</a:t>
            </a:r>
            <a:r>
              <a:rPr lang="ro-RO" dirty="0"/>
              <a:t>, </a:t>
            </a:r>
            <a:r>
              <a:rPr lang="ro-RO" dirty="0" err="1"/>
              <a:t>lidar</a:t>
            </a:r>
            <a:endParaRPr lang="en-US" dirty="0"/>
          </a:p>
        </p:txBody>
      </p:sp>
      <p:pic>
        <p:nvPicPr>
          <p:cNvPr id="63" name="Imagine 62">
            <a:extLst>
              <a:ext uri="{FF2B5EF4-FFF2-40B4-BE49-F238E27FC236}">
                <a16:creationId xmlns:a16="http://schemas.microsoft.com/office/drawing/2014/main" id="{01F8D13A-5A09-55AD-5001-718AD84B8A1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98970" y="4696960"/>
            <a:ext cx="388731" cy="326534"/>
          </a:xfrm>
          <a:prstGeom prst="rect">
            <a:avLst/>
          </a:prstGeom>
        </p:spPr>
      </p:pic>
      <p:sp>
        <p:nvSpPr>
          <p:cNvPr id="65" name="CasetăText 64">
            <a:extLst>
              <a:ext uri="{FF2B5EF4-FFF2-40B4-BE49-F238E27FC236}">
                <a16:creationId xmlns:a16="http://schemas.microsoft.com/office/drawing/2014/main" id="{7DDFDC11-057B-3688-0247-1BED0D8E674D}"/>
              </a:ext>
            </a:extLst>
          </p:cNvPr>
          <p:cNvSpPr txBox="1"/>
          <p:nvPr/>
        </p:nvSpPr>
        <p:spPr>
          <a:xfrm>
            <a:off x="9049679" y="5023494"/>
            <a:ext cx="1478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dirty="0" err="1"/>
              <a:t>Existing</a:t>
            </a:r>
            <a:r>
              <a:rPr lang="ro-RO" dirty="0"/>
              <a:t> </a:t>
            </a:r>
            <a:r>
              <a:rPr lang="ro-RO" dirty="0" err="1"/>
              <a:t>wtg</a:t>
            </a:r>
            <a:endParaRPr lang="en-US" dirty="0"/>
          </a:p>
        </p:txBody>
      </p:sp>
      <p:pic>
        <p:nvPicPr>
          <p:cNvPr id="67" name="Imagine 66">
            <a:extLst>
              <a:ext uri="{FF2B5EF4-FFF2-40B4-BE49-F238E27FC236}">
                <a16:creationId xmlns:a16="http://schemas.microsoft.com/office/drawing/2014/main" id="{00A381B5-E075-9A5E-AC26-CF21FC993E5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48436" y="5471063"/>
            <a:ext cx="353128" cy="294274"/>
          </a:xfrm>
          <a:prstGeom prst="rect">
            <a:avLst/>
          </a:prstGeom>
        </p:spPr>
      </p:pic>
      <p:sp>
        <p:nvSpPr>
          <p:cNvPr id="69" name="CasetăText 68">
            <a:extLst>
              <a:ext uri="{FF2B5EF4-FFF2-40B4-BE49-F238E27FC236}">
                <a16:creationId xmlns:a16="http://schemas.microsoft.com/office/drawing/2014/main" id="{92936CF0-1165-C92F-459A-F84D7CC31C8A}"/>
              </a:ext>
            </a:extLst>
          </p:cNvPr>
          <p:cNvSpPr txBox="1"/>
          <p:nvPr/>
        </p:nvSpPr>
        <p:spPr>
          <a:xfrm>
            <a:off x="9171162" y="5797854"/>
            <a:ext cx="12356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dirty="0"/>
              <a:t>New </a:t>
            </a:r>
            <a:r>
              <a:rPr lang="ro-RO" dirty="0" err="1"/>
              <a:t>wtg</a:t>
            </a:r>
            <a:endParaRPr lang="en-US" dirty="0"/>
          </a:p>
        </p:txBody>
      </p:sp>
      <p:sp>
        <p:nvSpPr>
          <p:cNvPr id="70" name="detection-rule">
            <a:extLst>
              <a:ext uri="{FF2B5EF4-FFF2-40B4-BE49-F238E27FC236}">
                <a16:creationId xmlns:a16="http://schemas.microsoft.com/office/drawing/2014/main" id="{F22F6DC5-DBA7-5BD7-297B-1F760F880D09}"/>
              </a:ext>
            </a:extLst>
          </p:cNvPr>
          <p:cNvSpPr>
            <a:spLocks noGrp="1"/>
          </p:cNvSpPr>
          <p:nvPr/>
        </p:nvSpPr>
        <p:spPr>
          <a:xfrm>
            <a:off x="857250" y="6203272"/>
            <a:ext cx="9906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092B5B"/>
                </a:solidFill>
              </a:defRPr>
            </a:pPr>
            <a:r>
              <a:rPr lang="ro-RO" sz="1725" b="1" dirty="0" err="1">
                <a:solidFill>
                  <a:srgbClr val="092B5B"/>
                </a:solidFill>
              </a:rPr>
              <a:t>Spatial</a:t>
            </a:r>
            <a:r>
              <a:rPr lang="ro-RO" sz="1725" b="1" dirty="0">
                <a:solidFill>
                  <a:srgbClr val="092B5B"/>
                </a:solidFill>
              </a:rPr>
              <a:t> </a:t>
            </a:r>
            <a:r>
              <a:rPr lang="ro-RO" sz="1725" b="1" dirty="0" err="1">
                <a:solidFill>
                  <a:srgbClr val="092B5B"/>
                </a:solidFill>
              </a:rPr>
              <a:t>distribution</a:t>
            </a:r>
            <a:r>
              <a:rPr lang="ro-RO" sz="1725" b="1" dirty="0">
                <a:solidFill>
                  <a:srgbClr val="092B5B"/>
                </a:solidFill>
              </a:rPr>
              <a:t> of 3km era5 </a:t>
            </a:r>
            <a:r>
              <a:rPr lang="ro-RO" sz="1725" b="1" dirty="0" err="1">
                <a:solidFill>
                  <a:srgbClr val="092B5B"/>
                </a:solidFill>
              </a:rPr>
              <a:t>grid</a:t>
            </a:r>
            <a:r>
              <a:rPr lang="ro-RO" sz="1725" b="1" dirty="0">
                <a:solidFill>
                  <a:srgbClr val="092B5B"/>
                </a:solidFill>
              </a:rPr>
              <a:t> data </a:t>
            </a:r>
            <a:r>
              <a:rPr lang="ro-RO" sz="1725" b="1" dirty="0" err="1">
                <a:solidFill>
                  <a:srgbClr val="092B5B"/>
                </a:solidFill>
              </a:rPr>
              <a:t>used</a:t>
            </a:r>
            <a:r>
              <a:rPr lang="ro-RO" sz="1725" b="1" dirty="0">
                <a:solidFill>
                  <a:srgbClr val="092B5B"/>
                </a:solidFill>
              </a:rPr>
              <a:t> for </a:t>
            </a:r>
            <a:r>
              <a:rPr lang="ro-RO" sz="1725" b="1" dirty="0" err="1">
                <a:solidFill>
                  <a:srgbClr val="092B5B"/>
                </a:solidFill>
              </a:rPr>
              <a:t>analysis</a:t>
            </a:r>
            <a:endParaRPr sz="1725" b="1" dirty="0">
              <a:solidFill>
                <a:srgbClr val="092B5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771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4B4B38FB-22DA-5FDC-6390-8460024F60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550" y="1828800"/>
            <a:ext cx="11010900" cy="285750"/>
          </a:xfrm>
        </p:spPr>
        <p:txBody>
          <a:bodyPr anchor="ctr">
            <a:noAutofit/>
          </a:bodyPr>
          <a:lstStyle/>
          <a:p>
            <a:pPr algn="l">
              <a:defRPr sz="1500" b="1">
                <a:solidFill>
                  <a:srgbClr val="092B5B"/>
                </a:solidFill>
              </a:defRPr>
            </a:pPr>
            <a:r>
              <a:rPr sz="1500" b="1">
                <a:solidFill>
                  <a:srgbClr val="092B5B"/>
                </a:solidFill>
                <a:hlinkClick r:id="rId3"/>
              </a:rPr>
              <a:t>Detect at 50 m; evaluate energy at the 135 m hub height</a:t>
            </a:r>
          </a:p>
        </p:txBody>
      </p:sp>
      <p:pic>
        <p:nvPicPr>
          <p:cNvPr id="16" name="Imagine 15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90500" y="248653"/>
            <a:ext cx="3714750" cy="864770"/>
          </a:xfrm>
          <a:prstGeom prst="rect">
            <a:avLst/>
          </a:prstGeom>
        </p:spPr>
      </p:pic>
      <p:pic>
        <p:nvPicPr>
          <p:cNvPr id="17" name="Imagine 16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5667375" y="229753"/>
            <a:ext cx="1238250" cy="1026394"/>
          </a:xfrm>
          <a:prstGeom prst="rect">
            <a:avLst/>
          </a:prstGeom>
        </p:spPr>
      </p:pic>
      <p:pic>
        <p:nvPicPr>
          <p:cNvPr id="18" name="Imagine 17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9525000" y="239480"/>
            <a:ext cx="2143125" cy="997414"/>
          </a:xfrm>
          <a:prstGeom prst="rect">
            <a:avLst/>
          </a:prstGeom>
        </p:spPr>
      </p:pic>
      <p:sp>
        <p:nvSpPr>
          <p:cNvPr id="7" name="bullet-1">
            <a:extLst>
              <a:ext uri="{FF2B5EF4-FFF2-40B4-BE49-F238E27FC236}">
                <a16:creationId xmlns:a16="http://schemas.microsoft.com/office/drawing/2014/main" id="{89FBDEDB-C3AE-4402-93FD-B29F61E68150}"/>
              </a:ext>
            </a:extLst>
          </p:cNvPr>
          <p:cNvSpPr>
            <a:spLocks noGrp="1"/>
          </p:cNvSpPr>
          <p:nvPr/>
        </p:nvSpPr>
        <p:spPr>
          <a:xfrm>
            <a:off x="714375" y="2143125"/>
            <a:ext cx="5334000" cy="676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E2430"/>
                </a:solidFill>
              </a:defRPr>
            </a:pPr>
            <a:r>
              <a:rPr sz="1500" b="0" dirty="0">
                <a:solidFill>
                  <a:srgbClr val="1E2430"/>
                </a:solidFill>
              </a:rPr>
              <a:t>•  ERA5-driven WRF (EMD), 3 km, hourly, 1999–202</a:t>
            </a:r>
            <a:r>
              <a:rPr lang="ro-RO" sz="1500" b="0" dirty="0">
                <a:solidFill>
                  <a:srgbClr val="1E2430"/>
                </a:solidFill>
              </a:rPr>
              <a:t>4</a:t>
            </a:r>
            <a:endParaRPr sz="1500" b="0" dirty="0">
              <a:solidFill>
                <a:srgbClr val="1E2430"/>
              </a:solidFill>
            </a:endParaRPr>
          </a:p>
        </p:txBody>
      </p:sp>
      <p:sp>
        <p:nvSpPr>
          <p:cNvPr id="8" name="bullet-2">
            <a:extLst>
              <a:ext uri="{FF2B5EF4-FFF2-40B4-BE49-F238E27FC236}">
                <a16:creationId xmlns:a16="http://schemas.microsoft.com/office/drawing/2014/main" id="{49472940-7172-46B9-AC82-3B23B29AE74F}"/>
              </a:ext>
            </a:extLst>
          </p:cNvPr>
          <p:cNvSpPr>
            <a:spLocks noGrp="1"/>
          </p:cNvSpPr>
          <p:nvPr/>
        </p:nvSpPr>
        <p:spPr>
          <a:xfrm>
            <a:off x="714375" y="2933700"/>
            <a:ext cx="5334000" cy="676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E2430"/>
                </a:solidFill>
              </a:defRPr>
            </a:pPr>
            <a:r>
              <a:rPr sz="1500" b="0">
                <a:solidFill>
                  <a:srgbClr val="1E2430"/>
                </a:solidFill>
              </a:rPr>
              <a:t>•  Event detection at 50 m where the sea-breeze signature is strongest</a:t>
            </a:r>
          </a:p>
        </p:txBody>
      </p:sp>
      <p:sp>
        <p:nvSpPr>
          <p:cNvPr id="9" name="bullet-3">
            <a:extLst>
              <a:ext uri="{FF2B5EF4-FFF2-40B4-BE49-F238E27FC236}">
                <a16:creationId xmlns:a16="http://schemas.microsoft.com/office/drawing/2014/main" id="{A0F70F8D-0111-44E5-AF4E-397CD438E6E3}"/>
              </a:ext>
            </a:extLst>
          </p:cNvPr>
          <p:cNvSpPr>
            <a:spLocks noGrp="1"/>
          </p:cNvSpPr>
          <p:nvPr/>
        </p:nvSpPr>
        <p:spPr>
          <a:xfrm>
            <a:off x="714375" y="3724275"/>
            <a:ext cx="5334000" cy="676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E2430"/>
                </a:solidFill>
              </a:defRPr>
            </a:pPr>
            <a:r>
              <a:rPr sz="1500" b="0">
                <a:solidFill>
                  <a:srgbClr val="1E2430"/>
                </a:solidFill>
              </a:rPr>
              <a:t>•  Fixed event timestamps carried to 135 m through vertical extrapolation</a:t>
            </a:r>
          </a:p>
        </p:txBody>
      </p:sp>
      <p:sp>
        <p:nvSpPr>
          <p:cNvPr id="10" name="bullet-4">
            <a:extLst>
              <a:ext uri="{FF2B5EF4-FFF2-40B4-BE49-F238E27FC236}">
                <a16:creationId xmlns:a16="http://schemas.microsoft.com/office/drawing/2014/main" id="{8C0CA776-4F79-47FB-9EDD-2DBB5ECBC4C6}"/>
              </a:ext>
            </a:extLst>
          </p:cNvPr>
          <p:cNvSpPr>
            <a:spLocks noGrp="1"/>
          </p:cNvSpPr>
          <p:nvPr/>
        </p:nvSpPr>
        <p:spPr>
          <a:xfrm>
            <a:off x="714375" y="4514850"/>
            <a:ext cx="5334000" cy="676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1E2430"/>
                </a:solidFill>
              </a:defRPr>
            </a:pPr>
            <a:r>
              <a:rPr sz="1500" b="0" dirty="0">
                <a:solidFill>
                  <a:srgbClr val="1E2430"/>
                </a:solidFill>
              </a:rPr>
              <a:t>•  2021 lidar, 15-minute data, used to assess shear and PBL structure</a:t>
            </a:r>
            <a:r>
              <a:rPr lang="ro-RO" sz="1500" b="0" dirty="0">
                <a:solidFill>
                  <a:srgbClr val="1E2430"/>
                </a:solidFill>
              </a:rPr>
              <a:t> (for vertical </a:t>
            </a:r>
            <a:r>
              <a:rPr lang="ro-RO" sz="1500" b="0" dirty="0" err="1">
                <a:solidFill>
                  <a:srgbClr val="1E2430"/>
                </a:solidFill>
              </a:rPr>
              <a:t>extrapolation</a:t>
            </a:r>
            <a:r>
              <a:rPr lang="ro-RO" sz="1500" b="0" dirty="0">
                <a:solidFill>
                  <a:srgbClr val="1E2430"/>
                </a:solidFill>
              </a:rPr>
              <a:t>)</a:t>
            </a:r>
            <a:endParaRPr sz="1500" b="0" dirty="0">
              <a:solidFill>
                <a:srgbClr val="1E2430"/>
              </a:solidFill>
            </a:endParaRPr>
          </a:p>
        </p:txBody>
      </p:sp>
      <p:sp>
        <p:nvSpPr>
          <p:cNvPr id="11" name="windpro-box">
            <a:extLst>
              <a:ext uri="{FF2B5EF4-FFF2-40B4-BE49-F238E27FC236}">
                <a16:creationId xmlns:a16="http://schemas.microsoft.com/office/drawing/2014/main" id="{AB6D13E0-5E3E-46F6-9470-5502B4707609}"/>
              </a:ext>
            </a:extLst>
          </p:cNvPr>
          <p:cNvSpPr>
            <a:spLocks noGrp="1"/>
          </p:cNvSpPr>
          <p:nvPr/>
        </p:nvSpPr>
        <p:spPr>
          <a:xfrm>
            <a:off x="6667500" y="2190750"/>
            <a:ext cx="4286250" cy="2857500"/>
          </a:xfrm>
          <a:prstGeom prst="roundRect">
            <a:avLst>
              <a:gd name="adj" fmla="val 1333"/>
            </a:avLst>
          </a:prstGeom>
          <a:solidFill>
            <a:srgbClr val="F3F1F0"/>
          </a:solidFill>
          <a:ln w="9525">
            <a:solidFill>
              <a:srgbClr val="D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windpro-title">
            <a:extLst>
              <a:ext uri="{FF2B5EF4-FFF2-40B4-BE49-F238E27FC236}">
                <a16:creationId xmlns:a16="http://schemas.microsoft.com/office/drawing/2014/main" id="{A990B34C-F498-4E77-87A2-D4786C6FA7E0}"/>
              </a:ext>
            </a:extLst>
          </p:cNvPr>
          <p:cNvSpPr>
            <a:spLocks noGrp="1"/>
          </p:cNvSpPr>
          <p:nvPr/>
        </p:nvSpPr>
        <p:spPr>
          <a:xfrm>
            <a:off x="7000875" y="2428875"/>
            <a:ext cx="3619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092B5B"/>
                </a:solidFill>
              </a:defRPr>
            </a:pPr>
            <a:r>
              <a:rPr sz="1875" b="1">
                <a:solidFill>
                  <a:srgbClr val="092B5B"/>
                </a:solidFill>
              </a:rPr>
              <a:t>WindPRO production model</a:t>
            </a:r>
          </a:p>
        </p:txBody>
      </p:sp>
      <p:sp>
        <p:nvSpPr>
          <p:cNvPr id="13" name="windpro-body">
            <a:extLst>
              <a:ext uri="{FF2B5EF4-FFF2-40B4-BE49-F238E27FC236}">
                <a16:creationId xmlns:a16="http://schemas.microsoft.com/office/drawing/2014/main" id="{27B95C92-46F3-4C44-A251-311D7473519F}"/>
              </a:ext>
            </a:extLst>
          </p:cNvPr>
          <p:cNvSpPr>
            <a:spLocks noGrp="1"/>
          </p:cNvSpPr>
          <p:nvPr/>
        </p:nvSpPr>
        <p:spPr>
          <a:xfrm>
            <a:off x="7143750" y="3000375"/>
            <a:ext cx="3333750" cy="16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75" b="0">
                <a:solidFill>
                  <a:srgbClr val="1E2430"/>
                </a:solidFill>
              </a:defRPr>
            </a:pPr>
            <a:r>
              <a:rPr sz="1575" b="0">
                <a:solidFill>
                  <a:srgbClr val="1E2430"/>
                </a:solidFill>
              </a:rPr>
              <a:t>8 × SG170 6.0 MW</a:t>
            </a:r>
          </a:p>
          <a:p>
            <a:pPr algn="ctr">
              <a:defRPr sz="1575" b="0">
                <a:solidFill>
                  <a:srgbClr val="1E2430"/>
                </a:solidFill>
              </a:defRPr>
            </a:pPr>
            <a:r>
              <a:rPr sz="1575" b="0">
                <a:solidFill>
                  <a:srgbClr val="1E2430"/>
                </a:solidFill>
              </a:rPr>
              <a:t>Turbine-specific power curve</a:t>
            </a:r>
          </a:p>
          <a:p>
            <a:pPr algn="ctr">
              <a:defRPr sz="1575" b="0">
                <a:solidFill>
                  <a:srgbClr val="1E2430"/>
                </a:solidFill>
              </a:defRPr>
            </a:pPr>
            <a:r>
              <a:rPr sz="1575" b="0">
                <a:solidFill>
                  <a:srgbClr val="1E2430"/>
                </a:solidFill>
              </a:rPr>
              <a:t>Air-density correction</a:t>
            </a:r>
          </a:p>
          <a:p>
            <a:pPr algn="ctr">
              <a:defRPr sz="1575" b="0">
                <a:solidFill>
                  <a:srgbClr val="1E2430"/>
                </a:solidFill>
              </a:defRPr>
            </a:pPr>
            <a:r>
              <a:rPr sz="1575" b="0">
                <a:solidFill>
                  <a:srgbClr val="1E2430"/>
                </a:solidFill>
              </a:rPr>
              <a:t>Direction-dependent wake response</a:t>
            </a:r>
          </a:p>
          <a:p>
            <a:pPr algn="ctr">
              <a:defRPr sz="1575" b="0">
                <a:solidFill>
                  <a:srgbClr val="1E2430"/>
                </a:solidFill>
              </a:defRPr>
            </a:pPr>
            <a:r>
              <a:rPr sz="1575" b="0">
                <a:solidFill>
                  <a:srgbClr val="1E2430"/>
                </a:solidFill>
              </a:rPr>
              <a:t>Hourly regime subsets</a:t>
            </a:r>
          </a:p>
        </p:txBody>
      </p:sp>
      <p:sp>
        <p:nvSpPr>
          <p:cNvPr id="14" name="consistency">
            <a:extLst>
              <a:ext uri="{FF2B5EF4-FFF2-40B4-BE49-F238E27FC236}">
                <a16:creationId xmlns:a16="http://schemas.microsoft.com/office/drawing/2014/main" id="{13C030F9-1A0B-4685-88B8-21125F1BD53A}"/>
              </a:ext>
            </a:extLst>
          </p:cNvPr>
          <p:cNvSpPr>
            <a:spLocks noGrp="1"/>
          </p:cNvSpPr>
          <p:nvPr/>
        </p:nvSpPr>
        <p:spPr>
          <a:xfrm>
            <a:off x="1619250" y="5381625"/>
            <a:ext cx="8953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4B2E83"/>
                </a:solidFill>
              </a:defRPr>
            </a:pPr>
            <a:r>
              <a:rPr sz="1725" b="1">
                <a:solidFill>
                  <a:srgbClr val="4B2E83"/>
                </a:solidFill>
              </a:rPr>
              <a:t>The same production assumptions are retained for observed and counterfactual states.</a:t>
            </a:r>
          </a:p>
        </p:txBody>
      </p:sp>
    </p:spTree>
    <p:extLst>
      <p:ext uri="{BB962C8B-B14F-4D97-AF65-F5344CB8AC3E}">
        <p14:creationId xmlns:p14="http://schemas.microsoft.com/office/powerpoint/2010/main" val="815771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4B4B38FB-22DA-5FDC-6390-8460024F60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550" y="1828800"/>
            <a:ext cx="11010900" cy="285750"/>
          </a:xfrm>
        </p:spPr>
        <p:txBody>
          <a:bodyPr anchor="ctr">
            <a:noAutofit/>
          </a:bodyPr>
          <a:lstStyle/>
          <a:p>
            <a:pPr algn="l">
              <a:defRPr sz="1500" b="1">
                <a:solidFill>
                  <a:srgbClr val="092B5B"/>
                </a:solidFill>
              </a:defRPr>
            </a:pPr>
            <a:r>
              <a:rPr sz="1500" b="1">
                <a:solidFill>
                  <a:srgbClr val="092B5B"/>
                </a:solidFill>
                <a:hlinkClick r:id="rId3"/>
              </a:rPr>
              <a:t>Shapley allocation resolves nonlinear turbine response</a:t>
            </a:r>
          </a:p>
        </p:txBody>
      </p:sp>
      <p:pic>
        <p:nvPicPr>
          <p:cNvPr id="17" name="Imagine 16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90500" y="248653"/>
            <a:ext cx="3714750" cy="864770"/>
          </a:xfrm>
          <a:prstGeom prst="rect">
            <a:avLst/>
          </a:prstGeom>
        </p:spPr>
      </p:pic>
      <p:pic>
        <p:nvPicPr>
          <p:cNvPr id="18" name="Imagine 17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5667375" y="229753"/>
            <a:ext cx="1238250" cy="1026394"/>
          </a:xfrm>
          <a:prstGeom prst="rect">
            <a:avLst/>
          </a:prstGeom>
        </p:spPr>
      </p:pic>
      <p:pic>
        <p:nvPicPr>
          <p:cNvPr id="19" name="Imagine 18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9525000" y="239480"/>
            <a:ext cx="2143125" cy="997414"/>
          </a:xfrm>
          <a:prstGeom prst="rect">
            <a:avLst/>
          </a:prstGeom>
        </p:spPr>
      </p:pic>
      <p:sp>
        <p:nvSpPr>
          <p:cNvPr id="7" name="vector-eq">
            <a:extLst>
              <a:ext uri="{FF2B5EF4-FFF2-40B4-BE49-F238E27FC236}">
                <a16:creationId xmlns:a16="http://schemas.microsoft.com/office/drawing/2014/main" id="{8A72EF68-D653-4D84-B139-3B3E9CEC482D}"/>
              </a:ext>
            </a:extLst>
          </p:cNvPr>
          <p:cNvSpPr>
            <a:spLocks noGrp="1"/>
          </p:cNvSpPr>
          <p:nvPr/>
        </p:nvSpPr>
        <p:spPr>
          <a:xfrm>
            <a:off x="857250" y="2190750"/>
            <a:ext cx="4667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092B5B"/>
                </a:solidFill>
              </a:defRPr>
            </a:pPr>
            <a:r>
              <a:rPr sz="2250" b="1">
                <a:solidFill>
                  <a:srgbClr val="092B5B"/>
                </a:solidFill>
              </a:rPr>
              <a:t>Uₜₒₜₐₗ,t = UCG,t + USB,t</a:t>
            </a:r>
          </a:p>
        </p:txBody>
      </p:sp>
      <p:sp>
        <p:nvSpPr>
          <p:cNvPr id="8" name="nonlinear-eq">
            <a:extLst>
              <a:ext uri="{FF2B5EF4-FFF2-40B4-BE49-F238E27FC236}">
                <a16:creationId xmlns:a16="http://schemas.microsoft.com/office/drawing/2014/main" id="{02747138-8698-4E35-9E89-D4DAD984659F}"/>
              </a:ext>
            </a:extLst>
          </p:cNvPr>
          <p:cNvSpPr>
            <a:spLocks noGrp="1"/>
          </p:cNvSpPr>
          <p:nvPr/>
        </p:nvSpPr>
        <p:spPr>
          <a:xfrm>
            <a:off x="857250" y="2905125"/>
            <a:ext cx="466725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025" b="1">
                <a:solidFill>
                  <a:srgbClr val="B23A48"/>
                </a:solidFill>
              </a:defRPr>
            </a:pPr>
            <a:r>
              <a:rPr sz="2025" b="1">
                <a:solidFill>
                  <a:srgbClr val="B23A48"/>
                </a:solidFill>
              </a:rPr>
              <a:t>P(UCG + USB) ≠ P(UCG) + P(USB)</a:t>
            </a:r>
          </a:p>
        </p:txBody>
      </p:sp>
      <p:sp>
        <p:nvSpPr>
          <p:cNvPr id="9" name="why">
            <a:extLst>
              <a:ext uri="{FF2B5EF4-FFF2-40B4-BE49-F238E27FC236}">
                <a16:creationId xmlns:a16="http://schemas.microsoft.com/office/drawing/2014/main" id="{B08919EA-A5E2-42BF-A918-C1085859570C}"/>
              </a:ext>
            </a:extLst>
          </p:cNvPr>
          <p:cNvSpPr>
            <a:spLocks noGrp="1"/>
          </p:cNvSpPr>
          <p:nvPr/>
        </p:nvSpPr>
        <p:spPr>
          <a:xfrm>
            <a:off x="1000125" y="3714750"/>
            <a:ext cx="43815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0">
                <a:solidFill>
                  <a:srgbClr val="1E2430"/>
                </a:solidFill>
              </a:defRPr>
            </a:pPr>
            <a:r>
              <a:rPr sz="1500" b="0">
                <a:solidFill>
                  <a:srgbClr val="1E2430"/>
                </a:solidFill>
              </a:rPr>
              <a:t>Near cut-in, two weak components can jointly produce power; opposing vectors can also reduce the resultant wind.</a:t>
            </a:r>
          </a:p>
        </p:txBody>
      </p:sp>
      <p:sp>
        <p:nvSpPr>
          <p:cNvPr id="10" name="shapley-box">
            <a:extLst>
              <a:ext uri="{FF2B5EF4-FFF2-40B4-BE49-F238E27FC236}">
                <a16:creationId xmlns:a16="http://schemas.microsoft.com/office/drawing/2014/main" id="{CD461BB4-D415-4DC6-8140-A0A7AF54BEE9}"/>
              </a:ext>
            </a:extLst>
          </p:cNvPr>
          <p:cNvSpPr>
            <a:spLocks noGrp="1"/>
          </p:cNvSpPr>
          <p:nvPr/>
        </p:nvSpPr>
        <p:spPr>
          <a:xfrm>
            <a:off x="6191250" y="2143125"/>
            <a:ext cx="4953000" cy="2905125"/>
          </a:xfrm>
          <a:prstGeom prst="roundRect">
            <a:avLst>
              <a:gd name="adj" fmla="val 1311"/>
            </a:avLst>
          </a:prstGeom>
          <a:solidFill>
            <a:srgbClr val="F3F1F0"/>
          </a:solidFill>
          <a:ln w="9525">
            <a:solidFill>
              <a:srgbClr val="D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ley-title">
            <a:extLst>
              <a:ext uri="{FF2B5EF4-FFF2-40B4-BE49-F238E27FC236}">
                <a16:creationId xmlns:a16="http://schemas.microsoft.com/office/drawing/2014/main" id="{23143633-FE9D-487E-AC1B-B3447094EF73}"/>
              </a:ext>
            </a:extLst>
          </p:cNvPr>
          <p:cNvSpPr>
            <a:spLocks noGrp="1"/>
          </p:cNvSpPr>
          <p:nvPr/>
        </p:nvSpPr>
        <p:spPr>
          <a:xfrm>
            <a:off x="6477000" y="2333625"/>
            <a:ext cx="43815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4B2E83"/>
                </a:solidFill>
              </a:defRPr>
            </a:pPr>
            <a:r>
              <a:rPr sz="1800" b="1">
                <a:solidFill>
                  <a:srgbClr val="4B2E83"/>
                </a:solidFill>
              </a:rPr>
              <a:t>Two-component Shapley allocation</a:t>
            </a:r>
          </a:p>
        </p:txBody>
      </p:sp>
      <p:sp>
        <p:nvSpPr>
          <p:cNvPr id="12" name="shapley-eq1">
            <a:extLst>
              <a:ext uri="{FF2B5EF4-FFF2-40B4-BE49-F238E27FC236}">
                <a16:creationId xmlns:a16="http://schemas.microsoft.com/office/drawing/2014/main" id="{4ADCEB72-6B08-4739-824A-BFB5E8D274C2}"/>
              </a:ext>
            </a:extLst>
          </p:cNvPr>
          <p:cNvSpPr>
            <a:spLocks noGrp="1"/>
          </p:cNvSpPr>
          <p:nvPr/>
        </p:nvSpPr>
        <p:spPr>
          <a:xfrm>
            <a:off x="6477000" y="2952750"/>
            <a:ext cx="43815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092B5B"/>
                </a:solidFill>
              </a:defRPr>
            </a:pPr>
            <a:r>
              <a:rPr sz="1800" b="1">
                <a:solidFill>
                  <a:srgbClr val="092B5B"/>
                </a:solidFill>
              </a:rPr>
              <a:t>φSB,t = ½ [ESB,t + (Etotal,t − ECG,t)]</a:t>
            </a:r>
          </a:p>
        </p:txBody>
      </p:sp>
      <p:sp>
        <p:nvSpPr>
          <p:cNvPr id="13" name="shapley-eq2">
            <a:extLst>
              <a:ext uri="{FF2B5EF4-FFF2-40B4-BE49-F238E27FC236}">
                <a16:creationId xmlns:a16="http://schemas.microsoft.com/office/drawing/2014/main" id="{CEB0CF59-0D76-499B-810A-FF71A8C3E9C2}"/>
              </a:ext>
            </a:extLst>
          </p:cNvPr>
          <p:cNvSpPr>
            <a:spLocks noGrp="1"/>
          </p:cNvSpPr>
          <p:nvPr/>
        </p:nvSpPr>
        <p:spPr>
          <a:xfrm>
            <a:off x="6477000" y="3571875"/>
            <a:ext cx="43815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092B5B"/>
                </a:solidFill>
              </a:defRPr>
            </a:pPr>
            <a:r>
              <a:rPr sz="1800" b="1">
                <a:solidFill>
                  <a:srgbClr val="092B5B"/>
                </a:solidFill>
              </a:rPr>
              <a:t>φCG,t = ½ [ECG,t + (Etotal,t − ESB,t)]</a:t>
            </a:r>
          </a:p>
        </p:txBody>
      </p:sp>
      <p:sp>
        <p:nvSpPr>
          <p:cNvPr id="14" name="efficiency">
            <a:extLst>
              <a:ext uri="{FF2B5EF4-FFF2-40B4-BE49-F238E27FC236}">
                <a16:creationId xmlns:a16="http://schemas.microsoft.com/office/drawing/2014/main" id="{5D34884B-DE67-4DE9-A3ED-F29B5BDF1974}"/>
              </a:ext>
            </a:extLst>
          </p:cNvPr>
          <p:cNvSpPr>
            <a:spLocks noGrp="1"/>
          </p:cNvSpPr>
          <p:nvPr/>
        </p:nvSpPr>
        <p:spPr>
          <a:xfrm>
            <a:off x="6477000" y="4286250"/>
            <a:ext cx="43815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76A82B"/>
                </a:solidFill>
              </a:defRPr>
            </a:pPr>
            <a:r>
              <a:rPr sz="1650" b="1">
                <a:solidFill>
                  <a:srgbClr val="76A82B"/>
                </a:solidFill>
              </a:rPr>
              <a:t>φSB,t + φCG,t = Etotal,t</a:t>
            </a:r>
          </a:p>
        </p:txBody>
      </p:sp>
      <p:sp>
        <p:nvSpPr>
          <p:cNvPr id="15" name="pbl-note">
            <a:extLst>
              <a:ext uri="{FF2B5EF4-FFF2-40B4-BE49-F238E27FC236}">
                <a16:creationId xmlns:a16="http://schemas.microsoft.com/office/drawing/2014/main" id="{FE60B911-18C6-4FD6-9DD4-EA4657764A4A}"/>
              </a:ext>
            </a:extLst>
          </p:cNvPr>
          <p:cNvSpPr>
            <a:spLocks noGrp="1"/>
          </p:cNvSpPr>
          <p:nvPr/>
        </p:nvSpPr>
        <p:spPr>
          <a:xfrm>
            <a:off x="1143000" y="5381625"/>
            <a:ext cx="9906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0">
                <a:solidFill>
                  <a:srgbClr val="606A78"/>
                </a:solidFill>
              </a:defRPr>
            </a:pPr>
            <a:r>
              <a:rPr sz="1500" b="0">
                <a:solidFill>
                  <a:srgbClr val="606A78"/>
                </a:solidFill>
              </a:rPr>
              <a:t>Small negative residuals are treated as negligible calculation artefacts linked to the simplified PBL representation; final reporting uses aggregated contributions.</a:t>
            </a:r>
          </a:p>
        </p:txBody>
      </p:sp>
    </p:spTree>
    <p:extLst>
      <p:ext uri="{BB962C8B-B14F-4D97-AF65-F5344CB8AC3E}">
        <p14:creationId xmlns:p14="http://schemas.microsoft.com/office/powerpoint/2010/main" val="815771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4B4B38FB-22DA-5FDC-6390-8460024F60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550" y="1828800"/>
            <a:ext cx="11010900" cy="285750"/>
          </a:xfrm>
        </p:spPr>
        <p:txBody>
          <a:bodyPr anchor="ctr">
            <a:noAutofit/>
          </a:bodyPr>
          <a:lstStyle/>
          <a:p>
            <a:pPr algn="l">
              <a:defRPr sz="1500" b="1">
                <a:solidFill>
                  <a:srgbClr val="092B5B"/>
                </a:solidFill>
              </a:defRPr>
            </a:pPr>
            <a:r>
              <a:rPr sz="1500" b="1">
                <a:solidFill>
                  <a:srgbClr val="092B5B"/>
                </a:solidFill>
                <a:hlinkClick r:id="rId3"/>
              </a:rPr>
              <a:t>Embedded sea breezes dominate productive regimes</a:t>
            </a:r>
          </a:p>
        </p:txBody>
      </p:sp>
      <p:pic>
        <p:nvPicPr>
          <p:cNvPr id="13" name="Imagine 1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90500" y="248653"/>
            <a:ext cx="3714750" cy="864770"/>
          </a:xfrm>
          <a:prstGeom prst="rect">
            <a:avLst/>
          </a:prstGeom>
        </p:spPr>
      </p:pic>
      <p:pic>
        <p:nvPicPr>
          <p:cNvPr id="14" name="Imagine 13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5667375" y="229753"/>
            <a:ext cx="1238250" cy="1026394"/>
          </a:xfrm>
          <a:prstGeom prst="rect">
            <a:avLst/>
          </a:prstGeom>
        </p:spPr>
      </p:pic>
      <p:pic>
        <p:nvPicPr>
          <p:cNvPr id="15" name="Imagine 14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9525000" y="239480"/>
            <a:ext cx="2143125" cy="997414"/>
          </a:xfrm>
          <a:prstGeom prst="rect">
            <a:avLst/>
          </a:prstGeom>
        </p:spPr>
      </p:pic>
      <p:graphicFrame>
        <p:nvGraphicFramePr>
          <p:cNvPr id="16" name="Chart"/>
          <p:cNvGraphicFramePr/>
          <p:nvPr/>
        </p:nvGraphicFramePr>
        <p:xfrm>
          <a:off x="857250" y="2190750"/>
          <a:ext cx="6667500" cy="3238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8" name="ratio">
            <a:extLst>
              <a:ext uri="{FF2B5EF4-FFF2-40B4-BE49-F238E27FC236}">
                <a16:creationId xmlns:a16="http://schemas.microsoft.com/office/drawing/2014/main" id="{5E1D0208-B20C-44FB-A301-83EC4E516B91}"/>
              </a:ext>
            </a:extLst>
          </p:cNvPr>
          <p:cNvSpPr>
            <a:spLocks noGrp="1"/>
          </p:cNvSpPr>
          <p:nvPr/>
        </p:nvSpPr>
        <p:spPr>
          <a:xfrm>
            <a:off x="8382000" y="2571750"/>
            <a:ext cx="2381250" cy="809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3300" b="1">
                <a:solidFill>
                  <a:srgbClr val="4B2E83"/>
                </a:solidFill>
              </a:defRPr>
            </a:pPr>
            <a:r>
              <a:rPr sz="3300" b="1">
                <a:solidFill>
                  <a:srgbClr val="4B2E83"/>
                </a:solidFill>
              </a:rPr>
              <a:t>7.3×</a:t>
            </a:r>
          </a:p>
        </p:txBody>
      </p:sp>
      <p:sp>
        <p:nvSpPr>
          <p:cNvPr id="9" name="ratio-label">
            <a:extLst>
              <a:ext uri="{FF2B5EF4-FFF2-40B4-BE49-F238E27FC236}">
                <a16:creationId xmlns:a16="http://schemas.microsoft.com/office/drawing/2014/main" id="{2AE250AD-F304-40A7-AA2F-85E6432C8B31}"/>
              </a:ext>
            </a:extLst>
          </p:cNvPr>
          <p:cNvSpPr>
            <a:spLocks noGrp="1"/>
          </p:cNvSpPr>
          <p:nvPr/>
        </p:nvSpPr>
        <p:spPr>
          <a:xfrm>
            <a:off x="8239125" y="3333750"/>
            <a:ext cx="26670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1E2430"/>
                </a:solidFill>
              </a:defRPr>
            </a:pPr>
            <a:r>
              <a:rPr sz="1650" b="1">
                <a:solidFill>
                  <a:srgbClr val="1E2430"/>
                </a:solidFill>
              </a:rPr>
              <a:t>more embedded than pure hours</a:t>
            </a:r>
          </a:p>
        </p:txBody>
      </p:sp>
      <p:sp>
        <p:nvSpPr>
          <p:cNvPr id="10" name="frequency-share">
            <a:extLst>
              <a:ext uri="{FF2B5EF4-FFF2-40B4-BE49-F238E27FC236}">
                <a16:creationId xmlns:a16="http://schemas.microsoft.com/office/drawing/2014/main" id="{9566EC5B-468A-475D-8FFA-D804A8961488}"/>
              </a:ext>
            </a:extLst>
          </p:cNvPr>
          <p:cNvSpPr>
            <a:spLocks noGrp="1"/>
          </p:cNvSpPr>
          <p:nvPr/>
        </p:nvSpPr>
        <p:spPr>
          <a:xfrm>
            <a:off x="8191500" y="4286250"/>
            <a:ext cx="2762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0">
                <a:solidFill>
                  <a:srgbClr val="606A78"/>
                </a:solidFill>
              </a:defRPr>
            </a:pPr>
            <a:r>
              <a:rPr sz="1500" b="0">
                <a:solidFill>
                  <a:srgbClr val="606A78"/>
                </a:solidFill>
              </a:rPr>
              <a:t>C1b: 3.1% of all hours</a:t>
            </a:r>
          </a:p>
          <a:p>
            <a:pPr algn="ctr">
              <a:defRPr sz="1500" b="0">
                <a:solidFill>
                  <a:srgbClr val="606A78"/>
                </a:solidFill>
              </a:defRPr>
            </a:pPr>
            <a:r>
              <a:rPr sz="1500" b="0">
                <a:solidFill>
                  <a:srgbClr val="606A78"/>
                </a:solidFill>
              </a:rPr>
              <a:t>C4: 22.5% of all hours</a:t>
            </a:r>
          </a:p>
        </p:txBody>
      </p:sp>
      <p:sp>
        <p:nvSpPr>
          <p:cNvPr id="11" name="interpretation">
            <a:extLst>
              <a:ext uri="{FF2B5EF4-FFF2-40B4-BE49-F238E27FC236}">
                <a16:creationId xmlns:a16="http://schemas.microsoft.com/office/drawing/2014/main" id="{37DD91F6-921C-4BF1-8816-5B6B2B0FFB50}"/>
              </a:ext>
            </a:extLst>
          </p:cNvPr>
          <p:cNvSpPr>
            <a:spLocks noGrp="1"/>
          </p:cNvSpPr>
          <p:nvPr/>
        </p:nvSpPr>
        <p:spPr>
          <a:xfrm>
            <a:off x="1238250" y="5572125"/>
            <a:ext cx="97155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092B5B"/>
                </a:solidFill>
              </a:defRPr>
            </a:pPr>
            <a:r>
              <a:rPr sz="1650" b="1">
                <a:solidFill>
                  <a:srgbClr val="092B5B"/>
                </a:solidFill>
              </a:rPr>
              <a:t>Frequency—not event intensity alone—makes embedded regimes the main pathway to energy impact.</a:t>
            </a:r>
          </a:p>
        </p:txBody>
      </p:sp>
    </p:spTree>
    <p:extLst>
      <p:ext uri="{BB962C8B-B14F-4D97-AF65-F5344CB8AC3E}">
        <p14:creationId xmlns:p14="http://schemas.microsoft.com/office/powerpoint/2010/main" val="815771353"/>
      </p:ext>
    </p:extLst>
  </p:cSld>
  <p:clrMapOvr>
    <a:masterClrMapping/>
  </p:clrMapOvr>
</p:sld>
</file>

<file path=ppt/theme/theme1.xml><?xml version="1.0" encoding="utf-8"?>
<a:theme xmlns:a="http://schemas.openxmlformats.org/drawingml/2006/main" name="Arcadă">
  <a:themeElements>
    <a:clrScheme name="Arcadă">
      <a:dk1>
        <a:sysClr val="windowText" lastClr="000000"/>
      </a:dk1>
      <a:lt1>
        <a:sysClr val="window" lastClr="FFFFFF"/>
      </a:lt1>
      <a:dk2>
        <a:srgbClr val="424C4E"/>
      </a:dk2>
      <a:lt2>
        <a:srgbClr val="EDE9E7"/>
      </a:lt2>
      <a:accent1>
        <a:srgbClr val="9FA597"/>
      </a:accent1>
      <a:accent2>
        <a:srgbClr val="AEA67E"/>
      </a:accent2>
      <a:accent3>
        <a:srgbClr val="957D71"/>
      </a:accent3>
      <a:accent4>
        <a:srgbClr val="C88769"/>
      </a:accent4>
      <a:accent5>
        <a:srgbClr val="97A4AA"/>
      </a:accent5>
      <a:accent6>
        <a:srgbClr val="9FA4A5"/>
      </a:accent6>
      <a:hlink>
        <a:srgbClr val="8C9484"/>
      </a:hlink>
      <a:folHlink>
        <a:srgbClr val="C17957"/>
      </a:folHlink>
    </a:clrScheme>
    <a:fontScheme name="Arcadă">
      <a:majorFont>
        <a:latin typeface="Felix Titling"/>
        <a:ea typeface=""/>
        <a:cs typeface=""/>
      </a:majorFont>
      <a:minorFont>
        <a:latin typeface="Goudy Old Style"/>
        <a:ea typeface=""/>
        <a:cs typeface=""/>
      </a:minorFont>
    </a:fontScheme>
    <a:fmtScheme name="Arcadă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rcadă">
  <a:themeElements>
    <a:clrScheme name="Arcadă">
      <a:dk1>
        <a:sysClr val="windowText" lastClr="000000"/>
      </a:dk1>
      <a:lt1>
        <a:sysClr val="window" lastClr="FFFFFF"/>
      </a:lt1>
      <a:dk2>
        <a:srgbClr val="424C4E"/>
      </a:dk2>
      <a:lt2>
        <a:srgbClr val="EDE9E7"/>
      </a:lt2>
      <a:accent1>
        <a:srgbClr val="9FA597"/>
      </a:accent1>
      <a:accent2>
        <a:srgbClr val="AEA67E"/>
      </a:accent2>
      <a:accent3>
        <a:srgbClr val="957D71"/>
      </a:accent3>
      <a:accent4>
        <a:srgbClr val="C88769"/>
      </a:accent4>
      <a:accent5>
        <a:srgbClr val="97A4AA"/>
      </a:accent5>
      <a:accent6>
        <a:srgbClr val="9FA4A5"/>
      </a:accent6>
      <a:hlink>
        <a:srgbClr val="8C9484"/>
      </a:hlink>
      <a:folHlink>
        <a:srgbClr val="C17957"/>
      </a:folHlink>
    </a:clrScheme>
    <a:fontScheme name="Arcadă">
      <a:majorFont>
        <a:latin typeface="Felix Titling"/>
        <a:ea typeface=""/>
        <a:cs typeface=""/>
      </a:majorFont>
      <a:minorFont>
        <a:latin typeface="Goudy Old Style"/>
        <a:ea typeface=""/>
        <a:cs typeface=""/>
      </a:minorFont>
    </a:fontScheme>
    <a:fmtScheme name="Arcadă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1437</Words>
  <Application>Microsoft Office PowerPoint</Application>
  <DocSecurity>0</DocSecurity>
  <PresentationFormat>Ecran lat</PresentationFormat>
  <Paragraphs>178</Paragraphs>
  <Slides>15</Slides>
  <Notes>14</Notes>
  <HiddenSlides>0</HiddenSlides>
  <MMClips>0</MMClips>
  <ScaleCrop>false</ScaleCrop>
  <HeadingPairs>
    <vt:vector size="6" baseType="variant">
      <vt:variant>
        <vt:lpstr>Fonturi utilizate</vt:lpstr>
      </vt:variant>
      <vt:variant>
        <vt:i4>3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15</vt:i4>
      </vt:variant>
    </vt:vector>
  </HeadingPairs>
  <TitlesOfParts>
    <vt:vector size="19" baseType="lpstr">
      <vt:lpstr>Arial</vt:lpstr>
      <vt:lpstr>Felix Titling</vt:lpstr>
      <vt:lpstr>Goudy Old Style</vt:lpstr>
      <vt:lpstr>Arcadă</vt:lpstr>
      <vt:lpstr>Impact of Sea-Breeze Regimes on Wind Power Production at the Pecineaga Wind Farm (Romania) </vt:lpstr>
      <vt:lpstr>Romanian sea-breeze evidence remains limited</vt:lpstr>
      <vt:lpstr>Pecineaga links coastal meteorology to operating turbines</vt:lpstr>
      <vt:lpstr>Detection evolved from expert screening to an objective hourly method</vt:lpstr>
      <vt:lpstr>SBI separates thermal forcing from the synoptic-flow direction</vt:lpstr>
      <vt:lpstr>Initiation and inland advance are diagnosed separately</vt:lpstr>
      <vt:lpstr>Detect at 50 m; evaluate energy at the 135 m hub height</vt:lpstr>
      <vt:lpstr>Shapley allocation resolves nonlinear turbine response</vt:lpstr>
      <vt:lpstr>Embedded sea breezes dominate productive regimes</vt:lpstr>
      <vt:lpstr>Sea-breeze dynamics account for 15.65% of annual production</vt:lpstr>
      <vt:lpstr>The relative contribution peaks in spring</vt:lpstr>
      <vt:lpstr>Interannual variability requires a homogeneity check</vt:lpstr>
      <vt:lpstr>Embedded regimes modify the marine-sector production pattern</vt:lpstr>
      <vt:lpstr>Sea breeze is a recurring part of Pecineaga’s energy climate</vt:lpstr>
      <vt:lpstr>Thank you for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Georgiana Crina Radu</cp:lastModifiedBy>
  <cp:revision>2</cp:revision>
  <dcterms:created xsi:type="dcterms:W3CDTF">2026-09-02T12:16:52Z</dcterms:created>
  <dcterms:modified xsi:type="dcterms:W3CDTF">2026-09-04T14:29:56Z</dcterms:modified>
</cp:coreProperties>
</file>