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sldIdLst>
    <p:sldId id="256" r:id="rId5"/>
    <p:sldId id="288" r:id="rId6"/>
    <p:sldId id="296" r:id="rId7"/>
    <p:sldId id="294" r:id="rId8"/>
    <p:sldId id="310" r:id="rId9"/>
    <p:sldId id="267" r:id="rId10"/>
    <p:sldId id="303" r:id="rId11"/>
    <p:sldId id="315" r:id="rId12"/>
    <p:sldId id="314" r:id="rId13"/>
    <p:sldId id="293" r:id="rId14"/>
    <p:sldId id="304" r:id="rId15"/>
    <p:sldId id="302" r:id="rId16"/>
    <p:sldId id="275" r:id="rId17"/>
    <p:sldId id="313" r:id="rId18"/>
    <p:sldId id="311" r:id="rId19"/>
    <p:sldId id="309" r:id="rId20"/>
    <p:sldId id="291" r:id="rId21"/>
    <p:sldId id="305" r:id="rId22"/>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96" y="1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vaslaid">
    <p:bg>
      <p:bgPr>
        <a:solidFill>
          <a:srgbClr val="2C5697"/>
        </a:solidFill>
        <a:effectLst/>
      </p:bgPr>
    </p:bg>
    <p:spTree>
      <p:nvGrpSpPr>
        <p:cNvPr id="1" name=""/>
        <p:cNvGrpSpPr/>
        <p:nvPr/>
      </p:nvGrpSpPr>
      <p:grpSpPr>
        <a:xfrm>
          <a:off x="0" y="0"/>
          <a:ext cx="0" cy="0"/>
          <a:chOff x="0" y="0"/>
          <a:chExt cx="0" cy="0"/>
        </a:xfrm>
      </p:grpSpPr>
      <p:sp>
        <p:nvSpPr>
          <p:cNvPr id="7" name="Rectangle 4"/>
          <p:cNvSpPr/>
          <p:nvPr userDrawn="1"/>
        </p:nvSpPr>
        <p:spPr>
          <a:xfrm rot="900000">
            <a:off x="-289173" y="1303468"/>
            <a:ext cx="3232351" cy="6238541"/>
          </a:xfrm>
          <a:custGeom>
            <a:avLst/>
            <a:gdLst>
              <a:gd name="connsiteX0" fmla="*/ 0 w 12978943"/>
              <a:gd name="connsiteY0" fmla="*/ 0 h 6544577"/>
              <a:gd name="connsiteX1" fmla="*/ 12978943 w 12978943"/>
              <a:gd name="connsiteY1" fmla="*/ 0 h 6544577"/>
              <a:gd name="connsiteX2" fmla="*/ 12978943 w 12978943"/>
              <a:gd name="connsiteY2" fmla="*/ 6544577 h 6544577"/>
              <a:gd name="connsiteX3" fmla="*/ 0 w 12978943"/>
              <a:gd name="connsiteY3" fmla="*/ 6544577 h 6544577"/>
              <a:gd name="connsiteX4" fmla="*/ 0 w 12978943"/>
              <a:gd name="connsiteY4" fmla="*/ 0 h 6544577"/>
              <a:gd name="connsiteX0" fmla="*/ 0 w 12978943"/>
              <a:gd name="connsiteY0" fmla="*/ 0 h 6544577"/>
              <a:gd name="connsiteX1" fmla="*/ 11848357 w 12978943"/>
              <a:gd name="connsiteY1" fmla="*/ 535 h 6544577"/>
              <a:gd name="connsiteX2" fmla="*/ 12978943 w 12978943"/>
              <a:gd name="connsiteY2" fmla="*/ 6544577 h 6544577"/>
              <a:gd name="connsiteX3" fmla="*/ 0 w 12978943"/>
              <a:gd name="connsiteY3" fmla="*/ 6544577 h 6544577"/>
              <a:gd name="connsiteX4" fmla="*/ 0 w 12978943"/>
              <a:gd name="connsiteY4" fmla="*/ 0 h 6544577"/>
              <a:gd name="connsiteX0" fmla="*/ 0 w 12599867"/>
              <a:gd name="connsiteY0" fmla="*/ 0 h 6544577"/>
              <a:gd name="connsiteX1" fmla="*/ 11848357 w 12599867"/>
              <a:gd name="connsiteY1" fmla="*/ 535 h 6544577"/>
              <a:gd name="connsiteX2" fmla="*/ 12599867 w 12599867"/>
              <a:gd name="connsiteY2" fmla="*/ 2872672 h 6544577"/>
              <a:gd name="connsiteX3" fmla="*/ 0 w 12599867"/>
              <a:gd name="connsiteY3" fmla="*/ 6544577 h 6544577"/>
              <a:gd name="connsiteX4" fmla="*/ 0 w 12599867"/>
              <a:gd name="connsiteY4" fmla="*/ 0 h 6544577"/>
              <a:gd name="connsiteX0" fmla="*/ 0 w 12599867"/>
              <a:gd name="connsiteY0" fmla="*/ 0 h 6421024"/>
              <a:gd name="connsiteX1" fmla="*/ 11848357 w 12599867"/>
              <a:gd name="connsiteY1" fmla="*/ 535 h 6421024"/>
              <a:gd name="connsiteX2" fmla="*/ 12599867 w 12599867"/>
              <a:gd name="connsiteY2" fmla="*/ 2872672 h 6421024"/>
              <a:gd name="connsiteX3" fmla="*/ 19486 w 12599867"/>
              <a:gd name="connsiteY3" fmla="*/ 6421024 h 6421024"/>
              <a:gd name="connsiteX4" fmla="*/ 0 w 12599867"/>
              <a:gd name="connsiteY4" fmla="*/ 0 h 6421024"/>
              <a:gd name="connsiteX0" fmla="*/ 0 w 12599867"/>
              <a:gd name="connsiteY0" fmla="*/ 0 h 6239421"/>
              <a:gd name="connsiteX1" fmla="*/ 11848357 w 12599867"/>
              <a:gd name="connsiteY1" fmla="*/ 535 h 6239421"/>
              <a:gd name="connsiteX2" fmla="*/ 12599867 w 12599867"/>
              <a:gd name="connsiteY2" fmla="*/ 2872672 h 6239421"/>
              <a:gd name="connsiteX3" fmla="*/ 10270 w 12599867"/>
              <a:gd name="connsiteY3" fmla="*/ 6239421 h 6239421"/>
              <a:gd name="connsiteX4" fmla="*/ 0 w 12599867"/>
              <a:gd name="connsiteY4" fmla="*/ 0 h 6239421"/>
              <a:gd name="connsiteX0" fmla="*/ 0 w 12599867"/>
              <a:gd name="connsiteY0" fmla="*/ 0 h 5945652"/>
              <a:gd name="connsiteX1" fmla="*/ 11848357 w 12599867"/>
              <a:gd name="connsiteY1" fmla="*/ 535 h 5945652"/>
              <a:gd name="connsiteX2" fmla="*/ 12599867 w 12599867"/>
              <a:gd name="connsiteY2" fmla="*/ 2872672 h 5945652"/>
              <a:gd name="connsiteX3" fmla="*/ 76182 w 12599867"/>
              <a:gd name="connsiteY3" fmla="*/ 5945652 h 5945652"/>
              <a:gd name="connsiteX4" fmla="*/ 0 w 12599867"/>
              <a:gd name="connsiteY4" fmla="*/ 0 h 5945652"/>
              <a:gd name="connsiteX0" fmla="*/ 0 w 12599867"/>
              <a:gd name="connsiteY0" fmla="*/ 0 h 6238541"/>
              <a:gd name="connsiteX1" fmla="*/ 11848357 w 12599867"/>
              <a:gd name="connsiteY1" fmla="*/ 535 h 6238541"/>
              <a:gd name="connsiteX2" fmla="*/ 12599867 w 12599867"/>
              <a:gd name="connsiteY2" fmla="*/ 2872672 h 6238541"/>
              <a:gd name="connsiteX3" fmla="*/ 62625 w 12599867"/>
              <a:gd name="connsiteY3" fmla="*/ 6238541 h 6238541"/>
              <a:gd name="connsiteX4" fmla="*/ 0 w 12599867"/>
              <a:gd name="connsiteY4" fmla="*/ 0 h 6238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9867" h="6238541">
                <a:moveTo>
                  <a:pt x="0" y="0"/>
                </a:moveTo>
                <a:lnTo>
                  <a:pt x="11848357" y="535"/>
                </a:lnTo>
                <a:lnTo>
                  <a:pt x="12599867" y="2872672"/>
                </a:lnTo>
                <a:lnTo>
                  <a:pt x="62625" y="6238541"/>
                </a:lnTo>
                <a:cubicBezTo>
                  <a:pt x="56130" y="4098200"/>
                  <a:pt x="6495" y="2140341"/>
                  <a:pt x="0" y="0"/>
                </a:cubicBezTo>
                <a:close/>
              </a:path>
            </a:pathLst>
          </a:cu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userDrawn="1"/>
        </p:nvSpPr>
        <p:spPr>
          <a:xfrm rot="900000">
            <a:off x="-215259" y="2399685"/>
            <a:ext cx="12599867" cy="6238541"/>
          </a:xfrm>
          <a:custGeom>
            <a:avLst/>
            <a:gdLst>
              <a:gd name="connsiteX0" fmla="*/ 0 w 12978943"/>
              <a:gd name="connsiteY0" fmla="*/ 0 h 6544577"/>
              <a:gd name="connsiteX1" fmla="*/ 12978943 w 12978943"/>
              <a:gd name="connsiteY1" fmla="*/ 0 h 6544577"/>
              <a:gd name="connsiteX2" fmla="*/ 12978943 w 12978943"/>
              <a:gd name="connsiteY2" fmla="*/ 6544577 h 6544577"/>
              <a:gd name="connsiteX3" fmla="*/ 0 w 12978943"/>
              <a:gd name="connsiteY3" fmla="*/ 6544577 h 6544577"/>
              <a:gd name="connsiteX4" fmla="*/ 0 w 12978943"/>
              <a:gd name="connsiteY4" fmla="*/ 0 h 6544577"/>
              <a:gd name="connsiteX0" fmla="*/ 0 w 12978943"/>
              <a:gd name="connsiteY0" fmla="*/ 0 h 6544577"/>
              <a:gd name="connsiteX1" fmla="*/ 11848357 w 12978943"/>
              <a:gd name="connsiteY1" fmla="*/ 535 h 6544577"/>
              <a:gd name="connsiteX2" fmla="*/ 12978943 w 12978943"/>
              <a:gd name="connsiteY2" fmla="*/ 6544577 h 6544577"/>
              <a:gd name="connsiteX3" fmla="*/ 0 w 12978943"/>
              <a:gd name="connsiteY3" fmla="*/ 6544577 h 6544577"/>
              <a:gd name="connsiteX4" fmla="*/ 0 w 12978943"/>
              <a:gd name="connsiteY4" fmla="*/ 0 h 6544577"/>
              <a:gd name="connsiteX0" fmla="*/ 0 w 12599867"/>
              <a:gd name="connsiteY0" fmla="*/ 0 h 6544577"/>
              <a:gd name="connsiteX1" fmla="*/ 11848357 w 12599867"/>
              <a:gd name="connsiteY1" fmla="*/ 535 h 6544577"/>
              <a:gd name="connsiteX2" fmla="*/ 12599867 w 12599867"/>
              <a:gd name="connsiteY2" fmla="*/ 2872672 h 6544577"/>
              <a:gd name="connsiteX3" fmla="*/ 0 w 12599867"/>
              <a:gd name="connsiteY3" fmla="*/ 6544577 h 6544577"/>
              <a:gd name="connsiteX4" fmla="*/ 0 w 12599867"/>
              <a:gd name="connsiteY4" fmla="*/ 0 h 6544577"/>
              <a:gd name="connsiteX0" fmla="*/ 0 w 12599867"/>
              <a:gd name="connsiteY0" fmla="*/ 0 h 6421024"/>
              <a:gd name="connsiteX1" fmla="*/ 11848357 w 12599867"/>
              <a:gd name="connsiteY1" fmla="*/ 535 h 6421024"/>
              <a:gd name="connsiteX2" fmla="*/ 12599867 w 12599867"/>
              <a:gd name="connsiteY2" fmla="*/ 2872672 h 6421024"/>
              <a:gd name="connsiteX3" fmla="*/ 19486 w 12599867"/>
              <a:gd name="connsiteY3" fmla="*/ 6421024 h 6421024"/>
              <a:gd name="connsiteX4" fmla="*/ 0 w 12599867"/>
              <a:gd name="connsiteY4" fmla="*/ 0 h 6421024"/>
              <a:gd name="connsiteX0" fmla="*/ 0 w 12599867"/>
              <a:gd name="connsiteY0" fmla="*/ 0 h 6239421"/>
              <a:gd name="connsiteX1" fmla="*/ 11848357 w 12599867"/>
              <a:gd name="connsiteY1" fmla="*/ 535 h 6239421"/>
              <a:gd name="connsiteX2" fmla="*/ 12599867 w 12599867"/>
              <a:gd name="connsiteY2" fmla="*/ 2872672 h 6239421"/>
              <a:gd name="connsiteX3" fmla="*/ 10270 w 12599867"/>
              <a:gd name="connsiteY3" fmla="*/ 6239421 h 6239421"/>
              <a:gd name="connsiteX4" fmla="*/ 0 w 12599867"/>
              <a:gd name="connsiteY4" fmla="*/ 0 h 6239421"/>
              <a:gd name="connsiteX0" fmla="*/ 0 w 12599867"/>
              <a:gd name="connsiteY0" fmla="*/ 0 h 5945652"/>
              <a:gd name="connsiteX1" fmla="*/ 11848357 w 12599867"/>
              <a:gd name="connsiteY1" fmla="*/ 535 h 5945652"/>
              <a:gd name="connsiteX2" fmla="*/ 12599867 w 12599867"/>
              <a:gd name="connsiteY2" fmla="*/ 2872672 h 5945652"/>
              <a:gd name="connsiteX3" fmla="*/ 76182 w 12599867"/>
              <a:gd name="connsiteY3" fmla="*/ 5945652 h 5945652"/>
              <a:gd name="connsiteX4" fmla="*/ 0 w 12599867"/>
              <a:gd name="connsiteY4" fmla="*/ 0 h 5945652"/>
              <a:gd name="connsiteX0" fmla="*/ 0 w 12599867"/>
              <a:gd name="connsiteY0" fmla="*/ 0 h 6238541"/>
              <a:gd name="connsiteX1" fmla="*/ 11848357 w 12599867"/>
              <a:gd name="connsiteY1" fmla="*/ 535 h 6238541"/>
              <a:gd name="connsiteX2" fmla="*/ 12599867 w 12599867"/>
              <a:gd name="connsiteY2" fmla="*/ 2872672 h 6238541"/>
              <a:gd name="connsiteX3" fmla="*/ 62625 w 12599867"/>
              <a:gd name="connsiteY3" fmla="*/ 6238541 h 6238541"/>
              <a:gd name="connsiteX4" fmla="*/ 0 w 12599867"/>
              <a:gd name="connsiteY4" fmla="*/ 0 h 6238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9867" h="6238541">
                <a:moveTo>
                  <a:pt x="0" y="0"/>
                </a:moveTo>
                <a:lnTo>
                  <a:pt x="11848357" y="535"/>
                </a:lnTo>
                <a:lnTo>
                  <a:pt x="12599867" y="2872672"/>
                </a:lnTo>
                <a:lnTo>
                  <a:pt x="62625" y="6238541"/>
                </a:lnTo>
                <a:cubicBezTo>
                  <a:pt x="56130" y="4098200"/>
                  <a:pt x="6495" y="2140341"/>
                  <a:pt x="0" y="0"/>
                </a:cubicBez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 Placeholder 7"/>
          <p:cNvSpPr>
            <a:spLocks noGrp="1"/>
          </p:cNvSpPr>
          <p:nvPr>
            <p:ph type="body" sz="quarter" idx="10" hasCustomPrompt="1"/>
          </p:nvPr>
        </p:nvSpPr>
        <p:spPr>
          <a:xfrm>
            <a:off x="952500" y="4927600"/>
            <a:ext cx="7543800" cy="1498600"/>
          </a:xfrm>
        </p:spPr>
        <p:txBody>
          <a:bodyPr/>
          <a:lstStyle>
            <a:lvl1pPr marL="0" indent="0">
              <a:buNone/>
              <a:defRPr>
                <a:solidFill>
                  <a:srgbClr val="4D4D4D"/>
                </a:solidFill>
              </a:defRPr>
            </a:lvl1pPr>
          </a:lstStyle>
          <a:p>
            <a:pPr lvl="0"/>
            <a:r>
              <a:rPr lang="en-US" noProof="0"/>
              <a:t>First Name Last Name</a:t>
            </a:r>
          </a:p>
          <a:p>
            <a:pPr lvl="0"/>
            <a:r>
              <a:rPr lang="en-US" noProof="0"/>
              <a:t>Other information</a:t>
            </a:r>
          </a:p>
        </p:txBody>
      </p:sp>
      <p:sp>
        <p:nvSpPr>
          <p:cNvPr id="9" name="pealkiri"/>
          <p:cNvSpPr>
            <a:spLocks noGrp="1"/>
          </p:cNvSpPr>
          <p:nvPr>
            <p:ph type="title" hasCustomPrompt="1"/>
          </p:nvPr>
        </p:nvSpPr>
        <p:spPr>
          <a:xfrm>
            <a:off x="952500" y="2989944"/>
            <a:ext cx="6575426" cy="1553027"/>
          </a:xfrm>
        </p:spPr>
        <p:txBody>
          <a:bodyPr anchor="b"/>
          <a:lstStyle>
            <a:lvl1pPr>
              <a:defRPr b="0">
                <a:solidFill>
                  <a:srgbClr val="2C5697"/>
                </a:solidFill>
                <a:latin typeface="Rubik Medium" panose="02000604000000020004" pitchFamily="2" charset="-79"/>
                <a:cs typeface="Rubik Medium" panose="02000604000000020004" pitchFamily="2" charset="-79"/>
              </a:defRPr>
            </a:lvl1pPr>
          </a:lstStyle>
          <a:p>
            <a:r>
              <a:rPr lang="et-EE"/>
              <a:t>TITLE</a:t>
            </a:r>
            <a:endParaRPr lang="en-US"/>
          </a:p>
        </p:txBody>
      </p:sp>
      <p:sp>
        <p:nvSpPr>
          <p:cNvPr id="2" name="Picture Placeholder 4">
            <a:extLst>
              <a:ext uri="{FF2B5EF4-FFF2-40B4-BE49-F238E27FC236}">
                <a16:creationId xmlns:a16="http://schemas.microsoft.com/office/drawing/2014/main" id="{7BA7F5D4-8E0D-E624-C4CE-99BD80F330BB}"/>
              </a:ext>
            </a:extLst>
          </p:cNvPr>
          <p:cNvSpPr>
            <a:spLocks noGrp="1"/>
          </p:cNvSpPr>
          <p:nvPr>
            <p:ph type="pic" sz="quarter" idx="16" hasCustomPrompt="1"/>
          </p:nvPr>
        </p:nvSpPr>
        <p:spPr>
          <a:xfrm>
            <a:off x="8933863" y="2721610"/>
            <a:ext cx="3550602" cy="4301490"/>
          </a:xfrm>
          <a:custGeom>
            <a:avLst/>
            <a:gdLst>
              <a:gd name="connsiteX0" fmla="*/ 0 w 4449762"/>
              <a:gd name="connsiteY0" fmla="*/ 0 h 2752725"/>
              <a:gd name="connsiteX1" fmla="*/ 4449762 w 4449762"/>
              <a:gd name="connsiteY1" fmla="*/ 0 h 2752725"/>
              <a:gd name="connsiteX2" fmla="*/ 4449762 w 4449762"/>
              <a:gd name="connsiteY2" fmla="*/ 2752725 h 2752725"/>
              <a:gd name="connsiteX3" fmla="*/ 0 w 4449762"/>
              <a:gd name="connsiteY3" fmla="*/ 2752725 h 2752725"/>
              <a:gd name="connsiteX4" fmla="*/ 0 w 4449762"/>
              <a:gd name="connsiteY4" fmla="*/ 0 h 2752725"/>
              <a:gd name="connsiteX0" fmla="*/ 0 w 4449762"/>
              <a:gd name="connsiteY0" fmla="*/ 0 h 3924300"/>
              <a:gd name="connsiteX1" fmla="*/ 4449762 w 4449762"/>
              <a:gd name="connsiteY1" fmla="*/ 0 h 3924300"/>
              <a:gd name="connsiteX2" fmla="*/ 4430712 w 4449762"/>
              <a:gd name="connsiteY2" fmla="*/ 3924300 h 3924300"/>
              <a:gd name="connsiteX3" fmla="*/ 0 w 4449762"/>
              <a:gd name="connsiteY3" fmla="*/ 2752725 h 3924300"/>
              <a:gd name="connsiteX4" fmla="*/ 0 w 4449762"/>
              <a:gd name="connsiteY4" fmla="*/ 0 h 3924300"/>
              <a:gd name="connsiteX0" fmla="*/ 723900 w 4449762"/>
              <a:gd name="connsiteY0" fmla="*/ 0 h 3933825"/>
              <a:gd name="connsiteX1" fmla="*/ 4449762 w 4449762"/>
              <a:gd name="connsiteY1" fmla="*/ 9525 h 3933825"/>
              <a:gd name="connsiteX2" fmla="*/ 4430712 w 4449762"/>
              <a:gd name="connsiteY2" fmla="*/ 3933825 h 3933825"/>
              <a:gd name="connsiteX3" fmla="*/ 0 w 4449762"/>
              <a:gd name="connsiteY3" fmla="*/ 2762250 h 3933825"/>
              <a:gd name="connsiteX4" fmla="*/ 723900 w 4449762"/>
              <a:gd name="connsiteY4" fmla="*/ 0 h 3933825"/>
              <a:gd name="connsiteX0" fmla="*/ 723900 w 4449762"/>
              <a:gd name="connsiteY0" fmla="*/ 0 h 3933825"/>
              <a:gd name="connsiteX1" fmla="*/ 4449762 w 4449762"/>
              <a:gd name="connsiteY1" fmla="*/ 9525 h 3933825"/>
              <a:gd name="connsiteX2" fmla="*/ 4449762 w 4449762"/>
              <a:gd name="connsiteY2" fmla="*/ 3933825 h 3933825"/>
              <a:gd name="connsiteX3" fmla="*/ 0 w 4449762"/>
              <a:gd name="connsiteY3" fmla="*/ 2762250 h 3933825"/>
              <a:gd name="connsiteX4" fmla="*/ 723900 w 4449762"/>
              <a:gd name="connsiteY4" fmla="*/ 0 h 3933825"/>
              <a:gd name="connsiteX0" fmla="*/ 1676400 w 5402262"/>
              <a:gd name="connsiteY0" fmla="*/ 0 h 6435090"/>
              <a:gd name="connsiteX1" fmla="*/ 5402262 w 5402262"/>
              <a:gd name="connsiteY1" fmla="*/ 9525 h 6435090"/>
              <a:gd name="connsiteX2" fmla="*/ 5402262 w 5402262"/>
              <a:gd name="connsiteY2" fmla="*/ 3933825 h 6435090"/>
              <a:gd name="connsiteX3" fmla="*/ 0 w 5402262"/>
              <a:gd name="connsiteY3" fmla="*/ 6435090 h 6435090"/>
              <a:gd name="connsiteX4" fmla="*/ 1676400 w 5402262"/>
              <a:gd name="connsiteY4" fmla="*/ 0 h 6435090"/>
              <a:gd name="connsiteX0" fmla="*/ 1676400 w 5402262"/>
              <a:gd name="connsiteY0" fmla="*/ 0 h 7713345"/>
              <a:gd name="connsiteX1" fmla="*/ 5402262 w 5402262"/>
              <a:gd name="connsiteY1" fmla="*/ 9525 h 7713345"/>
              <a:gd name="connsiteX2" fmla="*/ 5387022 w 5402262"/>
              <a:gd name="connsiteY2" fmla="*/ 7713345 h 7713345"/>
              <a:gd name="connsiteX3" fmla="*/ 0 w 5402262"/>
              <a:gd name="connsiteY3" fmla="*/ 6435090 h 7713345"/>
              <a:gd name="connsiteX4" fmla="*/ 1676400 w 5402262"/>
              <a:gd name="connsiteY4" fmla="*/ 0 h 7713345"/>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35090 h 8180070"/>
              <a:gd name="connsiteX4" fmla="*/ 1676400 w 6625272"/>
              <a:gd name="connsiteY4" fmla="*/ 0 h 8180070"/>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25565 h 8180070"/>
              <a:gd name="connsiteX4" fmla="*/ 1676400 w 6625272"/>
              <a:gd name="connsiteY4" fmla="*/ 0 h 8180070"/>
              <a:gd name="connsiteX0" fmla="*/ 1676400 w 7716837"/>
              <a:gd name="connsiteY0" fmla="*/ 0 h 8180070"/>
              <a:gd name="connsiteX1" fmla="*/ 7716837 w 7716837"/>
              <a:gd name="connsiteY1" fmla="*/ 3895725 h 8180070"/>
              <a:gd name="connsiteX2" fmla="*/ 6625272 w 7716837"/>
              <a:gd name="connsiteY2" fmla="*/ 8180070 h 8180070"/>
              <a:gd name="connsiteX3" fmla="*/ 0 w 7716837"/>
              <a:gd name="connsiteY3" fmla="*/ 6425565 h 8180070"/>
              <a:gd name="connsiteX4" fmla="*/ 1676400 w 7716837"/>
              <a:gd name="connsiteY4" fmla="*/ 0 h 8180070"/>
              <a:gd name="connsiteX0" fmla="*/ 1143000 w 7716837"/>
              <a:gd name="connsiteY0" fmla="*/ 0 h 6065520"/>
              <a:gd name="connsiteX1" fmla="*/ 7716837 w 7716837"/>
              <a:gd name="connsiteY1" fmla="*/ 1781175 h 6065520"/>
              <a:gd name="connsiteX2" fmla="*/ 6625272 w 7716837"/>
              <a:gd name="connsiteY2" fmla="*/ 6065520 h 6065520"/>
              <a:gd name="connsiteX3" fmla="*/ 0 w 7716837"/>
              <a:gd name="connsiteY3" fmla="*/ 4311015 h 6065520"/>
              <a:gd name="connsiteX4" fmla="*/ 1143000 w 7716837"/>
              <a:gd name="connsiteY4" fmla="*/ 0 h 6065520"/>
              <a:gd name="connsiteX0" fmla="*/ 0 w 11707812"/>
              <a:gd name="connsiteY0" fmla="*/ 0 h 5027295"/>
              <a:gd name="connsiteX1" fmla="*/ 11707812 w 11707812"/>
              <a:gd name="connsiteY1" fmla="*/ 742950 h 5027295"/>
              <a:gd name="connsiteX2" fmla="*/ 10616247 w 11707812"/>
              <a:gd name="connsiteY2" fmla="*/ 5027295 h 5027295"/>
              <a:gd name="connsiteX3" fmla="*/ 3990975 w 11707812"/>
              <a:gd name="connsiteY3" fmla="*/ 3272790 h 5027295"/>
              <a:gd name="connsiteX4" fmla="*/ 0 w 11707812"/>
              <a:gd name="connsiteY4" fmla="*/ 0 h 5027295"/>
              <a:gd name="connsiteX0" fmla="*/ 0 w 10616247"/>
              <a:gd name="connsiteY0" fmla="*/ 1238250 h 6265545"/>
              <a:gd name="connsiteX1" fmla="*/ 4659312 w 10616247"/>
              <a:gd name="connsiteY1" fmla="*/ 0 h 6265545"/>
              <a:gd name="connsiteX2" fmla="*/ 10616247 w 10616247"/>
              <a:gd name="connsiteY2" fmla="*/ 6265545 h 6265545"/>
              <a:gd name="connsiteX3" fmla="*/ 3990975 w 10616247"/>
              <a:gd name="connsiteY3" fmla="*/ 4511040 h 6265545"/>
              <a:gd name="connsiteX4" fmla="*/ 0 w 10616247"/>
              <a:gd name="connsiteY4" fmla="*/ 1238250 h 6265545"/>
              <a:gd name="connsiteX0" fmla="*/ 0 w 10616247"/>
              <a:gd name="connsiteY0" fmla="*/ 1238250 h 6265545"/>
              <a:gd name="connsiteX1" fmla="*/ 4659312 w 10616247"/>
              <a:gd name="connsiteY1" fmla="*/ 0 h 6265545"/>
              <a:gd name="connsiteX2" fmla="*/ 10616247 w 10616247"/>
              <a:gd name="connsiteY2" fmla="*/ 6265545 h 6265545"/>
              <a:gd name="connsiteX3" fmla="*/ 1257300 w 10616247"/>
              <a:gd name="connsiteY3" fmla="*/ 5882640 h 6265545"/>
              <a:gd name="connsiteX4" fmla="*/ 0 w 10616247"/>
              <a:gd name="connsiteY4" fmla="*/ 1238250 h 6265545"/>
              <a:gd name="connsiteX0" fmla="*/ 0 w 5901372"/>
              <a:gd name="connsiteY0" fmla="*/ 1238250 h 5882640"/>
              <a:gd name="connsiteX1" fmla="*/ 4659312 w 5901372"/>
              <a:gd name="connsiteY1" fmla="*/ 0 h 5882640"/>
              <a:gd name="connsiteX2" fmla="*/ 5901372 w 5901372"/>
              <a:gd name="connsiteY2" fmla="*/ 4655820 h 5882640"/>
              <a:gd name="connsiteX3" fmla="*/ 1257300 w 5901372"/>
              <a:gd name="connsiteY3" fmla="*/ 5882640 h 5882640"/>
              <a:gd name="connsiteX4" fmla="*/ 0 w 5901372"/>
              <a:gd name="connsiteY4" fmla="*/ 1238250 h 5882640"/>
              <a:gd name="connsiteX0" fmla="*/ 0 w 5901372"/>
              <a:gd name="connsiteY0" fmla="*/ 1238250 h 5901690"/>
              <a:gd name="connsiteX1" fmla="*/ 4659312 w 5901372"/>
              <a:gd name="connsiteY1" fmla="*/ 0 h 5901690"/>
              <a:gd name="connsiteX2" fmla="*/ 5901372 w 5901372"/>
              <a:gd name="connsiteY2" fmla="*/ 4655820 h 5901690"/>
              <a:gd name="connsiteX3" fmla="*/ 1266825 w 5901372"/>
              <a:gd name="connsiteY3" fmla="*/ 5901690 h 5901690"/>
              <a:gd name="connsiteX4" fmla="*/ 0 w 5901372"/>
              <a:gd name="connsiteY4" fmla="*/ 1238250 h 5901690"/>
              <a:gd name="connsiteX0" fmla="*/ 0 w 5510847"/>
              <a:gd name="connsiteY0" fmla="*/ 1238250 h 5901690"/>
              <a:gd name="connsiteX1" fmla="*/ 4659312 w 5510847"/>
              <a:gd name="connsiteY1" fmla="*/ 0 h 5901690"/>
              <a:gd name="connsiteX2" fmla="*/ 5510847 w 5510847"/>
              <a:gd name="connsiteY2" fmla="*/ 3198495 h 5901690"/>
              <a:gd name="connsiteX3" fmla="*/ 1266825 w 5510847"/>
              <a:gd name="connsiteY3" fmla="*/ 5901690 h 5901690"/>
              <a:gd name="connsiteX4" fmla="*/ 0 w 5510847"/>
              <a:gd name="connsiteY4" fmla="*/ 1238250 h 5901690"/>
              <a:gd name="connsiteX0" fmla="*/ 0 w 5510847"/>
              <a:gd name="connsiteY0" fmla="*/ 1238250 h 3425190"/>
              <a:gd name="connsiteX1" fmla="*/ 4659312 w 5510847"/>
              <a:gd name="connsiteY1" fmla="*/ 0 h 3425190"/>
              <a:gd name="connsiteX2" fmla="*/ 5510847 w 5510847"/>
              <a:gd name="connsiteY2" fmla="*/ 3198495 h 3425190"/>
              <a:gd name="connsiteX3" fmla="*/ 590550 w 5510847"/>
              <a:gd name="connsiteY3" fmla="*/ 3425190 h 3425190"/>
              <a:gd name="connsiteX4" fmla="*/ 0 w 5510847"/>
              <a:gd name="connsiteY4" fmla="*/ 1238250 h 3425190"/>
              <a:gd name="connsiteX0" fmla="*/ 0 w 5510847"/>
              <a:gd name="connsiteY0" fmla="*/ 314325 h 2501265"/>
              <a:gd name="connsiteX1" fmla="*/ 2620962 w 5510847"/>
              <a:gd name="connsiteY1" fmla="*/ 0 h 2501265"/>
              <a:gd name="connsiteX2" fmla="*/ 5510847 w 5510847"/>
              <a:gd name="connsiteY2" fmla="*/ 2274570 h 2501265"/>
              <a:gd name="connsiteX3" fmla="*/ 590550 w 5510847"/>
              <a:gd name="connsiteY3" fmla="*/ 2501265 h 2501265"/>
              <a:gd name="connsiteX4" fmla="*/ 0 w 5510847"/>
              <a:gd name="connsiteY4" fmla="*/ 314325 h 2501265"/>
              <a:gd name="connsiteX0" fmla="*/ 0 w 5472747"/>
              <a:gd name="connsiteY0" fmla="*/ 0 h 3215640"/>
              <a:gd name="connsiteX1" fmla="*/ 2582862 w 5472747"/>
              <a:gd name="connsiteY1" fmla="*/ 714375 h 3215640"/>
              <a:gd name="connsiteX2" fmla="*/ 5472747 w 5472747"/>
              <a:gd name="connsiteY2" fmla="*/ 2988945 h 3215640"/>
              <a:gd name="connsiteX3" fmla="*/ 552450 w 5472747"/>
              <a:gd name="connsiteY3" fmla="*/ 3215640 h 3215640"/>
              <a:gd name="connsiteX4" fmla="*/ 0 w 5472747"/>
              <a:gd name="connsiteY4" fmla="*/ 0 h 3215640"/>
              <a:gd name="connsiteX0" fmla="*/ 0 w 2582862"/>
              <a:gd name="connsiteY0" fmla="*/ 0 h 3646170"/>
              <a:gd name="connsiteX1" fmla="*/ 2582862 w 2582862"/>
              <a:gd name="connsiteY1" fmla="*/ 714375 h 3646170"/>
              <a:gd name="connsiteX2" fmla="*/ 1786572 w 2582862"/>
              <a:gd name="connsiteY2" fmla="*/ 3646170 h 3646170"/>
              <a:gd name="connsiteX3" fmla="*/ 552450 w 2582862"/>
              <a:gd name="connsiteY3" fmla="*/ 3215640 h 3646170"/>
              <a:gd name="connsiteX4" fmla="*/ 0 w 2582862"/>
              <a:gd name="connsiteY4" fmla="*/ 0 h 3646170"/>
              <a:gd name="connsiteX0" fmla="*/ 771525 w 3354387"/>
              <a:gd name="connsiteY0" fmla="*/ 0 h 3646170"/>
              <a:gd name="connsiteX1" fmla="*/ 3354387 w 3354387"/>
              <a:gd name="connsiteY1" fmla="*/ 714375 h 3646170"/>
              <a:gd name="connsiteX2" fmla="*/ 2558097 w 3354387"/>
              <a:gd name="connsiteY2" fmla="*/ 3646170 h 3646170"/>
              <a:gd name="connsiteX3" fmla="*/ 0 w 3354387"/>
              <a:gd name="connsiteY3" fmla="*/ 2958465 h 3646170"/>
              <a:gd name="connsiteX4" fmla="*/ 771525 w 3354387"/>
              <a:gd name="connsiteY4" fmla="*/ 0 h 3646170"/>
              <a:gd name="connsiteX0" fmla="*/ 794385 w 3354387"/>
              <a:gd name="connsiteY0" fmla="*/ 0 h 3661410"/>
              <a:gd name="connsiteX1" fmla="*/ 3354387 w 3354387"/>
              <a:gd name="connsiteY1" fmla="*/ 729615 h 3661410"/>
              <a:gd name="connsiteX2" fmla="*/ 2558097 w 3354387"/>
              <a:gd name="connsiteY2" fmla="*/ 3661410 h 3661410"/>
              <a:gd name="connsiteX3" fmla="*/ 0 w 3354387"/>
              <a:gd name="connsiteY3" fmla="*/ 2973705 h 3661410"/>
              <a:gd name="connsiteX4" fmla="*/ 794385 w 3354387"/>
              <a:gd name="connsiteY4" fmla="*/ 0 h 3661410"/>
              <a:gd name="connsiteX0" fmla="*/ 0 w 3504882"/>
              <a:gd name="connsiteY0" fmla="*/ 0 h 3089910"/>
              <a:gd name="connsiteX1" fmla="*/ 3504882 w 3504882"/>
              <a:gd name="connsiteY1" fmla="*/ 158115 h 3089910"/>
              <a:gd name="connsiteX2" fmla="*/ 2708592 w 3504882"/>
              <a:gd name="connsiteY2" fmla="*/ 3089910 h 3089910"/>
              <a:gd name="connsiteX3" fmla="*/ 150495 w 3504882"/>
              <a:gd name="connsiteY3" fmla="*/ 2402205 h 3089910"/>
              <a:gd name="connsiteX4" fmla="*/ 0 w 3504882"/>
              <a:gd name="connsiteY4" fmla="*/ 0 h 3089910"/>
              <a:gd name="connsiteX0" fmla="*/ 0 w 3550602"/>
              <a:gd name="connsiteY0" fmla="*/ 946785 h 4036695"/>
              <a:gd name="connsiteX1" fmla="*/ 3550602 w 3550602"/>
              <a:gd name="connsiteY1" fmla="*/ 0 h 4036695"/>
              <a:gd name="connsiteX2" fmla="*/ 2708592 w 3550602"/>
              <a:gd name="connsiteY2" fmla="*/ 4036695 h 4036695"/>
              <a:gd name="connsiteX3" fmla="*/ 150495 w 3550602"/>
              <a:gd name="connsiteY3" fmla="*/ 3348990 h 4036695"/>
              <a:gd name="connsiteX4" fmla="*/ 0 w 3550602"/>
              <a:gd name="connsiteY4" fmla="*/ 946785 h 4036695"/>
              <a:gd name="connsiteX0" fmla="*/ 0 w 3550602"/>
              <a:gd name="connsiteY0" fmla="*/ 946785 h 4295775"/>
              <a:gd name="connsiteX1" fmla="*/ 3550602 w 3550602"/>
              <a:gd name="connsiteY1" fmla="*/ 0 h 4295775"/>
              <a:gd name="connsiteX2" fmla="*/ 3470592 w 3550602"/>
              <a:gd name="connsiteY2" fmla="*/ 4295775 h 4295775"/>
              <a:gd name="connsiteX3" fmla="*/ 150495 w 3550602"/>
              <a:gd name="connsiteY3" fmla="*/ 3348990 h 4295775"/>
              <a:gd name="connsiteX4" fmla="*/ 0 w 3550602"/>
              <a:gd name="connsiteY4" fmla="*/ 946785 h 4295775"/>
              <a:gd name="connsiteX0" fmla="*/ 0 w 3550602"/>
              <a:gd name="connsiteY0" fmla="*/ 946785 h 4301490"/>
              <a:gd name="connsiteX1" fmla="*/ 3550602 w 3550602"/>
              <a:gd name="connsiteY1" fmla="*/ 0 h 4301490"/>
              <a:gd name="connsiteX2" fmla="*/ 3470592 w 3550602"/>
              <a:gd name="connsiteY2" fmla="*/ 4295775 h 4301490"/>
              <a:gd name="connsiteX3" fmla="*/ 904875 w 3550602"/>
              <a:gd name="connsiteY3" fmla="*/ 4301490 h 4301490"/>
              <a:gd name="connsiteX4" fmla="*/ 0 w 3550602"/>
              <a:gd name="connsiteY4" fmla="*/ 946785 h 4301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0602" h="4301490">
                <a:moveTo>
                  <a:pt x="0" y="946785"/>
                </a:moveTo>
                <a:lnTo>
                  <a:pt x="3550602" y="0"/>
                </a:lnTo>
                <a:lnTo>
                  <a:pt x="3470592" y="4295775"/>
                </a:lnTo>
                <a:lnTo>
                  <a:pt x="904875" y="4301490"/>
                </a:lnTo>
                <a:lnTo>
                  <a:pt x="0" y="946785"/>
                </a:lnTo>
                <a:close/>
              </a:path>
            </a:pathLst>
          </a:custGeom>
        </p:spPr>
        <p:txBody>
          <a:bodyPr anchor="ctr">
            <a:normAutofit/>
          </a:bodyPr>
          <a:lstStyle>
            <a:lvl1pPr algn="ctr">
              <a:defRPr sz="1400">
                <a:solidFill>
                  <a:schemeClr val="bg2">
                    <a:lumMod val="90000"/>
                  </a:schemeClr>
                </a:solidFill>
                <a:latin typeface="Rubik Light" panose="00000400000000000000" pitchFamily="2" charset="-79"/>
                <a:cs typeface="Rubik Light" panose="00000400000000000000" pitchFamily="2" charset="-79"/>
              </a:defRPr>
            </a:lvl1pPr>
          </a:lstStyle>
          <a:p>
            <a:r>
              <a:rPr lang="et-EE"/>
              <a:t>Picture</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518411" y="312616"/>
            <a:ext cx="3463458" cy="562812"/>
          </a:xfrm>
          <a:prstGeom prst="rect">
            <a:avLst/>
          </a:prstGeom>
        </p:spPr>
      </p:pic>
    </p:spTree>
    <p:extLst>
      <p:ext uri="{BB962C8B-B14F-4D97-AF65-F5344CB8AC3E}">
        <p14:creationId xmlns:p14="http://schemas.microsoft.com/office/powerpoint/2010/main" val="1725445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ildislaid vähese tesktig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3F318B-ED26-0D18-28B8-CD1FE48B20A1}"/>
              </a:ext>
            </a:extLst>
          </p:cNvPr>
          <p:cNvSpPr/>
          <p:nvPr userDrawn="1"/>
        </p:nvSpPr>
        <p:spPr>
          <a:xfrm rot="20700000">
            <a:off x="-669885" y="3439850"/>
            <a:ext cx="3445922" cy="4581969"/>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61E4C92-C69F-E6E0-E625-5235BBC90C1F}"/>
              </a:ext>
            </a:extLst>
          </p:cNvPr>
          <p:cNvSpPr/>
          <p:nvPr userDrawn="1"/>
        </p:nvSpPr>
        <p:spPr>
          <a:xfrm rot="900000">
            <a:off x="75062" y="4721191"/>
            <a:ext cx="6056493" cy="3017368"/>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12">
            <a:extLst>
              <a:ext uri="{FF2B5EF4-FFF2-40B4-BE49-F238E27FC236}">
                <a16:creationId xmlns:a16="http://schemas.microsoft.com/office/drawing/2014/main" id="{7E6E4C76-5D79-4821-BC6A-F8AF8A2D3BBC}"/>
              </a:ext>
            </a:extLst>
          </p:cNvPr>
          <p:cNvSpPr>
            <a:spLocks noGrp="1"/>
          </p:cNvSpPr>
          <p:nvPr>
            <p:ph type="body" sz="quarter" idx="10" hasCustomPrompt="1"/>
          </p:nvPr>
        </p:nvSpPr>
        <p:spPr>
          <a:xfrm>
            <a:off x="952500" y="5068047"/>
            <a:ext cx="3661335" cy="687729"/>
          </a:xfrm>
        </p:spPr>
        <p:txBody>
          <a:bodyPr>
            <a:normAutofit/>
          </a:bodyPr>
          <a:lstStyle>
            <a:lvl1pPr>
              <a:defRPr sz="2800">
                <a:solidFill>
                  <a:schemeClr val="bg1"/>
                </a:solidFill>
                <a:latin typeface="Rubik Medium" panose="00000600000000000000" pitchFamily="2" charset="-79"/>
                <a:cs typeface="Rubik Medium" panose="00000600000000000000" pitchFamily="2" charset="-79"/>
              </a:defRPr>
            </a:lvl1pPr>
          </a:lstStyle>
          <a:p>
            <a:pPr lvl="0"/>
            <a:r>
              <a:rPr lang="et-EE"/>
              <a:t>HEADING</a:t>
            </a:r>
          </a:p>
        </p:txBody>
      </p:sp>
      <p:sp>
        <p:nvSpPr>
          <p:cNvPr id="8" name="Text Placeholder 14">
            <a:extLst>
              <a:ext uri="{FF2B5EF4-FFF2-40B4-BE49-F238E27FC236}">
                <a16:creationId xmlns:a16="http://schemas.microsoft.com/office/drawing/2014/main" id="{D0527622-FB26-48D3-8989-6E88CA9778D3}"/>
              </a:ext>
            </a:extLst>
          </p:cNvPr>
          <p:cNvSpPr>
            <a:spLocks noGrp="1"/>
          </p:cNvSpPr>
          <p:nvPr>
            <p:ph type="body" sz="quarter" idx="11" hasCustomPrompt="1"/>
          </p:nvPr>
        </p:nvSpPr>
        <p:spPr>
          <a:xfrm>
            <a:off x="952500" y="5905500"/>
            <a:ext cx="4952253" cy="812053"/>
          </a:xfrm>
        </p:spPr>
        <p:txBody>
          <a:bodyPr/>
          <a:lstStyle>
            <a:lvl1pPr>
              <a:defRPr>
                <a:solidFill>
                  <a:schemeClr val="bg1"/>
                </a:solidFill>
              </a:defRPr>
            </a:lvl1pPr>
          </a:lstStyle>
          <a:p>
            <a:pPr lvl="0"/>
            <a:r>
              <a:rPr lang="en-US" noProof="0"/>
              <a:t>Text</a:t>
            </a:r>
          </a:p>
        </p:txBody>
      </p:sp>
    </p:spTree>
    <p:extLst>
      <p:ext uri="{BB962C8B-B14F-4D97-AF65-F5344CB8AC3E}">
        <p14:creationId xmlns:p14="http://schemas.microsoft.com/office/powerpoint/2010/main" val="15857039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ildislaid vähese tesktiga">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3F318B-ED26-0D18-28B8-CD1FE48B20A1}"/>
              </a:ext>
            </a:extLst>
          </p:cNvPr>
          <p:cNvSpPr/>
          <p:nvPr userDrawn="1"/>
        </p:nvSpPr>
        <p:spPr>
          <a:xfrm rot="20700000">
            <a:off x="-669885" y="3439850"/>
            <a:ext cx="3445922" cy="4581969"/>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61E4C92-C69F-E6E0-E625-5235BBC90C1F}"/>
              </a:ext>
            </a:extLst>
          </p:cNvPr>
          <p:cNvSpPr/>
          <p:nvPr userDrawn="1"/>
        </p:nvSpPr>
        <p:spPr>
          <a:xfrm rot="900000">
            <a:off x="75062" y="4721191"/>
            <a:ext cx="6056493" cy="3017368"/>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12">
            <a:extLst>
              <a:ext uri="{FF2B5EF4-FFF2-40B4-BE49-F238E27FC236}">
                <a16:creationId xmlns:a16="http://schemas.microsoft.com/office/drawing/2014/main" id="{7E6E4C76-5D79-4821-BC6A-F8AF8A2D3BBC}"/>
              </a:ext>
            </a:extLst>
          </p:cNvPr>
          <p:cNvSpPr>
            <a:spLocks noGrp="1"/>
          </p:cNvSpPr>
          <p:nvPr>
            <p:ph type="body" sz="quarter" idx="10" hasCustomPrompt="1"/>
          </p:nvPr>
        </p:nvSpPr>
        <p:spPr>
          <a:xfrm>
            <a:off x="952500" y="5068047"/>
            <a:ext cx="3661335" cy="687729"/>
          </a:xfrm>
        </p:spPr>
        <p:txBody>
          <a:bodyPr>
            <a:normAutofit/>
          </a:bodyPr>
          <a:lstStyle>
            <a:lvl1pPr>
              <a:defRPr sz="2800">
                <a:solidFill>
                  <a:schemeClr val="bg1"/>
                </a:solidFill>
                <a:latin typeface="Rubik Medium" panose="00000600000000000000" pitchFamily="2" charset="-79"/>
                <a:cs typeface="Rubik Medium" panose="00000600000000000000" pitchFamily="2" charset="-79"/>
              </a:defRPr>
            </a:lvl1pPr>
          </a:lstStyle>
          <a:p>
            <a:pPr lvl="0"/>
            <a:r>
              <a:rPr lang="et-EE"/>
              <a:t>HEADING</a:t>
            </a:r>
          </a:p>
        </p:txBody>
      </p:sp>
      <p:sp>
        <p:nvSpPr>
          <p:cNvPr id="8" name="Text Placeholder 14">
            <a:extLst>
              <a:ext uri="{FF2B5EF4-FFF2-40B4-BE49-F238E27FC236}">
                <a16:creationId xmlns:a16="http://schemas.microsoft.com/office/drawing/2014/main" id="{D0527622-FB26-48D3-8989-6E88CA9778D3}"/>
              </a:ext>
            </a:extLst>
          </p:cNvPr>
          <p:cNvSpPr>
            <a:spLocks noGrp="1"/>
          </p:cNvSpPr>
          <p:nvPr>
            <p:ph type="body" sz="quarter" idx="11" hasCustomPrompt="1"/>
          </p:nvPr>
        </p:nvSpPr>
        <p:spPr>
          <a:xfrm>
            <a:off x="952500" y="5905500"/>
            <a:ext cx="4952253" cy="812053"/>
          </a:xfrm>
        </p:spPr>
        <p:txBody>
          <a:bodyPr/>
          <a:lstStyle>
            <a:lvl1pPr>
              <a:defRPr>
                <a:solidFill>
                  <a:schemeClr val="bg1"/>
                </a:solidFill>
              </a:defRPr>
            </a:lvl1pPr>
          </a:lstStyle>
          <a:p>
            <a:pPr lvl="0"/>
            <a:r>
              <a:rPr lang="en-US" noProof="0"/>
              <a:t>Text</a:t>
            </a:r>
          </a:p>
        </p:txBody>
      </p:sp>
    </p:spTree>
    <p:extLst>
      <p:ext uri="{BB962C8B-B14F-4D97-AF65-F5344CB8AC3E}">
        <p14:creationId xmlns:p14="http://schemas.microsoft.com/office/powerpoint/2010/main" val="9959243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399AB8-3B84-426A-B165-263F491DF581}"/>
              </a:ext>
            </a:extLst>
          </p:cNvPr>
          <p:cNvSpPr/>
          <p:nvPr userDrawn="1"/>
        </p:nvSpPr>
        <p:spPr>
          <a:xfrm rot="20700000">
            <a:off x="-1385274" y="-905875"/>
            <a:ext cx="5449576" cy="7874162"/>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5697"/>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4D2753F-14D7-426D-B379-7A860FF7AA6E}"/>
              </a:ext>
            </a:extLst>
          </p:cNvPr>
          <p:cNvSpPr/>
          <p:nvPr userDrawn="1"/>
        </p:nvSpPr>
        <p:spPr>
          <a:xfrm rot="20700000">
            <a:off x="-1564561" y="-569161"/>
            <a:ext cx="5449576" cy="7874162"/>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5697"/>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AE91F70-B7CC-46A0-A653-7FF909EE4A4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866833" y="3752114"/>
            <a:ext cx="1257241" cy="1264452"/>
          </a:xfrm>
          <a:prstGeom prst="rect">
            <a:avLst/>
          </a:prstGeom>
        </p:spPr>
      </p:pic>
      <p:sp>
        <p:nvSpPr>
          <p:cNvPr id="9" name="Text Placeholder 8">
            <a:extLst>
              <a:ext uri="{FF2B5EF4-FFF2-40B4-BE49-F238E27FC236}">
                <a16:creationId xmlns:a16="http://schemas.microsoft.com/office/drawing/2014/main" id="{ACE27499-E95D-48A6-9803-4429B7374FFC}"/>
              </a:ext>
            </a:extLst>
          </p:cNvPr>
          <p:cNvSpPr>
            <a:spLocks noGrp="1"/>
          </p:cNvSpPr>
          <p:nvPr>
            <p:ph type="body" sz="quarter" idx="10"/>
          </p:nvPr>
        </p:nvSpPr>
        <p:spPr>
          <a:xfrm>
            <a:off x="4141470" y="478155"/>
            <a:ext cx="7640955" cy="5884545"/>
          </a:xfrm>
          <a:custGeom>
            <a:avLst/>
            <a:gdLst>
              <a:gd name="connsiteX0" fmla="*/ 0 w 6581775"/>
              <a:gd name="connsiteY0" fmla="*/ 0 h 5876925"/>
              <a:gd name="connsiteX1" fmla="*/ 6581775 w 6581775"/>
              <a:gd name="connsiteY1" fmla="*/ 0 h 5876925"/>
              <a:gd name="connsiteX2" fmla="*/ 6581775 w 6581775"/>
              <a:gd name="connsiteY2" fmla="*/ 5876925 h 5876925"/>
              <a:gd name="connsiteX3" fmla="*/ 0 w 6581775"/>
              <a:gd name="connsiteY3" fmla="*/ 5876925 h 5876925"/>
              <a:gd name="connsiteX4" fmla="*/ 0 w 6581775"/>
              <a:gd name="connsiteY4" fmla="*/ 0 h 5876925"/>
              <a:gd name="connsiteX0" fmla="*/ 0 w 7640955"/>
              <a:gd name="connsiteY0" fmla="*/ 0 h 5884545"/>
              <a:gd name="connsiteX1" fmla="*/ 7640955 w 7640955"/>
              <a:gd name="connsiteY1" fmla="*/ 7620 h 5884545"/>
              <a:gd name="connsiteX2" fmla="*/ 7640955 w 7640955"/>
              <a:gd name="connsiteY2" fmla="*/ 5884545 h 5884545"/>
              <a:gd name="connsiteX3" fmla="*/ 1059180 w 7640955"/>
              <a:gd name="connsiteY3" fmla="*/ 5884545 h 5884545"/>
              <a:gd name="connsiteX4" fmla="*/ 0 w 7640955"/>
              <a:gd name="connsiteY4" fmla="*/ 0 h 5884545"/>
              <a:gd name="connsiteX0" fmla="*/ 0 w 7640955"/>
              <a:gd name="connsiteY0" fmla="*/ 0 h 5892165"/>
              <a:gd name="connsiteX1" fmla="*/ 7640955 w 7640955"/>
              <a:gd name="connsiteY1" fmla="*/ 7620 h 5892165"/>
              <a:gd name="connsiteX2" fmla="*/ 7640955 w 7640955"/>
              <a:gd name="connsiteY2" fmla="*/ 5884545 h 5892165"/>
              <a:gd name="connsiteX3" fmla="*/ 1554480 w 7640955"/>
              <a:gd name="connsiteY3" fmla="*/ 5892165 h 5892165"/>
              <a:gd name="connsiteX4" fmla="*/ 0 w 7640955"/>
              <a:gd name="connsiteY4" fmla="*/ 0 h 5892165"/>
              <a:gd name="connsiteX0" fmla="*/ 0 w 7640955"/>
              <a:gd name="connsiteY0" fmla="*/ 0 h 5884545"/>
              <a:gd name="connsiteX1" fmla="*/ 7640955 w 7640955"/>
              <a:gd name="connsiteY1" fmla="*/ 7620 h 5884545"/>
              <a:gd name="connsiteX2" fmla="*/ 7640955 w 7640955"/>
              <a:gd name="connsiteY2" fmla="*/ 5884545 h 5884545"/>
              <a:gd name="connsiteX3" fmla="*/ 1600200 w 7640955"/>
              <a:gd name="connsiteY3" fmla="*/ 5884545 h 5884545"/>
              <a:gd name="connsiteX4" fmla="*/ 0 w 7640955"/>
              <a:gd name="connsiteY4" fmla="*/ 0 h 588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0955" h="5884545">
                <a:moveTo>
                  <a:pt x="0" y="0"/>
                </a:moveTo>
                <a:lnTo>
                  <a:pt x="7640955" y="7620"/>
                </a:lnTo>
                <a:lnTo>
                  <a:pt x="7640955" y="5884545"/>
                </a:lnTo>
                <a:lnTo>
                  <a:pt x="1600200" y="5884545"/>
                </a:lnTo>
                <a:lnTo>
                  <a:pt x="0" y="0"/>
                </a:lnTo>
                <a:close/>
              </a:path>
            </a:pathLst>
          </a:cu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1" name="Text Placeholder 10">
            <a:extLst>
              <a:ext uri="{FF2B5EF4-FFF2-40B4-BE49-F238E27FC236}">
                <a16:creationId xmlns:a16="http://schemas.microsoft.com/office/drawing/2014/main" id="{6CCE7C02-F755-4944-B161-451AE0DD9D75}"/>
              </a:ext>
            </a:extLst>
          </p:cNvPr>
          <p:cNvSpPr>
            <a:spLocks noGrp="1"/>
          </p:cNvSpPr>
          <p:nvPr>
            <p:ph type="body" sz="quarter" idx="11" hasCustomPrompt="1"/>
          </p:nvPr>
        </p:nvSpPr>
        <p:spPr>
          <a:xfrm>
            <a:off x="730250" y="5410200"/>
            <a:ext cx="3594100" cy="952500"/>
          </a:xfrm>
        </p:spPr>
        <p:txBody>
          <a:bodyPr>
            <a:normAutofit/>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a:t>Heading2</a:t>
            </a:r>
          </a:p>
        </p:txBody>
      </p:sp>
    </p:spTree>
    <p:extLst>
      <p:ext uri="{BB962C8B-B14F-4D97-AF65-F5344CB8AC3E}">
        <p14:creationId xmlns:p14="http://schemas.microsoft.com/office/powerpoint/2010/main" val="3737548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T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084781-D489-48EB-B7A9-DDC379A8E086}"/>
              </a:ext>
            </a:extLst>
          </p:cNvPr>
          <p:cNvSpPr/>
          <p:nvPr userDrawn="1"/>
        </p:nvSpPr>
        <p:spPr>
          <a:xfrm rot="20700000">
            <a:off x="-1385274" y="-905875"/>
            <a:ext cx="5449576" cy="7874162"/>
          </a:xfrm>
          <a:prstGeom prst="rect">
            <a:avLst/>
          </a:prstGeom>
          <a:solidFill>
            <a:srgbClr val="AAC86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5697"/>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A70FEC4-C571-4387-A02A-3F34FD80673B}"/>
              </a:ext>
            </a:extLst>
          </p:cNvPr>
          <p:cNvSpPr/>
          <p:nvPr userDrawn="1"/>
        </p:nvSpPr>
        <p:spPr>
          <a:xfrm rot="20700000">
            <a:off x="-1564561" y="-569161"/>
            <a:ext cx="5449576" cy="7874162"/>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5697"/>
              </a:solidFill>
              <a:effectLst/>
              <a:uLnTx/>
              <a:uFillTx/>
              <a:latin typeface="Calibri" panose="020F0502020204030204"/>
              <a:ea typeface="+mn-ea"/>
              <a:cs typeface="+mn-cs"/>
            </a:endParaRPr>
          </a:p>
        </p:txBody>
      </p:sp>
      <p:sp>
        <p:nvSpPr>
          <p:cNvPr id="6" name="Text Placeholder 8">
            <a:extLst>
              <a:ext uri="{FF2B5EF4-FFF2-40B4-BE49-F238E27FC236}">
                <a16:creationId xmlns:a16="http://schemas.microsoft.com/office/drawing/2014/main" id="{5A7C9CB6-8C55-4830-AACD-65DC9E0C3D15}"/>
              </a:ext>
            </a:extLst>
          </p:cNvPr>
          <p:cNvSpPr>
            <a:spLocks noGrp="1"/>
          </p:cNvSpPr>
          <p:nvPr>
            <p:ph type="body" sz="quarter" idx="10" hasCustomPrompt="1"/>
          </p:nvPr>
        </p:nvSpPr>
        <p:spPr>
          <a:xfrm>
            <a:off x="4141470" y="478155"/>
            <a:ext cx="7640955" cy="5884545"/>
          </a:xfrm>
          <a:custGeom>
            <a:avLst/>
            <a:gdLst>
              <a:gd name="connsiteX0" fmla="*/ 0 w 6581775"/>
              <a:gd name="connsiteY0" fmla="*/ 0 h 5876925"/>
              <a:gd name="connsiteX1" fmla="*/ 6581775 w 6581775"/>
              <a:gd name="connsiteY1" fmla="*/ 0 h 5876925"/>
              <a:gd name="connsiteX2" fmla="*/ 6581775 w 6581775"/>
              <a:gd name="connsiteY2" fmla="*/ 5876925 h 5876925"/>
              <a:gd name="connsiteX3" fmla="*/ 0 w 6581775"/>
              <a:gd name="connsiteY3" fmla="*/ 5876925 h 5876925"/>
              <a:gd name="connsiteX4" fmla="*/ 0 w 6581775"/>
              <a:gd name="connsiteY4" fmla="*/ 0 h 5876925"/>
              <a:gd name="connsiteX0" fmla="*/ 0 w 7640955"/>
              <a:gd name="connsiteY0" fmla="*/ 0 h 5884545"/>
              <a:gd name="connsiteX1" fmla="*/ 7640955 w 7640955"/>
              <a:gd name="connsiteY1" fmla="*/ 7620 h 5884545"/>
              <a:gd name="connsiteX2" fmla="*/ 7640955 w 7640955"/>
              <a:gd name="connsiteY2" fmla="*/ 5884545 h 5884545"/>
              <a:gd name="connsiteX3" fmla="*/ 1059180 w 7640955"/>
              <a:gd name="connsiteY3" fmla="*/ 5884545 h 5884545"/>
              <a:gd name="connsiteX4" fmla="*/ 0 w 7640955"/>
              <a:gd name="connsiteY4" fmla="*/ 0 h 5884545"/>
              <a:gd name="connsiteX0" fmla="*/ 0 w 7640955"/>
              <a:gd name="connsiteY0" fmla="*/ 0 h 5892165"/>
              <a:gd name="connsiteX1" fmla="*/ 7640955 w 7640955"/>
              <a:gd name="connsiteY1" fmla="*/ 7620 h 5892165"/>
              <a:gd name="connsiteX2" fmla="*/ 7640955 w 7640955"/>
              <a:gd name="connsiteY2" fmla="*/ 5884545 h 5892165"/>
              <a:gd name="connsiteX3" fmla="*/ 1554480 w 7640955"/>
              <a:gd name="connsiteY3" fmla="*/ 5892165 h 5892165"/>
              <a:gd name="connsiteX4" fmla="*/ 0 w 7640955"/>
              <a:gd name="connsiteY4" fmla="*/ 0 h 5892165"/>
              <a:gd name="connsiteX0" fmla="*/ 0 w 7640955"/>
              <a:gd name="connsiteY0" fmla="*/ 0 h 5884545"/>
              <a:gd name="connsiteX1" fmla="*/ 7640955 w 7640955"/>
              <a:gd name="connsiteY1" fmla="*/ 7620 h 5884545"/>
              <a:gd name="connsiteX2" fmla="*/ 7640955 w 7640955"/>
              <a:gd name="connsiteY2" fmla="*/ 5884545 h 5884545"/>
              <a:gd name="connsiteX3" fmla="*/ 1600200 w 7640955"/>
              <a:gd name="connsiteY3" fmla="*/ 5884545 h 5884545"/>
              <a:gd name="connsiteX4" fmla="*/ 0 w 7640955"/>
              <a:gd name="connsiteY4" fmla="*/ 0 h 588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0955" h="5884545">
                <a:moveTo>
                  <a:pt x="0" y="0"/>
                </a:moveTo>
                <a:lnTo>
                  <a:pt x="7640955" y="7620"/>
                </a:lnTo>
                <a:lnTo>
                  <a:pt x="7640955" y="5884545"/>
                </a:lnTo>
                <a:lnTo>
                  <a:pt x="1600200" y="5884545"/>
                </a:lnTo>
                <a:lnTo>
                  <a:pt x="0" y="0"/>
                </a:lnTo>
                <a:close/>
              </a:path>
            </a:pathLst>
          </a:custGeom>
        </p:spPr>
        <p:txBody>
          <a:bodyPr/>
          <a:lstStyle>
            <a:lvl1pPr marL="0" indent="0">
              <a:buNone/>
              <a:defRPr sz="1800">
                <a:solidFill>
                  <a:schemeClr val="tx1">
                    <a:lumMod val="65000"/>
                    <a:lumOff val="35000"/>
                  </a:schemeClr>
                </a:solidFill>
                <a:latin typeface="Rubik" panose="00000500000000000000" pitchFamily="2" charset="-79"/>
                <a:cs typeface="Rubik" panose="00000500000000000000" pitchFamily="2" charset="-79"/>
              </a:defRPr>
            </a:lvl1pPr>
            <a:lvl2pPr>
              <a:defRPr sz="1800">
                <a:solidFill>
                  <a:schemeClr val="bg2">
                    <a:lumMod val="25000"/>
                  </a:schemeClr>
                </a:solidFill>
                <a:latin typeface="Rubik" panose="00000500000000000000" pitchFamily="2" charset="-79"/>
                <a:cs typeface="Rubik" panose="00000500000000000000" pitchFamily="2" charset="-79"/>
              </a:defRPr>
            </a:lvl2pPr>
            <a:lvl3pPr>
              <a:defRPr sz="1800">
                <a:solidFill>
                  <a:schemeClr val="bg2">
                    <a:lumMod val="25000"/>
                  </a:schemeClr>
                </a:solidFill>
                <a:latin typeface="Rubik" panose="00000500000000000000" pitchFamily="2" charset="-79"/>
                <a:cs typeface="Rubik" panose="00000500000000000000" pitchFamily="2" charset="-79"/>
              </a:defRPr>
            </a:lvl3pPr>
            <a:lvl4pPr>
              <a:defRPr sz="1800">
                <a:solidFill>
                  <a:schemeClr val="bg2">
                    <a:lumMod val="25000"/>
                  </a:schemeClr>
                </a:solidFill>
                <a:latin typeface="Rubik" panose="00000500000000000000" pitchFamily="2" charset="-79"/>
                <a:cs typeface="Rubik" panose="00000500000000000000" pitchFamily="2" charset="-79"/>
              </a:defRPr>
            </a:lvl4pPr>
            <a:lvl5pPr>
              <a:defRPr sz="1800">
                <a:solidFill>
                  <a:schemeClr val="bg2">
                    <a:lumMod val="25000"/>
                  </a:schemeClr>
                </a:solidFill>
                <a:latin typeface="Rubik" panose="00000500000000000000" pitchFamily="2" charset="-79"/>
                <a:cs typeface="Rubik" panose="00000500000000000000" pitchFamily="2" charset="-79"/>
              </a:defRPr>
            </a:lvl5pPr>
          </a:lstStyle>
          <a:p>
            <a:pPr lvl="0"/>
            <a:r>
              <a:rPr lang="et-EE" err="1"/>
              <a:t>Text</a:t>
            </a:r>
            <a:endParaRPr lang="et-EE"/>
          </a:p>
        </p:txBody>
      </p:sp>
      <p:sp>
        <p:nvSpPr>
          <p:cNvPr id="7" name="Text Placeholder 10">
            <a:extLst>
              <a:ext uri="{FF2B5EF4-FFF2-40B4-BE49-F238E27FC236}">
                <a16:creationId xmlns:a16="http://schemas.microsoft.com/office/drawing/2014/main" id="{9078F0D5-0130-4FBE-A655-0AA1ECE8F88C}"/>
              </a:ext>
            </a:extLst>
          </p:cNvPr>
          <p:cNvSpPr>
            <a:spLocks noGrp="1"/>
          </p:cNvSpPr>
          <p:nvPr>
            <p:ph type="body" sz="quarter" idx="11" hasCustomPrompt="1"/>
          </p:nvPr>
        </p:nvSpPr>
        <p:spPr>
          <a:xfrm>
            <a:off x="730250" y="5085080"/>
            <a:ext cx="3594100" cy="1277620"/>
          </a:xfrm>
          <a:prstGeom prst="rect">
            <a:avLst/>
          </a:prstGeom>
        </p:spPr>
        <p:txBody>
          <a:bodyPr>
            <a:normAutofit/>
          </a:bodyPr>
          <a:lstStyle>
            <a:lvl1pPr marL="0" indent="0">
              <a:buNone/>
              <a:defRPr sz="2400">
                <a:solidFill>
                  <a:schemeClr val="bg1"/>
                </a:solidFill>
                <a:latin typeface="Rubik" panose="00000500000000000000" pitchFamily="2" charset="-79"/>
                <a:cs typeface="Rubik" panose="00000500000000000000" pitchFamily="2" charset="-79"/>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a:t>Heading2</a:t>
            </a:r>
          </a:p>
        </p:txBody>
      </p:sp>
    </p:spTree>
    <p:extLst>
      <p:ext uri="{BB962C8B-B14F-4D97-AF65-F5344CB8AC3E}">
        <p14:creationId xmlns:p14="http://schemas.microsoft.com/office/powerpoint/2010/main" val="162774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kst pildiga">
    <p:bg>
      <p:bgPr>
        <a:solidFill>
          <a:srgbClr val="2C5697"/>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1B5A2F-DD31-4A20-859F-72F162093316}"/>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952500" y="533754"/>
            <a:ext cx="1257241" cy="1264452"/>
          </a:xfrm>
          <a:prstGeom prst="rect">
            <a:avLst/>
          </a:prstGeom>
        </p:spPr>
      </p:pic>
      <p:sp>
        <p:nvSpPr>
          <p:cNvPr id="4" name="Rectangle 3">
            <a:extLst>
              <a:ext uri="{FF2B5EF4-FFF2-40B4-BE49-F238E27FC236}">
                <a16:creationId xmlns:a16="http://schemas.microsoft.com/office/drawing/2014/main" id="{DF39B95C-CAA9-4825-862A-108FDE11F78A}"/>
              </a:ext>
            </a:extLst>
          </p:cNvPr>
          <p:cNvSpPr/>
          <p:nvPr userDrawn="1"/>
        </p:nvSpPr>
        <p:spPr>
          <a:xfrm rot="20700000">
            <a:off x="8467432" y="-692275"/>
            <a:ext cx="6109169" cy="8105775"/>
          </a:xfrm>
          <a:prstGeom prst="rect">
            <a:avLst/>
          </a:prstGeom>
          <a:solidFill>
            <a:schemeClr val="accent3">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DC155580-6E6D-4B4F-A515-7B20BE43486D}"/>
              </a:ext>
            </a:extLst>
          </p:cNvPr>
          <p:cNvSpPr>
            <a:spLocks noGrp="1"/>
          </p:cNvSpPr>
          <p:nvPr>
            <p:ph type="body" sz="quarter" idx="10"/>
          </p:nvPr>
        </p:nvSpPr>
        <p:spPr>
          <a:xfrm>
            <a:off x="952500" y="3752850"/>
            <a:ext cx="6734175" cy="2673350"/>
          </a:xfrm>
        </p:spPr>
        <p:txBody>
          <a:bodyPr/>
          <a:lstStyle>
            <a:lvl1pPr marL="0" indent="0">
              <a:buNone/>
              <a:defRPr>
                <a:solidFill>
                  <a:schemeClr val="bg1"/>
                </a:solidFill>
              </a:defRPr>
            </a:lvl1pPr>
          </a:lstStyle>
          <a:p>
            <a:pPr lvl="0"/>
            <a:r>
              <a:rPr lang="en-US"/>
              <a:t>Click to edit Master text styles</a:t>
            </a:r>
          </a:p>
        </p:txBody>
      </p:sp>
      <p:sp>
        <p:nvSpPr>
          <p:cNvPr id="9" name="pealkiri">
            <a:extLst>
              <a:ext uri="{FF2B5EF4-FFF2-40B4-BE49-F238E27FC236}">
                <a16:creationId xmlns:a16="http://schemas.microsoft.com/office/drawing/2014/main" id="{B63ED43C-DD04-4AFD-9EE6-98FAACDB85B6}"/>
              </a:ext>
            </a:extLst>
          </p:cNvPr>
          <p:cNvSpPr>
            <a:spLocks noGrp="1"/>
          </p:cNvSpPr>
          <p:nvPr>
            <p:ph type="title"/>
          </p:nvPr>
        </p:nvSpPr>
        <p:spPr>
          <a:xfrm>
            <a:off x="952500" y="2378324"/>
            <a:ext cx="6575426" cy="1271917"/>
          </a:xfrm>
        </p:spPr>
        <p:txBody>
          <a:bodyPr anchor="t"/>
          <a:lstStyle>
            <a:lvl1pPr>
              <a:defRPr b="0">
                <a:solidFill>
                  <a:schemeClr val="bg1"/>
                </a:solidFill>
                <a:latin typeface="Rubik Medium" panose="02000604000000020004" pitchFamily="2" charset="-79"/>
                <a:cs typeface="Rubik Medium" panose="02000604000000020004" pitchFamily="2" charset="-79"/>
              </a:defRPr>
            </a:lvl1pPr>
          </a:lstStyle>
          <a:p>
            <a:r>
              <a:rPr lang="en-US"/>
              <a:t>Click to edit Master title style</a:t>
            </a:r>
          </a:p>
        </p:txBody>
      </p:sp>
      <p:sp>
        <p:nvSpPr>
          <p:cNvPr id="2" name="Picture Placeholder 6">
            <a:extLst>
              <a:ext uri="{FF2B5EF4-FFF2-40B4-BE49-F238E27FC236}">
                <a16:creationId xmlns:a16="http://schemas.microsoft.com/office/drawing/2014/main" id="{3D73F83E-2B13-8C45-927C-5B5B39179D62}"/>
              </a:ext>
            </a:extLst>
          </p:cNvPr>
          <p:cNvSpPr>
            <a:spLocks noGrp="1"/>
          </p:cNvSpPr>
          <p:nvPr>
            <p:ph type="pic" sz="quarter" idx="13" hasCustomPrompt="1"/>
          </p:nvPr>
        </p:nvSpPr>
        <p:spPr>
          <a:xfrm>
            <a:off x="7324724" y="-22224"/>
            <a:ext cx="4905375" cy="6889750"/>
          </a:xfrm>
          <a:custGeom>
            <a:avLst/>
            <a:gdLst>
              <a:gd name="connsiteX0" fmla="*/ 0 w 6286500"/>
              <a:gd name="connsiteY0" fmla="*/ 0 h 6327775"/>
              <a:gd name="connsiteX1" fmla="*/ 6286500 w 6286500"/>
              <a:gd name="connsiteY1" fmla="*/ 0 h 6327775"/>
              <a:gd name="connsiteX2" fmla="*/ 6286500 w 6286500"/>
              <a:gd name="connsiteY2" fmla="*/ 6327775 h 6327775"/>
              <a:gd name="connsiteX3" fmla="*/ 0 w 6286500"/>
              <a:gd name="connsiteY3" fmla="*/ 6327775 h 6327775"/>
              <a:gd name="connsiteX4" fmla="*/ 0 w 6286500"/>
              <a:gd name="connsiteY4" fmla="*/ 0 h 6327775"/>
              <a:gd name="connsiteX0" fmla="*/ 0 w 6286500"/>
              <a:gd name="connsiteY0" fmla="*/ 1247775 h 7575550"/>
              <a:gd name="connsiteX1" fmla="*/ 4733925 w 6286500"/>
              <a:gd name="connsiteY1" fmla="*/ 0 h 7575550"/>
              <a:gd name="connsiteX2" fmla="*/ 6286500 w 6286500"/>
              <a:gd name="connsiteY2" fmla="*/ 7575550 h 7575550"/>
              <a:gd name="connsiteX3" fmla="*/ 0 w 6286500"/>
              <a:gd name="connsiteY3" fmla="*/ 7575550 h 7575550"/>
              <a:gd name="connsiteX4" fmla="*/ 0 w 6286500"/>
              <a:gd name="connsiteY4" fmla="*/ 1247775 h 7575550"/>
              <a:gd name="connsiteX0" fmla="*/ 0 w 6286500"/>
              <a:gd name="connsiteY0" fmla="*/ 1247775 h 7585075"/>
              <a:gd name="connsiteX1" fmla="*/ 4733925 w 6286500"/>
              <a:gd name="connsiteY1" fmla="*/ 0 h 7585075"/>
              <a:gd name="connsiteX2" fmla="*/ 6286500 w 6286500"/>
              <a:gd name="connsiteY2" fmla="*/ 7575550 h 7585075"/>
              <a:gd name="connsiteX3" fmla="*/ 1695450 w 6286500"/>
              <a:gd name="connsiteY3" fmla="*/ 7585075 h 7585075"/>
              <a:gd name="connsiteX4" fmla="*/ 0 w 6286500"/>
              <a:gd name="connsiteY4" fmla="*/ 1247775 h 7585075"/>
              <a:gd name="connsiteX0" fmla="*/ 0 w 5181600"/>
              <a:gd name="connsiteY0" fmla="*/ 1247775 h 7585075"/>
              <a:gd name="connsiteX1" fmla="*/ 4733925 w 5181600"/>
              <a:gd name="connsiteY1" fmla="*/ 0 h 7585075"/>
              <a:gd name="connsiteX2" fmla="*/ 5181600 w 5181600"/>
              <a:gd name="connsiteY2" fmla="*/ 7585075 h 7585075"/>
              <a:gd name="connsiteX3" fmla="*/ 1695450 w 5181600"/>
              <a:gd name="connsiteY3" fmla="*/ 7585075 h 7585075"/>
              <a:gd name="connsiteX4" fmla="*/ 0 w 5181600"/>
              <a:gd name="connsiteY4" fmla="*/ 1247775 h 7585075"/>
              <a:gd name="connsiteX0" fmla="*/ 0 w 5181600"/>
              <a:gd name="connsiteY0" fmla="*/ 1247775 h 7585075"/>
              <a:gd name="connsiteX1" fmla="*/ 2228850 w 5181600"/>
              <a:gd name="connsiteY1" fmla="*/ 6508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1247775 h 7585075"/>
              <a:gd name="connsiteX1" fmla="*/ 1981200 w 5181600"/>
              <a:gd name="connsiteY1" fmla="*/ 7270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552450 h 6889750"/>
              <a:gd name="connsiteX1" fmla="*/ 1981200 w 5181600"/>
              <a:gd name="connsiteY1" fmla="*/ 31750 h 6889750"/>
              <a:gd name="connsiteX2" fmla="*/ 4905375 w 5181600"/>
              <a:gd name="connsiteY2" fmla="*/ 0 h 6889750"/>
              <a:gd name="connsiteX3" fmla="*/ 5181600 w 5181600"/>
              <a:gd name="connsiteY3" fmla="*/ 6889750 h 6889750"/>
              <a:gd name="connsiteX4" fmla="*/ 1695450 w 5181600"/>
              <a:gd name="connsiteY4" fmla="*/ 6889750 h 6889750"/>
              <a:gd name="connsiteX5" fmla="*/ 0 w 5181600"/>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48225 w 4905375"/>
              <a:gd name="connsiteY3" fmla="*/ 6870700 h 6889750"/>
              <a:gd name="connsiteX4" fmla="*/ 1695450 w 4905375"/>
              <a:gd name="connsiteY4" fmla="*/ 6889750 h 6889750"/>
              <a:gd name="connsiteX5" fmla="*/ 0 w 4905375"/>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19650 w 4905375"/>
              <a:gd name="connsiteY3" fmla="*/ 6870700 h 6889750"/>
              <a:gd name="connsiteX4" fmla="*/ 1695450 w 4905375"/>
              <a:gd name="connsiteY4" fmla="*/ 6889750 h 6889750"/>
              <a:gd name="connsiteX5" fmla="*/ 0 w 4905375"/>
              <a:gd name="connsiteY5" fmla="*/ 552450 h 688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75" h="6889750">
                <a:moveTo>
                  <a:pt x="0" y="552450"/>
                </a:moveTo>
                <a:lnTo>
                  <a:pt x="1981200" y="31750"/>
                </a:lnTo>
                <a:lnTo>
                  <a:pt x="4905375" y="0"/>
                </a:lnTo>
                <a:lnTo>
                  <a:pt x="4819650" y="6870700"/>
                </a:lnTo>
                <a:lnTo>
                  <a:pt x="1695450" y="6889750"/>
                </a:lnTo>
                <a:lnTo>
                  <a:pt x="0" y="552450"/>
                </a:ln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Tree>
    <p:extLst>
      <p:ext uri="{BB962C8B-B14F-4D97-AF65-F5344CB8AC3E}">
        <p14:creationId xmlns:p14="http://schemas.microsoft.com/office/powerpoint/2010/main" val="106994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pildiga 2">
    <p:bg>
      <p:bgPr>
        <a:solidFill>
          <a:srgbClr val="2C5697"/>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9B95C-CAA9-4825-862A-108FDE11F78A}"/>
              </a:ext>
            </a:extLst>
          </p:cNvPr>
          <p:cNvSpPr/>
          <p:nvPr userDrawn="1"/>
        </p:nvSpPr>
        <p:spPr>
          <a:xfrm rot="20700000">
            <a:off x="8467432" y="-692275"/>
            <a:ext cx="6109169" cy="8105775"/>
          </a:xfrm>
          <a:prstGeom prst="rect">
            <a:avLst/>
          </a:prstGeom>
          <a:solidFill>
            <a:schemeClr val="accent3">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icture Placeholder 6">
            <a:extLst>
              <a:ext uri="{FF2B5EF4-FFF2-40B4-BE49-F238E27FC236}">
                <a16:creationId xmlns:a16="http://schemas.microsoft.com/office/drawing/2014/main" id="{A1630298-E0BF-A139-FF20-7C32637450B8}"/>
              </a:ext>
            </a:extLst>
          </p:cNvPr>
          <p:cNvSpPr>
            <a:spLocks noGrp="1"/>
          </p:cNvSpPr>
          <p:nvPr>
            <p:ph type="pic" sz="quarter" idx="13" hasCustomPrompt="1"/>
          </p:nvPr>
        </p:nvSpPr>
        <p:spPr>
          <a:xfrm>
            <a:off x="7324724" y="-22224"/>
            <a:ext cx="4905375" cy="6889750"/>
          </a:xfrm>
          <a:custGeom>
            <a:avLst/>
            <a:gdLst>
              <a:gd name="connsiteX0" fmla="*/ 0 w 6286500"/>
              <a:gd name="connsiteY0" fmla="*/ 0 h 6327775"/>
              <a:gd name="connsiteX1" fmla="*/ 6286500 w 6286500"/>
              <a:gd name="connsiteY1" fmla="*/ 0 h 6327775"/>
              <a:gd name="connsiteX2" fmla="*/ 6286500 w 6286500"/>
              <a:gd name="connsiteY2" fmla="*/ 6327775 h 6327775"/>
              <a:gd name="connsiteX3" fmla="*/ 0 w 6286500"/>
              <a:gd name="connsiteY3" fmla="*/ 6327775 h 6327775"/>
              <a:gd name="connsiteX4" fmla="*/ 0 w 6286500"/>
              <a:gd name="connsiteY4" fmla="*/ 0 h 6327775"/>
              <a:gd name="connsiteX0" fmla="*/ 0 w 6286500"/>
              <a:gd name="connsiteY0" fmla="*/ 1247775 h 7575550"/>
              <a:gd name="connsiteX1" fmla="*/ 4733925 w 6286500"/>
              <a:gd name="connsiteY1" fmla="*/ 0 h 7575550"/>
              <a:gd name="connsiteX2" fmla="*/ 6286500 w 6286500"/>
              <a:gd name="connsiteY2" fmla="*/ 7575550 h 7575550"/>
              <a:gd name="connsiteX3" fmla="*/ 0 w 6286500"/>
              <a:gd name="connsiteY3" fmla="*/ 7575550 h 7575550"/>
              <a:gd name="connsiteX4" fmla="*/ 0 w 6286500"/>
              <a:gd name="connsiteY4" fmla="*/ 1247775 h 7575550"/>
              <a:gd name="connsiteX0" fmla="*/ 0 w 6286500"/>
              <a:gd name="connsiteY0" fmla="*/ 1247775 h 7585075"/>
              <a:gd name="connsiteX1" fmla="*/ 4733925 w 6286500"/>
              <a:gd name="connsiteY1" fmla="*/ 0 h 7585075"/>
              <a:gd name="connsiteX2" fmla="*/ 6286500 w 6286500"/>
              <a:gd name="connsiteY2" fmla="*/ 7575550 h 7585075"/>
              <a:gd name="connsiteX3" fmla="*/ 1695450 w 6286500"/>
              <a:gd name="connsiteY3" fmla="*/ 7585075 h 7585075"/>
              <a:gd name="connsiteX4" fmla="*/ 0 w 6286500"/>
              <a:gd name="connsiteY4" fmla="*/ 1247775 h 7585075"/>
              <a:gd name="connsiteX0" fmla="*/ 0 w 5181600"/>
              <a:gd name="connsiteY0" fmla="*/ 1247775 h 7585075"/>
              <a:gd name="connsiteX1" fmla="*/ 4733925 w 5181600"/>
              <a:gd name="connsiteY1" fmla="*/ 0 h 7585075"/>
              <a:gd name="connsiteX2" fmla="*/ 5181600 w 5181600"/>
              <a:gd name="connsiteY2" fmla="*/ 7585075 h 7585075"/>
              <a:gd name="connsiteX3" fmla="*/ 1695450 w 5181600"/>
              <a:gd name="connsiteY3" fmla="*/ 7585075 h 7585075"/>
              <a:gd name="connsiteX4" fmla="*/ 0 w 5181600"/>
              <a:gd name="connsiteY4" fmla="*/ 1247775 h 7585075"/>
              <a:gd name="connsiteX0" fmla="*/ 0 w 5181600"/>
              <a:gd name="connsiteY0" fmla="*/ 1247775 h 7585075"/>
              <a:gd name="connsiteX1" fmla="*/ 2228850 w 5181600"/>
              <a:gd name="connsiteY1" fmla="*/ 6508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1247775 h 7585075"/>
              <a:gd name="connsiteX1" fmla="*/ 1981200 w 5181600"/>
              <a:gd name="connsiteY1" fmla="*/ 7270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552450 h 6889750"/>
              <a:gd name="connsiteX1" fmla="*/ 1981200 w 5181600"/>
              <a:gd name="connsiteY1" fmla="*/ 31750 h 6889750"/>
              <a:gd name="connsiteX2" fmla="*/ 4905375 w 5181600"/>
              <a:gd name="connsiteY2" fmla="*/ 0 h 6889750"/>
              <a:gd name="connsiteX3" fmla="*/ 5181600 w 5181600"/>
              <a:gd name="connsiteY3" fmla="*/ 6889750 h 6889750"/>
              <a:gd name="connsiteX4" fmla="*/ 1695450 w 5181600"/>
              <a:gd name="connsiteY4" fmla="*/ 6889750 h 6889750"/>
              <a:gd name="connsiteX5" fmla="*/ 0 w 5181600"/>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48225 w 4905375"/>
              <a:gd name="connsiteY3" fmla="*/ 6870700 h 6889750"/>
              <a:gd name="connsiteX4" fmla="*/ 1695450 w 4905375"/>
              <a:gd name="connsiteY4" fmla="*/ 6889750 h 6889750"/>
              <a:gd name="connsiteX5" fmla="*/ 0 w 4905375"/>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19650 w 4905375"/>
              <a:gd name="connsiteY3" fmla="*/ 6870700 h 6889750"/>
              <a:gd name="connsiteX4" fmla="*/ 1695450 w 4905375"/>
              <a:gd name="connsiteY4" fmla="*/ 6889750 h 6889750"/>
              <a:gd name="connsiteX5" fmla="*/ 0 w 4905375"/>
              <a:gd name="connsiteY5" fmla="*/ 552450 h 688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75" h="6889750">
                <a:moveTo>
                  <a:pt x="0" y="552450"/>
                </a:moveTo>
                <a:lnTo>
                  <a:pt x="1981200" y="31750"/>
                </a:lnTo>
                <a:lnTo>
                  <a:pt x="4905375" y="0"/>
                </a:lnTo>
                <a:lnTo>
                  <a:pt x="4819650" y="6870700"/>
                </a:lnTo>
                <a:lnTo>
                  <a:pt x="1695450" y="6889750"/>
                </a:lnTo>
                <a:lnTo>
                  <a:pt x="0" y="552450"/>
                </a:ln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
        <p:nvSpPr>
          <p:cNvPr id="8" name="Text Placeholder 7">
            <a:extLst>
              <a:ext uri="{FF2B5EF4-FFF2-40B4-BE49-F238E27FC236}">
                <a16:creationId xmlns:a16="http://schemas.microsoft.com/office/drawing/2014/main" id="{DC155580-6E6D-4B4F-A515-7B20BE43486D}"/>
              </a:ext>
            </a:extLst>
          </p:cNvPr>
          <p:cNvSpPr>
            <a:spLocks noGrp="1"/>
          </p:cNvSpPr>
          <p:nvPr>
            <p:ph type="body" sz="quarter" idx="10"/>
          </p:nvPr>
        </p:nvSpPr>
        <p:spPr>
          <a:xfrm>
            <a:off x="952500" y="2066925"/>
            <a:ext cx="6570049" cy="4359275"/>
          </a:xfrm>
        </p:spPr>
        <p:txBody>
          <a:bodyPr/>
          <a:lstStyle>
            <a:lvl1pPr marL="0" indent="0">
              <a:buNone/>
              <a:defRPr>
                <a:solidFill>
                  <a:schemeClr val="bg1"/>
                </a:solidFill>
              </a:defRPr>
            </a:lvl1pPr>
          </a:lstStyle>
          <a:p>
            <a:pPr lvl="0"/>
            <a:r>
              <a:rPr lang="en-US"/>
              <a:t>Click to edit Master text styles</a:t>
            </a:r>
          </a:p>
        </p:txBody>
      </p:sp>
      <p:sp>
        <p:nvSpPr>
          <p:cNvPr id="9" name="pealkiri">
            <a:extLst>
              <a:ext uri="{FF2B5EF4-FFF2-40B4-BE49-F238E27FC236}">
                <a16:creationId xmlns:a16="http://schemas.microsoft.com/office/drawing/2014/main" id="{B63ED43C-DD04-4AFD-9EE6-98FAACDB85B6}"/>
              </a:ext>
            </a:extLst>
          </p:cNvPr>
          <p:cNvSpPr>
            <a:spLocks noGrp="1"/>
          </p:cNvSpPr>
          <p:nvPr>
            <p:ph type="title"/>
          </p:nvPr>
        </p:nvSpPr>
        <p:spPr>
          <a:xfrm>
            <a:off x="952500" y="715724"/>
            <a:ext cx="6028934" cy="1271917"/>
          </a:xfrm>
        </p:spPr>
        <p:txBody>
          <a:bodyPr anchor="t"/>
          <a:lstStyle>
            <a:lvl1pPr>
              <a:defRPr b="0">
                <a:solidFill>
                  <a:schemeClr val="bg1"/>
                </a:solidFill>
                <a:latin typeface="Rubik Medium" panose="02000604000000020004" pitchFamily="2" charset="-79"/>
                <a:cs typeface="Rubik Medium" panose="02000604000000020004" pitchFamily="2" charset="-79"/>
              </a:defRPr>
            </a:lvl1pPr>
          </a:lstStyle>
          <a:p>
            <a:r>
              <a:rPr lang="en-US"/>
              <a:t>Click to edit Master title style</a:t>
            </a:r>
          </a:p>
        </p:txBody>
      </p:sp>
      <p:sp>
        <p:nvSpPr>
          <p:cNvPr id="7" name="Picture Placeholder 10">
            <a:extLst>
              <a:ext uri="{FF2B5EF4-FFF2-40B4-BE49-F238E27FC236}">
                <a16:creationId xmlns:a16="http://schemas.microsoft.com/office/drawing/2014/main" id="{E342B73A-2C44-42EA-8BAD-92A771CAB1AA}"/>
              </a:ext>
            </a:extLst>
          </p:cNvPr>
          <p:cNvSpPr>
            <a:spLocks noGrp="1"/>
          </p:cNvSpPr>
          <p:nvPr>
            <p:ph type="pic" sz="quarter" idx="12" hasCustomPrompt="1"/>
          </p:nvPr>
        </p:nvSpPr>
        <p:spPr>
          <a:xfrm>
            <a:off x="7995044" y="714650"/>
            <a:ext cx="3526972" cy="637032"/>
          </a:xfrm>
          <a:noFill/>
        </p:spPr>
        <p:txBody>
          <a:bodyPr wrap="none" anchor="ctr">
            <a:noAutofit/>
          </a:bodyPr>
          <a:lstStyle>
            <a:lvl1pPr algn="ctr">
              <a:defRPr>
                <a:solidFill>
                  <a:schemeClr val="bg1">
                    <a:lumMod val="85000"/>
                  </a:schemeClr>
                </a:solidFill>
              </a:defRPr>
            </a:lvl1pPr>
          </a:lstStyle>
          <a:p>
            <a:r>
              <a:rPr lang="et-EE"/>
              <a:t>Logo</a:t>
            </a:r>
          </a:p>
        </p:txBody>
      </p:sp>
    </p:spTree>
    <p:extLst>
      <p:ext uri="{BB962C8B-B14F-4D97-AF65-F5344CB8AC3E}">
        <p14:creationId xmlns:p14="http://schemas.microsoft.com/office/powerpoint/2010/main" val="44401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T2">
    <p:bg>
      <p:bgPr>
        <a:solidFill>
          <a:srgbClr val="2C5697"/>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E7B64C-4D5B-4B83-8660-A14102C0A062}"/>
              </a:ext>
            </a:extLst>
          </p:cNvPr>
          <p:cNvSpPr/>
          <p:nvPr userDrawn="1"/>
        </p:nvSpPr>
        <p:spPr>
          <a:xfrm rot="20700000">
            <a:off x="8467432" y="-692275"/>
            <a:ext cx="6109169" cy="8105775"/>
          </a:xfrm>
          <a:prstGeom prst="rect">
            <a:avLst/>
          </a:prstGeom>
          <a:solidFill>
            <a:srgbClr val="AAC86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Placeholder 7">
            <a:extLst>
              <a:ext uri="{FF2B5EF4-FFF2-40B4-BE49-F238E27FC236}">
                <a16:creationId xmlns:a16="http://schemas.microsoft.com/office/drawing/2014/main" id="{1EFEE3CA-8CA5-44CF-92DD-840C77E0621D}"/>
              </a:ext>
            </a:extLst>
          </p:cNvPr>
          <p:cNvSpPr>
            <a:spLocks noGrp="1"/>
          </p:cNvSpPr>
          <p:nvPr>
            <p:ph type="body" sz="quarter" idx="10"/>
          </p:nvPr>
        </p:nvSpPr>
        <p:spPr>
          <a:xfrm>
            <a:off x="952500" y="2733040"/>
            <a:ext cx="6734175" cy="3693160"/>
          </a:xfrm>
          <a:prstGeom prst="rect">
            <a:avLst/>
          </a:prstGeom>
        </p:spPr>
        <p:txBody>
          <a:bodyPr/>
          <a:lstStyle>
            <a:lvl1pPr marL="0" indent="0">
              <a:buNone/>
              <a:defRPr sz="1800">
                <a:solidFill>
                  <a:schemeClr val="bg1"/>
                </a:solidFill>
                <a:latin typeface="Rubik" panose="00000500000000000000" pitchFamily="2" charset="-79"/>
                <a:cs typeface="Rubik" panose="00000500000000000000" pitchFamily="2" charset="-79"/>
              </a:defRPr>
            </a:lvl1pPr>
          </a:lstStyle>
          <a:p>
            <a:pPr lvl="0"/>
            <a:r>
              <a:rPr lang="en-US"/>
              <a:t>Click to edit Master text styles</a:t>
            </a:r>
          </a:p>
        </p:txBody>
      </p:sp>
      <p:sp>
        <p:nvSpPr>
          <p:cNvPr id="6" name="pealkiri">
            <a:extLst>
              <a:ext uri="{FF2B5EF4-FFF2-40B4-BE49-F238E27FC236}">
                <a16:creationId xmlns:a16="http://schemas.microsoft.com/office/drawing/2014/main" id="{1BBF5012-E8C2-4A1A-89C9-49196CCBC351}"/>
              </a:ext>
            </a:extLst>
          </p:cNvPr>
          <p:cNvSpPr>
            <a:spLocks noGrp="1"/>
          </p:cNvSpPr>
          <p:nvPr>
            <p:ph type="title" hasCustomPrompt="1"/>
          </p:nvPr>
        </p:nvSpPr>
        <p:spPr>
          <a:xfrm>
            <a:off x="952500" y="1352164"/>
            <a:ext cx="6575426" cy="1271917"/>
          </a:xfrm>
          <a:prstGeom prst="rect">
            <a:avLst/>
          </a:prstGeom>
        </p:spPr>
        <p:txBody>
          <a:bodyPr anchor="t"/>
          <a:lstStyle>
            <a:lvl1pPr>
              <a:defRPr sz="2800" b="0">
                <a:solidFill>
                  <a:schemeClr val="bg1"/>
                </a:solidFill>
                <a:latin typeface="Rubik Medium" panose="02000604000000020004" pitchFamily="2" charset="-79"/>
                <a:cs typeface="Rubik Medium" panose="02000604000000020004" pitchFamily="2" charset="-79"/>
              </a:defRPr>
            </a:lvl1pPr>
          </a:lstStyle>
          <a:p>
            <a:r>
              <a:rPr lang="en-US"/>
              <a:t>CLICK TO EDIT MASTER TITLE STYLE</a:t>
            </a:r>
          </a:p>
        </p:txBody>
      </p:sp>
      <p:sp>
        <p:nvSpPr>
          <p:cNvPr id="2" name="Picture Placeholder 6">
            <a:extLst>
              <a:ext uri="{FF2B5EF4-FFF2-40B4-BE49-F238E27FC236}">
                <a16:creationId xmlns:a16="http://schemas.microsoft.com/office/drawing/2014/main" id="{142610C2-0E4E-25DC-63FF-E9DCDA741794}"/>
              </a:ext>
            </a:extLst>
          </p:cNvPr>
          <p:cNvSpPr>
            <a:spLocks noGrp="1"/>
          </p:cNvSpPr>
          <p:nvPr>
            <p:ph type="pic" sz="quarter" idx="13" hasCustomPrompt="1"/>
          </p:nvPr>
        </p:nvSpPr>
        <p:spPr>
          <a:xfrm>
            <a:off x="7324724" y="-22224"/>
            <a:ext cx="4905375" cy="6889750"/>
          </a:xfrm>
          <a:custGeom>
            <a:avLst/>
            <a:gdLst>
              <a:gd name="connsiteX0" fmla="*/ 0 w 6286500"/>
              <a:gd name="connsiteY0" fmla="*/ 0 h 6327775"/>
              <a:gd name="connsiteX1" fmla="*/ 6286500 w 6286500"/>
              <a:gd name="connsiteY1" fmla="*/ 0 h 6327775"/>
              <a:gd name="connsiteX2" fmla="*/ 6286500 w 6286500"/>
              <a:gd name="connsiteY2" fmla="*/ 6327775 h 6327775"/>
              <a:gd name="connsiteX3" fmla="*/ 0 w 6286500"/>
              <a:gd name="connsiteY3" fmla="*/ 6327775 h 6327775"/>
              <a:gd name="connsiteX4" fmla="*/ 0 w 6286500"/>
              <a:gd name="connsiteY4" fmla="*/ 0 h 6327775"/>
              <a:gd name="connsiteX0" fmla="*/ 0 w 6286500"/>
              <a:gd name="connsiteY0" fmla="*/ 1247775 h 7575550"/>
              <a:gd name="connsiteX1" fmla="*/ 4733925 w 6286500"/>
              <a:gd name="connsiteY1" fmla="*/ 0 h 7575550"/>
              <a:gd name="connsiteX2" fmla="*/ 6286500 w 6286500"/>
              <a:gd name="connsiteY2" fmla="*/ 7575550 h 7575550"/>
              <a:gd name="connsiteX3" fmla="*/ 0 w 6286500"/>
              <a:gd name="connsiteY3" fmla="*/ 7575550 h 7575550"/>
              <a:gd name="connsiteX4" fmla="*/ 0 w 6286500"/>
              <a:gd name="connsiteY4" fmla="*/ 1247775 h 7575550"/>
              <a:gd name="connsiteX0" fmla="*/ 0 w 6286500"/>
              <a:gd name="connsiteY0" fmla="*/ 1247775 h 7585075"/>
              <a:gd name="connsiteX1" fmla="*/ 4733925 w 6286500"/>
              <a:gd name="connsiteY1" fmla="*/ 0 h 7585075"/>
              <a:gd name="connsiteX2" fmla="*/ 6286500 w 6286500"/>
              <a:gd name="connsiteY2" fmla="*/ 7575550 h 7585075"/>
              <a:gd name="connsiteX3" fmla="*/ 1695450 w 6286500"/>
              <a:gd name="connsiteY3" fmla="*/ 7585075 h 7585075"/>
              <a:gd name="connsiteX4" fmla="*/ 0 w 6286500"/>
              <a:gd name="connsiteY4" fmla="*/ 1247775 h 7585075"/>
              <a:gd name="connsiteX0" fmla="*/ 0 w 5181600"/>
              <a:gd name="connsiteY0" fmla="*/ 1247775 h 7585075"/>
              <a:gd name="connsiteX1" fmla="*/ 4733925 w 5181600"/>
              <a:gd name="connsiteY1" fmla="*/ 0 h 7585075"/>
              <a:gd name="connsiteX2" fmla="*/ 5181600 w 5181600"/>
              <a:gd name="connsiteY2" fmla="*/ 7585075 h 7585075"/>
              <a:gd name="connsiteX3" fmla="*/ 1695450 w 5181600"/>
              <a:gd name="connsiteY3" fmla="*/ 7585075 h 7585075"/>
              <a:gd name="connsiteX4" fmla="*/ 0 w 5181600"/>
              <a:gd name="connsiteY4" fmla="*/ 1247775 h 7585075"/>
              <a:gd name="connsiteX0" fmla="*/ 0 w 5181600"/>
              <a:gd name="connsiteY0" fmla="*/ 1247775 h 7585075"/>
              <a:gd name="connsiteX1" fmla="*/ 2228850 w 5181600"/>
              <a:gd name="connsiteY1" fmla="*/ 6508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1247775 h 7585075"/>
              <a:gd name="connsiteX1" fmla="*/ 1981200 w 5181600"/>
              <a:gd name="connsiteY1" fmla="*/ 727075 h 7585075"/>
              <a:gd name="connsiteX2" fmla="*/ 4733925 w 5181600"/>
              <a:gd name="connsiteY2" fmla="*/ 0 h 7585075"/>
              <a:gd name="connsiteX3" fmla="*/ 5181600 w 5181600"/>
              <a:gd name="connsiteY3" fmla="*/ 7585075 h 7585075"/>
              <a:gd name="connsiteX4" fmla="*/ 1695450 w 5181600"/>
              <a:gd name="connsiteY4" fmla="*/ 7585075 h 7585075"/>
              <a:gd name="connsiteX5" fmla="*/ 0 w 5181600"/>
              <a:gd name="connsiteY5" fmla="*/ 1247775 h 7585075"/>
              <a:gd name="connsiteX0" fmla="*/ 0 w 5181600"/>
              <a:gd name="connsiteY0" fmla="*/ 552450 h 6889750"/>
              <a:gd name="connsiteX1" fmla="*/ 1981200 w 5181600"/>
              <a:gd name="connsiteY1" fmla="*/ 31750 h 6889750"/>
              <a:gd name="connsiteX2" fmla="*/ 4905375 w 5181600"/>
              <a:gd name="connsiteY2" fmla="*/ 0 h 6889750"/>
              <a:gd name="connsiteX3" fmla="*/ 5181600 w 5181600"/>
              <a:gd name="connsiteY3" fmla="*/ 6889750 h 6889750"/>
              <a:gd name="connsiteX4" fmla="*/ 1695450 w 5181600"/>
              <a:gd name="connsiteY4" fmla="*/ 6889750 h 6889750"/>
              <a:gd name="connsiteX5" fmla="*/ 0 w 5181600"/>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48225 w 4905375"/>
              <a:gd name="connsiteY3" fmla="*/ 6870700 h 6889750"/>
              <a:gd name="connsiteX4" fmla="*/ 1695450 w 4905375"/>
              <a:gd name="connsiteY4" fmla="*/ 6889750 h 6889750"/>
              <a:gd name="connsiteX5" fmla="*/ 0 w 4905375"/>
              <a:gd name="connsiteY5" fmla="*/ 552450 h 6889750"/>
              <a:gd name="connsiteX0" fmla="*/ 0 w 4905375"/>
              <a:gd name="connsiteY0" fmla="*/ 552450 h 6889750"/>
              <a:gd name="connsiteX1" fmla="*/ 1981200 w 4905375"/>
              <a:gd name="connsiteY1" fmla="*/ 31750 h 6889750"/>
              <a:gd name="connsiteX2" fmla="*/ 4905375 w 4905375"/>
              <a:gd name="connsiteY2" fmla="*/ 0 h 6889750"/>
              <a:gd name="connsiteX3" fmla="*/ 4819650 w 4905375"/>
              <a:gd name="connsiteY3" fmla="*/ 6870700 h 6889750"/>
              <a:gd name="connsiteX4" fmla="*/ 1695450 w 4905375"/>
              <a:gd name="connsiteY4" fmla="*/ 6889750 h 6889750"/>
              <a:gd name="connsiteX5" fmla="*/ 0 w 4905375"/>
              <a:gd name="connsiteY5" fmla="*/ 552450 h 688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75" h="6889750">
                <a:moveTo>
                  <a:pt x="0" y="552450"/>
                </a:moveTo>
                <a:lnTo>
                  <a:pt x="1981200" y="31750"/>
                </a:lnTo>
                <a:lnTo>
                  <a:pt x="4905375" y="0"/>
                </a:lnTo>
                <a:lnTo>
                  <a:pt x="4819650" y="6870700"/>
                </a:lnTo>
                <a:lnTo>
                  <a:pt x="1695450" y="6889750"/>
                </a:lnTo>
                <a:lnTo>
                  <a:pt x="0" y="552450"/>
                </a:ln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Tree>
    <p:extLst>
      <p:ext uri="{BB962C8B-B14F-4D97-AF65-F5344CB8AC3E}">
        <p14:creationId xmlns:p14="http://schemas.microsoft.com/office/powerpoint/2010/main" val="3243911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9DADD9-2877-4D44-85D5-E539CC5743DD}"/>
              </a:ext>
            </a:extLst>
          </p:cNvPr>
          <p:cNvSpPr/>
          <p:nvPr userDrawn="1"/>
        </p:nvSpPr>
        <p:spPr>
          <a:xfrm rot="20700000">
            <a:off x="-1832255" y="-666599"/>
            <a:ext cx="6716198" cy="8066019"/>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C9A078F-F65D-4E7B-AB90-0DA120479A02}"/>
              </a:ext>
            </a:extLst>
          </p:cNvPr>
          <p:cNvSpPr/>
          <p:nvPr userDrawn="1"/>
        </p:nvSpPr>
        <p:spPr>
          <a:xfrm rot="20700000">
            <a:off x="-1978304" y="-879676"/>
            <a:ext cx="6990745" cy="8068473"/>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 Placeholder 8">
            <a:extLst>
              <a:ext uri="{FF2B5EF4-FFF2-40B4-BE49-F238E27FC236}">
                <a16:creationId xmlns:a16="http://schemas.microsoft.com/office/drawing/2014/main" id="{5887B0C2-C983-48EB-8903-FD9F98041BE0}"/>
              </a:ext>
            </a:extLst>
          </p:cNvPr>
          <p:cNvSpPr>
            <a:spLocks noGrp="1"/>
          </p:cNvSpPr>
          <p:nvPr>
            <p:ph type="body" sz="quarter" idx="10" hasCustomPrompt="1"/>
          </p:nvPr>
        </p:nvSpPr>
        <p:spPr>
          <a:xfrm>
            <a:off x="772569" y="4531183"/>
            <a:ext cx="6465887" cy="528638"/>
          </a:xfrm>
        </p:spPr>
        <p:txBody>
          <a:bodyPr>
            <a:normAutofit/>
          </a:bodyPr>
          <a:lstStyle>
            <a:lvl1pPr>
              <a:defRPr sz="2800">
                <a:solidFill>
                  <a:schemeClr val="bg1"/>
                </a:solidFill>
                <a:latin typeface="Rubik Medium" panose="00000600000000000000" pitchFamily="2" charset="-79"/>
                <a:cs typeface="Rubik Medium" panose="00000600000000000000" pitchFamily="2" charset="-79"/>
              </a:defRPr>
            </a:lvl1pPr>
          </a:lstStyle>
          <a:p>
            <a:pPr lvl="0"/>
            <a:r>
              <a:rPr lang="et-EE"/>
              <a:t>TEXT</a:t>
            </a:r>
          </a:p>
        </p:txBody>
      </p:sp>
      <p:sp>
        <p:nvSpPr>
          <p:cNvPr id="11" name="Text Placeholder 10">
            <a:extLst>
              <a:ext uri="{FF2B5EF4-FFF2-40B4-BE49-F238E27FC236}">
                <a16:creationId xmlns:a16="http://schemas.microsoft.com/office/drawing/2014/main" id="{D760F45D-1F34-42B1-88A7-40821EFB0583}"/>
              </a:ext>
            </a:extLst>
          </p:cNvPr>
          <p:cNvSpPr>
            <a:spLocks noGrp="1"/>
          </p:cNvSpPr>
          <p:nvPr>
            <p:ph type="body" sz="quarter" idx="11" hasCustomPrompt="1"/>
          </p:nvPr>
        </p:nvSpPr>
        <p:spPr>
          <a:xfrm>
            <a:off x="773113" y="5229225"/>
            <a:ext cx="4122737" cy="9048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Text</a:t>
            </a:r>
          </a:p>
        </p:txBody>
      </p:sp>
      <p:sp>
        <p:nvSpPr>
          <p:cNvPr id="2" name="Picture Placeholder 4">
            <a:extLst>
              <a:ext uri="{FF2B5EF4-FFF2-40B4-BE49-F238E27FC236}">
                <a16:creationId xmlns:a16="http://schemas.microsoft.com/office/drawing/2014/main" id="{9C5D849E-2CD9-D171-AFB5-3D70D1E11DA0}"/>
              </a:ext>
            </a:extLst>
          </p:cNvPr>
          <p:cNvSpPr>
            <a:spLocks noGrp="1"/>
          </p:cNvSpPr>
          <p:nvPr>
            <p:ph type="pic" sz="quarter" idx="16" hasCustomPrompt="1"/>
          </p:nvPr>
        </p:nvSpPr>
        <p:spPr>
          <a:xfrm>
            <a:off x="-1014620" y="-158398"/>
            <a:ext cx="6737667" cy="4415790"/>
          </a:xfrm>
          <a:custGeom>
            <a:avLst/>
            <a:gdLst>
              <a:gd name="connsiteX0" fmla="*/ 0 w 4449762"/>
              <a:gd name="connsiteY0" fmla="*/ 0 h 2752725"/>
              <a:gd name="connsiteX1" fmla="*/ 4449762 w 4449762"/>
              <a:gd name="connsiteY1" fmla="*/ 0 h 2752725"/>
              <a:gd name="connsiteX2" fmla="*/ 4449762 w 4449762"/>
              <a:gd name="connsiteY2" fmla="*/ 2752725 h 2752725"/>
              <a:gd name="connsiteX3" fmla="*/ 0 w 4449762"/>
              <a:gd name="connsiteY3" fmla="*/ 2752725 h 2752725"/>
              <a:gd name="connsiteX4" fmla="*/ 0 w 4449762"/>
              <a:gd name="connsiteY4" fmla="*/ 0 h 2752725"/>
              <a:gd name="connsiteX0" fmla="*/ 0 w 4449762"/>
              <a:gd name="connsiteY0" fmla="*/ 0 h 3924300"/>
              <a:gd name="connsiteX1" fmla="*/ 4449762 w 4449762"/>
              <a:gd name="connsiteY1" fmla="*/ 0 h 3924300"/>
              <a:gd name="connsiteX2" fmla="*/ 4430712 w 4449762"/>
              <a:gd name="connsiteY2" fmla="*/ 3924300 h 3924300"/>
              <a:gd name="connsiteX3" fmla="*/ 0 w 4449762"/>
              <a:gd name="connsiteY3" fmla="*/ 2752725 h 3924300"/>
              <a:gd name="connsiteX4" fmla="*/ 0 w 4449762"/>
              <a:gd name="connsiteY4" fmla="*/ 0 h 3924300"/>
              <a:gd name="connsiteX0" fmla="*/ 723900 w 4449762"/>
              <a:gd name="connsiteY0" fmla="*/ 0 h 3933825"/>
              <a:gd name="connsiteX1" fmla="*/ 4449762 w 4449762"/>
              <a:gd name="connsiteY1" fmla="*/ 9525 h 3933825"/>
              <a:gd name="connsiteX2" fmla="*/ 4430712 w 4449762"/>
              <a:gd name="connsiteY2" fmla="*/ 3933825 h 3933825"/>
              <a:gd name="connsiteX3" fmla="*/ 0 w 4449762"/>
              <a:gd name="connsiteY3" fmla="*/ 2762250 h 3933825"/>
              <a:gd name="connsiteX4" fmla="*/ 723900 w 4449762"/>
              <a:gd name="connsiteY4" fmla="*/ 0 h 3933825"/>
              <a:gd name="connsiteX0" fmla="*/ 723900 w 4449762"/>
              <a:gd name="connsiteY0" fmla="*/ 0 h 3933825"/>
              <a:gd name="connsiteX1" fmla="*/ 4449762 w 4449762"/>
              <a:gd name="connsiteY1" fmla="*/ 9525 h 3933825"/>
              <a:gd name="connsiteX2" fmla="*/ 4449762 w 4449762"/>
              <a:gd name="connsiteY2" fmla="*/ 3933825 h 3933825"/>
              <a:gd name="connsiteX3" fmla="*/ 0 w 4449762"/>
              <a:gd name="connsiteY3" fmla="*/ 2762250 h 3933825"/>
              <a:gd name="connsiteX4" fmla="*/ 723900 w 4449762"/>
              <a:gd name="connsiteY4" fmla="*/ 0 h 3933825"/>
              <a:gd name="connsiteX0" fmla="*/ 1676400 w 5402262"/>
              <a:gd name="connsiteY0" fmla="*/ 0 h 6435090"/>
              <a:gd name="connsiteX1" fmla="*/ 5402262 w 5402262"/>
              <a:gd name="connsiteY1" fmla="*/ 9525 h 6435090"/>
              <a:gd name="connsiteX2" fmla="*/ 5402262 w 5402262"/>
              <a:gd name="connsiteY2" fmla="*/ 3933825 h 6435090"/>
              <a:gd name="connsiteX3" fmla="*/ 0 w 5402262"/>
              <a:gd name="connsiteY3" fmla="*/ 6435090 h 6435090"/>
              <a:gd name="connsiteX4" fmla="*/ 1676400 w 5402262"/>
              <a:gd name="connsiteY4" fmla="*/ 0 h 6435090"/>
              <a:gd name="connsiteX0" fmla="*/ 1676400 w 5402262"/>
              <a:gd name="connsiteY0" fmla="*/ 0 h 7713345"/>
              <a:gd name="connsiteX1" fmla="*/ 5402262 w 5402262"/>
              <a:gd name="connsiteY1" fmla="*/ 9525 h 7713345"/>
              <a:gd name="connsiteX2" fmla="*/ 5387022 w 5402262"/>
              <a:gd name="connsiteY2" fmla="*/ 7713345 h 7713345"/>
              <a:gd name="connsiteX3" fmla="*/ 0 w 5402262"/>
              <a:gd name="connsiteY3" fmla="*/ 6435090 h 7713345"/>
              <a:gd name="connsiteX4" fmla="*/ 1676400 w 5402262"/>
              <a:gd name="connsiteY4" fmla="*/ 0 h 7713345"/>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35090 h 8180070"/>
              <a:gd name="connsiteX4" fmla="*/ 1676400 w 6625272"/>
              <a:gd name="connsiteY4" fmla="*/ 0 h 8180070"/>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25565 h 8180070"/>
              <a:gd name="connsiteX4" fmla="*/ 1676400 w 6625272"/>
              <a:gd name="connsiteY4" fmla="*/ 0 h 8180070"/>
              <a:gd name="connsiteX0" fmla="*/ 1676400 w 7716837"/>
              <a:gd name="connsiteY0" fmla="*/ 0 h 8180070"/>
              <a:gd name="connsiteX1" fmla="*/ 7716837 w 7716837"/>
              <a:gd name="connsiteY1" fmla="*/ 3895725 h 8180070"/>
              <a:gd name="connsiteX2" fmla="*/ 6625272 w 7716837"/>
              <a:gd name="connsiteY2" fmla="*/ 8180070 h 8180070"/>
              <a:gd name="connsiteX3" fmla="*/ 0 w 7716837"/>
              <a:gd name="connsiteY3" fmla="*/ 6425565 h 8180070"/>
              <a:gd name="connsiteX4" fmla="*/ 1676400 w 7716837"/>
              <a:gd name="connsiteY4" fmla="*/ 0 h 8180070"/>
              <a:gd name="connsiteX0" fmla="*/ 1143000 w 7716837"/>
              <a:gd name="connsiteY0" fmla="*/ 0 h 6065520"/>
              <a:gd name="connsiteX1" fmla="*/ 7716837 w 7716837"/>
              <a:gd name="connsiteY1" fmla="*/ 1781175 h 6065520"/>
              <a:gd name="connsiteX2" fmla="*/ 6625272 w 7716837"/>
              <a:gd name="connsiteY2" fmla="*/ 6065520 h 6065520"/>
              <a:gd name="connsiteX3" fmla="*/ 0 w 7716837"/>
              <a:gd name="connsiteY3" fmla="*/ 4311015 h 6065520"/>
              <a:gd name="connsiteX4" fmla="*/ 1143000 w 7716837"/>
              <a:gd name="connsiteY4" fmla="*/ 0 h 6065520"/>
              <a:gd name="connsiteX0" fmla="*/ 0 w 11707812"/>
              <a:gd name="connsiteY0" fmla="*/ 0 h 5027295"/>
              <a:gd name="connsiteX1" fmla="*/ 11707812 w 11707812"/>
              <a:gd name="connsiteY1" fmla="*/ 742950 h 5027295"/>
              <a:gd name="connsiteX2" fmla="*/ 10616247 w 11707812"/>
              <a:gd name="connsiteY2" fmla="*/ 5027295 h 5027295"/>
              <a:gd name="connsiteX3" fmla="*/ 3990975 w 11707812"/>
              <a:gd name="connsiteY3" fmla="*/ 3272790 h 5027295"/>
              <a:gd name="connsiteX4" fmla="*/ 0 w 11707812"/>
              <a:gd name="connsiteY4" fmla="*/ 0 h 5027295"/>
              <a:gd name="connsiteX0" fmla="*/ 0 w 10616247"/>
              <a:gd name="connsiteY0" fmla="*/ 1238250 h 6265545"/>
              <a:gd name="connsiteX1" fmla="*/ 4659312 w 10616247"/>
              <a:gd name="connsiteY1" fmla="*/ 0 h 6265545"/>
              <a:gd name="connsiteX2" fmla="*/ 10616247 w 10616247"/>
              <a:gd name="connsiteY2" fmla="*/ 6265545 h 6265545"/>
              <a:gd name="connsiteX3" fmla="*/ 3990975 w 10616247"/>
              <a:gd name="connsiteY3" fmla="*/ 4511040 h 6265545"/>
              <a:gd name="connsiteX4" fmla="*/ 0 w 10616247"/>
              <a:gd name="connsiteY4" fmla="*/ 1238250 h 6265545"/>
              <a:gd name="connsiteX0" fmla="*/ 0 w 10616247"/>
              <a:gd name="connsiteY0" fmla="*/ 1238250 h 6265545"/>
              <a:gd name="connsiteX1" fmla="*/ 4659312 w 10616247"/>
              <a:gd name="connsiteY1" fmla="*/ 0 h 6265545"/>
              <a:gd name="connsiteX2" fmla="*/ 10616247 w 10616247"/>
              <a:gd name="connsiteY2" fmla="*/ 6265545 h 6265545"/>
              <a:gd name="connsiteX3" fmla="*/ 1257300 w 10616247"/>
              <a:gd name="connsiteY3" fmla="*/ 5882640 h 6265545"/>
              <a:gd name="connsiteX4" fmla="*/ 0 w 10616247"/>
              <a:gd name="connsiteY4" fmla="*/ 1238250 h 6265545"/>
              <a:gd name="connsiteX0" fmla="*/ 0 w 5901372"/>
              <a:gd name="connsiteY0" fmla="*/ 1238250 h 5882640"/>
              <a:gd name="connsiteX1" fmla="*/ 4659312 w 5901372"/>
              <a:gd name="connsiteY1" fmla="*/ 0 h 5882640"/>
              <a:gd name="connsiteX2" fmla="*/ 5901372 w 5901372"/>
              <a:gd name="connsiteY2" fmla="*/ 4655820 h 5882640"/>
              <a:gd name="connsiteX3" fmla="*/ 1257300 w 5901372"/>
              <a:gd name="connsiteY3" fmla="*/ 5882640 h 5882640"/>
              <a:gd name="connsiteX4" fmla="*/ 0 w 5901372"/>
              <a:gd name="connsiteY4" fmla="*/ 1238250 h 5882640"/>
              <a:gd name="connsiteX0" fmla="*/ 0 w 5901372"/>
              <a:gd name="connsiteY0" fmla="*/ 1238250 h 5901690"/>
              <a:gd name="connsiteX1" fmla="*/ 4659312 w 5901372"/>
              <a:gd name="connsiteY1" fmla="*/ 0 h 5901690"/>
              <a:gd name="connsiteX2" fmla="*/ 5901372 w 5901372"/>
              <a:gd name="connsiteY2" fmla="*/ 4655820 h 5901690"/>
              <a:gd name="connsiteX3" fmla="*/ 1266825 w 5901372"/>
              <a:gd name="connsiteY3" fmla="*/ 5901690 h 5901690"/>
              <a:gd name="connsiteX4" fmla="*/ 0 w 5901372"/>
              <a:gd name="connsiteY4" fmla="*/ 1238250 h 5901690"/>
              <a:gd name="connsiteX0" fmla="*/ 0 w 5510847"/>
              <a:gd name="connsiteY0" fmla="*/ 1238250 h 5901690"/>
              <a:gd name="connsiteX1" fmla="*/ 4659312 w 5510847"/>
              <a:gd name="connsiteY1" fmla="*/ 0 h 5901690"/>
              <a:gd name="connsiteX2" fmla="*/ 5510847 w 5510847"/>
              <a:gd name="connsiteY2" fmla="*/ 3198495 h 5901690"/>
              <a:gd name="connsiteX3" fmla="*/ 1266825 w 5510847"/>
              <a:gd name="connsiteY3" fmla="*/ 5901690 h 5901690"/>
              <a:gd name="connsiteX4" fmla="*/ 0 w 5510847"/>
              <a:gd name="connsiteY4" fmla="*/ 1238250 h 5901690"/>
              <a:gd name="connsiteX0" fmla="*/ 0 w 5510847"/>
              <a:gd name="connsiteY0" fmla="*/ 1238250 h 3425190"/>
              <a:gd name="connsiteX1" fmla="*/ 4659312 w 5510847"/>
              <a:gd name="connsiteY1" fmla="*/ 0 h 3425190"/>
              <a:gd name="connsiteX2" fmla="*/ 5510847 w 5510847"/>
              <a:gd name="connsiteY2" fmla="*/ 3198495 h 3425190"/>
              <a:gd name="connsiteX3" fmla="*/ 590550 w 5510847"/>
              <a:gd name="connsiteY3" fmla="*/ 3425190 h 3425190"/>
              <a:gd name="connsiteX4" fmla="*/ 0 w 5510847"/>
              <a:gd name="connsiteY4" fmla="*/ 1238250 h 3425190"/>
              <a:gd name="connsiteX0" fmla="*/ 0 w 5510847"/>
              <a:gd name="connsiteY0" fmla="*/ 314325 h 2501265"/>
              <a:gd name="connsiteX1" fmla="*/ 2620962 w 5510847"/>
              <a:gd name="connsiteY1" fmla="*/ 0 h 2501265"/>
              <a:gd name="connsiteX2" fmla="*/ 5510847 w 5510847"/>
              <a:gd name="connsiteY2" fmla="*/ 2274570 h 2501265"/>
              <a:gd name="connsiteX3" fmla="*/ 590550 w 5510847"/>
              <a:gd name="connsiteY3" fmla="*/ 2501265 h 2501265"/>
              <a:gd name="connsiteX4" fmla="*/ 0 w 5510847"/>
              <a:gd name="connsiteY4" fmla="*/ 314325 h 2501265"/>
              <a:gd name="connsiteX0" fmla="*/ 0 w 5472747"/>
              <a:gd name="connsiteY0" fmla="*/ 0 h 3215640"/>
              <a:gd name="connsiteX1" fmla="*/ 2582862 w 5472747"/>
              <a:gd name="connsiteY1" fmla="*/ 714375 h 3215640"/>
              <a:gd name="connsiteX2" fmla="*/ 5472747 w 5472747"/>
              <a:gd name="connsiteY2" fmla="*/ 2988945 h 3215640"/>
              <a:gd name="connsiteX3" fmla="*/ 552450 w 5472747"/>
              <a:gd name="connsiteY3" fmla="*/ 3215640 h 3215640"/>
              <a:gd name="connsiteX4" fmla="*/ 0 w 5472747"/>
              <a:gd name="connsiteY4" fmla="*/ 0 h 3215640"/>
              <a:gd name="connsiteX0" fmla="*/ 0 w 2582862"/>
              <a:gd name="connsiteY0" fmla="*/ 0 h 3646170"/>
              <a:gd name="connsiteX1" fmla="*/ 2582862 w 2582862"/>
              <a:gd name="connsiteY1" fmla="*/ 714375 h 3646170"/>
              <a:gd name="connsiteX2" fmla="*/ 1786572 w 2582862"/>
              <a:gd name="connsiteY2" fmla="*/ 3646170 h 3646170"/>
              <a:gd name="connsiteX3" fmla="*/ 552450 w 2582862"/>
              <a:gd name="connsiteY3" fmla="*/ 3215640 h 3646170"/>
              <a:gd name="connsiteX4" fmla="*/ 0 w 2582862"/>
              <a:gd name="connsiteY4" fmla="*/ 0 h 3646170"/>
              <a:gd name="connsiteX0" fmla="*/ 771525 w 3354387"/>
              <a:gd name="connsiteY0" fmla="*/ 0 h 3646170"/>
              <a:gd name="connsiteX1" fmla="*/ 3354387 w 3354387"/>
              <a:gd name="connsiteY1" fmla="*/ 714375 h 3646170"/>
              <a:gd name="connsiteX2" fmla="*/ 2558097 w 3354387"/>
              <a:gd name="connsiteY2" fmla="*/ 3646170 h 3646170"/>
              <a:gd name="connsiteX3" fmla="*/ 0 w 3354387"/>
              <a:gd name="connsiteY3" fmla="*/ 2958465 h 3646170"/>
              <a:gd name="connsiteX4" fmla="*/ 771525 w 3354387"/>
              <a:gd name="connsiteY4" fmla="*/ 0 h 3646170"/>
              <a:gd name="connsiteX0" fmla="*/ 794385 w 3354387"/>
              <a:gd name="connsiteY0" fmla="*/ 0 h 3661410"/>
              <a:gd name="connsiteX1" fmla="*/ 3354387 w 3354387"/>
              <a:gd name="connsiteY1" fmla="*/ 729615 h 3661410"/>
              <a:gd name="connsiteX2" fmla="*/ 2558097 w 3354387"/>
              <a:gd name="connsiteY2" fmla="*/ 3661410 h 3661410"/>
              <a:gd name="connsiteX3" fmla="*/ 0 w 3354387"/>
              <a:gd name="connsiteY3" fmla="*/ 2973705 h 3661410"/>
              <a:gd name="connsiteX4" fmla="*/ 794385 w 3354387"/>
              <a:gd name="connsiteY4" fmla="*/ 0 h 3661410"/>
              <a:gd name="connsiteX0" fmla="*/ 794385 w 3758247"/>
              <a:gd name="connsiteY0" fmla="*/ 733425 h 4394835"/>
              <a:gd name="connsiteX1" fmla="*/ 3758247 w 3758247"/>
              <a:gd name="connsiteY1" fmla="*/ 0 h 4394835"/>
              <a:gd name="connsiteX2" fmla="*/ 2558097 w 3758247"/>
              <a:gd name="connsiteY2" fmla="*/ 4394835 h 4394835"/>
              <a:gd name="connsiteX3" fmla="*/ 0 w 3758247"/>
              <a:gd name="connsiteY3" fmla="*/ 3707130 h 4394835"/>
              <a:gd name="connsiteX4" fmla="*/ 794385 w 3758247"/>
              <a:gd name="connsiteY4" fmla="*/ 733425 h 4394835"/>
              <a:gd name="connsiteX0" fmla="*/ 3773805 w 6737667"/>
              <a:gd name="connsiteY0" fmla="*/ 733425 h 4394835"/>
              <a:gd name="connsiteX1" fmla="*/ 6737667 w 6737667"/>
              <a:gd name="connsiteY1" fmla="*/ 0 h 4394835"/>
              <a:gd name="connsiteX2" fmla="*/ 5537517 w 6737667"/>
              <a:gd name="connsiteY2" fmla="*/ 4394835 h 4394835"/>
              <a:gd name="connsiteX3" fmla="*/ 0 w 6737667"/>
              <a:gd name="connsiteY3" fmla="*/ 2914650 h 4394835"/>
              <a:gd name="connsiteX4" fmla="*/ 3773805 w 6737667"/>
              <a:gd name="connsiteY4" fmla="*/ 733425 h 4394835"/>
              <a:gd name="connsiteX0" fmla="*/ 1905 w 6737667"/>
              <a:gd name="connsiteY0" fmla="*/ 0 h 4415790"/>
              <a:gd name="connsiteX1" fmla="*/ 6737667 w 6737667"/>
              <a:gd name="connsiteY1" fmla="*/ 20955 h 4415790"/>
              <a:gd name="connsiteX2" fmla="*/ 5537517 w 6737667"/>
              <a:gd name="connsiteY2" fmla="*/ 4415790 h 4415790"/>
              <a:gd name="connsiteX3" fmla="*/ 0 w 6737667"/>
              <a:gd name="connsiteY3" fmla="*/ 2935605 h 4415790"/>
              <a:gd name="connsiteX4" fmla="*/ 1905 w 6737667"/>
              <a:gd name="connsiteY4" fmla="*/ 0 h 4415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7667" h="4415790">
                <a:moveTo>
                  <a:pt x="1905" y="0"/>
                </a:moveTo>
                <a:lnTo>
                  <a:pt x="6737667" y="20955"/>
                </a:lnTo>
                <a:lnTo>
                  <a:pt x="5537517" y="4415790"/>
                </a:lnTo>
                <a:lnTo>
                  <a:pt x="0" y="2935605"/>
                </a:lnTo>
                <a:lnTo>
                  <a:pt x="1905" y="0"/>
                </a:lnTo>
                <a:close/>
              </a:path>
            </a:pathLst>
          </a:custGeom>
        </p:spPr>
        <p:txBody>
          <a:bodyPr anchor="ctr">
            <a:normAutofit/>
          </a:bodyPr>
          <a:lstStyle>
            <a:lvl1pPr algn="ctr">
              <a:defRPr sz="1400">
                <a:solidFill>
                  <a:schemeClr val="bg2">
                    <a:lumMod val="90000"/>
                  </a:schemeClr>
                </a:solidFill>
                <a:latin typeface="Rubik Light" panose="00000400000000000000" pitchFamily="2" charset="-79"/>
                <a:cs typeface="Rubik Light" panose="00000400000000000000" pitchFamily="2" charset="-79"/>
              </a:defRPr>
            </a:lvl1pPr>
          </a:lstStyle>
          <a:p>
            <a:r>
              <a:rPr lang="et-EE"/>
              <a:t>Picture</a:t>
            </a:r>
          </a:p>
        </p:txBody>
      </p:sp>
    </p:spTree>
    <p:extLst>
      <p:ext uri="{BB962C8B-B14F-4D97-AF65-F5344CB8AC3E}">
        <p14:creationId xmlns:p14="http://schemas.microsoft.com/office/powerpoint/2010/main" val="643348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E38E64-522A-422A-B411-6009CF28D43C}"/>
              </a:ext>
            </a:extLst>
          </p:cNvPr>
          <p:cNvSpPr/>
          <p:nvPr userDrawn="1"/>
        </p:nvSpPr>
        <p:spPr>
          <a:xfrm rot="20700000">
            <a:off x="-303883" y="-367449"/>
            <a:ext cx="5622289" cy="3122062"/>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F500DE5-4542-4EF6-BCB2-C112F7199AB9}"/>
              </a:ext>
            </a:extLst>
          </p:cNvPr>
          <p:cNvSpPr/>
          <p:nvPr userDrawn="1"/>
        </p:nvSpPr>
        <p:spPr>
          <a:xfrm rot="20700000">
            <a:off x="-161898" y="-984373"/>
            <a:ext cx="5585230" cy="3465059"/>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21E2724C-9FD4-49A9-8AAE-C607835DC63B}"/>
              </a:ext>
            </a:extLst>
          </p:cNvPr>
          <p:cNvSpPr>
            <a:spLocks noGrp="1"/>
          </p:cNvSpPr>
          <p:nvPr>
            <p:ph type="body" sz="quarter" idx="10" hasCustomPrompt="1"/>
          </p:nvPr>
        </p:nvSpPr>
        <p:spPr>
          <a:xfrm>
            <a:off x="752475" y="704850"/>
            <a:ext cx="4352925" cy="1038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Short text</a:t>
            </a:r>
          </a:p>
        </p:txBody>
      </p:sp>
    </p:spTree>
    <p:extLst>
      <p:ext uri="{BB962C8B-B14F-4D97-AF65-F5344CB8AC3E}">
        <p14:creationId xmlns:p14="http://schemas.microsoft.com/office/powerpoint/2010/main" val="2240347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2C56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D87124-3C28-453D-86D7-C67782FB4713}"/>
              </a:ext>
            </a:extLst>
          </p:cNvPr>
          <p:cNvSpPr/>
          <p:nvPr userDrawn="1"/>
        </p:nvSpPr>
        <p:spPr>
          <a:xfrm rot="900000">
            <a:off x="8471851" y="-770549"/>
            <a:ext cx="4991100" cy="7618046"/>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024FF219-48F3-4D8D-9403-BAD68D631850}"/>
              </a:ext>
            </a:extLst>
          </p:cNvPr>
          <p:cNvSpPr>
            <a:spLocks noGrp="1"/>
          </p:cNvSpPr>
          <p:nvPr>
            <p:ph type="ctrTitle" hasCustomPrompt="1"/>
          </p:nvPr>
        </p:nvSpPr>
        <p:spPr>
          <a:xfrm>
            <a:off x="952500" y="481387"/>
            <a:ext cx="6917239" cy="1056468"/>
          </a:xfrm>
        </p:spPr>
        <p:txBody>
          <a:bodyPr anchor="t">
            <a:normAutofit/>
          </a:bodyPr>
          <a:lstStyle>
            <a:lvl1pPr algn="l">
              <a:defRPr sz="2800">
                <a:solidFill>
                  <a:schemeClr val="bg1"/>
                </a:solidFill>
              </a:defRPr>
            </a:lvl1pPr>
          </a:lstStyle>
          <a:p>
            <a:r>
              <a:rPr lang="en-US" noProof="0"/>
              <a:t>CLICK TO EDIT MASTER TITLE STYLE</a:t>
            </a:r>
            <a:endParaRPr lang="et-EE" noProof="0"/>
          </a:p>
        </p:txBody>
      </p:sp>
      <p:sp>
        <p:nvSpPr>
          <p:cNvPr id="6" name="Subtitle 2">
            <a:extLst>
              <a:ext uri="{FF2B5EF4-FFF2-40B4-BE49-F238E27FC236}">
                <a16:creationId xmlns:a16="http://schemas.microsoft.com/office/drawing/2014/main" id="{888E728D-1DDA-472A-BCE7-E93447ADB6BD}"/>
              </a:ext>
            </a:extLst>
          </p:cNvPr>
          <p:cNvSpPr>
            <a:spLocks noGrp="1"/>
          </p:cNvSpPr>
          <p:nvPr>
            <p:ph type="subTitle" idx="1"/>
          </p:nvPr>
        </p:nvSpPr>
        <p:spPr>
          <a:xfrm>
            <a:off x="952500" y="1680358"/>
            <a:ext cx="7503133" cy="4822041"/>
          </a:xfrm>
          <a:custGeom>
            <a:avLst/>
            <a:gdLst>
              <a:gd name="connsiteX0" fmla="*/ 0 w 10570183"/>
              <a:gd name="connsiteY0" fmla="*/ 0 h 4812516"/>
              <a:gd name="connsiteX1" fmla="*/ 10570183 w 10570183"/>
              <a:gd name="connsiteY1" fmla="*/ 0 h 4812516"/>
              <a:gd name="connsiteX2" fmla="*/ 10570183 w 10570183"/>
              <a:gd name="connsiteY2" fmla="*/ 4812516 h 4812516"/>
              <a:gd name="connsiteX3" fmla="*/ 0 w 10570183"/>
              <a:gd name="connsiteY3" fmla="*/ 4812516 h 4812516"/>
              <a:gd name="connsiteX4" fmla="*/ 0 w 10570183"/>
              <a:gd name="connsiteY4" fmla="*/ 0 h 4812516"/>
              <a:gd name="connsiteX0" fmla="*/ 0 w 10570183"/>
              <a:gd name="connsiteY0" fmla="*/ 0 h 4812516"/>
              <a:gd name="connsiteX1" fmla="*/ 7503133 w 10570183"/>
              <a:gd name="connsiteY1" fmla="*/ 0 h 4812516"/>
              <a:gd name="connsiteX2" fmla="*/ 10570183 w 10570183"/>
              <a:gd name="connsiteY2" fmla="*/ 4812516 h 4812516"/>
              <a:gd name="connsiteX3" fmla="*/ 0 w 10570183"/>
              <a:gd name="connsiteY3" fmla="*/ 4812516 h 4812516"/>
              <a:gd name="connsiteX4" fmla="*/ 0 w 10570183"/>
              <a:gd name="connsiteY4" fmla="*/ 0 h 4812516"/>
              <a:gd name="connsiteX0" fmla="*/ 0 w 7503133"/>
              <a:gd name="connsiteY0" fmla="*/ 0 h 4812516"/>
              <a:gd name="connsiteX1" fmla="*/ 7503133 w 7503133"/>
              <a:gd name="connsiteY1" fmla="*/ 0 h 4812516"/>
              <a:gd name="connsiteX2" fmla="*/ 6169633 w 7503133"/>
              <a:gd name="connsiteY2" fmla="*/ 4802991 h 4812516"/>
              <a:gd name="connsiteX3" fmla="*/ 0 w 7503133"/>
              <a:gd name="connsiteY3" fmla="*/ 4812516 h 4812516"/>
              <a:gd name="connsiteX4" fmla="*/ 0 w 7503133"/>
              <a:gd name="connsiteY4" fmla="*/ 0 h 4812516"/>
              <a:gd name="connsiteX0" fmla="*/ 0 w 7503133"/>
              <a:gd name="connsiteY0" fmla="*/ 0 h 4822041"/>
              <a:gd name="connsiteX1" fmla="*/ 7503133 w 7503133"/>
              <a:gd name="connsiteY1" fmla="*/ 0 h 4822041"/>
              <a:gd name="connsiteX2" fmla="*/ 6112483 w 7503133"/>
              <a:gd name="connsiteY2" fmla="*/ 4822041 h 4822041"/>
              <a:gd name="connsiteX3" fmla="*/ 0 w 7503133"/>
              <a:gd name="connsiteY3" fmla="*/ 4812516 h 4822041"/>
              <a:gd name="connsiteX4" fmla="*/ 0 w 7503133"/>
              <a:gd name="connsiteY4" fmla="*/ 0 h 4822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3133" h="4822041">
                <a:moveTo>
                  <a:pt x="0" y="0"/>
                </a:moveTo>
                <a:lnTo>
                  <a:pt x="7503133" y="0"/>
                </a:lnTo>
                <a:lnTo>
                  <a:pt x="6112483" y="4822041"/>
                </a:lnTo>
                <a:lnTo>
                  <a:pt x="0" y="4812516"/>
                </a:lnTo>
                <a:lnTo>
                  <a:pt x="0" y="0"/>
                </a:lnTo>
                <a:close/>
              </a:path>
            </a:pathLst>
          </a:custGeo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2" name="Picture Placeholder 4">
            <a:extLst>
              <a:ext uri="{FF2B5EF4-FFF2-40B4-BE49-F238E27FC236}">
                <a16:creationId xmlns:a16="http://schemas.microsoft.com/office/drawing/2014/main" id="{A511B588-0F4B-F024-5F6A-1371520D1923}"/>
              </a:ext>
            </a:extLst>
          </p:cNvPr>
          <p:cNvSpPr>
            <a:spLocks noGrp="1"/>
          </p:cNvSpPr>
          <p:nvPr>
            <p:ph type="pic" sz="quarter" idx="14" hasCustomPrompt="1"/>
          </p:nvPr>
        </p:nvSpPr>
        <p:spPr>
          <a:xfrm>
            <a:off x="7734618" y="-89534"/>
            <a:ext cx="5402262" cy="7713345"/>
          </a:xfrm>
          <a:custGeom>
            <a:avLst/>
            <a:gdLst>
              <a:gd name="connsiteX0" fmla="*/ 0 w 4449762"/>
              <a:gd name="connsiteY0" fmla="*/ 0 h 2752725"/>
              <a:gd name="connsiteX1" fmla="*/ 4449762 w 4449762"/>
              <a:gd name="connsiteY1" fmla="*/ 0 h 2752725"/>
              <a:gd name="connsiteX2" fmla="*/ 4449762 w 4449762"/>
              <a:gd name="connsiteY2" fmla="*/ 2752725 h 2752725"/>
              <a:gd name="connsiteX3" fmla="*/ 0 w 4449762"/>
              <a:gd name="connsiteY3" fmla="*/ 2752725 h 2752725"/>
              <a:gd name="connsiteX4" fmla="*/ 0 w 4449762"/>
              <a:gd name="connsiteY4" fmla="*/ 0 h 2752725"/>
              <a:gd name="connsiteX0" fmla="*/ 0 w 4449762"/>
              <a:gd name="connsiteY0" fmla="*/ 0 h 3924300"/>
              <a:gd name="connsiteX1" fmla="*/ 4449762 w 4449762"/>
              <a:gd name="connsiteY1" fmla="*/ 0 h 3924300"/>
              <a:gd name="connsiteX2" fmla="*/ 4430712 w 4449762"/>
              <a:gd name="connsiteY2" fmla="*/ 3924300 h 3924300"/>
              <a:gd name="connsiteX3" fmla="*/ 0 w 4449762"/>
              <a:gd name="connsiteY3" fmla="*/ 2752725 h 3924300"/>
              <a:gd name="connsiteX4" fmla="*/ 0 w 4449762"/>
              <a:gd name="connsiteY4" fmla="*/ 0 h 3924300"/>
              <a:gd name="connsiteX0" fmla="*/ 723900 w 4449762"/>
              <a:gd name="connsiteY0" fmla="*/ 0 h 3933825"/>
              <a:gd name="connsiteX1" fmla="*/ 4449762 w 4449762"/>
              <a:gd name="connsiteY1" fmla="*/ 9525 h 3933825"/>
              <a:gd name="connsiteX2" fmla="*/ 4430712 w 4449762"/>
              <a:gd name="connsiteY2" fmla="*/ 3933825 h 3933825"/>
              <a:gd name="connsiteX3" fmla="*/ 0 w 4449762"/>
              <a:gd name="connsiteY3" fmla="*/ 2762250 h 3933825"/>
              <a:gd name="connsiteX4" fmla="*/ 723900 w 4449762"/>
              <a:gd name="connsiteY4" fmla="*/ 0 h 3933825"/>
              <a:gd name="connsiteX0" fmla="*/ 723900 w 4449762"/>
              <a:gd name="connsiteY0" fmla="*/ 0 h 3933825"/>
              <a:gd name="connsiteX1" fmla="*/ 4449762 w 4449762"/>
              <a:gd name="connsiteY1" fmla="*/ 9525 h 3933825"/>
              <a:gd name="connsiteX2" fmla="*/ 4449762 w 4449762"/>
              <a:gd name="connsiteY2" fmla="*/ 3933825 h 3933825"/>
              <a:gd name="connsiteX3" fmla="*/ 0 w 4449762"/>
              <a:gd name="connsiteY3" fmla="*/ 2762250 h 3933825"/>
              <a:gd name="connsiteX4" fmla="*/ 723900 w 4449762"/>
              <a:gd name="connsiteY4" fmla="*/ 0 h 3933825"/>
              <a:gd name="connsiteX0" fmla="*/ 1676400 w 5402262"/>
              <a:gd name="connsiteY0" fmla="*/ 0 h 6435090"/>
              <a:gd name="connsiteX1" fmla="*/ 5402262 w 5402262"/>
              <a:gd name="connsiteY1" fmla="*/ 9525 h 6435090"/>
              <a:gd name="connsiteX2" fmla="*/ 5402262 w 5402262"/>
              <a:gd name="connsiteY2" fmla="*/ 3933825 h 6435090"/>
              <a:gd name="connsiteX3" fmla="*/ 0 w 5402262"/>
              <a:gd name="connsiteY3" fmla="*/ 6435090 h 6435090"/>
              <a:gd name="connsiteX4" fmla="*/ 1676400 w 5402262"/>
              <a:gd name="connsiteY4" fmla="*/ 0 h 6435090"/>
              <a:gd name="connsiteX0" fmla="*/ 1676400 w 5402262"/>
              <a:gd name="connsiteY0" fmla="*/ 0 h 7713345"/>
              <a:gd name="connsiteX1" fmla="*/ 5402262 w 5402262"/>
              <a:gd name="connsiteY1" fmla="*/ 9525 h 7713345"/>
              <a:gd name="connsiteX2" fmla="*/ 5387022 w 5402262"/>
              <a:gd name="connsiteY2" fmla="*/ 7713345 h 7713345"/>
              <a:gd name="connsiteX3" fmla="*/ 0 w 5402262"/>
              <a:gd name="connsiteY3" fmla="*/ 6435090 h 7713345"/>
              <a:gd name="connsiteX4" fmla="*/ 1676400 w 5402262"/>
              <a:gd name="connsiteY4" fmla="*/ 0 h 7713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2262" h="7713345">
                <a:moveTo>
                  <a:pt x="1676400" y="0"/>
                </a:moveTo>
                <a:lnTo>
                  <a:pt x="5402262" y="9525"/>
                </a:lnTo>
                <a:lnTo>
                  <a:pt x="5387022" y="7713345"/>
                </a:lnTo>
                <a:lnTo>
                  <a:pt x="0" y="6435090"/>
                </a:lnTo>
                <a:lnTo>
                  <a:pt x="1676400" y="0"/>
                </a:ln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Tree>
    <p:extLst>
      <p:ext uri="{BB962C8B-B14F-4D97-AF65-F5344CB8AC3E}">
        <p14:creationId xmlns:p14="http://schemas.microsoft.com/office/powerpoint/2010/main" val="2710568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E38E64-522A-422A-B411-6009CF28D43C}"/>
              </a:ext>
            </a:extLst>
          </p:cNvPr>
          <p:cNvSpPr/>
          <p:nvPr userDrawn="1"/>
        </p:nvSpPr>
        <p:spPr>
          <a:xfrm rot="900000">
            <a:off x="7349484" y="-180976"/>
            <a:ext cx="5622289" cy="6940447"/>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F500DE5-4542-4EF6-BCB2-C112F7199AB9}"/>
              </a:ext>
            </a:extLst>
          </p:cNvPr>
          <p:cNvSpPr/>
          <p:nvPr userDrawn="1"/>
        </p:nvSpPr>
        <p:spPr>
          <a:xfrm rot="900000">
            <a:off x="7595449" y="-417756"/>
            <a:ext cx="5585230" cy="747055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21E2724C-9FD4-49A9-8AAE-C607835DC63B}"/>
              </a:ext>
            </a:extLst>
          </p:cNvPr>
          <p:cNvSpPr>
            <a:spLocks noGrp="1"/>
          </p:cNvSpPr>
          <p:nvPr>
            <p:ph type="body" sz="quarter" idx="10" hasCustomPrompt="1"/>
          </p:nvPr>
        </p:nvSpPr>
        <p:spPr>
          <a:xfrm>
            <a:off x="8211602" y="1881632"/>
            <a:ext cx="3513673" cy="809625"/>
          </a:xfrm>
        </p:spPr>
        <p:txBody>
          <a:bodyPr/>
          <a:lstStyle>
            <a:lvl1pPr>
              <a:defRPr>
                <a:solidFill>
                  <a:srgbClr val="2C5697"/>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a:t>HEADING</a:t>
            </a:r>
          </a:p>
        </p:txBody>
      </p:sp>
      <p:sp>
        <p:nvSpPr>
          <p:cNvPr id="6" name="Text Placeholder 7">
            <a:extLst>
              <a:ext uri="{FF2B5EF4-FFF2-40B4-BE49-F238E27FC236}">
                <a16:creationId xmlns:a16="http://schemas.microsoft.com/office/drawing/2014/main" id="{A07B0033-4190-454A-9166-810E10337E92}"/>
              </a:ext>
            </a:extLst>
          </p:cNvPr>
          <p:cNvSpPr>
            <a:spLocks noGrp="1"/>
          </p:cNvSpPr>
          <p:nvPr>
            <p:ph type="body" sz="quarter" idx="12" hasCustomPrompt="1"/>
          </p:nvPr>
        </p:nvSpPr>
        <p:spPr>
          <a:xfrm>
            <a:off x="8211602" y="2798410"/>
            <a:ext cx="3513673" cy="3288065"/>
          </a:xfrm>
        </p:spPr>
        <p:txBody>
          <a:bodyPr/>
          <a:lstStyle>
            <a:lvl1pPr>
              <a:defRPr>
                <a:solidFill>
                  <a:srgbClr val="2C5697"/>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Text</a:t>
            </a:r>
          </a:p>
        </p:txBody>
      </p:sp>
    </p:spTree>
    <p:extLst>
      <p:ext uri="{BB962C8B-B14F-4D97-AF65-F5344CB8AC3E}">
        <p14:creationId xmlns:p14="http://schemas.microsoft.com/office/powerpoint/2010/main" val="2116711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ealkiri ja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C1B801-8ED2-41DF-8429-F1F0C2753C9E}"/>
              </a:ext>
            </a:extLst>
          </p:cNvPr>
          <p:cNvSpPr/>
          <p:nvPr userDrawn="1"/>
        </p:nvSpPr>
        <p:spPr>
          <a:xfrm rot="900000">
            <a:off x="-2892800" y="-533309"/>
            <a:ext cx="8411167" cy="8775300"/>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E1221C2-BB37-4FC9-B1F8-B32036CE25D6}"/>
              </a:ext>
            </a:extLst>
          </p:cNvPr>
          <p:cNvSpPr/>
          <p:nvPr userDrawn="1"/>
        </p:nvSpPr>
        <p:spPr>
          <a:xfrm rot="900000">
            <a:off x="-1369508" y="-146116"/>
            <a:ext cx="7088022" cy="7820433"/>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Placeholder 7">
            <a:extLst>
              <a:ext uri="{FF2B5EF4-FFF2-40B4-BE49-F238E27FC236}">
                <a16:creationId xmlns:a16="http://schemas.microsoft.com/office/drawing/2014/main" id="{49397ED3-0DB2-46F2-A5A6-876B3F6716F5}"/>
              </a:ext>
            </a:extLst>
          </p:cNvPr>
          <p:cNvSpPr>
            <a:spLocks noGrp="1"/>
          </p:cNvSpPr>
          <p:nvPr>
            <p:ph type="body" sz="quarter" idx="10"/>
          </p:nvPr>
        </p:nvSpPr>
        <p:spPr>
          <a:xfrm>
            <a:off x="952500" y="2286000"/>
            <a:ext cx="4943475" cy="4267200"/>
          </a:xfrm>
          <a:custGeom>
            <a:avLst/>
            <a:gdLst>
              <a:gd name="connsiteX0" fmla="*/ 0 w 4943475"/>
              <a:gd name="connsiteY0" fmla="*/ 0 h 4267200"/>
              <a:gd name="connsiteX1" fmla="*/ 4943475 w 4943475"/>
              <a:gd name="connsiteY1" fmla="*/ 0 h 4267200"/>
              <a:gd name="connsiteX2" fmla="*/ 4943475 w 4943475"/>
              <a:gd name="connsiteY2" fmla="*/ 4267200 h 4267200"/>
              <a:gd name="connsiteX3" fmla="*/ 0 w 4943475"/>
              <a:gd name="connsiteY3" fmla="*/ 4267200 h 4267200"/>
              <a:gd name="connsiteX4" fmla="*/ 0 w 4943475"/>
              <a:gd name="connsiteY4" fmla="*/ 0 h 4267200"/>
              <a:gd name="connsiteX0" fmla="*/ 0 w 4943475"/>
              <a:gd name="connsiteY0" fmla="*/ 0 h 4267200"/>
              <a:gd name="connsiteX1" fmla="*/ 4943475 w 4943475"/>
              <a:gd name="connsiteY1" fmla="*/ 0 h 4267200"/>
              <a:gd name="connsiteX2" fmla="*/ 3771900 w 4943475"/>
              <a:gd name="connsiteY2" fmla="*/ 4257675 h 4267200"/>
              <a:gd name="connsiteX3" fmla="*/ 0 w 4943475"/>
              <a:gd name="connsiteY3" fmla="*/ 4267200 h 4267200"/>
              <a:gd name="connsiteX4" fmla="*/ 0 w 4943475"/>
              <a:gd name="connsiteY4" fmla="*/ 0 h 426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3475" h="4267200">
                <a:moveTo>
                  <a:pt x="0" y="0"/>
                </a:moveTo>
                <a:lnTo>
                  <a:pt x="4943475" y="0"/>
                </a:lnTo>
                <a:lnTo>
                  <a:pt x="3771900" y="4257675"/>
                </a:lnTo>
                <a:lnTo>
                  <a:pt x="0" y="4267200"/>
                </a:lnTo>
                <a:lnTo>
                  <a:pt x="0" y="0"/>
                </a:lnTo>
                <a:close/>
              </a:path>
            </a:pathLst>
          </a:custGeom>
        </p:spPr>
        <p:txBody>
          <a:bodyPr/>
          <a:lstStyle>
            <a:lvl1pPr marL="0" indent="0">
              <a:buNone/>
              <a:defRPr>
                <a:solidFill>
                  <a:schemeClr val="bg1"/>
                </a:solidFill>
              </a:defRPr>
            </a:lvl1pPr>
          </a:lstStyle>
          <a:p>
            <a:pPr lvl="0"/>
            <a:r>
              <a:rPr lang="en-US"/>
              <a:t>Click to edit Master text styles</a:t>
            </a:r>
          </a:p>
        </p:txBody>
      </p:sp>
      <p:sp>
        <p:nvSpPr>
          <p:cNvPr id="6" name="pealkiri">
            <a:extLst>
              <a:ext uri="{FF2B5EF4-FFF2-40B4-BE49-F238E27FC236}">
                <a16:creationId xmlns:a16="http://schemas.microsoft.com/office/drawing/2014/main" id="{F622C3FA-BCAD-45E3-9360-32247A39D444}"/>
              </a:ext>
            </a:extLst>
          </p:cNvPr>
          <p:cNvSpPr>
            <a:spLocks noGrp="1"/>
          </p:cNvSpPr>
          <p:nvPr>
            <p:ph type="title"/>
          </p:nvPr>
        </p:nvSpPr>
        <p:spPr>
          <a:xfrm>
            <a:off x="952500" y="911474"/>
            <a:ext cx="4943475" cy="1271917"/>
          </a:xfrm>
        </p:spPr>
        <p:txBody>
          <a:bodyPr anchor="t"/>
          <a:lstStyle>
            <a:lvl1pPr>
              <a:defRPr b="0">
                <a:solidFill>
                  <a:schemeClr val="bg1"/>
                </a:solidFill>
                <a:latin typeface="Rubik Medium" panose="02000604000000020004" pitchFamily="2" charset="-79"/>
                <a:cs typeface="Rubik Medium" panose="02000604000000020004" pitchFamily="2" charset="-79"/>
              </a:defRPr>
            </a:lvl1pPr>
          </a:lstStyle>
          <a:p>
            <a:r>
              <a:rPr lang="en-US"/>
              <a:t>Click to edit Master title style</a:t>
            </a:r>
          </a:p>
        </p:txBody>
      </p:sp>
    </p:spTree>
    <p:extLst>
      <p:ext uri="{BB962C8B-B14F-4D97-AF65-F5344CB8AC3E}">
        <p14:creationId xmlns:p14="http://schemas.microsoft.com/office/powerpoint/2010/main" val="3458727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ealkiri ja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C1B801-8ED2-41DF-8429-F1F0C2753C9E}"/>
              </a:ext>
            </a:extLst>
          </p:cNvPr>
          <p:cNvSpPr/>
          <p:nvPr userDrawn="1"/>
        </p:nvSpPr>
        <p:spPr>
          <a:xfrm rot="900000">
            <a:off x="-2892800" y="-533309"/>
            <a:ext cx="8411167" cy="8775300"/>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E1221C2-BB37-4FC9-B1F8-B32036CE25D6}"/>
              </a:ext>
            </a:extLst>
          </p:cNvPr>
          <p:cNvSpPr/>
          <p:nvPr userDrawn="1"/>
        </p:nvSpPr>
        <p:spPr>
          <a:xfrm rot="900000">
            <a:off x="-1369508" y="-146116"/>
            <a:ext cx="7088022" cy="7820433"/>
          </a:xfrm>
          <a:prstGeom prst="rect">
            <a:avLst/>
          </a:prstGeom>
          <a:solidFill>
            <a:srgbClr val="2C569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Placeholder 7">
            <a:extLst>
              <a:ext uri="{FF2B5EF4-FFF2-40B4-BE49-F238E27FC236}">
                <a16:creationId xmlns:a16="http://schemas.microsoft.com/office/drawing/2014/main" id="{49397ED3-0DB2-46F2-A5A6-876B3F6716F5}"/>
              </a:ext>
            </a:extLst>
          </p:cNvPr>
          <p:cNvSpPr>
            <a:spLocks noGrp="1"/>
          </p:cNvSpPr>
          <p:nvPr>
            <p:ph type="body" sz="quarter" idx="10"/>
          </p:nvPr>
        </p:nvSpPr>
        <p:spPr>
          <a:xfrm>
            <a:off x="952500" y="2286000"/>
            <a:ext cx="4943475" cy="4267200"/>
          </a:xfrm>
          <a:custGeom>
            <a:avLst/>
            <a:gdLst>
              <a:gd name="connsiteX0" fmla="*/ 0 w 4943475"/>
              <a:gd name="connsiteY0" fmla="*/ 0 h 4267200"/>
              <a:gd name="connsiteX1" fmla="*/ 4943475 w 4943475"/>
              <a:gd name="connsiteY1" fmla="*/ 0 h 4267200"/>
              <a:gd name="connsiteX2" fmla="*/ 4943475 w 4943475"/>
              <a:gd name="connsiteY2" fmla="*/ 4267200 h 4267200"/>
              <a:gd name="connsiteX3" fmla="*/ 0 w 4943475"/>
              <a:gd name="connsiteY3" fmla="*/ 4267200 h 4267200"/>
              <a:gd name="connsiteX4" fmla="*/ 0 w 4943475"/>
              <a:gd name="connsiteY4" fmla="*/ 0 h 4267200"/>
              <a:gd name="connsiteX0" fmla="*/ 0 w 4943475"/>
              <a:gd name="connsiteY0" fmla="*/ 0 h 4267200"/>
              <a:gd name="connsiteX1" fmla="*/ 4943475 w 4943475"/>
              <a:gd name="connsiteY1" fmla="*/ 0 h 4267200"/>
              <a:gd name="connsiteX2" fmla="*/ 3771900 w 4943475"/>
              <a:gd name="connsiteY2" fmla="*/ 4257675 h 4267200"/>
              <a:gd name="connsiteX3" fmla="*/ 0 w 4943475"/>
              <a:gd name="connsiteY3" fmla="*/ 4267200 h 4267200"/>
              <a:gd name="connsiteX4" fmla="*/ 0 w 4943475"/>
              <a:gd name="connsiteY4" fmla="*/ 0 h 426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3475" h="4267200">
                <a:moveTo>
                  <a:pt x="0" y="0"/>
                </a:moveTo>
                <a:lnTo>
                  <a:pt x="4943475" y="0"/>
                </a:lnTo>
                <a:lnTo>
                  <a:pt x="3771900" y="4257675"/>
                </a:lnTo>
                <a:lnTo>
                  <a:pt x="0" y="4267200"/>
                </a:lnTo>
                <a:lnTo>
                  <a:pt x="0" y="0"/>
                </a:lnTo>
                <a:close/>
              </a:path>
            </a:pathLst>
          </a:custGeom>
        </p:spPr>
        <p:txBody>
          <a:bodyPr/>
          <a:lstStyle>
            <a:lvl1pPr marL="0" indent="0">
              <a:buNone/>
              <a:defRPr>
                <a:solidFill>
                  <a:schemeClr val="bg1"/>
                </a:solidFill>
              </a:defRPr>
            </a:lvl1pPr>
          </a:lstStyle>
          <a:p>
            <a:pPr lvl="0"/>
            <a:r>
              <a:rPr lang="en-US"/>
              <a:t>Click to edit Master text styles</a:t>
            </a:r>
          </a:p>
        </p:txBody>
      </p:sp>
      <p:sp>
        <p:nvSpPr>
          <p:cNvPr id="6" name="pealkiri">
            <a:extLst>
              <a:ext uri="{FF2B5EF4-FFF2-40B4-BE49-F238E27FC236}">
                <a16:creationId xmlns:a16="http://schemas.microsoft.com/office/drawing/2014/main" id="{F622C3FA-BCAD-45E3-9360-32247A39D444}"/>
              </a:ext>
            </a:extLst>
          </p:cNvPr>
          <p:cNvSpPr>
            <a:spLocks noGrp="1"/>
          </p:cNvSpPr>
          <p:nvPr>
            <p:ph type="title"/>
          </p:nvPr>
        </p:nvSpPr>
        <p:spPr>
          <a:xfrm>
            <a:off x="952500" y="911474"/>
            <a:ext cx="4943475" cy="1271917"/>
          </a:xfrm>
        </p:spPr>
        <p:txBody>
          <a:bodyPr anchor="t"/>
          <a:lstStyle>
            <a:lvl1pPr>
              <a:defRPr b="0">
                <a:solidFill>
                  <a:schemeClr val="bg1"/>
                </a:solidFill>
                <a:latin typeface="Rubik Medium" panose="02000604000000020004" pitchFamily="2" charset="-79"/>
                <a:cs typeface="Rubik Medium" panose="02000604000000020004" pitchFamily="2" charset="-79"/>
              </a:defRPr>
            </a:lvl1pPr>
          </a:lstStyle>
          <a:p>
            <a:r>
              <a:rPr lang="en-US"/>
              <a:t>Click to edit Master title style</a:t>
            </a:r>
          </a:p>
        </p:txBody>
      </p:sp>
      <p:sp>
        <p:nvSpPr>
          <p:cNvPr id="8" name="Picture Placeholder 10">
            <a:extLst>
              <a:ext uri="{FF2B5EF4-FFF2-40B4-BE49-F238E27FC236}">
                <a16:creationId xmlns:a16="http://schemas.microsoft.com/office/drawing/2014/main" id="{0BC27C8F-3E75-4D16-A44A-4759D5F900AC}"/>
              </a:ext>
            </a:extLst>
          </p:cNvPr>
          <p:cNvSpPr>
            <a:spLocks noGrp="1"/>
          </p:cNvSpPr>
          <p:nvPr>
            <p:ph type="pic" sz="quarter" idx="12" hasCustomPrompt="1"/>
          </p:nvPr>
        </p:nvSpPr>
        <p:spPr>
          <a:xfrm>
            <a:off x="7960475" y="910400"/>
            <a:ext cx="3526972" cy="637032"/>
          </a:xfrm>
          <a:noFill/>
        </p:spPr>
        <p:txBody>
          <a:bodyPr wrap="none" anchor="ctr">
            <a:noAutofit/>
          </a:bodyPr>
          <a:lstStyle>
            <a:lvl1pPr algn="ctr">
              <a:defRPr>
                <a:solidFill>
                  <a:schemeClr val="bg2">
                    <a:lumMod val="90000"/>
                  </a:schemeClr>
                </a:solidFill>
              </a:defRPr>
            </a:lvl1pPr>
          </a:lstStyle>
          <a:p>
            <a:r>
              <a:rPr lang="et-EE"/>
              <a:t>Logo</a:t>
            </a:r>
          </a:p>
        </p:txBody>
      </p:sp>
      <p:sp>
        <p:nvSpPr>
          <p:cNvPr id="9" name="Text Placeholder 8">
            <a:extLst>
              <a:ext uri="{FF2B5EF4-FFF2-40B4-BE49-F238E27FC236}">
                <a16:creationId xmlns:a16="http://schemas.microsoft.com/office/drawing/2014/main" id="{46F9097A-18D2-4D71-B526-ACF5E81E9D98}"/>
              </a:ext>
            </a:extLst>
          </p:cNvPr>
          <p:cNvSpPr>
            <a:spLocks noGrp="1"/>
          </p:cNvSpPr>
          <p:nvPr>
            <p:ph type="body" sz="quarter" idx="13"/>
          </p:nvPr>
        </p:nvSpPr>
        <p:spPr>
          <a:xfrm>
            <a:off x="5414962" y="2286000"/>
            <a:ext cx="6072187" cy="4286250"/>
          </a:xfrm>
          <a:custGeom>
            <a:avLst/>
            <a:gdLst>
              <a:gd name="connsiteX0" fmla="*/ 0 w 4976812"/>
              <a:gd name="connsiteY0" fmla="*/ 0 h 4267200"/>
              <a:gd name="connsiteX1" fmla="*/ 4976812 w 4976812"/>
              <a:gd name="connsiteY1" fmla="*/ 0 h 4267200"/>
              <a:gd name="connsiteX2" fmla="*/ 4976812 w 4976812"/>
              <a:gd name="connsiteY2" fmla="*/ 4267200 h 4267200"/>
              <a:gd name="connsiteX3" fmla="*/ 0 w 4976812"/>
              <a:gd name="connsiteY3" fmla="*/ 4267200 h 4267200"/>
              <a:gd name="connsiteX4" fmla="*/ 0 w 4976812"/>
              <a:gd name="connsiteY4" fmla="*/ 0 h 4267200"/>
              <a:gd name="connsiteX0" fmla="*/ 1009650 w 5986462"/>
              <a:gd name="connsiteY0" fmla="*/ 0 h 4286250"/>
              <a:gd name="connsiteX1" fmla="*/ 5986462 w 5986462"/>
              <a:gd name="connsiteY1" fmla="*/ 0 h 4286250"/>
              <a:gd name="connsiteX2" fmla="*/ 5986462 w 5986462"/>
              <a:gd name="connsiteY2" fmla="*/ 4267200 h 4286250"/>
              <a:gd name="connsiteX3" fmla="*/ 0 w 5986462"/>
              <a:gd name="connsiteY3" fmla="*/ 4286250 h 4286250"/>
              <a:gd name="connsiteX4" fmla="*/ 1009650 w 5986462"/>
              <a:gd name="connsiteY4" fmla="*/ 0 h 4286250"/>
              <a:gd name="connsiteX0" fmla="*/ 1095375 w 6072187"/>
              <a:gd name="connsiteY0" fmla="*/ 0 h 4286250"/>
              <a:gd name="connsiteX1" fmla="*/ 6072187 w 6072187"/>
              <a:gd name="connsiteY1" fmla="*/ 0 h 4286250"/>
              <a:gd name="connsiteX2" fmla="*/ 6072187 w 6072187"/>
              <a:gd name="connsiteY2" fmla="*/ 4267200 h 4286250"/>
              <a:gd name="connsiteX3" fmla="*/ 0 w 6072187"/>
              <a:gd name="connsiteY3" fmla="*/ 4286250 h 4286250"/>
              <a:gd name="connsiteX4" fmla="*/ 1095375 w 6072187"/>
              <a:gd name="connsiteY4" fmla="*/ 0 h 428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2187" h="4286250">
                <a:moveTo>
                  <a:pt x="1095375" y="0"/>
                </a:moveTo>
                <a:lnTo>
                  <a:pt x="6072187" y="0"/>
                </a:lnTo>
                <a:lnTo>
                  <a:pt x="6072187" y="4267200"/>
                </a:lnTo>
                <a:lnTo>
                  <a:pt x="0" y="4286250"/>
                </a:lnTo>
                <a:lnTo>
                  <a:pt x="1095375" y="0"/>
                </a:lnTo>
                <a:close/>
              </a:path>
            </a:pathLst>
          </a:custGeo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p:txBody>
      </p:sp>
    </p:spTree>
    <p:extLst>
      <p:ext uri="{BB962C8B-B14F-4D97-AF65-F5344CB8AC3E}">
        <p14:creationId xmlns:p14="http://schemas.microsoft.com/office/powerpoint/2010/main" val="1247735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ja pildid2">
    <p:bg>
      <p:bgPr>
        <a:solidFill>
          <a:srgbClr val="2C56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BDDFC2-F459-41EF-8849-257F5B4DD35C}"/>
              </a:ext>
            </a:extLst>
          </p:cNvPr>
          <p:cNvSpPr/>
          <p:nvPr userDrawn="1"/>
        </p:nvSpPr>
        <p:spPr>
          <a:xfrm rot="900000">
            <a:off x="-1247632" y="-312089"/>
            <a:ext cx="5586025" cy="8368822"/>
          </a:xfrm>
          <a:prstGeom prst="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B9CBFB6C-937D-4BE3-A92D-E92A79F26075}"/>
              </a:ext>
            </a:extLst>
          </p:cNvPr>
          <p:cNvSpPr>
            <a:spLocks noGrp="1"/>
          </p:cNvSpPr>
          <p:nvPr>
            <p:ph type="body" sz="quarter" idx="14" hasCustomPrompt="1"/>
          </p:nvPr>
        </p:nvSpPr>
        <p:spPr>
          <a:xfrm>
            <a:off x="5516563" y="298450"/>
            <a:ext cx="6305550" cy="61912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Text</a:t>
            </a:r>
          </a:p>
        </p:txBody>
      </p:sp>
      <p:sp>
        <p:nvSpPr>
          <p:cNvPr id="2" name="Picture Placeholder 4">
            <a:extLst>
              <a:ext uri="{FF2B5EF4-FFF2-40B4-BE49-F238E27FC236}">
                <a16:creationId xmlns:a16="http://schemas.microsoft.com/office/drawing/2014/main" id="{50F39805-2924-37AB-8C39-846D283FA4B0}"/>
              </a:ext>
            </a:extLst>
          </p:cNvPr>
          <p:cNvSpPr>
            <a:spLocks noGrp="1"/>
          </p:cNvSpPr>
          <p:nvPr>
            <p:ph type="pic" sz="quarter" idx="15" hasCustomPrompt="1"/>
          </p:nvPr>
        </p:nvSpPr>
        <p:spPr>
          <a:xfrm>
            <a:off x="-600710" y="-84916"/>
            <a:ext cx="4664392" cy="5015865"/>
          </a:xfrm>
          <a:custGeom>
            <a:avLst/>
            <a:gdLst>
              <a:gd name="connsiteX0" fmla="*/ 0 w 4449762"/>
              <a:gd name="connsiteY0" fmla="*/ 0 h 2752725"/>
              <a:gd name="connsiteX1" fmla="*/ 4449762 w 4449762"/>
              <a:gd name="connsiteY1" fmla="*/ 0 h 2752725"/>
              <a:gd name="connsiteX2" fmla="*/ 4449762 w 4449762"/>
              <a:gd name="connsiteY2" fmla="*/ 2752725 h 2752725"/>
              <a:gd name="connsiteX3" fmla="*/ 0 w 4449762"/>
              <a:gd name="connsiteY3" fmla="*/ 2752725 h 2752725"/>
              <a:gd name="connsiteX4" fmla="*/ 0 w 4449762"/>
              <a:gd name="connsiteY4" fmla="*/ 0 h 2752725"/>
              <a:gd name="connsiteX0" fmla="*/ 0 w 4449762"/>
              <a:gd name="connsiteY0" fmla="*/ 0 h 3924300"/>
              <a:gd name="connsiteX1" fmla="*/ 4449762 w 4449762"/>
              <a:gd name="connsiteY1" fmla="*/ 0 h 3924300"/>
              <a:gd name="connsiteX2" fmla="*/ 4430712 w 4449762"/>
              <a:gd name="connsiteY2" fmla="*/ 3924300 h 3924300"/>
              <a:gd name="connsiteX3" fmla="*/ 0 w 4449762"/>
              <a:gd name="connsiteY3" fmla="*/ 2752725 h 3924300"/>
              <a:gd name="connsiteX4" fmla="*/ 0 w 4449762"/>
              <a:gd name="connsiteY4" fmla="*/ 0 h 3924300"/>
              <a:gd name="connsiteX0" fmla="*/ 723900 w 4449762"/>
              <a:gd name="connsiteY0" fmla="*/ 0 h 3933825"/>
              <a:gd name="connsiteX1" fmla="*/ 4449762 w 4449762"/>
              <a:gd name="connsiteY1" fmla="*/ 9525 h 3933825"/>
              <a:gd name="connsiteX2" fmla="*/ 4430712 w 4449762"/>
              <a:gd name="connsiteY2" fmla="*/ 3933825 h 3933825"/>
              <a:gd name="connsiteX3" fmla="*/ 0 w 4449762"/>
              <a:gd name="connsiteY3" fmla="*/ 2762250 h 3933825"/>
              <a:gd name="connsiteX4" fmla="*/ 723900 w 4449762"/>
              <a:gd name="connsiteY4" fmla="*/ 0 h 3933825"/>
              <a:gd name="connsiteX0" fmla="*/ 723900 w 4449762"/>
              <a:gd name="connsiteY0" fmla="*/ 0 h 3933825"/>
              <a:gd name="connsiteX1" fmla="*/ 4449762 w 4449762"/>
              <a:gd name="connsiteY1" fmla="*/ 9525 h 3933825"/>
              <a:gd name="connsiteX2" fmla="*/ 4449762 w 4449762"/>
              <a:gd name="connsiteY2" fmla="*/ 3933825 h 3933825"/>
              <a:gd name="connsiteX3" fmla="*/ 0 w 4449762"/>
              <a:gd name="connsiteY3" fmla="*/ 2762250 h 3933825"/>
              <a:gd name="connsiteX4" fmla="*/ 723900 w 4449762"/>
              <a:gd name="connsiteY4" fmla="*/ 0 h 3933825"/>
              <a:gd name="connsiteX0" fmla="*/ 1676400 w 5402262"/>
              <a:gd name="connsiteY0" fmla="*/ 0 h 6435090"/>
              <a:gd name="connsiteX1" fmla="*/ 5402262 w 5402262"/>
              <a:gd name="connsiteY1" fmla="*/ 9525 h 6435090"/>
              <a:gd name="connsiteX2" fmla="*/ 5402262 w 5402262"/>
              <a:gd name="connsiteY2" fmla="*/ 3933825 h 6435090"/>
              <a:gd name="connsiteX3" fmla="*/ 0 w 5402262"/>
              <a:gd name="connsiteY3" fmla="*/ 6435090 h 6435090"/>
              <a:gd name="connsiteX4" fmla="*/ 1676400 w 5402262"/>
              <a:gd name="connsiteY4" fmla="*/ 0 h 6435090"/>
              <a:gd name="connsiteX0" fmla="*/ 1676400 w 5402262"/>
              <a:gd name="connsiteY0" fmla="*/ 0 h 7713345"/>
              <a:gd name="connsiteX1" fmla="*/ 5402262 w 5402262"/>
              <a:gd name="connsiteY1" fmla="*/ 9525 h 7713345"/>
              <a:gd name="connsiteX2" fmla="*/ 5387022 w 5402262"/>
              <a:gd name="connsiteY2" fmla="*/ 7713345 h 7713345"/>
              <a:gd name="connsiteX3" fmla="*/ 0 w 5402262"/>
              <a:gd name="connsiteY3" fmla="*/ 6435090 h 7713345"/>
              <a:gd name="connsiteX4" fmla="*/ 1676400 w 5402262"/>
              <a:gd name="connsiteY4" fmla="*/ 0 h 7713345"/>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35090 h 8180070"/>
              <a:gd name="connsiteX4" fmla="*/ 1676400 w 6625272"/>
              <a:gd name="connsiteY4" fmla="*/ 0 h 8180070"/>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25565 h 8180070"/>
              <a:gd name="connsiteX4" fmla="*/ 1676400 w 6625272"/>
              <a:gd name="connsiteY4" fmla="*/ 0 h 8180070"/>
              <a:gd name="connsiteX0" fmla="*/ 1676400 w 7716837"/>
              <a:gd name="connsiteY0" fmla="*/ 0 h 8180070"/>
              <a:gd name="connsiteX1" fmla="*/ 7716837 w 7716837"/>
              <a:gd name="connsiteY1" fmla="*/ 3895725 h 8180070"/>
              <a:gd name="connsiteX2" fmla="*/ 6625272 w 7716837"/>
              <a:gd name="connsiteY2" fmla="*/ 8180070 h 8180070"/>
              <a:gd name="connsiteX3" fmla="*/ 0 w 7716837"/>
              <a:gd name="connsiteY3" fmla="*/ 6425565 h 8180070"/>
              <a:gd name="connsiteX4" fmla="*/ 1676400 w 7716837"/>
              <a:gd name="connsiteY4" fmla="*/ 0 h 8180070"/>
              <a:gd name="connsiteX0" fmla="*/ 1143000 w 7716837"/>
              <a:gd name="connsiteY0" fmla="*/ 0 h 6065520"/>
              <a:gd name="connsiteX1" fmla="*/ 7716837 w 7716837"/>
              <a:gd name="connsiteY1" fmla="*/ 1781175 h 6065520"/>
              <a:gd name="connsiteX2" fmla="*/ 6625272 w 7716837"/>
              <a:gd name="connsiteY2" fmla="*/ 6065520 h 6065520"/>
              <a:gd name="connsiteX3" fmla="*/ 0 w 7716837"/>
              <a:gd name="connsiteY3" fmla="*/ 4311015 h 6065520"/>
              <a:gd name="connsiteX4" fmla="*/ 1143000 w 7716837"/>
              <a:gd name="connsiteY4" fmla="*/ 0 h 6065520"/>
              <a:gd name="connsiteX0" fmla="*/ 0 w 11707812"/>
              <a:gd name="connsiteY0" fmla="*/ 0 h 5027295"/>
              <a:gd name="connsiteX1" fmla="*/ 11707812 w 11707812"/>
              <a:gd name="connsiteY1" fmla="*/ 742950 h 5027295"/>
              <a:gd name="connsiteX2" fmla="*/ 10616247 w 11707812"/>
              <a:gd name="connsiteY2" fmla="*/ 5027295 h 5027295"/>
              <a:gd name="connsiteX3" fmla="*/ 3990975 w 11707812"/>
              <a:gd name="connsiteY3" fmla="*/ 3272790 h 5027295"/>
              <a:gd name="connsiteX4" fmla="*/ 0 w 11707812"/>
              <a:gd name="connsiteY4" fmla="*/ 0 h 5027295"/>
              <a:gd name="connsiteX0" fmla="*/ 0 w 10616247"/>
              <a:gd name="connsiteY0" fmla="*/ 1238250 h 6265545"/>
              <a:gd name="connsiteX1" fmla="*/ 4659312 w 10616247"/>
              <a:gd name="connsiteY1" fmla="*/ 0 h 6265545"/>
              <a:gd name="connsiteX2" fmla="*/ 10616247 w 10616247"/>
              <a:gd name="connsiteY2" fmla="*/ 6265545 h 6265545"/>
              <a:gd name="connsiteX3" fmla="*/ 3990975 w 10616247"/>
              <a:gd name="connsiteY3" fmla="*/ 4511040 h 6265545"/>
              <a:gd name="connsiteX4" fmla="*/ 0 w 10616247"/>
              <a:gd name="connsiteY4" fmla="*/ 1238250 h 6265545"/>
              <a:gd name="connsiteX0" fmla="*/ 0 w 10616247"/>
              <a:gd name="connsiteY0" fmla="*/ 1238250 h 6265545"/>
              <a:gd name="connsiteX1" fmla="*/ 4659312 w 10616247"/>
              <a:gd name="connsiteY1" fmla="*/ 0 h 6265545"/>
              <a:gd name="connsiteX2" fmla="*/ 10616247 w 10616247"/>
              <a:gd name="connsiteY2" fmla="*/ 6265545 h 6265545"/>
              <a:gd name="connsiteX3" fmla="*/ 1257300 w 10616247"/>
              <a:gd name="connsiteY3" fmla="*/ 5882640 h 6265545"/>
              <a:gd name="connsiteX4" fmla="*/ 0 w 10616247"/>
              <a:gd name="connsiteY4" fmla="*/ 1238250 h 6265545"/>
              <a:gd name="connsiteX0" fmla="*/ 0 w 5901372"/>
              <a:gd name="connsiteY0" fmla="*/ 1238250 h 5882640"/>
              <a:gd name="connsiteX1" fmla="*/ 4659312 w 5901372"/>
              <a:gd name="connsiteY1" fmla="*/ 0 h 5882640"/>
              <a:gd name="connsiteX2" fmla="*/ 5901372 w 5901372"/>
              <a:gd name="connsiteY2" fmla="*/ 4655820 h 5882640"/>
              <a:gd name="connsiteX3" fmla="*/ 1257300 w 5901372"/>
              <a:gd name="connsiteY3" fmla="*/ 5882640 h 5882640"/>
              <a:gd name="connsiteX4" fmla="*/ 0 w 5901372"/>
              <a:gd name="connsiteY4" fmla="*/ 1238250 h 5882640"/>
              <a:gd name="connsiteX0" fmla="*/ 0 w 5901372"/>
              <a:gd name="connsiteY0" fmla="*/ 1238250 h 5901690"/>
              <a:gd name="connsiteX1" fmla="*/ 4659312 w 5901372"/>
              <a:gd name="connsiteY1" fmla="*/ 0 h 5901690"/>
              <a:gd name="connsiteX2" fmla="*/ 5901372 w 5901372"/>
              <a:gd name="connsiteY2" fmla="*/ 4655820 h 5901690"/>
              <a:gd name="connsiteX3" fmla="*/ 1266825 w 5901372"/>
              <a:gd name="connsiteY3" fmla="*/ 5901690 h 5901690"/>
              <a:gd name="connsiteX4" fmla="*/ 0 w 5901372"/>
              <a:gd name="connsiteY4" fmla="*/ 1238250 h 5901690"/>
              <a:gd name="connsiteX0" fmla="*/ 0 w 5947092"/>
              <a:gd name="connsiteY0" fmla="*/ 1238250 h 5901690"/>
              <a:gd name="connsiteX1" fmla="*/ 4659312 w 5947092"/>
              <a:gd name="connsiteY1" fmla="*/ 0 h 5901690"/>
              <a:gd name="connsiteX2" fmla="*/ 5947092 w 5947092"/>
              <a:gd name="connsiteY2" fmla="*/ 4655820 h 5901690"/>
              <a:gd name="connsiteX3" fmla="*/ 1266825 w 5947092"/>
              <a:gd name="connsiteY3" fmla="*/ 5901690 h 5901690"/>
              <a:gd name="connsiteX4" fmla="*/ 0 w 5947092"/>
              <a:gd name="connsiteY4" fmla="*/ 1238250 h 5901690"/>
              <a:gd name="connsiteX0" fmla="*/ 0 w 5947092"/>
              <a:gd name="connsiteY0" fmla="*/ 1230630 h 5894070"/>
              <a:gd name="connsiteX1" fmla="*/ 4720272 w 5947092"/>
              <a:gd name="connsiteY1" fmla="*/ 0 h 5894070"/>
              <a:gd name="connsiteX2" fmla="*/ 5947092 w 5947092"/>
              <a:gd name="connsiteY2" fmla="*/ 4648200 h 5894070"/>
              <a:gd name="connsiteX3" fmla="*/ 1266825 w 5947092"/>
              <a:gd name="connsiteY3" fmla="*/ 5894070 h 5894070"/>
              <a:gd name="connsiteX4" fmla="*/ 0 w 5947092"/>
              <a:gd name="connsiteY4" fmla="*/ 1230630 h 5894070"/>
              <a:gd name="connsiteX0" fmla="*/ 0 w 5928042"/>
              <a:gd name="connsiteY0" fmla="*/ 1230630 h 5894070"/>
              <a:gd name="connsiteX1" fmla="*/ 4720272 w 5928042"/>
              <a:gd name="connsiteY1" fmla="*/ 0 h 5894070"/>
              <a:gd name="connsiteX2" fmla="*/ 5928042 w 5928042"/>
              <a:gd name="connsiteY2" fmla="*/ 4648200 h 5894070"/>
              <a:gd name="connsiteX3" fmla="*/ 1266825 w 5928042"/>
              <a:gd name="connsiteY3" fmla="*/ 5894070 h 5894070"/>
              <a:gd name="connsiteX4" fmla="*/ 0 w 5928042"/>
              <a:gd name="connsiteY4" fmla="*/ 1230630 h 5894070"/>
              <a:gd name="connsiteX0" fmla="*/ 0 w 5912167"/>
              <a:gd name="connsiteY0" fmla="*/ 1230630 h 5894070"/>
              <a:gd name="connsiteX1" fmla="*/ 4720272 w 5912167"/>
              <a:gd name="connsiteY1" fmla="*/ 0 h 5894070"/>
              <a:gd name="connsiteX2" fmla="*/ 5912167 w 5912167"/>
              <a:gd name="connsiteY2" fmla="*/ 4648200 h 5894070"/>
              <a:gd name="connsiteX3" fmla="*/ 1266825 w 5912167"/>
              <a:gd name="connsiteY3" fmla="*/ 5894070 h 5894070"/>
              <a:gd name="connsiteX4" fmla="*/ 0 w 5912167"/>
              <a:gd name="connsiteY4" fmla="*/ 1230630 h 5894070"/>
              <a:gd name="connsiteX0" fmla="*/ 0 w 5912167"/>
              <a:gd name="connsiteY0" fmla="*/ 351155 h 5014595"/>
              <a:gd name="connsiteX1" fmla="*/ 4898072 w 5912167"/>
              <a:gd name="connsiteY1" fmla="*/ 0 h 5014595"/>
              <a:gd name="connsiteX2" fmla="*/ 5912167 w 5912167"/>
              <a:gd name="connsiteY2" fmla="*/ 3768725 h 5014595"/>
              <a:gd name="connsiteX3" fmla="*/ 1266825 w 5912167"/>
              <a:gd name="connsiteY3" fmla="*/ 5014595 h 5014595"/>
              <a:gd name="connsiteX4" fmla="*/ 0 w 5912167"/>
              <a:gd name="connsiteY4" fmla="*/ 351155 h 5014595"/>
              <a:gd name="connsiteX0" fmla="*/ 0 w 5997892"/>
              <a:gd name="connsiteY0" fmla="*/ 11430 h 5014595"/>
              <a:gd name="connsiteX1" fmla="*/ 4983797 w 5997892"/>
              <a:gd name="connsiteY1" fmla="*/ 0 h 5014595"/>
              <a:gd name="connsiteX2" fmla="*/ 5997892 w 5997892"/>
              <a:gd name="connsiteY2" fmla="*/ 3768725 h 5014595"/>
              <a:gd name="connsiteX3" fmla="*/ 1352550 w 5997892"/>
              <a:gd name="connsiteY3" fmla="*/ 5014595 h 5014595"/>
              <a:gd name="connsiteX4" fmla="*/ 0 w 5997892"/>
              <a:gd name="connsiteY4" fmla="*/ 11430 h 5014595"/>
              <a:gd name="connsiteX0" fmla="*/ 0 w 4664392"/>
              <a:gd name="connsiteY0" fmla="*/ 0 h 5015865"/>
              <a:gd name="connsiteX1" fmla="*/ 3650297 w 4664392"/>
              <a:gd name="connsiteY1" fmla="*/ 1270 h 5015865"/>
              <a:gd name="connsiteX2" fmla="*/ 4664392 w 4664392"/>
              <a:gd name="connsiteY2" fmla="*/ 3769995 h 5015865"/>
              <a:gd name="connsiteX3" fmla="*/ 19050 w 4664392"/>
              <a:gd name="connsiteY3" fmla="*/ 5015865 h 5015865"/>
              <a:gd name="connsiteX4" fmla="*/ 0 w 4664392"/>
              <a:gd name="connsiteY4" fmla="*/ 0 h 5015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392" h="5015865">
                <a:moveTo>
                  <a:pt x="0" y="0"/>
                </a:moveTo>
                <a:lnTo>
                  <a:pt x="3650297" y="1270"/>
                </a:lnTo>
                <a:lnTo>
                  <a:pt x="4664392" y="3769995"/>
                </a:lnTo>
                <a:lnTo>
                  <a:pt x="19050" y="5015865"/>
                </a:lnTo>
                <a:lnTo>
                  <a:pt x="0" y="0"/>
                </a:ln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
        <p:nvSpPr>
          <p:cNvPr id="5" name="Picture Placeholder 4">
            <a:extLst>
              <a:ext uri="{FF2B5EF4-FFF2-40B4-BE49-F238E27FC236}">
                <a16:creationId xmlns:a16="http://schemas.microsoft.com/office/drawing/2014/main" id="{BA336CBF-2A57-043F-097A-AA1C22DDD47E}"/>
              </a:ext>
            </a:extLst>
          </p:cNvPr>
          <p:cNvSpPr>
            <a:spLocks noGrp="1"/>
          </p:cNvSpPr>
          <p:nvPr>
            <p:ph type="pic" sz="quarter" idx="16" hasCustomPrompt="1"/>
          </p:nvPr>
        </p:nvSpPr>
        <p:spPr>
          <a:xfrm>
            <a:off x="-571570" y="3865805"/>
            <a:ext cx="5507761" cy="3221990"/>
          </a:xfrm>
          <a:custGeom>
            <a:avLst/>
            <a:gdLst>
              <a:gd name="connsiteX0" fmla="*/ 0 w 4449762"/>
              <a:gd name="connsiteY0" fmla="*/ 0 h 2752725"/>
              <a:gd name="connsiteX1" fmla="*/ 4449762 w 4449762"/>
              <a:gd name="connsiteY1" fmla="*/ 0 h 2752725"/>
              <a:gd name="connsiteX2" fmla="*/ 4449762 w 4449762"/>
              <a:gd name="connsiteY2" fmla="*/ 2752725 h 2752725"/>
              <a:gd name="connsiteX3" fmla="*/ 0 w 4449762"/>
              <a:gd name="connsiteY3" fmla="*/ 2752725 h 2752725"/>
              <a:gd name="connsiteX4" fmla="*/ 0 w 4449762"/>
              <a:gd name="connsiteY4" fmla="*/ 0 h 2752725"/>
              <a:gd name="connsiteX0" fmla="*/ 0 w 4449762"/>
              <a:gd name="connsiteY0" fmla="*/ 0 h 3924300"/>
              <a:gd name="connsiteX1" fmla="*/ 4449762 w 4449762"/>
              <a:gd name="connsiteY1" fmla="*/ 0 h 3924300"/>
              <a:gd name="connsiteX2" fmla="*/ 4430712 w 4449762"/>
              <a:gd name="connsiteY2" fmla="*/ 3924300 h 3924300"/>
              <a:gd name="connsiteX3" fmla="*/ 0 w 4449762"/>
              <a:gd name="connsiteY3" fmla="*/ 2752725 h 3924300"/>
              <a:gd name="connsiteX4" fmla="*/ 0 w 4449762"/>
              <a:gd name="connsiteY4" fmla="*/ 0 h 3924300"/>
              <a:gd name="connsiteX0" fmla="*/ 723900 w 4449762"/>
              <a:gd name="connsiteY0" fmla="*/ 0 h 3933825"/>
              <a:gd name="connsiteX1" fmla="*/ 4449762 w 4449762"/>
              <a:gd name="connsiteY1" fmla="*/ 9525 h 3933825"/>
              <a:gd name="connsiteX2" fmla="*/ 4430712 w 4449762"/>
              <a:gd name="connsiteY2" fmla="*/ 3933825 h 3933825"/>
              <a:gd name="connsiteX3" fmla="*/ 0 w 4449762"/>
              <a:gd name="connsiteY3" fmla="*/ 2762250 h 3933825"/>
              <a:gd name="connsiteX4" fmla="*/ 723900 w 4449762"/>
              <a:gd name="connsiteY4" fmla="*/ 0 h 3933825"/>
              <a:gd name="connsiteX0" fmla="*/ 723900 w 4449762"/>
              <a:gd name="connsiteY0" fmla="*/ 0 h 3933825"/>
              <a:gd name="connsiteX1" fmla="*/ 4449762 w 4449762"/>
              <a:gd name="connsiteY1" fmla="*/ 9525 h 3933825"/>
              <a:gd name="connsiteX2" fmla="*/ 4449762 w 4449762"/>
              <a:gd name="connsiteY2" fmla="*/ 3933825 h 3933825"/>
              <a:gd name="connsiteX3" fmla="*/ 0 w 4449762"/>
              <a:gd name="connsiteY3" fmla="*/ 2762250 h 3933825"/>
              <a:gd name="connsiteX4" fmla="*/ 723900 w 4449762"/>
              <a:gd name="connsiteY4" fmla="*/ 0 h 3933825"/>
              <a:gd name="connsiteX0" fmla="*/ 1676400 w 5402262"/>
              <a:gd name="connsiteY0" fmla="*/ 0 h 6435090"/>
              <a:gd name="connsiteX1" fmla="*/ 5402262 w 5402262"/>
              <a:gd name="connsiteY1" fmla="*/ 9525 h 6435090"/>
              <a:gd name="connsiteX2" fmla="*/ 5402262 w 5402262"/>
              <a:gd name="connsiteY2" fmla="*/ 3933825 h 6435090"/>
              <a:gd name="connsiteX3" fmla="*/ 0 w 5402262"/>
              <a:gd name="connsiteY3" fmla="*/ 6435090 h 6435090"/>
              <a:gd name="connsiteX4" fmla="*/ 1676400 w 5402262"/>
              <a:gd name="connsiteY4" fmla="*/ 0 h 6435090"/>
              <a:gd name="connsiteX0" fmla="*/ 1676400 w 5402262"/>
              <a:gd name="connsiteY0" fmla="*/ 0 h 7713345"/>
              <a:gd name="connsiteX1" fmla="*/ 5402262 w 5402262"/>
              <a:gd name="connsiteY1" fmla="*/ 9525 h 7713345"/>
              <a:gd name="connsiteX2" fmla="*/ 5387022 w 5402262"/>
              <a:gd name="connsiteY2" fmla="*/ 7713345 h 7713345"/>
              <a:gd name="connsiteX3" fmla="*/ 0 w 5402262"/>
              <a:gd name="connsiteY3" fmla="*/ 6435090 h 7713345"/>
              <a:gd name="connsiteX4" fmla="*/ 1676400 w 5402262"/>
              <a:gd name="connsiteY4" fmla="*/ 0 h 7713345"/>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35090 h 8180070"/>
              <a:gd name="connsiteX4" fmla="*/ 1676400 w 6625272"/>
              <a:gd name="connsiteY4" fmla="*/ 0 h 8180070"/>
              <a:gd name="connsiteX0" fmla="*/ 1676400 w 6625272"/>
              <a:gd name="connsiteY0" fmla="*/ 0 h 8180070"/>
              <a:gd name="connsiteX1" fmla="*/ 5402262 w 6625272"/>
              <a:gd name="connsiteY1" fmla="*/ 9525 h 8180070"/>
              <a:gd name="connsiteX2" fmla="*/ 6625272 w 6625272"/>
              <a:gd name="connsiteY2" fmla="*/ 8180070 h 8180070"/>
              <a:gd name="connsiteX3" fmla="*/ 0 w 6625272"/>
              <a:gd name="connsiteY3" fmla="*/ 6425565 h 8180070"/>
              <a:gd name="connsiteX4" fmla="*/ 1676400 w 6625272"/>
              <a:gd name="connsiteY4" fmla="*/ 0 h 8180070"/>
              <a:gd name="connsiteX0" fmla="*/ 1676400 w 7716837"/>
              <a:gd name="connsiteY0" fmla="*/ 0 h 8180070"/>
              <a:gd name="connsiteX1" fmla="*/ 7716837 w 7716837"/>
              <a:gd name="connsiteY1" fmla="*/ 3895725 h 8180070"/>
              <a:gd name="connsiteX2" fmla="*/ 6625272 w 7716837"/>
              <a:gd name="connsiteY2" fmla="*/ 8180070 h 8180070"/>
              <a:gd name="connsiteX3" fmla="*/ 0 w 7716837"/>
              <a:gd name="connsiteY3" fmla="*/ 6425565 h 8180070"/>
              <a:gd name="connsiteX4" fmla="*/ 1676400 w 7716837"/>
              <a:gd name="connsiteY4" fmla="*/ 0 h 8180070"/>
              <a:gd name="connsiteX0" fmla="*/ 1143000 w 7716837"/>
              <a:gd name="connsiteY0" fmla="*/ 0 h 6065520"/>
              <a:gd name="connsiteX1" fmla="*/ 7716837 w 7716837"/>
              <a:gd name="connsiteY1" fmla="*/ 1781175 h 6065520"/>
              <a:gd name="connsiteX2" fmla="*/ 6625272 w 7716837"/>
              <a:gd name="connsiteY2" fmla="*/ 6065520 h 6065520"/>
              <a:gd name="connsiteX3" fmla="*/ 0 w 7716837"/>
              <a:gd name="connsiteY3" fmla="*/ 4311015 h 6065520"/>
              <a:gd name="connsiteX4" fmla="*/ 1143000 w 7716837"/>
              <a:gd name="connsiteY4" fmla="*/ 0 h 6065520"/>
              <a:gd name="connsiteX0" fmla="*/ 0 w 11707812"/>
              <a:gd name="connsiteY0" fmla="*/ 0 h 5027295"/>
              <a:gd name="connsiteX1" fmla="*/ 11707812 w 11707812"/>
              <a:gd name="connsiteY1" fmla="*/ 742950 h 5027295"/>
              <a:gd name="connsiteX2" fmla="*/ 10616247 w 11707812"/>
              <a:gd name="connsiteY2" fmla="*/ 5027295 h 5027295"/>
              <a:gd name="connsiteX3" fmla="*/ 3990975 w 11707812"/>
              <a:gd name="connsiteY3" fmla="*/ 3272790 h 5027295"/>
              <a:gd name="connsiteX4" fmla="*/ 0 w 11707812"/>
              <a:gd name="connsiteY4" fmla="*/ 0 h 5027295"/>
              <a:gd name="connsiteX0" fmla="*/ 0 w 10616247"/>
              <a:gd name="connsiteY0" fmla="*/ 1238250 h 6265545"/>
              <a:gd name="connsiteX1" fmla="*/ 4659312 w 10616247"/>
              <a:gd name="connsiteY1" fmla="*/ 0 h 6265545"/>
              <a:gd name="connsiteX2" fmla="*/ 10616247 w 10616247"/>
              <a:gd name="connsiteY2" fmla="*/ 6265545 h 6265545"/>
              <a:gd name="connsiteX3" fmla="*/ 3990975 w 10616247"/>
              <a:gd name="connsiteY3" fmla="*/ 4511040 h 6265545"/>
              <a:gd name="connsiteX4" fmla="*/ 0 w 10616247"/>
              <a:gd name="connsiteY4" fmla="*/ 1238250 h 6265545"/>
              <a:gd name="connsiteX0" fmla="*/ 0 w 10616247"/>
              <a:gd name="connsiteY0" fmla="*/ 1238250 h 6265545"/>
              <a:gd name="connsiteX1" fmla="*/ 4659312 w 10616247"/>
              <a:gd name="connsiteY1" fmla="*/ 0 h 6265545"/>
              <a:gd name="connsiteX2" fmla="*/ 10616247 w 10616247"/>
              <a:gd name="connsiteY2" fmla="*/ 6265545 h 6265545"/>
              <a:gd name="connsiteX3" fmla="*/ 1257300 w 10616247"/>
              <a:gd name="connsiteY3" fmla="*/ 5882640 h 6265545"/>
              <a:gd name="connsiteX4" fmla="*/ 0 w 10616247"/>
              <a:gd name="connsiteY4" fmla="*/ 1238250 h 6265545"/>
              <a:gd name="connsiteX0" fmla="*/ 0 w 5901372"/>
              <a:gd name="connsiteY0" fmla="*/ 1238250 h 5882640"/>
              <a:gd name="connsiteX1" fmla="*/ 4659312 w 5901372"/>
              <a:gd name="connsiteY1" fmla="*/ 0 h 5882640"/>
              <a:gd name="connsiteX2" fmla="*/ 5901372 w 5901372"/>
              <a:gd name="connsiteY2" fmla="*/ 4655820 h 5882640"/>
              <a:gd name="connsiteX3" fmla="*/ 1257300 w 5901372"/>
              <a:gd name="connsiteY3" fmla="*/ 5882640 h 5882640"/>
              <a:gd name="connsiteX4" fmla="*/ 0 w 5901372"/>
              <a:gd name="connsiteY4" fmla="*/ 1238250 h 5882640"/>
              <a:gd name="connsiteX0" fmla="*/ 0 w 5901372"/>
              <a:gd name="connsiteY0" fmla="*/ 1238250 h 5901690"/>
              <a:gd name="connsiteX1" fmla="*/ 4659312 w 5901372"/>
              <a:gd name="connsiteY1" fmla="*/ 0 h 5901690"/>
              <a:gd name="connsiteX2" fmla="*/ 5901372 w 5901372"/>
              <a:gd name="connsiteY2" fmla="*/ 4655820 h 5901690"/>
              <a:gd name="connsiteX3" fmla="*/ 1266825 w 5901372"/>
              <a:gd name="connsiteY3" fmla="*/ 5901690 h 5901690"/>
              <a:gd name="connsiteX4" fmla="*/ 0 w 5901372"/>
              <a:gd name="connsiteY4" fmla="*/ 1238250 h 5901690"/>
              <a:gd name="connsiteX0" fmla="*/ 0 w 5510847"/>
              <a:gd name="connsiteY0" fmla="*/ 1238250 h 5901690"/>
              <a:gd name="connsiteX1" fmla="*/ 4659312 w 5510847"/>
              <a:gd name="connsiteY1" fmla="*/ 0 h 5901690"/>
              <a:gd name="connsiteX2" fmla="*/ 5510847 w 5510847"/>
              <a:gd name="connsiteY2" fmla="*/ 3198495 h 5901690"/>
              <a:gd name="connsiteX3" fmla="*/ 1266825 w 5510847"/>
              <a:gd name="connsiteY3" fmla="*/ 5901690 h 5901690"/>
              <a:gd name="connsiteX4" fmla="*/ 0 w 5510847"/>
              <a:gd name="connsiteY4" fmla="*/ 1238250 h 5901690"/>
              <a:gd name="connsiteX0" fmla="*/ 0 w 5510847"/>
              <a:gd name="connsiteY0" fmla="*/ 1238250 h 3425190"/>
              <a:gd name="connsiteX1" fmla="*/ 4659312 w 5510847"/>
              <a:gd name="connsiteY1" fmla="*/ 0 h 3425190"/>
              <a:gd name="connsiteX2" fmla="*/ 5510847 w 5510847"/>
              <a:gd name="connsiteY2" fmla="*/ 3198495 h 3425190"/>
              <a:gd name="connsiteX3" fmla="*/ 590550 w 5510847"/>
              <a:gd name="connsiteY3" fmla="*/ 3425190 h 3425190"/>
              <a:gd name="connsiteX4" fmla="*/ 0 w 5510847"/>
              <a:gd name="connsiteY4" fmla="*/ 1238250 h 3425190"/>
              <a:gd name="connsiteX0" fmla="*/ 0 w 5510847"/>
              <a:gd name="connsiteY0" fmla="*/ 1231900 h 3418840"/>
              <a:gd name="connsiteX1" fmla="*/ 4649787 w 5510847"/>
              <a:gd name="connsiteY1" fmla="*/ 0 h 3418840"/>
              <a:gd name="connsiteX2" fmla="*/ 5510847 w 5510847"/>
              <a:gd name="connsiteY2" fmla="*/ 3192145 h 3418840"/>
              <a:gd name="connsiteX3" fmla="*/ 590550 w 5510847"/>
              <a:gd name="connsiteY3" fmla="*/ 3418840 h 3418840"/>
              <a:gd name="connsiteX4" fmla="*/ 0 w 5510847"/>
              <a:gd name="connsiteY4" fmla="*/ 1231900 h 3418840"/>
              <a:gd name="connsiteX0" fmla="*/ 0 w 5469572"/>
              <a:gd name="connsiteY0" fmla="*/ 1231900 h 3418840"/>
              <a:gd name="connsiteX1" fmla="*/ 4649787 w 5469572"/>
              <a:gd name="connsiteY1" fmla="*/ 0 h 3418840"/>
              <a:gd name="connsiteX2" fmla="*/ 5469572 w 5469572"/>
              <a:gd name="connsiteY2" fmla="*/ 3065145 h 3418840"/>
              <a:gd name="connsiteX3" fmla="*/ 590550 w 5469572"/>
              <a:gd name="connsiteY3" fmla="*/ 3418840 h 3418840"/>
              <a:gd name="connsiteX4" fmla="*/ 0 w 5469572"/>
              <a:gd name="connsiteY4" fmla="*/ 1231900 h 3418840"/>
              <a:gd name="connsiteX0" fmla="*/ 6350 w 5475922"/>
              <a:gd name="connsiteY0" fmla="*/ 1231900 h 3221990"/>
              <a:gd name="connsiteX1" fmla="*/ 4656137 w 5475922"/>
              <a:gd name="connsiteY1" fmla="*/ 0 h 3221990"/>
              <a:gd name="connsiteX2" fmla="*/ 5475922 w 5475922"/>
              <a:gd name="connsiteY2" fmla="*/ 3065145 h 3221990"/>
              <a:gd name="connsiteX3" fmla="*/ 0 w 5475922"/>
              <a:gd name="connsiteY3" fmla="*/ 3221990 h 3221990"/>
              <a:gd name="connsiteX4" fmla="*/ 6350 w 5475922"/>
              <a:gd name="connsiteY4" fmla="*/ 1231900 h 3221990"/>
              <a:gd name="connsiteX0" fmla="*/ 89 w 5507761"/>
              <a:gd name="connsiteY0" fmla="*/ 1231900 h 3221990"/>
              <a:gd name="connsiteX1" fmla="*/ 4687976 w 5507761"/>
              <a:gd name="connsiteY1" fmla="*/ 0 h 3221990"/>
              <a:gd name="connsiteX2" fmla="*/ 5507761 w 5507761"/>
              <a:gd name="connsiteY2" fmla="*/ 3065145 h 3221990"/>
              <a:gd name="connsiteX3" fmla="*/ 31839 w 5507761"/>
              <a:gd name="connsiteY3" fmla="*/ 3221990 h 3221990"/>
              <a:gd name="connsiteX4" fmla="*/ 89 w 5507761"/>
              <a:gd name="connsiteY4" fmla="*/ 1231900 h 322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761" h="3221990">
                <a:moveTo>
                  <a:pt x="89" y="1231900"/>
                </a:moveTo>
                <a:lnTo>
                  <a:pt x="4687976" y="0"/>
                </a:lnTo>
                <a:lnTo>
                  <a:pt x="5507761" y="3065145"/>
                </a:lnTo>
                <a:lnTo>
                  <a:pt x="31839" y="3221990"/>
                </a:lnTo>
                <a:cubicBezTo>
                  <a:pt x="33956" y="2558627"/>
                  <a:pt x="-2028" y="1895263"/>
                  <a:pt x="89" y="1231900"/>
                </a:cubicBezTo>
                <a:close/>
              </a:path>
            </a:pathLst>
          </a:custGeom>
        </p:spPr>
        <p:txBody>
          <a:bodyPr anchor="ctr">
            <a:normAutofit/>
          </a:bodyPr>
          <a:lstStyle>
            <a:lvl1pPr algn="ctr">
              <a:defRPr sz="1400">
                <a:solidFill>
                  <a:schemeClr val="bg1"/>
                </a:solidFill>
                <a:latin typeface="Rubik Light" panose="00000400000000000000" pitchFamily="2" charset="-79"/>
                <a:cs typeface="Rubik Light" panose="00000400000000000000" pitchFamily="2" charset="-79"/>
              </a:defRPr>
            </a:lvl1pPr>
          </a:lstStyle>
          <a:p>
            <a:r>
              <a:rPr lang="et-EE"/>
              <a:t>Picture</a:t>
            </a:r>
          </a:p>
        </p:txBody>
      </p:sp>
    </p:spTree>
    <p:extLst>
      <p:ext uri="{BB962C8B-B14F-4D97-AF65-F5344CB8AC3E}">
        <p14:creationId xmlns:p14="http://schemas.microsoft.com/office/powerpoint/2010/main" val="3140565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Pealkiri ja sisu (nt graaf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9144-9579-471C-B097-7A52CED0AFE6}"/>
              </a:ext>
            </a:extLst>
          </p:cNvPr>
          <p:cNvSpPr>
            <a:spLocks noGrp="1"/>
          </p:cNvSpPr>
          <p:nvPr>
            <p:ph type="ctrTitle"/>
          </p:nvPr>
        </p:nvSpPr>
        <p:spPr>
          <a:xfrm>
            <a:off x="952500" y="481387"/>
            <a:ext cx="6896100" cy="1056468"/>
          </a:xfrm>
        </p:spPr>
        <p:txBody>
          <a:bodyPr anchor="t">
            <a:normAutofit/>
          </a:bodyPr>
          <a:lstStyle>
            <a:lvl1pPr algn="l">
              <a:defRPr sz="2800"/>
            </a:lvl1pPr>
          </a:lstStyle>
          <a:p>
            <a:r>
              <a:rPr lang="en-US" noProof="0"/>
              <a:t>Click to edit Master title style</a:t>
            </a:r>
            <a:endParaRPr lang="et-EE" noProof="0"/>
          </a:p>
        </p:txBody>
      </p:sp>
      <p:sp>
        <p:nvSpPr>
          <p:cNvPr id="6" name="Content Placeholder 5">
            <a:extLst>
              <a:ext uri="{FF2B5EF4-FFF2-40B4-BE49-F238E27FC236}">
                <a16:creationId xmlns:a16="http://schemas.microsoft.com/office/drawing/2014/main" id="{C34740B5-E171-48D3-BC17-D3EB40BE80C3}"/>
              </a:ext>
            </a:extLst>
          </p:cNvPr>
          <p:cNvSpPr>
            <a:spLocks noGrp="1"/>
          </p:cNvSpPr>
          <p:nvPr>
            <p:ph sz="quarter" idx="10"/>
          </p:nvPr>
        </p:nvSpPr>
        <p:spPr>
          <a:xfrm>
            <a:off x="952500" y="1639888"/>
            <a:ext cx="10745788" cy="4873625"/>
          </a:xfrm>
        </p:spPr>
        <p:txBody>
          <a:bodyPr/>
          <a:lstStyle/>
          <a:p>
            <a:pPr lvl="0"/>
            <a:endParaRPr lang="et-EE"/>
          </a:p>
        </p:txBody>
      </p:sp>
    </p:spTree>
    <p:extLst>
      <p:ext uri="{BB962C8B-B14F-4D97-AF65-F5344CB8AC3E}">
        <p14:creationId xmlns:p14="http://schemas.microsoft.com/office/powerpoint/2010/main" val="2806022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alju teks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9144-9579-471C-B097-7A52CED0AFE6}"/>
              </a:ext>
            </a:extLst>
          </p:cNvPr>
          <p:cNvSpPr>
            <a:spLocks noGrp="1"/>
          </p:cNvSpPr>
          <p:nvPr>
            <p:ph type="ctrTitle"/>
          </p:nvPr>
        </p:nvSpPr>
        <p:spPr>
          <a:xfrm>
            <a:off x="952500" y="481387"/>
            <a:ext cx="6896100" cy="1056468"/>
          </a:xfrm>
        </p:spPr>
        <p:txBody>
          <a:bodyPr anchor="t">
            <a:normAutofit/>
          </a:bodyPr>
          <a:lstStyle>
            <a:lvl1pPr algn="l">
              <a:defRPr sz="2800"/>
            </a:lvl1pPr>
          </a:lstStyle>
          <a:p>
            <a:r>
              <a:rPr lang="en-US" noProof="0"/>
              <a:t>Click to edit Master title style</a:t>
            </a:r>
            <a:endParaRPr lang="et-EE" noProof="0"/>
          </a:p>
        </p:txBody>
      </p:sp>
      <p:sp>
        <p:nvSpPr>
          <p:cNvPr id="3" name="Subtitle 2">
            <a:extLst>
              <a:ext uri="{FF2B5EF4-FFF2-40B4-BE49-F238E27FC236}">
                <a16:creationId xmlns:a16="http://schemas.microsoft.com/office/drawing/2014/main" id="{CB31888D-23FA-4B49-AE37-6245C8D38E5E}"/>
              </a:ext>
            </a:extLst>
          </p:cNvPr>
          <p:cNvSpPr>
            <a:spLocks noGrp="1"/>
          </p:cNvSpPr>
          <p:nvPr>
            <p:ph type="subTitle" idx="1"/>
          </p:nvPr>
        </p:nvSpPr>
        <p:spPr>
          <a:xfrm>
            <a:off x="952500" y="1680358"/>
            <a:ext cx="10763992" cy="4812516"/>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5" name="Picture Placeholder 10">
            <a:extLst>
              <a:ext uri="{FF2B5EF4-FFF2-40B4-BE49-F238E27FC236}">
                <a16:creationId xmlns:a16="http://schemas.microsoft.com/office/drawing/2014/main" id="{C15452CD-596E-4613-B72E-8BD8D830805F}"/>
              </a:ext>
            </a:extLst>
          </p:cNvPr>
          <p:cNvSpPr>
            <a:spLocks noGrp="1"/>
          </p:cNvSpPr>
          <p:nvPr>
            <p:ph type="pic" sz="quarter" idx="12" hasCustomPrompt="1"/>
          </p:nvPr>
        </p:nvSpPr>
        <p:spPr>
          <a:xfrm>
            <a:off x="8004628" y="481386"/>
            <a:ext cx="3711864" cy="1056467"/>
          </a:xfrm>
          <a:noFill/>
        </p:spPr>
        <p:txBody>
          <a:bodyPr wrap="none" anchor="ctr">
            <a:noAutofit/>
          </a:bodyPr>
          <a:lstStyle>
            <a:lvl1pPr algn="ctr">
              <a:defRPr>
                <a:solidFill>
                  <a:schemeClr val="bg2">
                    <a:lumMod val="90000"/>
                  </a:schemeClr>
                </a:solidFill>
              </a:defRPr>
            </a:lvl1pPr>
          </a:lstStyle>
          <a:p>
            <a:r>
              <a:rPr lang="et-EE"/>
              <a:t>Logo</a:t>
            </a:r>
          </a:p>
        </p:txBody>
      </p:sp>
    </p:spTree>
    <p:extLst>
      <p:ext uri="{BB962C8B-B14F-4D97-AF65-F5344CB8AC3E}">
        <p14:creationId xmlns:p14="http://schemas.microsoft.com/office/powerpoint/2010/main" val="696578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Lõpusla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A8CD9B-BBEF-4B4A-80A2-85825E8B870D}"/>
              </a:ext>
            </a:extLst>
          </p:cNvPr>
          <p:cNvSpPr/>
          <p:nvPr userDrawn="1"/>
        </p:nvSpPr>
        <p:spPr>
          <a:xfrm rot="900000">
            <a:off x="-2629201" y="164452"/>
            <a:ext cx="6496649" cy="8579534"/>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E55744-6D2C-4FB6-9354-00AD257F5EF4}"/>
              </a:ext>
            </a:extLst>
          </p:cNvPr>
          <p:cNvSpPr/>
          <p:nvPr userDrawn="1"/>
        </p:nvSpPr>
        <p:spPr>
          <a:xfrm rot="900000">
            <a:off x="-2798545" y="-210857"/>
            <a:ext cx="6496649" cy="857953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EF95800-0263-4037-99FD-722528A331E7}"/>
              </a:ext>
            </a:extLst>
          </p:cNvPr>
          <p:cNvSpPr/>
          <p:nvPr userDrawn="1"/>
        </p:nvSpPr>
        <p:spPr>
          <a:xfrm rot="20700000">
            <a:off x="-2583467" y="3333815"/>
            <a:ext cx="6496649" cy="5122346"/>
          </a:xfrm>
          <a:prstGeom prst="rect">
            <a:avLst/>
          </a:prstGeom>
          <a:solidFill>
            <a:srgbClr val="2C5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 Placeholder 19">
            <a:extLst>
              <a:ext uri="{FF2B5EF4-FFF2-40B4-BE49-F238E27FC236}">
                <a16:creationId xmlns:a16="http://schemas.microsoft.com/office/drawing/2014/main" id="{617BD3B1-2C0C-4AA8-957C-D0B678ECF1CF}"/>
              </a:ext>
            </a:extLst>
          </p:cNvPr>
          <p:cNvSpPr>
            <a:spLocks noGrp="1"/>
          </p:cNvSpPr>
          <p:nvPr>
            <p:ph type="body" sz="quarter" idx="10" hasCustomPrompt="1"/>
          </p:nvPr>
        </p:nvSpPr>
        <p:spPr>
          <a:xfrm>
            <a:off x="419100" y="971550"/>
            <a:ext cx="3914775" cy="1608806"/>
          </a:xfrm>
        </p:spPr>
        <p:txBody>
          <a:bodyPr>
            <a:noAutofit/>
          </a:bodyPr>
          <a:lstStyle>
            <a:lvl1pPr>
              <a:defRPr sz="2800">
                <a:solidFill>
                  <a:srgbClr val="2C5697"/>
                </a:solidFill>
              </a:defRPr>
            </a:lvl1pPr>
            <a:lvl2pPr>
              <a:defRPr sz="2800"/>
            </a:lvl2pPr>
            <a:lvl3pPr>
              <a:defRPr sz="2800"/>
            </a:lvl3pPr>
            <a:lvl4pPr>
              <a:defRPr sz="2800"/>
            </a:lvl4pPr>
            <a:lvl5pPr>
              <a:defRPr sz="2800"/>
            </a:lvl5pPr>
          </a:lstStyle>
          <a:p>
            <a:pPr lvl="0"/>
            <a:r>
              <a:rPr lang="et-EE"/>
              <a:t>HEADING</a:t>
            </a:r>
            <a:endParaRPr lang="en-US"/>
          </a:p>
        </p:txBody>
      </p:sp>
      <p:pic>
        <p:nvPicPr>
          <p:cNvPr id="2" name="Graphic 1">
            <a:extLst>
              <a:ext uri="{FF2B5EF4-FFF2-40B4-BE49-F238E27FC236}">
                <a16:creationId xmlns:a16="http://schemas.microsoft.com/office/drawing/2014/main" id="{955790D2-8259-B91B-6288-CED10946383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70626" y="5226261"/>
            <a:ext cx="269340" cy="269340"/>
          </a:xfrm>
          <a:prstGeom prst="rect">
            <a:avLst/>
          </a:prstGeom>
        </p:spPr>
      </p:pic>
      <p:pic>
        <p:nvPicPr>
          <p:cNvPr id="3" name="Graphic 2">
            <a:extLst>
              <a:ext uri="{FF2B5EF4-FFF2-40B4-BE49-F238E27FC236}">
                <a16:creationId xmlns:a16="http://schemas.microsoft.com/office/drawing/2014/main" id="{FF61F392-8DF6-786A-09A9-075FEC1B601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54107" y="4142372"/>
            <a:ext cx="285859" cy="204956"/>
          </a:xfrm>
          <a:prstGeom prst="rect">
            <a:avLst/>
          </a:prstGeom>
        </p:spPr>
      </p:pic>
      <p:pic>
        <p:nvPicPr>
          <p:cNvPr id="4" name="Graphic 3">
            <a:extLst>
              <a:ext uri="{FF2B5EF4-FFF2-40B4-BE49-F238E27FC236}">
                <a16:creationId xmlns:a16="http://schemas.microsoft.com/office/drawing/2014/main" id="{AA67999A-35B4-1E58-8449-A5AD07C2D65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63724" y="4647581"/>
            <a:ext cx="278427" cy="278427"/>
          </a:xfrm>
          <a:prstGeom prst="rect">
            <a:avLst/>
          </a:prstGeom>
        </p:spPr>
      </p:pic>
      <p:grpSp>
        <p:nvGrpSpPr>
          <p:cNvPr id="5" name="Group 4">
            <a:extLst>
              <a:ext uri="{FF2B5EF4-FFF2-40B4-BE49-F238E27FC236}">
                <a16:creationId xmlns:a16="http://schemas.microsoft.com/office/drawing/2014/main" id="{0A42BAAF-5839-4117-95BF-3145A7B411CC}"/>
              </a:ext>
            </a:extLst>
          </p:cNvPr>
          <p:cNvGrpSpPr/>
          <p:nvPr userDrawn="1"/>
        </p:nvGrpSpPr>
        <p:grpSpPr>
          <a:xfrm>
            <a:off x="503959" y="3563692"/>
            <a:ext cx="394172" cy="278427"/>
            <a:chOff x="503959" y="3727880"/>
            <a:chExt cx="394172" cy="278427"/>
          </a:xfrm>
        </p:grpSpPr>
        <p:sp>
          <p:nvSpPr>
            <p:cNvPr id="6" name="Oval 5">
              <a:extLst>
                <a:ext uri="{FF2B5EF4-FFF2-40B4-BE49-F238E27FC236}">
                  <a16:creationId xmlns:a16="http://schemas.microsoft.com/office/drawing/2014/main" id="{A574AD6D-F8B9-2AA3-9613-9EE4FEE1C166}"/>
                </a:ext>
              </a:extLst>
            </p:cNvPr>
            <p:cNvSpPr/>
            <p:nvPr/>
          </p:nvSpPr>
          <p:spPr>
            <a:xfrm>
              <a:off x="554107" y="3727880"/>
              <a:ext cx="278427" cy="27842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A7882CC-9779-6A9D-4CE6-6BD8E3870F6D}"/>
                </a:ext>
              </a:extLst>
            </p:cNvPr>
            <p:cNvSpPr txBox="1">
              <a:spLocks/>
            </p:cNvSpPr>
            <p:nvPr/>
          </p:nvSpPr>
          <p:spPr>
            <a:xfrm>
              <a:off x="503959" y="3769090"/>
              <a:ext cx="374218" cy="1769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600" b="0" i="0" u="none" strike="noStrike" kern="1200" cap="none" spc="0" normalizeH="0" baseline="0" noProof="0">
                  <a:ln>
                    <a:noFill/>
                  </a:ln>
                  <a:solidFill>
                    <a:prstClr val="white"/>
                  </a:solidFill>
                  <a:effectLst/>
                  <a:uLnTx/>
                  <a:uFillTx/>
                  <a:latin typeface="Rubik Medium" panose="00000600000000000000" pitchFamily="2" charset="-79"/>
                  <a:ea typeface="+mn-ea"/>
                  <a:cs typeface="Rubik Medium" panose="00000600000000000000" pitchFamily="2" charset="-79"/>
                </a:rPr>
                <a:t>www</a:t>
              </a:r>
            </a:p>
          </p:txBody>
        </p:sp>
        <p:sp>
          <p:nvSpPr>
            <p:cNvPr id="10" name="Arrow: Right 9">
              <a:extLst>
                <a:ext uri="{FF2B5EF4-FFF2-40B4-BE49-F238E27FC236}">
                  <a16:creationId xmlns:a16="http://schemas.microsoft.com/office/drawing/2014/main" id="{F6A1B778-9BE3-D55F-3DDB-FE83295214BE}"/>
                </a:ext>
              </a:extLst>
            </p:cNvPr>
            <p:cNvSpPr/>
            <p:nvPr/>
          </p:nvSpPr>
          <p:spPr>
            <a:xfrm rot="13212661">
              <a:off x="757187" y="3879781"/>
              <a:ext cx="140944" cy="118823"/>
            </a:xfrm>
            <a:prstGeom prst="rightArrow">
              <a:avLst>
                <a:gd name="adj1" fmla="val 37726"/>
                <a:gd name="adj2" fmla="val 77310"/>
              </a:avLst>
            </a:prstGeom>
            <a:solidFill>
              <a:schemeClr val="bg1"/>
            </a:solidFill>
            <a:ln w="12700">
              <a:solidFill>
                <a:srgbClr val="2C5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9" name="Text Placeholder 3">
            <a:extLst>
              <a:ext uri="{FF2B5EF4-FFF2-40B4-BE49-F238E27FC236}">
                <a16:creationId xmlns:a16="http://schemas.microsoft.com/office/drawing/2014/main" id="{E87FCF37-97B2-AE6B-0E6D-E815773609F9}"/>
              </a:ext>
            </a:extLst>
          </p:cNvPr>
          <p:cNvSpPr>
            <a:spLocks noGrp="1"/>
          </p:cNvSpPr>
          <p:nvPr>
            <p:ph type="body" sz="quarter" idx="11" hasCustomPrompt="1"/>
          </p:nvPr>
        </p:nvSpPr>
        <p:spPr>
          <a:xfrm>
            <a:off x="984250" y="3525898"/>
            <a:ext cx="2655062" cy="35401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err="1"/>
              <a:t>Web</a:t>
            </a:r>
            <a:r>
              <a:rPr lang="et-EE"/>
              <a:t>-page</a:t>
            </a:r>
          </a:p>
        </p:txBody>
      </p:sp>
      <p:sp>
        <p:nvSpPr>
          <p:cNvPr id="21" name="Text Placeholder 5">
            <a:extLst>
              <a:ext uri="{FF2B5EF4-FFF2-40B4-BE49-F238E27FC236}">
                <a16:creationId xmlns:a16="http://schemas.microsoft.com/office/drawing/2014/main" id="{BDE38ABF-655D-15AA-5AB4-F570D6932FA3}"/>
              </a:ext>
            </a:extLst>
          </p:cNvPr>
          <p:cNvSpPr>
            <a:spLocks noGrp="1"/>
          </p:cNvSpPr>
          <p:nvPr>
            <p:ph type="body" sz="quarter" idx="12" hasCustomPrompt="1"/>
          </p:nvPr>
        </p:nvSpPr>
        <p:spPr>
          <a:xfrm>
            <a:off x="984250" y="4093495"/>
            <a:ext cx="2655062" cy="368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a:t>E-mail</a:t>
            </a:r>
          </a:p>
        </p:txBody>
      </p:sp>
      <p:sp>
        <p:nvSpPr>
          <p:cNvPr id="28" name="Text Placeholder 9">
            <a:extLst>
              <a:ext uri="{FF2B5EF4-FFF2-40B4-BE49-F238E27FC236}">
                <a16:creationId xmlns:a16="http://schemas.microsoft.com/office/drawing/2014/main" id="{9E219202-544E-8568-A042-9CAA89C295FC}"/>
              </a:ext>
            </a:extLst>
          </p:cNvPr>
          <p:cNvSpPr>
            <a:spLocks noGrp="1"/>
          </p:cNvSpPr>
          <p:nvPr>
            <p:ph type="body" sz="quarter" idx="13" hasCustomPrompt="1"/>
          </p:nvPr>
        </p:nvSpPr>
        <p:spPr>
          <a:xfrm>
            <a:off x="984250" y="4675275"/>
            <a:ext cx="2655062" cy="272380"/>
          </a:xfrm>
        </p:spPr>
        <p:txBody>
          <a:bodyPr anchor="ctr"/>
          <a:lstStyle>
            <a:lvl1pPr>
              <a:defRPr>
                <a:solidFill>
                  <a:schemeClr val="bg1"/>
                </a:solidFill>
              </a:defRPr>
            </a:lvl1pPr>
          </a:lstStyle>
          <a:p>
            <a:pPr lvl="0"/>
            <a:r>
              <a:rPr lang="et-EE"/>
              <a:t>Facebook</a:t>
            </a:r>
          </a:p>
        </p:txBody>
      </p:sp>
      <p:sp>
        <p:nvSpPr>
          <p:cNvPr id="29" name="Text Placeholder 28">
            <a:extLst>
              <a:ext uri="{FF2B5EF4-FFF2-40B4-BE49-F238E27FC236}">
                <a16:creationId xmlns:a16="http://schemas.microsoft.com/office/drawing/2014/main" id="{788B8034-3DFA-C15C-3BAD-0A186500D6F7}"/>
              </a:ext>
            </a:extLst>
          </p:cNvPr>
          <p:cNvSpPr>
            <a:spLocks noGrp="1"/>
          </p:cNvSpPr>
          <p:nvPr>
            <p:ph type="body" sz="quarter" idx="14" hasCustomPrompt="1"/>
          </p:nvPr>
        </p:nvSpPr>
        <p:spPr>
          <a:xfrm>
            <a:off x="984250" y="5226261"/>
            <a:ext cx="2655062" cy="269340"/>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err="1"/>
              <a:t>Instagram</a:t>
            </a:r>
            <a:endParaRPr lang="et-EE"/>
          </a:p>
        </p:txBody>
      </p:sp>
      <p:grpSp>
        <p:nvGrpSpPr>
          <p:cNvPr id="30" name="Group 29">
            <a:extLst>
              <a:ext uri="{FF2B5EF4-FFF2-40B4-BE49-F238E27FC236}">
                <a16:creationId xmlns:a16="http://schemas.microsoft.com/office/drawing/2014/main" id="{951A9C89-ED09-C3CC-EF7B-B4E2455B9CE8}"/>
              </a:ext>
            </a:extLst>
          </p:cNvPr>
          <p:cNvGrpSpPr/>
          <p:nvPr userDrawn="1"/>
        </p:nvGrpSpPr>
        <p:grpSpPr>
          <a:xfrm>
            <a:off x="570626" y="5795856"/>
            <a:ext cx="292142" cy="292142"/>
            <a:chOff x="570626" y="5795856"/>
            <a:chExt cx="292142" cy="292142"/>
          </a:xfrm>
        </p:grpSpPr>
        <p:sp>
          <p:nvSpPr>
            <p:cNvPr id="31" name="Freeform: Shape 30">
              <a:extLst>
                <a:ext uri="{FF2B5EF4-FFF2-40B4-BE49-F238E27FC236}">
                  <a16:creationId xmlns:a16="http://schemas.microsoft.com/office/drawing/2014/main" id="{FC796681-E02C-373E-066B-BDF2999558DB}"/>
                </a:ext>
              </a:extLst>
            </p:cNvPr>
            <p:cNvSpPr/>
            <p:nvPr/>
          </p:nvSpPr>
          <p:spPr>
            <a:xfrm>
              <a:off x="570626" y="5795856"/>
              <a:ext cx="292142" cy="292142"/>
            </a:xfrm>
            <a:custGeom>
              <a:avLst/>
              <a:gdLst>
                <a:gd name="connsiteX0" fmla="*/ 292142 w 292142"/>
                <a:gd name="connsiteY0" fmla="*/ 146071 h 292142"/>
                <a:gd name="connsiteX1" fmla="*/ 146071 w 292142"/>
                <a:gd name="connsiteY1" fmla="*/ 292142 h 292142"/>
                <a:gd name="connsiteX2" fmla="*/ 0 w 292142"/>
                <a:gd name="connsiteY2" fmla="*/ 146071 h 292142"/>
                <a:gd name="connsiteX3" fmla="*/ 146071 w 292142"/>
                <a:gd name="connsiteY3" fmla="*/ 0 h 292142"/>
                <a:gd name="connsiteX4" fmla="*/ 292142 w 292142"/>
                <a:gd name="connsiteY4" fmla="*/ 146071 h 292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142" h="292142">
                  <a:moveTo>
                    <a:pt x="292142" y="146071"/>
                  </a:moveTo>
                  <a:cubicBezTo>
                    <a:pt x="292142" y="226744"/>
                    <a:pt x="226744" y="292142"/>
                    <a:pt x="146071" y="292142"/>
                  </a:cubicBezTo>
                  <a:cubicBezTo>
                    <a:pt x="65398" y="292142"/>
                    <a:pt x="0" y="226744"/>
                    <a:pt x="0" y="146071"/>
                  </a:cubicBezTo>
                  <a:cubicBezTo>
                    <a:pt x="0" y="65398"/>
                    <a:pt x="65398" y="0"/>
                    <a:pt x="146071" y="0"/>
                  </a:cubicBezTo>
                  <a:cubicBezTo>
                    <a:pt x="226744" y="0"/>
                    <a:pt x="292142" y="65398"/>
                    <a:pt x="292142" y="146071"/>
                  </a:cubicBezTo>
                  <a:close/>
                </a:path>
              </a:pathLst>
            </a:custGeom>
            <a:noFill/>
            <a:ln w="127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66B4BA7E-3FD1-299A-2165-F0CACBF5668D}"/>
                </a:ext>
              </a:extLst>
            </p:cNvPr>
            <p:cNvSpPr/>
            <p:nvPr/>
          </p:nvSpPr>
          <p:spPr>
            <a:xfrm>
              <a:off x="627755" y="5872418"/>
              <a:ext cx="189026" cy="153645"/>
            </a:xfrm>
            <a:custGeom>
              <a:avLst/>
              <a:gdLst>
                <a:gd name="connsiteX0" fmla="*/ 59424 w 189026"/>
                <a:gd name="connsiteY0" fmla="*/ 153645 h 153645"/>
                <a:gd name="connsiteX1" fmla="*/ 169789 w 189026"/>
                <a:gd name="connsiteY1" fmla="*/ 43280 h 153645"/>
                <a:gd name="connsiteX2" fmla="*/ 169680 w 189026"/>
                <a:gd name="connsiteY2" fmla="*/ 38260 h 153645"/>
                <a:gd name="connsiteX3" fmla="*/ 189027 w 189026"/>
                <a:gd name="connsiteY3" fmla="*/ 18178 h 153645"/>
                <a:gd name="connsiteX4" fmla="*/ 166759 w 189026"/>
                <a:gd name="connsiteY4" fmla="*/ 24280 h 153645"/>
                <a:gd name="connsiteX5" fmla="*/ 183811 w 189026"/>
                <a:gd name="connsiteY5" fmla="*/ 2835 h 153645"/>
                <a:gd name="connsiteX6" fmla="*/ 159185 w 189026"/>
                <a:gd name="connsiteY6" fmla="*/ 12248 h 153645"/>
                <a:gd name="connsiteX7" fmla="*/ 130880 w 189026"/>
                <a:gd name="connsiteY7" fmla="*/ 0 h 153645"/>
                <a:gd name="connsiteX8" fmla="*/ 92079 w 189026"/>
                <a:gd name="connsiteY8" fmla="*/ 38779 h 153645"/>
                <a:gd name="connsiteX9" fmla="*/ 93096 w 189026"/>
                <a:gd name="connsiteY9" fmla="*/ 47630 h 153645"/>
                <a:gd name="connsiteX10" fmla="*/ 13157 w 189026"/>
                <a:gd name="connsiteY10" fmla="*/ 7098 h 153645"/>
                <a:gd name="connsiteX11" fmla="*/ 7899 w 189026"/>
                <a:gd name="connsiteY11" fmla="*/ 26596 h 153645"/>
                <a:gd name="connsiteX12" fmla="*/ 25167 w 189026"/>
                <a:gd name="connsiteY12" fmla="*/ 58883 h 153645"/>
                <a:gd name="connsiteX13" fmla="*/ 7596 w 189026"/>
                <a:gd name="connsiteY13" fmla="*/ 54035 h 153645"/>
                <a:gd name="connsiteX14" fmla="*/ 7596 w 189026"/>
                <a:gd name="connsiteY14" fmla="*/ 54533 h 153645"/>
                <a:gd name="connsiteX15" fmla="*/ 38714 w 189026"/>
                <a:gd name="connsiteY15" fmla="*/ 92555 h 153645"/>
                <a:gd name="connsiteX16" fmla="*/ 28500 w 189026"/>
                <a:gd name="connsiteY16" fmla="*/ 93918 h 153645"/>
                <a:gd name="connsiteX17" fmla="*/ 21207 w 189026"/>
                <a:gd name="connsiteY17" fmla="*/ 93226 h 153645"/>
                <a:gd name="connsiteX18" fmla="*/ 57433 w 189026"/>
                <a:gd name="connsiteY18" fmla="*/ 120168 h 153645"/>
                <a:gd name="connsiteX19" fmla="*/ 9262 w 189026"/>
                <a:gd name="connsiteY19" fmla="*/ 136766 h 153645"/>
                <a:gd name="connsiteX20" fmla="*/ 0 w 189026"/>
                <a:gd name="connsiteY20" fmla="*/ 136225 h 153645"/>
                <a:gd name="connsiteX21" fmla="*/ 59445 w 189026"/>
                <a:gd name="connsiteY21" fmla="*/ 153645 h 1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9026" h="153645">
                  <a:moveTo>
                    <a:pt x="59424" y="153645"/>
                  </a:moveTo>
                  <a:cubicBezTo>
                    <a:pt x="130771" y="153645"/>
                    <a:pt x="169789" y="94546"/>
                    <a:pt x="169789" y="43280"/>
                  </a:cubicBezTo>
                  <a:cubicBezTo>
                    <a:pt x="169789" y="41592"/>
                    <a:pt x="169745" y="39926"/>
                    <a:pt x="169680" y="38260"/>
                  </a:cubicBezTo>
                  <a:cubicBezTo>
                    <a:pt x="177254" y="32785"/>
                    <a:pt x="183833" y="25947"/>
                    <a:pt x="189027" y="18178"/>
                  </a:cubicBezTo>
                  <a:cubicBezTo>
                    <a:pt x="182080" y="21272"/>
                    <a:pt x="174593" y="23350"/>
                    <a:pt x="166759" y="24280"/>
                  </a:cubicBezTo>
                  <a:cubicBezTo>
                    <a:pt x="174766" y="19476"/>
                    <a:pt x="180912" y="11880"/>
                    <a:pt x="183811" y="2835"/>
                  </a:cubicBezTo>
                  <a:cubicBezTo>
                    <a:pt x="176324" y="7271"/>
                    <a:pt x="168014" y="10517"/>
                    <a:pt x="159185" y="12248"/>
                  </a:cubicBezTo>
                  <a:cubicBezTo>
                    <a:pt x="152109" y="4718"/>
                    <a:pt x="142024" y="0"/>
                    <a:pt x="130880" y="0"/>
                  </a:cubicBezTo>
                  <a:cubicBezTo>
                    <a:pt x="109456" y="0"/>
                    <a:pt x="92079" y="17377"/>
                    <a:pt x="92079" y="38779"/>
                  </a:cubicBezTo>
                  <a:cubicBezTo>
                    <a:pt x="92079" y="41830"/>
                    <a:pt x="92425" y="44773"/>
                    <a:pt x="93096" y="47630"/>
                  </a:cubicBezTo>
                  <a:cubicBezTo>
                    <a:pt x="60852" y="46007"/>
                    <a:pt x="32265" y="30578"/>
                    <a:pt x="13157" y="7098"/>
                  </a:cubicBezTo>
                  <a:cubicBezTo>
                    <a:pt x="9825" y="12833"/>
                    <a:pt x="7899" y="19498"/>
                    <a:pt x="7899" y="26596"/>
                  </a:cubicBezTo>
                  <a:cubicBezTo>
                    <a:pt x="7899" y="40056"/>
                    <a:pt x="14737" y="51936"/>
                    <a:pt x="25167" y="58883"/>
                  </a:cubicBezTo>
                  <a:cubicBezTo>
                    <a:pt x="18805" y="58688"/>
                    <a:pt x="12833" y="56935"/>
                    <a:pt x="7596" y="54035"/>
                  </a:cubicBezTo>
                  <a:cubicBezTo>
                    <a:pt x="7596" y="54187"/>
                    <a:pt x="7596" y="54360"/>
                    <a:pt x="7596" y="54533"/>
                  </a:cubicBezTo>
                  <a:cubicBezTo>
                    <a:pt x="7596" y="73317"/>
                    <a:pt x="20969" y="89006"/>
                    <a:pt x="38714" y="92555"/>
                  </a:cubicBezTo>
                  <a:cubicBezTo>
                    <a:pt x="35447" y="93442"/>
                    <a:pt x="32027" y="93918"/>
                    <a:pt x="28500" y="93918"/>
                  </a:cubicBezTo>
                  <a:cubicBezTo>
                    <a:pt x="26011" y="93918"/>
                    <a:pt x="23566" y="93680"/>
                    <a:pt x="21207" y="93226"/>
                  </a:cubicBezTo>
                  <a:cubicBezTo>
                    <a:pt x="26141" y="108634"/>
                    <a:pt x="40467" y="119843"/>
                    <a:pt x="57433" y="120168"/>
                  </a:cubicBezTo>
                  <a:cubicBezTo>
                    <a:pt x="44146" y="130577"/>
                    <a:pt x="27440" y="136766"/>
                    <a:pt x="9262" y="136766"/>
                  </a:cubicBezTo>
                  <a:cubicBezTo>
                    <a:pt x="6124" y="136766"/>
                    <a:pt x="3051" y="136593"/>
                    <a:pt x="0" y="136225"/>
                  </a:cubicBezTo>
                  <a:cubicBezTo>
                    <a:pt x="17161" y="147218"/>
                    <a:pt x="37546" y="153645"/>
                    <a:pt x="59445" y="153645"/>
                  </a:cubicBezTo>
                </a:path>
              </a:pathLst>
            </a:custGeom>
            <a:solidFill>
              <a:srgbClr val="FFFFFF"/>
            </a:solidFill>
            <a:ln w="211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3" name="Text Placeholder 18">
            <a:extLst>
              <a:ext uri="{FF2B5EF4-FFF2-40B4-BE49-F238E27FC236}">
                <a16:creationId xmlns:a16="http://schemas.microsoft.com/office/drawing/2014/main" id="{B8240481-995A-CBD4-2C57-023D9DE72384}"/>
              </a:ext>
            </a:extLst>
          </p:cNvPr>
          <p:cNvSpPr>
            <a:spLocks noGrp="1"/>
          </p:cNvSpPr>
          <p:nvPr>
            <p:ph type="body" sz="quarter" idx="15" hasCustomPrompt="1"/>
          </p:nvPr>
        </p:nvSpPr>
        <p:spPr>
          <a:xfrm>
            <a:off x="984250" y="5814570"/>
            <a:ext cx="2655062" cy="269340"/>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t-EE"/>
              <a:t>Twitter</a:t>
            </a:r>
          </a:p>
        </p:txBody>
      </p:sp>
    </p:spTree>
    <p:extLst>
      <p:ext uri="{BB962C8B-B14F-4D97-AF65-F5344CB8AC3E}">
        <p14:creationId xmlns:p14="http://schemas.microsoft.com/office/powerpoint/2010/main" val="3733153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Lõpusla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A8CD9B-BBEF-4B4A-80A2-85825E8B870D}"/>
              </a:ext>
            </a:extLst>
          </p:cNvPr>
          <p:cNvSpPr/>
          <p:nvPr userDrawn="1"/>
        </p:nvSpPr>
        <p:spPr>
          <a:xfrm rot="900000">
            <a:off x="-2629201" y="164452"/>
            <a:ext cx="6496649" cy="8579534"/>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E55744-6D2C-4FB6-9354-00AD257F5EF4}"/>
              </a:ext>
            </a:extLst>
          </p:cNvPr>
          <p:cNvSpPr/>
          <p:nvPr userDrawn="1"/>
        </p:nvSpPr>
        <p:spPr>
          <a:xfrm rot="900000">
            <a:off x="-2798545" y="-210857"/>
            <a:ext cx="6496649" cy="857953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EF95800-0263-4037-99FD-722528A331E7}"/>
              </a:ext>
            </a:extLst>
          </p:cNvPr>
          <p:cNvSpPr/>
          <p:nvPr userDrawn="1"/>
        </p:nvSpPr>
        <p:spPr>
          <a:xfrm rot="20700000">
            <a:off x="-2583467" y="3333815"/>
            <a:ext cx="6496649" cy="5122346"/>
          </a:xfrm>
          <a:prstGeom prst="rect">
            <a:avLst/>
          </a:prstGeom>
          <a:solidFill>
            <a:srgbClr val="2C56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a:extLst>
              <a:ext uri="{FF2B5EF4-FFF2-40B4-BE49-F238E27FC236}">
                <a16:creationId xmlns:a16="http://schemas.microsoft.com/office/drawing/2014/main" id="{CB744342-F45B-48BF-B328-F58EC472B8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72811" y="5896921"/>
            <a:ext cx="269340" cy="269340"/>
          </a:xfrm>
          <a:prstGeom prst="rect">
            <a:avLst/>
          </a:prstGeom>
        </p:spPr>
      </p:pic>
      <p:pic>
        <p:nvPicPr>
          <p:cNvPr id="12" name="Graphic 11">
            <a:extLst>
              <a:ext uri="{FF2B5EF4-FFF2-40B4-BE49-F238E27FC236}">
                <a16:creationId xmlns:a16="http://schemas.microsoft.com/office/drawing/2014/main" id="{E994D3EE-BD4C-4EEE-B599-B75453A26BB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56292" y="4351373"/>
            <a:ext cx="285859" cy="204956"/>
          </a:xfrm>
          <a:prstGeom prst="rect">
            <a:avLst/>
          </a:prstGeom>
        </p:spPr>
      </p:pic>
      <p:sp>
        <p:nvSpPr>
          <p:cNvPr id="13" name="TextBox 12">
            <a:extLst>
              <a:ext uri="{FF2B5EF4-FFF2-40B4-BE49-F238E27FC236}">
                <a16:creationId xmlns:a16="http://schemas.microsoft.com/office/drawing/2014/main" id="{59B19F72-4ECD-4A7A-A716-C1926C13AC0B}"/>
              </a:ext>
            </a:extLst>
          </p:cNvPr>
          <p:cNvSpPr txBox="1"/>
          <p:nvPr userDrawn="1"/>
        </p:nvSpPr>
        <p:spPr>
          <a:xfrm>
            <a:off x="1001594" y="3660729"/>
            <a:ext cx="823595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ut.ee </a:t>
            </a:r>
            <a:endParaRPr kumimoji="0" lang="en-US" sz="1800" b="0" i="0" u="none" strike="noStrike" kern="1200" cap="none" spc="0" normalizeH="0" baseline="0" noProof="0">
              <a:ln>
                <a:noFill/>
              </a:ln>
              <a:solidFill>
                <a:prstClr val="white"/>
              </a:solidFill>
              <a:effectLst/>
              <a:uLnTx/>
              <a:uFillTx/>
              <a:latin typeface="Rubik" panose="02000604000000020004" pitchFamily="2" charset="-79"/>
              <a:ea typeface="+mn-ea"/>
              <a:cs typeface="Rubik" panose="02000604000000020004" pitchFamily="2" charset="-79"/>
            </a:endParaRPr>
          </a:p>
        </p:txBody>
      </p:sp>
      <p:sp>
        <p:nvSpPr>
          <p:cNvPr id="14" name="TextBox 13">
            <a:extLst>
              <a:ext uri="{FF2B5EF4-FFF2-40B4-BE49-F238E27FC236}">
                <a16:creationId xmlns:a16="http://schemas.microsoft.com/office/drawing/2014/main" id="{3D31A982-0395-4DF8-9382-5AC101D2172D}"/>
              </a:ext>
            </a:extLst>
          </p:cNvPr>
          <p:cNvSpPr txBox="1"/>
          <p:nvPr userDrawn="1"/>
        </p:nvSpPr>
        <p:spPr>
          <a:xfrm>
            <a:off x="1001594" y="4277644"/>
            <a:ext cx="823595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info@ut.ee </a:t>
            </a:r>
            <a:endParaRPr kumimoji="0" lang="en-US" sz="1800" b="0" i="0" u="none" strike="noStrike" kern="1200" cap="none" spc="0" normalizeH="0" baseline="0" noProof="0">
              <a:ln>
                <a:noFill/>
              </a:ln>
              <a:solidFill>
                <a:prstClr val="white"/>
              </a:solidFill>
              <a:effectLst/>
              <a:uLnTx/>
              <a:uFillTx/>
              <a:latin typeface="Rubik" panose="02000604000000020004" pitchFamily="2" charset="-79"/>
              <a:ea typeface="+mn-ea"/>
              <a:cs typeface="Rubik" panose="02000604000000020004" pitchFamily="2" charset="-79"/>
            </a:endParaRPr>
          </a:p>
        </p:txBody>
      </p:sp>
      <p:sp>
        <p:nvSpPr>
          <p:cNvPr id="15" name="TextBox 14">
            <a:extLst>
              <a:ext uri="{FF2B5EF4-FFF2-40B4-BE49-F238E27FC236}">
                <a16:creationId xmlns:a16="http://schemas.microsoft.com/office/drawing/2014/main" id="{146833F2-EA11-49EE-BDCD-811115108146}"/>
              </a:ext>
            </a:extLst>
          </p:cNvPr>
          <p:cNvSpPr txBox="1"/>
          <p:nvPr userDrawn="1"/>
        </p:nvSpPr>
        <p:spPr>
          <a:xfrm>
            <a:off x="984011" y="4786620"/>
            <a:ext cx="823595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tartuylikool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err="1">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tartuuniversity</a:t>
            </a:r>
            <a:endParaRPr kumimoji="0" lang="en-US" sz="1800" b="0" i="0" u="none" strike="noStrike" kern="1200" cap="none" spc="0" normalizeH="0" baseline="0" noProof="0">
              <a:ln>
                <a:noFill/>
              </a:ln>
              <a:solidFill>
                <a:prstClr val="white"/>
              </a:solidFill>
              <a:effectLst/>
              <a:uLnTx/>
              <a:uFillTx/>
              <a:latin typeface="Rubik" panose="02000604000000020004" pitchFamily="2" charset="-79"/>
              <a:ea typeface="+mn-ea"/>
              <a:cs typeface="Rubik" panose="02000604000000020004" pitchFamily="2" charset="-79"/>
            </a:endParaRPr>
          </a:p>
        </p:txBody>
      </p:sp>
      <p:sp>
        <p:nvSpPr>
          <p:cNvPr id="16" name="TextBox 15">
            <a:extLst>
              <a:ext uri="{FF2B5EF4-FFF2-40B4-BE49-F238E27FC236}">
                <a16:creationId xmlns:a16="http://schemas.microsoft.com/office/drawing/2014/main" id="{DAD42CCC-3EC8-47D3-B3A5-D7FFAC0D0631}"/>
              </a:ext>
            </a:extLst>
          </p:cNvPr>
          <p:cNvSpPr txBox="1"/>
          <p:nvPr userDrawn="1"/>
        </p:nvSpPr>
        <p:spPr>
          <a:xfrm>
            <a:off x="1001594" y="5572595"/>
            <a:ext cx="823595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unitartu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Calibri" panose="020F0502020204030204" pitchFamily="34" charset="0"/>
                <a:cs typeface="Rubik" panose="02000604000000020004" pitchFamily="2" charset="-79"/>
              </a:rPr>
              <a:t>unitartuscience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white"/>
                </a:solidFill>
                <a:effectLst/>
                <a:uLnTx/>
                <a:uFillTx/>
                <a:latin typeface="Rubik" panose="02000604000000020004" pitchFamily="2" charset="-79"/>
                <a:ea typeface="+mn-ea"/>
                <a:cs typeface="Rubik" panose="02000604000000020004" pitchFamily="2" charset="-79"/>
              </a:rPr>
              <a:t>unitartutiksu</a:t>
            </a:r>
            <a:endParaRPr kumimoji="0" lang="en-US" sz="1800" b="0" i="0" u="none" strike="noStrike" kern="1200" cap="none" spc="0" normalizeH="0" baseline="0" noProof="0">
              <a:ln>
                <a:noFill/>
              </a:ln>
              <a:solidFill>
                <a:prstClr val="white"/>
              </a:solidFill>
              <a:effectLst/>
              <a:uLnTx/>
              <a:uFillTx/>
              <a:latin typeface="Rubik" panose="02000604000000020004" pitchFamily="2" charset="-79"/>
              <a:ea typeface="+mn-ea"/>
              <a:cs typeface="Rubik" panose="02000604000000020004" pitchFamily="2" charset="-79"/>
            </a:endParaRPr>
          </a:p>
        </p:txBody>
      </p:sp>
      <p:pic>
        <p:nvPicPr>
          <p:cNvPr id="17" name="Graphic 16">
            <a:extLst>
              <a:ext uri="{FF2B5EF4-FFF2-40B4-BE49-F238E27FC236}">
                <a16:creationId xmlns:a16="http://schemas.microsoft.com/office/drawing/2014/main" id="{CDB2655F-7213-4929-857C-C650564F0AA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63724" y="4952271"/>
            <a:ext cx="278427" cy="278427"/>
          </a:xfrm>
          <a:prstGeom prst="rect">
            <a:avLst/>
          </a:prstGeom>
        </p:spPr>
      </p:pic>
      <p:sp>
        <p:nvSpPr>
          <p:cNvPr id="20" name="Text Placeholder 19">
            <a:extLst>
              <a:ext uri="{FF2B5EF4-FFF2-40B4-BE49-F238E27FC236}">
                <a16:creationId xmlns:a16="http://schemas.microsoft.com/office/drawing/2014/main" id="{617BD3B1-2C0C-4AA8-957C-D0B678ECF1CF}"/>
              </a:ext>
            </a:extLst>
          </p:cNvPr>
          <p:cNvSpPr>
            <a:spLocks noGrp="1"/>
          </p:cNvSpPr>
          <p:nvPr>
            <p:ph type="body" sz="quarter" idx="10" hasCustomPrompt="1"/>
          </p:nvPr>
        </p:nvSpPr>
        <p:spPr>
          <a:xfrm>
            <a:off x="419100" y="971550"/>
            <a:ext cx="3914775" cy="1608806"/>
          </a:xfrm>
        </p:spPr>
        <p:txBody>
          <a:bodyPr>
            <a:noAutofit/>
          </a:bodyPr>
          <a:lstStyle>
            <a:lvl1pPr>
              <a:defRPr sz="2800">
                <a:solidFill>
                  <a:srgbClr val="2C5697"/>
                </a:solidFill>
              </a:defRPr>
            </a:lvl1pPr>
            <a:lvl2pPr>
              <a:defRPr sz="2800"/>
            </a:lvl2pPr>
            <a:lvl3pPr>
              <a:defRPr sz="2800"/>
            </a:lvl3pPr>
            <a:lvl4pPr>
              <a:defRPr sz="2800"/>
            </a:lvl4pPr>
            <a:lvl5pPr>
              <a:defRPr sz="2800"/>
            </a:lvl5pPr>
          </a:lstStyle>
          <a:p>
            <a:pPr lvl="0"/>
            <a:r>
              <a:rPr lang="et-EE"/>
              <a:t>HEADING</a:t>
            </a:r>
            <a:endParaRPr lang="en-US"/>
          </a:p>
        </p:txBody>
      </p:sp>
      <p:sp>
        <p:nvSpPr>
          <p:cNvPr id="22" name="TextBox 21">
            <a:extLst>
              <a:ext uri="{FF2B5EF4-FFF2-40B4-BE49-F238E27FC236}">
                <a16:creationId xmlns:a16="http://schemas.microsoft.com/office/drawing/2014/main" id="{5806514F-C9EF-491D-B0CC-246C6B60DD80}"/>
              </a:ext>
            </a:extLst>
          </p:cNvPr>
          <p:cNvSpPr txBox="1">
            <a:spLocks/>
          </p:cNvSpPr>
          <p:nvPr userDrawn="1"/>
        </p:nvSpPr>
        <p:spPr>
          <a:xfrm>
            <a:off x="503959" y="3769090"/>
            <a:ext cx="374218" cy="1769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600" b="0" i="0" u="none" strike="noStrike" kern="1200" cap="none" spc="0" normalizeH="0" baseline="0" noProof="0">
                <a:ln>
                  <a:noFill/>
                </a:ln>
                <a:solidFill>
                  <a:prstClr val="white"/>
                </a:solidFill>
                <a:effectLst/>
                <a:uLnTx/>
                <a:uFillTx/>
                <a:latin typeface="Rubik Medium" panose="00000600000000000000" pitchFamily="2" charset="-79"/>
                <a:ea typeface="+mn-ea"/>
                <a:cs typeface="Rubik Medium" panose="00000600000000000000" pitchFamily="2" charset="-79"/>
              </a:rPr>
              <a:t>www</a:t>
            </a:r>
          </a:p>
        </p:txBody>
      </p:sp>
      <p:sp>
        <p:nvSpPr>
          <p:cNvPr id="23" name="Arrow: Right 22">
            <a:extLst>
              <a:ext uri="{FF2B5EF4-FFF2-40B4-BE49-F238E27FC236}">
                <a16:creationId xmlns:a16="http://schemas.microsoft.com/office/drawing/2014/main" id="{2CEC7468-C97B-4399-8B8E-36DA04DB561F}"/>
              </a:ext>
            </a:extLst>
          </p:cNvPr>
          <p:cNvSpPr/>
          <p:nvPr userDrawn="1"/>
        </p:nvSpPr>
        <p:spPr>
          <a:xfrm rot="13212661">
            <a:off x="757187" y="3879781"/>
            <a:ext cx="140944" cy="118823"/>
          </a:xfrm>
          <a:prstGeom prst="rightArrow">
            <a:avLst>
              <a:gd name="adj1" fmla="val 37726"/>
              <a:gd name="adj2" fmla="val 77310"/>
            </a:avLst>
          </a:prstGeom>
          <a:solidFill>
            <a:schemeClr val="bg1"/>
          </a:solidFill>
          <a:ln w="12700">
            <a:solidFill>
              <a:srgbClr val="2C5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7198689B-873B-44F3-9B2D-6A33E58338FC}"/>
              </a:ext>
            </a:extLst>
          </p:cNvPr>
          <p:cNvGrpSpPr/>
          <p:nvPr userDrawn="1"/>
        </p:nvGrpSpPr>
        <p:grpSpPr>
          <a:xfrm>
            <a:off x="503959" y="3727880"/>
            <a:ext cx="394172" cy="278427"/>
            <a:chOff x="503959" y="3727880"/>
            <a:chExt cx="394172" cy="278427"/>
          </a:xfrm>
        </p:grpSpPr>
        <p:sp>
          <p:nvSpPr>
            <p:cNvPr id="25" name="Oval 24">
              <a:extLst>
                <a:ext uri="{FF2B5EF4-FFF2-40B4-BE49-F238E27FC236}">
                  <a16:creationId xmlns:a16="http://schemas.microsoft.com/office/drawing/2014/main" id="{C9C5665F-CE0B-4BD1-B22D-7CF88F15C6BC}"/>
                </a:ext>
              </a:extLst>
            </p:cNvPr>
            <p:cNvSpPr/>
            <p:nvPr/>
          </p:nvSpPr>
          <p:spPr>
            <a:xfrm>
              <a:off x="554107" y="3727880"/>
              <a:ext cx="278427" cy="27842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A1A8C25-9427-4E64-9186-918920A325D8}"/>
                </a:ext>
              </a:extLst>
            </p:cNvPr>
            <p:cNvSpPr txBox="1">
              <a:spLocks/>
            </p:cNvSpPr>
            <p:nvPr/>
          </p:nvSpPr>
          <p:spPr>
            <a:xfrm>
              <a:off x="503959" y="3769090"/>
              <a:ext cx="374218" cy="1769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600" b="0" i="0" u="none" strike="noStrike" kern="1200" cap="none" spc="0" normalizeH="0" baseline="0" noProof="0">
                  <a:ln>
                    <a:noFill/>
                  </a:ln>
                  <a:solidFill>
                    <a:prstClr val="white"/>
                  </a:solidFill>
                  <a:effectLst/>
                  <a:uLnTx/>
                  <a:uFillTx/>
                  <a:latin typeface="Rubik Medium" panose="00000600000000000000" pitchFamily="2" charset="-79"/>
                  <a:ea typeface="+mn-ea"/>
                  <a:cs typeface="Rubik Medium" panose="00000600000000000000" pitchFamily="2" charset="-79"/>
                </a:rPr>
                <a:t>www</a:t>
              </a:r>
            </a:p>
          </p:txBody>
        </p:sp>
        <p:sp>
          <p:nvSpPr>
            <p:cNvPr id="27" name="Arrow: Right 26">
              <a:extLst>
                <a:ext uri="{FF2B5EF4-FFF2-40B4-BE49-F238E27FC236}">
                  <a16:creationId xmlns:a16="http://schemas.microsoft.com/office/drawing/2014/main" id="{5D8A8EEC-EB70-436D-B611-46AE87FEDEA1}"/>
                </a:ext>
              </a:extLst>
            </p:cNvPr>
            <p:cNvSpPr/>
            <p:nvPr/>
          </p:nvSpPr>
          <p:spPr>
            <a:xfrm rot="13212661">
              <a:off x="757187" y="3879781"/>
              <a:ext cx="140944" cy="118823"/>
            </a:xfrm>
            <a:prstGeom prst="rightArrow">
              <a:avLst>
                <a:gd name="adj1" fmla="val 37726"/>
                <a:gd name="adj2" fmla="val 77310"/>
              </a:avLst>
            </a:prstGeom>
            <a:solidFill>
              <a:schemeClr val="bg1"/>
            </a:solidFill>
            <a:ln w="12700">
              <a:solidFill>
                <a:srgbClr val="2C5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99849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0439F8-FF35-44F5-BD26-74F3025E73C3}" type="datetimeFigureOut">
              <a:rPr lang="et-EE" smtClean="0"/>
              <a:t>18.09.2026</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B6BA8F9B-5016-44CA-A16A-937F8116E870}" type="slidenum">
              <a:rPr lang="et-EE" smtClean="0"/>
              <a:t>‹#›</a:t>
            </a:fld>
            <a:endParaRPr lang="et-EE"/>
          </a:p>
        </p:txBody>
      </p:sp>
    </p:spTree>
    <p:extLst>
      <p:ext uri="{BB962C8B-B14F-4D97-AF65-F5344CB8AC3E}">
        <p14:creationId xmlns:p14="http://schemas.microsoft.com/office/powerpoint/2010/main" val="2695017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EFD498-4FE1-4F2D-A234-C1FEAB8B3B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t-EE"/>
          </a:p>
        </p:txBody>
      </p:sp>
      <p:sp>
        <p:nvSpPr>
          <p:cNvPr id="3" name="Text Placeholder 2">
            <a:extLst>
              <a:ext uri="{FF2B5EF4-FFF2-40B4-BE49-F238E27FC236}">
                <a16:creationId xmlns:a16="http://schemas.microsoft.com/office/drawing/2014/main" id="{01078359-BFE9-43E9-A708-15E521138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83509421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Lst>
  <p:txStyles>
    <p:titleStyle>
      <a:lvl1pPr algn="l" defTabSz="914400" rtl="0" eaLnBrk="1" latinLnBrk="0" hangingPunct="1">
        <a:lnSpc>
          <a:spcPct val="90000"/>
        </a:lnSpc>
        <a:spcBef>
          <a:spcPct val="0"/>
        </a:spcBef>
        <a:buNone/>
        <a:defRPr sz="2800" kern="1200">
          <a:solidFill>
            <a:srgbClr val="2C5697"/>
          </a:solidFill>
          <a:latin typeface="Rubik" panose="00000500000000000000" pitchFamily="2" charset="-79"/>
          <a:ea typeface="+mj-ea"/>
          <a:cs typeface="Rubik" panose="00000500000000000000" pitchFamily="2" charset="-79"/>
        </a:defRPr>
      </a:lvl1pPr>
    </p:titleStyle>
    <p:bodyStyle>
      <a:lvl1pPr marL="0" indent="0" algn="l" defTabSz="914400" rtl="0" eaLnBrk="1" latinLnBrk="0" hangingPunct="1">
        <a:lnSpc>
          <a:spcPct val="90000"/>
        </a:lnSpc>
        <a:spcBef>
          <a:spcPts val="1000"/>
        </a:spcBef>
        <a:buClr>
          <a:srgbClr val="2C5697"/>
        </a:buClr>
        <a:buSzPct val="118000"/>
        <a:buFont typeface="Tahoma" panose="020B0604030504040204" pitchFamily="34" charset="0"/>
        <a:buNone/>
        <a:defRPr sz="1800" kern="1200">
          <a:solidFill>
            <a:schemeClr val="tx1">
              <a:lumMod val="65000"/>
              <a:lumOff val="35000"/>
            </a:schemeClr>
          </a:solidFill>
          <a:latin typeface="Rubik" panose="00000500000000000000" pitchFamily="2" charset="-79"/>
          <a:ea typeface="+mn-ea"/>
          <a:cs typeface="Rubik" panose="00000500000000000000" pitchFamily="2" charset="-79"/>
        </a:defRPr>
      </a:lvl1pPr>
      <a:lvl2pPr marL="6858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2pPr>
      <a:lvl3pPr marL="11430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3pPr>
      <a:lvl4pPr marL="16002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4pPr>
      <a:lvl5pPr marL="20574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f"/><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16.xml"/><Relationship Id="rId6" Type="http://schemas.openxmlformats.org/officeDocument/2006/relationships/image" Target="../media/image29.tiff"/><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4.png"/><Relationship Id="rId7" Type="http://schemas.openxmlformats.org/officeDocument/2006/relationships/image" Target="../media/image34.tiff"/><Relationship Id="rId2" Type="http://schemas.openxmlformats.org/officeDocument/2006/relationships/image" Target="../media/image31.png"/><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0.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6FFA56-A5E6-5FD3-029C-ECAC8C679735}"/>
              </a:ext>
            </a:extLst>
          </p:cNvPr>
          <p:cNvSpPr>
            <a:spLocks noGrp="1"/>
          </p:cNvSpPr>
          <p:nvPr>
            <p:ph type="body" sz="quarter" idx="10"/>
          </p:nvPr>
        </p:nvSpPr>
        <p:spPr>
          <a:xfrm>
            <a:off x="548441" y="4039174"/>
            <a:ext cx="7981363" cy="1498600"/>
          </a:xfrm>
        </p:spPr>
        <p:txBody>
          <a:bodyPr/>
          <a:lstStyle/>
          <a:p>
            <a:r>
              <a:rPr lang="en-US"/>
              <a:t>Piia Post</a:t>
            </a:r>
            <a:r>
              <a:rPr lang="en-US" baseline="30000"/>
              <a:t>1</a:t>
            </a:r>
            <a:r>
              <a:rPr lang="en-US"/>
              <a:t>, </a:t>
            </a:r>
            <a:r>
              <a:rPr lang="et-EE"/>
              <a:t>Mattias </a:t>
            </a:r>
            <a:r>
              <a:rPr lang="et-EE" err="1"/>
              <a:t>Rennel</a:t>
            </a:r>
            <a:r>
              <a:rPr lang="en-US" baseline="30000"/>
              <a:t>1</a:t>
            </a:r>
            <a:r>
              <a:rPr lang="et-EE"/>
              <a:t>, Hannes </a:t>
            </a:r>
            <a:r>
              <a:rPr lang="et-EE" err="1"/>
              <a:t>Keernik</a:t>
            </a:r>
            <a:r>
              <a:rPr lang="en-US" baseline="30000"/>
              <a:t>1</a:t>
            </a:r>
            <a:r>
              <a:rPr lang="et-EE"/>
              <a:t>, </a:t>
            </a:r>
            <a:r>
              <a:rPr lang="en-US"/>
              <a:t>Andreas Lehmann</a:t>
            </a:r>
            <a:r>
              <a:rPr lang="en-US" baseline="30000"/>
              <a:t>2</a:t>
            </a:r>
            <a:r>
              <a:rPr lang="en-US"/>
              <a:t> </a:t>
            </a:r>
            <a:endParaRPr lang="et-EE"/>
          </a:p>
          <a:p>
            <a:r>
              <a:rPr lang="en-US" baseline="30000"/>
              <a:t>1</a:t>
            </a:r>
            <a:r>
              <a:rPr lang="en-US"/>
              <a:t> Institute of Physics, University of Tartu, Tartu, Estonia (piia.post@ut.ee)</a:t>
            </a:r>
            <a:endParaRPr lang="et-EE"/>
          </a:p>
          <a:p>
            <a:r>
              <a:rPr lang="en-US" baseline="30000"/>
              <a:t>2</a:t>
            </a:r>
            <a:r>
              <a:rPr lang="en-US"/>
              <a:t> GEOMAR Helmholtz Centre for Ocean Research, Kiel, Germany</a:t>
            </a:r>
            <a:endParaRPr lang="et-EE"/>
          </a:p>
          <a:p>
            <a:endParaRPr lang="et-EE"/>
          </a:p>
        </p:txBody>
      </p:sp>
      <p:sp>
        <p:nvSpPr>
          <p:cNvPr id="2" name="Title 1">
            <a:extLst>
              <a:ext uri="{FF2B5EF4-FFF2-40B4-BE49-F238E27FC236}">
                <a16:creationId xmlns:a16="http://schemas.microsoft.com/office/drawing/2014/main" id="{90DEEC91-D19C-5B4D-C1F6-D8EF517E5C42}"/>
              </a:ext>
            </a:extLst>
          </p:cNvPr>
          <p:cNvSpPr>
            <a:spLocks noGrp="1"/>
          </p:cNvSpPr>
          <p:nvPr>
            <p:ph type="title"/>
          </p:nvPr>
        </p:nvSpPr>
        <p:spPr>
          <a:xfrm>
            <a:off x="519004" y="2790190"/>
            <a:ext cx="7606741" cy="977155"/>
          </a:xfrm>
        </p:spPr>
        <p:txBody>
          <a:bodyPr>
            <a:normAutofit/>
          </a:bodyPr>
          <a:lstStyle/>
          <a:p>
            <a:r>
              <a:rPr lang="en-US"/>
              <a:t>Linking Variability in Baltic Sea Volume to Atmospheric Circulation</a:t>
            </a:r>
            <a:endParaRPr lang="et-EE"/>
          </a:p>
        </p:txBody>
      </p:sp>
      <p:sp>
        <p:nvSpPr>
          <p:cNvPr id="9" name="Picture Placeholder 8">
            <a:extLst>
              <a:ext uri="{FF2B5EF4-FFF2-40B4-BE49-F238E27FC236}">
                <a16:creationId xmlns:a16="http://schemas.microsoft.com/office/drawing/2014/main" id="{E28DC3C6-8FE4-1ABF-785A-607460BB9FA1}"/>
              </a:ext>
            </a:extLst>
          </p:cNvPr>
          <p:cNvSpPr>
            <a:spLocks noGrp="1"/>
          </p:cNvSpPr>
          <p:nvPr>
            <p:ph type="pic" sz="quarter" idx="16"/>
          </p:nvPr>
        </p:nvSpPr>
        <p:spPr/>
        <p:txBody>
          <a:bodyPr/>
          <a:lstStyle/>
          <a:p>
            <a:endParaRPr lang="et-EE"/>
          </a:p>
        </p:txBody>
      </p:sp>
      <p:sp>
        <p:nvSpPr>
          <p:cNvPr id="5" name="AutoShape 2" descr="GEOMAR"/>
          <p:cNvSpPr>
            <a:spLocks noChangeAspect="1" noChangeArrowheads="1"/>
          </p:cNvSpPr>
          <p:nvPr/>
        </p:nvSpPr>
        <p:spPr bwMode="auto">
          <a:xfrm>
            <a:off x="6180989" y="115494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t-EE"/>
          </a:p>
        </p:txBody>
      </p:sp>
      <p:pic>
        <p:nvPicPr>
          <p:cNvPr id="11" name="Picture 3"/>
          <p:cNvPicPr>
            <a:picLocks/>
          </p:cNvPicPr>
          <p:nvPr/>
        </p:nvPicPr>
        <p:blipFill>
          <a:blip r:embed="rId2"/>
          <a:srcRect/>
          <a:stretch>
            <a:fillRect/>
          </a:stretch>
        </p:blipFill>
        <p:spPr bwMode="auto">
          <a:xfrm>
            <a:off x="11037035" y="5515074"/>
            <a:ext cx="969010" cy="1189990"/>
          </a:xfrm>
          <a:prstGeom prst="rect">
            <a:avLst/>
          </a:prstGeom>
          <a:noFill/>
        </p:spPr>
      </p:pic>
      <p:pic>
        <p:nvPicPr>
          <p:cNvPr id="12" name="image5.png"/>
          <p:cNvPicPr>
            <a:picLocks noChangeAspect="1"/>
          </p:cNvPicPr>
          <p:nvPr/>
        </p:nvPicPr>
        <p:blipFill>
          <a:blip r:embed="rId3"/>
          <a:stretch>
            <a:fillRect/>
          </a:stretch>
        </p:blipFill>
        <p:spPr>
          <a:xfrm>
            <a:off x="10111776" y="4326257"/>
            <a:ext cx="1984066" cy="797267"/>
          </a:xfrm>
          <a:prstGeom prst="rect">
            <a:avLst/>
          </a:prstGeom>
          <a:ln w="12700">
            <a:miter lim="400000"/>
          </a:ln>
        </p:spPr>
      </p:pic>
      <p:sp>
        <p:nvSpPr>
          <p:cNvPr id="4" name="TextBox 3">
            <a:extLst>
              <a:ext uri="{FF2B5EF4-FFF2-40B4-BE49-F238E27FC236}">
                <a16:creationId xmlns:a16="http://schemas.microsoft.com/office/drawing/2014/main" id="{0FEB50CE-A30F-52BC-E8E1-2697F58C3EFF}"/>
              </a:ext>
            </a:extLst>
          </p:cNvPr>
          <p:cNvSpPr txBox="1"/>
          <p:nvPr/>
        </p:nvSpPr>
        <p:spPr>
          <a:xfrm>
            <a:off x="6485789" y="6425789"/>
            <a:ext cx="3120572" cy="369332"/>
          </a:xfrm>
          <a:prstGeom prst="rect">
            <a:avLst/>
          </a:prstGeom>
          <a:noFill/>
        </p:spPr>
        <p:txBody>
          <a:bodyPr wrap="square" rtlCol="0">
            <a:spAutoFit/>
          </a:bodyPr>
          <a:lstStyle/>
          <a:p>
            <a:r>
              <a:rPr lang="et-EE"/>
              <a:t>EMS Utrecht, September 2026</a:t>
            </a:r>
            <a:endParaRPr lang="en-EE"/>
          </a:p>
        </p:txBody>
      </p:sp>
      <p:pic>
        <p:nvPicPr>
          <p:cNvPr id="7" name="Picture 6">
            <a:extLst>
              <a:ext uri="{FF2B5EF4-FFF2-40B4-BE49-F238E27FC236}">
                <a16:creationId xmlns:a16="http://schemas.microsoft.com/office/drawing/2014/main" id="{F10D15D0-6C07-7E4D-7AEA-91E90C9C1CF7}"/>
              </a:ext>
            </a:extLst>
          </p:cNvPr>
          <p:cNvPicPr>
            <a:picLocks noChangeAspect="1"/>
          </p:cNvPicPr>
          <p:nvPr/>
        </p:nvPicPr>
        <p:blipFill>
          <a:blip r:embed="rId4"/>
          <a:stretch>
            <a:fillRect/>
          </a:stretch>
        </p:blipFill>
        <p:spPr>
          <a:xfrm>
            <a:off x="0" y="6157542"/>
            <a:ext cx="1774090" cy="609653"/>
          </a:xfrm>
          <a:prstGeom prst="rect">
            <a:avLst/>
          </a:prstGeom>
        </p:spPr>
      </p:pic>
      <p:pic>
        <p:nvPicPr>
          <p:cNvPr id="10" name="Picture 9">
            <a:extLst>
              <a:ext uri="{FF2B5EF4-FFF2-40B4-BE49-F238E27FC236}">
                <a16:creationId xmlns:a16="http://schemas.microsoft.com/office/drawing/2014/main" id="{05FF7801-ED27-F641-3857-28F95C474B0D}"/>
              </a:ext>
            </a:extLst>
          </p:cNvPr>
          <p:cNvPicPr>
            <a:picLocks noChangeAspect="1"/>
          </p:cNvPicPr>
          <p:nvPr/>
        </p:nvPicPr>
        <p:blipFill>
          <a:blip r:embed="rId5"/>
          <a:stretch>
            <a:fillRect/>
          </a:stretch>
        </p:blipFill>
        <p:spPr>
          <a:xfrm>
            <a:off x="1851521" y="6255087"/>
            <a:ext cx="2334970" cy="512108"/>
          </a:xfrm>
          <a:prstGeom prst="rect">
            <a:avLst/>
          </a:prstGeom>
          <a:solidFill>
            <a:schemeClr val="bg1"/>
          </a:solidFill>
        </p:spPr>
      </p:pic>
      <p:pic>
        <p:nvPicPr>
          <p:cNvPr id="14" name="Picture 13">
            <a:extLst>
              <a:ext uri="{FF2B5EF4-FFF2-40B4-BE49-F238E27FC236}">
                <a16:creationId xmlns:a16="http://schemas.microsoft.com/office/drawing/2014/main" id="{4946BD24-6386-C175-38BE-9CBADA1145AF}"/>
              </a:ext>
            </a:extLst>
          </p:cNvPr>
          <p:cNvPicPr>
            <a:picLocks noChangeAspect="1"/>
          </p:cNvPicPr>
          <p:nvPr/>
        </p:nvPicPr>
        <p:blipFill>
          <a:blip r:embed="rId6"/>
          <a:stretch>
            <a:fillRect/>
          </a:stretch>
        </p:blipFill>
        <p:spPr>
          <a:xfrm>
            <a:off x="4322374" y="6084384"/>
            <a:ext cx="999831" cy="682811"/>
          </a:xfrm>
          <a:prstGeom prst="rect">
            <a:avLst/>
          </a:prstGeom>
        </p:spPr>
      </p:pic>
    </p:spTree>
    <p:extLst>
      <p:ext uri="{BB962C8B-B14F-4D97-AF65-F5344CB8AC3E}">
        <p14:creationId xmlns:p14="http://schemas.microsoft.com/office/powerpoint/2010/main" val="345508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CF5EEB-9E84-4C6B-E88C-5A070347D4EA}"/>
              </a:ext>
            </a:extLst>
          </p:cNvPr>
          <p:cNvSpPr>
            <a:spLocks noGrp="1"/>
          </p:cNvSpPr>
          <p:nvPr>
            <p:ph type="body" sz="quarter" idx="10"/>
          </p:nvPr>
        </p:nvSpPr>
        <p:spPr>
          <a:xfrm>
            <a:off x="487361" y="1416874"/>
            <a:ext cx="7099300" cy="4495800"/>
          </a:xfrm>
        </p:spPr>
        <p:txBody>
          <a:bodyPr>
            <a:noAutofit/>
          </a:bodyPr>
          <a:lstStyle/>
          <a:p>
            <a:pPr marL="285750" indent="-285750">
              <a:lnSpc>
                <a:spcPct val="100000"/>
              </a:lnSpc>
              <a:spcBef>
                <a:spcPts val="2200"/>
              </a:spcBef>
              <a:buFont typeface="Wingdings" pitchFamily="2" charset="2"/>
              <a:buChar char="Ø"/>
            </a:pPr>
            <a:r>
              <a:rPr lang="en-US" sz="2400" dirty="0">
                <a:latin typeface="+mn-lt"/>
              </a:rPr>
              <a:t>The sea integrates atmospheric circulation variability and reflects long-term changes in circulation patterns.</a:t>
            </a:r>
            <a:endParaRPr lang="et-EE" sz="2400" dirty="0">
              <a:latin typeface="+mn-lt"/>
            </a:endParaRPr>
          </a:p>
          <a:p>
            <a:pPr marL="285750" indent="-285750">
              <a:lnSpc>
                <a:spcPct val="100000"/>
              </a:lnSpc>
              <a:spcBef>
                <a:spcPts val="2200"/>
              </a:spcBef>
              <a:buFont typeface="Wingdings" pitchFamily="2" charset="2"/>
              <a:buChar char="Ø"/>
            </a:pPr>
            <a:r>
              <a:rPr lang="en-US" sz="2400" dirty="0">
                <a:latin typeface="+mn-lt"/>
              </a:rPr>
              <a:t>The volume of the Baltic Sea and its exchange of water with the North Sea are strongly driven by atmospheric forcing.</a:t>
            </a:r>
            <a:endParaRPr lang="et-EE" sz="2400" dirty="0">
              <a:latin typeface="+mn-lt"/>
            </a:endParaRPr>
          </a:p>
          <a:p>
            <a:pPr marL="285750" indent="-285750">
              <a:lnSpc>
                <a:spcPct val="100000"/>
              </a:lnSpc>
              <a:spcBef>
                <a:spcPts val="2200"/>
              </a:spcBef>
              <a:buFont typeface="Wingdings" pitchFamily="2" charset="2"/>
              <a:buChar char="Ø"/>
            </a:pPr>
            <a:r>
              <a:rPr lang="en-US" sz="2400" dirty="0">
                <a:latin typeface="+mn-lt"/>
              </a:rPr>
              <a:t>Major Baltic Inflows bring saline North Sea water into the Baltic Sea and are essential for ventilating the deep basins, sustaining oxygen-rich conditions and supporting marine life.</a:t>
            </a:r>
            <a:endParaRPr lang="en-EE" sz="2400" dirty="0">
              <a:latin typeface="+mn-lt"/>
            </a:endParaRPr>
          </a:p>
        </p:txBody>
      </p:sp>
      <p:sp>
        <p:nvSpPr>
          <p:cNvPr id="3" name="Title 2">
            <a:extLst>
              <a:ext uri="{FF2B5EF4-FFF2-40B4-BE49-F238E27FC236}">
                <a16:creationId xmlns:a16="http://schemas.microsoft.com/office/drawing/2014/main" id="{CCA7CF5E-161F-229A-C990-0A2CE5DECD57}"/>
              </a:ext>
            </a:extLst>
          </p:cNvPr>
          <p:cNvSpPr>
            <a:spLocks noGrp="1"/>
          </p:cNvSpPr>
          <p:nvPr>
            <p:ph type="title"/>
          </p:nvPr>
        </p:nvSpPr>
        <p:spPr>
          <a:xfrm>
            <a:off x="749298" y="475704"/>
            <a:ext cx="6575426" cy="1271917"/>
          </a:xfrm>
        </p:spPr>
        <p:txBody>
          <a:bodyPr anchor="t">
            <a:normAutofit/>
          </a:bodyPr>
          <a:lstStyle/>
          <a:p>
            <a:r>
              <a:rPr lang="en-EE" dirty="0"/>
              <a:t>Motivation</a:t>
            </a:r>
          </a:p>
        </p:txBody>
      </p:sp>
      <p:sp>
        <p:nvSpPr>
          <p:cNvPr id="4" name="Picture Placeholder 3"/>
          <p:cNvSpPr>
            <a:spLocks noGrp="1"/>
          </p:cNvSpPr>
          <p:nvPr>
            <p:ph type="pic" sz="quarter" idx="13"/>
          </p:nvPr>
        </p:nvSpPr>
        <p:spPr/>
        <p:txBody>
          <a:bodyPr/>
          <a:lstStyle/>
          <a:p>
            <a:endParaRPr lang="et-EE"/>
          </a:p>
        </p:txBody>
      </p:sp>
    </p:spTree>
    <p:extLst>
      <p:ext uri="{BB962C8B-B14F-4D97-AF65-F5344CB8AC3E}">
        <p14:creationId xmlns:p14="http://schemas.microsoft.com/office/powerpoint/2010/main" val="328632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1728-D6A5-353A-1D48-16C15E0EFA87}"/>
              </a:ext>
            </a:extLst>
          </p:cNvPr>
          <p:cNvSpPr>
            <a:spLocks noGrp="1"/>
          </p:cNvSpPr>
          <p:nvPr>
            <p:ph type="ctrTitle"/>
          </p:nvPr>
        </p:nvSpPr>
        <p:spPr>
          <a:xfrm rot="16200000">
            <a:off x="3125435" y="3735488"/>
            <a:ext cx="4873625" cy="1056468"/>
          </a:xfrm>
        </p:spPr>
        <p:txBody>
          <a:bodyPr>
            <a:normAutofit/>
          </a:bodyPr>
          <a:lstStyle/>
          <a:p>
            <a:r>
              <a:rPr lang="et-EE" b="1" err="1"/>
              <a:t>Wetterlagen</a:t>
            </a:r>
            <a:r>
              <a:rPr lang="et-EE" b="1"/>
              <a:t>- und </a:t>
            </a:r>
            <a:r>
              <a:rPr lang="et-EE" b="1" err="1"/>
              <a:t>Sturmklassifizierung</a:t>
            </a:r>
            <a:endParaRPr lang="et-EE"/>
          </a:p>
        </p:txBody>
      </p:sp>
      <p:pic>
        <p:nvPicPr>
          <p:cNvPr id="5" name="Picture 4">
            <a:extLst>
              <a:ext uri="{FF2B5EF4-FFF2-40B4-BE49-F238E27FC236}">
                <a16:creationId xmlns:a16="http://schemas.microsoft.com/office/drawing/2014/main" id="{6BBC9396-3490-DDC2-93A9-4AAFD7892775}"/>
              </a:ext>
            </a:extLst>
          </p:cNvPr>
          <p:cNvPicPr>
            <a:picLocks noChangeAspect="1"/>
          </p:cNvPicPr>
          <p:nvPr/>
        </p:nvPicPr>
        <p:blipFill>
          <a:blip r:embed="rId2"/>
          <a:stretch>
            <a:fillRect/>
          </a:stretch>
        </p:blipFill>
        <p:spPr>
          <a:xfrm>
            <a:off x="121091" y="569431"/>
            <a:ext cx="3402869" cy="6548432"/>
          </a:xfrm>
          <a:prstGeom prst="rect">
            <a:avLst/>
          </a:prstGeom>
        </p:spPr>
      </p:pic>
      <p:pic>
        <p:nvPicPr>
          <p:cNvPr id="6" name="Picture 5">
            <a:extLst>
              <a:ext uri="{FF2B5EF4-FFF2-40B4-BE49-F238E27FC236}">
                <a16:creationId xmlns:a16="http://schemas.microsoft.com/office/drawing/2014/main" id="{7763D347-D5EA-BB1F-6B51-DD796E04BFE3}"/>
              </a:ext>
            </a:extLst>
          </p:cNvPr>
          <p:cNvPicPr>
            <a:picLocks noChangeAspect="1"/>
          </p:cNvPicPr>
          <p:nvPr/>
        </p:nvPicPr>
        <p:blipFill>
          <a:blip r:embed="rId3"/>
          <a:stretch>
            <a:fillRect/>
          </a:stretch>
        </p:blipFill>
        <p:spPr>
          <a:xfrm>
            <a:off x="6325394" y="-12422"/>
            <a:ext cx="6094512" cy="6858000"/>
          </a:xfrm>
          <a:prstGeom prst="rect">
            <a:avLst/>
          </a:prstGeom>
        </p:spPr>
      </p:pic>
      <p:sp>
        <p:nvSpPr>
          <p:cNvPr id="8" name="TextBox 7">
            <a:extLst>
              <a:ext uri="{FF2B5EF4-FFF2-40B4-BE49-F238E27FC236}">
                <a16:creationId xmlns:a16="http://schemas.microsoft.com/office/drawing/2014/main" id="{197F84B6-2AFC-ACEF-DDB0-68B33EF7B11D}"/>
              </a:ext>
            </a:extLst>
          </p:cNvPr>
          <p:cNvSpPr txBox="1"/>
          <p:nvPr/>
        </p:nvSpPr>
        <p:spPr>
          <a:xfrm>
            <a:off x="1369538" y="6476246"/>
            <a:ext cx="60940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a:ln>
                  <a:noFill/>
                </a:ln>
                <a:solidFill>
                  <a:prstClr val="black"/>
                </a:solidFill>
                <a:effectLst/>
                <a:uLnTx/>
                <a:uFillTx/>
                <a:latin typeface="Calibri" panose="020F0502020204030204"/>
                <a:ea typeface="+mn-ea"/>
                <a:cs typeface="+mn-cs"/>
              </a:rPr>
              <a:t>https://www.bsh.de/</a:t>
            </a:r>
          </a:p>
        </p:txBody>
      </p:sp>
      <p:pic>
        <p:nvPicPr>
          <p:cNvPr id="4" name="Picture 3">
            <a:extLst>
              <a:ext uri="{FF2B5EF4-FFF2-40B4-BE49-F238E27FC236}">
                <a16:creationId xmlns:a16="http://schemas.microsoft.com/office/drawing/2014/main" id="{52D9A07D-0123-0E04-23C4-077EE23A9B45}"/>
              </a:ext>
            </a:extLst>
          </p:cNvPr>
          <p:cNvPicPr>
            <a:picLocks noChangeAspect="1"/>
          </p:cNvPicPr>
          <p:nvPr/>
        </p:nvPicPr>
        <p:blipFill>
          <a:blip r:embed="rId4"/>
          <a:srcRect l="4727" r="7829"/>
          <a:stretch>
            <a:fillRect/>
          </a:stretch>
        </p:blipFill>
        <p:spPr>
          <a:xfrm>
            <a:off x="121092" y="0"/>
            <a:ext cx="6094512" cy="2388747"/>
          </a:xfrm>
          <a:prstGeom prst="rect">
            <a:avLst/>
          </a:prstGeom>
        </p:spPr>
      </p:pic>
      <p:sp>
        <p:nvSpPr>
          <p:cNvPr id="7" name="TextBox 6">
            <a:extLst>
              <a:ext uri="{FF2B5EF4-FFF2-40B4-BE49-F238E27FC236}">
                <a16:creationId xmlns:a16="http://schemas.microsoft.com/office/drawing/2014/main" id="{81D2CF4E-273E-F360-046B-384EEDD9967D}"/>
              </a:ext>
            </a:extLst>
          </p:cNvPr>
          <p:cNvSpPr txBox="1"/>
          <p:nvPr/>
        </p:nvSpPr>
        <p:spPr>
          <a:xfrm>
            <a:off x="1491916" y="2569945"/>
            <a:ext cx="3542097" cy="2031325"/>
          </a:xfrm>
          <a:prstGeom prst="rect">
            <a:avLst/>
          </a:prstGeom>
          <a:noFill/>
        </p:spPr>
        <p:txBody>
          <a:bodyPr wrap="square">
            <a:spAutoFit/>
          </a:bodyPr>
          <a:lstStyle/>
          <a:p>
            <a:r>
              <a:rPr lang="et-EE" err="1"/>
              <a:t>Datum</a:t>
            </a:r>
            <a:r>
              <a:rPr lang="et-EE"/>
              <a:t> </a:t>
            </a:r>
            <a:r>
              <a:rPr lang="et-EE" err="1"/>
              <a:t>Pegelstand</a:t>
            </a:r>
            <a:r>
              <a:rPr lang="et-EE"/>
              <a:t> </a:t>
            </a:r>
            <a:r>
              <a:rPr lang="et-EE" err="1"/>
              <a:t>Salzmenge</a:t>
            </a:r>
            <a:endParaRPr lang="et-EE"/>
          </a:p>
          <a:p>
            <a:r>
              <a:rPr lang="et-EE"/>
              <a:t>31. </a:t>
            </a:r>
            <a:r>
              <a:rPr lang="et-EE" err="1"/>
              <a:t>Januar</a:t>
            </a:r>
            <a:r>
              <a:rPr lang="et-EE"/>
              <a:t> 1937 - 61,5 cm 1,76 GT</a:t>
            </a:r>
          </a:p>
          <a:p>
            <a:r>
              <a:rPr lang="et-EE"/>
              <a:t>11. </a:t>
            </a:r>
            <a:r>
              <a:rPr lang="et-EE" err="1"/>
              <a:t>Februar</a:t>
            </a:r>
            <a:r>
              <a:rPr lang="et-EE"/>
              <a:t> 1947 - 62,0 cm 1,57 GT</a:t>
            </a:r>
          </a:p>
          <a:p>
            <a:r>
              <a:rPr lang="et-EE"/>
              <a:t>25. </a:t>
            </a:r>
            <a:r>
              <a:rPr lang="et-EE" err="1"/>
              <a:t>Februar</a:t>
            </a:r>
            <a:r>
              <a:rPr lang="et-EE"/>
              <a:t> 1954 - 61,2 cm 0,64 GT</a:t>
            </a:r>
          </a:p>
          <a:p>
            <a:r>
              <a:rPr lang="et-EE"/>
              <a:t>12. </a:t>
            </a:r>
            <a:r>
              <a:rPr lang="et-EE" err="1"/>
              <a:t>März</a:t>
            </a:r>
            <a:r>
              <a:rPr lang="et-EE"/>
              <a:t> 1972 - 63,9 cm 2,77 GT</a:t>
            </a:r>
          </a:p>
          <a:p>
            <a:r>
              <a:rPr lang="et-EE"/>
              <a:t>24. </a:t>
            </a:r>
            <a:r>
              <a:rPr lang="et-EE" err="1"/>
              <a:t>März</a:t>
            </a:r>
            <a:r>
              <a:rPr lang="et-EE"/>
              <a:t> 1980 - 61,2 cm 1,96 GT</a:t>
            </a:r>
          </a:p>
          <a:p>
            <a:r>
              <a:rPr lang="et-EE"/>
              <a:t>5. </a:t>
            </a:r>
            <a:r>
              <a:rPr lang="et-EE" err="1"/>
              <a:t>Februar</a:t>
            </a:r>
            <a:r>
              <a:rPr lang="et-EE"/>
              <a:t> 2026 - 67,4 cm ??</a:t>
            </a:r>
          </a:p>
        </p:txBody>
      </p:sp>
      <p:sp>
        <p:nvSpPr>
          <p:cNvPr id="11" name="TextBox 10">
            <a:extLst>
              <a:ext uri="{FF2B5EF4-FFF2-40B4-BE49-F238E27FC236}">
                <a16:creationId xmlns:a16="http://schemas.microsoft.com/office/drawing/2014/main" id="{76B8E0CA-A934-C127-1395-A4F770BF3AF2}"/>
              </a:ext>
            </a:extLst>
          </p:cNvPr>
          <p:cNvSpPr txBox="1"/>
          <p:nvPr/>
        </p:nvSpPr>
        <p:spPr>
          <a:xfrm>
            <a:off x="1491915" y="4709036"/>
            <a:ext cx="3542097" cy="923330"/>
          </a:xfrm>
          <a:prstGeom prst="rect">
            <a:avLst/>
          </a:prstGeom>
          <a:noFill/>
        </p:spPr>
        <p:txBody>
          <a:bodyPr wrap="square">
            <a:spAutoFit/>
          </a:bodyPr>
          <a:lstStyle/>
          <a:p>
            <a:r>
              <a:rPr lang="en-US"/>
              <a:t>This is the lowest water level ever observed at </a:t>
            </a:r>
            <a:r>
              <a:rPr lang="en-US" err="1"/>
              <a:t>Landsort</a:t>
            </a:r>
            <a:r>
              <a:rPr lang="en-US"/>
              <a:t> since continuous records began in 1886.</a:t>
            </a:r>
            <a:endParaRPr lang="et-EE"/>
          </a:p>
        </p:txBody>
      </p:sp>
    </p:spTree>
    <p:extLst>
      <p:ext uri="{BB962C8B-B14F-4D97-AF65-F5344CB8AC3E}">
        <p14:creationId xmlns:p14="http://schemas.microsoft.com/office/powerpoint/2010/main" val="830384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map of the world&#10;&#10;Description automatically generated">
            <a:extLst>
              <a:ext uri="{FF2B5EF4-FFF2-40B4-BE49-F238E27FC236}">
                <a16:creationId xmlns:a16="http://schemas.microsoft.com/office/drawing/2014/main" id="{61E11A0F-9B5A-5D3E-3894-91F68A861665}"/>
              </a:ext>
            </a:extLst>
          </p:cNvPr>
          <p:cNvPicPr>
            <a:picLocks noGrp="1" noChangeAspect="1"/>
          </p:cNvPicPr>
          <p:nvPr>
            <p:ph sz="quarter" idx="10"/>
          </p:nvPr>
        </p:nvPicPr>
        <p:blipFill>
          <a:blip r:embed="rId2" cstate="screen">
            <a:extLst>
              <a:ext uri="{28A0092B-C50C-407E-A947-70E740481C1C}">
                <a14:useLocalDpi xmlns:a14="http://schemas.microsoft.com/office/drawing/2010/main" val="0"/>
              </a:ext>
            </a:extLst>
          </a:blip>
          <a:srcRect/>
          <a:stretch/>
        </p:blipFill>
        <p:spPr>
          <a:xfrm>
            <a:off x="5261613" y="830242"/>
            <a:ext cx="7049370" cy="4753158"/>
          </a:xfrm>
        </p:spPr>
      </p:pic>
      <p:sp>
        <p:nvSpPr>
          <p:cNvPr id="2" name="Title 1">
            <a:extLst>
              <a:ext uri="{FF2B5EF4-FFF2-40B4-BE49-F238E27FC236}">
                <a16:creationId xmlns:a16="http://schemas.microsoft.com/office/drawing/2014/main" id="{A0441979-17E9-9665-0D34-357558EE61BB}"/>
              </a:ext>
            </a:extLst>
          </p:cNvPr>
          <p:cNvSpPr>
            <a:spLocks noGrp="1"/>
          </p:cNvSpPr>
          <p:nvPr>
            <p:ph type="ctrTitle"/>
          </p:nvPr>
        </p:nvSpPr>
        <p:spPr>
          <a:xfrm>
            <a:off x="477715" y="481386"/>
            <a:ext cx="6896100" cy="1056468"/>
          </a:xfrm>
        </p:spPr>
        <p:txBody>
          <a:bodyPr>
            <a:normAutofit fontScale="90000"/>
          </a:bodyPr>
          <a:lstStyle/>
          <a:p>
            <a:pPr>
              <a:lnSpc>
                <a:spcPct val="150000"/>
              </a:lnSpc>
            </a:pPr>
            <a:r>
              <a:rPr lang="en-GB"/>
              <a:t>FRAMEWORK</a:t>
            </a:r>
            <a:br>
              <a:rPr lang="en-GB"/>
            </a:br>
            <a:r>
              <a:rPr lang="en-GB"/>
              <a:t>l</a:t>
            </a:r>
            <a:r>
              <a:rPr lang="en-EE"/>
              <a:t>arge-scale atmospheric circulation =&gt; </a:t>
            </a:r>
            <a:br>
              <a:rPr lang="en-EE"/>
            </a:br>
            <a:r>
              <a:rPr lang="en-EE"/>
              <a:t>regional scale atmospheric circulation =&gt; </a:t>
            </a:r>
            <a:br>
              <a:rPr lang="en-EE"/>
            </a:br>
            <a:r>
              <a:rPr lang="et-EE" err="1"/>
              <a:t>water</a:t>
            </a:r>
            <a:r>
              <a:rPr lang="et-EE"/>
              <a:t> mass </a:t>
            </a:r>
            <a:r>
              <a:rPr lang="et-EE" err="1"/>
              <a:t>exchange</a:t>
            </a:r>
            <a:r>
              <a:rPr lang="en-EE"/>
              <a:t> in the Baltic Sea</a:t>
            </a:r>
          </a:p>
        </p:txBody>
      </p:sp>
      <p:sp>
        <p:nvSpPr>
          <p:cNvPr id="7" name="TextBox 6">
            <a:extLst>
              <a:ext uri="{FF2B5EF4-FFF2-40B4-BE49-F238E27FC236}">
                <a16:creationId xmlns:a16="http://schemas.microsoft.com/office/drawing/2014/main" id="{8AF22428-81DD-293F-800D-3D119DBEAB6A}"/>
              </a:ext>
            </a:extLst>
          </p:cNvPr>
          <p:cNvSpPr txBox="1"/>
          <p:nvPr/>
        </p:nvSpPr>
        <p:spPr>
          <a:xfrm>
            <a:off x="6096000" y="5658426"/>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EE" sz="1800" b="0" i="0" u="none" strike="noStrike" kern="1200" cap="none" spc="0" normalizeH="0" baseline="0" noProof="0">
                <a:ln>
                  <a:noFill/>
                </a:ln>
                <a:solidFill>
                  <a:srgbClr val="000000"/>
                </a:solidFill>
                <a:effectLst/>
                <a:uLnTx/>
                <a:uFillTx/>
                <a:latin typeface="Calibri" panose="020F0502020204030204"/>
                <a:ea typeface="Times New Roman" panose="02020603050405020304" pitchFamily="18" charset="0"/>
                <a:cs typeface="+mn-cs"/>
              </a:rPr>
              <a:t>Mean sea level pressure (MSLP) from ERA5 for DJF 1950–2022</a:t>
            </a:r>
            <a:r>
              <a:rPr kumimoji="0" lang="en-EE" sz="18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4" name="Picture 3">
            <a:extLst>
              <a:ext uri="{FF2B5EF4-FFF2-40B4-BE49-F238E27FC236}">
                <a16:creationId xmlns:a16="http://schemas.microsoft.com/office/drawing/2014/main" id="{5EA7C499-0F26-24C5-631E-A6DA8B4947D4}"/>
              </a:ext>
            </a:extLst>
          </p:cNvPr>
          <p:cNvPicPr>
            <a:picLocks noChangeAspect="1"/>
          </p:cNvPicPr>
          <p:nvPr/>
        </p:nvPicPr>
        <p:blipFill>
          <a:blip r:embed="rId3"/>
          <a:stretch>
            <a:fillRect/>
          </a:stretch>
        </p:blipFill>
        <p:spPr>
          <a:xfrm>
            <a:off x="146807" y="4000035"/>
            <a:ext cx="5570947" cy="2622672"/>
          </a:xfrm>
          <a:prstGeom prst="rect">
            <a:avLst/>
          </a:prstGeom>
        </p:spPr>
      </p:pic>
    </p:spTree>
    <p:extLst>
      <p:ext uri="{BB962C8B-B14F-4D97-AF65-F5344CB8AC3E}">
        <p14:creationId xmlns:p14="http://schemas.microsoft.com/office/powerpoint/2010/main" val="90509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A823E-5D93-A57F-EFDD-5443D17AB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0D4FD-3E4B-91C8-9BCA-952664F91072}"/>
              </a:ext>
            </a:extLst>
          </p:cNvPr>
          <p:cNvSpPr>
            <a:spLocks noGrp="1"/>
          </p:cNvSpPr>
          <p:nvPr>
            <p:ph type="ctrTitle"/>
          </p:nvPr>
        </p:nvSpPr>
        <p:spPr>
          <a:xfrm>
            <a:off x="952500" y="481387"/>
            <a:ext cx="6896100" cy="636213"/>
          </a:xfrm>
        </p:spPr>
        <p:txBody>
          <a:bodyPr/>
          <a:lstStyle/>
          <a:p>
            <a:r>
              <a:rPr lang="et-EE" dirty="0" err="1"/>
              <a:t>Jet</a:t>
            </a:r>
            <a:r>
              <a:rPr lang="et-EE" dirty="0"/>
              <a:t> </a:t>
            </a:r>
            <a:r>
              <a:rPr lang="et-EE" dirty="0" err="1"/>
              <a:t>stream</a:t>
            </a:r>
            <a:endParaRPr lang="et-EE" dirty="0"/>
          </a:p>
        </p:txBody>
      </p:sp>
      <p:sp>
        <p:nvSpPr>
          <p:cNvPr id="3" name="Content Placeholder 2">
            <a:extLst>
              <a:ext uri="{FF2B5EF4-FFF2-40B4-BE49-F238E27FC236}">
                <a16:creationId xmlns:a16="http://schemas.microsoft.com/office/drawing/2014/main" id="{94DB6CB1-A032-FE8B-7E37-DB65FDFA0EF0}"/>
              </a:ext>
            </a:extLst>
          </p:cNvPr>
          <p:cNvSpPr>
            <a:spLocks noGrp="1"/>
          </p:cNvSpPr>
          <p:nvPr>
            <p:ph sz="quarter" idx="10"/>
          </p:nvPr>
        </p:nvSpPr>
        <p:spPr>
          <a:xfrm>
            <a:off x="952500" y="1368955"/>
            <a:ext cx="10745788" cy="4873625"/>
          </a:xfrm>
        </p:spPr>
        <p:txBody>
          <a:bodyPr>
            <a:normAutofit lnSpcReduction="10000"/>
          </a:bodyPr>
          <a:lstStyle/>
          <a:p>
            <a:r>
              <a:rPr lang="en-US" b="1" dirty="0"/>
              <a:t>The jet core pipeline </a:t>
            </a:r>
            <a:r>
              <a:rPr lang="et-EE" b="1" dirty="0"/>
              <a:t>(</a:t>
            </a:r>
            <a:r>
              <a:rPr lang="en-US" dirty="0" err="1"/>
              <a:t>Banderier</a:t>
            </a:r>
            <a:r>
              <a:rPr lang="en-US" dirty="0"/>
              <a:t> et al., 2025) extracts upper-tropospheric jet axes </a:t>
            </a:r>
            <a:r>
              <a:rPr lang="et-EE" dirty="0"/>
              <a:t>as l</a:t>
            </a:r>
            <a:r>
              <a:rPr lang="en-US" dirty="0" err="1"/>
              <a:t>ines</a:t>
            </a:r>
            <a:r>
              <a:rPr lang="en-US" dirty="0"/>
              <a:t> of maximum wind speed at the level of strongest flow, categorizes the extracted features into eddy-driven and subtropical categories using a Gaussian mixture model fitted in baroclinicity–potential temperature phase space, and tracks these jet objects over time based on longitudinal overlap and vertical distance thresholds.</a:t>
            </a:r>
            <a:endParaRPr lang="et-EE" dirty="0"/>
          </a:p>
          <a:p>
            <a:endParaRPr lang="et-EE" b="1" dirty="0"/>
          </a:p>
          <a:p>
            <a:r>
              <a:rPr lang="et-EE" b="1" dirty="0"/>
              <a:t>Maps </a:t>
            </a:r>
            <a:r>
              <a:rPr lang="et-EE" b="1" dirty="0" err="1"/>
              <a:t>shown</a:t>
            </a:r>
            <a:r>
              <a:rPr lang="et-EE" b="1" dirty="0"/>
              <a:t>: </a:t>
            </a:r>
            <a:r>
              <a:rPr lang="et-EE" dirty="0" err="1"/>
              <a:t>Weekly</a:t>
            </a:r>
            <a:r>
              <a:rPr lang="et-EE" dirty="0"/>
              <a:t> (7-day) and </a:t>
            </a:r>
            <a:r>
              <a:rPr lang="et-EE" dirty="0" err="1"/>
              <a:t>monthly</a:t>
            </a:r>
            <a:r>
              <a:rPr lang="et-EE" dirty="0"/>
              <a:t> </a:t>
            </a:r>
            <a:r>
              <a:rPr lang="et-EE" dirty="0" err="1"/>
              <a:t>jet</a:t>
            </a:r>
            <a:r>
              <a:rPr lang="et-EE" dirty="0"/>
              <a:t> </a:t>
            </a:r>
            <a:r>
              <a:rPr lang="et-EE" dirty="0" err="1"/>
              <a:t>core</a:t>
            </a:r>
            <a:r>
              <a:rPr lang="et-EE" dirty="0"/>
              <a:t> </a:t>
            </a:r>
            <a:r>
              <a:rPr lang="et-EE" dirty="0" err="1"/>
              <a:t>occurrence</a:t>
            </a:r>
            <a:r>
              <a:rPr lang="et-EE" dirty="0"/>
              <a:t> </a:t>
            </a:r>
            <a:r>
              <a:rPr lang="et-EE" dirty="0" err="1"/>
              <a:t>frequency</a:t>
            </a:r>
            <a:r>
              <a:rPr lang="et-EE" dirty="0"/>
              <a:t> and </a:t>
            </a:r>
            <a:r>
              <a:rPr lang="et-EE" dirty="0" err="1"/>
              <a:t>occurrence</a:t>
            </a:r>
            <a:r>
              <a:rPr lang="et-EE" dirty="0"/>
              <a:t> </a:t>
            </a:r>
            <a:r>
              <a:rPr lang="et-EE" dirty="0" err="1"/>
              <a:t>frequency</a:t>
            </a:r>
            <a:r>
              <a:rPr lang="et-EE" dirty="0"/>
              <a:t> </a:t>
            </a:r>
            <a:r>
              <a:rPr lang="et-EE" dirty="0" err="1"/>
              <a:t>anomaly</a:t>
            </a:r>
            <a:r>
              <a:rPr lang="et-EE" dirty="0"/>
              <a:t> </a:t>
            </a:r>
            <a:r>
              <a:rPr lang="et-EE" dirty="0" err="1"/>
              <a:t>for</a:t>
            </a:r>
            <a:r>
              <a:rPr lang="et-EE" dirty="0"/>
              <a:t> </a:t>
            </a:r>
            <a:r>
              <a:rPr lang="et-EE" dirty="0" err="1"/>
              <a:t>the</a:t>
            </a:r>
            <a:r>
              <a:rPr lang="et-EE" dirty="0"/>
              <a:t> </a:t>
            </a:r>
            <a:r>
              <a:rPr lang="et-EE" dirty="0" err="1"/>
              <a:t>periods</a:t>
            </a:r>
            <a:r>
              <a:rPr lang="et-EE" dirty="0"/>
              <a:t> </a:t>
            </a:r>
            <a:r>
              <a:rPr lang="et-EE" b="1" dirty="0" err="1"/>
              <a:t>October</a:t>
            </a:r>
            <a:r>
              <a:rPr lang="et-EE" b="1" dirty="0"/>
              <a:t> 2014-January 2015 </a:t>
            </a:r>
            <a:r>
              <a:rPr lang="et-EE" dirty="0"/>
              <a:t>and </a:t>
            </a:r>
            <a:r>
              <a:rPr lang="et-EE" b="1" dirty="0" err="1"/>
              <a:t>January-April</a:t>
            </a:r>
            <a:r>
              <a:rPr lang="et-EE" b="1" dirty="0"/>
              <a:t> 2016, </a:t>
            </a:r>
            <a:r>
              <a:rPr lang="et-EE" dirty="0" err="1"/>
              <a:t>shown</a:t>
            </a:r>
            <a:r>
              <a:rPr lang="et-EE" dirty="0"/>
              <a:t> </a:t>
            </a:r>
            <a:r>
              <a:rPr lang="et-EE" dirty="0" err="1"/>
              <a:t>for</a:t>
            </a:r>
            <a:r>
              <a:rPr lang="et-EE" dirty="0"/>
              <a:t> </a:t>
            </a:r>
            <a:r>
              <a:rPr lang="et-EE" dirty="0" err="1"/>
              <a:t>the</a:t>
            </a:r>
            <a:r>
              <a:rPr lang="et-EE" dirty="0"/>
              <a:t> Euro-Atlantic </a:t>
            </a:r>
            <a:r>
              <a:rPr lang="et-EE" dirty="0" err="1"/>
              <a:t>sector</a:t>
            </a:r>
            <a:r>
              <a:rPr lang="et-EE" dirty="0"/>
              <a:t> (80°W-40°E, 25-85°N) and </a:t>
            </a:r>
            <a:r>
              <a:rPr lang="et-EE" dirty="0" err="1"/>
              <a:t>the</a:t>
            </a:r>
            <a:r>
              <a:rPr lang="et-EE" dirty="0"/>
              <a:t> </a:t>
            </a:r>
            <a:r>
              <a:rPr lang="et-EE" dirty="0" err="1"/>
              <a:t>extended</a:t>
            </a:r>
            <a:r>
              <a:rPr lang="et-EE" dirty="0"/>
              <a:t> Baltic Sea </a:t>
            </a:r>
            <a:r>
              <a:rPr lang="et-EE" dirty="0" err="1"/>
              <a:t>catchment</a:t>
            </a:r>
            <a:r>
              <a:rPr lang="et-EE" dirty="0"/>
              <a:t> </a:t>
            </a:r>
            <a:r>
              <a:rPr lang="et-EE" dirty="0" err="1"/>
              <a:t>region</a:t>
            </a:r>
            <a:r>
              <a:rPr lang="et-EE" dirty="0"/>
              <a:t> (10°W-40°E, 48-72°N).</a:t>
            </a:r>
          </a:p>
          <a:p>
            <a:endParaRPr lang="et-EE" b="1" dirty="0"/>
          </a:p>
          <a:p>
            <a:r>
              <a:rPr lang="et-EE" b="1" dirty="0" err="1"/>
              <a:t>Occurrence</a:t>
            </a:r>
            <a:r>
              <a:rPr lang="et-EE" b="1" dirty="0"/>
              <a:t> </a:t>
            </a:r>
            <a:r>
              <a:rPr lang="et-EE" b="1" dirty="0" err="1"/>
              <a:t>frequency</a:t>
            </a:r>
            <a:r>
              <a:rPr lang="et-EE" b="1" dirty="0"/>
              <a:t>:</a:t>
            </a:r>
            <a:r>
              <a:rPr lang="et-EE" dirty="0"/>
              <a:t> </a:t>
            </a:r>
            <a:r>
              <a:rPr lang="et-EE" dirty="0" err="1"/>
              <a:t>Fraction</a:t>
            </a:r>
            <a:r>
              <a:rPr lang="et-EE" dirty="0"/>
              <a:t> of 6-hourly </a:t>
            </a:r>
            <a:r>
              <a:rPr lang="et-EE" dirty="0" err="1"/>
              <a:t>timesteps</a:t>
            </a:r>
            <a:r>
              <a:rPr lang="et-EE" dirty="0"/>
              <a:t> </a:t>
            </a:r>
            <a:r>
              <a:rPr lang="et-EE" dirty="0" err="1"/>
              <a:t>during</a:t>
            </a:r>
            <a:r>
              <a:rPr lang="et-EE" dirty="0"/>
              <a:t> </a:t>
            </a:r>
            <a:r>
              <a:rPr lang="et-EE" dirty="0" err="1"/>
              <a:t>which</a:t>
            </a:r>
            <a:r>
              <a:rPr lang="et-EE" dirty="0"/>
              <a:t> a </a:t>
            </a:r>
            <a:r>
              <a:rPr lang="et-EE" dirty="0" err="1"/>
              <a:t>grid</a:t>
            </a:r>
            <a:r>
              <a:rPr lang="et-EE" dirty="0"/>
              <a:t> </a:t>
            </a:r>
            <a:r>
              <a:rPr lang="et-EE" dirty="0" err="1"/>
              <a:t>cell</a:t>
            </a:r>
            <a:r>
              <a:rPr lang="et-EE" dirty="0"/>
              <a:t> </a:t>
            </a:r>
            <a:r>
              <a:rPr lang="et-EE" dirty="0" err="1"/>
              <a:t>contained</a:t>
            </a:r>
            <a:r>
              <a:rPr lang="et-EE" dirty="0"/>
              <a:t> at </a:t>
            </a:r>
            <a:r>
              <a:rPr lang="et-EE" dirty="0" err="1"/>
              <a:t>least</a:t>
            </a:r>
            <a:r>
              <a:rPr lang="et-EE" dirty="0"/>
              <a:t> </a:t>
            </a:r>
            <a:r>
              <a:rPr lang="et-EE" dirty="0" err="1"/>
              <a:t>one</a:t>
            </a:r>
            <a:r>
              <a:rPr lang="et-EE" dirty="0"/>
              <a:t> EDJ </a:t>
            </a:r>
            <a:r>
              <a:rPr lang="et-EE" dirty="0" err="1"/>
              <a:t>core</a:t>
            </a:r>
            <a:r>
              <a:rPr lang="et-EE" dirty="0"/>
              <a:t> </a:t>
            </a:r>
            <a:r>
              <a:rPr lang="et-EE" dirty="0" err="1"/>
              <a:t>point</a:t>
            </a:r>
            <a:r>
              <a:rPr lang="et-EE" dirty="0"/>
              <a:t> (</a:t>
            </a:r>
            <a:r>
              <a:rPr lang="et-EE" dirty="0" err="1"/>
              <a:t>binary</a:t>
            </a:r>
            <a:r>
              <a:rPr lang="et-EE" dirty="0"/>
              <a:t> </a:t>
            </a:r>
            <a:r>
              <a:rPr lang="et-EE" dirty="0" err="1"/>
              <a:t>occupancy</a:t>
            </a:r>
            <a:r>
              <a:rPr lang="et-EE" dirty="0"/>
              <a:t>; </a:t>
            </a:r>
            <a:r>
              <a:rPr lang="et-EE" dirty="0" err="1"/>
              <a:t>only</a:t>
            </a:r>
            <a:r>
              <a:rPr lang="et-EE" dirty="0"/>
              <a:t> </a:t>
            </a:r>
            <a:r>
              <a:rPr lang="et-EE" dirty="0" err="1"/>
              <a:t>presence</a:t>
            </a:r>
            <a:r>
              <a:rPr lang="et-EE" dirty="0"/>
              <a:t> </a:t>
            </a:r>
            <a:r>
              <a:rPr lang="et-EE" dirty="0" err="1"/>
              <a:t>or</a:t>
            </a:r>
            <a:r>
              <a:rPr lang="et-EE" dirty="0"/>
              <a:t> </a:t>
            </a:r>
            <a:r>
              <a:rPr lang="et-EE" dirty="0" err="1"/>
              <a:t>absence</a:t>
            </a:r>
            <a:r>
              <a:rPr lang="et-EE" dirty="0"/>
              <a:t> </a:t>
            </a:r>
            <a:r>
              <a:rPr lang="et-EE" dirty="0" err="1"/>
              <a:t>is</a:t>
            </a:r>
            <a:r>
              <a:rPr lang="et-EE" dirty="0"/>
              <a:t> </a:t>
            </a:r>
            <a:r>
              <a:rPr lang="et-EE" dirty="0" err="1"/>
              <a:t>considered</a:t>
            </a:r>
            <a:r>
              <a:rPr lang="et-EE" dirty="0"/>
              <a:t>).</a:t>
            </a:r>
          </a:p>
          <a:p>
            <a:r>
              <a:rPr lang="et-EE" b="1" dirty="0" err="1"/>
              <a:t>Occurrence</a:t>
            </a:r>
            <a:r>
              <a:rPr lang="et-EE" b="1" dirty="0"/>
              <a:t> </a:t>
            </a:r>
            <a:r>
              <a:rPr lang="et-EE" b="1" dirty="0" err="1"/>
              <a:t>frequency</a:t>
            </a:r>
            <a:r>
              <a:rPr lang="et-EE" b="1" dirty="0"/>
              <a:t> </a:t>
            </a:r>
            <a:r>
              <a:rPr lang="et-EE" b="1" dirty="0" err="1"/>
              <a:t>anomaly</a:t>
            </a:r>
            <a:r>
              <a:rPr lang="et-EE" b="1" dirty="0"/>
              <a:t>:</a:t>
            </a:r>
            <a:r>
              <a:rPr lang="et-EE" dirty="0"/>
              <a:t> </a:t>
            </a:r>
            <a:r>
              <a:rPr lang="et-EE" dirty="0" err="1"/>
              <a:t>Departure</a:t>
            </a:r>
            <a:r>
              <a:rPr lang="et-EE" dirty="0"/>
              <a:t> </a:t>
            </a:r>
            <a:r>
              <a:rPr lang="et-EE" dirty="0" err="1"/>
              <a:t>from</a:t>
            </a:r>
            <a:r>
              <a:rPr lang="et-EE" dirty="0"/>
              <a:t> </a:t>
            </a:r>
            <a:r>
              <a:rPr lang="et-EE" dirty="0" err="1"/>
              <a:t>the</a:t>
            </a:r>
            <a:r>
              <a:rPr lang="et-EE" dirty="0"/>
              <a:t> </a:t>
            </a:r>
            <a:r>
              <a:rPr lang="et-EE" dirty="0" err="1"/>
              <a:t>long</a:t>
            </a:r>
            <a:r>
              <a:rPr lang="et-EE" dirty="0"/>
              <a:t>-term </a:t>
            </a:r>
            <a:r>
              <a:rPr lang="et-EE" dirty="0" err="1"/>
              <a:t>calendar-matched</a:t>
            </a:r>
            <a:r>
              <a:rPr lang="et-EE" dirty="0"/>
              <a:t> </a:t>
            </a:r>
            <a:r>
              <a:rPr lang="et-EE" dirty="0" err="1"/>
              <a:t>climatological</a:t>
            </a:r>
            <a:r>
              <a:rPr lang="et-EE" dirty="0"/>
              <a:t> </a:t>
            </a:r>
            <a:r>
              <a:rPr lang="et-EE" dirty="0" err="1"/>
              <a:t>occurrence</a:t>
            </a:r>
            <a:r>
              <a:rPr lang="et-EE" dirty="0"/>
              <a:t> </a:t>
            </a:r>
            <a:r>
              <a:rPr lang="et-EE" dirty="0" err="1"/>
              <a:t>frequency</a:t>
            </a:r>
            <a:r>
              <a:rPr lang="et-EE" dirty="0"/>
              <a:t>.</a:t>
            </a:r>
          </a:p>
          <a:p>
            <a:r>
              <a:rPr lang="et-EE" b="1" dirty="0" err="1"/>
              <a:t>Climatology</a:t>
            </a:r>
            <a:r>
              <a:rPr lang="et-EE" b="1" dirty="0"/>
              <a:t>: </a:t>
            </a:r>
            <a:r>
              <a:rPr lang="et-EE" dirty="0"/>
              <a:t>The </a:t>
            </a:r>
            <a:r>
              <a:rPr lang="et-EE" dirty="0" err="1"/>
              <a:t>climatology</a:t>
            </a:r>
            <a:r>
              <a:rPr lang="et-EE" dirty="0"/>
              <a:t> </a:t>
            </a:r>
            <a:r>
              <a:rPr lang="et-EE" dirty="0" err="1"/>
              <a:t>is</a:t>
            </a:r>
            <a:r>
              <a:rPr lang="et-EE" dirty="0"/>
              <a:t> </a:t>
            </a:r>
            <a:r>
              <a:rPr lang="et-EE" dirty="0" err="1"/>
              <a:t>derived</a:t>
            </a:r>
            <a:r>
              <a:rPr lang="et-EE" dirty="0"/>
              <a:t> </a:t>
            </a:r>
            <a:r>
              <a:rPr lang="et-EE" dirty="0" err="1"/>
              <a:t>from</a:t>
            </a:r>
            <a:r>
              <a:rPr lang="et-EE" dirty="0"/>
              <a:t> </a:t>
            </a:r>
            <a:r>
              <a:rPr lang="et-EE" dirty="0" err="1"/>
              <a:t>the</a:t>
            </a:r>
            <a:r>
              <a:rPr lang="et-EE" dirty="0"/>
              <a:t> </a:t>
            </a:r>
            <a:r>
              <a:rPr lang="et-EE" dirty="0" err="1"/>
              <a:t>jet</a:t>
            </a:r>
            <a:r>
              <a:rPr lang="et-EE" dirty="0"/>
              <a:t> </a:t>
            </a:r>
            <a:r>
              <a:rPr lang="et-EE" dirty="0" err="1"/>
              <a:t>dataset</a:t>
            </a:r>
            <a:r>
              <a:rPr lang="et-EE" dirty="0"/>
              <a:t> of </a:t>
            </a:r>
            <a:r>
              <a:rPr lang="et-EE" dirty="0" err="1"/>
              <a:t>Banderier</a:t>
            </a:r>
            <a:r>
              <a:rPr lang="et-EE" dirty="0"/>
              <a:t> et </a:t>
            </a:r>
            <a:r>
              <a:rPr lang="et-EE" dirty="0" err="1"/>
              <a:t>al</a:t>
            </a:r>
            <a:r>
              <a:rPr lang="et-EE" dirty="0"/>
              <a:t>. (2025) (6-hourly, 1959-2022). For </a:t>
            </a:r>
            <a:r>
              <a:rPr lang="et-EE" dirty="0" err="1"/>
              <a:t>each</a:t>
            </a:r>
            <a:r>
              <a:rPr lang="et-EE" dirty="0"/>
              <a:t> </a:t>
            </a:r>
            <a:r>
              <a:rPr lang="et-EE" dirty="0" err="1"/>
              <a:t>event</a:t>
            </a:r>
            <a:r>
              <a:rPr lang="et-EE" dirty="0"/>
              <a:t> </a:t>
            </a:r>
            <a:r>
              <a:rPr lang="et-EE" dirty="0" err="1"/>
              <a:t>period</a:t>
            </a:r>
            <a:r>
              <a:rPr lang="et-EE" dirty="0"/>
              <a:t>, all </a:t>
            </a:r>
            <a:r>
              <a:rPr lang="et-EE" dirty="0" err="1"/>
              <a:t>matching</a:t>
            </a:r>
            <a:r>
              <a:rPr lang="et-EE" dirty="0"/>
              <a:t> </a:t>
            </a:r>
            <a:r>
              <a:rPr lang="et-EE" dirty="0" err="1"/>
              <a:t>calendar</a:t>
            </a:r>
            <a:r>
              <a:rPr lang="et-EE" dirty="0"/>
              <a:t> </a:t>
            </a:r>
            <a:r>
              <a:rPr lang="et-EE" dirty="0" err="1"/>
              <a:t>months</a:t>
            </a:r>
            <a:r>
              <a:rPr lang="et-EE" dirty="0"/>
              <a:t> (</a:t>
            </a:r>
            <a:r>
              <a:rPr lang="et-EE" dirty="0" err="1"/>
              <a:t>or</a:t>
            </a:r>
            <a:r>
              <a:rPr lang="et-EE" dirty="0"/>
              <a:t> </a:t>
            </a:r>
            <a:r>
              <a:rPr lang="et-EE" dirty="0" err="1"/>
              <a:t>weeks</a:t>
            </a:r>
            <a:r>
              <a:rPr lang="et-EE" dirty="0"/>
              <a:t>) are </a:t>
            </a:r>
            <a:r>
              <a:rPr lang="et-EE" dirty="0" err="1"/>
              <a:t>used</a:t>
            </a:r>
            <a:r>
              <a:rPr lang="et-EE" dirty="0"/>
              <a:t>, </a:t>
            </a:r>
            <a:r>
              <a:rPr lang="et-EE" dirty="0" err="1"/>
              <a:t>excluding</a:t>
            </a:r>
            <a:r>
              <a:rPr lang="et-EE" dirty="0"/>
              <a:t> </a:t>
            </a:r>
            <a:r>
              <a:rPr lang="et-EE" dirty="0" err="1"/>
              <a:t>the</a:t>
            </a:r>
            <a:r>
              <a:rPr lang="et-EE" dirty="0"/>
              <a:t> </a:t>
            </a:r>
            <a:r>
              <a:rPr lang="et-EE" dirty="0" err="1"/>
              <a:t>event</a:t>
            </a:r>
            <a:r>
              <a:rPr lang="et-EE" dirty="0"/>
              <a:t> </a:t>
            </a:r>
            <a:r>
              <a:rPr lang="et-EE" dirty="0" err="1"/>
              <a:t>years</a:t>
            </a:r>
            <a:r>
              <a:rPr lang="et-EE" dirty="0"/>
              <a:t>.</a:t>
            </a:r>
          </a:p>
          <a:p>
            <a:endParaRPr lang="et-EE" dirty="0"/>
          </a:p>
        </p:txBody>
      </p:sp>
    </p:spTree>
    <p:extLst>
      <p:ext uri="{BB962C8B-B14F-4D97-AF65-F5344CB8AC3E}">
        <p14:creationId xmlns:p14="http://schemas.microsoft.com/office/powerpoint/2010/main" val="945903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2C1053-90E5-6A75-733B-5C92A45813CC}"/>
              </a:ext>
            </a:extLst>
          </p:cNvPr>
          <p:cNvSpPr>
            <a:spLocks noGrp="1"/>
          </p:cNvSpPr>
          <p:nvPr>
            <p:ph type="ctrTitle"/>
          </p:nvPr>
        </p:nvSpPr>
        <p:spPr>
          <a:xfrm>
            <a:off x="286265" y="534140"/>
            <a:ext cx="3704492" cy="4829168"/>
          </a:xfrm>
        </p:spPr>
        <p:txBody>
          <a:bodyPr>
            <a:normAutofit fontScale="90000"/>
          </a:bodyPr>
          <a:lstStyle/>
          <a:p>
            <a:r>
              <a:rPr lang="en-US" sz="3100">
                <a:latin typeface="+mn-lt"/>
              </a:rPr>
              <a:t>Synoptic </a:t>
            </a:r>
            <a:br>
              <a:rPr lang="en-US" sz="3100">
                <a:latin typeface="+mn-lt"/>
              </a:rPr>
            </a:br>
            <a:r>
              <a:rPr lang="en-US" sz="3100">
                <a:latin typeface="+mn-lt"/>
              </a:rPr>
              <a:t>weather types (Jenkinson-Collison JCT)</a:t>
            </a:r>
            <a:br>
              <a:rPr lang="en-US">
                <a:latin typeface="+mn-lt"/>
              </a:rPr>
            </a:br>
            <a:br>
              <a:rPr lang="en-US">
                <a:latin typeface="+mn-lt"/>
              </a:rPr>
            </a:br>
            <a:r>
              <a:rPr lang="en-US">
                <a:latin typeface="+mn-lt"/>
              </a:rPr>
              <a:t>10 = </a:t>
            </a:r>
            <a:r>
              <a:rPr lang="en-US" sz="3100">
                <a:latin typeface="+mn-lt"/>
              </a:rPr>
              <a:t>8 directional flow types +</a:t>
            </a:r>
            <a:br>
              <a:rPr lang="en-US" sz="3100">
                <a:latin typeface="+mn-lt"/>
              </a:rPr>
            </a:br>
            <a:r>
              <a:rPr lang="en-US" sz="3100">
                <a:latin typeface="+mn-lt"/>
              </a:rPr>
              <a:t>cyclonic +</a:t>
            </a:r>
            <a:br>
              <a:rPr lang="en-US" sz="3100">
                <a:latin typeface="+mn-lt"/>
              </a:rPr>
            </a:br>
            <a:r>
              <a:rPr lang="en-US" sz="3100">
                <a:latin typeface="+mn-lt"/>
              </a:rPr>
              <a:t>anticyclonic</a:t>
            </a:r>
            <a:br>
              <a:rPr lang="en-US" sz="3100">
                <a:latin typeface="+mn-lt"/>
              </a:rPr>
            </a:br>
            <a:br>
              <a:rPr lang="en-US" sz="3100">
                <a:latin typeface="+mn-lt"/>
              </a:rPr>
            </a:br>
            <a:r>
              <a:rPr lang="en-US" sz="3100">
                <a:latin typeface="+mn-lt"/>
              </a:rPr>
              <a:t>MSLP fields </a:t>
            </a:r>
            <a:br>
              <a:rPr lang="en-US" sz="3100">
                <a:latin typeface="+mn-lt"/>
              </a:rPr>
            </a:br>
            <a:r>
              <a:rPr lang="en-US" sz="3100">
                <a:latin typeface="+mn-lt"/>
              </a:rPr>
              <a:t>1950-2022 ERA5</a:t>
            </a:r>
            <a:br>
              <a:rPr lang="en-US">
                <a:latin typeface="+mn-lt"/>
              </a:rPr>
            </a:br>
            <a:endParaRPr lang="en-US">
              <a:latin typeface="+mn-lt"/>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3990757" y="70244"/>
            <a:ext cx="7562335" cy="6787756"/>
          </a:xfrm>
          <a:prstGeom prst="rect">
            <a:avLst/>
          </a:prstGeom>
          <a:noFill/>
        </p:spPr>
      </p:pic>
      <p:sp>
        <p:nvSpPr>
          <p:cNvPr id="2" name="Star: 5 Points 1">
            <a:extLst>
              <a:ext uri="{FF2B5EF4-FFF2-40B4-BE49-F238E27FC236}">
                <a16:creationId xmlns:a16="http://schemas.microsoft.com/office/drawing/2014/main" id="{E0222896-FFDC-A3C7-34FE-5334528913EA}"/>
              </a:ext>
            </a:extLst>
          </p:cNvPr>
          <p:cNvSpPr/>
          <p:nvPr/>
        </p:nvSpPr>
        <p:spPr>
          <a:xfrm>
            <a:off x="6566520" y="5449988"/>
            <a:ext cx="238318" cy="213621"/>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5" name="Star: 5 Points 4">
            <a:extLst>
              <a:ext uri="{FF2B5EF4-FFF2-40B4-BE49-F238E27FC236}">
                <a16:creationId xmlns:a16="http://schemas.microsoft.com/office/drawing/2014/main" id="{71CE1719-47CB-4850-F616-3E64E386A9C3}"/>
              </a:ext>
            </a:extLst>
          </p:cNvPr>
          <p:cNvSpPr/>
          <p:nvPr/>
        </p:nvSpPr>
        <p:spPr>
          <a:xfrm>
            <a:off x="6160711" y="5857569"/>
            <a:ext cx="238318" cy="213621"/>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Tree>
    <p:extLst>
      <p:ext uri="{BB962C8B-B14F-4D97-AF65-F5344CB8AC3E}">
        <p14:creationId xmlns:p14="http://schemas.microsoft.com/office/powerpoint/2010/main" val="2127760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730E-EA2C-E447-2F56-8F88EB93031E}"/>
              </a:ext>
            </a:extLst>
          </p:cNvPr>
          <p:cNvSpPr>
            <a:spLocks noGrp="1"/>
          </p:cNvSpPr>
          <p:nvPr>
            <p:ph type="ctrTitle"/>
          </p:nvPr>
        </p:nvSpPr>
        <p:spPr>
          <a:xfrm>
            <a:off x="952499" y="481387"/>
            <a:ext cx="10183929" cy="1056468"/>
          </a:xfrm>
        </p:spPr>
        <p:txBody>
          <a:bodyPr/>
          <a:lstStyle/>
          <a:p>
            <a:r>
              <a:rPr lang="et-EE"/>
              <a:t>Landsort SSE shows </a:t>
            </a:r>
            <a:r>
              <a:rPr lang="et-EE" err="1"/>
              <a:t>the</a:t>
            </a:r>
            <a:r>
              <a:rPr lang="et-EE"/>
              <a:t> </a:t>
            </a:r>
            <a:r>
              <a:rPr lang="et-EE" err="1"/>
              <a:t>volume</a:t>
            </a:r>
            <a:r>
              <a:rPr lang="et-EE"/>
              <a:t> </a:t>
            </a:r>
            <a:r>
              <a:rPr lang="et-EE" err="1"/>
              <a:t>changes</a:t>
            </a:r>
            <a:r>
              <a:rPr lang="et-EE"/>
              <a:t> of </a:t>
            </a:r>
            <a:r>
              <a:rPr lang="et-EE" err="1"/>
              <a:t>the</a:t>
            </a:r>
            <a:r>
              <a:rPr lang="et-EE"/>
              <a:t> Baltic Sea</a:t>
            </a:r>
          </a:p>
        </p:txBody>
      </p:sp>
      <p:pic>
        <p:nvPicPr>
          <p:cNvPr id="5" name="Content Placeholder 4">
            <a:extLst>
              <a:ext uri="{FF2B5EF4-FFF2-40B4-BE49-F238E27FC236}">
                <a16:creationId xmlns:a16="http://schemas.microsoft.com/office/drawing/2014/main" id="{E8D1262F-9C82-E801-EC36-BBCB7FD93A2A}"/>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384610" y="1534176"/>
            <a:ext cx="7604359" cy="5131202"/>
          </a:xfrm>
          <a:prstGeom prst="rect">
            <a:avLst/>
          </a:prstGeom>
        </p:spPr>
      </p:pic>
      <p:sp>
        <p:nvSpPr>
          <p:cNvPr id="6" name="TextBox 5">
            <a:extLst>
              <a:ext uri="{FF2B5EF4-FFF2-40B4-BE49-F238E27FC236}">
                <a16:creationId xmlns:a16="http://schemas.microsoft.com/office/drawing/2014/main" id="{0158DCEB-3A6C-F849-3AAF-AB4C5DAD53AD}"/>
              </a:ext>
            </a:extLst>
          </p:cNvPr>
          <p:cNvSpPr txBox="1"/>
          <p:nvPr/>
        </p:nvSpPr>
        <p:spPr>
          <a:xfrm>
            <a:off x="7988969" y="5909193"/>
            <a:ext cx="3683668" cy="369332"/>
          </a:xfrm>
          <a:prstGeom prst="rect">
            <a:avLst/>
          </a:prstGeom>
          <a:noFill/>
        </p:spPr>
        <p:txBody>
          <a:bodyPr wrap="square">
            <a:spAutoFit/>
          </a:bodyPr>
          <a:lstStyle/>
          <a:p>
            <a:r>
              <a:rPr lang="et-EE"/>
              <a:t>5th of </a:t>
            </a:r>
            <a:r>
              <a:rPr lang="et-EE" err="1"/>
              <a:t>February</a:t>
            </a:r>
            <a:r>
              <a:rPr lang="et-EE"/>
              <a:t> 2026 </a:t>
            </a:r>
            <a:r>
              <a:rPr lang="et-EE" err="1"/>
              <a:t>is</a:t>
            </a:r>
            <a:r>
              <a:rPr lang="et-EE"/>
              <a:t> </a:t>
            </a:r>
            <a:r>
              <a:rPr lang="et-EE" err="1"/>
              <a:t>the</a:t>
            </a:r>
            <a:r>
              <a:rPr lang="et-EE"/>
              <a:t> </a:t>
            </a:r>
            <a:r>
              <a:rPr lang="et-EE" err="1"/>
              <a:t>day</a:t>
            </a:r>
            <a:r>
              <a:rPr lang="et-EE"/>
              <a:t> 401</a:t>
            </a:r>
          </a:p>
        </p:txBody>
      </p:sp>
    </p:spTree>
    <p:extLst>
      <p:ext uri="{BB962C8B-B14F-4D97-AF65-F5344CB8AC3E}">
        <p14:creationId xmlns:p14="http://schemas.microsoft.com/office/powerpoint/2010/main" val="2019799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801C-8CCD-D670-8EAF-EC448FB13B33}"/>
              </a:ext>
            </a:extLst>
          </p:cNvPr>
          <p:cNvSpPr>
            <a:spLocks noGrp="1"/>
          </p:cNvSpPr>
          <p:nvPr>
            <p:ph type="ctrTitle"/>
          </p:nvPr>
        </p:nvSpPr>
        <p:spPr>
          <a:xfrm>
            <a:off x="879348" y="408235"/>
            <a:ext cx="6896100" cy="1056468"/>
          </a:xfrm>
        </p:spPr>
        <p:txBody>
          <a:bodyPr>
            <a:normAutofit fontScale="90000"/>
          </a:bodyPr>
          <a:lstStyle/>
          <a:p>
            <a:r>
              <a:rPr lang="en-US" dirty="0"/>
              <a:t>Annual cycle of </a:t>
            </a:r>
            <a:r>
              <a:rPr lang="en-US" dirty="0" err="1"/>
              <a:t>Landsort</a:t>
            </a:r>
            <a:r>
              <a:rPr lang="en-US" dirty="0"/>
              <a:t> sea level 1991-2020 overlayed by 10, 50 and 90% percentiles. </a:t>
            </a:r>
            <a:endParaRPr lang="et-EE" dirty="0"/>
          </a:p>
        </p:txBody>
      </p:sp>
      <p:pic>
        <p:nvPicPr>
          <p:cNvPr id="4" name="Picture 3">
            <a:extLst>
              <a:ext uri="{FF2B5EF4-FFF2-40B4-BE49-F238E27FC236}">
                <a16:creationId xmlns:a16="http://schemas.microsoft.com/office/drawing/2014/main" id="{BF2F38F1-2EBA-D64C-EC43-C1FFFCF050FF}"/>
              </a:ext>
            </a:extLst>
          </p:cNvPr>
          <p:cNvPicPr>
            <a:picLocks noChangeAspect="1"/>
          </p:cNvPicPr>
          <p:nvPr/>
        </p:nvPicPr>
        <p:blipFill>
          <a:blip r:embed="rId2"/>
          <a:stretch>
            <a:fillRect/>
          </a:stretch>
        </p:blipFill>
        <p:spPr>
          <a:xfrm>
            <a:off x="549729" y="1631270"/>
            <a:ext cx="6616614" cy="5143500"/>
          </a:xfrm>
          <a:prstGeom prst="rect">
            <a:avLst/>
          </a:prstGeom>
        </p:spPr>
      </p:pic>
      <p:sp>
        <p:nvSpPr>
          <p:cNvPr id="6" name="TextBox 5">
            <a:extLst>
              <a:ext uri="{FF2B5EF4-FFF2-40B4-BE49-F238E27FC236}">
                <a16:creationId xmlns:a16="http://schemas.microsoft.com/office/drawing/2014/main" id="{A4E6D44C-929E-1913-7D06-2D5828895F21}"/>
              </a:ext>
            </a:extLst>
          </p:cNvPr>
          <p:cNvSpPr txBox="1"/>
          <p:nvPr/>
        </p:nvSpPr>
        <p:spPr>
          <a:xfrm>
            <a:off x="7470648" y="2044005"/>
            <a:ext cx="4721352" cy="1384995"/>
          </a:xfrm>
          <a:prstGeom prst="rect">
            <a:avLst/>
          </a:prstGeom>
          <a:noFill/>
        </p:spPr>
        <p:txBody>
          <a:bodyPr wrap="square">
            <a:spAutoFit/>
          </a:bodyPr>
          <a:lstStyle/>
          <a:p>
            <a:r>
              <a:rPr lang="en-US" sz="2800" dirty="0"/>
              <a:t>Maximum sea level in winter. Minimum values appear in April/May.</a:t>
            </a:r>
            <a:endParaRPr lang="et-EE" sz="2800" dirty="0"/>
          </a:p>
        </p:txBody>
      </p:sp>
    </p:spTree>
    <p:extLst>
      <p:ext uri="{BB962C8B-B14F-4D97-AF65-F5344CB8AC3E}">
        <p14:creationId xmlns:p14="http://schemas.microsoft.com/office/powerpoint/2010/main" val="1391706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6564A-88B9-9468-BBFF-1FD14C64A75C}"/>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22B2ADC-CC24-7664-F294-34A2631C7E4C}"/>
              </a:ext>
            </a:extLst>
          </p:cNvPr>
          <p:cNvPicPr>
            <a:picLocks noChangeAspect="1"/>
          </p:cNvPicPr>
          <p:nvPr/>
        </p:nvPicPr>
        <p:blipFill>
          <a:blip r:embed="rId2"/>
          <a:stretch>
            <a:fillRect/>
          </a:stretch>
        </p:blipFill>
        <p:spPr>
          <a:xfrm>
            <a:off x="805370" y="1277001"/>
            <a:ext cx="3570596" cy="2320887"/>
          </a:xfrm>
          <a:prstGeom prst="rect">
            <a:avLst/>
          </a:prstGeom>
        </p:spPr>
      </p:pic>
      <p:pic>
        <p:nvPicPr>
          <p:cNvPr id="14" name="Picture 13">
            <a:extLst>
              <a:ext uri="{FF2B5EF4-FFF2-40B4-BE49-F238E27FC236}">
                <a16:creationId xmlns:a16="http://schemas.microsoft.com/office/drawing/2014/main" id="{68136FFB-B2E9-C4A5-DCAC-F998206F3053}"/>
              </a:ext>
            </a:extLst>
          </p:cNvPr>
          <p:cNvPicPr>
            <a:picLocks noChangeAspect="1"/>
          </p:cNvPicPr>
          <p:nvPr/>
        </p:nvPicPr>
        <p:blipFill>
          <a:blip r:embed="rId3"/>
          <a:stretch>
            <a:fillRect/>
          </a:stretch>
        </p:blipFill>
        <p:spPr>
          <a:xfrm>
            <a:off x="4224050" y="1283002"/>
            <a:ext cx="3570595" cy="2320886"/>
          </a:xfrm>
          <a:prstGeom prst="rect">
            <a:avLst/>
          </a:prstGeom>
        </p:spPr>
      </p:pic>
      <p:pic>
        <p:nvPicPr>
          <p:cNvPr id="19" name="Picture 18">
            <a:extLst>
              <a:ext uri="{FF2B5EF4-FFF2-40B4-BE49-F238E27FC236}">
                <a16:creationId xmlns:a16="http://schemas.microsoft.com/office/drawing/2014/main" id="{CDB05866-5BD9-482D-C813-2919B39EA31E}"/>
              </a:ext>
            </a:extLst>
          </p:cNvPr>
          <p:cNvPicPr>
            <a:picLocks noChangeAspect="1"/>
          </p:cNvPicPr>
          <p:nvPr/>
        </p:nvPicPr>
        <p:blipFill>
          <a:blip r:embed="rId4"/>
          <a:stretch>
            <a:fillRect/>
          </a:stretch>
        </p:blipFill>
        <p:spPr>
          <a:xfrm>
            <a:off x="7824501" y="1283001"/>
            <a:ext cx="3570595" cy="2320888"/>
          </a:xfrm>
          <a:prstGeom prst="rect">
            <a:avLst/>
          </a:prstGeom>
        </p:spPr>
      </p:pic>
      <p:sp>
        <p:nvSpPr>
          <p:cNvPr id="2" name="Title 1">
            <a:extLst>
              <a:ext uri="{FF2B5EF4-FFF2-40B4-BE49-F238E27FC236}">
                <a16:creationId xmlns:a16="http://schemas.microsoft.com/office/drawing/2014/main" id="{03B4BEB0-D263-9C01-298F-FD136BC04F4B}"/>
              </a:ext>
            </a:extLst>
          </p:cNvPr>
          <p:cNvSpPr>
            <a:spLocks noGrp="1"/>
          </p:cNvSpPr>
          <p:nvPr>
            <p:ph type="ctrTitle"/>
          </p:nvPr>
        </p:nvSpPr>
        <p:spPr>
          <a:xfrm>
            <a:off x="919935" y="173033"/>
            <a:ext cx="10005239" cy="1056468"/>
          </a:xfrm>
        </p:spPr>
        <p:txBody>
          <a:bodyPr/>
          <a:lstStyle/>
          <a:p>
            <a:r>
              <a:rPr lang="et-EE" err="1"/>
              <a:t>Jet</a:t>
            </a:r>
            <a:r>
              <a:rPr lang="et-EE"/>
              <a:t> </a:t>
            </a:r>
            <a:r>
              <a:rPr lang="et-EE" err="1"/>
              <a:t>streams</a:t>
            </a:r>
            <a:r>
              <a:rPr lang="et-EE"/>
              <a:t>: EDJ-</a:t>
            </a:r>
            <a:r>
              <a:rPr lang="et-EE" err="1"/>
              <a:t>Eddy</a:t>
            </a:r>
            <a:r>
              <a:rPr lang="et-EE"/>
              <a:t> </a:t>
            </a:r>
            <a:r>
              <a:rPr lang="et-EE" err="1"/>
              <a:t>Driven</a:t>
            </a:r>
            <a:r>
              <a:rPr lang="et-EE"/>
              <a:t> </a:t>
            </a:r>
            <a:r>
              <a:rPr lang="et-EE" err="1"/>
              <a:t>Jet</a:t>
            </a:r>
            <a:r>
              <a:rPr lang="et-EE"/>
              <a:t>, STJ-</a:t>
            </a:r>
            <a:r>
              <a:rPr lang="et-EE" err="1"/>
              <a:t>Subtropical</a:t>
            </a:r>
            <a:r>
              <a:rPr lang="et-EE"/>
              <a:t> </a:t>
            </a:r>
            <a:r>
              <a:rPr lang="et-EE" err="1"/>
              <a:t>Jet</a:t>
            </a:r>
            <a:r>
              <a:rPr lang="et-EE"/>
              <a:t> </a:t>
            </a:r>
            <a:r>
              <a:rPr lang="et-EE" err="1"/>
              <a:t>during</a:t>
            </a:r>
            <a:r>
              <a:rPr lang="et-EE"/>
              <a:t> </a:t>
            </a:r>
            <a:r>
              <a:rPr lang="et-EE" err="1"/>
              <a:t>the</a:t>
            </a:r>
            <a:r>
              <a:rPr lang="et-EE"/>
              <a:t> </a:t>
            </a:r>
            <a:r>
              <a:rPr lang="et-EE" err="1"/>
              <a:t>time</a:t>
            </a:r>
            <a:r>
              <a:rPr lang="et-EE"/>
              <a:t> of 2014 MBI</a:t>
            </a:r>
          </a:p>
        </p:txBody>
      </p:sp>
      <p:pic>
        <p:nvPicPr>
          <p:cNvPr id="7" name="Picture 6">
            <a:extLst>
              <a:ext uri="{FF2B5EF4-FFF2-40B4-BE49-F238E27FC236}">
                <a16:creationId xmlns:a16="http://schemas.microsoft.com/office/drawing/2014/main" id="{8EE9B196-D417-73C4-B2AE-73072B7196A5}"/>
              </a:ext>
            </a:extLst>
          </p:cNvPr>
          <p:cNvPicPr>
            <a:picLocks noChangeAspect="1"/>
          </p:cNvPicPr>
          <p:nvPr/>
        </p:nvPicPr>
        <p:blipFill>
          <a:blip r:embed="rId5"/>
          <a:stretch>
            <a:fillRect/>
          </a:stretch>
        </p:blipFill>
        <p:spPr>
          <a:xfrm>
            <a:off x="2590800" y="3783312"/>
            <a:ext cx="5863071" cy="2088217"/>
          </a:xfrm>
          <a:prstGeom prst="rect">
            <a:avLst/>
          </a:prstGeom>
        </p:spPr>
      </p:pic>
      <p:sp>
        <p:nvSpPr>
          <p:cNvPr id="8" name="Content Placeholder 2">
            <a:extLst>
              <a:ext uri="{FF2B5EF4-FFF2-40B4-BE49-F238E27FC236}">
                <a16:creationId xmlns:a16="http://schemas.microsoft.com/office/drawing/2014/main" id="{1E228BC4-9D5F-D568-860C-86FB1FFFA1C4}"/>
              </a:ext>
            </a:extLst>
          </p:cNvPr>
          <p:cNvSpPr txBox="1">
            <a:spLocks/>
          </p:cNvSpPr>
          <p:nvPr/>
        </p:nvSpPr>
        <p:spPr>
          <a:xfrm>
            <a:off x="529846" y="6092802"/>
            <a:ext cx="5560541" cy="823001"/>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Clr>
                <a:srgbClr val="2C5697"/>
              </a:buClr>
              <a:buSzPct val="118000"/>
              <a:buFont typeface="Tahoma" panose="020B0604030504040204" pitchFamily="34" charset="0"/>
              <a:buNone/>
              <a:defRPr sz="1800" kern="1200">
                <a:solidFill>
                  <a:schemeClr val="tx1">
                    <a:lumMod val="65000"/>
                    <a:lumOff val="35000"/>
                  </a:schemeClr>
                </a:solidFill>
                <a:latin typeface="Rubik" panose="00000500000000000000" pitchFamily="2" charset="-79"/>
                <a:ea typeface="+mn-ea"/>
                <a:cs typeface="Rubik" panose="00000500000000000000" pitchFamily="2" charset="-79"/>
              </a:defRPr>
            </a:lvl1pPr>
            <a:lvl2pPr marL="6858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2pPr>
            <a:lvl3pPr marL="11430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3pPr>
            <a:lvl4pPr marL="16002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4pPr>
            <a:lvl5pPr marL="2057400" indent="-228600" algn="l" defTabSz="914400" rtl="0" eaLnBrk="1" latinLnBrk="0" hangingPunct="1">
              <a:lnSpc>
                <a:spcPct val="90000"/>
              </a:lnSpc>
              <a:spcBef>
                <a:spcPts val="500"/>
              </a:spcBef>
              <a:buClr>
                <a:srgbClr val="2C5697"/>
              </a:buClr>
              <a:buSzPct val="118000"/>
              <a:buFont typeface="Tahoma" panose="020B0604030504040204" pitchFamily="34" charset="0"/>
              <a:buChar char="‣"/>
              <a:defRPr sz="1800" kern="1200">
                <a:solidFill>
                  <a:schemeClr val="tx1">
                    <a:lumMod val="65000"/>
                    <a:lumOff val="35000"/>
                  </a:schemeClr>
                </a:solidFill>
                <a:latin typeface="Rubik" panose="00000500000000000000" pitchFamily="2" charset="-79"/>
                <a:ea typeface="+mn-ea"/>
                <a:cs typeface="Rubik" panose="00000500000000000000"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Observed hourly sea level at </a:t>
            </a:r>
            <a:r>
              <a:rPr lang="en-US" err="1"/>
              <a:t>Landsort</a:t>
            </a:r>
            <a:r>
              <a:rPr lang="en-US"/>
              <a:t> </a:t>
            </a:r>
            <a:r>
              <a:rPr lang="en-US" err="1"/>
              <a:t>Norra</a:t>
            </a:r>
            <a:r>
              <a:rPr lang="en-US"/>
              <a:t> (thin blue line) and low pass filtered time series, using a cutoff period of 3days (bold red line). The dashed green line depicts the sea level at </a:t>
            </a:r>
            <a:r>
              <a:rPr lang="en-US" err="1"/>
              <a:t>Landsort</a:t>
            </a:r>
            <a:r>
              <a:rPr lang="en-US"/>
              <a:t> </a:t>
            </a:r>
            <a:r>
              <a:rPr lang="en-US" err="1"/>
              <a:t>Norra</a:t>
            </a:r>
            <a:r>
              <a:rPr lang="en-US"/>
              <a:t> from the numerical model.</a:t>
            </a:r>
            <a:r>
              <a:rPr lang="et-EE"/>
              <a:t> (</a:t>
            </a:r>
            <a:r>
              <a:rPr lang="et-EE" err="1"/>
              <a:t>Mohrholz</a:t>
            </a:r>
            <a:r>
              <a:rPr lang="et-EE"/>
              <a:t> et </a:t>
            </a:r>
            <a:r>
              <a:rPr lang="et-EE" err="1"/>
              <a:t>al</a:t>
            </a:r>
            <a:r>
              <a:rPr lang="et-EE"/>
              <a:t> , 2015)</a:t>
            </a:r>
          </a:p>
        </p:txBody>
      </p:sp>
      <p:cxnSp>
        <p:nvCxnSpPr>
          <p:cNvPr id="10" name="Straight Arrow Connector 9">
            <a:extLst>
              <a:ext uri="{FF2B5EF4-FFF2-40B4-BE49-F238E27FC236}">
                <a16:creationId xmlns:a16="http://schemas.microsoft.com/office/drawing/2014/main" id="{94EBCF85-9A85-B3FB-35CE-07C99AB63128}"/>
              </a:ext>
            </a:extLst>
          </p:cNvPr>
          <p:cNvCxnSpPr/>
          <p:nvPr/>
        </p:nvCxnSpPr>
        <p:spPr>
          <a:xfrm>
            <a:off x="4067175" y="3390900"/>
            <a:ext cx="485776" cy="20783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FF924B4-5DC1-BC08-01D0-7CA98C64E8B4}"/>
              </a:ext>
            </a:extLst>
          </p:cNvPr>
          <p:cNvCxnSpPr/>
          <p:nvPr/>
        </p:nvCxnSpPr>
        <p:spPr>
          <a:xfrm>
            <a:off x="6743700" y="3390899"/>
            <a:ext cx="485776" cy="20783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907B5D5-BF68-D0A0-B976-AFB0A0E9D882}"/>
              </a:ext>
            </a:extLst>
          </p:cNvPr>
          <p:cNvCxnSpPr/>
          <p:nvPr/>
        </p:nvCxnSpPr>
        <p:spPr>
          <a:xfrm flipH="1">
            <a:off x="7816036" y="3522870"/>
            <a:ext cx="1155473" cy="19355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F9BFE0F-73AB-5B11-2D7C-A20E21F3A50C}"/>
              </a:ext>
            </a:extLst>
          </p:cNvPr>
          <p:cNvSpPr/>
          <p:nvPr/>
        </p:nvSpPr>
        <p:spPr>
          <a:xfrm>
            <a:off x="9063552" y="3626046"/>
            <a:ext cx="2991554" cy="307777"/>
          </a:xfrm>
          <a:prstGeom prst="rect">
            <a:avLst/>
          </a:prstGeom>
        </p:spPr>
        <p:txBody>
          <a:bodyPr wrap="square">
            <a:spAutoFit/>
          </a:bodyPr>
          <a:lstStyle/>
          <a:p>
            <a:r>
              <a:rPr lang="et-EE" sz="1400" err="1">
                <a:latin typeface="Rubik" pitchFamily="2" charset="-79"/>
                <a:cs typeface="Rubik" pitchFamily="2" charset="-79"/>
              </a:rPr>
              <a:t>Banderier</a:t>
            </a:r>
            <a:r>
              <a:rPr lang="et-EE" sz="1400">
                <a:latin typeface="Rubik" pitchFamily="2" charset="-79"/>
                <a:cs typeface="Rubik" pitchFamily="2" charset="-79"/>
              </a:rPr>
              <a:t>, et </a:t>
            </a:r>
            <a:r>
              <a:rPr lang="et-EE" sz="1400" err="1">
                <a:latin typeface="Rubik" pitchFamily="2" charset="-79"/>
                <a:cs typeface="Rubik" pitchFamily="2" charset="-79"/>
              </a:rPr>
              <a:t>al</a:t>
            </a:r>
            <a:r>
              <a:rPr lang="et-EE" sz="1400">
                <a:latin typeface="Rubik" pitchFamily="2" charset="-79"/>
                <a:cs typeface="Rubik" pitchFamily="2" charset="-79"/>
              </a:rPr>
              <a:t> 2025.</a:t>
            </a:r>
          </a:p>
        </p:txBody>
      </p:sp>
    </p:spTree>
    <p:extLst>
      <p:ext uri="{BB962C8B-B14F-4D97-AF65-F5344CB8AC3E}">
        <p14:creationId xmlns:p14="http://schemas.microsoft.com/office/powerpoint/2010/main" val="589720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7388A6-6BC2-ACC1-6CC4-4C5176C6225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602759" y="0"/>
            <a:ext cx="7476052" cy="6858000"/>
          </a:xfrm>
          <a:prstGeom prst="rect">
            <a:avLst/>
          </a:prstGeom>
        </p:spPr>
      </p:pic>
      <p:sp>
        <p:nvSpPr>
          <p:cNvPr id="3" name="Content Placeholder 2"/>
          <p:cNvSpPr>
            <a:spLocks noGrp="1"/>
          </p:cNvSpPr>
          <p:nvPr>
            <p:ph sz="quarter" idx="10"/>
          </p:nvPr>
        </p:nvSpPr>
        <p:spPr>
          <a:xfrm>
            <a:off x="25021" y="6123200"/>
            <a:ext cx="5560541" cy="823001"/>
          </a:xfrm>
        </p:spPr>
        <p:txBody>
          <a:bodyPr>
            <a:normAutofit fontScale="77500" lnSpcReduction="20000"/>
          </a:bodyPr>
          <a:lstStyle/>
          <a:p>
            <a:r>
              <a:rPr lang="en-US"/>
              <a:t>Observed hourly sea level at </a:t>
            </a:r>
            <a:r>
              <a:rPr lang="en-US" err="1"/>
              <a:t>Landsort</a:t>
            </a:r>
            <a:r>
              <a:rPr lang="en-US"/>
              <a:t> </a:t>
            </a:r>
            <a:r>
              <a:rPr lang="en-US" err="1"/>
              <a:t>Norra</a:t>
            </a:r>
            <a:r>
              <a:rPr lang="en-US"/>
              <a:t> (thin blue line) and low pass filtered time series, using a cutoff period of 3days (bold red line). The dashed green line depicts the sea level at </a:t>
            </a:r>
            <a:r>
              <a:rPr lang="en-US" err="1"/>
              <a:t>Landsort</a:t>
            </a:r>
            <a:r>
              <a:rPr lang="en-US"/>
              <a:t> </a:t>
            </a:r>
            <a:r>
              <a:rPr lang="en-US" err="1"/>
              <a:t>Norra</a:t>
            </a:r>
            <a:r>
              <a:rPr lang="en-US"/>
              <a:t> from the numerical model.</a:t>
            </a:r>
            <a:r>
              <a:rPr lang="et-EE"/>
              <a:t> (</a:t>
            </a:r>
            <a:r>
              <a:rPr lang="et-EE" err="1"/>
              <a:t>Mohrholz</a:t>
            </a:r>
            <a:r>
              <a:rPr lang="et-EE"/>
              <a:t> et </a:t>
            </a:r>
            <a:r>
              <a:rPr lang="et-EE" err="1"/>
              <a:t>al</a:t>
            </a:r>
            <a:r>
              <a:rPr lang="et-EE"/>
              <a:t> , 2015)</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7543347" y="965046"/>
            <a:ext cx="123568" cy="3682313"/>
          </a:xfrm>
          <a:prstGeom prst="rect">
            <a:avLst/>
          </a:prstGeom>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7744720" y="965046"/>
            <a:ext cx="135923" cy="3707027"/>
          </a:xfrm>
          <a:prstGeom prst="rect">
            <a:avLst/>
          </a:prstGeom>
        </p:spPr>
      </p:pic>
      <p:pic>
        <p:nvPicPr>
          <p:cNvPr id="12" name="Picture 11"/>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5203744" y="663454"/>
            <a:ext cx="798030" cy="3521676"/>
          </a:xfrm>
          <a:prstGeom prst="rect">
            <a:avLst/>
          </a:prstGeom>
        </p:spPr>
      </p:pic>
      <p:sp>
        <p:nvSpPr>
          <p:cNvPr id="13" name="TextBox 12">
            <a:extLst>
              <a:ext uri="{FF2B5EF4-FFF2-40B4-BE49-F238E27FC236}">
                <a16:creationId xmlns:a16="http://schemas.microsoft.com/office/drawing/2014/main" id="{F712BF80-8AB9-96CA-EDD2-EF84DECB1644}"/>
              </a:ext>
            </a:extLst>
          </p:cNvPr>
          <p:cNvSpPr txBox="1"/>
          <p:nvPr/>
        </p:nvSpPr>
        <p:spPr>
          <a:xfrm>
            <a:off x="167491" y="288153"/>
            <a:ext cx="4132752" cy="4801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t-EE" sz="2800" b="0" i="0" u="none" strike="noStrike" kern="1200" cap="none" spc="0" normalizeH="0" baseline="0" noProof="0">
                <a:ln>
                  <a:noFill/>
                </a:ln>
                <a:solidFill>
                  <a:srgbClr val="2C5697"/>
                </a:solidFill>
                <a:effectLst/>
                <a:uLnTx/>
                <a:uFillTx/>
                <a:latin typeface="Calibri" panose="020F0502020204030204"/>
                <a:ea typeface="+mn-ea"/>
                <a:cs typeface="Rubik" panose="00000500000000000000" pitchFamily="2" charset="-79"/>
              </a:rPr>
              <a:t>Nov 2014 - </a:t>
            </a:r>
            <a:r>
              <a:rPr kumimoji="0" lang="et-EE" sz="2800" b="0" i="0" u="none" strike="noStrike" kern="1200" cap="none" spc="0" normalizeH="0" baseline="0" noProof="0" err="1">
                <a:ln>
                  <a:noFill/>
                </a:ln>
                <a:solidFill>
                  <a:srgbClr val="2C5697"/>
                </a:solidFill>
                <a:effectLst/>
                <a:uLnTx/>
                <a:uFillTx/>
                <a:latin typeface="Calibri" panose="020F0502020204030204"/>
                <a:ea typeface="+mn-ea"/>
                <a:cs typeface="Rubik" panose="00000500000000000000" pitchFamily="2" charset="-79"/>
              </a:rPr>
              <a:t>outflow</a:t>
            </a:r>
            <a:endParaRPr kumimoji="0" lang="et-EE" sz="2800" b="0" i="0" u="none" strike="noStrike" kern="1200" cap="none" spc="0" normalizeH="0" baseline="0" noProof="0">
              <a:ln>
                <a:noFill/>
              </a:ln>
              <a:solidFill>
                <a:srgbClr val="2C5697"/>
              </a:solidFill>
              <a:effectLst/>
              <a:uLnTx/>
              <a:uFillTx/>
              <a:latin typeface="Calibri" panose="020F0502020204030204"/>
              <a:ea typeface="+mn-ea"/>
              <a:cs typeface="Rubik" panose="00000500000000000000" pitchFamily="2" charset="-79"/>
            </a:endParaRPr>
          </a:p>
        </p:txBody>
      </p:sp>
      <p:cxnSp>
        <p:nvCxnSpPr>
          <p:cNvPr id="15" name="Straight Arrow Connector 14"/>
          <p:cNvCxnSpPr>
            <a:cxnSpLocks/>
          </p:cNvCxnSpPr>
          <p:nvPr/>
        </p:nvCxnSpPr>
        <p:spPr>
          <a:xfrm>
            <a:off x="7880643" y="3827403"/>
            <a:ext cx="146014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p:cNvCxnSpPr>
          <p:nvPr/>
        </p:nvCxnSpPr>
        <p:spPr>
          <a:xfrm flipH="1">
            <a:off x="7173158" y="4213323"/>
            <a:ext cx="386468" cy="139908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167491" y="855608"/>
            <a:ext cx="3032909" cy="3499509"/>
          </a:xfrm>
          <a:prstGeom prst="rect">
            <a:avLst/>
          </a:prstGeom>
          <a:noFill/>
        </p:spPr>
      </p:pic>
      <p:pic>
        <p:nvPicPr>
          <p:cNvPr id="6" name="Picture 5"/>
          <p:cNvPicPr>
            <a:picLocks noChangeAspect="1"/>
          </p:cNvPicPr>
          <p:nvPr/>
        </p:nvPicPr>
        <p:blipFill>
          <a:blip r:embed="rId7"/>
          <a:stretch>
            <a:fillRect/>
          </a:stretch>
        </p:blipFill>
        <p:spPr>
          <a:xfrm>
            <a:off x="130259" y="4272455"/>
            <a:ext cx="5102311" cy="1817261"/>
          </a:xfrm>
          <a:prstGeom prst="rect">
            <a:avLst/>
          </a:prstGeom>
        </p:spPr>
      </p:pic>
      <p:pic>
        <p:nvPicPr>
          <p:cNvPr id="9" name="Picture 8">
            <a:extLst>
              <a:ext uri="{FF2B5EF4-FFF2-40B4-BE49-F238E27FC236}">
                <a16:creationId xmlns:a16="http://schemas.microsoft.com/office/drawing/2014/main" id="{E5CD0366-1D99-A76D-0043-D4245A906CD0}"/>
              </a:ext>
            </a:extLst>
          </p:cNvPr>
          <p:cNvPicPr>
            <a:picLocks noChangeAspect="1"/>
          </p:cNvPicPr>
          <p:nvPr/>
        </p:nvPicPr>
        <p:blipFill>
          <a:blip r:embed="rId8"/>
          <a:stretch>
            <a:fillRect/>
          </a:stretch>
        </p:blipFill>
        <p:spPr>
          <a:xfrm>
            <a:off x="6401817" y="6358085"/>
            <a:ext cx="6145301" cy="499915"/>
          </a:xfrm>
          <a:prstGeom prst="rect">
            <a:avLst/>
          </a:prstGeom>
        </p:spPr>
      </p:pic>
    </p:spTree>
    <p:extLst>
      <p:ext uri="{BB962C8B-B14F-4D97-AF65-F5344CB8AC3E}">
        <p14:creationId xmlns:p14="http://schemas.microsoft.com/office/powerpoint/2010/main" val="129900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6FAF5E-B2CC-8D8B-1A5D-07C018DDF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931" y="0"/>
            <a:ext cx="7230187" cy="6858000"/>
          </a:xfrm>
          <a:prstGeom prst="rect">
            <a:avLst/>
          </a:prstGeom>
        </p:spPr>
      </p:pic>
      <p:sp>
        <p:nvSpPr>
          <p:cNvPr id="3" name="Content Placeholder 2"/>
          <p:cNvSpPr>
            <a:spLocks noGrp="1"/>
          </p:cNvSpPr>
          <p:nvPr>
            <p:ph sz="quarter" idx="10"/>
          </p:nvPr>
        </p:nvSpPr>
        <p:spPr>
          <a:xfrm>
            <a:off x="48032" y="6102801"/>
            <a:ext cx="5560541" cy="823001"/>
          </a:xfrm>
        </p:spPr>
        <p:txBody>
          <a:bodyPr>
            <a:normAutofit fontScale="77500" lnSpcReduction="20000"/>
          </a:bodyPr>
          <a:lstStyle/>
          <a:p>
            <a:r>
              <a:rPr lang="en-US"/>
              <a:t>Observed hourly sea level at </a:t>
            </a:r>
            <a:r>
              <a:rPr lang="en-US" err="1"/>
              <a:t>Landsort</a:t>
            </a:r>
            <a:r>
              <a:rPr lang="en-US"/>
              <a:t> </a:t>
            </a:r>
            <a:r>
              <a:rPr lang="en-US" err="1"/>
              <a:t>Norra</a:t>
            </a:r>
            <a:r>
              <a:rPr lang="en-US"/>
              <a:t> (thin blue line) and low pass filtered time series, using a cutoff period of 3days (bold red line). The dashed green line depicts the sea level at </a:t>
            </a:r>
            <a:r>
              <a:rPr lang="en-US" err="1"/>
              <a:t>Landsort</a:t>
            </a:r>
            <a:r>
              <a:rPr lang="en-US"/>
              <a:t> </a:t>
            </a:r>
            <a:r>
              <a:rPr lang="en-US" err="1"/>
              <a:t>Norra</a:t>
            </a:r>
            <a:r>
              <a:rPr lang="en-US"/>
              <a:t> from the numerical model.</a:t>
            </a:r>
            <a:r>
              <a:rPr lang="et-EE"/>
              <a:t> (</a:t>
            </a:r>
            <a:r>
              <a:rPr lang="et-EE" err="1"/>
              <a:t>Mohrholz</a:t>
            </a:r>
            <a:r>
              <a:rPr lang="et-EE"/>
              <a:t> et </a:t>
            </a:r>
            <a:r>
              <a:rPr lang="et-EE" err="1"/>
              <a:t>al</a:t>
            </a:r>
            <a:r>
              <a:rPr lang="et-EE"/>
              <a:t> , 2015)</a:t>
            </a:r>
          </a:p>
        </p:txBody>
      </p:sp>
      <p:pic>
        <p:nvPicPr>
          <p:cNvPr id="6" name="Picture 5"/>
          <p:cNvPicPr>
            <a:picLocks noChangeAspect="1"/>
          </p:cNvPicPr>
          <p:nvPr/>
        </p:nvPicPr>
        <p:blipFill>
          <a:blip r:embed="rId3"/>
          <a:stretch>
            <a:fillRect/>
          </a:stretch>
        </p:blipFill>
        <p:spPr>
          <a:xfrm>
            <a:off x="130259" y="4272455"/>
            <a:ext cx="5102311" cy="1817261"/>
          </a:xfrm>
          <a:prstGeom prst="rect">
            <a:avLst/>
          </a:prstGeom>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5186546" y="628050"/>
            <a:ext cx="798030" cy="3521676"/>
          </a:xfrm>
          <a:prstGeom prst="rect">
            <a:avLst/>
          </a:prstGeom>
        </p:spPr>
      </p:pic>
      <p:sp>
        <p:nvSpPr>
          <p:cNvPr id="13" name="TextBox 12">
            <a:extLst>
              <a:ext uri="{FF2B5EF4-FFF2-40B4-BE49-F238E27FC236}">
                <a16:creationId xmlns:a16="http://schemas.microsoft.com/office/drawing/2014/main" id="{F712BF80-8AB9-96CA-EDD2-EF84DECB1644}"/>
              </a:ext>
            </a:extLst>
          </p:cNvPr>
          <p:cNvSpPr txBox="1"/>
          <p:nvPr/>
        </p:nvSpPr>
        <p:spPr>
          <a:xfrm>
            <a:off x="313417" y="631519"/>
            <a:ext cx="4503831" cy="480131"/>
          </a:xfrm>
          <a:prstGeom prst="rect">
            <a:avLst/>
          </a:prstGeom>
          <a:noFill/>
        </p:spPr>
        <p:txBody>
          <a:bodyPr wrap="square" rtlCol="0">
            <a:spAutoFit/>
          </a:bodyPr>
          <a:lstStyle/>
          <a:p>
            <a:pPr>
              <a:lnSpc>
                <a:spcPct val="90000"/>
              </a:lnSpc>
              <a:spcBef>
                <a:spcPct val="0"/>
              </a:spcBef>
              <a:spcAft>
                <a:spcPts val="600"/>
              </a:spcAft>
            </a:pPr>
            <a:r>
              <a:rPr lang="et-EE" sz="2800" err="1">
                <a:solidFill>
                  <a:srgbClr val="2C5697"/>
                </a:solidFill>
                <a:ea typeface="+mj-ea"/>
                <a:cs typeface="Rubik" panose="00000500000000000000" pitchFamily="2" charset="-79"/>
              </a:rPr>
              <a:t>Dec</a:t>
            </a:r>
            <a:r>
              <a:rPr lang="et-EE" sz="2800">
                <a:solidFill>
                  <a:srgbClr val="2C5697"/>
                </a:solidFill>
                <a:ea typeface="+mj-ea"/>
                <a:cs typeface="Rubik" panose="00000500000000000000" pitchFamily="2" charset="-79"/>
              </a:rPr>
              <a:t> 2014 – </a:t>
            </a:r>
            <a:r>
              <a:rPr lang="et-EE" sz="2800" err="1">
                <a:solidFill>
                  <a:srgbClr val="2C5697"/>
                </a:solidFill>
                <a:ea typeface="+mj-ea"/>
                <a:cs typeface="Rubik" panose="00000500000000000000" pitchFamily="2" charset="-79"/>
              </a:rPr>
              <a:t>precursory+inflow</a:t>
            </a:r>
            <a:endParaRPr lang="et-EE" sz="2800">
              <a:solidFill>
                <a:srgbClr val="2C5697"/>
              </a:solidFill>
              <a:ea typeface="+mj-ea"/>
              <a:cs typeface="Rubik" panose="00000500000000000000" pitchFamily="2" charset="-79"/>
            </a:endParaRPr>
          </a:p>
        </p:txBody>
      </p:sp>
      <p:pic>
        <p:nvPicPr>
          <p:cNvPr id="4" name="Picture 3"/>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7856576" y="871584"/>
            <a:ext cx="126123" cy="4162097"/>
          </a:xfrm>
          <a:prstGeom prst="rect">
            <a:avLst/>
          </a:prstGeom>
        </p:spPr>
      </p:pic>
      <p:pic>
        <p:nvPicPr>
          <p:cNvPr id="5" name="Picture 4"/>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7647218" y="871584"/>
            <a:ext cx="142874" cy="4162426"/>
          </a:xfrm>
          <a:prstGeom prst="rect">
            <a:avLst/>
          </a:prstGeom>
        </p:spPr>
      </p:pic>
      <p:cxnSp>
        <p:nvCxnSpPr>
          <p:cNvPr id="14" name="Straight Arrow Connector 13"/>
          <p:cNvCxnSpPr/>
          <p:nvPr/>
        </p:nvCxnSpPr>
        <p:spPr>
          <a:xfrm>
            <a:off x="7856576" y="3760728"/>
            <a:ext cx="962025" cy="18885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p:cNvCxnSpPr>
          <p:nvPr/>
        </p:nvCxnSpPr>
        <p:spPr>
          <a:xfrm flipH="1">
            <a:off x="6708808" y="4601056"/>
            <a:ext cx="905168" cy="107784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265191" y="1551440"/>
            <a:ext cx="3797800" cy="2320293"/>
          </a:xfrm>
          <a:prstGeom prst="rect">
            <a:avLst/>
          </a:prstGeom>
          <a:noFill/>
        </p:spPr>
      </p:pic>
      <p:pic>
        <p:nvPicPr>
          <p:cNvPr id="10" name="Picture 9">
            <a:extLst>
              <a:ext uri="{FF2B5EF4-FFF2-40B4-BE49-F238E27FC236}">
                <a16:creationId xmlns:a16="http://schemas.microsoft.com/office/drawing/2014/main" id="{310E1B2D-2EB0-7479-6ED2-E8EFF79CE6B6}"/>
              </a:ext>
            </a:extLst>
          </p:cNvPr>
          <p:cNvPicPr>
            <a:picLocks noChangeAspect="1"/>
          </p:cNvPicPr>
          <p:nvPr/>
        </p:nvPicPr>
        <p:blipFill>
          <a:blip r:embed="rId8"/>
          <a:stretch>
            <a:fillRect/>
          </a:stretch>
        </p:blipFill>
        <p:spPr>
          <a:xfrm>
            <a:off x="6401817" y="6358085"/>
            <a:ext cx="6145301" cy="499915"/>
          </a:xfrm>
          <a:prstGeom prst="rect">
            <a:avLst/>
          </a:prstGeom>
        </p:spPr>
      </p:pic>
    </p:spTree>
    <p:extLst>
      <p:ext uri="{BB962C8B-B14F-4D97-AF65-F5344CB8AC3E}">
        <p14:creationId xmlns:p14="http://schemas.microsoft.com/office/powerpoint/2010/main" val="593333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9F84C51-8DBC-16E6-525D-9221C7D9DAEC}"/>
              </a:ext>
            </a:extLst>
          </p:cNvPr>
          <p:cNvSpPr txBox="1">
            <a:spLocks/>
          </p:cNvSpPr>
          <p:nvPr/>
        </p:nvSpPr>
        <p:spPr>
          <a:xfrm>
            <a:off x="812616" y="225020"/>
            <a:ext cx="10287001" cy="1414867"/>
          </a:xfrm>
          <a:prstGeom prst="rect">
            <a:avLst/>
          </a:prstGeom>
        </p:spPr>
        <p:txBody>
          <a:bodyPr vert="horz" lIns="91440" tIns="45720" rIns="91440" bIns="45720" rtlCol="0" anchor="t">
            <a:normAutofit fontScale="25000" lnSpcReduction="20000"/>
          </a:bodyPr>
          <a:lstStyle>
            <a:lvl1pPr algn="l" defTabSz="914400" rtl="0" eaLnBrk="1" latinLnBrk="0" hangingPunct="1">
              <a:lnSpc>
                <a:spcPct val="90000"/>
              </a:lnSpc>
              <a:spcBef>
                <a:spcPct val="0"/>
              </a:spcBef>
              <a:buNone/>
              <a:defRPr sz="2800" kern="1200">
                <a:solidFill>
                  <a:srgbClr val="2C5697"/>
                </a:solidFill>
                <a:latin typeface="Rubik" panose="00000500000000000000" pitchFamily="2" charset="-79"/>
                <a:ea typeface="+mj-ea"/>
                <a:cs typeface="Rubik" panose="00000500000000000000" pitchFamily="2" charset="-79"/>
              </a:defRPr>
            </a:lvl1pPr>
          </a:lstStyle>
          <a:p>
            <a:endParaRPr lang="en-US"/>
          </a:p>
          <a:p>
            <a:pPr>
              <a:lnSpc>
                <a:spcPct val="160000"/>
              </a:lnSpc>
            </a:pPr>
            <a:r>
              <a:rPr lang="en-US" sz="11200"/>
              <a:t>Large interannual variability</a:t>
            </a:r>
            <a:r>
              <a:rPr lang="et-EE" sz="11200"/>
              <a:t> </a:t>
            </a:r>
            <a:r>
              <a:rPr lang="et-EE" sz="11200" err="1"/>
              <a:t>centred</a:t>
            </a:r>
            <a:r>
              <a:rPr lang="et-EE" sz="11200"/>
              <a:t> 60N 20E </a:t>
            </a:r>
          </a:p>
          <a:p>
            <a:pPr>
              <a:lnSpc>
                <a:spcPct val="160000"/>
              </a:lnSpc>
            </a:pPr>
            <a:r>
              <a:rPr lang="en-US" sz="9600"/>
              <a:t>JCT relative frequencies JF 1950/51-202</a:t>
            </a:r>
            <a:r>
              <a:rPr lang="et-EE" sz="9600"/>
              <a:t>5</a:t>
            </a:r>
            <a:r>
              <a:rPr lang="en-US" sz="9600"/>
              <a:t>/2</a:t>
            </a:r>
            <a:r>
              <a:rPr lang="et-EE" sz="9600"/>
              <a:t>6</a:t>
            </a:r>
            <a:endParaRPr lang="en-US" sz="9600"/>
          </a:p>
        </p:txBody>
      </p:sp>
      <p:pic>
        <p:nvPicPr>
          <p:cNvPr id="3" name="Content Placeholder 2"/>
          <p:cNvPicPr>
            <a:picLocks noGrp="1" noChangeAspect="1"/>
          </p:cNvPicPr>
          <p:nvPr>
            <p:ph sz="quarter" idx="10"/>
          </p:nvPr>
        </p:nvPicPr>
        <p:blipFill>
          <a:blip r:embed="rId2" cstate="screen">
            <a:extLst>
              <a:ext uri="{28A0092B-C50C-407E-A947-70E740481C1C}">
                <a14:useLocalDpi xmlns:a14="http://schemas.microsoft.com/office/drawing/2010/main" val="0"/>
              </a:ext>
            </a:extLst>
          </a:blip>
          <a:stretch>
            <a:fillRect/>
          </a:stretch>
        </p:blipFill>
        <p:spPr>
          <a:xfrm>
            <a:off x="702698" y="1639887"/>
            <a:ext cx="8917944" cy="5065713"/>
          </a:xfrm>
        </p:spPr>
      </p:pic>
      <p:pic>
        <p:nvPicPr>
          <p:cNvPr id="7" name="Content Placeholder 2"/>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flipH="1">
            <a:off x="10229848" y="139295"/>
            <a:ext cx="247651" cy="7242309"/>
          </a:xfrm>
          <a:prstGeom prst="rect">
            <a:avLst/>
          </a:prstGeom>
        </p:spPr>
      </p:pic>
      <p:sp>
        <p:nvSpPr>
          <p:cNvPr id="8" name="Rectangle 7"/>
          <p:cNvSpPr/>
          <p:nvPr/>
        </p:nvSpPr>
        <p:spPr>
          <a:xfrm>
            <a:off x="10611342" y="294210"/>
            <a:ext cx="652743" cy="535531"/>
          </a:xfrm>
          <a:prstGeom prst="rect">
            <a:avLst/>
          </a:prstGeom>
        </p:spPr>
        <p:txBody>
          <a:bodyPr wrap="none">
            <a:spAutoFit/>
          </a:bodyPr>
          <a:lstStyle/>
          <a:p>
            <a:pPr>
              <a:lnSpc>
                <a:spcPct val="160000"/>
              </a:lnSpc>
            </a:pPr>
            <a:r>
              <a:rPr lang="en-US"/>
              <a:t>202</a:t>
            </a:r>
            <a:r>
              <a:rPr lang="et-EE"/>
              <a:t>6</a:t>
            </a:r>
            <a:endParaRPr lang="en-US"/>
          </a:p>
        </p:txBody>
      </p:sp>
    </p:spTree>
    <p:extLst>
      <p:ext uri="{BB962C8B-B14F-4D97-AF65-F5344CB8AC3E}">
        <p14:creationId xmlns:p14="http://schemas.microsoft.com/office/powerpoint/2010/main" val="2331426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9F84C51-8DBC-16E6-525D-9221C7D9DAEC}"/>
              </a:ext>
            </a:extLst>
          </p:cNvPr>
          <p:cNvSpPr txBox="1">
            <a:spLocks/>
          </p:cNvSpPr>
          <p:nvPr/>
        </p:nvSpPr>
        <p:spPr>
          <a:xfrm>
            <a:off x="812616" y="225020"/>
            <a:ext cx="10287001" cy="1414867"/>
          </a:xfrm>
          <a:prstGeom prst="rect">
            <a:avLst/>
          </a:prstGeom>
        </p:spPr>
        <p:txBody>
          <a:bodyPr vert="horz" lIns="91440" tIns="45720" rIns="91440" bIns="45720" rtlCol="0" anchor="t">
            <a:normAutofit fontScale="25000" lnSpcReduction="20000"/>
          </a:bodyPr>
          <a:lstStyle>
            <a:lvl1pPr algn="l" defTabSz="914400" rtl="0" eaLnBrk="1" latinLnBrk="0" hangingPunct="1">
              <a:lnSpc>
                <a:spcPct val="90000"/>
              </a:lnSpc>
              <a:spcBef>
                <a:spcPct val="0"/>
              </a:spcBef>
              <a:buNone/>
              <a:defRPr sz="2800" kern="1200">
                <a:solidFill>
                  <a:srgbClr val="2C5697"/>
                </a:solidFill>
                <a:latin typeface="Rubik" panose="00000500000000000000" pitchFamily="2" charset="-79"/>
                <a:ea typeface="+mj-ea"/>
                <a:cs typeface="Rubik" panose="00000500000000000000" pitchFamily="2" charset="-79"/>
              </a:defRPr>
            </a:lvl1pPr>
          </a:lstStyle>
          <a:p>
            <a:endParaRPr lang="en-US"/>
          </a:p>
          <a:p>
            <a:pPr>
              <a:lnSpc>
                <a:spcPct val="160000"/>
              </a:lnSpc>
            </a:pPr>
            <a:r>
              <a:rPr lang="en-US" sz="11200"/>
              <a:t>Large interannual variability</a:t>
            </a:r>
            <a:r>
              <a:rPr lang="et-EE" sz="11200"/>
              <a:t> </a:t>
            </a:r>
            <a:r>
              <a:rPr lang="et-EE" sz="11200" err="1"/>
              <a:t>centred</a:t>
            </a:r>
            <a:r>
              <a:rPr lang="et-EE" sz="11200"/>
              <a:t> 55N 10E </a:t>
            </a:r>
          </a:p>
          <a:p>
            <a:pPr>
              <a:lnSpc>
                <a:spcPct val="160000"/>
              </a:lnSpc>
            </a:pPr>
            <a:r>
              <a:rPr lang="en-US" sz="9600"/>
              <a:t>JCT relative frequencies JF 1950/51-202</a:t>
            </a:r>
            <a:r>
              <a:rPr lang="et-EE" sz="9600"/>
              <a:t>5</a:t>
            </a:r>
            <a:r>
              <a:rPr lang="en-US" sz="9600"/>
              <a:t>/2</a:t>
            </a:r>
            <a:r>
              <a:rPr lang="et-EE" sz="9600"/>
              <a:t>6</a:t>
            </a:r>
            <a:endParaRPr lang="en-US" sz="9600"/>
          </a:p>
        </p:txBody>
      </p:sp>
      <p:sp>
        <p:nvSpPr>
          <p:cNvPr id="8" name="Rectangle 7"/>
          <p:cNvSpPr/>
          <p:nvPr/>
        </p:nvSpPr>
        <p:spPr>
          <a:xfrm>
            <a:off x="10611342" y="294210"/>
            <a:ext cx="652743" cy="535531"/>
          </a:xfrm>
          <a:prstGeom prst="rect">
            <a:avLst/>
          </a:prstGeom>
        </p:spPr>
        <p:txBody>
          <a:bodyPr wrap="none">
            <a:spAutoFit/>
          </a:bodyPr>
          <a:lstStyle/>
          <a:p>
            <a:pPr>
              <a:lnSpc>
                <a:spcPct val="160000"/>
              </a:lnSpc>
            </a:pPr>
            <a:r>
              <a:rPr lang="en-US"/>
              <a:t>202</a:t>
            </a:r>
            <a:r>
              <a:rPr lang="et-EE"/>
              <a:t>6</a:t>
            </a:r>
            <a:endParaRPr lang="en-US"/>
          </a:p>
        </p:txBody>
      </p:sp>
      <p:pic>
        <p:nvPicPr>
          <p:cNvPr id="9" name="Picture 8"/>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12616" y="1639887"/>
            <a:ext cx="8948916" cy="5083306"/>
          </a:xfrm>
          <a:prstGeom prst="rect">
            <a:avLst/>
          </a:prstGeom>
        </p:spPr>
      </p:pic>
      <p:pic>
        <p:nvPicPr>
          <p:cNvPr id="11" name="Picture 10"/>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0301987" y="110719"/>
            <a:ext cx="257175" cy="7242309"/>
          </a:xfrm>
          <a:prstGeom prst="rect">
            <a:avLst/>
          </a:prstGeom>
        </p:spPr>
      </p:pic>
    </p:spTree>
    <p:extLst>
      <p:ext uri="{BB962C8B-B14F-4D97-AF65-F5344CB8AC3E}">
        <p14:creationId xmlns:p14="http://schemas.microsoft.com/office/powerpoint/2010/main" val="1005839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0878E-439A-4AEC-DB10-7B7E2B2663A8}"/>
              </a:ext>
            </a:extLst>
          </p:cNvPr>
          <p:cNvSpPr>
            <a:spLocks noGrp="1"/>
          </p:cNvSpPr>
          <p:nvPr>
            <p:ph type="ctrTitle"/>
          </p:nvPr>
        </p:nvSpPr>
        <p:spPr>
          <a:xfrm>
            <a:off x="683513" y="144320"/>
            <a:ext cx="10824972" cy="1056468"/>
          </a:xfrm>
        </p:spPr>
        <p:txBody>
          <a:bodyPr>
            <a:normAutofit fontScale="90000"/>
          </a:bodyPr>
          <a:lstStyle/>
          <a:p>
            <a:r>
              <a:rPr lang="en-US" dirty="0"/>
              <a:t>Monthly EDJ occurrence frequency anomaly over the Euro-Atlantic domain during the 2014/15 (top) and 20</a:t>
            </a:r>
            <a:r>
              <a:rPr lang="et-EE" dirty="0"/>
              <a:t>2</a:t>
            </a:r>
            <a:r>
              <a:rPr lang="en-US" dirty="0"/>
              <a:t>6 (bottom)</a:t>
            </a:r>
            <a:br>
              <a:rPr lang="en-US" dirty="0"/>
            </a:br>
            <a:endParaRPr lang="en-GB" dirty="0"/>
          </a:p>
        </p:txBody>
      </p:sp>
      <p:pic>
        <p:nvPicPr>
          <p:cNvPr id="9" name="Content Placeholder 8">
            <a:extLst>
              <a:ext uri="{FF2B5EF4-FFF2-40B4-BE49-F238E27FC236}">
                <a16:creationId xmlns:a16="http://schemas.microsoft.com/office/drawing/2014/main" id="{B5D2DC80-A685-6561-535E-0EB573E7FA7F}"/>
              </a:ext>
            </a:extLst>
          </p:cNvPr>
          <p:cNvPicPr>
            <a:picLocks noGrp="1" noChangeAspect="1"/>
          </p:cNvPicPr>
          <p:nvPr>
            <p:ph sz="quarter" idx="10"/>
          </p:nvPr>
        </p:nvPicPr>
        <p:blipFill>
          <a:blip r:embed="rId2" cstate="screen">
            <a:extLst>
              <a:ext uri="{28A0092B-C50C-407E-A947-70E740481C1C}">
                <a14:useLocalDpi xmlns:a14="http://schemas.microsoft.com/office/drawing/2010/main" val="0"/>
              </a:ext>
            </a:extLst>
          </a:blip>
          <a:stretch>
            <a:fillRect/>
          </a:stretch>
        </p:blipFill>
        <p:spPr>
          <a:xfrm>
            <a:off x="-1" y="3886200"/>
            <a:ext cx="12192000" cy="2228212"/>
          </a:xfrm>
          <a:prstGeom prst="rect">
            <a:avLst/>
          </a:prstGeom>
        </p:spPr>
      </p:pic>
      <p:pic>
        <p:nvPicPr>
          <p:cNvPr id="7" name="Picture 6">
            <a:extLst>
              <a:ext uri="{FF2B5EF4-FFF2-40B4-BE49-F238E27FC236}">
                <a16:creationId xmlns:a16="http://schemas.microsoft.com/office/drawing/2014/main" id="{2F00E3CB-3E0A-51E6-61BB-8DEC3493D775}"/>
              </a:ext>
            </a:extLst>
          </p:cNvPr>
          <p:cNvPicPr>
            <a:picLocks noChangeAspect="1"/>
          </p:cNvPicPr>
          <p:nvPr/>
        </p:nvPicPr>
        <p:blipFill>
          <a:blip r:embed="rId3"/>
          <a:stretch>
            <a:fillRect/>
          </a:stretch>
        </p:blipFill>
        <p:spPr>
          <a:xfrm>
            <a:off x="0" y="1657988"/>
            <a:ext cx="12192000" cy="2228212"/>
          </a:xfrm>
          <a:prstGeom prst="rect">
            <a:avLst/>
          </a:prstGeom>
        </p:spPr>
      </p:pic>
    </p:spTree>
    <p:extLst>
      <p:ext uri="{BB962C8B-B14F-4D97-AF65-F5344CB8AC3E}">
        <p14:creationId xmlns:p14="http://schemas.microsoft.com/office/powerpoint/2010/main" val="82644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DC84-0397-2402-20C1-08B8CAEBB54A}"/>
              </a:ext>
            </a:extLst>
          </p:cNvPr>
          <p:cNvSpPr>
            <a:spLocks noGrp="1"/>
          </p:cNvSpPr>
          <p:nvPr>
            <p:ph type="ctrTitle"/>
          </p:nvPr>
        </p:nvSpPr>
        <p:spPr>
          <a:xfrm>
            <a:off x="440436" y="216211"/>
            <a:ext cx="11053572" cy="1056468"/>
          </a:xfrm>
        </p:spPr>
        <p:txBody>
          <a:bodyPr>
            <a:normAutofit fontScale="90000"/>
          </a:bodyPr>
          <a:lstStyle/>
          <a:p>
            <a:r>
              <a:rPr lang="en-US" dirty="0"/>
              <a:t>Monthly EDJ occurrence frequency over the Euro-Atlantic domain during the 2014/15 (</a:t>
            </a:r>
            <a:r>
              <a:rPr lang="en-US" dirty="0" err="1"/>
              <a:t>topp</a:t>
            </a:r>
            <a:r>
              <a:rPr lang="en-US" dirty="0"/>
              <a:t>) and 20</a:t>
            </a:r>
            <a:r>
              <a:rPr lang="et-EE" dirty="0"/>
              <a:t>2</a:t>
            </a:r>
            <a:r>
              <a:rPr lang="en-US" dirty="0"/>
              <a:t>6 (bottom)</a:t>
            </a:r>
            <a:br>
              <a:rPr lang="en-US" dirty="0"/>
            </a:br>
            <a:endParaRPr lang="en-GB" dirty="0"/>
          </a:p>
        </p:txBody>
      </p:sp>
      <p:pic>
        <p:nvPicPr>
          <p:cNvPr id="5" name="Picture 4">
            <a:extLst>
              <a:ext uri="{FF2B5EF4-FFF2-40B4-BE49-F238E27FC236}">
                <a16:creationId xmlns:a16="http://schemas.microsoft.com/office/drawing/2014/main" id="{E35FCA21-4A78-4B6F-6DDC-E0EDFF034993}"/>
              </a:ext>
            </a:extLst>
          </p:cNvPr>
          <p:cNvPicPr>
            <a:picLocks noChangeAspect="1"/>
          </p:cNvPicPr>
          <p:nvPr/>
        </p:nvPicPr>
        <p:blipFill>
          <a:blip r:embed="rId2"/>
          <a:stretch>
            <a:fillRect/>
          </a:stretch>
        </p:blipFill>
        <p:spPr>
          <a:xfrm>
            <a:off x="0" y="3923230"/>
            <a:ext cx="12192000" cy="2239698"/>
          </a:xfrm>
          <a:prstGeom prst="rect">
            <a:avLst/>
          </a:prstGeom>
        </p:spPr>
      </p:pic>
      <p:pic>
        <p:nvPicPr>
          <p:cNvPr id="7" name="Picture 6">
            <a:extLst>
              <a:ext uri="{FF2B5EF4-FFF2-40B4-BE49-F238E27FC236}">
                <a16:creationId xmlns:a16="http://schemas.microsoft.com/office/drawing/2014/main" id="{99228C6B-7725-8F81-F11C-1BC080C0BBD9}"/>
              </a:ext>
            </a:extLst>
          </p:cNvPr>
          <p:cNvPicPr>
            <a:picLocks noChangeAspect="1"/>
          </p:cNvPicPr>
          <p:nvPr/>
        </p:nvPicPr>
        <p:blipFill>
          <a:blip r:embed="rId3"/>
          <a:stretch>
            <a:fillRect/>
          </a:stretch>
        </p:blipFill>
        <p:spPr>
          <a:xfrm>
            <a:off x="0" y="1683532"/>
            <a:ext cx="12192000" cy="2239698"/>
          </a:xfrm>
          <a:prstGeom prst="rect">
            <a:avLst/>
          </a:prstGeom>
        </p:spPr>
      </p:pic>
    </p:spTree>
    <p:extLst>
      <p:ext uri="{BB962C8B-B14F-4D97-AF65-F5344CB8AC3E}">
        <p14:creationId xmlns:p14="http://schemas.microsoft.com/office/powerpoint/2010/main" val="13139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6C68-6E29-2621-2F26-CF367B005BAC}"/>
              </a:ext>
            </a:extLst>
          </p:cNvPr>
          <p:cNvSpPr>
            <a:spLocks noGrp="1"/>
          </p:cNvSpPr>
          <p:nvPr>
            <p:ph type="ctrTitle"/>
          </p:nvPr>
        </p:nvSpPr>
        <p:spPr>
          <a:xfrm>
            <a:off x="474872" y="157416"/>
            <a:ext cx="10980420" cy="1056468"/>
          </a:xfrm>
        </p:spPr>
        <p:txBody>
          <a:bodyPr>
            <a:normAutofit fontScale="90000"/>
          </a:bodyPr>
          <a:lstStyle/>
          <a:p>
            <a:r>
              <a:rPr lang="en-US" dirty="0"/>
              <a:t>Weekly jet core occurrence frequency anomaly over the extended Baltic Sea catchment  domain during the 2014/15 (</a:t>
            </a:r>
            <a:r>
              <a:rPr lang="et-EE" dirty="0" err="1"/>
              <a:t>left</a:t>
            </a:r>
            <a:r>
              <a:rPr lang="en-US" dirty="0"/>
              <a:t>) and 20</a:t>
            </a:r>
            <a:r>
              <a:rPr lang="et-EE" dirty="0"/>
              <a:t>2</a:t>
            </a:r>
            <a:r>
              <a:rPr lang="en-US" dirty="0"/>
              <a:t>6 (</a:t>
            </a:r>
            <a:r>
              <a:rPr lang="et-EE" dirty="0" err="1"/>
              <a:t>right</a:t>
            </a:r>
            <a:r>
              <a:rPr lang="en-US" dirty="0"/>
              <a:t>)</a:t>
            </a:r>
            <a:br>
              <a:rPr lang="en-US" dirty="0"/>
            </a:br>
            <a:endParaRPr lang="et-EE" dirty="0"/>
          </a:p>
        </p:txBody>
      </p:sp>
      <p:pic>
        <p:nvPicPr>
          <p:cNvPr id="5" name="Content Placeholder 4">
            <a:extLst>
              <a:ext uri="{FF2B5EF4-FFF2-40B4-BE49-F238E27FC236}">
                <a16:creationId xmlns:a16="http://schemas.microsoft.com/office/drawing/2014/main" id="{FA60A99E-3DF9-16DE-C23F-E999EC04F019}"/>
              </a:ext>
            </a:extLst>
          </p:cNvPr>
          <p:cNvPicPr>
            <a:picLocks noGrp="1" noChangeAspect="1"/>
          </p:cNvPicPr>
          <p:nvPr>
            <p:ph sz="quarter" idx="10"/>
          </p:nvPr>
        </p:nvPicPr>
        <p:blipFill>
          <a:blip r:embed="rId2" cstate="screen">
            <a:extLst>
              <a:ext uri="{28A0092B-C50C-407E-A947-70E740481C1C}">
                <a14:useLocalDpi xmlns:a14="http://schemas.microsoft.com/office/drawing/2010/main" val="0"/>
              </a:ext>
            </a:extLst>
          </a:blip>
          <a:stretch>
            <a:fillRect/>
          </a:stretch>
        </p:blipFill>
        <p:spPr>
          <a:xfrm>
            <a:off x="0" y="1450309"/>
            <a:ext cx="5965082" cy="4224625"/>
          </a:xfrm>
          <a:prstGeom prst="rect">
            <a:avLst/>
          </a:prstGeom>
        </p:spPr>
      </p:pic>
      <p:pic>
        <p:nvPicPr>
          <p:cNvPr id="6" name="Content Placeholder 4">
            <a:extLst>
              <a:ext uri="{FF2B5EF4-FFF2-40B4-BE49-F238E27FC236}">
                <a16:creationId xmlns:a16="http://schemas.microsoft.com/office/drawing/2014/main" id="{1BB25947-1135-8A21-7376-A891B9F5782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226920" y="1450308"/>
            <a:ext cx="5965082" cy="4224625"/>
          </a:xfrm>
          <a:prstGeom prst="rect">
            <a:avLst/>
          </a:prstGeom>
        </p:spPr>
      </p:pic>
    </p:spTree>
    <p:extLst>
      <p:ext uri="{BB962C8B-B14F-4D97-AF65-F5344CB8AC3E}">
        <p14:creationId xmlns:p14="http://schemas.microsoft.com/office/powerpoint/2010/main" val="1062488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9FC3B56B-CCD5-C105-FFC1-E0F6C90D3CB2}"/>
              </a:ext>
            </a:extLst>
          </p:cNvPr>
          <p:cNvSpPr>
            <a:spLocks noGrp="1"/>
          </p:cNvSpPr>
          <p:nvPr>
            <p:ph type="body" sz="quarter" idx="10"/>
          </p:nvPr>
        </p:nvSpPr>
        <p:spPr>
          <a:xfrm>
            <a:off x="298938" y="1249362"/>
            <a:ext cx="7696106" cy="4359275"/>
          </a:xfrm>
        </p:spPr>
        <p:txBody>
          <a:bodyPr>
            <a:noAutofit/>
          </a:bodyPr>
          <a:lstStyle/>
          <a:p>
            <a:pPr marL="342900" indent="-342900">
              <a:buClr>
                <a:schemeClr val="bg1"/>
              </a:buClr>
              <a:buFont typeface="Arial" panose="020B0604020202020204" pitchFamily="34" charset="0"/>
              <a:buChar char="•"/>
            </a:pPr>
            <a:r>
              <a:rPr lang="en-US" sz="2400" dirty="0">
                <a:effectLst/>
                <a:latin typeface="+mn-lt"/>
                <a:ea typeface="Calibri" panose="020F0502020204030204" pitchFamily="34" charset="0"/>
              </a:rPr>
              <a:t>The </a:t>
            </a:r>
            <a:r>
              <a:rPr lang="et-EE" sz="2400" dirty="0">
                <a:effectLst/>
                <a:latin typeface="+mn-lt"/>
                <a:ea typeface="Calibri" panose="020F0502020204030204" pitchFamily="34" charset="0"/>
              </a:rPr>
              <a:t>beginning of the 2026 was very extraordinary from the side of synoptic scale atmospheric circulation.</a:t>
            </a:r>
          </a:p>
          <a:p>
            <a:pPr marL="342900" indent="-342900">
              <a:buClr>
                <a:schemeClr val="bg1"/>
              </a:buClr>
              <a:buFont typeface="Arial" panose="020B0604020202020204" pitchFamily="34" charset="0"/>
              <a:buChar char="•"/>
            </a:pPr>
            <a:r>
              <a:rPr lang="et-EE" sz="2400" dirty="0" err="1">
                <a:latin typeface="+mn-lt"/>
                <a:ea typeface="Calibri" panose="020F0502020204030204" pitchFamily="34" charset="0"/>
              </a:rPr>
              <a:t>Jet</a:t>
            </a:r>
            <a:r>
              <a:rPr lang="et-EE" sz="2400" dirty="0">
                <a:latin typeface="+mn-lt"/>
                <a:ea typeface="Calibri" panose="020F0502020204030204" pitchFamily="34" charset="0"/>
              </a:rPr>
              <a:t> </a:t>
            </a:r>
            <a:r>
              <a:rPr lang="et-EE" sz="2400" dirty="0" err="1">
                <a:latin typeface="+mn-lt"/>
                <a:ea typeface="Calibri" panose="020F0502020204030204" pitchFamily="34" charset="0"/>
              </a:rPr>
              <a:t>stream</a:t>
            </a:r>
            <a:r>
              <a:rPr lang="et-EE" sz="2400" dirty="0">
                <a:latin typeface="+mn-lt"/>
                <a:ea typeface="Calibri" panose="020F0502020204030204" pitchFamily="34" charset="0"/>
              </a:rPr>
              <a:t> </a:t>
            </a:r>
            <a:r>
              <a:rPr lang="et-EE" sz="2400" dirty="0" err="1">
                <a:latin typeface="+mn-lt"/>
                <a:ea typeface="Calibri" panose="020F0502020204030204" pitchFamily="34" charset="0"/>
              </a:rPr>
              <a:t>position</a:t>
            </a:r>
            <a:r>
              <a:rPr lang="et-EE" sz="2400" dirty="0">
                <a:latin typeface="+mn-lt"/>
                <a:ea typeface="Calibri" panose="020F0502020204030204" pitchFamily="34" charset="0"/>
              </a:rPr>
              <a:t> and JCT </a:t>
            </a:r>
            <a:r>
              <a:rPr lang="et-EE" sz="2400" dirty="0" err="1">
                <a:latin typeface="+mn-lt"/>
                <a:ea typeface="Calibri" panose="020F0502020204030204" pitchFamily="34" charset="0"/>
              </a:rPr>
              <a:t>classes</a:t>
            </a:r>
            <a:r>
              <a:rPr lang="et-EE" sz="2400" dirty="0">
                <a:latin typeface="+mn-lt"/>
                <a:ea typeface="Calibri" panose="020F0502020204030204" pitchFamily="34" charset="0"/>
              </a:rPr>
              <a:t> show </a:t>
            </a:r>
            <a:r>
              <a:rPr lang="et-EE" sz="2400" dirty="0" err="1">
                <a:latin typeface="+mn-lt"/>
                <a:ea typeface="Calibri" panose="020F0502020204030204" pitchFamily="34" charset="0"/>
              </a:rPr>
              <a:t>long</a:t>
            </a:r>
            <a:r>
              <a:rPr lang="et-EE" sz="2400" dirty="0">
                <a:latin typeface="+mn-lt"/>
                <a:ea typeface="Calibri" panose="020F0502020204030204" pitchFamily="34" charset="0"/>
              </a:rPr>
              <a:t> </a:t>
            </a:r>
            <a:r>
              <a:rPr lang="et-EE" sz="2400" dirty="0" err="1">
                <a:latin typeface="+mn-lt"/>
                <a:ea typeface="Calibri" panose="020F0502020204030204" pitchFamily="34" charset="0"/>
              </a:rPr>
              <a:t>blocking</a:t>
            </a:r>
            <a:r>
              <a:rPr lang="et-EE" sz="2400" dirty="0">
                <a:latin typeface="+mn-lt"/>
                <a:ea typeface="Calibri" panose="020F0502020204030204" pitchFamily="34" charset="0"/>
              </a:rPr>
              <a:t> </a:t>
            </a:r>
            <a:r>
              <a:rPr lang="et-EE" sz="2400" dirty="0" err="1">
                <a:latin typeface="+mn-lt"/>
                <a:ea typeface="Calibri" panose="020F0502020204030204" pitchFamily="34" charset="0"/>
              </a:rPr>
              <a:t>period</a:t>
            </a:r>
            <a:r>
              <a:rPr lang="et-EE" sz="2400" dirty="0">
                <a:latin typeface="+mn-lt"/>
                <a:ea typeface="Calibri" panose="020F0502020204030204" pitchFamily="34" charset="0"/>
              </a:rPr>
              <a:t> =&gt;</a:t>
            </a:r>
          </a:p>
          <a:p>
            <a:pPr marL="342900" indent="-342900">
              <a:buClr>
                <a:schemeClr val="bg1"/>
              </a:buClr>
              <a:buFont typeface="Arial" panose="020B0604020202020204" pitchFamily="34" charset="0"/>
              <a:buChar char="•"/>
            </a:pPr>
            <a:r>
              <a:rPr lang="et-EE" sz="2400" dirty="0" err="1">
                <a:effectLst/>
                <a:latin typeface="+mn-lt"/>
                <a:ea typeface="Calibri" panose="020F0502020204030204" pitchFamily="34" charset="0"/>
              </a:rPr>
              <a:t>Over</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the</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central</a:t>
            </a:r>
            <a:r>
              <a:rPr lang="et-EE" sz="2400" dirty="0">
                <a:effectLst/>
                <a:latin typeface="+mn-lt"/>
                <a:ea typeface="Calibri" panose="020F0502020204030204" pitchFamily="34" charset="0"/>
              </a:rPr>
              <a:t> Baltic Sea </a:t>
            </a:r>
            <a:r>
              <a:rPr lang="et-EE" sz="2400" dirty="0" err="1">
                <a:effectLst/>
                <a:latin typeface="+mn-lt"/>
                <a:ea typeface="Calibri" panose="020F0502020204030204" pitchFamily="34" charset="0"/>
              </a:rPr>
              <a:t>anticyclonic</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type</a:t>
            </a:r>
            <a:r>
              <a:rPr lang="et-EE" sz="2400" dirty="0">
                <a:effectLst/>
                <a:latin typeface="+mn-lt"/>
                <a:ea typeface="Calibri" panose="020F0502020204030204" pitchFamily="34" charset="0"/>
              </a:rPr>
              <a:t> (AC) </a:t>
            </a:r>
            <a:r>
              <a:rPr lang="et-EE" sz="2400" dirty="0" err="1">
                <a:effectLst/>
                <a:latin typeface="+mn-lt"/>
                <a:ea typeface="Calibri" panose="020F0502020204030204" pitchFamily="34" charset="0"/>
              </a:rPr>
              <a:t>was</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prevailing</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while</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over</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the</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Danish</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straits</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eastern</a:t>
            </a:r>
            <a:r>
              <a:rPr lang="et-EE" sz="2400" dirty="0">
                <a:effectLst/>
                <a:latin typeface="+mn-lt"/>
                <a:ea typeface="Calibri" panose="020F0502020204030204" pitchFamily="34" charset="0"/>
              </a:rPr>
              <a:t> </a:t>
            </a:r>
            <a:r>
              <a:rPr lang="et-EE" sz="2400" dirty="0" err="1">
                <a:effectLst/>
                <a:latin typeface="+mn-lt"/>
                <a:ea typeface="Calibri" panose="020F0502020204030204" pitchFamily="34" charset="0"/>
              </a:rPr>
              <a:t>flow</a:t>
            </a:r>
            <a:r>
              <a:rPr lang="et-EE" sz="2400" dirty="0">
                <a:effectLst/>
                <a:latin typeface="+mn-lt"/>
                <a:ea typeface="Calibri" panose="020F0502020204030204" pitchFamily="34" charset="0"/>
              </a:rPr>
              <a:t> (E)</a:t>
            </a:r>
          </a:p>
          <a:p>
            <a:pPr marL="342900" indent="-342900">
              <a:buClr>
                <a:schemeClr val="bg1"/>
              </a:buClr>
              <a:buFont typeface="Arial" panose="020B0604020202020204" pitchFamily="34" charset="0"/>
              <a:buChar char="•"/>
            </a:pPr>
            <a:r>
              <a:rPr lang="et-EE" sz="2400" dirty="0">
                <a:latin typeface="+mn-lt"/>
              </a:rPr>
              <a:t>The volume of the sea was extremely low, that prepares well for strong water inflow from the North Sea,</a:t>
            </a:r>
          </a:p>
          <a:p>
            <a:pPr marL="342900" indent="-342900">
              <a:buClr>
                <a:schemeClr val="bg1"/>
              </a:buClr>
              <a:buFont typeface="Arial" panose="020B0604020202020204" pitchFamily="34" charset="0"/>
              <a:buChar char="•"/>
            </a:pPr>
            <a:r>
              <a:rPr lang="et-EE" sz="2400" dirty="0" err="1">
                <a:latin typeface="+mn-lt"/>
              </a:rPr>
              <a:t>but</a:t>
            </a:r>
            <a:r>
              <a:rPr lang="et-EE" sz="2400" dirty="0">
                <a:latin typeface="+mn-lt"/>
              </a:rPr>
              <a:t> </a:t>
            </a:r>
            <a:r>
              <a:rPr lang="et-EE" sz="2400" dirty="0" err="1">
                <a:latin typeface="+mn-lt"/>
              </a:rPr>
              <a:t>the</a:t>
            </a:r>
            <a:r>
              <a:rPr lang="et-EE" sz="2400" dirty="0">
                <a:latin typeface="+mn-lt"/>
              </a:rPr>
              <a:t> </a:t>
            </a:r>
            <a:r>
              <a:rPr lang="et-EE" sz="2400" dirty="0" err="1">
                <a:latin typeface="+mn-lt"/>
              </a:rPr>
              <a:t>jet</a:t>
            </a:r>
            <a:r>
              <a:rPr lang="et-EE" sz="2400" dirty="0">
                <a:latin typeface="+mn-lt"/>
              </a:rPr>
              <a:t> </a:t>
            </a:r>
            <a:r>
              <a:rPr lang="et-EE" sz="2400" dirty="0" err="1">
                <a:latin typeface="+mn-lt"/>
              </a:rPr>
              <a:t>stream</a:t>
            </a:r>
            <a:r>
              <a:rPr lang="et-EE" sz="2400" dirty="0">
                <a:latin typeface="+mn-lt"/>
              </a:rPr>
              <a:t> </a:t>
            </a:r>
            <a:r>
              <a:rPr lang="et-EE" sz="2400" dirty="0" err="1">
                <a:latin typeface="+mn-lt"/>
              </a:rPr>
              <a:t>position</a:t>
            </a:r>
            <a:r>
              <a:rPr lang="et-EE" sz="2400" dirty="0">
                <a:latin typeface="+mn-lt"/>
              </a:rPr>
              <a:t> </a:t>
            </a:r>
            <a:r>
              <a:rPr lang="et-EE" sz="2400" dirty="0" err="1">
                <a:latin typeface="+mn-lt"/>
              </a:rPr>
              <a:t>did</a:t>
            </a:r>
            <a:r>
              <a:rPr lang="et-EE" sz="2400" dirty="0">
                <a:latin typeface="+mn-lt"/>
              </a:rPr>
              <a:t> </a:t>
            </a:r>
            <a:r>
              <a:rPr lang="et-EE" sz="2400" dirty="0" err="1">
                <a:latin typeface="+mn-lt"/>
              </a:rPr>
              <a:t>not</a:t>
            </a:r>
            <a:r>
              <a:rPr lang="et-EE" sz="2400" dirty="0">
                <a:latin typeface="+mn-lt"/>
              </a:rPr>
              <a:t> </a:t>
            </a:r>
            <a:r>
              <a:rPr lang="et-EE" sz="2400" dirty="0" err="1">
                <a:latin typeface="+mn-lt"/>
              </a:rPr>
              <a:t>support</a:t>
            </a:r>
            <a:r>
              <a:rPr lang="et-EE" sz="2400" dirty="0">
                <a:latin typeface="+mn-lt"/>
              </a:rPr>
              <a:t> </a:t>
            </a:r>
            <a:r>
              <a:rPr lang="et-EE" sz="2400" dirty="0" err="1">
                <a:latin typeface="+mn-lt"/>
              </a:rPr>
              <a:t>right</a:t>
            </a:r>
            <a:r>
              <a:rPr lang="et-EE" sz="2400" dirty="0">
                <a:latin typeface="+mn-lt"/>
              </a:rPr>
              <a:t> </a:t>
            </a:r>
            <a:r>
              <a:rPr lang="et-EE" sz="2400" dirty="0" err="1">
                <a:latin typeface="+mn-lt"/>
              </a:rPr>
              <a:t>westerly</a:t>
            </a:r>
            <a:r>
              <a:rPr lang="et-EE" sz="2400" dirty="0">
                <a:latin typeface="+mn-lt"/>
              </a:rPr>
              <a:t>/</a:t>
            </a:r>
            <a:r>
              <a:rPr lang="et-EE" sz="2400" dirty="0" err="1">
                <a:latin typeface="+mn-lt"/>
              </a:rPr>
              <a:t>cyclonic</a:t>
            </a:r>
            <a:r>
              <a:rPr lang="et-EE" sz="2400" dirty="0">
                <a:latin typeface="+mn-lt"/>
              </a:rPr>
              <a:t>  </a:t>
            </a:r>
            <a:r>
              <a:rPr lang="et-EE" sz="2400" dirty="0" err="1">
                <a:latin typeface="+mn-lt"/>
              </a:rPr>
              <a:t>pattern</a:t>
            </a:r>
            <a:r>
              <a:rPr lang="et-EE" sz="2400" dirty="0">
                <a:latin typeface="+mn-lt"/>
              </a:rPr>
              <a:t> </a:t>
            </a:r>
          </a:p>
          <a:p>
            <a:pPr marL="342900" indent="-342900">
              <a:buClr>
                <a:schemeClr val="bg1"/>
              </a:buClr>
              <a:buFont typeface="Arial" panose="020B0604020202020204" pitchFamily="34" charset="0"/>
              <a:buChar char="•"/>
            </a:pPr>
            <a:r>
              <a:rPr lang="et-EE" sz="2400" dirty="0">
                <a:latin typeface="+mn-lt"/>
              </a:rPr>
              <a:t>=&gt; no MBI</a:t>
            </a:r>
          </a:p>
          <a:p>
            <a:pPr marL="342900" indent="-342900">
              <a:buFont typeface="Arial" panose="020B0604020202020204" pitchFamily="34" charset="0"/>
              <a:buChar char="•"/>
            </a:pPr>
            <a:endParaRPr lang="en-GB" sz="2400" dirty="0">
              <a:latin typeface="+mn-lt"/>
            </a:endParaRPr>
          </a:p>
        </p:txBody>
      </p:sp>
      <p:sp>
        <p:nvSpPr>
          <p:cNvPr id="16" name="Picture Placeholder 4">
            <a:extLst>
              <a:ext uri="{FF2B5EF4-FFF2-40B4-BE49-F238E27FC236}">
                <a16:creationId xmlns:a16="http://schemas.microsoft.com/office/drawing/2014/main" id="{45BE3BE9-D109-21A6-857B-4D3B83179E3A}"/>
              </a:ext>
            </a:extLst>
          </p:cNvPr>
          <p:cNvSpPr>
            <a:spLocks noGrp="1"/>
          </p:cNvSpPr>
          <p:nvPr>
            <p:ph type="pic" sz="quarter" idx="12"/>
          </p:nvPr>
        </p:nvSpPr>
        <p:spPr>
          <a:xfrm>
            <a:off x="7995044" y="714650"/>
            <a:ext cx="3526972" cy="637032"/>
          </a:xfrm>
        </p:spPr>
        <p:txBody>
          <a:bodyPr/>
          <a:lstStyle/>
          <a:p>
            <a:endParaRPr lang="en-EE"/>
          </a:p>
        </p:txBody>
      </p:sp>
      <p:sp>
        <p:nvSpPr>
          <p:cNvPr id="8" name="Text Placeholder 1">
            <a:extLst>
              <a:ext uri="{FF2B5EF4-FFF2-40B4-BE49-F238E27FC236}">
                <a16:creationId xmlns:a16="http://schemas.microsoft.com/office/drawing/2014/main" id="{809C6963-D7FF-DCC7-B1E4-0968833DEDD0}"/>
              </a:ext>
            </a:extLst>
          </p:cNvPr>
          <p:cNvSpPr>
            <a:spLocks noGrp="1"/>
          </p:cNvSpPr>
          <p:nvPr>
            <p:ph type="title"/>
          </p:nvPr>
        </p:nvSpPr>
        <p:spPr>
          <a:xfrm>
            <a:off x="587316" y="511250"/>
            <a:ext cx="6029325" cy="635794"/>
          </a:xfrm>
        </p:spPr>
        <p:txBody>
          <a:bodyPr>
            <a:normAutofit/>
          </a:bodyPr>
          <a:lstStyle/>
          <a:p>
            <a:r>
              <a:rPr lang="en-EE" sz="2800"/>
              <a:t>Conclusions</a:t>
            </a:r>
          </a:p>
        </p:txBody>
      </p:sp>
      <p:sp>
        <p:nvSpPr>
          <p:cNvPr id="9" name="TextBox 8">
            <a:extLst>
              <a:ext uri="{FF2B5EF4-FFF2-40B4-BE49-F238E27FC236}">
                <a16:creationId xmlns:a16="http://schemas.microsoft.com/office/drawing/2014/main" id="{5E2D46B0-CC12-BC45-5188-429C3318CEEA}"/>
              </a:ext>
            </a:extLst>
          </p:cNvPr>
          <p:cNvSpPr txBox="1"/>
          <p:nvPr/>
        </p:nvSpPr>
        <p:spPr>
          <a:xfrm>
            <a:off x="9266160" y="6143350"/>
            <a:ext cx="3763108" cy="369332"/>
          </a:xfrm>
          <a:prstGeom prst="rect">
            <a:avLst/>
          </a:prstGeom>
          <a:noFill/>
        </p:spPr>
        <p:txBody>
          <a:bodyPr wrap="square" rtlCol="0">
            <a:spAutoFit/>
          </a:bodyPr>
          <a:lstStyle/>
          <a:p>
            <a:r>
              <a:rPr lang="en-GB">
                <a:solidFill>
                  <a:schemeClr val="bg1"/>
                </a:solidFill>
              </a:rPr>
              <a:t>Contact: p</a:t>
            </a:r>
            <a:r>
              <a:rPr lang="en-EE">
                <a:solidFill>
                  <a:schemeClr val="bg1"/>
                </a:solidFill>
              </a:rPr>
              <a:t>iia.post@ut.ee</a:t>
            </a:r>
          </a:p>
        </p:txBody>
      </p:sp>
    </p:spTree>
    <p:extLst>
      <p:ext uri="{BB962C8B-B14F-4D97-AF65-F5344CB8AC3E}">
        <p14:creationId xmlns:p14="http://schemas.microsoft.com/office/powerpoint/2010/main" val="142334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lt, millel on kujutatud tekst, Font, logo, Graafika&#10;&#10;Kirjeldus on genereeritud automaatselt">
            <a:extLst>
              <a:ext uri="{FF2B5EF4-FFF2-40B4-BE49-F238E27FC236}">
                <a16:creationId xmlns:a16="http://schemas.microsoft.com/office/drawing/2014/main" id="{AA1C2E23-EB5F-1A68-33DF-FB35F58CAD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053" y="547254"/>
            <a:ext cx="177165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lt, millel on kujutatud Font, tekst, kuvatõmmis, Graafika&#10;&#10;Kirjeldus on genereeritud automaatselt">
            <a:extLst>
              <a:ext uri="{FF2B5EF4-FFF2-40B4-BE49-F238E27FC236}">
                <a16:creationId xmlns:a16="http://schemas.microsoft.com/office/drawing/2014/main" id="{5BDC602A-61FB-B18C-2FD2-D8A91D953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495" y="547254"/>
            <a:ext cx="2337385" cy="514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lt, millel on kujutatud Font, Graafika, graafiline disain, lõikepildid&#10;&#10;Kirjeldus on genereeritud automaatselt">
            <a:extLst>
              <a:ext uri="{FF2B5EF4-FFF2-40B4-BE49-F238E27FC236}">
                <a16:creationId xmlns:a16="http://schemas.microsoft.com/office/drawing/2014/main" id="{F7041219-D617-7E26-3255-912FA76E3C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5185" y="547254"/>
            <a:ext cx="1000125" cy="685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BBA918F-295B-E41F-83D4-97C4EEA5F24F}"/>
              </a:ext>
            </a:extLst>
          </p:cNvPr>
          <p:cNvSpPr txBox="1"/>
          <p:nvPr/>
        </p:nvSpPr>
        <p:spPr>
          <a:xfrm>
            <a:off x="745053" y="1595185"/>
            <a:ext cx="10593415" cy="2308324"/>
          </a:xfrm>
          <a:prstGeom prst="rect">
            <a:avLst/>
          </a:prstGeom>
          <a:noFill/>
        </p:spPr>
        <p:txBody>
          <a:bodyPr wrap="square">
            <a:spAutoFit/>
          </a:bodyPr>
          <a:lstStyle/>
          <a:p>
            <a:r>
              <a:rPr lang="en-US" sz="1800" b="0" i="0">
                <a:solidFill>
                  <a:schemeClr val="accent1"/>
                </a:solidFill>
                <a:effectLst/>
                <a:latin typeface="Poppins" panose="00000500000000000000" pitchFamily="2" charset="-70"/>
                <a:cs typeface="Poppins" panose="00000500000000000000" pitchFamily="2" charset="-70"/>
              </a:rPr>
              <a:t>The work was partially funded  by the </a:t>
            </a:r>
            <a:r>
              <a:rPr lang="en-US">
                <a:solidFill>
                  <a:schemeClr val="accent1"/>
                </a:solidFill>
                <a:latin typeface="Poppins" panose="00000500000000000000" pitchFamily="2" charset="-70"/>
                <a:cs typeface="Poppins" panose="00000500000000000000" pitchFamily="2" charset="-70"/>
              </a:rPr>
              <a:t>p</a:t>
            </a:r>
            <a:r>
              <a:rPr lang="en-US" sz="1800" b="0" i="0">
                <a:solidFill>
                  <a:schemeClr val="accent1"/>
                </a:solidFill>
                <a:effectLst/>
                <a:latin typeface="Poppins" panose="00000500000000000000" pitchFamily="2" charset="-70"/>
                <a:cs typeface="Poppins" panose="00000500000000000000" pitchFamily="2" charset="-70"/>
              </a:rPr>
              <a:t>roject</a:t>
            </a:r>
          </a:p>
          <a:p>
            <a:r>
              <a:rPr lang="en-US" sz="1800" b="0" i="0">
                <a:solidFill>
                  <a:schemeClr val="accent1"/>
                </a:solidFill>
                <a:effectLst/>
                <a:latin typeface="Poppins" panose="00000500000000000000" pitchFamily="2" charset="-70"/>
                <a:cs typeface="Poppins" panose="00000500000000000000" pitchFamily="2" charset="-70"/>
              </a:rPr>
              <a:t> “Implementation of national climate change adaptation activities in Estonia” (LIFE21-IPC-EE-LIFE-SIP </a:t>
            </a:r>
            <a:r>
              <a:rPr lang="en-US" sz="1800" b="0" i="0" err="1">
                <a:solidFill>
                  <a:schemeClr val="accent1"/>
                </a:solidFill>
                <a:effectLst/>
                <a:latin typeface="Poppins" panose="00000500000000000000" pitchFamily="2" charset="-70"/>
                <a:cs typeface="Poppins" panose="00000500000000000000" pitchFamily="2" charset="-70"/>
              </a:rPr>
              <a:t>AdaptEst</a:t>
            </a:r>
            <a:r>
              <a:rPr lang="en-US" sz="1800" b="0" i="0">
                <a:solidFill>
                  <a:schemeClr val="accent1"/>
                </a:solidFill>
                <a:effectLst/>
                <a:latin typeface="Poppins" panose="00000500000000000000" pitchFamily="2" charset="-70"/>
                <a:cs typeface="Poppins" panose="00000500000000000000" pitchFamily="2" charset="-70"/>
              </a:rPr>
              <a:t>/101069566), which is supported by the environmental projects’ co-funded </a:t>
            </a:r>
            <a:r>
              <a:rPr lang="en-US" sz="1800" b="0" i="0" err="1">
                <a:solidFill>
                  <a:schemeClr val="accent1"/>
                </a:solidFill>
                <a:effectLst/>
                <a:latin typeface="Poppins" panose="00000500000000000000" pitchFamily="2" charset="-70"/>
                <a:cs typeface="Poppins" panose="00000500000000000000" pitchFamily="2" charset="-70"/>
              </a:rPr>
              <a:t>programme</a:t>
            </a:r>
            <a:r>
              <a:rPr lang="en-US" sz="1800" b="0" i="0">
                <a:solidFill>
                  <a:schemeClr val="accent1"/>
                </a:solidFill>
                <a:effectLst/>
                <a:latin typeface="Poppins" panose="00000500000000000000" pitchFamily="2" charset="-70"/>
                <a:cs typeface="Poppins" panose="00000500000000000000" pitchFamily="2" charset="-70"/>
              </a:rPr>
              <a:t> LIFE of the Member States of the European Union, and the Estonian state from the revenues of trading greenhouse gas emission allowances. Neither the European Union nor the granting authorities are responsible for the accuracy and use of the information contained in the research. </a:t>
            </a:r>
            <a:endParaRPr lang="et-EE">
              <a:solidFill>
                <a:schemeClr val="accent1"/>
              </a:solidFill>
              <a:latin typeface="Poppins" panose="00000500000000000000" pitchFamily="2" charset="-70"/>
              <a:cs typeface="Poppins" panose="00000500000000000000" pitchFamily="2" charset="-70"/>
            </a:endParaRPr>
          </a:p>
        </p:txBody>
      </p:sp>
      <p:pic>
        <p:nvPicPr>
          <p:cNvPr id="4" name="Picture 3">
            <a:extLst>
              <a:ext uri="{FF2B5EF4-FFF2-40B4-BE49-F238E27FC236}">
                <a16:creationId xmlns:a16="http://schemas.microsoft.com/office/drawing/2014/main" id="{7DA7C9F9-C840-5DEF-05F4-4FFEEEBCF7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29955" y="473594"/>
            <a:ext cx="1912602" cy="1176020"/>
          </a:xfrm>
          <a:prstGeom prst="rect">
            <a:avLst/>
          </a:prstGeom>
        </p:spPr>
      </p:pic>
      <p:pic>
        <p:nvPicPr>
          <p:cNvPr id="6" name="Picture 5">
            <a:extLst>
              <a:ext uri="{FF2B5EF4-FFF2-40B4-BE49-F238E27FC236}">
                <a16:creationId xmlns:a16="http://schemas.microsoft.com/office/drawing/2014/main" id="{67A32653-E57E-2FCB-E30F-0F44B5CE2210}"/>
              </a:ext>
            </a:extLst>
          </p:cNvPr>
          <p:cNvPicPr>
            <a:picLocks noChangeAspect="1"/>
          </p:cNvPicPr>
          <p:nvPr/>
        </p:nvPicPr>
        <p:blipFill>
          <a:blip r:embed="rId6"/>
          <a:stretch>
            <a:fillRect/>
          </a:stretch>
        </p:blipFill>
        <p:spPr>
          <a:xfrm>
            <a:off x="719490" y="4341840"/>
            <a:ext cx="10644539" cy="1084262"/>
          </a:xfrm>
          <a:prstGeom prst="rect">
            <a:avLst/>
          </a:prstGeom>
        </p:spPr>
      </p:pic>
    </p:spTree>
    <p:extLst>
      <p:ext uri="{BB962C8B-B14F-4D97-AF65-F5344CB8AC3E}">
        <p14:creationId xmlns:p14="http://schemas.microsoft.com/office/powerpoint/2010/main" val="1873560009"/>
      </p:ext>
    </p:extLst>
  </p:cSld>
  <p:clrMapOvr>
    <a:masterClrMapping/>
  </p:clrMapOvr>
</p:sld>
</file>

<file path=ppt/theme/theme1.xml><?xml version="1.0" encoding="utf-8"?>
<a:theme xmlns:a="http://schemas.openxmlformats.org/drawingml/2006/main" name="LT">
  <a:themeElements>
    <a:clrScheme name="LT">
      <a:dk1>
        <a:sysClr val="windowText" lastClr="000000"/>
      </a:dk1>
      <a:lt1>
        <a:sysClr val="window" lastClr="FFFFFF"/>
      </a:lt1>
      <a:dk2>
        <a:srgbClr val="44546A"/>
      </a:dk2>
      <a:lt2>
        <a:srgbClr val="E7E6E6"/>
      </a:lt2>
      <a:accent1>
        <a:srgbClr val="2C5697"/>
      </a:accent1>
      <a:accent2>
        <a:srgbClr val="AAC864"/>
      </a:accent2>
      <a:accent3>
        <a:srgbClr val="C3DC8C"/>
      </a:accent3>
      <a:accent4>
        <a:srgbClr val="64733C"/>
      </a:accent4>
      <a:accent5>
        <a:srgbClr val="96C8E6"/>
      </a:accent5>
      <a:accent6>
        <a:srgbClr val="517DB9"/>
      </a:accent6>
      <a:hlink>
        <a:srgbClr val="000000"/>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A5DA1B4-0C60-4800-AA74-FDFC0AFD3B0F}" vid="{D02DAFEA-B19B-445B-B953-3CCEE4E5BF3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633CE4ADC161445889FE97D1DB79A79" ma:contentTypeVersion="10" ma:contentTypeDescription="Loo uus dokument" ma:contentTypeScope="" ma:versionID="314b3bae68565f0ce51aa80e849b70fc">
  <xsd:schema xmlns:xsd="http://www.w3.org/2001/XMLSchema" xmlns:xs="http://www.w3.org/2001/XMLSchema" xmlns:p="http://schemas.microsoft.com/office/2006/metadata/properties" xmlns:ns2="eae8f2b2-3f22-4072-b3c9-80aa6804a32b" xmlns:ns3="fab3db65-5cfb-4ba5-b3e5-45e9933b3868" targetNamespace="http://schemas.microsoft.com/office/2006/metadata/properties" ma:root="true" ma:fieldsID="dac7e4e111d40f675ed8e5eb22be690d" ns2:_="" ns3:_="">
    <xsd:import namespace="eae8f2b2-3f22-4072-b3c9-80aa6804a32b"/>
    <xsd:import namespace="fab3db65-5cfb-4ba5-b3e5-45e9933b386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e8f2b2-3f22-4072-b3c9-80aa6804a3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Pildisildid" ma:readOnly="false" ma:fieldId="{5cf76f15-5ced-4ddc-b409-7134ff3c332f}" ma:taxonomyMulti="true" ma:sspId="c7e1068c-fbba-49b8-a159-82714d831ec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b3db65-5cfb-4ba5-b3e5-45e9933b386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ed55871-71f5-4d1e-86d8-1fb43bf18aea}" ma:internalName="TaxCatchAll" ma:showField="CatchAllData" ma:web="fab3db65-5cfb-4ba5-b3e5-45e9933b38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ae8f2b2-3f22-4072-b3c9-80aa6804a32b">
      <Terms xmlns="http://schemas.microsoft.com/office/infopath/2007/PartnerControls"/>
    </lcf76f155ced4ddcb4097134ff3c332f>
    <TaxCatchAll xmlns="fab3db65-5cfb-4ba5-b3e5-45e9933b3868" xsi:nil="true"/>
  </documentManagement>
</p:properties>
</file>

<file path=customXml/itemProps1.xml><?xml version="1.0" encoding="utf-8"?>
<ds:datastoreItem xmlns:ds="http://schemas.openxmlformats.org/officeDocument/2006/customXml" ds:itemID="{D622C71C-B335-4BBF-B62B-A66C0BA3EBDE}">
  <ds:schemaRefs>
    <ds:schemaRef ds:uri="eae8f2b2-3f22-4072-b3c9-80aa6804a32b"/>
    <ds:schemaRef ds:uri="fab3db65-5cfb-4ba5-b3e5-45e9933b38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244F82A-16A3-41C5-A359-4BE6AF1B2CD1}">
  <ds:schemaRefs>
    <ds:schemaRef ds:uri="http://schemas.microsoft.com/sharepoint/v3/contenttype/forms"/>
  </ds:schemaRefs>
</ds:datastoreItem>
</file>

<file path=customXml/itemProps3.xml><?xml version="1.0" encoding="utf-8"?>
<ds:datastoreItem xmlns:ds="http://schemas.openxmlformats.org/officeDocument/2006/customXml" ds:itemID="{7595BE8C-E09A-4D3B-8D95-D40C3AC4DF9D}">
  <ds:schemaRefs>
    <ds:schemaRef ds:uri="b148bf99-f38d-413e-a962-bf5b0702169c"/>
    <ds:schemaRef ds:uri="d4343f92-d859-43aa-ac98-8c717eeafde3"/>
    <ds:schemaRef ds:uri="eae8f2b2-3f22-4072-b3c9-80aa6804a32b"/>
    <ds:schemaRef ds:uri="fab3db65-5cfb-4ba5-b3e5-45e9933b386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46</TotalTime>
  <Words>1015</Words>
  <Application>Microsoft Office PowerPoint</Application>
  <PresentationFormat>Widescreen</PresentationFormat>
  <Paragraphs>62</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Calibri</vt:lpstr>
      <vt:lpstr>Poppins</vt:lpstr>
      <vt:lpstr>Rubik</vt:lpstr>
      <vt:lpstr>Rubik Light</vt:lpstr>
      <vt:lpstr>Rubik Medium</vt:lpstr>
      <vt:lpstr>Tahoma</vt:lpstr>
      <vt:lpstr>Wingdings</vt:lpstr>
      <vt:lpstr>LT</vt:lpstr>
      <vt:lpstr>Linking Variability in Baltic Sea Volume to Atmospheric Circulation</vt:lpstr>
      <vt:lpstr>Motivation</vt:lpstr>
      <vt:lpstr>Wetterlagen- und Sturmklassifizierung</vt:lpstr>
      <vt:lpstr>FRAMEWORK large-scale atmospheric circulation =&gt;  regional scale atmospheric circulation =&gt;  water mass exchange in the Baltic Sea</vt:lpstr>
      <vt:lpstr>Jet stream</vt:lpstr>
      <vt:lpstr>Synoptic  weather types (Jenkinson-Collison JCT)  10 = 8 directional flow types + cyclonic + anticyclonic  MSLP fields  1950-2022 ERA5 </vt:lpstr>
      <vt:lpstr>Landsort SSE shows the volume changes of the Baltic Sea</vt:lpstr>
      <vt:lpstr>Annual cycle of Landsort sea level 1991-2020 overlayed by 10, 50 and 90% percentiles. </vt:lpstr>
      <vt:lpstr>Jet streams: EDJ-Eddy Driven Jet, STJ-Subtropical Jet during the time of 2014 MBI</vt:lpstr>
      <vt:lpstr>PowerPoint Presentation</vt:lpstr>
      <vt:lpstr>PowerPoint Presentation</vt:lpstr>
      <vt:lpstr>PowerPoint Presentation</vt:lpstr>
      <vt:lpstr>PowerPoint Presentation</vt:lpstr>
      <vt:lpstr>Monthly EDJ occurrence frequency anomaly over the Euro-Atlantic domain during the 2014/15 (top) and 2026 (bottom) </vt:lpstr>
      <vt:lpstr>Monthly EDJ occurrence frequency over the Euro-Atlantic domain during the 2014/15 (topp) and 2026 (bottom) </vt:lpstr>
      <vt:lpstr>Weekly jet core occurrence frequency anomaly over the extended Baltic Sea catchment  domain during the 2014/15 (left) and 2026 (right) </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Henno</dc:creator>
  <cp:lastModifiedBy>Piia Post</cp:lastModifiedBy>
  <cp:revision>12</cp:revision>
  <dcterms:created xsi:type="dcterms:W3CDTF">2023-08-28T11:59:31Z</dcterms:created>
  <dcterms:modified xsi:type="dcterms:W3CDTF">2026-09-18T14:13:46Z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0x0101000633CE4ADC161445889FE97D1DB79A79</vt:lpwstr>
  </property>
  <property fmtid="{D5CDD505-2E9C-101B-9397-08002B2CF9AE}" pid="3" name="MediaServiceImageTags">
    <vt:lpwstr/>
  </property>
</Properties>
</file>