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6" r:id="rId4"/>
    <p:sldId id="266" r:id="rId5"/>
    <p:sldId id="258" r:id="rId6"/>
    <p:sldId id="271" r:id="rId7"/>
    <p:sldId id="273" r:id="rId8"/>
    <p:sldId id="281" r:id="rId9"/>
    <p:sldId id="280" r:id="rId10"/>
    <p:sldId id="262" r:id="rId11"/>
    <p:sldId id="259" r:id="rId12"/>
    <p:sldId id="260" r:id="rId13"/>
    <p:sldId id="261" r:id="rId14"/>
    <p:sldId id="282" r:id="rId15"/>
    <p:sldId id="277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164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D8D9D-6A57-4B25-9AE4-7E47CDB9F9BB}" type="datetimeFigureOut">
              <a:rPr lang="nl-NL" smtClean="0"/>
              <a:t>10-9-2026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75D1F-3B88-43B1-BAFF-6E57F6E6DA77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75D1F-3B88-43B1-BAFF-6E57F6E6DA77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0503B-FC7C-46AD-B2D4-BE3A4F3A2F25}" type="datetimeFigureOut">
              <a:rPr lang="nl-NL" smtClean="0"/>
              <a:pPr/>
              <a:t>10-9-2026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19528-F1C0-4CA6-ADF9-C9C14C9B726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57126" y="1357298"/>
            <a:ext cx="87868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On how BSRN data reveal poorly understood features of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land-atmosphere interaction during the morning transition.</a:t>
            </a:r>
          </a:p>
        </p:txBody>
      </p:sp>
      <p:pic>
        <p:nvPicPr>
          <p:cNvPr id="11266" name="Picture 2" descr="Anne VERHOEF | Professor of Micrometeorology at University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714620"/>
            <a:ext cx="1714512" cy="1714512"/>
          </a:xfrm>
          <a:prstGeom prst="rect">
            <a:avLst/>
          </a:prstGeom>
          <a:noFill/>
        </p:spPr>
      </p:pic>
      <p:pic>
        <p:nvPicPr>
          <p:cNvPr id="4" name="Afbeelding 3" descr="H Anton R de Bruin Music Art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2786058"/>
            <a:ext cx="1785950" cy="1650218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2571736" y="4643446"/>
            <a:ext cx="3959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b="1" i="1" dirty="0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Henk de Bruin</a:t>
            </a:r>
            <a:r>
              <a:rPr lang="nl-NL" b="1" i="1" baseline="30000" dirty="0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1  </a:t>
            </a:r>
            <a:r>
              <a:rPr lang="nl-NL" b="1" i="1" dirty="0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and Anne Verhoef</a:t>
            </a:r>
            <a:r>
              <a:rPr lang="nl-NL" b="1" i="1" baseline="30000" dirty="0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6" name="Rechthoek 5"/>
          <p:cNvSpPr/>
          <p:nvPr/>
        </p:nvSpPr>
        <p:spPr>
          <a:xfrm>
            <a:off x="142844" y="5934670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baseline="300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Meteorology and Air Quality Group, </a:t>
            </a:r>
            <a:r>
              <a:rPr lang="en-US" i="1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Wageningen</a:t>
            </a:r>
            <a:r>
              <a:rPr lang="en-US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University (emeritus)</a:t>
            </a:r>
            <a:endParaRPr lang="nl-NL" i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baseline="300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Department of Geography and Environmental Science, The University of Reading, Reading, UK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University of Read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428604"/>
            <a:ext cx="1864527" cy="6429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340" name="Picture 4" descr="Wageningen University &amp; Research | Wageningen"/>
          <p:cNvPicPr>
            <a:picLocks noChangeAspect="1" noChangeArrowheads="1"/>
          </p:cNvPicPr>
          <p:nvPr/>
        </p:nvPicPr>
        <p:blipFill>
          <a:blip r:embed="rId5"/>
          <a:srcRect l="16129" t="16129" r="13977" b="19353"/>
          <a:stretch>
            <a:fillRect/>
          </a:stretch>
        </p:blipFill>
        <p:spPr bwMode="auto">
          <a:xfrm>
            <a:off x="571472" y="214290"/>
            <a:ext cx="928694" cy="857256"/>
          </a:xfrm>
          <a:prstGeom prst="rect">
            <a:avLst/>
          </a:prstGeom>
          <a:noFill/>
        </p:spPr>
      </p:pic>
      <p:sp>
        <p:nvSpPr>
          <p:cNvPr id="9" name="Tekstvak 8"/>
          <p:cNvSpPr txBox="1"/>
          <p:nvPr/>
        </p:nvSpPr>
        <p:spPr>
          <a:xfrm>
            <a:off x="1000100" y="342900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EMS 2006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2071670" y="428604"/>
            <a:ext cx="4286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EMS record? Authors 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are 60 and 83 years old = 143 together</a:t>
            </a:r>
            <a:endParaRPr lang="en-US" sz="11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6429388" y="3214686"/>
            <a:ext cx="2554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Yarnton</a:t>
            </a:r>
            <a:r>
              <a:rPr lang="nl-NL" b="1" dirty="0" smtClean="0">
                <a:solidFill>
                  <a:schemeClr val="bg1"/>
                </a:solidFill>
              </a:rPr>
              <a:t> </a:t>
            </a:r>
            <a:r>
              <a:rPr lang="nl-NL" b="1" dirty="0" err="1" smtClean="0">
                <a:solidFill>
                  <a:schemeClr val="bg1"/>
                </a:solidFill>
              </a:rPr>
              <a:t>mead</a:t>
            </a:r>
            <a:r>
              <a:rPr lang="nl-NL" b="1" dirty="0" smtClean="0">
                <a:solidFill>
                  <a:schemeClr val="bg1"/>
                </a:solidFill>
              </a:rPr>
              <a:t> </a:t>
            </a:r>
            <a:r>
              <a:rPr lang="nl-NL" b="1" dirty="0" err="1" smtClean="0">
                <a:solidFill>
                  <a:schemeClr val="bg1"/>
                </a:solidFill>
              </a:rPr>
              <a:t>floodplain</a:t>
            </a:r>
            <a:endParaRPr lang="nl-NL" b="1" dirty="0" smtClean="0">
              <a:solidFill>
                <a:schemeClr val="bg1"/>
              </a:solidFill>
            </a:endParaRPr>
          </a:p>
          <a:p>
            <a:r>
              <a:rPr lang="nl-NL" b="1" dirty="0" err="1" smtClean="0">
                <a:solidFill>
                  <a:schemeClr val="bg1"/>
                </a:solidFill>
              </a:rPr>
              <a:t>Near</a:t>
            </a:r>
            <a:r>
              <a:rPr lang="nl-NL" b="1" dirty="0" smtClean="0">
                <a:solidFill>
                  <a:schemeClr val="bg1"/>
                </a:solidFill>
              </a:rPr>
              <a:t> Oxford, 2012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Figuur 8 nieuw.png"/>
          <p:cNvPicPr/>
          <p:nvPr/>
        </p:nvPicPr>
        <p:blipFill>
          <a:blip r:embed="rId2" cstate="print"/>
          <a:srcRect l="20722" t="17701"/>
          <a:stretch>
            <a:fillRect/>
          </a:stretch>
        </p:blipFill>
        <p:spPr>
          <a:xfrm>
            <a:off x="3000364" y="3857628"/>
            <a:ext cx="2857520" cy="2286016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5" name="Afbeelding 4" descr="Figuur 4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00034" y="1214422"/>
            <a:ext cx="2643206" cy="2428892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6" name="Afbeelding 5" descr="Figuur 5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5500694" y="1428736"/>
            <a:ext cx="3071834" cy="235745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572140"/>
            <a:ext cx="1781175" cy="2095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kstvak 11"/>
          <p:cNvSpPr txBox="1"/>
          <p:nvPr/>
        </p:nvSpPr>
        <p:spPr>
          <a:xfrm>
            <a:off x="428596" y="142852"/>
            <a:ext cx="80010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Poorly understood Feature 2</a:t>
            </a:r>
            <a:r>
              <a:rPr lang="en-US" sz="2400" b="1" dirty="0" smtClean="0"/>
              <a:t>: 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z</a:t>
            </a:r>
            <a:r>
              <a:rPr lang="en-US" sz="2400" b="1" i="1" baseline="-25000" dirty="0" err="1" smtClean="0"/>
              <a:t>eff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&gt; 200 and  is not a constant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0034" y="4357694"/>
            <a:ext cx="2346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FF00"/>
                </a:solidFill>
              </a:rPr>
              <a:t>Z</a:t>
            </a:r>
            <a:r>
              <a:rPr lang="en-US" b="1" i="1" baseline="-25000" dirty="0" err="1" smtClean="0">
                <a:solidFill>
                  <a:srgbClr val="FFFF00"/>
                </a:solidFill>
              </a:rPr>
              <a:t>x</a:t>
            </a:r>
            <a:r>
              <a:rPr lang="en-US" b="1" dirty="0" smtClean="0">
                <a:solidFill>
                  <a:srgbClr val="FFFF00"/>
                </a:solidFill>
              </a:rPr>
              <a:t> for 50 clear sky days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Between 2016-2020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500034" y="6357958"/>
            <a:ext cx="780181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Question: </a:t>
            </a:r>
            <a:r>
              <a:rPr lang="en-US" b="1" dirty="0" smtClean="0"/>
              <a:t>is </a:t>
            </a:r>
            <a:r>
              <a:rPr lang="en-US" b="1" dirty="0" err="1" smtClean="0"/>
              <a:t>z</a:t>
            </a:r>
            <a:r>
              <a:rPr lang="en-US" b="1" baseline="-25000" dirty="0" err="1" smtClean="0"/>
              <a:t>eff</a:t>
            </a:r>
            <a:r>
              <a:rPr lang="en-US" b="1" dirty="0" smtClean="0"/>
              <a:t> linked to large scale meteorological variables at greater heights?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144363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kstvak 2"/>
          <p:cNvSpPr txBox="1"/>
          <p:nvPr/>
        </p:nvSpPr>
        <p:spPr>
          <a:xfrm>
            <a:off x="5286380" y="15716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1428728" y="4429132"/>
            <a:ext cx="5841856" cy="132343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Poorly understood Feature 3</a:t>
            </a:r>
          </a:p>
          <a:p>
            <a:pPr algn="ctr"/>
            <a:r>
              <a:rPr lang="en-US" sz="2000" b="1" dirty="0" smtClean="0"/>
              <a:t>Just after sunrise air temperature close to the ground</a:t>
            </a:r>
          </a:p>
          <a:p>
            <a:pPr algn="ctr"/>
            <a:r>
              <a:rPr lang="en-US" sz="2000" b="1" dirty="0" smtClean="0"/>
              <a:t> increases while conditions are still stable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Question</a:t>
            </a:r>
            <a:r>
              <a:rPr lang="en-US" sz="2000" b="1" dirty="0" smtClean="0"/>
              <a:t>: </a:t>
            </a:r>
            <a:r>
              <a:rPr lang="en-US" sz="2000" b="1" dirty="0" smtClean="0"/>
              <a:t>who can explain this?</a:t>
            </a:r>
            <a:endParaRPr lang="en-US" sz="20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1428728" y="214290"/>
            <a:ext cx="596118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Plot of T-data</a:t>
            </a:r>
            <a:r>
              <a:rPr lang="en-US" sz="2000" b="1" i="1" dirty="0" smtClean="0"/>
              <a:t>  </a:t>
            </a:r>
            <a:r>
              <a:rPr lang="en-US" sz="2000" b="1" dirty="0" smtClean="0"/>
              <a:t>of </a:t>
            </a:r>
            <a:r>
              <a:rPr lang="en-US" sz="2000" b="1" dirty="0" err="1" smtClean="0"/>
              <a:t>psychrometer</a:t>
            </a:r>
            <a:r>
              <a:rPr lang="en-US" sz="2000" b="1" dirty="0" smtClean="0"/>
              <a:t> </a:t>
            </a:r>
            <a:r>
              <a:rPr lang="en-US" sz="2000" b="1" dirty="0" smtClean="0"/>
              <a:t>mast at 1, 2 and 3.9 m </a:t>
            </a:r>
            <a:endParaRPr lang="en-US" sz="2000" b="1" dirty="0"/>
          </a:p>
        </p:txBody>
      </p:sp>
      <p:pic>
        <p:nvPicPr>
          <p:cNvPr id="8" name="Picture 3" descr="Rnet H and Go T1Psych T2Psych TPsych4 DOY 150 220.jpg"/>
          <p:cNvPicPr/>
          <p:nvPr/>
        </p:nvPicPr>
        <p:blipFill>
          <a:blip r:embed="rId3" cstate="print"/>
          <a:srcRect t="47354" r="-10596"/>
          <a:stretch>
            <a:fillRect/>
          </a:stretch>
        </p:blipFill>
        <p:spPr>
          <a:xfrm>
            <a:off x="3857620" y="1071546"/>
            <a:ext cx="4000528" cy="321471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357818" y="2143116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sunrise</a:t>
            </a:r>
            <a:endParaRPr lang="en-US" dirty="0"/>
          </a:p>
        </p:txBody>
      </p:sp>
      <p:sp>
        <p:nvSpPr>
          <p:cNvPr id="10" name="TextBox 10"/>
          <p:cNvSpPr txBox="1"/>
          <p:nvPr/>
        </p:nvSpPr>
        <p:spPr>
          <a:xfrm>
            <a:off x="6500826" y="3643314"/>
            <a:ext cx="930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W'Tv</a:t>
            </a:r>
            <a:r>
              <a:rPr lang="en-US" dirty="0" smtClean="0"/>
              <a:t>'&gt;0</a:t>
            </a:r>
            <a:endParaRPr lang="en-US" dirty="0"/>
          </a:p>
        </p:txBody>
      </p:sp>
      <p:sp>
        <p:nvSpPr>
          <p:cNvPr id="11" name="Tekstvak 10"/>
          <p:cNvSpPr txBox="1"/>
          <p:nvPr/>
        </p:nvSpPr>
        <p:spPr>
          <a:xfrm>
            <a:off x="6000760" y="1643050"/>
            <a:ext cx="746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stable</a:t>
            </a:r>
            <a:endParaRPr lang="en-US" dirty="0"/>
          </a:p>
        </p:txBody>
      </p:sp>
      <p:sp>
        <p:nvSpPr>
          <p:cNvPr id="12" name="Tekstvak 11"/>
          <p:cNvSpPr txBox="1"/>
          <p:nvPr/>
        </p:nvSpPr>
        <p:spPr>
          <a:xfrm>
            <a:off x="785786" y="6072206"/>
            <a:ext cx="761176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Note: Reported earlier by </a:t>
            </a:r>
            <a:r>
              <a:rPr lang="en-US" b="1" dirty="0" err="1" smtClean="0"/>
              <a:t>Angevine</a:t>
            </a:r>
            <a:r>
              <a:rPr lang="en-US" b="1" dirty="0" smtClean="0"/>
              <a:t> et al. (2001), see also </a:t>
            </a:r>
            <a:r>
              <a:rPr lang="en-US" b="1" dirty="0" err="1" smtClean="0"/>
              <a:t>Bosvald</a:t>
            </a:r>
            <a:r>
              <a:rPr lang="en-US" b="1" dirty="0" smtClean="0"/>
              <a:t> et al. (2014)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285859"/>
            <a:ext cx="2071702" cy="206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428736"/>
            <a:ext cx="1934043" cy="193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kstvak 5"/>
          <p:cNvSpPr txBox="1"/>
          <p:nvPr/>
        </p:nvSpPr>
        <p:spPr>
          <a:xfrm>
            <a:off x="1428728" y="857232"/>
            <a:ext cx="16164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DT</a:t>
            </a:r>
            <a:r>
              <a:rPr lang="en-US" b="1" i="1" dirty="0" smtClean="0"/>
              <a:t>=T</a:t>
            </a:r>
            <a:r>
              <a:rPr lang="en-US" b="1" i="1" baseline="-25000" dirty="0" smtClean="0"/>
              <a:t>2</a:t>
            </a:r>
            <a:r>
              <a:rPr lang="en-US" b="1" i="1" dirty="0" smtClean="0"/>
              <a:t>(t</a:t>
            </a:r>
            <a:r>
              <a:rPr lang="en-US" b="1" i="1" baseline="-25000" dirty="0" smtClean="0"/>
              <a:t>1</a:t>
            </a:r>
            <a:r>
              <a:rPr lang="en-US" b="1" i="1" dirty="0" smtClean="0"/>
              <a:t>)-T</a:t>
            </a:r>
            <a:r>
              <a:rPr lang="en-US" b="1" i="1" baseline="-25000" dirty="0" smtClean="0"/>
              <a:t>2</a:t>
            </a:r>
            <a:r>
              <a:rPr lang="en-US" b="1" i="1" dirty="0" smtClean="0"/>
              <a:t>(t</a:t>
            </a:r>
            <a:r>
              <a:rPr lang="en-US" b="1" i="1" baseline="-25000" dirty="0" smtClean="0"/>
              <a:t>0</a:t>
            </a:r>
            <a:r>
              <a:rPr lang="en-US" b="1" i="1" dirty="0" smtClean="0"/>
              <a:t>)</a:t>
            </a:r>
            <a:endParaRPr lang="en-US" b="1" i="1" dirty="0"/>
          </a:p>
        </p:txBody>
      </p:sp>
      <p:sp>
        <p:nvSpPr>
          <p:cNvPr id="7" name="Tekstvak 6"/>
          <p:cNvSpPr txBox="1"/>
          <p:nvPr/>
        </p:nvSpPr>
        <p:spPr>
          <a:xfrm>
            <a:off x="928662" y="1857364"/>
            <a:ext cx="40748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baseline="30000" dirty="0" smtClean="0"/>
              <a:t>0</a:t>
            </a:r>
            <a:r>
              <a:rPr lang="en-US" sz="2000" b="1" dirty="0" smtClean="0"/>
              <a:t>C</a:t>
            </a:r>
            <a:endParaRPr lang="en-US" sz="2000" b="1" dirty="0"/>
          </a:p>
        </p:txBody>
      </p:sp>
      <p:sp>
        <p:nvSpPr>
          <p:cNvPr id="8" name="Tekstvak 7"/>
          <p:cNvSpPr txBox="1"/>
          <p:nvPr/>
        </p:nvSpPr>
        <p:spPr>
          <a:xfrm>
            <a:off x="357158" y="6357958"/>
            <a:ext cx="7143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Question</a:t>
            </a:r>
            <a:r>
              <a:rPr lang="en-US" sz="1600" b="1" dirty="0" smtClean="0"/>
              <a:t>: what is final </a:t>
            </a:r>
            <a:r>
              <a:rPr lang="en-US" sz="1600" b="1" dirty="0" smtClean="0"/>
              <a:t>explanation for increase T during stable crossover? </a:t>
            </a:r>
            <a:endParaRPr lang="en-US" sz="1600" b="1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5072066" y="785794"/>
            <a:ext cx="261481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Duration stable crossover</a:t>
            </a:r>
            <a:endParaRPr lang="en-US" b="1" dirty="0"/>
          </a:p>
        </p:txBody>
      </p:sp>
      <p:sp>
        <p:nvSpPr>
          <p:cNvPr id="10" name="Tekstvak 9"/>
          <p:cNvSpPr txBox="1"/>
          <p:nvPr/>
        </p:nvSpPr>
        <p:spPr>
          <a:xfrm rot="16200000">
            <a:off x="5357818" y="1857364"/>
            <a:ext cx="65594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Hour</a:t>
            </a:r>
            <a:endParaRPr lang="en-US" b="1" dirty="0"/>
          </a:p>
        </p:txBody>
      </p:sp>
      <p:grpSp>
        <p:nvGrpSpPr>
          <p:cNvPr id="11" name="Groep 10"/>
          <p:cNvGrpSpPr/>
          <p:nvPr/>
        </p:nvGrpSpPr>
        <p:grpSpPr>
          <a:xfrm>
            <a:off x="1000100" y="3786190"/>
            <a:ext cx="1983057" cy="1857388"/>
            <a:chOff x="928662" y="3155321"/>
            <a:chExt cx="2686023" cy="2682027"/>
          </a:xfrm>
        </p:grpSpPr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28662" y="3155321"/>
              <a:ext cx="2686023" cy="2682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9"/>
            <p:cNvSpPr txBox="1"/>
            <p:nvPr/>
          </p:nvSpPr>
          <p:spPr>
            <a:xfrm>
              <a:off x="2089803" y="5115264"/>
              <a:ext cx="855905" cy="399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sunrise</a:t>
              </a:r>
              <a:endParaRPr lang="en-US" sz="1200" dirty="0"/>
            </a:p>
          </p:txBody>
        </p:sp>
        <p:sp>
          <p:nvSpPr>
            <p:cNvPr id="15" name="Tekstvak 14"/>
            <p:cNvSpPr txBox="1"/>
            <p:nvPr/>
          </p:nvSpPr>
          <p:spPr>
            <a:xfrm rot="16200000">
              <a:off x="2548943" y="3888850"/>
              <a:ext cx="796081" cy="346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stable</a:t>
              </a:r>
              <a:endParaRPr lang="en-US" dirty="0"/>
            </a:p>
          </p:txBody>
        </p:sp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3786190"/>
            <a:ext cx="2198778" cy="219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hthoek 17"/>
          <p:cNvSpPr/>
          <p:nvPr/>
        </p:nvSpPr>
        <p:spPr>
          <a:xfrm>
            <a:off x="571472" y="285728"/>
            <a:ext cx="685804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Data of stable </a:t>
            </a:r>
            <a:r>
              <a:rPr lang="en-US" b="1" dirty="0" smtClean="0"/>
              <a:t>crossover period of 50 clear sky days 2016-2020 shows</a:t>
            </a:r>
            <a:endParaRPr lang="en-US" dirty="0"/>
          </a:p>
        </p:txBody>
      </p:sp>
      <p:sp>
        <p:nvSpPr>
          <p:cNvPr id="16" name="Tekstvak 15"/>
          <p:cNvSpPr txBox="1"/>
          <p:nvPr/>
        </p:nvSpPr>
        <p:spPr>
          <a:xfrm>
            <a:off x="642910" y="5643578"/>
            <a:ext cx="28423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Net radiation is still negative</a:t>
            </a:r>
            <a:endParaRPr lang="en-US" dirty="0"/>
          </a:p>
        </p:txBody>
      </p:sp>
      <p:sp>
        <p:nvSpPr>
          <p:cNvPr id="19" name="Tekstvak 18"/>
          <p:cNvSpPr txBox="1"/>
          <p:nvPr/>
        </p:nvSpPr>
        <p:spPr>
          <a:xfrm>
            <a:off x="1857356" y="3071810"/>
            <a:ext cx="585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DOY</a:t>
            </a:r>
            <a:endParaRPr lang="en-US" dirty="0"/>
          </a:p>
        </p:txBody>
      </p:sp>
      <p:sp>
        <p:nvSpPr>
          <p:cNvPr id="20" name="Tekstvak 19"/>
          <p:cNvSpPr txBox="1"/>
          <p:nvPr/>
        </p:nvSpPr>
        <p:spPr>
          <a:xfrm>
            <a:off x="6286512" y="2714620"/>
            <a:ext cx="585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DOY</a:t>
            </a:r>
            <a:endParaRPr lang="en-US" dirty="0"/>
          </a:p>
        </p:txBody>
      </p:sp>
      <p:sp>
        <p:nvSpPr>
          <p:cNvPr id="21" name="Tekstvak 20"/>
          <p:cNvSpPr txBox="1"/>
          <p:nvPr/>
        </p:nvSpPr>
        <p:spPr>
          <a:xfrm>
            <a:off x="1500166" y="5000636"/>
            <a:ext cx="475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Rnet</a:t>
            </a:r>
            <a:endParaRPr lang="en-US" sz="1200" dirty="0"/>
          </a:p>
        </p:txBody>
      </p:sp>
      <p:sp>
        <p:nvSpPr>
          <p:cNvPr id="22" name="Tekstvak 21"/>
          <p:cNvSpPr txBox="1"/>
          <p:nvPr/>
        </p:nvSpPr>
        <p:spPr>
          <a:xfrm>
            <a:off x="2714612" y="4357694"/>
            <a:ext cx="280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</a:t>
            </a:r>
            <a:endParaRPr lang="en-US" sz="1200" dirty="0"/>
          </a:p>
        </p:txBody>
      </p:sp>
      <p:sp>
        <p:nvSpPr>
          <p:cNvPr id="23" name="Tekstvak 22"/>
          <p:cNvSpPr txBox="1"/>
          <p:nvPr/>
        </p:nvSpPr>
        <p:spPr>
          <a:xfrm>
            <a:off x="2571736" y="4643446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</a:t>
            </a:r>
            <a:endParaRPr lang="en-US" sz="1200" dirty="0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4357694"/>
            <a:ext cx="781050" cy="2952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kstvak 25"/>
          <p:cNvSpPr txBox="1"/>
          <p:nvPr/>
        </p:nvSpPr>
        <p:spPr>
          <a:xfrm>
            <a:off x="6072198" y="5929330"/>
            <a:ext cx="23042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Wind speed U10 (M/s)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14282" y="214290"/>
            <a:ext cx="8543942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Last </a:t>
            </a:r>
            <a:r>
              <a:rPr lang="en-US" sz="2400" b="1" dirty="0" smtClean="0"/>
              <a:t>example of </a:t>
            </a:r>
            <a:r>
              <a:rPr lang="en-US" sz="2400" b="1" dirty="0" err="1" smtClean="0"/>
              <a:t>Cabauw</a:t>
            </a:r>
            <a:r>
              <a:rPr lang="en-US" sz="2400" b="1" dirty="0" smtClean="0"/>
              <a:t>  data plot of </a:t>
            </a:r>
          </a:p>
          <a:p>
            <a:r>
              <a:rPr lang="en-US" sz="2400" b="1" dirty="0" smtClean="0"/>
              <a:t>Vertical profiles after sunrise of potential temp. and specific hum.</a:t>
            </a:r>
            <a:endParaRPr lang="en-US" sz="2400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642910" y="5357826"/>
            <a:ext cx="807246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Reveals well known feature: entrainment of </a:t>
            </a:r>
            <a:r>
              <a:rPr lang="en-US" b="1" dirty="0" err="1" smtClean="0"/>
              <a:t>warme</a:t>
            </a:r>
            <a:r>
              <a:rPr lang="en-US" b="1" dirty="0" smtClean="0"/>
              <a:t> dry air at top  of atmospheric affects surface layer by which MOST is violated. See papers by MAQ, </a:t>
            </a:r>
            <a:r>
              <a:rPr lang="en-US" b="1" dirty="0" err="1" smtClean="0"/>
              <a:t>Wageningen</a:t>
            </a:r>
            <a:endParaRPr lang="en-US" b="1" dirty="0" smtClean="0"/>
          </a:p>
          <a:p>
            <a:r>
              <a:rPr lang="en-US" b="1" dirty="0" smtClean="0"/>
              <a:t>Question: why is MOST used in most meteorological models</a:t>
            </a:r>
            <a:endParaRPr lang="en-US" b="1" dirty="0"/>
          </a:p>
        </p:txBody>
      </p:sp>
      <p:pic>
        <p:nvPicPr>
          <p:cNvPr id="5" name="Picture 2" descr="Meetmast Cabauw - Wiki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214422"/>
            <a:ext cx="1071570" cy="3643337"/>
          </a:xfrm>
          <a:prstGeom prst="rect">
            <a:avLst/>
          </a:prstGeom>
          <a:noFill/>
        </p:spPr>
      </p:pic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250"/>
          <a:stretch>
            <a:fillRect/>
          </a:stretch>
        </p:blipFill>
        <p:spPr>
          <a:xfrm>
            <a:off x="642910" y="1142984"/>
            <a:ext cx="6429420" cy="3786214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4786314" y="1357298"/>
            <a:ext cx="211179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Spec. Humidity g/kg</a:t>
            </a:r>
            <a:endParaRPr lang="en-US" b="1" dirty="0"/>
          </a:p>
        </p:txBody>
      </p:sp>
      <p:sp>
        <p:nvSpPr>
          <p:cNvPr id="8" name="Tekstvak 7"/>
          <p:cNvSpPr txBox="1"/>
          <p:nvPr/>
        </p:nvSpPr>
        <p:spPr>
          <a:xfrm>
            <a:off x="214282" y="2500306"/>
            <a:ext cx="453970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Z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85786" y="1571612"/>
            <a:ext cx="7358114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Our talk was meant to encourage </a:t>
            </a:r>
            <a:r>
              <a:rPr lang="en-US" sz="2800" b="1" dirty="0" smtClean="0"/>
              <a:t>young scientists to plot </a:t>
            </a:r>
            <a:r>
              <a:rPr lang="en-US" sz="2800" b="1" dirty="0" smtClean="0"/>
              <a:t>(</a:t>
            </a:r>
            <a:r>
              <a:rPr lang="en-US" sz="2800" b="1" dirty="0" err="1" smtClean="0"/>
              <a:t>Cabauw</a:t>
            </a:r>
            <a:r>
              <a:rPr lang="en-US" sz="2800" b="1" dirty="0" smtClean="0"/>
              <a:t>) </a:t>
            </a:r>
            <a:r>
              <a:rPr lang="en-US" sz="2800" b="1" dirty="0" smtClean="0"/>
              <a:t>data in order to reveal </a:t>
            </a:r>
            <a:r>
              <a:rPr lang="en-US" sz="2800" b="1" dirty="0" smtClean="0"/>
              <a:t>other still poorly </a:t>
            </a:r>
            <a:r>
              <a:rPr lang="en-US" sz="2800" b="1" dirty="0" smtClean="0"/>
              <a:t>understood features </a:t>
            </a:r>
            <a:r>
              <a:rPr lang="en-US" sz="2800" b="1" dirty="0" smtClean="0"/>
              <a:t>of land </a:t>
            </a:r>
            <a:r>
              <a:rPr lang="en-US" sz="2800" b="1" dirty="0" smtClean="0"/>
              <a:t>atmosphere </a:t>
            </a:r>
            <a:r>
              <a:rPr lang="en-US" sz="2800" b="1" dirty="0" smtClean="0"/>
              <a:t>interactions.</a:t>
            </a:r>
          </a:p>
          <a:p>
            <a:endParaRPr lang="en-US" sz="2800" b="1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Atmosphere interactions is mainly about atmospheric  turbulence and turbulence is still an unsolved topic in physics. To understand atmospheric turbulence innovative experimental meteorology is still strongly needed. </a:t>
            </a:r>
          </a:p>
          <a:p>
            <a:pPr algn="ctr"/>
            <a:r>
              <a:rPr lang="en-US" sz="2800" b="1" dirty="0" smtClean="0"/>
              <a:t>AI</a:t>
            </a:r>
            <a:r>
              <a:rPr lang="en-US" sz="2800" b="1" dirty="0" smtClean="0">
                <a:solidFill>
                  <a:srgbClr val="FF0000"/>
                </a:solidFill>
              </a:rPr>
              <a:t> will not provide solutions.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3571868" y="500042"/>
            <a:ext cx="154721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The End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214414" y="2071678"/>
            <a:ext cx="550075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 smtClean="0">
                <a:solidFill>
                  <a:srgbClr val="FFFF00"/>
                </a:solidFill>
              </a:rPr>
              <a:t>TANTAS AUDETIS TOLLERE MOLES?</a:t>
            </a:r>
            <a:endParaRPr lang="nl-NL" sz="2400" dirty="0" smtClean="0">
              <a:solidFill>
                <a:srgbClr val="FFFF00"/>
              </a:solidFill>
            </a:endParaRPr>
          </a:p>
          <a:p>
            <a:r>
              <a:rPr lang="nl-NL" sz="1600" dirty="0" smtClean="0">
                <a:solidFill>
                  <a:srgbClr val="FFFF00"/>
                </a:solidFill>
              </a:rPr>
              <a:t> 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Een </a:t>
            </a:r>
            <a:r>
              <a:rPr lang="nl-NL" sz="1600" b="1" dirty="0" err="1" smtClean="0">
                <a:solidFill>
                  <a:srgbClr val="FFFF00"/>
                </a:solidFill>
              </a:rPr>
              <a:t>Europeesche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Orkaen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eischt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hooftzom</a:t>
            </a:r>
            <a:r>
              <a:rPr lang="nl-NL" sz="1600" b="1" dirty="0" smtClean="0">
                <a:solidFill>
                  <a:srgbClr val="FFFF00"/>
                </a:solidFill>
              </a:rPr>
              <a:t> en de renten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Al </a:t>
            </a:r>
            <a:r>
              <a:rPr lang="nl-NL" sz="1600" b="1" dirty="0" err="1" smtClean="0">
                <a:solidFill>
                  <a:srgbClr val="FFFF00"/>
                </a:solidFill>
              </a:rPr>
              <a:t>teffens</a:t>
            </a:r>
            <a:r>
              <a:rPr lang="nl-NL" sz="1600" b="1" dirty="0" smtClean="0">
                <a:solidFill>
                  <a:srgbClr val="FFFF00"/>
                </a:solidFill>
              </a:rPr>
              <a:t> op een' sprong, en </a:t>
            </a:r>
            <a:r>
              <a:rPr lang="nl-NL" sz="1600" b="1" dirty="0" err="1" smtClean="0">
                <a:solidFill>
                  <a:srgbClr val="FFFF00"/>
                </a:solidFill>
              </a:rPr>
              <a:t>waerschuwt</a:t>
            </a:r>
            <a:r>
              <a:rPr lang="nl-NL" sz="1600" b="1" dirty="0" smtClean="0">
                <a:solidFill>
                  <a:srgbClr val="FFFF00"/>
                </a:solidFill>
              </a:rPr>
              <a:t> met den </a:t>
            </a:r>
            <a:r>
              <a:rPr lang="nl-NL" sz="1600" b="1" dirty="0" err="1" smtClean="0">
                <a:solidFill>
                  <a:srgbClr val="FFFF00"/>
                </a:solidFill>
              </a:rPr>
              <a:t>slagh</a:t>
            </a:r>
            <a:r>
              <a:rPr lang="nl-NL" sz="1600" b="1" dirty="0" smtClean="0">
                <a:solidFill>
                  <a:srgbClr val="FFFF00"/>
                </a:solidFill>
              </a:rPr>
              <a:t>.</a:t>
            </a:r>
            <a:endParaRPr lang="nl-NL" sz="1600" b="1" dirty="0" smtClean="0">
              <a:solidFill>
                <a:srgbClr val="FFFF00"/>
              </a:solidFill>
            </a:endParaRPr>
          </a:p>
          <a:p>
            <a:r>
              <a:rPr lang="nl-NL" sz="1600" b="1" dirty="0" err="1" smtClean="0">
                <a:solidFill>
                  <a:schemeClr val="bg1"/>
                </a:solidFill>
              </a:rPr>
              <a:t>Hy</a:t>
            </a:r>
            <a:r>
              <a:rPr lang="nl-NL" sz="1600" b="1" dirty="0" smtClean="0">
                <a:solidFill>
                  <a:schemeClr val="bg1"/>
                </a:solidFill>
              </a:rPr>
              <a:t> </a:t>
            </a:r>
            <a:r>
              <a:rPr lang="nl-NL" sz="1600" b="1" dirty="0" err="1" smtClean="0">
                <a:solidFill>
                  <a:schemeClr val="bg1"/>
                </a:solidFill>
              </a:rPr>
              <a:t>baert</a:t>
            </a:r>
            <a:r>
              <a:rPr lang="nl-NL" sz="1600" b="1" dirty="0" smtClean="0">
                <a:solidFill>
                  <a:schemeClr val="bg1"/>
                </a:solidFill>
              </a:rPr>
              <a:t> zijn kracht op vaste en drijvende </a:t>
            </a:r>
            <a:r>
              <a:rPr lang="nl-NL" sz="1600" b="1" dirty="0" smtClean="0">
                <a:solidFill>
                  <a:schemeClr val="bg1"/>
                </a:solidFill>
              </a:rPr>
              <a:t>elementen* </a:t>
            </a:r>
            <a:endParaRPr lang="nl-NL" sz="1600" b="1" dirty="0" smtClean="0">
              <a:solidFill>
                <a:schemeClr val="bg1"/>
              </a:solidFill>
            </a:endParaRPr>
          </a:p>
          <a:p>
            <a:r>
              <a:rPr lang="nl-NL" sz="1600" b="1" dirty="0" smtClean="0">
                <a:solidFill>
                  <a:schemeClr val="bg1"/>
                </a:solidFill>
              </a:rPr>
              <a:t>En juist in </a:t>
            </a:r>
            <a:r>
              <a:rPr lang="nl-NL" sz="1600" b="1" dirty="0" err="1" smtClean="0">
                <a:solidFill>
                  <a:schemeClr val="bg1"/>
                </a:solidFill>
              </a:rPr>
              <a:t>Sprokkelmaent</a:t>
            </a:r>
            <a:r>
              <a:rPr lang="nl-NL" sz="1600" b="1" dirty="0" smtClean="0">
                <a:solidFill>
                  <a:schemeClr val="bg1"/>
                </a:solidFill>
              </a:rPr>
              <a:t> den allerjongsten </a:t>
            </a:r>
            <a:r>
              <a:rPr lang="nl-NL" sz="1600" b="1" dirty="0" err="1" smtClean="0">
                <a:solidFill>
                  <a:schemeClr val="bg1"/>
                </a:solidFill>
              </a:rPr>
              <a:t>dagh</a:t>
            </a:r>
            <a:r>
              <a:rPr lang="nl-NL" sz="16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nl-NL" sz="1600" b="1" cap="small" dirty="0" err="1" smtClean="0">
                <a:solidFill>
                  <a:schemeClr val="bg1"/>
                </a:solidFill>
              </a:rPr>
              <a:t>Kabau</a:t>
            </a:r>
            <a:r>
              <a:rPr lang="nl-NL" sz="1600" b="1" dirty="0" smtClean="0">
                <a:solidFill>
                  <a:schemeClr val="bg1"/>
                </a:solidFill>
              </a:rPr>
              <a:t> in Hofvliet riep: oubollige kabouter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Wat </a:t>
            </a:r>
            <a:r>
              <a:rPr lang="nl-NL" sz="1600" b="1" dirty="0" err="1" smtClean="0">
                <a:solidFill>
                  <a:srgbClr val="FFFF00"/>
                </a:solidFill>
              </a:rPr>
              <a:t>spooktge</a:t>
            </a:r>
            <a:r>
              <a:rPr lang="nl-NL" sz="1600" b="1" dirty="0" smtClean="0">
                <a:solidFill>
                  <a:srgbClr val="FFFF00"/>
                </a:solidFill>
              </a:rPr>
              <a:t>? hou uw rust, of streef mijn' hof </a:t>
            </a:r>
            <a:r>
              <a:rPr lang="nl-NL" sz="1600" b="1" dirty="0" err="1" smtClean="0">
                <a:solidFill>
                  <a:srgbClr val="FFFF00"/>
                </a:solidFill>
              </a:rPr>
              <a:t>voorby</a:t>
            </a:r>
            <a:endParaRPr lang="nl-NL" sz="1600" b="1" dirty="0" smtClean="0">
              <a:solidFill>
                <a:srgbClr val="FFFF00"/>
              </a:solidFill>
            </a:endParaRPr>
          </a:p>
          <a:p>
            <a:r>
              <a:rPr lang="nl-NL" sz="1600" b="1" dirty="0" smtClean="0">
                <a:solidFill>
                  <a:srgbClr val="FFFF00"/>
                </a:solidFill>
              </a:rPr>
              <a:t>De storm, hier door </a:t>
            </a:r>
            <a:r>
              <a:rPr lang="nl-NL" sz="1600" b="1" dirty="0" err="1" smtClean="0">
                <a:solidFill>
                  <a:srgbClr val="FFFF00"/>
                </a:solidFill>
              </a:rPr>
              <a:t>geterght</a:t>
            </a:r>
            <a:r>
              <a:rPr lang="nl-NL" sz="1600" b="1" dirty="0" smtClean="0">
                <a:solidFill>
                  <a:srgbClr val="FFFF00"/>
                </a:solidFill>
              </a:rPr>
              <a:t>, verhief zijn kracht noch stouter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En heftiger: zoo ploft de </a:t>
            </a:r>
            <a:r>
              <a:rPr lang="nl-NL" sz="1600" b="1" dirty="0" err="1" smtClean="0">
                <a:solidFill>
                  <a:srgbClr val="FFFF00"/>
                </a:solidFill>
              </a:rPr>
              <a:t>steene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Gallery</a:t>
            </a:r>
            <a:endParaRPr lang="nl-NL" sz="1600" b="1" dirty="0" smtClean="0">
              <a:solidFill>
                <a:srgbClr val="FFFF00"/>
              </a:solidFill>
            </a:endParaRPr>
          </a:p>
          <a:p>
            <a:r>
              <a:rPr lang="nl-NL" sz="1600" b="1" dirty="0" smtClean="0">
                <a:solidFill>
                  <a:srgbClr val="FFFF00"/>
                </a:solidFill>
              </a:rPr>
              <a:t>Met </a:t>
            </a:r>
            <a:r>
              <a:rPr lang="nl-NL" sz="1600" b="1" dirty="0" err="1" smtClean="0">
                <a:solidFill>
                  <a:srgbClr val="FFFF00"/>
                </a:solidFill>
              </a:rPr>
              <a:t>eenen</a:t>
            </a:r>
            <a:r>
              <a:rPr lang="nl-NL" sz="1600" b="1" dirty="0" smtClean="0">
                <a:solidFill>
                  <a:srgbClr val="FFFF00"/>
                </a:solidFill>
              </a:rPr>
              <a:t> smak </a:t>
            </a:r>
            <a:r>
              <a:rPr lang="nl-NL" sz="1600" b="1" dirty="0" err="1" smtClean="0">
                <a:solidFill>
                  <a:srgbClr val="FFFF00"/>
                </a:solidFill>
              </a:rPr>
              <a:t>aen</a:t>
            </a:r>
            <a:r>
              <a:rPr lang="nl-NL" sz="1600" b="1" dirty="0" smtClean="0">
                <a:solidFill>
                  <a:srgbClr val="FFFF00"/>
                </a:solidFill>
              </a:rPr>
              <a:t> gruis en puin en stof ter neder.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 Toen docht de hofheer: och ter </a:t>
            </a:r>
            <a:r>
              <a:rPr lang="nl-NL" sz="1600" b="1" dirty="0" err="1" smtClean="0">
                <a:solidFill>
                  <a:srgbClr val="FFFF00"/>
                </a:solidFill>
              </a:rPr>
              <a:t>werrelt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staet</a:t>
            </a:r>
            <a:r>
              <a:rPr lang="nl-NL" sz="1600" b="1" dirty="0" smtClean="0">
                <a:solidFill>
                  <a:srgbClr val="FFFF00"/>
                </a:solidFill>
              </a:rPr>
              <a:t> niets vast.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Dit Spook </a:t>
            </a:r>
            <a:r>
              <a:rPr lang="nl-NL" sz="1600" b="1" dirty="0" err="1" smtClean="0">
                <a:solidFill>
                  <a:srgbClr val="FFFF00"/>
                </a:solidFill>
              </a:rPr>
              <a:t>verblaest</a:t>
            </a:r>
            <a:r>
              <a:rPr lang="nl-NL" sz="1600" b="1" dirty="0" smtClean="0">
                <a:solidFill>
                  <a:srgbClr val="FFFF00"/>
                </a:solidFill>
              </a:rPr>
              <a:t> ook steen, gelijk een lichte veder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Geen </a:t>
            </a:r>
            <a:r>
              <a:rPr lang="nl-NL" sz="1600" b="1" dirty="0" err="1" smtClean="0">
                <a:solidFill>
                  <a:srgbClr val="FFFF00"/>
                </a:solidFill>
              </a:rPr>
              <a:t>toorens</a:t>
            </a:r>
            <a:r>
              <a:rPr lang="nl-NL" sz="1600" b="1" dirty="0" smtClean="0">
                <a:solidFill>
                  <a:srgbClr val="FFFF00"/>
                </a:solidFill>
              </a:rPr>
              <a:t> houden </a:t>
            </a:r>
            <a:r>
              <a:rPr lang="nl-NL" sz="1600" b="1" dirty="0" err="1" smtClean="0">
                <a:solidFill>
                  <a:srgbClr val="FFFF00"/>
                </a:solidFill>
              </a:rPr>
              <a:t>stant</a:t>
            </a:r>
            <a:r>
              <a:rPr lang="nl-NL" sz="1600" b="1" dirty="0" smtClean="0">
                <a:solidFill>
                  <a:srgbClr val="FFFF00"/>
                </a:solidFill>
              </a:rPr>
              <a:t>, wanneer het van zich tast</a:t>
            </a:r>
          </a:p>
          <a:p>
            <a:r>
              <a:rPr lang="nl-NL" sz="1600" b="1" dirty="0" err="1" smtClean="0">
                <a:solidFill>
                  <a:srgbClr val="FFFF00"/>
                </a:solidFill>
              </a:rPr>
              <a:t>Betrou</a:t>
            </a:r>
            <a:r>
              <a:rPr lang="nl-NL" sz="1600" b="1" dirty="0" smtClean="0">
                <a:solidFill>
                  <a:srgbClr val="FFFF00"/>
                </a:solidFill>
              </a:rPr>
              <a:t> geen </a:t>
            </a:r>
            <a:r>
              <a:rPr lang="nl-NL" sz="1600" b="1" dirty="0" err="1" smtClean="0">
                <a:solidFill>
                  <a:srgbClr val="FFFF00"/>
                </a:solidFill>
              </a:rPr>
              <a:t>galery</a:t>
            </a:r>
            <a:r>
              <a:rPr lang="nl-NL" sz="1600" b="1" dirty="0" smtClean="0">
                <a:solidFill>
                  <a:srgbClr val="FFFF00"/>
                </a:solidFill>
              </a:rPr>
              <a:t>, noch dikke </a:t>
            </a:r>
            <a:r>
              <a:rPr lang="nl-NL" sz="1600" b="1" dirty="0" err="1" smtClean="0">
                <a:solidFill>
                  <a:srgbClr val="FFFF00"/>
                </a:solidFill>
              </a:rPr>
              <a:t>steene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muuren</a:t>
            </a:r>
            <a:r>
              <a:rPr lang="nl-NL" sz="1600" b="1" dirty="0" smtClean="0">
                <a:solidFill>
                  <a:srgbClr val="FFFF00"/>
                </a:solidFill>
              </a:rPr>
              <a:t>:</a:t>
            </a:r>
          </a:p>
          <a:p>
            <a:r>
              <a:rPr lang="nl-NL" sz="1600" b="1" dirty="0" smtClean="0">
                <a:solidFill>
                  <a:srgbClr val="FFFF00"/>
                </a:solidFill>
              </a:rPr>
              <a:t>Wie </a:t>
            </a:r>
            <a:r>
              <a:rPr lang="nl-NL" sz="1600" b="1" dirty="0" err="1" smtClean="0">
                <a:solidFill>
                  <a:srgbClr val="FFFF00"/>
                </a:solidFill>
              </a:rPr>
              <a:t>Godt</a:t>
            </a:r>
            <a:r>
              <a:rPr lang="nl-NL" sz="1600" b="1" dirty="0" smtClean="0">
                <a:solidFill>
                  <a:srgbClr val="FFFF00"/>
                </a:solidFill>
              </a:rPr>
              <a:t> zijn rust </a:t>
            </a:r>
            <a:r>
              <a:rPr lang="nl-NL" sz="1600" b="1" dirty="0" err="1" smtClean="0">
                <a:solidFill>
                  <a:srgbClr val="FFFF00"/>
                </a:solidFill>
              </a:rPr>
              <a:t>betrout</a:t>
            </a:r>
            <a:r>
              <a:rPr lang="nl-NL" sz="1600" b="1" dirty="0" smtClean="0">
                <a:solidFill>
                  <a:srgbClr val="FFFF00"/>
                </a:solidFill>
              </a:rPr>
              <a:t>, kan </a:t>
            </a:r>
            <a:r>
              <a:rPr lang="nl-NL" sz="1600" b="1" dirty="0" err="1" smtClean="0">
                <a:solidFill>
                  <a:srgbClr val="FFFF00"/>
                </a:solidFill>
              </a:rPr>
              <a:t>d'eeuwigheit</a:t>
            </a:r>
            <a:r>
              <a:rPr lang="nl-NL" sz="1600" b="1" dirty="0" smtClean="0">
                <a:solidFill>
                  <a:srgbClr val="FFFF00"/>
                </a:solidFill>
              </a:rPr>
              <a:t> </a:t>
            </a:r>
            <a:r>
              <a:rPr lang="nl-NL" sz="1600" b="1" dirty="0" err="1" smtClean="0">
                <a:solidFill>
                  <a:srgbClr val="FFFF00"/>
                </a:solidFill>
              </a:rPr>
              <a:t>verduuren</a:t>
            </a:r>
            <a:endParaRPr lang="nl-NL" sz="1600" b="1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28596" y="357166"/>
            <a:ext cx="7715304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nl-NL" sz="2000" b="1" dirty="0" smtClean="0">
                <a:solidFill>
                  <a:srgbClr val="FF0000"/>
                </a:solidFill>
              </a:rPr>
              <a:t>Time </a:t>
            </a:r>
            <a:r>
              <a:rPr lang="nl-NL" sz="2000" b="1" dirty="0" err="1" smtClean="0">
                <a:solidFill>
                  <a:srgbClr val="FF0000"/>
                </a:solidFill>
              </a:rPr>
              <a:t>for</a:t>
            </a:r>
            <a:r>
              <a:rPr lang="nl-NL" sz="2000" b="1" dirty="0" smtClean="0">
                <a:solidFill>
                  <a:srgbClr val="FF0000"/>
                </a:solidFill>
              </a:rPr>
              <a:t> </a:t>
            </a:r>
            <a:r>
              <a:rPr lang="nl-NL" sz="2000" b="1" dirty="0" err="1" smtClean="0">
                <a:solidFill>
                  <a:srgbClr val="FF0000"/>
                </a:solidFill>
              </a:rPr>
              <a:t>some</a:t>
            </a:r>
            <a:r>
              <a:rPr lang="nl-NL" sz="2000" b="1" dirty="0" smtClean="0">
                <a:solidFill>
                  <a:srgbClr val="FF0000"/>
                </a:solidFill>
              </a:rPr>
              <a:t> Dutch culture</a:t>
            </a:r>
          </a:p>
          <a:p>
            <a:pPr lvl="0" algn="ctr"/>
            <a:r>
              <a:rPr lang="nl-NL" sz="2000" b="1" dirty="0" err="1" smtClean="0"/>
              <a:t>Poem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by</a:t>
            </a:r>
            <a:r>
              <a:rPr lang="nl-NL" sz="2000" b="1" dirty="0" smtClean="0"/>
              <a:t> </a:t>
            </a:r>
            <a:r>
              <a:rPr lang="nl-NL" sz="2000" b="1" dirty="0" smtClean="0">
                <a:solidFill>
                  <a:srgbClr val="FF0000"/>
                </a:solidFill>
              </a:rPr>
              <a:t>Joost van den Vondel </a:t>
            </a:r>
          </a:p>
          <a:p>
            <a:pPr lvl="0" algn="ctr"/>
            <a:r>
              <a:rPr lang="nl-NL" sz="2000" b="1" dirty="0" smtClean="0"/>
              <a:t> </a:t>
            </a:r>
            <a:r>
              <a:rPr lang="nl-NL" sz="2000" b="1" dirty="0" err="1" smtClean="0"/>
              <a:t>on</a:t>
            </a:r>
            <a:r>
              <a:rPr lang="nl-NL" sz="2000" b="1" dirty="0" smtClean="0"/>
              <a:t> The </a:t>
            </a:r>
            <a:r>
              <a:rPr lang="nl-NL" sz="2000" b="1" dirty="0" err="1" smtClean="0"/>
              <a:t>severe</a:t>
            </a:r>
            <a:r>
              <a:rPr lang="nl-NL" sz="2000" b="1" dirty="0" smtClean="0"/>
              <a:t>  storm of 28 </a:t>
            </a:r>
            <a:r>
              <a:rPr lang="nl-NL" sz="2000" b="1" dirty="0" err="1" smtClean="0"/>
              <a:t>February</a:t>
            </a:r>
            <a:r>
              <a:rPr lang="nl-NL" sz="2000" b="1" dirty="0" smtClean="0"/>
              <a:t> 1665</a:t>
            </a:r>
          </a:p>
          <a:p>
            <a:pPr algn="ctr"/>
            <a:r>
              <a:rPr lang="nl-NL" sz="2000" b="1" dirty="0" err="1" smtClean="0"/>
              <a:t>That</a:t>
            </a:r>
            <a:r>
              <a:rPr lang="nl-NL" sz="2000" b="1" dirty="0" smtClean="0"/>
              <a:t> hit the </a:t>
            </a:r>
            <a:r>
              <a:rPr lang="nl-NL" sz="2000" b="1" dirty="0" err="1" smtClean="0"/>
              <a:t>summer</a:t>
            </a:r>
            <a:r>
              <a:rPr lang="nl-NL" sz="2000" b="1" dirty="0" smtClean="0"/>
              <a:t> </a:t>
            </a:r>
            <a:r>
              <a:rPr lang="nl-NL" sz="2000" dirty="0" err="1" smtClean="0"/>
              <a:t>residence</a:t>
            </a:r>
            <a:r>
              <a:rPr lang="nl-NL" sz="2000" dirty="0" smtClean="0"/>
              <a:t> </a:t>
            </a:r>
            <a:r>
              <a:rPr lang="nl-NL" sz="2000" b="1" dirty="0" smtClean="0"/>
              <a:t>of the Landlord of </a:t>
            </a:r>
            <a:r>
              <a:rPr lang="nl-NL" sz="2000" b="1" dirty="0" err="1" smtClean="0"/>
              <a:t>Kabau</a:t>
            </a:r>
            <a:endParaRPr lang="nl-NL" sz="2000" b="1" dirty="0" smtClean="0"/>
          </a:p>
          <a:p>
            <a:pPr algn="ctr"/>
            <a:r>
              <a:rPr lang="nl-NL" sz="2000" b="1" dirty="0" smtClean="0">
                <a:solidFill>
                  <a:srgbClr val="FF0000"/>
                </a:solidFill>
              </a:rPr>
              <a:t>Cornelis de </a:t>
            </a:r>
            <a:r>
              <a:rPr lang="nl-NL" sz="2000" b="1" dirty="0" err="1" smtClean="0">
                <a:solidFill>
                  <a:srgbClr val="FF0000"/>
                </a:solidFill>
              </a:rPr>
              <a:t>Nobelaer</a:t>
            </a:r>
            <a:endParaRPr lang="nl-NL" sz="2000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https://thumb.wikimedia.org/wikipedia/commons/thumb/9/96/Joost_van_den_Vondel_%281587-1679%29._Dichter_Rijksmuseum_SK-A-1904.jpeg/250px-Joost_van_den_Vondel_%281587-1679%29._Dichter_Rijksmuseum_SK-A-1904.jpeg?utm_source=en.wikipedia.org&amp;utm_campaign=parser&amp;utm_content=thumbnai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142852"/>
            <a:ext cx="1206702" cy="1428736"/>
          </a:xfrm>
          <a:prstGeom prst="rect">
            <a:avLst/>
          </a:prstGeom>
          <a:noFill/>
        </p:spPr>
      </p:pic>
      <p:pic>
        <p:nvPicPr>
          <p:cNvPr id="7" name="Picture 2" descr="Meetmast Cabauw - Wiki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2571744"/>
            <a:ext cx="1071570" cy="3643337"/>
          </a:xfrm>
          <a:prstGeom prst="rect">
            <a:avLst/>
          </a:prstGeom>
          <a:noFill/>
        </p:spPr>
      </p:pic>
      <p:sp>
        <p:nvSpPr>
          <p:cNvPr id="8" name="Tekstvak 7"/>
          <p:cNvSpPr txBox="1"/>
          <p:nvPr/>
        </p:nvSpPr>
        <p:spPr>
          <a:xfrm>
            <a:off x="7572396" y="1643050"/>
            <a:ext cx="1264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00"/>
                </a:solidFill>
              </a:rPr>
              <a:t>J </a:t>
            </a:r>
            <a:r>
              <a:rPr lang="en-US" b="1" i="1" dirty="0" err="1" smtClean="0">
                <a:solidFill>
                  <a:srgbClr val="FFFF00"/>
                </a:solidFill>
              </a:rPr>
              <a:t>vd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Vondel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500166" y="6357958"/>
            <a:ext cx="436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bg1"/>
                </a:solidFill>
              </a:rPr>
              <a:t>*</a:t>
            </a:r>
            <a:r>
              <a:rPr lang="nl-NL" b="1" i="1" dirty="0" smtClean="0">
                <a:solidFill>
                  <a:schemeClr val="bg1"/>
                </a:solidFill>
              </a:rPr>
              <a:t>drijvende elementen </a:t>
            </a:r>
            <a:r>
              <a:rPr lang="nl-NL" b="1" dirty="0" smtClean="0">
                <a:solidFill>
                  <a:schemeClr val="bg1"/>
                </a:solidFill>
              </a:rPr>
              <a:t>= </a:t>
            </a:r>
            <a:r>
              <a:rPr lang="nl-NL" b="1" dirty="0" err="1" smtClean="0">
                <a:solidFill>
                  <a:schemeClr val="bg1"/>
                </a:solidFill>
              </a:rPr>
              <a:t>weather</a:t>
            </a:r>
            <a:r>
              <a:rPr lang="nl-NL" b="1" dirty="0" smtClean="0">
                <a:solidFill>
                  <a:schemeClr val="bg1"/>
                </a:solidFill>
              </a:rPr>
              <a:t> at </a:t>
            </a:r>
            <a:r>
              <a:rPr lang="nl-NL" b="1" dirty="0" err="1" smtClean="0">
                <a:solidFill>
                  <a:schemeClr val="bg1"/>
                </a:solidFill>
              </a:rPr>
              <a:t>Cabauw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642942" cy="90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kstvak 2"/>
          <p:cNvSpPr txBox="1"/>
          <p:nvPr/>
        </p:nvSpPr>
        <p:spPr>
          <a:xfrm>
            <a:off x="214282" y="4429132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The mentors</a:t>
            </a:r>
            <a:r>
              <a:rPr lang="en-US" sz="2800" b="1" dirty="0" smtClean="0">
                <a:solidFill>
                  <a:srgbClr val="FFFF00"/>
                </a:solidFill>
              </a:rPr>
              <a:t>, </a:t>
            </a:r>
            <a:r>
              <a:rPr lang="en-US" sz="2800" b="1" i="1" dirty="0" err="1" smtClean="0">
                <a:solidFill>
                  <a:schemeClr val="bg1"/>
                </a:solidFill>
              </a:rPr>
              <a:t>Joost</a:t>
            </a: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</a:rPr>
              <a:t>Businger</a:t>
            </a: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n-US" sz="2800" b="1" i="1" dirty="0" smtClean="0">
                <a:solidFill>
                  <a:srgbClr val="FFFF00"/>
                </a:solidFill>
              </a:rPr>
              <a:t>and </a:t>
            </a:r>
            <a:r>
              <a:rPr lang="en-US" sz="2800" b="1" i="1" dirty="0" smtClean="0">
                <a:solidFill>
                  <a:schemeClr val="bg1"/>
                </a:solidFill>
              </a:rPr>
              <a:t>Jim Tillman taught </a:t>
            </a:r>
            <a:r>
              <a:rPr lang="en-US" sz="2800" b="1" i="1" dirty="0" err="1" smtClean="0">
                <a:solidFill>
                  <a:schemeClr val="bg1"/>
                </a:solidFill>
              </a:rPr>
              <a:t>HdB</a:t>
            </a:r>
            <a:r>
              <a:rPr lang="en-US" sz="2800" b="1" dirty="0" smtClean="0">
                <a:solidFill>
                  <a:srgbClr val="FFFF00"/>
                </a:solidFill>
              </a:rPr>
              <a:t>:</a:t>
            </a:r>
            <a:endParaRPr lang="en-US" sz="2800" b="1" dirty="0" smtClean="0">
              <a:solidFill>
                <a:srgbClr val="FFFF0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551769" y="1500174"/>
            <a:ext cx="1664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J.T. (1933-2023)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28" name="AutoShape 4" descr="James E. Tillman Memorial Fund campaign photo, 1 of 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28124" t="7407" r="47917" b="48148"/>
          <a:stretch>
            <a:fillRect/>
          </a:stretch>
        </p:blipFill>
        <p:spPr bwMode="auto">
          <a:xfrm>
            <a:off x="8001024" y="357166"/>
            <a:ext cx="928694" cy="96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kstvak 8"/>
          <p:cNvSpPr txBox="1"/>
          <p:nvPr/>
        </p:nvSpPr>
        <p:spPr>
          <a:xfrm>
            <a:off x="0" y="1285860"/>
            <a:ext cx="163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J.B (1935-2024)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6386" name="Picture 2" descr="Recorder-Plott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6887" y="2285992"/>
            <a:ext cx="1727113" cy="1228718"/>
          </a:xfrm>
          <a:prstGeom prst="rect">
            <a:avLst/>
          </a:prstGeom>
          <a:noFill/>
        </p:spPr>
      </p:pic>
      <p:grpSp>
        <p:nvGrpSpPr>
          <p:cNvPr id="13" name="Groep 12"/>
          <p:cNvGrpSpPr/>
          <p:nvPr/>
        </p:nvGrpSpPr>
        <p:grpSpPr>
          <a:xfrm>
            <a:off x="1714480" y="857232"/>
            <a:ext cx="5715042" cy="3071833"/>
            <a:chOff x="2357421" y="928670"/>
            <a:chExt cx="5715042" cy="3071833"/>
          </a:xfrm>
        </p:grpSpPr>
        <p:grpSp>
          <p:nvGrpSpPr>
            <p:cNvPr id="14" name="Groep 3"/>
            <p:cNvGrpSpPr/>
            <p:nvPr/>
          </p:nvGrpSpPr>
          <p:grpSpPr>
            <a:xfrm>
              <a:off x="2357421" y="928670"/>
              <a:ext cx="5715042" cy="3071833"/>
              <a:chOff x="2253064" y="878975"/>
              <a:chExt cx="4323616" cy="1335580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13527" t="10417" r="68519" b="6250"/>
              <a:stretch>
                <a:fillRect/>
              </a:stretch>
            </p:blipFill>
            <p:spPr bwMode="auto">
              <a:xfrm rot="5400000">
                <a:off x="4068553" y="-936514"/>
                <a:ext cx="692638" cy="4323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70370" t="10417" r="12963" b="6250"/>
              <a:stretch>
                <a:fillRect/>
              </a:stretch>
            </p:blipFill>
            <p:spPr bwMode="auto">
              <a:xfrm rot="5400000">
                <a:off x="4093400" y="-268723"/>
                <a:ext cx="642942" cy="43236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5" name="Tekstvak 14"/>
            <p:cNvSpPr txBox="1"/>
            <p:nvPr/>
          </p:nvSpPr>
          <p:spPr>
            <a:xfrm>
              <a:off x="2500298" y="1714488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15 m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2571736" y="3286124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0.25 m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9" name="Rechthoek 18"/>
          <p:cNvSpPr/>
          <p:nvPr/>
        </p:nvSpPr>
        <p:spPr>
          <a:xfrm>
            <a:off x="785786" y="5429264"/>
            <a:ext cx="742955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Plot experimental data and ask questions and try to </a:t>
            </a:r>
            <a:r>
              <a:rPr lang="en-US" sz="2800" b="1" dirty="0" smtClean="0"/>
              <a:t> find an answer or application</a:t>
            </a:r>
            <a:endParaRPr lang="nl-NL" sz="2800" b="1" dirty="0"/>
          </a:p>
        </p:txBody>
      </p:sp>
      <p:sp>
        <p:nvSpPr>
          <p:cNvPr id="20" name="Tekstvak 19"/>
          <p:cNvSpPr txBox="1"/>
          <p:nvPr/>
        </p:nvSpPr>
        <p:spPr>
          <a:xfrm>
            <a:off x="3571868" y="428604"/>
            <a:ext cx="147187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Tillman, 1972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voorkant chinees boe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357430"/>
            <a:ext cx="5684020" cy="4021922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 l="28124" t="7407" r="47917" b="48148"/>
          <a:stretch>
            <a:fillRect/>
          </a:stretch>
        </p:blipFill>
        <p:spPr bwMode="auto">
          <a:xfrm>
            <a:off x="285720" y="1071546"/>
            <a:ext cx="857256" cy="89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kstvak 11"/>
          <p:cNvSpPr txBox="1"/>
          <p:nvPr/>
        </p:nvSpPr>
        <p:spPr>
          <a:xfrm>
            <a:off x="4071934" y="1142984"/>
            <a:ext cx="4448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Flux-variance method </a:t>
            </a:r>
            <a:endParaRPr lang="en-US" sz="3600" b="1" dirty="0">
              <a:solidFill>
                <a:srgbClr val="FFFF00"/>
              </a:solidFill>
            </a:endParaRPr>
          </a:p>
        </p:txBody>
      </p:sp>
      <p:cxnSp>
        <p:nvCxnSpPr>
          <p:cNvPr id="14" name="Rechte verbindingslijn met pijl 13"/>
          <p:cNvCxnSpPr/>
          <p:nvPr/>
        </p:nvCxnSpPr>
        <p:spPr>
          <a:xfrm rot="5400000">
            <a:off x="4750595" y="2178835"/>
            <a:ext cx="787406" cy="1588"/>
          </a:xfrm>
          <a:prstGeom prst="straightConnector1">
            <a:avLst/>
          </a:prstGeom>
          <a:ln w="44450">
            <a:solidFill>
              <a:srgbClr val="FFFF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8" name="Picture 4" descr="Jiemin WANG | Professor | Northwest Institute of Eco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857628"/>
            <a:ext cx="857256" cy="857256"/>
          </a:xfrm>
          <a:prstGeom prst="rect">
            <a:avLst/>
          </a:prstGeom>
          <a:noFill/>
        </p:spPr>
      </p:pic>
      <p:grpSp>
        <p:nvGrpSpPr>
          <p:cNvPr id="9" name="Groep 8"/>
          <p:cNvGrpSpPr/>
          <p:nvPr/>
        </p:nvGrpSpPr>
        <p:grpSpPr>
          <a:xfrm>
            <a:off x="1714480" y="1071546"/>
            <a:ext cx="2286018" cy="857255"/>
            <a:chOff x="2357421" y="928670"/>
            <a:chExt cx="5715042" cy="3071833"/>
          </a:xfrm>
        </p:grpSpPr>
        <p:grpSp>
          <p:nvGrpSpPr>
            <p:cNvPr id="10" name="Groep 3"/>
            <p:cNvGrpSpPr/>
            <p:nvPr/>
          </p:nvGrpSpPr>
          <p:grpSpPr>
            <a:xfrm>
              <a:off x="2357421" y="928670"/>
              <a:ext cx="5715042" cy="3071833"/>
              <a:chOff x="2253064" y="878975"/>
              <a:chExt cx="4323616" cy="1335580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3527" t="10417" r="68519" b="6250"/>
              <a:stretch>
                <a:fillRect/>
              </a:stretch>
            </p:blipFill>
            <p:spPr bwMode="auto">
              <a:xfrm rot="5400000">
                <a:off x="4068553" y="-936514"/>
                <a:ext cx="692638" cy="4323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70370" t="10417" r="12963" b="6250"/>
              <a:stretch>
                <a:fillRect/>
              </a:stretch>
            </p:blipFill>
            <p:spPr bwMode="auto">
              <a:xfrm rot="5400000">
                <a:off x="4093400" y="-268723"/>
                <a:ext cx="642942" cy="43236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1" name="Tekstvak 10"/>
            <p:cNvSpPr txBox="1"/>
            <p:nvPr/>
          </p:nvSpPr>
          <p:spPr>
            <a:xfrm>
              <a:off x="2500298" y="1714488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15 m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13" name="Tekstvak 12"/>
            <p:cNvSpPr txBox="1"/>
            <p:nvPr/>
          </p:nvSpPr>
          <p:spPr>
            <a:xfrm>
              <a:off x="2571736" y="3286124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0.25 m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7" name="Afbeelding 16" descr="H Anton R de Bruin Music Artist.png"/>
          <p:cNvPicPr>
            <a:picLocks noChangeAspect="1"/>
          </p:cNvPicPr>
          <p:nvPr/>
        </p:nvPicPr>
        <p:blipFill>
          <a:blip r:embed="rId6" cstate="print"/>
          <a:srcRect l="16000"/>
          <a:stretch>
            <a:fillRect/>
          </a:stretch>
        </p:blipFill>
        <p:spPr>
          <a:xfrm>
            <a:off x="3357554" y="3857628"/>
            <a:ext cx="857256" cy="942982"/>
          </a:xfrm>
          <a:prstGeom prst="rect">
            <a:avLst/>
          </a:prstGeom>
        </p:spPr>
      </p:pic>
      <p:sp>
        <p:nvSpPr>
          <p:cNvPr id="18" name="Tekstvak 17"/>
          <p:cNvSpPr txBox="1"/>
          <p:nvPr/>
        </p:nvSpPr>
        <p:spPr>
          <a:xfrm>
            <a:off x="2571736" y="214290"/>
            <a:ext cx="373070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Example of a successful case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428736"/>
            <a:ext cx="1567659" cy="209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 descr="Meetmast Cabauw - Wiki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785926"/>
            <a:ext cx="2428892" cy="3643337"/>
          </a:xfrm>
          <a:prstGeom prst="rect">
            <a:avLst/>
          </a:prstGeom>
          <a:noFill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 cstate="print"/>
          <a:srcRect l="23442" t="19377" r="23442" b="11198"/>
          <a:stretch>
            <a:fillRect/>
          </a:stretch>
        </p:blipFill>
        <p:spPr bwMode="auto">
          <a:xfrm>
            <a:off x="357158" y="1142984"/>
            <a:ext cx="315225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hthoek 8"/>
          <p:cNvSpPr/>
          <p:nvPr/>
        </p:nvSpPr>
        <p:spPr>
          <a:xfrm>
            <a:off x="428596" y="142852"/>
            <a:ext cx="885828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As 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a tribute to </a:t>
            </a:r>
            <a:r>
              <a:rPr lang="en-GB" sz="16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Cabauw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Ruisdael Observatory data base of 50 years, we 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plotted </a:t>
            </a:r>
            <a:endParaRPr lang="en-GB" sz="16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Cabauw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data of 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BSRN incoming </a:t>
            </a:r>
            <a:r>
              <a:rPr lang="en-GB" sz="16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longwave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GB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radiation (</a:t>
            </a:r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LWD), </a:t>
            </a:r>
            <a:r>
              <a:rPr lang="en-GB" sz="16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air temperatures and humidity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2071670" y="1142984"/>
            <a:ext cx="1526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BSRN </a:t>
            </a:r>
            <a:r>
              <a:rPr lang="en-US" b="1" dirty="0" err="1" smtClean="0">
                <a:solidFill>
                  <a:srgbClr val="FFFF00"/>
                </a:solidFill>
              </a:rPr>
              <a:t>Cabauw</a:t>
            </a:r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b="1" dirty="0" err="1" smtClean="0">
                <a:solidFill>
                  <a:srgbClr val="FFFF00"/>
                </a:solidFill>
              </a:rPr>
              <a:t>Wouter</a:t>
            </a:r>
            <a:r>
              <a:rPr lang="en-US" b="1" dirty="0" smtClean="0">
                <a:solidFill>
                  <a:srgbClr val="FFFF00"/>
                </a:solidFill>
              </a:rPr>
              <a:t> Knap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6786578" y="3429000"/>
            <a:ext cx="2020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Psychrometer</a:t>
            </a:r>
            <a:r>
              <a:rPr lang="en-US" b="1" dirty="0" smtClean="0">
                <a:solidFill>
                  <a:srgbClr val="FFFF00"/>
                </a:solidFill>
              </a:rPr>
              <a:t> mast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 l="10714" r="11607"/>
          <a:stretch>
            <a:fillRect/>
          </a:stretch>
        </p:blipFill>
        <p:spPr bwMode="auto">
          <a:xfrm>
            <a:off x="857224" y="3500438"/>
            <a:ext cx="2071702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NVBM - Nieuw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3786191"/>
            <a:ext cx="1738310" cy="1801522"/>
          </a:xfrm>
          <a:prstGeom prst="rect">
            <a:avLst/>
          </a:prstGeom>
          <a:noFill/>
        </p:spPr>
      </p:pic>
      <p:sp>
        <p:nvSpPr>
          <p:cNvPr id="13" name="Tekstvak 12"/>
          <p:cNvSpPr txBox="1"/>
          <p:nvPr/>
        </p:nvSpPr>
        <p:spPr>
          <a:xfrm>
            <a:off x="1571604" y="3429000"/>
            <a:ext cx="140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Fred </a:t>
            </a:r>
            <a:r>
              <a:rPr lang="en-US" b="1" dirty="0" err="1" smtClean="0">
                <a:solidFill>
                  <a:srgbClr val="FFFF00"/>
                </a:solidFill>
              </a:rPr>
              <a:t>Bosveld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7141400" y="3743337"/>
            <a:ext cx="1379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Mariska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Koning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642910" y="142873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7" name="Tekstvak 16"/>
          <p:cNvSpPr txBox="1"/>
          <p:nvPr/>
        </p:nvSpPr>
        <p:spPr>
          <a:xfrm>
            <a:off x="7072330" y="164305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8" name="Tekstvak 17"/>
          <p:cNvSpPr txBox="1"/>
          <p:nvPr/>
        </p:nvSpPr>
        <p:spPr>
          <a:xfrm>
            <a:off x="4429124" y="214311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pic>
        <p:nvPicPr>
          <p:cNvPr id="21506" name="Picture 2" descr="Frank Beyrich (photo private)"/>
          <p:cNvPicPr>
            <a:picLocks noChangeAspect="1" noChangeArrowheads="1"/>
          </p:cNvPicPr>
          <p:nvPr/>
        </p:nvPicPr>
        <p:blipFill>
          <a:blip r:embed="rId7"/>
          <a:srcRect b="23076"/>
          <a:stretch>
            <a:fillRect/>
          </a:stretch>
        </p:blipFill>
        <p:spPr bwMode="auto">
          <a:xfrm>
            <a:off x="6929454" y="5786454"/>
            <a:ext cx="619102" cy="714356"/>
          </a:xfrm>
          <a:prstGeom prst="rect">
            <a:avLst/>
          </a:prstGeom>
          <a:noFill/>
        </p:spPr>
      </p:pic>
      <p:sp>
        <p:nvSpPr>
          <p:cNvPr id="19" name="Tekstvak 18"/>
          <p:cNvSpPr txBox="1"/>
          <p:nvPr/>
        </p:nvSpPr>
        <p:spPr>
          <a:xfrm>
            <a:off x="6643702" y="6488668"/>
            <a:ext cx="116410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dirty="0" smtClean="0"/>
              <a:t>EMS Award 2021</a:t>
            </a:r>
            <a:endParaRPr lang="en-US" sz="1100" dirty="0"/>
          </a:p>
        </p:txBody>
      </p:sp>
      <p:pic>
        <p:nvPicPr>
          <p:cNvPr id="21508" name="Picture 4" descr="Jens BANGE | Chair of Environmental Physics | Professor | University of Tübingen, Tübingen | EKU Tübingen | Department of Geosciences | Research profil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5715016"/>
            <a:ext cx="714380" cy="714380"/>
          </a:xfrm>
          <a:prstGeom prst="rect">
            <a:avLst/>
          </a:prstGeom>
          <a:noFill/>
        </p:spPr>
      </p:pic>
      <p:sp>
        <p:nvSpPr>
          <p:cNvPr id="20" name="Tekstvak 19"/>
          <p:cNvSpPr txBox="1"/>
          <p:nvPr/>
        </p:nvSpPr>
        <p:spPr>
          <a:xfrm>
            <a:off x="2285984" y="6072206"/>
            <a:ext cx="400052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Also a tribute  to others like Jens </a:t>
            </a:r>
            <a:r>
              <a:rPr lang="en-US" sz="1100" dirty="0" err="1" smtClean="0"/>
              <a:t>Bange</a:t>
            </a:r>
            <a:r>
              <a:rPr lang="en-US" sz="1100" dirty="0" smtClean="0"/>
              <a:t> and Frank </a:t>
            </a:r>
            <a:r>
              <a:rPr lang="en-US" sz="1100" dirty="0" err="1" smtClean="0"/>
              <a:t>Beyrich</a:t>
            </a:r>
            <a:r>
              <a:rPr lang="en-US" sz="1100" dirty="0" smtClean="0"/>
              <a:t> (</a:t>
            </a:r>
            <a:r>
              <a:rPr lang="en-US" sz="1100" dirty="0" err="1" smtClean="0"/>
              <a:t>Assman</a:t>
            </a:r>
            <a:r>
              <a:rPr lang="en-US" sz="1100" dirty="0" smtClean="0"/>
              <a:t> Obs.) for their </a:t>
            </a:r>
            <a:r>
              <a:rPr lang="en-US" sz="1100" dirty="0" smtClean="0"/>
              <a:t>i</a:t>
            </a:r>
            <a:r>
              <a:rPr lang="en-US" sz="1100" dirty="0" smtClean="0"/>
              <a:t>nnovative and continuous experimental work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500034" y="6488668"/>
            <a:ext cx="93487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 smtClean="0"/>
              <a:t>Un. of </a:t>
            </a:r>
            <a:r>
              <a:rPr lang="nl-NL" sz="900" dirty="0" err="1" smtClean="0"/>
              <a:t>Tübingen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Figuur 1.png"/>
          <p:cNvPicPr/>
          <p:nvPr/>
        </p:nvPicPr>
        <p:blipFill>
          <a:blip r:embed="rId2"/>
          <a:srcRect l="32553" t="17055" b="7656"/>
          <a:stretch>
            <a:fillRect/>
          </a:stretch>
        </p:blipFill>
        <p:spPr>
          <a:xfrm>
            <a:off x="2071670" y="1142984"/>
            <a:ext cx="4357718" cy="342902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2" name="Tekstvak 11"/>
          <p:cNvSpPr txBox="1"/>
          <p:nvPr/>
        </p:nvSpPr>
        <p:spPr>
          <a:xfrm>
            <a:off x="3714744" y="4357694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rgbClr val="FFFF00"/>
                </a:solidFill>
              </a:rPr>
              <a:t>Time (UT)</a:t>
            </a:r>
            <a:endParaRPr lang="nl-NL" b="1" dirty="0">
              <a:solidFill>
                <a:srgbClr val="FFFF00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2285984" y="3286124"/>
            <a:ext cx="1357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Sunrise</a:t>
            </a:r>
            <a:r>
              <a:rPr lang="nl-NL" dirty="0" smtClean="0"/>
              <a:t> at </a:t>
            </a:r>
            <a:r>
              <a:rPr lang="nl-NL" i="1" dirty="0" smtClean="0"/>
              <a:t>t</a:t>
            </a:r>
            <a:r>
              <a:rPr lang="nl-NL" i="1" baseline="-25000" dirty="0" smtClean="0"/>
              <a:t>0</a:t>
            </a:r>
            <a:endParaRPr lang="nl-NL" i="1" baseline="-25000" dirty="0"/>
          </a:p>
        </p:txBody>
      </p:sp>
      <p:sp>
        <p:nvSpPr>
          <p:cNvPr id="15" name="Tekstvak 14"/>
          <p:cNvSpPr txBox="1"/>
          <p:nvPr/>
        </p:nvSpPr>
        <p:spPr>
          <a:xfrm>
            <a:off x="285720" y="4929198"/>
            <a:ext cx="842965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Question</a:t>
            </a:r>
            <a:r>
              <a:rPr lang="en-US" sz="2400" b="1" dirty="0" smtClean="0"/>
              <a:t>: what causes sudden dip in </a:t>
            </a:r>
            <a:r>
              <a:rPr lang="el-GR" sz="2400" b="1" i="1" dirty="0" smtClean="0"/>
              <a:t>ε</a:t>
            </a:r>
            <a:r>
              <a:rPr lang="nl-NL" sz="2400" b="1" i="1" baseline="-25000" dirty="0" err="1" smtClean="0"/>
              <a:t>c</a:t>
            </a:r>
            <a:r>
              <a:rPr lang="nl-NL" sz="2400" b="1" baseline="-25000" dirty="0" err="1" smtClean="0"/>
              <a:t>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after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sunrise</a:t>
            </a:r>
            <a:endParaRPr lang="en-US" sz="2400" b="1" dirty="0" smtClean="0"/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Explanation</a:t>
            </a:r>
            <a:r>
              <a:rPr lang="en-US" sz="2400" b="1" i="1" dirty="0" smtClean="0"/>
              <a:t> : T</a:t>
            </a:r>
            <a:r>
              <a:rPr lang="en-US" sz="2400" b="1" i="1" baseline="-25000" dirty="0" smtClean="0"/>
              <a:t>2</a:t>
            </a:r>
            <a:r>
              <a:rPr lang="en-US" sz="2400" b="1" dirty="0" smtClean="0"/>
              <a:t> is increasing faster than incoming long wave radiation (LWD) after sunrise, between </a:t>
            </a:r>
            <a:r>
              <a:rPr lang="en-US" sz="2400" b="1" i="1" dirty="0" smtClean="0"/>
              <a:t>t</a:t>
            </a:r>
            <a:r>
              <a:rPr lang="en-US" sz="2400" b="1" i="1" baseline="-25000" dirty="0" smtClean="0"/>
              <a:t>o</a:t>
            </a:r>
            <a:r>
              <a:rPr lang="en-US" sz="2400" b="1" dirty="0" smtClean="0"/>
              <a:t> and </a:t>
            </a:r>
            <a:r>
              <a:rPr lang="en-US" sz="2400" b="1" i="1" dirty="0" err="1" smtClean="0"/>
              <a:t>t</a:t>
            </a:r>
            <a:r>
              <a:rPr lang="en-US" sz="2400" b="1" i="1" baseline="-25000" dirty="0" err="1" smtClean="0"/>
              <a:t>min</a:t>
            </a:r>
            <a:endParaRPr lang="en-US" sz="2400" b="1" i="1" baseline="-25000" dirty="0" smtClean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1571612"/>
            <a:ext cx="1724025" cy="838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928802"/>
            <a:ext cx="457200" cy="4762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14282" y="100010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2857496"/>
            <a:ext cx="2038350" cy="42862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428604"/>
            <a:ext cx="457200" cy="4762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8" name="Tekstvak 27"/>
          <p:cNvSpPr txBox="1"/>
          <p:nvPr/>
        </p:nvSpPr>
        <p:spPr>
          <a:xfrm>
            <a:off x="3500430" y="500042"/>
            <a:ext cx="486876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= Clear sky effective atmospheric  emissivity</a:t>
            </a:r>
            <a:endParaRPr lang="en-US" sz="2000" b="1" dirty="0"/>
          </a:p>
        </p:txBody>
      </p:sp>
      <p:sp>
        <p:nvSpPr>
          <p:cNvPr id="20" name="Tekstvak 19"/>
          <p:cNvSpPr txBox="1"/>
          <p:nvPr/>
        </p:nvSpPr>
        <p:spPr>
          <a:xfrm>
            <a:off x="0" y="500042"/>
            <a:ext cx="2915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First plot concerns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22" name="Tekstvak 21"/>
          <p:cNvSpPr txBox="1"/>
          <p:nvPr/>
        </p:nvSpPr>
        <p:spPr>
          <a:xfrm rot="16200000">
            <a:off x="3341605" y="2558630"/>
            <a:ext cx="5946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 stable</a:t>
            </a:r>
            <a:endParaRPr lang="en-US" sz="1200" dirty="0"/>
          </a:p>
        </p:txBody>
      </p:sp>
      <p:sp>
        <p:nvSpPr>
          <p:cNvPr id="23" name="Tekstvak 22"/>
          <p:cNvSpPr txBox="1"/>
          <p:nvPr/>
        </p:nvSpPr>
        <p:spPr>
          <a:xfrm>
            <a:off x="1000100" y="6286520"/>
            <a:ext cx="47866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Note that between </a:t>
            </a:r>
            <a:r>
              <a:rPr lang="en-US" i="1" dirty="0" smtClean="0"/>
              <a:t>t</a:t>
            </a:r>
            <a:r>
              <a:rPr lang="en-US" i="1" baseline="-25000" dirty="0" smtClean="0"/>
              <a:t>o</a:t>
            </a:r>
            <a:r>
              <a:rPr lang="en-US" dirty="0" smtClean="0"/>
              <a:t> and </a:t>
            </a:r>
            <a:r>
              <a:rPr lang="en-US" i="1" dirty="0" smtClean="0"/>
              <a:t>t</a:t>
            </a:r>
            <a:r>
              <a:rPr lang="en-US" i="1" baseline="-25000" dirty="0" smtClean="0"/>
              <a:t>1</a:t>
            </a:r>
            <a:r>
              <a:rPr lang="en-US" dirty="0" smtClean="0"/>
              <a:t> conditions are </a:t>
            </a:r>
            <a:r>
              <a:rPr lang="en-US" dirty="0" smtClean="0"/>
              <a:t>stable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071538" y="1000108"/>
            <a:ext cx="43577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642910" y="5000636"/>
            <a:ext cx="501345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5" name="Rechte verbindingslijn met pijl 4"/>
          <p:cNvCxnSpPr/>
          <p:nvPr/>
        </p:nvCxnSpPr>
        <p:spPr>
          <a:xfrm rot="5400000" flipH="1" flipV="1">
            <a:off x="-2070940" y="3071016"/>
            <a:ext cx="4857784" cy="1588"/>
          </a:xfrm>
          <a:prstGeom prst="straightConnector1">
            <a:avLst/>
          </a:prstGeom>
          <a:ln w="50800">
            <a:solidFill>
              <a:srgbClr val="FFFF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357158" y="1071546"/>
            <a:ext cx="620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FFFF00"/>
                </a:solidFill>
              </a:rPr>
              <a:t>Z</a:t>
            </a:r>
            <a:r>
              <a:rPr lang="en-US" sz="2800" b="1" i="1" baseline="-25000" dirty="0" err="1" smtClean="0">
                <a:solidFill>
                  <a:srgbClr val="FFFF00"/>
                </a:solidFill>
              </a:rPr>
              <a:t>eff</a:t>
            </a:r>
            <a:endParaRPr lang="en-US" sz="2800" b="1" i="1" baseline="-25000" dirty="0">
              <a:solidFill>
                <a:srgbClr val="FFFF00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785786" y="5000636"/>
            <a:ext cx="611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rgbClr val="FFFF00"/>
                </a:solidFill>
              </a:rPr>
              <a:t>T</a:t>
            </a:r>
            <a:r>
              <a:rPr lang="en-US" sz="4000" b="1" i="1" baseline="-25000" dirty="0" smtClean="0">
                <a:solidFill>
                  <a:srgbClr val="FFFF00"/>
                </a:solidFill>
              </a:rPr>
              <a:t>2</a:t>
            </a:r>
            <a:endParaRPr lang="en-US" sz="4000" b="1" i="1" baseline="-25000" dirty="0">
              <a:solidFill>
                <a:srgbClr val="FFFF00"/>
              </a:solidFill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1428728" y="1071546"/>
            <a:ext cx="6665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FFFF00"/>
                </a:solidFill>
              </a:rPr>
              <a:t>T</a:t>
            </a:r>
            <a:r>
              <a:rPr lang="en-US" sz="3200" b="1" i="1" baseline="-25000" dirty="0" err="1" smtClean="0">
                <a:solidFill>
                  <a:srgbClr val="FFFF00"/>
                </a:solidFill>
              </a:rPr>
              <a:t>eff</a:t>
            </a:r>
            <a:endParaRPr lang="en-US" sz="3200" b="1" i="1" baseline="-25000" dirty="0">
              <a:solidFill>
                <a:srgbClr val="FFFF00"/>
              </a:solidFill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2000232" y="5072074"/>
            <a:ext cx="2456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Shallow Surface layer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2357422" y="1000108"/>
            <a:ext cx="2784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Effective air layer determining </a:t>
            </a:r>
          </a:p>
          <a:p>
            <a:r>
              <a:rPr lang="en-US" sz="1600" b="1" dirty="0" smtClean="0">
                <a:solidFill>
                  <a:srgbClr val="FFFF00"/>
                </a:solidFill>
              </a:rPr>
              <a:t>incoming long wave radiation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5786446" y="1714488"/>
            <a:ext cx="2754305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Apparently, just after </a:t>
            </a:r>
            <a:r>
              <a:rPr lang="en-US" sz="2800" b="1" dirty="0" smtClean="0"/>
              <a:t>sunrise a decoupling takes place </a:t>
            </a:r>
            <a:r>
              <a:rPr lang="en-US" sz="2800" b="1" dirty="0" smtClean="0"/>
              <a:t>of </a:t>
            </a:r>
            <a:r>
              <a:rPr lang="en-US" sz="2800" b="1" dirty="0" smtClean="0"/>
              <a:t>two </a:t>
            </a:r>
            <a:r>
              <a:rPr lang="en-US" sz="2800" b="1" dirty="0" smtClean="0"/>
              <a:t>layers</a:t>
            </a:r>
            <a:endParaRPr lang="en-US" sz="2800" b="1" dirty="0"/>
          </a:p>
        </p:txBody>
      </p:sp>
      <p:sp>
        <p:nvSpPr>
          <p:cNvPr id="20" name="Tekstvak 19"/>
          <p:cNvSpPr txBox="1"/>
          <p:nvPr/>
        </p:nvSpPr>
        <p:spPr>
          <a:xfrm>
            <a:off x="285720" y="5929330"/>
            <a:ext cx="81439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This implies that all empirical formulas published in </a:t>
            </a:r>
            <a:r>
              <a:rPr lang="en-US" sz="2000" b="1" i="1" dirty="0" smtClean="0"/>
              <a:t>literature </a:t>
            </a:r>
            <a:r>
              <a:rPr lang="en-US" sz="2000" b="1" i="1" dirty="0" smtClean="0"/>
              <a:t>are violated </a:t>
            </a:r>
            <a:r>
              <a:rPr lang="en-US" sz="2000" b="1" i="1" dirty="0" smtClean="0"/>
              <a:t>during morning transition</a:t>
            </a:r>
            <a:endParaRPr lang="en-US" sz="2000" b="1" i="1" dirty="0"/>
          </a:p>
        </p:txBody>
      </p:sp>
      <p:sp>
        <p:nvSpPr>
          <p:cNvPr id="13" name="Tekstvak 12"/>
          <p:cNvSpPr txBox="1"/>
          <p:nvPr/>
        </p:nvSpPr>
        <p:spPr>
          <a:xfrm>
            <a:off x="2857488" y="428604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kstvak 13"/>
          <p:cNvSpPr txBox="1"/>
          <p:nvPr/>
        </p:nvSpPr>
        <p:spPr>
          <a:xfrm>
            <a:off x="1857356" y="285728"/>
            <a:ext cx="503977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Poorly understood feature 1</a:t>
            </a:r>
            <a:r>
              <a:rPr lang="en-US" sz="2400" b="1" i="1" dirty="0" smtClean="0"/>
              <a:t> revealed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857356" y="2285992"/>
            <a:ext cx="24185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LWD (W/m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)</a:t>
            </a:r>
            <a:endParaRPr lang="en-US" sz="2400" b="1" baseline="30000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5747"/>
          <a:stretch>
            <a:fillRect/>
          </a:stretch>
        </p:blipFill>
        <p:spPr bwMode="auto">
          <a:xfrm>
            <a:off x="4819748" y="1071546"/>
            <a:ext cx="4073396" cy="321470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kstvak 2"/>
          <p:cNvSpPr txBox="1"/>
          <p:nvPr/>
        </p:nvSpPr>
        <p:spPr>
          <a:xfrm>
            <a:off x="6643702" y="2714620"/>
            <a:ext cx="915993" cy="2391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observed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6643702" y="4071942"/>
            <a:ext cx="710891" cy="29893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Time</a:t>
            </a:r>
            <a:endParaRPr lang="en-US" sz="2400" b="1" dirty="0"/>
          </a:p>
        </p:txBody>
      </p:sp>
      <p:sp>
        <p:nvSpPr>
          <p:cNvPr id="6" name="Tekstvak 5"/>
          <p:cNvSpPr txBox="1"/>
          <p:nvPr/>
        </p:nvSpPr>
        <p:spPr>
          <a:xfrm>
            <a:off x="5715008" y="3500438"/>
            <a:ext cx="944695" cy="2391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Swinbank</a:t>
            </a:r>
            <a:endParaRPr lang="en-US" dirty="0"/>
          </a:p>
        </p:txBody>
      </p:sp>
      <p:sp>
        <p:nvSpPr>
          <p:cNvPr id="7" name="Tekstvak 6"/>
          <p:cNvSpPr txBox="1"/>
          <p:nvPr/>
        </p:nvSpPr>
        <p:spPr>
          <a:xfrm>
            <a:off x="5643570" y="2786058"/>
            <a:ext cx="842201" cy="2391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Brutaert</a:t>
            </a:r>
            <a:endParaRPr lang="en-US" dirty="0"/>
          </a:p>
        </p:txBody>
      </p:sp>
      <p:sp>
        <p:nvSpPr>
          <p:cNvPr id="8" name="Tekstvak 7"/>
          <p:cNvSpPr txBox="1"/>
          <p:nvPr/>
        </p:nvSpPr>
        <p:spPr>
          <a:xfrm>
            <a:off x="5429256" y="2428868"/>
            <a:ext cx="988168" cy="2391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Brunt FAO</a:t>
            </a:r>
            <a:endParaRPr lang="en-US" dirty="0"/>
          </a:p>
        </p:txBody>
      </p:sp>
      <p:sp>
        <p:nvSpPr>
          <p:cNvPr id="9" name="Tekstvak 8"/>
          <p:cNvSpPr txBox="1"/>
          <p:nvPr/>
        </p:nvSpPr>
        <p:spPr>
          <a:xfrm>
            <a:off x="7572396" y="2143116"/>
            <a:ext cx="876253" cy="2391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Brunt NL</a:t>
            </a:r>
            <a:endParaRPr lang="en-US" dirty="0"/>
          </a:p>
        </p:txBody>
      </p:sp>
      <p:sp>
        <p:nvSpPr>
          <p:cNvPr id="13" name="Tekstvak 12"/>
          <p:cNvSpPr txBox="1"/>
          <p:nvPr/>
        </p:nvSpPr>
        <p:spPr>
          <a:xfrm>
            <a:off x="5286380" y="1928802"/>
            <a:ext cx="1186693" cy="2391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Shakespeare</a:t>
            </a:r>
            <a:endParaRPr lang="en-US" dirty="0"/>
          </a:p>
        </p:txBody>
      </p:sp>
      <p:sp>
        <p:nvSpPr>
          <p:cNvPr id="18" name="Tekstvak 17"/>
          <p:cNvSpPr txBox="1"/>
          <p:nvPr/>
        </p:nvSpPr>
        <p:spPr>
          <a:xfrm>
            <a:off x="6500826" y="2357430"/>
            <a:ext cx="9007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Prata</a:t>
            </a:r>
            <a:endParaRPr lang="en-US" dirty="0"/>
          </a:p>
        </p:txBody>
      </p:sp>
      <p:sp>
        <p:nvSpPr>
          <p:cNvPr id="22" name="Rechthoek 21"/>
          <p:cNvSpPr/>
          <p:nvPr/>
        </p:nvSpPr>
        <p:spPr>
          <a:xfrm>
            <a:off x="214282" y="142852"/>
            <a:ext cx="878687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Feature 1 implies that all empirical formulas based on temperature and/or humidity observed at 2 m published in literature cannot </a:t>
            </a:r>
            <a:r>
              <a:rPr lang="en-US" b="1" dirty="0" smtClean="0"/>
              <a:t>hold universally during morning transitio</a:t>
            </a:r>
            <a:r>
              <a:rPr lang="en-US" b="1" i="1" dirty="0" smtClean="0"/>
              <a:t>n</a:t>
            </a:r>
            <a:endParaRPr lang="en-US" b="1" i="1" dirty="0"/>
          </a:p>
        </p:txBody>
      </p:sp>
      <p:sp>
        <p:nvSpPr>
          <p:cNvPr id="23" name="Tekstvak 22"/>
          <p:cNvSpPr txBox="1"/>
          <p:nvPr/>
        </p:nvSpPr>
        <p:spPr>
          <a:xfrm>
            <a:off x="214282" y="4643446"/>
            <a:ext cx="892971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Question</a:t>
            </a:r>
            <a:r>
              <a:rPr lang="en-US" b="1" dirty="0" smtClean="0"/>
              <a:t>: how is LWD just after sunrise estimated in LES and other numerical models?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Question</a:t>
            </a:r>
            <a:r>
              <a:rPr lang="en-US" b="1" dirty="0" smtClean="0"/>
              <a:t>: </a:t>
            </a:r>
            <a:r>
              <a:rPr lang="en-US" b="1" dirty="0" smtClean="0"/>
              <a:t>who </a:t>
            </a:r>
            <a:r>
              <a:rPr lang="en-US" b="1" dirty="0" smtClean="0"/>
              <a:t>has time and expertise to write </a:t>
            </a:r>
            <a:r>
              <a:rPr lang="en-US" b="1" dirty="0" smtClean="0"/>
              <a:t>a review </a:t>
            </a:r>
            <a:r>
              <a:rPr lang="en-US" b="1" dirty="0" smtClean="0"/>
              <a:t>paper on radiation schemes in meteorological models with validation against </a:t>
            </a:r>
            <a:r>
              <a:rPr lang="en-US" b="1" dirty="0" err="1" smtClean="0"/>
              <a:t>Cabauw</a:t>
            </a:r>
            <a:r>
              <a:rPr lang="en-US" b="1" dirty="0" smtClean="0"/>
              <a:t> </a:t>
            </a:r>
            <a:r>
              <a:rPr lang="en-US" b="1" dirty="0" smtClean="0"/>
              <a:t>BSRN </a:t>
            </a:r>
            <a:r>
              <a:rPr lang="en-US" b="1" dirty="0" smtClean="0"/>
              <a:t>observations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357290" y="714356"/>
            <a:ext cx="7000924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Notes: </a:t>
            </a: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Bosveld</a:t>
            </a:r>
            <a:r>
              <a:rPr lang="en-US" b="1" dirty="0" smtClean="0"/>
              <a:t> et al. (2014) replaced LWD in 19 LES models with an ad hoc empirical estimate for all models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 smtClean="0"/>
              <a:t>In Dutch LES DALES nowadays  RTE+RRTMGP is used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ECMWF </a:t>
            </a:r>
            <a:r>
              <a:rPr lang="en-US" b="1" dirty="0" err="1" smtClean="0"/>
              <a:t>usse</a:t>
            </a:r>
            <a:r>
              <a:rPr lang="en-US" b="1" dirty="0" smtClean="0"/>
              <a:t> </a:t>
            </a:r>
            <a:r>
              <a:rPr lang="en-US" b="1" dirty="0" err="1" smtClean="0"/>
              <a:t>ecRad</a:t>
            </a:r>
            <a:r>
              <a:rPr lang="en-US" b="1" dirty="0" smtClean="0"/>
              <a:t>, </a:t>
            </a:r>
            <a:r>
              <a:rPr lang="en-US" b="1" dirty="0" err="1" smtClean="0"/>
              <a:t>radiative</a:t>
            </a:r>
            <a:r>
              <a:rPr lang="en-US" b="1" dirty="0" smtClean="0"/>
              <a:t> transfer scheme with large time steps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Shakesspeare</a:t>
            </a:r>
            <a:r>
              <a:rPr lang="en-US" b="1" dirty="0" smtClean="0"/>
              <a:t> and </a:t>
            </a:r>
            <a:r>
              <a:rPr lang="en-US" b="1" dirty="0" err="1" smtClean="0"/>
              <a:t>Roderic</a:t>
            </a:r>
            <a:r>
              <a:rPr lang="en-US" b="1" dirty="0" smtClean="0"/>
              <a:t> (2021) derived best </a:t>
            </a:r>
            <a:r>
              <a:rPr lang="en-US" b="1" dirty="0" err="1" smtClean="0"/>
              <a:t>formule</a:t>
            </a:r>
            <a:r>
              <a:rPr lang="en-US" b="1" dirty="0" smtClean="0"/>
              <a:t> from MODTRAN, but for stationary conditions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In 2020 climate models has different LWD schemes  which has systematic biases,</a:t>
            </a:r>
            <a:r>
              <a:rPr lang="en-US" b="1" i="1" dirty="0" smtClean="0"/>
              <a:t> Martin Wild et al. (2020 ) </a:t>
            </a:r>
            <a:endParaRPr lang="en-GB" b="1" dirty="0" smtClean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882260"/>
            <a:ext cx="4536742" cy="220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kstvak 5"/>
          <p:cNvSpPr txBox="1"/>
          <p:nvPr/>
        </p:nvSpPr>
        <p:spPr>
          <a:xfrm>
            <a:off x="2000232" y="6286520"/>
            <a:ext cx="486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00"/>
                </a:solidFill>
              </a:rPr>
              <a:t>Martin Wild et al. (2020 ) </a:t>
            </a:r>
            <a:r>
              <a:rPr lang="en-US" b="1" i="1" dirty="0" err="1" smtClean="0">
                <a:solidFill>
                  <a:srgbClr val="FFFF00"/>
                </a:solidFill>
              </a:rPr>
              <a:t>LWD</a:t>
            </a:r>
            <a:r>
              <a:rPr lang="en-US" b="1" i="1" baseline="-25000" dirty="0" err="1" smtClean="0">
                <a:solidFill>
                  <a:srgbClr val="FFFF00"/>
                </a:solidFill>
              </a:rPr>
              <a:t>cs</a:t>
            </a:r>
            <a:r>
              <a:rPr lang="en-US" b="1" i="1" dirty="0" smtClean="0">
                <a:solidFill>
                  <a:srgbClr val="FFFF00"/>
                </a:solidFill>
              </a:rPr>
              <a:t> in climate model</a:t>
            </a:r>
            <a:endParaRPr lang="en-US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ep 25"/>
          <p:cNvGrpSpPr/>
          <p:nvPr/>
        </p:nvGrpSpPr>
        <p:grpSpPr>
          <a:xfrm>
            <a:off x="285720" y="2071678"/>
            <a:ext cx="5299204" cy="4643470"/>
            <a:chOff x="357158" y="1000108"/>
            <a:chExt cx="5299204" cy="4643470"/>
          </a:xfrm>
        </p:grpSpPr>
        <p:sp>
          <p:nvSpPr>
            <p:cNvPr id="2" name="Rechthoek 1"/>
            <p:cNvSpPr/>
            <p:nvPr/>
          </p:nvSpPr>
          <p:spPr>
            <a:xfrm>
              <a:off x="1142976" y="1000108"/>
              <a:ext cx="4357718" cy="7143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3" name="Rechthoek 2"/>
            <p:cNvSpPr/>
            <p:nvPr/>
          </p:nvSpPr>
          <p:spPr>
            <a:xfrm>
              <a:off x="642910" y="5000636"/>
              <a:ext cx="501345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357158" y="1071546"/>
              <a:ext cx="6204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FF00"/>
                  </a:solidFill>
                </a:rPr>
                <a:t>Z</a:t>
              </a:r>
              <a:r>
                <a:rPr lang="en-US" sz="2800" b="1" i="1" baseline="-25000" dirty="0" err="1" smtClean="0">
                  <a:solidFill>
                    <a:srgbClr val="FFFF00"/>
                  </a:solidFill>
                </a:rPr>
                <a:t>eff</a:t>
              </a:r>
              <a:endParaRPr lang="en-US" sz="2800" b="1" i="1" baseline="-25000" dirty="0">
                <a:solidFill>
                  <a:srgbClr val="FFFF00"/>
                </a:solidFill>
              </a:endParaRPr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1428728" y="1071546"/>
              <a:ext cx="6665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i="1" dirty="0" err="1" smtClean="0">
                  <a:solidFill>
                    <a:srgbClr val="FFFF00"/>
                  </a:solidFill>
                </a:rPr>
                <a:t>T</a:t>
              </a:r>
              <a:r>
                <a:rPr lang="en-US" sz="3200" b="1" i="1" baseline="-25000" dirty="0" err="1" smtClean="0">
                  <a:solidFill>
                    <a:srgbClr val="FFFF00"/>
                  </a:solidFill>
                </a:rPr>
                <a:t>eff</a:t>
              </a:r>
              <a:endParaRPr lang="en-US" sz="3200" b="1" i="1" baseline="-25000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5" name="Rechte verbindingslijn met pijl 4"/>
          <p:cNvCxnSpPr/>
          <p:nvPr/>
        </p:nvCxnSpPr>
        <p:spPr>
          <a:xfrm rot="5400000" flipH="1" flipV="1">
            <a:off x="-2000296" y="4071942"/>
            <a:ext cx="4429156" cy="1588"/>
          </a:xfrm>
          <a:prstGeom prst="straightConnector1">
            <a:avLst/>
          </a:prstGeom>
          <a:ln w="50800">
            <a:solidFill>
              <a:srgbClr val="FFFF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/>
          <p:cNvSpPr txBox="1"/>
          <p:nvPr/>
        </p:nvSpPr>
        <p:spPr>
          <a:xfrm>
            <a:off x="857224" y="5572140"/>
            <a:ext cx="611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rgbClr val="FFFF00"/>
                </a:solidFill>
              </a:rPr>
              <a:t>T</a:t>
            </a:r>
            <a:r>
              <a:rPr lang="en-US" sz="4000" b="1" i="1" baseline="-25000" dirty="0" smtClean="0">
                <a:solidFill>
                  <a:srgbClr val="FFFF00"/>
                </a:solidFill>
              </a:rPr>
              <a:t>2</a:t>
            </a:r>
            <a:endParaRPr lang="en-US" sz="4000" b="1" i="1" baseline="-25000" dirty="0">
              <a:solidFill>
                <a:srgbClr val="FFFF00"/>
              </a:solidFill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2000232" y="5715016"/>
            <a:ext cx="2456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Shallow Surface layer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2071670" y="2143116"/>
            <a:ext cx="2784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Effective air layer determining </a:t>
            </a:r>
          </a:p>
          <a:p>
            <a:r>
              <a:rPr lang="en-US" sz="1600" b="1" dirty="0" smtClean="0">
                <a:solidFill>
                  <a:srgbClr val="FFFF00"/>
                </a:solidFill>
              </a:rPr>
              <a:t>incoming long wave radiation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2857488" y="428604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kstvak 13"/>
          <p:cNvSpPr txBox="1"/>
          <p:nvPr/>
        </p:nvSpPr>
        <p:spPr>
          <a:xfrm>
            <a:off x="428596" y="1000108"/>
            <a:ext cx="340875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Answer: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Alternative </a:t>
            </a:r>
            <a:r>
              <a:rPr lang="en-US" sz="2400" b="1" dirty="0" smtClean="0"/>
              <a:t>for </a:t>
            </a:r>
            <a:endParaRPr lang="en-US" sz="2400" b="1" dirty="0"/>
          </a:p>
        </p:txBody>
      </p:sp>
      <p:sp>
        <p:nvSpPr>
          <p:cNvPr id="18" name="Tekstvak 17"/>
          <p:cNvSpPr txBox="1"/>
          <p:nvPr/>
        </p:nvSpPr>
        <p:spPr>
          <a:xfrm>
            <a:off x="357158" y="214290"/>
            <a:ext cx="434663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Question</a:t>
            </a:r>
            <a:r>
              <a:rPr lang="en-US" sz="3600" b="1" i="1" dirty="0" smtClean="0"/>
              <a:t>: </a:t>
            </a:r>
            <a:r>
              <a:rPr lang="en-US" sz="3600" b="1" i="1" dirty="0" err="1" smtClean="0"/>
              <a:t>z</a:t>
            </a:r>
            <a:r>
              <a:rPr lang="en-US" sz="3600" b="1" i="1" baseline="-25000" dirty="0" err="1" smtClean="0"/>
              <a:t>ef</a:t>
            </a:r>
            <a:r>
              <a:rPr lang="en-US" sz="3600" b="1" baseline="-25000" dirty="0" err="1" smtClean="0"/>
              <a:t>f</a:t>
            </a:r>
            <a:r>
              <a:rPr lang="en-US" sz="3600" b="1" dirty="0" smtClean="0"/>
              <a:t> and </a:t>
            </a:r>
            <a:r>
              <a:rPr lang="en-US" sz="3600" b="1" i="1" dirty="0" err="1" smtClean="0"/>
              <a:t>T</a:t>
            </a:r>
            <a:r>
              <a:rPr lang="en-US" sz="3600" b="1" i="1" baseline="-25000" dirty="0" err="1" smtClean="0"/>
              <a:t>eff</a:t>
            </a:r>
            <a:r>
              <a:rPr lang="en-US" sz="3600" b="1" dirty="0" smtClean="0"/>
              <a:t>?</a:t>
            </a:r>
            <a:endParaRPr lang="en-US" sz="3600" b="1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390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928670"/>
            <a:ext cx="2409825" cy="9334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1390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143116"/>
            <a:ext cx="3295650" cy="8858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1343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000108"/>
            <a:ext cx="1175480" cy="5715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286124"/>
            <a:ext cx="2381250" cy="5238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981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Afbeelding 30" descr="Figuur 1.png"/>
          <p:cNvPicPr/>
          <p:nvPr/>
        </p:nvPicPr>
        <p:blipFill>
          <a:blip r:embed="rId6" cstate="print"/>
          <a:srcRect l="32553" t="17055" b="7656"/>
          <a:stretch>
            <a:fillRect/>
          </a:stretch>
        </p:blipFill>
        <p:spPr>
          <a:xfrm>
            <a:off x="6215074" y="4572008"/>
            <a:ext cx="2143140" cy="1785950"/>
          </a:xfrm>
          <a:prstGeom prst="rect">
            <a:avLst/>
          </a:prstGeom>
          <a:solidFill>
            <a:srgbClr val="FFFF0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824</Words>
  <Application>Microsoft Office PowerPoint</Application>
  <PresentationFormat>Diavoorstelling (4:3)</PresentationFormat>
  <Paragraphs>140</Paragraphs>
  <Slides>15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DELL</dc:creator>
  <cp:lastModifiedBy>DELL</cp:lastModifiedBy>
  <cp:revision>131</cp:revision>
  <dcterms:created xsi:type="dcterms:W3CDTF">2026-09-03T09:39:01Z</dcterms:created>
  <dcterms:modified xsi:type="dcterms:W3CDTF">2026-09-10T08:52:18Z</dcterms:modified>
</cp:coreProperties>
</file>